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7" r:id="rId2"/>
  </p:sldMasterIdLst>
  <p:notesMasterIdLst>
    <p:notesMasterId r:id="rId14"/>
  </p:notesMasterIdLst>
  <p:sldIdLst>
    <p:sldId id="13132" r:id="rId3"/>
    <p:sldId id="2147472666" r:id="rId4"/>
    <p:sldId id="2145707298" r:id="rId5"/>
    <p:sldId id="13018" r:id="rId6"/>
    <p:sldId id="2145707301" r:id="rId7"/>
    <p:sldId id="2145707302" r:id="rId8"/>
    <p:sldId id="2145707303" r:id="rId9"/>
    <p:sldId id="2145707304" r:id="rId10"/>
    <p:sldId id="2145707306" r:id="rId11"/>
    <p:sldId id="2145707305" r:id="rId12"/>
    <p:sldId id="214570730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23F5DB-04A5-49D8-B273-28FB3A5D87FD}" v="7" dt="2023-11-22T14:59:42.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1" autoAdjust="0"/>
    <p:restoredTop sz="94660"/>
  </p:normalViewPr>
  <p:slideViewPr>
    <p:cSldViewPr snapToGrid="0">
      <p:cViewPr varScale="1">
        <p:scale>
          <a:sx n="94" d="100"/>
          <a:sy n="94" d="100"/>
        </p:scale>
        <p:origin x="11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Söderholm" userId="b146546c-6bf2-46e5-8a26-00cca8510547" providerId="ADAL" clId="{7123F5DB-04A5-49D8-B273-28FB3A5D87FD}"/>
    <pc:docChg chg="undo custSel modSld modMainMaster">
      <pc:chgData name="Jonas Söderholm" userId="b146546c-6bf2-46e5-8a26-00cca8510547" providerId="ADAL" clId="{7123F5DB-04A5-49D8-B273-28FB3A5D87FD}" dt="2023-12-12T12:36:18.408" v="149" actId="20577"/>
      <pc:docMkLst>
        <pc:docMk/>
      </pc:docMkLst>
      <pc:sldChg chg="delSp mod">
        <pc:chgData name="Jonas Söderholm" userId="b146546c-6bf2-46e5-8a26-00cca8510547" providerId="ADAL" clId="{7123F5DB-04A5-49D8-B273-28FB3A5D87FD}" dt="2023-11-22T14:56:55.683" v="128" actId="478"/>
        <pc:sldMkLst>
          <pc:docMk/>
          <pc:sldMk cId="2603870319" sldId="13018"/>
        </pc:sldMkLst>
        <pc:spChg chg="del">
          <ac:chgData name="Jonas Söderholm" userId="b146546c-6bf2-46e5-8a26-00cca8510547" providerId="ADAL" clId="{7123F5DB-04A5-49D8-B273-28FB3A5D87FD}" dt="2023-11-22T14:56:55.683" v="128" actId="478"/>
          <ac:spMkLst>
            <pc:docMk/>
            <pc:sldMk cId="2603870319" sldId="13018"/>
            <ac:spMk id="7" creationId="{35157180-024D-4FF0-89FF-EA4AF578566E}"/>
          </ac:spMkLst>
        </pc:spChg>
        <pc:picChg chg="del">
          <ac:chgData name="Jonas Söderholm" userId="b146546c-6bf2-46e5-8a26-00cca8510547" providerId="ADAL" clId="{7123F5DB-04A5-49D8-B273-28FB3A5D87FD}" dt="2023-11-22T14:56:55.683" v="128" actId="478"/>
          <ac:picMkLst>
            <pc:docMk/>
            <pc:sldMk cId="2603870319" sldId="13018"/>
            <ac:picMk id="8" creationId="{50F7B939-A0BF-43AB-AA86-0B09D9623765}"/>
          </ac:picMkLst>
        </pc:picChg>
      </pc:sldChg>
      <pc:sldChg chg="modSp mod">
        <pc:chgData name="Jonas Söderholm" userId="b146546c-6bf2-46e5-8a26-00cca8510547" providerId="ADAL" clId="{7123F5DB-04A5-49D8-B273-28FB3A5D87FD}" dt="2023-12-12T12:36:18.408" v="149" actId="20577"/>
        <pc:sldMkLst>
          <pc:docMk/>
          <pc:sldMk cId="3846850421" sldId="13132"/>
        </pc:sldMkLst>
        <pc:spChg chg="mod">
          <ac:chgData name="Jonas Söderholm" userId="b146546c-6bf2-46e5-8a26-00cca8510547" providerId="ADAL" clId="{7123F5DB-04A5-49D8-B273-28FB3A5D87FD}" dt="2023-12-12T12:36:18.408" v="149" actId="20577"/>
          <ac:spMkLst>
            <pc:docMk/>
            <pc:sldMk cId="3846850421" sldId="13132"/>
            <ac:spMk id="3" creationId="{5A3D357E-3BBF-F065-5974-A13C9681B474}"/>
          </ac:spMkLst>
        </pc:spChg>
        <pc:spChg chg="mod">
          <ac:chgData name="Jonas Söderholm" userId="b146546c-6bf2-46e5-8a26-00cca8510547" providerId="ADAL" clId="{7123F5DB-04A5-49D8-B273-28FB3A5D87FD}" dt="2023-11-22T14:55:21.094" v="114" actId="6549"/>
          <ac:spMkLst>
            <pc:docMk/>
            <pc:sldMk cId="3846850421" sldId="13132"/>
            <ac:spMk id="5" creationId="{8543ABBF-E1A0-A65C-1E66-7B08AD4BCA4E}"/>
          </ac:spMkLst>
        </pc:spChg>
      </pc:sldChg>
      <pc:sldChg chg="delSp mod">
        <pc:chgData name="Jonas Söderholm" userId="b146546c-6bf2-46e5-8a26-00cca8510547" providerId="ADAL" clId="{7123F5DB-04A5-49D8-B273-28FB3A5D87FD}" dt="2023-11-22T14:56:53.348" v="127" actId="478"/>
        <pc:sldMkLst>
          <pc:docMk/>
          <pc:sldMk cId="2740008072" sldId="2145707298"/>
        </pc:sldMkLst>
        <pc:spChg chg="del">
          <ac:chgData name="Jonas Söderholm" userId="b146546c-6bf2-46e5-8a26-00cca8510547" providerId="ADAL" clId="{7123F5DB-04A5-49D8-B273-28FB3A5D87FD}" dt="2023-11-22T14:56:52.736" v="126" actId="478"/>
          <ac:spMkLst>
            <pc:docMk/>
            <pc:sldMk cId="2740008072" sldId="2145707298"/>
            <ac:spMk id="11" creationId="{11041093-D9DD-477F-9B31-D16B2F4B505A}"/>
          </ac:spMkLst>
        </pc:spChg>
        <pc:picChg chg="del">
          <ac:chgData name="Jonas Söderholm" userId="b146546c-6bf2-46e5-8a26-00cca8510547" providerId="ADAL" clId="{7123F5DB-04A5-49D8-B273-28FB3A5D87FD}" dt="2023-11-22T14:56:53.348" v="127" actId="478"/>
          <ac:picMkLst>
            <pc:docMk/>
            <pc:sldMk cId="2740008072" sldId="2145707298"/>
            <ac:picMk id="13" creationId="{BB791AE5-6CE4-489D-A6EA-6F6BEB533145}"/>
          </ac:picMkLst>
        </pc:picChg>
      </pc:sldChg>
      <pc:sldChg chg="delSp mod">
        <pc:chgData name="Jonas Söderholm" userId="b146546c-6bf2-46e5-8a26-00cca8510547" providerId="ADAL" clId="{7123F5DB-04A5-49D8-B273-28FB3A5D87FD}" dt="2023-11-22T14:56:59.671" v="129" actId="478"/>
        <pc:sldMkLst>
          <pc:docMk/>
          <pc:sldMk cId="1455958722" sldId="2145707301"/>
        </pc:sldMkLst>
        <pc:spChg chg="del">
          <ac:chgData name="Jonas Söderholm" userId="b146546c-6bf2-46e5-8a26-00cca8510547" providerId="ADAL" clId="{7123F5DB-04A5-49D8-B273-28FB3A5D87FD}" dt="2023-11-22T14:56:59.671" v="129" actId="478"/>
          <ac:spMkLst>
            <pc:docMk/>
            <pc:sldMk cId="1455958722" sldId="2145707301"/>
            <ac:spMk id="126" creationId="{D83E7561-C3CF-42E0-B030-6475B49A1F63}"/>
          </ac:spMkLst>
        </pc:spChg>
        <pc:picChg chg="del">
          <ac:chgData name="Jonas Söderholm" userId="b146546c-6bf2-46e5-8a26-00cca8510547" providerId="ADAL" clId="{7123F5DB-04A5-49D8-B273-28FB3A5D87FD}" dt="2023-11-22T14:56:59.671" v="129" actId="478"/>
          <ac:picMkLst>
            <pc:docMk/>
            <pc:sldMk cId="1455958722" sldId="2145707301"/>
            <ac:picMk id="129" creationId="{033BBDE8-8797-49F2-8E4E-3E684710B852}"/>
          </ac:picMkLst>
        </pc:picChg>
      </pc:sldChg>
      <pc:sldChg chg="delSp mod">
        <pc:chgData name="Jonas Söderholm" userId="b146546c-6bf2-46e5-8a26-00cca8510547" providerId="ADAL" clId="{7123F5DB-04A5-49D8-B273-28FB3A5D87FD}" dt="2023-11-22T14:57:04.856" v="131" actId="478"/>
        <pc:sldMkLst>
          <pc:docMk/>
          <pc:sldMk cId="3965585081" sldId="2145707302"/>
        </pc:sldMkLst>
        <pc:spChg chg="del">
          <ac:chgData name="Jonas Söderholm" userId="b146546c-6bf2-46e5-8a26-00cca8510547" providerId="ADAL" clId="{7123F5DB-04A5-49D8-B273-28FB3A5D87FD}" dt="2023-11-22T14:57:03.885" v="130" actId="478"/>
          <ac:spMkLst>
            <pc:docMk/>
            <pc:sldMk cId="3965585081" sldId="2145707302"/>
            <ac:spMk id="11" creationId="{310CC8A5-5608-462C-BAD4-F5A79513020C}"/>
          </ac:spMkLst>
        </pc:spChg>
        <pc:picChg chg="del">
          <ac:chgData name="Jonas Söderholm" userId="b146546c-6bf2-46e5-8a26-00cca8510547" providerId="ADAL" clId="{7123F5DB-04A5-49D8-B273-28FB3A5D87FD}" dt="2023-11-22T14:57:04.856" v="131" actId="478"/>
          <ac:picMkLst>
            <pc:docMk/>
            <pc:sldMk cId="3965585081" sldId="2145707302"/>
            <ac:picMk id="13" creationId="{89839049-E5BE-407E-A127-9A28C87C1585}"/>
          </ac:picMkLst>
        </pc:picChg>
      </pc:sldChg>
      <pc:sldChg chg="delSp mod">
        <pc:chgData name="Jonas Söderholm" userId="b146546c-6bf2-46e5-8a26-00cca8510547" providerId="ADAL" clId="{7123F5DB-04A5-49D8-B273-28FB3A5D87FD}" dt="2023-11-22T14:57:07.555" v="132" actId="478"/>
        <pc:sldMkLst>
          <pc:docMk/>
          <pc:sldMk cId="2317981850" sldId="2145707303"/>
        </pc:sldMkLst>
        <pc:spChg chg="del">
          <ac:chgData name="Jonas Söderholm" userId="b146546c-6bf2-46e5-8a26-00cca8510547" providerId="ADAL" clId="{7123F5DB-04A5-49D8-B273-28FB3A5D87FD}" dt="2023-11-22T14:57:07.555" v="132" actId="478"/>
          <ac:spMkLst>
            <pc:docMk/>
            <pc:sldMk cId="2317981850" sldId="2145707303"/>
            <ac:spMk id="10" creationId="{D6700FAF-C6EC-4251-8E44-4904E40D0E13}"/>
          </ac:spMkLst>
        </pc:spChg>
        <pc:picChg chg="del">
          <ac:chgData name="Jonas Söderholm" userId="b146546c-6bf2-46e5-8a26-00cca8510547" providerId="ADAL" clId="{7123F5DB-04A5-49D8-B273-28FB3A5D87FD}" dt="2023-11-22T14:57:07.555" v="132" actId="478"/>
          <ac:picMkLst>
            <pc:docMk/>
            <pc:sldMk cId="2317981850" sldId="2145707303"/>
            <ac:picMk id="11" creationId="{1EC237BC-5BAA-4791-AFDF-DCC3A60902E3}"/>
          </ac:picMkLst>
        </pc:picChg>
      </pc:sldChg>
      <pc:sldChg chg="delSp mod">
        <pc:chgData name="Jonas Söderholm" userId="b146546c-6bf2-46e5-8a26-00cca8510547" providerId="ADAL" clId="{7123F5DB-04A5-49D8-B273-28FB3A5D87FD}" dt="2023-11-22T14:57:11.825" v="134" actId="478"/>
        <pc:sldMkLst>
          <pc:docMk/>
          <pc:sldMk cId="2556717181" sldId="2145707304"/>
        </pc:sldMkLst>
        <pc:spChg chg="del">
          <ac:chgData name="Jonas Söderholm" userId="b146546c-6bf2-46e5-8a26-00cca8510547" providerId="ADAL" clId="{7123F5DB-04A5-49D8-B273-28FB3A5D87FD}" dt="2023-11-22T14:57:10.561" v="133" actId="478"/>
          <ac:spMkLst>
            <pc:docMk/>
            <pc:sldMk cId="2556717181" sldId="2145707304"/>
            <ac:spMk id="10" creationId="{2B27C774-9D99-481A-B5DD-257ACD8F2FB8}"/>
          </ac:spMkLst>
        </pc:spChg>
        <pc:picChg chg="del">
          <ac:chgData name="Jonas Söderholm" userId="b146546c-6bf2-46e5-8a26-00cca8510547" providerId="ADAL" clId="{7123F5DB-04A5-49D8-B273-28FB3A5D87FD}" dt="2023-11-22T14:57:11.825" v="134" actId="478"/>
          <ac:picMkLst>
            <pc:docMk/>
            <pc:sldMk cId="2556717181" sldId="2145707304"/>
            <ac:picMk id="11" creationId="{1074CE63-DE72-47FB-B078-8DFBC29D5FC6}"/>
          </ac:picMkLst>
        </pc:picChg>
      </pc:sldChg>
      <pc:sldChg chg="delSp mod">
        <pc:chgData name="Jonas Söderholm" userId="b146546c-6bf2-46e5-8a26-00cca8510547" providerId="ADAL" clId="{7123F5DB-04A5-49D8-B273-28FB3A5D87FD}" dt="2023-11-22T14:57:16.414" v="136" actId="478"/>
        <pc:sldMkLst>
          <pc:docMk/>
          <pc:sldMk cId="1944147007" sldId="2145707305"/>
        </pc:sldMkLst>
        <pc:spChg chg="del">
          <ac:chgData name="Jonas Söderholm" userId="b146546c-6bf2-46e5-8a26-00cca8510547" providerId="ADAL" clId="{7123F5DB-04A5-49D8-B273-28FB3A5D87FD}" dt="2023-11-22T14:57:16.414" v="136" actId="478"/>
          <ac:spMkLst>
            <pc:docMk/>
            <pc:sldMk cId="1944147007" sldId="2145707305"/>
            <ac:spMk id="197" creationId="{4C181875-207F-468B-815E-E606107FCC00}"/>
          </ac:spMkLst>
        </pc:spChg>
        <pc:picChg chg="del">
          <ac:chgData name="Jonas Söderholm" userId="b146546c-6bf2-46e5-8a26-00cca8510547" providerId="ADAL" clId="{7123F5DB-04A5-49D8-B273-28FB3A5D87FD}" dt="2023-11-22T14:57:16.414" v="136" actId="478"/>
          <ac:picMkLst>
            <pc:docMk/>
            <pc:sldMk cId="1944147007" sldId="2145707305"/>
            <ac:picMk id="198" creationId="{4888C718-3BD9-4860-A2EB-209AF970D7C8}"/>
          </ac:picMkLst>
        </pc:picChg>
      </pc:sldChg>
      <pc:sldChg chg="delSp mod">
        <pc:chgData name="Jonas Söderholm" userId="b146546c-6bf2-46e5-8a26-00cca8510547" providerId="ADAL" clId="{7123F5DB-04A5-49D8-B273-28FB3A5D87FD}" dt="2023-11-22T14:57:14.043" v="135" actId="478"/>
        <pc:sldMkLst>
          <pc:docMk/>
          <pc:sldMk cId="1444407501" sldId="2145707306"/>
        </pc:sldMkLst>
        <pc:spChg chg="del">
          <ac:chgData name="Jonas Söderholm" userId="b146546c-6bf2-46e5-8a26-00cca8510547" providerId="ADAL" clId="{7123F5DB-04A5-49D8-B273-28FB3A5D87FD}" dt="2023-11-22T14:57:14.043" v="135" actId="478"/>
          <ac:spMkLst>
            <pc:docMk/>
            <pc:sldMk cId="1444407501" sldId="2145707306"/>
            <ac:spMk id="10" creationId="{2DC9BC84-CAEB-4509-BE2B-DA56C3E411C3}"/>
          </ac:spMkLst>
        </pc:spChg>
        <pc:picChg chg="del">
          <ac:chgData name="Jonas Söderholm" userId="b146546c-6bf2-46e5-8a26-00cca8510547" providerId="ADAL" clId="{7123F5DB-04A5-49D8-B273-28FB3A5D87FD}" dt="2023-11-22T14:57:14.043" v="135" actId="478"/>
          <ac:picMkLst>
            <pc:docMk/>
            <pc:sldMk cId="1444407501" sldId="2145707306"/>
            <ac:picMk id="11" creationId="{912045E4-759A-4E41-98B0-39CA51109983}"/>
          </ac:picMkLst>
        </pc:picChg>
      </pc:sldChg>
      <pc:sldChg chg="delSp mod">
        <pc:chgData name="Jonas Söderholm" userId="b146546c-6bf2-46e5-8a26-00cca8510547" providerId="ADAL" clId="{7123F5DB-04A5-49D8-B273-28FB3A5D87FD}" dt="2023-11-22T14:57:19.747" v="137" actId="478"/>
        <pc:sldMkLst>
          <pc:docMk/>
          <pc:sldMk cId="531225744" sldId="2145707307"/>
        </pc:sldMkLst>
        <pc:spChg chg="del">
          <ac:chgData name="Jonas Söderholm" userId="b146546c-6bf2-46e5-8a26-00cca8510547" providerId="ADAL" clId="{7123F5DB-04A5-49D8-B273-28FB3A5D87FD}" dt="2023-11-22T14:57:19.747" v="137" actId="478"/>
          <ac:spMkLst>
            <pc:docMk/>
            <pc:sldMk cId="531225744" sldId="2145707307"/>
            <ac:spMk id="26" creationId="{41F5AE46-48F6-48EA-AC11-4E371D0825CF}"/>
          </ac:spMkLst>
        </pc:spChg>
        <pc:picChg chg="del">
          <ac:chgData name="Jonas Söderholm" userId="b146546c-6bf2-46e5-8a26-00cca8510547" providerId="ADAL" clId="{7123F5DB-04A5-49D8-B273-28FB3A5D87FD}" dt="2023-11-22T14:57:19.747" v="137" actId="478"/>
          <ac:picMkLst>
            <pc:docMk/>
            <pc:sldMk cId="531225744" sldId="2145707307"/>
            <ac:picMk id="27" creationId="{B219D44C-847D-4D8F-B83D-EB261D7E5243}"/>
          </ac:picMkLst>
        </pc:picChg>
      </pc:sldChg>
      <pc:sldChg chg="delSp modSp mod">
        <pc:chgData name="Jonas Söderholm" userId="b146546c-6bf2-46e5-8a26-00cca8510547" providerId="ADAL" clId="{7123F5DB-04A5-49D8-B273-28FB3A5D87FD}" dt="2023-11-22T14:56:50.400" v="125"/>
        <pc:sldMkLst>
          <pc:docMk/>
          <pc:sldMk cId="2155906793" sldId="2147472666"/>
        </pc:sldMkLst>
        <pc:spChg chg="del mod">
          <ac:chgData name="Jonas Söderholm" userId="b146546c-6bf2-46e5-8a26-00cca8510547" providerId="ADAL" clId="{7123F5DB-04A5-49D8-B273-28FB3A5D87FD}" dt="2023-11-22T14:56:50.400" v="125"/>
          <ac:spMkLst>
            <pc:docMk/>
            <pc:sldMk cId="2155906793" sldId="2147472666"/>
            <ac:spMk id="7" creationId="{40D5A9EC-6131-4C77-B817-790AEDA17C7F}"/>
          </ac:spMkLst>
        </pc:spChg>
        <pc:picChg chg="del">
          <ac:chgData name="Jonas Söderholm" userId="b146546c-6bf2-46e5-8a26-00cca8510547" providerId="ADAL" clId="{7123F5DB-04A5-49D8-B273-28FB3A5D87FD}" dt="2023-11-22T14:56:47.622" v="122" actId="478"/>
          <ac:picMkLst>
            <pc:docMk/>
            <pc:sldMk cId="2155906793" sldId="2147472666"/>
            <ac:picMk id="8" creationId="{3CC5F3D3-B86F-4F21-AD3D-366A56DC205B}"/>
          </ac:picMkLst>
        </pc:picChg>
      </pc:sldChg>
      <pc:sldMasterChg chg="addSp delSp modSp mod">
        <pc:chgData name="Jonas Söderholm" userId="b146546c-6bf2-46e5-8a26-00cca8510547" providerId="ADAL" clId="{7123F5DB-04A5-49D8-B273-28FB3A5D87FD}" dt="2023-11-22T15:00:06.210" v="145" actId="20577"/>
        <pc:sldMasterMkLst>
          <pc:docMk/>
          <pc:sldMasterMk cId="1732196223" sldId="2147483660"/>
        </pc:sldMasterMkLst>
        <pc:spChg chg="add del mod">
          <ac:chgData name="Jonas Söderholm" userId="b146546c-6bf2-46e5-8a26-00cca8510547" providerId="ADAL" clId="{7123F5DB-04A5-49D8-B273-28FB3A5D87FD}" dt="2023-11-22T14:59:39.489" v="139"/>
          <ac:spMkLst>
            <pc:docMk/>
            <pc:sldMasterMk cId="1732196223" sldId="2147483660"/>
            <ac:spMk id="3" creationId="{6C97BEA7-CBB6-752B-7A9B-D097784D909E}"/>
          </ac:spMkLst>
        </pc:spChg>
        <pc:spChg chg="add mod">
          <ac:chgData name="Jonas Söderholm" userId="b146546c-6bf2-46e5-8a26-00cca8510547" providerId="ADAL" clId="{7123F5DB-04A5-49D8-B273-28FB3A5D87FD}" dt="2023-11-22T15:00:06.210" v="145" actId="20577"/>
          <ac:spMkLst>
            <pc:docMk/>
            <pc:sldMasterMk cId="1732196223" sldId="2147483660"/>
            <ac:spMk id="4" creationId="{8796C715-DFF3-FC4B-7A97-B4C5212BE896}"/>
          </ac:spMkLst>
        </pc:spChg>
        <pc:spChg chg="del">
          <ac:chgData name="Jonas Söderholm" userId="b146546c-6bf2-46e5-8a26-00cca8510547" providerId="ADAL" clId="{7123F5DB-04A5-49D8-B273-28FB3A5D87FD}" dt="2023-11-22T14:59:41.293" v="140" actId="478"/>
          <ac:spMkLst>
            <pc:docMk/>
            <pc:sldMasterMk cId="1732196223" sldId="2147483660"/>
            <ac:spMk id="5" creationId="{DF37C4B3-C390-1B4B-9F24-930CD9AE7CA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6CE9A-D638-4603-835F-1BD95270051E}" type="datetimeFigureOut">
              <a:rPr lang="en-US" smtClean="0"/>
              <a:t>12/12/2023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428D49-F4FE-40E2-B451-864DC6FCCF11}" type="slidenum">
              <a:rPr lang="en-US" smtClean="0"/>
              <a:t>‹#›</a:t>
            </a:fld>
            <a:endParaRPr lang="en-US"/>
          </a:p>
        </p:txBody>
      </p:sp>
    </p:spTree>
    <p:extLst>
      <p:ext uri="{BB962C8B-B14F-4D97-AF65-F5344CB8AC3E}">
        <p14:creationId xmlns:p14="http://schemas.microsoft.com/office/powerpoint/2010/main" val="2639258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8006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kern="1200" noProof="0" dirty="0">
                <a:solidFill>
                  <a:schemeClr val="accent1"/>
                </a:solidFill>
                <a:effectLst/>
                <a:latin typeface="+mn-lt"/>
                <a:cs typeface="Times New Roman"/>
              </a:rPr>
              <a:t>Tolaney S, et al. Presented at </a:t>
            </a:r>
            <a:r>
              <a:rPr lang="en-US" sz="900" b="0" kern="1200" noProof="0" dirty="0">
                <a:solidFill>
                  <a:schemeClr val="accent1"/>
                </a:solidFill>
                <a:effectLst/>
                <a:latin typeface="+mn-lt"/>
                <a:cs typeface="Times New Roman"/>
              </a:rPr>
              <a:t>SABCS 2022 </a:t>
            </a:r>
            <a:r>
              <a:rPr lang="en-US" sz="900" b="0" kern="1200" noProof="0" dirty="0">
                <a:solidFill>
                  <a:schemeClr val="accent1"/>
                </a:solidFill>
                <a:effectLst/>
                <a:latin typeface="+mn-lt"/>
                <a:ea typeface="+mn-ea"/>
                <a:cs typeface="Times New Roman"/>
              </a:rPr>
              <a:t>(</a:t>
            </a:r>
            <a:r>
              <a:rPr lang="en-US" sz="900" b="0" spc="10" dirty="0">
                <a:solidFill>
                  <a:schemeClr val="bg1"/>
                </a:solidFill>
                <a:latin typeface="Trebuchet MS" panose="020B0603020202020204" pitchFamily="34" charset="0"/>
                <a:cs typeface="Arial"/>
              </a:rPr>
              <a:t>P3-07-08</a:t>
            </a:r>
            <a:r>
              <a:rPr lang="en-US" sz="900" b="0" kern="1200" noProof="0" dirty="0">
                <a:solidFill>
                  <a:schemeClr val="accent1"/>
                </a:solidFill>
                <a:effectLst/>
                <a:latin typeface="+mn-lt"/>
                <a:ea typeface="+mn-ea"/>
                <a:cs typeface="Times New Roman"/>
              </a:rPr>
              <a:t>). </a:t>
            </a:r>
            <a:r>
              <a:rPr lang="en-US" sz="900" dirty="0"/>
              <a:t>Exposure-adjusted incidence rates of adverse events from  the phase 3 TROPiCS-02  study of </a:t>
            </a:r>
            <a:r>
              <a:rPr lang="en-US" sz="900" dirty="0" err="1"/>
              <a:t>sacituzumab</a:t>
            </a:r>
            <a:r>
              <a:rPr lang="en-US" sz="900" dirty="0"/>
              <a:t>  </a:t>
            </a:r>
            <a:r>
              <a:rPr lang="en-US" sz="900" dirty="0" err="1"/>
              <a:t>govitecan</a:t>
            </a:r>
            <a:r>
              <a:rPr lang="en-US" sz="900" dirty="0"/>
              <a:t> vs treatment of  physician’s choice in HR+/HER2─ metastatic breast  cancer.</a:t>
            </a:r>
            <a:endParaRPr lang="en-US" sz="900" b="0" kern="1200" dirty="0">
              <a:solidFill>
                <a:schemeClr val="accent1"/>
              </a:solidFill>
              <a:effectLst/>
              <a:latin typeface="+mn-lt"/>
              <a:ea typeface="Times New Roman" panose="02020603050405020304" pitchFamily="18" charset="0"/>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rtl="0" fontAlgn="base"/>
            <a:r>
              <a:rPr lang="en-US" sz="1200" b="1" i="0" u="none" strike="noStrike" kern="1200" dirty="0">
                <a:solidFill>
                  <a:schemeClr val="tx1"/>
                </a:solidFill>
                <a:effectLst/>
                <a:latin typeface="+mn-lt"/>
                <a:ea typeface="+mn-ea"/>
                <a:cs typeface="+mn-cs"/>
              </a:rPr>
              <a:t>ABBREVIATIONS:</a:t>
            </a:r>
            <a:r>
              <a:rPr lang="en-US" sz="1200" b="0" i="0" kern="1200" dirty="0">
                <a:solidFill>
                  <a:schemeClr val="tx1"/>
                </a:solidFill>
                <a:effectLst/>
                <a:latin typeface="+mn-lt"/>
                <a:ea typeface="+mn-ea"/>
                <a:cs typeface="+mn-cs"/>
              </a:rPr>
              <a:t>​</a:t>
            </a:r>
          </a:p>
          <a:p>
            <a:pPr marR="7620"/>
            <a:r>
              <a:rPr lang="en-US" sz="1200" spc="0" dirty="0">
                <a:solidFill>
                  <a:srgbClr val="58595B"/>
                </a:solidFill>
                <a:latin typeface="Trebuchet MS" panose="020B0603020202020204" pitchFamily="34" charset="0"/>
                <a:cs typeface="Arial"/>
              </a:rPr>
              <a:t>AE, </a:t>
            </a:r>
            <a:r>
              <a:rPr lang="en-US" sz="1200" dirty="0">
                <a:solidFill>
                  <a:srgbClr val="58595B"/>
                </a:solidFill>
                <a:latin typeface="Trebuchet MS" panose="020B0603020202020204" pitchFamily="34" charset="0"/>
                <a:cs typeface="Arial"/>
              </a:rPr>
              <a:t>adverse event; </a:t>
            </a:r>
            <a:r>
              <a:rPr lang="en-US" sz="1200" spc="0" dirty="0">
                <a:solidFill>
                  <a:srgbClr val="58595B"/>
                </a:solidFill>
                <a:latin typeface="Trebuchet MS" panose="020B0603020202020204" pitchFamily="34" charset="0"/>
                <a:cs typeface="Arial"/>
              </a:rPr>
              <a:t>EAIR, </a:t>
            </a:r>
            <a:r>
              <a:rPr lang="en-US" sz="1200" dirty="0">
                <a:solidFill>
                  <a:srgbClr val="58595B"/>
                </a:solidFill>
                <a:latin typeface="Trebuchet MS" panose="020B0603020202020204" pitchFamily="34" charset="0"/>
                <a:cs typeface="Arial"/>
              </a:rPr>
              <a:t>exposure-adjusted incidence </a:t>
            </a:r>
            <a:r>
              <a:rPr lang="en-US" sz="1200" spc="0" dirty="0">
                <a:solidFill>
                  <a:srgbClr val="58595B"/>
                </a:solidFill>
                <a:latin typeface="Trebuchet MS" panose="020B0603020202020204" pitchFamily="34" charset="0"/>
                <a:cs typeface="Arial"/>
              </a:rPr>
              <a:t>rate; SG, </a:t>
            </a:r>
            <a:r>
              <a:rPr lang="en-US" sz="1200" spc="0" dirty="0" err="1">
                <a:solidFill>
                  <a:srgbClr val="58595B"/>
                </a:solidFill>
                <a:latin typeface="Trebuchet MS" panose="020B0603020202020204" pitchFamily="34" charset="0"/>
                <a:cs typeface="Arial"/>
              </a:rPr>
              <a:t>sacituzumab</a:t>
            </a:r>
            <a:r>
              <a:rPr lang="en-US" sz="1200" spc="0" dirty="0">
                <a:solidFill>
                  <a:srgbClr val="58595B"/>
                </a:solidFill>
                <a:latin typeface="Trebuchet MS" panose="020B0603020202020204" pitchFamily="34" charset="0"/>
                <a:cs typeface="Arial"/>
              </a:rPr>
              <a:t> </a:t>
            </a:r>
            <a:r>
              <a:rPr lang="en-US" sz="1200" dirty="0" err="1">
                <a:solidFill>
                  <a:srgbClr val="58595B"/>
                </a:solidFill>
                <a:latin typeface="Trebuchet MS" panose="020B0603020202020204" pitchFamily="34" charset="0"/>
                <a:cs typeface="Arial"/>
              </a:rPr>
              <a:t>govitecan</a:t>
            </a:r>
            <a:r>
              <a:rPr lang="en-US" sz="1200" dirty="0">
                <a:solidFill>
                  <a:srgbClr val="58595B"/>
                </a:solidFill>
                <a:latin typeface="Trebuchet MS" panose="020B0603020202020204" pitchFamily="34" charset="0"/>
                <a:cs typeface="Arial"/>
              </a:rPr>
              <a:t>; </a:t>
            </a:r>
            <a:r>
              <a:rPr lang="en-US" sz="1200" spc="0" dirty="0">
                <a:solidFill>
                  <a:srgbClr val="58595B"/>
                </a:solidFill>
                <a:latin typeface="Trebuchet MS" panose="020B0603020202020204" pitchFamily="34" charset="0"/>
                <a:cs typeface="Arial"/>
              </a:rPr>
              <a:t>TEAE, treatment-emergent </a:t>
            </a:r>
            <a:r>
              <a:rPr lang="en-US" sz="1200" dirty="0">
                <a:solidFill>
                  <a:srgbClr val="58595B"/>
                </a:solidFill>
                <a:latin typeface="Trebuchet MS" panose="020B0603020202020204" pitchFamily="34" charset="0"/>
                <a:cs typeface="Arial"/>
              </a:rPr>
              <a:t>adverse event; </a:t>
            </a:r>
            <a:r>
              <a:rPr lang="en-US" sz="1200" spc="0" dirty="0">
                <a:solidFill>
                  <a:srgbClr val="58595B"/>
                </a:solidFill>
                <a:latin typeface="Trebuchet MS" panose="020B0603020202020204" pitchFamily="34" charset="0"/>
                <a:cs typeface="Arial"/>
              </a:rPr>
              <a:t>TPC, treatment </a:t>
            </a:r>
            <a:r>
              <a:rPr lang="en-US" sz="1200" dirty="0">
                <a:solidFill>
                  <a:srgbClr val="58595B"/>
                </a:solidFill>
                <a:latin typeface="Trebuchet MS" panose="020B0603020202020204" pitchFamily="34" charset="0"/>
                <a:cs typeface="Arial"/>
              </a:rPr>
              <a:t>of physician’s</a:t>
            </a:r>
            <a:r>
              <a:rPr lang="en-US" sz="1200" spc="-10" dirty="0">
                <a:solidFill>
                  <a:srgbClr val="58595B"/>
                </a:solidFill>
                <a:latin typeface="Trebuchet MS" panose="020B0603020202020204" pitchFamily="34" charset="0"/>
                <a:cs typeface="Arial"/>
              </a:rPr>
              <a:t> </a:t>
            </a:r>
            <a:r>
              <a:rPr lang="en-US" sz="1200" spc="0" dirty="0">
                <a:solidFill>
                  <a:srgbClr val="58595B"/>
                </a:solidFill>
                <a:latin typeface="Trebuchet MS" panose="020B0603020202020204" pitchFamily="34" charset="0"/>
                <a:cs typeface="Arial"/>
              </a:rPr>
              <a:t>choice.</a:t>
            </a:r>
          </a:p>
          <a:p>
            <a:endParaRPr lang="en-US" dirty="0"/>
          </a:p>
          <a:p>
            <a:pPr marL="0" marR="169545" indent="0">
              <a:spcBef>
                <a:spcPts val="500"/>
              </a:spcBef>
              <a:spcAft>
                <a:spcPts val="500"/>
              </a:spcAft>
              <a:buClr>
                <a:srgbClr val="231F20"/>
              </a:buClr>
              <a:buFont typeface="Arial"/>
              <a:buNone/>
              <a:tabLst>
                <a:tab pos="92710" algn="l"/>
              </a:tabLst>
            </a:pP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59C189-CF9B-470B-9AFA-22F7EAFCB2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0471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900" b="1" u="none" dirty="0">
                <a:latin typeface="Arial" panose="020B0604020202020204" pitchFamily="34" charset="0"/>
                <a:cs typeface="Arial" panose="020B0604020202020204" pitchFamily="34" charset="0"/>
              </a:rPr>
              <a:t>MAIN MESSAGE: </a:t>
            </a:r>
          </a:p>
          <a:p>
            <a:pPr marL="342900" indent="-342900" algn="just">
              <a:lnSpc>
                <a:spcPct val="100000"/>
              </a:lnSpc>
              <a:spcBef>
                <a:spcPts val="600"/>
              </a:spcBef>
              <a:spcAft>
                <a:spcPts val="600"/>
              </a:spcAft>
              <a:buFont typeface="Arial" panose="020B0604020202020204" pitchFamily="34" charset="0"/>
              <a:buChar char="•"/>
            </a:pPr>
            <a:r>
              <a:rPr lang="en-US" sz="900" dirty="0">
                <a:solidFill>
                  <a:schemeClr val="accent1"/>
                </a:solidFill>
                <a:effectLst/>
                <a:latin typeface="+mn-lt"/>
                <a:ea typeface="Calibri" panose="020F0502020204030204" pitchFamily="34" charset="0"/>
                <a:cs typeface="Times New Roman"/>
              </a:rPr>
              <a:t>Sacituzumab </a:t>
            </a:r>
            <a:r>
              <a:rPr lang="en-US" sz="900" dirty="0" err="1">
                <a:solidFill>
                  <a:schemeClr val="accent1"/>
                </a:solidFill>
                <a:effectLst/>
                <a:latin typeface="+mn-lt"/>
                <a:ea typeface="Calibri" panose="020F0502020204030204" pitchFamily="34" charset="0"/>
                <a:cs typeface="Times New Roman"/>
              </a:rPr>
              <a:t>govitecan</a:t>
            </a:r>
            <a:r>
              <a:rPr lang="en-US" sz="900" dirty="0">
                <a:solidFill>
                  <a:schemeClr val="accent1"/>
                </a:solidFill>
                <a:effectLst/>
                <a:latin typeface="+mn-lt"/>
                <a:ea typeface="Calibri" panose="020F0502020204030204" pitchFamily="34" charset="0"/>
                <a:cs typeface="Times New Roman"/>
              </a:rPr>
              <a:t> demonstrated significant improvement in PFS and OS compared to TPC in the phase 3 TROPiCS-02 study in patients with </a:t>
            </a:r>
            <a:r>
              <a:rPr lang="en-US" sz="900" spc="0" dirty="0">
                <a:solidFill>
                  <a:srgbClr val="58595B"/>
                </a:solidFill>
                <a:latin typeface="Trebuchet MS" panose="020B0603020202020204" pitchFamily="34" charset="0"/>
                <a:cs typeface="Arial"/>
              </a:rPr>
              <a:t>pretreated, endocrine-resistant </a:t>
            </a:r>
            <a:r>
              <a:rPr lang="en-US" sz="900" spc="5" dirty="0">
                <a:solidFill>
                  <a:srgbClr val="58595B"/>
                </a:solidFill>
                <a:latin typeface="Trebuchet MS" panose="020B0603020202020204" pitchFamily="34" charset="0"/>
                <a:cs typeface="Arial"/>
              </a:rPr>
              <a:t>HR+/HER2– metastatic </a:t>
            </a:r>
            <a:r>
              <a:rPr lang="en-US" sz="900" spc="0" dirty="0">
                <a:solidFill>
                  <a:srgbClr val="58595B"/>
                </a:solidFill>
                <a:latin typeface="Trebuchet MS" panose="020B0603020202020204" pitchFamily="34" charset="0"/>
                <a:cs typeface="Arial"/>
              </a:rPr>
              <a:t>breast </a:t>
            </a:r>
            <a:r>
              <a:rPr lang="en-US" sz="900" spc="5" dirty="0">
                <a:solidFill>
                  <a:srgbClr val="58595B"/>
                </a:solidFill>
                <a:latin typeface="Trebuchet MS" panose="020B0603020202020204" pitchFamily="34" charset="0"/>
                <a:cs typeface="Arial"/>
              </a:rPr>
              <a:t>cancer</a:t>
            </a:r>
          </a:p>
          <a:p>
            <a:pPr marL="342900" indent="-342900" algn="just">
              <a:lnSpc>
                <a:spcPct val="100000"/>
              </a:lnSpc>
              <a:spcBef>
                <a:spcPts val="600"/>
              </a:spcBef>
              <a:spcAft>
                <a:spcPts val="600"/>
              </a:spcAft>
              <a:buFont typeface="Arial" panose="020B0604020202020204" pitchFamily="34" charset="0"/>
              <a:buChar char="•"/>
            </a:pPr>
            <a:r>
              <a:rPr lang="en-US" sz="900" spc="5" dirty="0">
                <a:solidFill>
                  <a:srgbClr val="58595B"/>
                </a:solidFill>
                <a:effectLst/>
                <a:latin typeface="Trebuchet MS" panose="020B0603020202020204" pitchFamily="34" charset="0"/>
                <a:ea typeface="Calibri" panose="020F0502020204030204" pitchFamily="34" charset="0"/>
                <a:cs typeface="Arial"/>
              </a:rPr>
              <a:t>Adverse events are usually summarized as absolute incidence rates in routine safety analyses for clinical studies, but this does not account for treatment exposure</a:t>
            </a:r>
            <a:endParaRPr lang="en-US" sz="900" dirty="0">
              <a:solidFill>
                <a:schemeClr val="accent1"/>
              </a:solidFill>
              <a:effectLst/>
              <a:latin typeface="+mn-lt"/>
              <a:ea typeface="Calibri" panose="020F0502020204030204" pitchFamily="34" charset="0"/>
            </a:endParaRPr>
          </a:p>
          <a:p>
            <a:pPr marL="0" lvl="1" indent="0">
              <a:lnSpc>
                <a:spcPct val="80000"/>
              </a:lnSpc>
              <a:buFont typeface="Arial" panose="020B0604020202020204" pitchFamily="34" charset="0"/>
              <a:buNone/>
            </a:pPr>
            <a:endParaRPr lang="en-US" sz="900" b="1" u="sng" dirty="0">
              <a:latin typeface="Arial" panose="020B0604020202020204" pitchFamily="34" charset="0"/>
              <a:cs typeface="Arial" panose="020B0604020202020204" pitchFamily="34" charset="0"/>
            </a:endParaRPr>
          </a:p>
          <a:p>
            <a:pPr marL="0" lvl="1" indent="0">
              <a:lnSpc>
                <a:spcPct val="80000"/>
              </a:lnSpc>
              <a:buFont typeface="Arial" panose="020B0604020202020204" pitchFamily="34" charset="0"/>
              <a:buNone/>
            </a:pPr>
            <a:r>
              <a:rPr lang="en-US" sz="900" b="1" u="none" dirty="0">
                <a:latin typeface="Arial" panose="020B0604020202020204" pitchFamily="34" charset="0"/>
                <a:cs typeface="Arial" panose="020B0604020202020204" pitchFamily="34" charset="0"/>
              </a:rPr>
              <a:t>KEY POINTS: </a:t>
            </a:r>
          </a:p>
          <a:p>
            <a:pPr marL="342900" indent="-342900" algn="just">
              <a:spcBef>
                <a:spcPts val="600"/>
              </a:spcBef>
              <a:spcAft>
                <a:spcPts val="600"/>
              </a:spcAft>
              <a:buFont typeface="Arial" panose="020B0604020202020204" pitchFamily="34" charset="0"/>
              <a:buChar char="•"/>
            </a:pPr>
            <a:r>
              <a:rPr lang="en-US" sz="1800" spc="0" dirty="0">
                <a:solidFill>
                  <a:srgbClr val="58595B"/>
                </a:solidFill>
                <a:latin typeface="Trebuchet MS" panose="020B0603020202020204" pitchFamily="34" charset="0"/>
                <a:cs typeface="Arial"/>
              </a:rPr>
              <a:t>Longer </a:t>
            </a:r>
            <a:r>
              <a:rPr lang="en-US" sz="1800" dirty="0">
                <a:solidFill>
                  <a:srgbClr val="58595B"/>
                </a:solidFill>
                <a:latin typeface="Trebuchet MS" panose="020B0603020202020204" pitchFamily="34" charset="0"/>
                <a:cs typeface="Arial"/>
              </a:rPr>
              <a:t>treatment </a:t>
            </a:r>
            <a:r>
              <a:rPr lang="en-US" sz="1800" spc="0" dirty="0">
                <a:solidFill>
                  <a:srgbClr val="58595B"/>
                </a:solidFill>
                <a:latin typeface="Trebuchet MS" panose="020B0603020202020204" pitchFamily="34" charset="0"/>
                <a:cs typeface="Arial"/>
              </a:rPr>
              <a:t>exposure </a:t>
            </a:r>
            <a:r>
              <a:rPr lang="en-US" sz="1800" spc="5" dirty="0">
                <a:solidFill>
                  <a:srgbClr val="58595B"/>
                </a:solidFill>
                <a:latin typeface="Trebuchet MS" panose="020B0603020202020204" pitchFamily="34" charset="0"/>
                <a:cs typeface="Arial"/>
              </a:rPr>
              <a:t>may </a:t>
            </a:r>
            <a:r>
              <a:rPr lang="en-US" sz="1800" spc="0" dirty="0">
                <a:solidFill>
                  <a:srgbClr val="58595B"/>
                </a:solidFill>
                <a:latin typeface="Trebuchet MS" panose="020B0603020202020204" pitchFamily="34" charset="0"/>
                <a:cs typeface="Arial"/>
              </a:rPr>
              <a:t>lead to </a:t>
            </a:r>
            <a:r>
              <a:rPr lang="en-US" sz="1800" spc="10" dirty="0">
                <a:solidFill>
                  <a:srgbClr val="58595B"/>
                </a:solidFill>
                <a:latin typeface="Trebuchet MS" panose="020B0603020202020204" pitchFamily="34" charset="0"/>
                <a:cs typeface="Arial"/>
              </a:rPr>
              <a:t>a </a:t>
            </a:r>
            <a:r>
              <a:rPr lang="en-US" sz="1800" dirty="0">
                <a:solidFill>
                  <a:srgbClr val="58595B"/>
                </a:solidFill>
                <a:latin typeface="Trebuchet MS" panose="020B0603020202020204" pitchFamily="34" charset="0"/>
                <a:cs typeface="Arial"/>
              </a:rPr>
              <a:t>higher incidences </a:t>
            </a:r>
            <a:r>
              <a:rPr lang="en-US" sz="1800" spc="0" dirty="0">
                <a:solidFill>
                  <a:srgbClr val="58595B"/>
                </a:solidFill>
                <a:latin typeface="Trebuchet MS" panose="020B0603020202020204" pitchFamily="34" charset="0"/>
                <a:cs typeface="Arial"/>
              </a:rPr>
              <a:t>of </a:t>
            </a:r>
            <a:r>
              <a:rPr lang="en-US" sz="1800" spc="5" dirty="0">
                <a:solidFill>
                  <a:srgbClr val="58595B"/>
                </a:solidFill>
                <a:latin typeface="Trebuchet MS" panose="020B0603020202020204" pitchFamily="34" charset="0"/>
                <a:cs typeface="Arial"/>
              </a:rPr>
              <a:t>AEs </a:t>
            </a:r>
            <a:r>
              <a:rPr lang="en-US" sz="1800" spc="0" dirty="0">
                <a:solidFill>
                  <a:srgbClr val="58595B"/>
                </a:solidFill>
                <a:latin typeface="Trebuchet MS" panose="020B0603020202020204" pitchFamily="34" charset="0"/>
                <a:cs typeface="Arial"/>
              </a:rPr>
              <a:t>so when </a:t>
            </a:r>
            <a:r>
              <a:rPr lang="en-US" sz="1800" dirty="0">
                <a:solidFill>
                  <a:srgbClr val="58595B"/>
                </a:solidFill>
                <a:latin typeface="Trebuchet MS" panose="020B0603020202020204" pitchFamily="34" charset="0"/>
                <a:cs typeface="Arial"/>
              </a:rPr>
              <a:t>treatment duration </a:t>
            </a:r>
            <a:r>
              <a:rPr lang="en-US" sz="1800" spc="-5" dirty="0">
                <a:solidFill>
                  <a:srgbClr val="58595B"/>
                </a:solidFill>
                <a:latin typeface="Trebuchet MS" panose="020B0603020202020204" pitchFamily="34" charset="0"/>
                <a:cs typeface="Arial"/>
              </a:rPr>
              <a:t>differs </a:t>
            </a:r>
            <a:r>
              <a:rPr lang="en-US" sz="1800" dirty="0">
                <a:solidFill>
                  <a:srgbClr val="58595B"/>
                </a:solidFill>
                <a:latin typeface="Trebuchet MS" panose="020B0603020202020204" pitchFamily="34" charset="0"/>
                <a:cs typeface="Arial"/>
              </a:rPr>
              <a:t>significantly </a:t>
            </a:r>
            <a:r>
              <a:rPr lang="en-US" sz="1800" spc="0" dirty="0">
                <a:solidFill>
                  <a:srgbClr val="58595B"/>
                </a:solidFill>
                <a:latin typeface="Trebuchet MS" panose="020B0603020202020204" pitchFamily="34" charset="0"/>
                <a:cs typeface="Arial"/>
              </a:rPr>
              <a:t>between </a:t>
            </a:r>
            <a:r>
              <a:rPr lang="en-US" sz="1800" dirty="0">
                <a:solidFill>
                  <a:srgbClr val="58595B"/>
                </a:solidFill>
                <a:latin typeface="Trebuchet MS" panose="020B0603020202020204" pitchFamily="34" charset="0"/>
                <a:cs typeface="Arial"/>
              </a:rPr>
              <a:t>treatment groups, absolute incidence rates </a:t>
            </a:r>
            <a:r>
              <a:rPr lang="en-US" sz="1800" spc="5" dirty="0">
                <a:solidFill>
                  <a:srgbClr val="58595B"/>
                </a:solidFill>
                <a:latin typeface="Trebuchet MS" panose="020B0603020202020204" pitchFamily="34" charset="0"/>
                <a:cs typeface="Arial"/>
              </a:rPr>
              <a:t>may </a:t>
            </a:r>
            <a:r>
              <a:rPr lang="en-US" sz="1800" spc="0" dirty="0">
                <a:solidFill>
                  <a:srgbClr val="58595B"/>
                </a:solidFill>
                <a:latin typeface="Trebuchet MS" panose="020B0603020202020204" pitchFamily="34" charset="0"/>
                <a:cs typeface="Arial"/>
              </a:rPr>
              <a:t>need </a:t>
            </a:r>
            <a:r>
              <a:rPr lang="en-US" sz="1800" dirty="0">
                <a:solidFill>
                  <a:srgbClr val="58595B"/>
                </a:solidFill>
                <a:latin typeface="Trebuchet MS" panose="020B0603020202020204" pitchFamily="34" charset="0"/>
                <a:cs typeface="Arial"/>
              </a:rPr>
              <a:t>adjustment </a:t>
            </a:r>
            <a:r>
              <a:rPr lang="en-US" sz="1800" spc="0" dirty="0">
                <a:solidFill>
                  <a:srgbClr val="58595B"/>
                </a:solidFill>
                <a:latin typeface="Trebuchet MS" panose="020B0603020202020204" pitchFamily="34" charset="0"/>
                <a:cs typeface="Arial"/>
              </a:rPr>
              <a:t>to account </a:t>
            </a:r>
            <a:r>
              <a:rPr lang="en-US" sz="1800" dirty="0">
                <a:solidFill>
                  <a:srgbClr val="58595B"/>
                </a:solidFill>
                <a:latin typeface="Trebuchet MS" panose="020B0603020202020204" pitchFamily="34" charset="0"/>
                <a:cs typeface="Arial"/>
              </a:rPr>
              <a:t>for</a:t>
            </a:r>
            <a:r>
              <a:rPr lang="en-US" sz="1800" spc="-45" dirty="0">
                <a:solidFill>
                  <a:srgbClr val="58595B"/>
                </a:solidFill>
                <a:latin typeface="Trebuchet MS" panose="020B0603020202020204" pitchFamily="34" charset="0"/>
                <a:cs typeface="Arial"/>
              </a:rPr>
              <a:t> </a:t>
            </a:r>
            <a:r>
              <a:rPr lang="en-US" sz="1800" spc="-5" dirty="0">
                <a:solidFill>
                  <a:srgbClr val="58595B"/>
                </a:solidFill>
                <a:latin typeface="Trebuchet MS" panose="020B0603020202020204" pitchFamily="34" charset="0"/>
                <a:cs typeface="Arial"/>
              </a:rPr>
              <a:t>exposure</a:t>
            </a:r>
          </a:p>
          <a:p>
            <a:pPr marL="342900" indent="-342900" algn="just">
              <a:spcBef>
                <a:spcPts val="600"/>
              </a:spcBef>
              <a:spcAft>
                <a:spcPts val="600"/>
              </a:spcAft>
              <a:buFont typeface="Arial" panose="020B0604020202020204" pitchFamily="34" charset="0"/>
              <a:buChar char="•"/>
            </a:pPr>
            <a:r>
              <a:rPr lang="en-US" sz="1800" spc="-5" dirty="0">
                <a:solidFill>
                  <a:srgbClr val="58595B"/>
                </a:solidFill>
                <a:effectLst/>
                <a:latin typeface="Trebuchet MS" panose="020B0603020202020204" pitchFamily="34" charset="0"/>
                <a:ea typeface="Calibri" panose="020F0502020204030204" pitchFamily="34" charset="0"/>
                <a:cs typeface="Arial"/>
              </a:rPr>
              <a:t>Median treatment was longer for SG compared to TPC (4.1 months vs. 2.3 months) in the TROPiCS-02 study</a:t>
            </a:r>
          </a:p>
          <a:p>
            <a:pPr marL="342900" indent="-342900" algn="just">
              <a:spcBef>
                <a:spcPts val="600"/>
              </a:spcBef>
              <a:spcAft>
                <a:spcPts val="600"/>
              </a:spcAft>
              <a:buFont typeface="Arial" panose="020B0604020202020204" pitchFamily="34" charset="0"/>
              <a:buChar char="•"/>
            </a:pPr>
            <a:r>
              <a:rPr lang="en-US" sz="1800" spc="-5" dirty="0">
                <a:solidFill>
                  <a:srgbClr val="58595B"/>
                </a:solidFill>
                <a:effectLst/>
                <a:latin typeface="Trebuchet MS" panose="020B0603020202020204" pitchFamily="34" charset="0"/>
                <a:ea typeface="Calibri" panose="020F0502020204030204" pitchFamily="34" charset="0"/>
                <a:cs typeface="Arial"/>
              </a:rPr>
              <a:t>A post-hoc analysis was conducted to assess exposure-adjusted incidence rates (EAIRs), which is often expresses in patient-years</a:t>
            </a:r>
          </a:p>
          <a:p>
            <a:pPr marL="342900" marR="0" lvl="0" indent="-342900" algn="just"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US" sz="1800" spc="0" dirty="0">
                <a:solidFill>
                  <a:srgbClr val="58595B"/>
                </a:solidFill>
                <a:latin typeface="Trebuchet MS" panose="020B0603020202020204" pitchFamily="34" charset="0"/>
                <a:cs typeface="Arial"/>
              </a:rPr>
              <a:t>Here, </a:t>
            </a:r>
            <a:r>
              <a:rPr lang="en-US" sz="1800" spc="10" dirty="0">
                <a:solidFill>
                  <a:srgbClr val="58595B"/>
                </a:solidFill>
                <a:latin typeface="Trebuchet MS" panose="020B0603020202020204" pitchFamily="34" charset="0"/>
                <a:cs typeface="Arial"/>
              </a:rPr>
              <a:t>we </a:t>
            </a:r>
            <a:r>
              <a:rPr lang="en-US" sz="1800" spc="0" dirty="0">
                <a:solidFill>
                  <a:srgbClr val="58595B"/>
                </a:solidFill>
                <a:latin typeface="Trebuchet MS" panose="020B0603020202020204" pitchFamily="34" charset="0"/>
                <a:cs typeface="Arial"/>
              </a:rPr>
              <a:t>present </a:t>
            </a:r>
            <a:r>
              <a:rPr lang="en-US" sz="1800" spc="5" dirty="0">
                <a:solidFill>
                  <a:srgbClr val="58595B"/>
                </a:solidFill>
                <a:latin typeface="Trebuchet MS" panose="020B0603020202020204" pitchFamily="34" charset="0"/>
                <a:cs typeface="Arial"/>
              </a:rPr>
              <a:t>safety </a:t>
            </a:r>
            <a:r>
              <a:rPr lang="en-US" sz="1800" spc="0" dirty="0">
                <a:solidFill>
                  <a:srgbClr val="58595B"/>
                </a:solidFill>
                <a:latin typeface="Trebuchet MS" panose="020B0603020202020204" pitchFamily="34" charset="0"/>
                <a:cs typeface="Arial"/>
              </a:rPr>
              <a:t>analyses of </a:t>
            </a:r>
            <a:r>
              <a:rPr lang="en-US" sz="1800" spc="5" dirty="0">
                <a:solidFill>
                  <a:srgbClr val="58595B"/>
                </a:solidFill>
                <a:latin typeface="Trebuchet MS" panose="020B0603020202020204" pitchFamily="34" charset="0"/>
                <a:cs typeface="Arial"/>
              </a:rPr>
              <a:t>the relationship between exposure and frequency </a:t>
            </a:r>
            <a:r>
              <a:rPr lang="en-US" sz="1800" spc="0" dirty="0">
                <a:solidFill>
                  <a:srgbClr val="58595B"/>
                </a:solidFill>
                <a:latin typeface="Trebuchet MS" panose="020B0603020202020204" pitchFamily="34" charset="0"/>
                <a:cs typeface="Arial"/>
              </a:rPr>
              <a:t>of </a:t>
            </a:r>
            <a:r>
              <a:rPr lang="en-US" sz="1800" spc="10" dirty="0">
                <a:solidFill>
                  <a:srgbClr val="58595B"/>
                </a:solidFill>
                <a:latin typeface="Trebuchet MS" panose="020B0603020202020204" pitchFamily="34" charset="0"/>
                <a:cs typeface="Arial"/>
              </a:rPr>
              <a:t>AEs </a:t>
            </a:r>
            <a:r>
              <a:rPr lang="en-US" sz="1800" spc="5" dirty="0">
                <a:solidFill>
                  <a:srgbClr val="58595B"/>
                </a:solidFill>
                <a:latin typeface="Trebuchet MS" panose="020B0603020202020204" pitchFamily="34" charset="0"/>
                <a:cs typeface="Arial"/>
              </a:rPr>
              <a:t>to facilitate clinically meaningful comparison </a:t>
            </a:r>
            <a:r>
              <a:rPr lang="en-US" sz="1800" spc="0" dirty="0">
                <a:solidFill>
                  <a:srgbClr val="58595B"/>
                </a:solidFill>
                <a:latin typeface="Trebuchet MS" panose="020B0603020202020204" pitchFamily="34" charset="0"/>
                <a:cs typeface="Arial"/>
              </a:rPr>
              <a:t>of </a:t>
            </a:r>
            <a:r>
              <a:rPr lang="en-US" sz="1800" spc="5" dirty="0">
                <a:solidFill>
                  <a:srgbClr val="58595B"/>
                </a:solidFill>
                <a:latin typeface="Trebuchet MS" panose="020B0603020202020204" pitchFamily="34" charset="0"/>
                <a:cs typeface="Arial"/>
              </a:rPr>
              <a:t>rates between treatment groups </a:t>
            </a:r>
            <a:r>
              <a:rPr lang="en-US" sz="1800" spc="0" dirty="0">
                <a:solidFill>
                  <a:srgbClr val="58595B"/>
                </a:solidFill>
                <a:latin typeface="Trebuchet MS" panose="020B0603020202020204" pitchFamily="34" charset="0"/>
                <a:cs typeface="Arial"/>
              </a:rPr>
              <a:t>in </a:t>
            </a:r>
            <a:r>
              <a:rPr lang="en-US" sz="1800" spc="5" dirty="0">
                <a:solidFill>
                  <a:srgbClr val="58595B"/>
                </a:solidFill>
                <a:latin typeface="Trebuchet MS" panose="020B0603020202020204" pitchFamily="34" charset="0"/>
                <a:cs typeface="Arial"/>
              </a:rPr>
              <a:t>the </a:t>
            </a:r>
            <a:r>
              <a:rPr lang="en-US" sz="1800" spc="10" dirty="0">
                <a:solidFill>
                  <a:srgbClr val="58595B"/>
                </a:solidFill>
                <a:latin typeface="Trebuchet MS" panose="020B0603020202020204" pitchFamily="34" charset="0"/>
                <a:cs typeface="Arial"/>
              </a:rPr>
              <a:t>TROPiCS-02</a:t>
            </a:r>
            <a:r>
              <a:rPr lang="en-US" sz="1800" spc="-30" dirty="0">
                <a:solidFill>
                  <a:srgbClr val="58595B"/>
                </a:solidFill>
                <a:latin typeface="Trebuchet MS" panose="020B0603020202020204" pitchFamily="34" charset="0"/>
                <a:cs typeface="Arial"/>
              </a:rPr>
              <a:t> </a:t>
            </a:r>
            <a:r>
              <a:rPr lang="en-US" sz="1800" spc="5" dirty="0">
                <a:solidFill>
                  <a:srgbClr val="58595B"/>
                </a:solidFill>
                <a:latin typeface="Trebuchet MS" panose="020B0603020202020204" pitchFamily="34" charset="0"/>
                <a:cs typeface="Arial"/>
              </a:rPr>
              <a:t>study</a:t>
            </a:r>
            <a:endParaRPr lang="en-US" sz="1800" dirty="0">
              <a:latin typeface="Trebuchet MS" panose="020B0603020202020204" pitchFamily="34" charset="0"/>
              <a:cs typeface="Arial"/>
            </a:endParaRPr>
          </a:p>
          <a:p>
            <a:pPr marL="342900" indent="-342900" algn="just">
              <a:spcBef>
                <a:spcPts val="600"/>
              </a:spcBef>
              <a:spcAft>
                <a:spcPts val="600"/>
              </a:spcAft>
              <a:buFont typeface="Arial" panose="020B0604020202020204" pitchFamily="34" charset="0"/>
              <a:buChar char="•"/>
            </a:pPr>
            <a:endParaRPr lang="en-US" sz="9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kern="1200" noProof="0" dirty="0">
                <a:solidFill>
                  <a:schemeClr val="accent1"/>
                </a:solidFill>
                <a:effectLst/>
                <a:latin typeface="+mn-lt"/>
                <a:cs typeface="Times New Roman"/>
              </a:rPr>
              <a:t>Tolaney S, et al. Presented at </a:t>
            </a:r>
            <a:r>
              <a:rPr lang="en-US" sz="900" b="0" kern="1200" noProof="0" dirty="0">
                <a:solidFill>
                  <a:schemeClr val="accent1"/>
                </a:solidFill>
                <a:effectLst/>
                <a:latin typeface="+mn-lt"/>
                <a:cs typeface="Times New Roman"/>
              </a:rPr>
              <a:t>SABCS 2022 </a:t>
            </a:r>
            <a:r>
              <a:rPr lang="en-US" sz="900" b="0" kern="1200" noProof="0" dirty="0">
                <a:solidFill>
                  <a:schemeClr val="accent1"/>
                </a:solidFill>
                <a:effectLst/>
                <a:latin typeface="+mn-lt"/>
                <a:ea typeface="+mn-ea"/>
                <a:cs typeface="Times New Roman"/>
              </a:rPr>
              <a:t>(</a:t>
            </a:r>
            <a:r>
              <a:rPr lang="en-US" sz="900" b="0" spc="10" dirty="0">
                <a:solidFill>
                  <a:schemeClr val="bg1"/>
                </a:solidFill>
                <a:latin typeface="Trebuchet MS" panose="020B0603020202020204" pitchFamily="34" charset="0"/>
                <a:cs typeface="Arial"/>
              </a:rPr>
              <a:t>P3-07-08</a:t>
            </a:r>
            <a:r>
              <a:rPr lang="en-US" sz="900" b="0" kern="1200" noProof="0" dirty="0">
                <a:solidFill>
                  <a:schemeClr val="accent1"/>
                </a:solidFill>
                <a:effectLst/>
                <a:latin typeface="+mn-lt"/>
                <a:ea typeface="+mn-ea"/>
                <a:cs typeface="Times New Roman"/>
              </a:rPr>
              <a:t>). </a:t>
            </a:r>
            <a:r>
              <a:rPr lang="en-US" sz="900" dirty="0"/>
              <a:t>Exposure-adjusted incidence rates of adverse events from  the phase 3 TROPiCS-02  study of </a:t>
            </a:r>
            <a:r>
              <a:rPr lang="en-US" sz="900" dirty="0" err="1"/>
              <a:t>sacituzumab</a:t>
            </a:r>
            <a:r>
              <a:rPr lang="en-US" sz="900" dirty="0"/>
              <a:t>  </a:t>
            </a:r>
            <a:r>
              <a:rPr lang="en-US" sz="900" dirty="0" err="1"/>
              <a:t>govitecan</a:t>
            </a:r>
            <a:r>
              <a:rPr lang="en-US" sz="900" dirty="0"/>
              <a:t> vs treatment of  physician’s choice in HR+/HER2─ metastatic breast  cancer.</a:t>
            </a:r>
            <a:endParaRPr lang="en-US" sz="900" b="0" kern="1200" dirty="0">
              <a:solidFill>
                <a:schemeClr val="accent1"/>
              </a:solidFill>
              <a:effectLst/>
              <a:latin typeface="+mn-lt"/>
              <a:ea typeface="Times New Roman" panose="02020603050405020304" pitchFamily="18" charset="0"/>
              <a:cs typeface="Times New Roman"/>
            </a:endParaRP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endParaRPr lang="en-US" sz="900" b="0" dirty="0">
              <a:latin typeface="Arial" panose="020B0604020202020204" pitchFamily="34" charset="0"/>
              <a:cs typeface="Arial" panose="020B0604020202020204" pitchFamily="34" charset="0"/>
            </a:endParaRP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b="1" u="none" dirty="0">
                <a:latin typeface="Arial" panose="020B0604020202020204" pitchFamily="34" charset="0"/>
                <a:cs typeface="Arial" panose="020B0604020202020204" pitchFamily="34" charset="0"/>
              </a:rPr>
              <a:t>ABBREVIATIONS:</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kumimoji="0" lang="en-IE" sz="9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SG, </a:t>
            </a:r>
            <a:r>
              <a:rPr kumimoji="0" lang="en-IE" sz="900" b="0" i="0" u="none" strike="noStrike" kern="1200" cap="none" spc="0" normalizeH="0" baseline="0" noProof="0" dirty="0" err="1">
                <a:ln>
                  <a:noFill/>
                </a:ln>
                <a:solidFill>
                  <a:srgbClr val="002557"/>
                </a:solidFill>
                <a:effectLst/>
                <a:uLnTx/>
                <a:uFillTx/>
                <a:latin typeface="Trebuchet MS" panose="020B0603020202020204" pitchFamily="34" charset="0"/>
                <a:cs typeface="Arial" panose="020B0604020202020204" pitchFamily="34" charset="0"/>
              </a:rPr>
              <a:t>sacituzumab</a:t>
            </a:r>
            <a:r>
              <a:rPr kumimoji="0" lang="en-IE" sz="9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 </a:t>
            </a:r>
            <a:r>
              <a:rPr kumimoji="0" lang="en-IE" sz="900" b="0" i="0" u="none" strike="noStrike" kern="1200" cap="none" spc="0" normalizeH="0" baseline="0" noProof="0" dirty="0" err="1">
                <a:ln>
                  <a:noFill/>
                </a:ln>
                <a:solidFill>
                  <a:srgbClr val="002557"/>
                </a:solidFill>
                <a:effectLst/>
                <a:uLnTx/>
                <a:uFillTx/>
                <a:latin typeface="Trebuchet MS" panose="020B0603020202020204" pitchFamily="34" charset="0"/>
                <a:cs typeface="Arial" panose="020B0604020202020204" pitchFamily="34" charset="0"/>
              </a:rPr>
              <a:t>govitecan</a:t>
            </a:r>
            <a:r>
              <a:rPr kumimoji="0" lang="en-IE" sz="9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 Trop-2, </a:t>
            </a:r>
            <a:r>
              <a:rPr lang="fr-FR" sz="900" kern="1200" noProof="0" dirty="0" err="1">
                <a:solidFill>
                  <a:schemeClr val="accent1"/>
                </a:solidFill>
                <a:latin typeface="+mn-lt"/>
                <a:ea typeface="+mn-ea"/>
                <a:cs typeface="+mn-cs"/>
              </a:rPr>
              <a:t>trophoblast</a:t>
            </a:r>
            <a:r>
              <a:rPr lang="fr-FR" sz="900" kern="1200" noProof="0" dirty="0">
                <a:solidFill>
                  <a:schemeClr val="accent1"/>
                </a:solidFill>
                <a:latin typeface="+mn-lt"/>
                <a:ea typeface="+mn-ea"/>
                <a:cs typeface="+mn-cs"/>
              </a:rPr>
              <a:t> </a:t>
            </a:r>
            <a:r>
              <a:rPr lang="fr-FR" sz="900" kern="1200" noProof="0" dirty="0" err="1">
                <a:solidFill>
                  <a:schemeClr val="accent1"/>
                </a:solidFill>
                <a:latin typeface="+mn-lt"/>
                <a:ea typeface="+mn-ea"/>
                <a:cs typeface="+mn-cs"/>
              </a:rPr>
              <a:t>cell</a:t>
            </a:r>
            <a:r>
              <a:rPr lang="fr-FR" sz="900" kern="1200" noProof="0" dirty="0">
                <a:solidFill>
                  <a:schemeClr val="accent1"/>
                </a:solidFill>
                <a:latin typeface="+mn-lt"/>
                <a:ea typeface="+mn-ea"/>
                <a:cs typeface="+mn-cs"/>
              </a:rPr>
              <a:t> surface </a:t>
            </a:r>
            <a:r>
              <a:rPr lang="fr-FR" sz="900" kern="1200" noProof="0" dirty="0" err="1">
                <a:solidFill>
                  <a:schemeClr val="accent1"/>
                </a:solidFill>
                <a:latin typeface="+mn-lt"/>
                <a:ea typeface="+mn-ea"/>
                <a:cs typeface="+mn-cs"/>
              </a:rPr>
              <a:t>antigen</a:t>
            </a:r>
            <a:r>
              <a:rPr lang="fr-FR" sz="900" kern="1200" noProof="0" dirty="0">
                <a:solidFill>
                  <a:schemeClr val="accent1"/>
                </a:solidFill>
                <a:latin typeface="+mn-lt"/>
                <a:ea typeface="+mn-ea"/>
                <a:cs typeface="+mn-cs"/>
              </a:rPr>
              <a:t> 2; </a:t>
            </a:r>
            <a:r>
              <a:rPr kumimoji="0" lang="en-IE" sz="9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HR+/HER2-, </a:t>
            </a:r>
            <a:r>
              <a:rPr lang="en-US" sz="900" dirty="0">
                <a:solidFill>
                  <a:schemeClr val="accent1"/>
                </a:solidFill>
                <a:latin typeface="Arial" panose="020B0604020202020204" pitchFamily="34" charset="0"/>
                <a:cs typeface="Arial" panose="020B0604020202020204" pitchFamily="34" charset="0"/>
              </a:rPr>
              <a:t>human epidermal growth factor receptor 2 negative; </a:t>
            </a:r>
            <a:r>
              <a:rPr kumimoji="0" lang="en-IE" sz="900" b="0" i="0" u="none" strike="noStrike" kern="1200" cap="none" spc="0" normalizeH="0" baseline="0" noProof="0" dirty="0" err="1">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mBC</a:t>
            </a:r>
            <a:r>
              <a:rPr kumimoji="0" lang="en-IE" sz="9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 </a:t>
            </a:r>
            <a:r>
              <a:rPr lang="en-US" sz="900" dirty="0">
                <a:solidFill>
                  <a:schemeClr val="accent1"/>
                </a:solidFill>
                <a:latin typeface="Arial" panose="020B0604020202020204" pitchFamily="34" charset="0"/>
                <a:cs typeface="Arial" panose="020B0604020202020204" pitchFamily="34" charset="0"/>
              </a:rPr>
              <a:t>metastatic breast cancer; </a:t>
            </a:r>
            <a:r>
              <a:rPr kumimoji="0" lang="en-IE" sz="9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HR, </a:t>
            </a:r>
            <a:r>
              <a:rPr lang="fr-FR" sz="900" kern="1200" noProof="0" dirty="0" err="1">
                <a:solidFill>
                  <a:schemeClr val="accent1"/>
                </a:solidFill>
                <a:latin typeface="+mn-lt"/>
                <a:ea typeface="+mn-ea"/>
                <a:cs typeface="+mn-cs"/>
              </a:rPr>
              <a:t>hazard</a:t>
            </a:r>
            <a:r>
              <a:rPr lang="fr-FR" sz="900" kern="1200" noProof="0" dirty="0">
                <a:solidFill>
                  <a:schemeClr val="accent1"/>
                </a:solidFill>
                <a:latin typeface="+mn-lt"/>
                <a:ea typeface="+mn-ea"/>
                <a:cs typeface="+mn-cs"/>
              </a:rPr>
              <a:t> ratio; </a:t>
            </a:r>
            <a:r>
              <a:rPr kumimoji="0" lang="en-IE" sz="9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PFS, </a:t>
            </a:r>
            <a:r>
              <a:rPr lang="fr-FR" sz="900" kern="1200" noProof="0" dirty="0">
                <a:solidFill>
                  <a:schemeClr val="accent1"/>
                </a:solidFill>
                <a:latin typeface="+mn-lt"/>
                <a:ea typeface="+mn-ea"/>
                <a:cs typeface="+mn-cs"/>
              </a:rPr>
              <a:t>progression-free </a:t>
            </a:r>
            <a:r>
              <a:rPr lang="fr-FR" sz="900" kern="1200" noProof="0" dirty="0" err="1">
                <a:solidFill>
                  <a:schemeClr val="accent1"/>
                </a:solidFill>
                <a:latin typeface="+mn-lt"/>
                <a:ea typeface="+mn-ea"/>
                <a:cs typeface="+mn-cs"/>
              </a:rPr>
              <a:t>survival</a:t>
            </a:r>
            <a:r>
              <a:rPr lang="fr-FR" sz="900" kern="1200" noProof="0" dirty="0">
                <a:solidFill>
                  <a:schemeClr val="accent1"/>
                </a:solidFill>
                <a:latin typeface="+mn-lt"/>
                <a:ea typeface="+mn-ea"/>
                <a:cs typeface="+mn-cs"/>
              </a:rPr>
              <a:t>; </a:t>
            </a:r>
            <a:r>
              <a:rPr kumimoji="0" lang="en-IE" sz="9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AE, adverse event; EAIR, </a:t>
            </a:r>
            <a:r>
              <a:rPr lang="en-US" sz="900" dirty="0"/>
              <a:t>exposure-adjusted incidence rates </a:t>
            </a:r>
            <a:endParaRPr kumimoji="0" lang="en-IE" sz="9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59C189-CF9B-470B-9AFA-22F7EAFCB2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8657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u="none" noProof="0" dirty="0"/>
              <a:t>MAIN MESSAGE: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Sacituzumab </a:t>
            </a:r>
            <a:r>
              <a:rPr lang="en-US" sz="1000" dirty="0" err="1"/>
              <a:t>Govitecan</a:t>
            </a:r>
            <a:r>
              <a:rPr lang="en-US" sz="1000" dirty="0"/>
              <a:t> </a:t>
            </a:r>
            <a:r>
              <a:rPr lang="en-US" sz="1000" noProof="0" dirty="0"/>
              <a:t>is a Trop-2–directed ADC consisting of humanized anti-Trop-2 monoclonal antibody (hRS7) conjugated with the active metabolite of irinotecan by a hydrolysable CL2A linker. </a:t>
            </a:r>
          </a:p>
          <a:p>
            <a:pPr marL="0" indent="0">
              <a:buFont typeface="Arial" panose="020B0604020202020204" pitchFamily="34" charset="0"/>
              <a:buNone/>
            </a:pPr>
            <a:endParaRPr lang="en-US" sz="1000" noProof="0" dirty="0"/>
          </a:p>
          <a:p>
            <a:pPr marL="0" indent="0">
              <a:buFont typeface="Arial" panose="020B0604020202020204" pitchFamily="34" charset="0"/>
              <a:buNone/>
            </a:pPr>
            <a:r>
              <a:rPr lang="en-US" sz="1000" b="1" u="none" noProof="0" dirty="0"/>
              <a:t>KEY POINTS:</a:t>
            </a:r>
          </a:p>
          <a:p>
            <a:pPr marL="171450" indent="-171450">
              <a:buFont typeface="Arial" panose="020B0604020202020204" pitchFamily="34" charset="0"/>
              <a:buChar char="•"/>
            </a:pPr>
            <a:r>
              <a:rPr lang="en-US" sz="1000" noProof="0" dirty="0"/>
              <a:t>SG is the first approved Trop-2–directed ADC consisting of an anti-Trop-2 monoclonal antibody (hRS7), active payload (SN-38), and hydrolysable linker (CL2A)</a:t>
            </a:r>
            <a:r>
              <a:rPr lang="en-US" sz="1000" baseline="0" noProof="0" dirty="0"/>
              <a:t>.</a:t>
            </a:r>
          </a:p>
          <a:p>
            <a:pPr marL="171450" indent="-171450">
              <a:buFont typeface="Arial" panose="020B0604020202020204" pitchFamily="34" charset="0"/>
              <a:buChar char="•"/>
            </a:pPr>
            <a:r>
              <a:rPr lang="en-US" sz="1000" noProof="0" dirty="0"/>
              <a:t>The humanized monoclonal antibody (hRS7) selectively binds to Trop-2,</a:t>
            </a:r>
            <a:r>
              <a:rPr lang="en-US" sz="1000" dirty="0">
                <a:latin typeface="Arial"/>
                <a:cs typeface="Arial"/>
              </a:rPr>
              <a:t> which is a transmembrane calcium signal transducer linked to tumor progression and poor prognosis, is highly expressed in approximately 80% of breast cancers regardless of subtype.</a:t>
            </a:r>
            <a:endParaRPr lang="en-US" sz="1000" noProof="0" dirty="0"/>
          </a:p>
          <a:p>
            <a:pPr marL="171450" indent="-171450">
              <a:buFont typeface="Arial" panose="020B0604020202020204" pitchFamily="34" charset="0"/>
              <a:buChar char="•"/>
            </a:pPr>
            <a:r>
              <a:rPr lang="en-US" sz="1000" noProof="0" dirty="0"/>
              <a:t>The cytotoxic payload SN-38 is moderately toxic and more active than its parent compound irinotecan.</a:t>
            </a:r>
            <a:endParaRPr lang="en-US" sz="1000" baseline="30000" noProof="0" dirty="0"/>
          </a:p>
          <a:p>
            <a:pPr marL="171450" indent="-171450">
              <a:buFont typeface="Arial" panose="020B0604020202020204" pitchFamily="34" charset="0"/>
              <a:buChar char="•"/>
            </a:pPr>
            <a:r>
              <a:rPr lang="en-US" sz="1000" noProof="0" dirty="0"/>
              <a:t>SN-38 functions as a topoisomerase 1 (TOP1) inhibitor that blocks DNA replication, causing dsDNA breaks and tumor cell apoptosis.</a:t>
            </a:r>
            <a:endParaRPr lang="en-US" sz="1000" baseline="30000" noProof="0" dirty="0"/>
          </a:p>
          <a:p>
            <a:pPr marL="171450" indent="-171450">
              <a:buFont typeface="Arial" panose="020B0604020202020204" pitchFamily="34" charset="0"/>
              <a:buChar char="•"/>
            </a:pPr>
            <a:r>
              <a:rPr lang="en-US" sz="1000" noProof="0" dirty="0"/>
              <a:t>SG employs a hydrolysable linker (CL2A), which is responsible for its unique drug-release profile, including bystander effect.</a:t>
            </a:r>
            <a:endParaRPr lang="en-US" sz="1600" kern="1200" noProof="0" dirty="0">
              <a:solidFill>
                <a:schemeClr val="tx1"/>
              </a:solidFill>
              <a:latin typeface="Arial"/>
              <a:ea typeface="+mn-ea"/>
              <a:cs typeface="Arial"/>
            </a:endParaRPr>
          </a:p>
          <a:p>
            <a:pPr marL="171450" indent="-171450">
              <a:buFont typeface="Arial" panose="020B0604020202020204" pitchFamily="34" charset="0"/>
              <a:buChar char="•"/>
            </a:pPr>
            <a:r>
              <a:rPr lang="en-IE" sz="1000" kern="1200" dirty="0">
                <a:solidFill>
                  <a:schemeClr val="tx1"/>
                </a:solidFill>
                <a:latin typeface="+mn-lt"/>
                <a:ea typeface="+mn-ea"/>
                <a:cs typeface="+mn-cs"/>
              </a:rPr>
              <a:t>Internalization and enzymatic cleavage by </a:t>
            </a:r>
            <a:r>
              <a:rPr lang="en-IE" sz="1000" kern="1200" dirty="0" err="1">
                <a:solidFill>
                  <a:schemeClr val="tx1"/>
                </a:solidFill>
                <a:latin typeface="+mn-lt"/>
                <a:ea typeface="+mn-ea"/>
                <a:cs typeface="+mn-cs"/>
              </a:rPr>
              <a:t>tumor</a:t>
            </a:r>
            <a:r>
              <a:rPr lang="en-IE" sz="1000" kern="1200" dirty="0">
                <a:solidFill>
                  <a:schemeClr val="tx1"/>
                </a:solidFill>
                <a:latin typeface="+mn-lt"/>
                <a:ea typeface="+mn-ea"/>
                <a:cs typeface="+mn-cs"/>
              </a:rPr>
              <a:t> cell not required for SN-38 liberation from antibody</a:t>
            </a:r>
          </a:p>
          <a:p>
            <a:pPr marL="0" indent="0">
              <a:buFont typeface="Arial" panose="020B0604020202020204" pitchFamily="34" charset="0"/>
              <a:buNone/>
            </a:pPr>
            <a:endParaRPr lang="en-US" sz="1000" b="1" u="sng" noProof="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kern="1200" noProof="0" dirty="0">
                <a:solidFill>
                  <a:schemeClr val="accent1"/>
                </a:solidFill>
                <a:effectLst/>
                <a:latin typeface="+mn-lt"/>
                <a:cs typeface="Times New Roman"/>
              </a:rPr>
              <a:t>Tolaney S, et al. Presented at </a:t>
            </a:r>
            <a:r>
              <a:rPr lang="en-US" sz="900" b="0" kern="1200" noProof="0" dirty="0">
                <a:solidFill>
                  <a:schemeClr val="accent1"/>
                </a:solidFill>
                <a:effectLst/>
                <a:latin typeface="+mn-lt"/>
                <a:cs typeface="Times New Roman"/>
              </a:rPr>
              <a:t>SABCS 2022 </a:t>
            </a:r>
            <a:r>
              <a:rPr lang="en-US" sz="900" b="0" kern="1200" noProof="0" dirty="0">
                <a:solidFill>
                  <a:schemeClr val="accent1"/>
                </a:solidFill>
                <a:effectLst/>
                <a:latin typeface="+mn-lt"/>
                <a:ea typeface="+mn-ea"/>
                <a:cs typeface="Times New Roman"/>
              </a:rPr>
              <a:t>(</a:t>
            </a:r>
            <a:r>
              <a:rPr lang="en-US" sz="900" b="0" spc="10" dirty="0">
                <a:solidFill>
                  <a:schemeClr val="bg1"/>
                </a:solidFill>
                <a:latin typeface="Trebuchet MS" panose="020B0603020202020204" pitchFamily="34" charset="0"/>
                <a:cs typeface="Arial"/>
              </a:rPr>
              <a:t>P3-07-08</a:t>
            </a:r>
            <a:r>
              <a:rPr lang="en-US" sz="900" b="0" kern="1200" noProof="0" dirty="0">
                <a:solidFill>
                  <a:schemeClr val="accent1"/>
                </a:solidFill>
                <a:effectLst/>
                <a:latin typeface="+mn-lt"/>
                <a:ea typeface="+mn-ea"/>
                <a:cs typeface="Times New Roman"/>
              </a:rPr>
              <a:t>). </a:t>
            </a:r>
            <a:r>
              <a:rPr lang="en-US" sz="900" dirty="0"/>
              <a:t>Exposure-adjusted incidence rates of adverse events from  the phase 3 TROPiCS-02  study of </a:t>
            </a:r>
            <a:r>
              <a:rPr lang="en-US" sz="900" dirty="0" err="1"/>
              <a:t>sacituzumab</a:t>
            </a:r>
            <a:r>
              <a:rPr lang="en-US" sz="900" dirty="0"/>
              <a:t>  </a:t>
            </a:r>
            <a:r>
              <a:rPr lang="en-US" sz="900" dirty="0" err="1"/>
              <a:t>govitecan</a:t>
            </a:r>
            <a:r>
              <a:rPr lang="en-US" sz="900" dirty="0"/>
              <a:t> vs treatment of  physician’s choice in HR+/HER2─ metastatic breast  cancer.</a:t>
            </a:r>
            <a:endParaRPr lang="en-US" sz="900" b="0" kern="1200" dirty="0">
              <a:solidFill>
                <a:schemeClr val="accent1"/>
              </a:solidFill>
              <a:effectLst/>
              <a:latin typeface="+mn-lt"/>
              <a:ea typeface="Times New Roman" panose="02020603050405020304" pitchFamily="18" charset="0"/>
              <a:cs typeface="Times New Roman"/>
            </a:endParaRPr>
          </a:p>
          <a:p>
            <a:pPr marL="0" indent="0">
              <a:buFont typeface="Arial" panose="020B0604020202020204" pitchFamily="34" charset="0"/>
              <a:buNone/>
            </a:pPr>
            <a:endParaRPr lang="en-US" noProof="0" dirty="0"/>
          </a:p>
          <a:p>
            <a:pPr marL="0" indent="0">
              <a:buFont typeface="Arial" panose="020B0604020202020204" pitchFamily="34" charset="0"/>
              <a:buNone/>
            </a:pPr>
            <a:r>
              <a:rPr lang="en-US" sz="2400" b="1" u="none" noProof="0" dirty="0">
                <a:latin typeface="Trebuchet MS" panose="020B0603020202020204" pitchFamily="34" charset="0"/>
                <a:cs typeface="Calibri" panose="020F0502020204030204" pitchFamily="34" charset="0"/>
              </a:rPr>
              <a:t>ABBREVIATIONS:</a:t>
            </a:r>
            <a:endParaRPr lang="en-US" u="none" noProof="0" dirty="0">
              <a:latin typeface="Trebuchet MS" panose="020B0603020202020204" pitchFamily="34" charset="0"/>
            </a:endParaRP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Trop-2, </a:t>
            </a:r>
            <a:r>
              <a:rPr lang="fr-FR" sz="1200" kern="1200" noProof="0" dirty="0" err="1">
                <a:solidFill>
                  <a:schemeClr val="accent1"/>
                </a:solidFill>
                <a:latin typeface="+mn-lt"/>
                <a:ea typeface="+mn-ea"/>
                <a:cs typeface="+mn-cs"/>
              </a:rPr>
              <a:t>trophoblast</a:t>
            </a:r>
            <a:r>
              <a:rPr lang="fr-FR" sz="1200" kern="1200" noProof="0" dirty="0">
                <a:solidFill>
                  <a:schemeClr val="accent1"/>
                </a:solidFill>
                <a:latin typeface="+mn-lt"/>
                <a:ea typeface="+mn-ea"/>
                <a:cs typeface="+mn-cs"/>
              </a:rPr>
              <a:t> </a:t>
            </a:r>
            <a:r>
              <a:rPr lang="fr-FR" sz="1200" kern="1200" noProof="0" dirty="0" err="1">
                <a:solidFill>
                  <a:schemeClr val="accent1"/>
                </a:solidFill>
                <a:latin typeface="+mn-lt"/>
                <a:ea typeface="+mn-ea"/>
                <a:cs typeface="+mn-cs"/>
              </a:rPr>
              <a:t>cell</a:t>
            </a:r>
            <a:r>
              <a:rPr lang="fr-FR" sz="1200" kern="1200" noProof="0" dirty="0">
                <a:solidFill>
                  <a:schemeClr val="accent1"/>
                </a:solidFill>
                <a:latin typeface="+mn-lt"/>
                <a:ea typeface="+mn-ea"/>
                <a:cs typeface="+mn-cs"/>
              </a:rPr>
              <a:t> surface </a:t>
            </a:r>
            <a:r>
              <a:rPr lang="fr-FR" sz="1200" kern="1200" noProof="0" dirty="0" err="1">
                <a:solidFill>
                  <a:schemeClr val="accent1"/>
                </a:solidFill>
                <a:latin typeface="+mn-lt"/>
                <a:ea typeface="+mn-ea"/>
                <a:cs typeface="+mn-cs"/>
              </a:rPr>
              <a:t>antigen</a:t>
            </a:r>
            <a:r>
              <a:rPr lang="fr-FR" sz="1200" kern="1200" noProof="0" dirty="0">
                <a:solidFill>
                  <a:schemeClr val="accent1"/>
                </a:solidFill>
                <a:latin typeface="+mn-lt"/>
                <a:ea typeface="+mn-ea"/>
                <a:cs typeface="+mn-cs"/>
              </a:rPr>
              <a:t> 2; IC50, </a:t>
            </a:r>
            <a:r>
              <a:rPr lang="en-US" sz="1200" noProof="0" dirty="0"/>
              <a:t>half maximal inhibitory concentration</a:t>
            </a:r>
            <a:endPar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endParaRPr>
          </a:p>
          <a:p>
            <a:endParaRPr lang="en-US" sz="1200" b="0" i="0" kern="1200" dirty="0">
              <a:solidFill>
                <a:srgbClr val="4D5156"/>
              </a:solidFill>
              <a:effectLst/>
              <a:latin typeface="arial" panose="020B0604020202020204" pitchFamily="34" charset="0"/>
              <a:ea typeface="+mn-ea"/>
              <a:cs typeface="+mn-cs"/>
            </a:endParaRPr>
          </a:p>
          <a:p>
            <a:pPr marL="0" marR="0" lvl="1" indent="0" algn="l" defTabSz="914400" rtl="0" eaLnBrk="1" fontAlgn="auto" latinLnBrk="0" hangingPunct="1">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1046C-9DDE-4944-8983-F25CCB24C1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8725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CA" sz="1200" b="1" i="0" u="none" kern="1200" dirty="0">
                <a:solidFill>
                  <a:schemeClr val="tx1"/>
                </a:solidFill>
                <a:effectLst/>
                <a:latin typeface="+mn-lt"/>
                <a:ea typeface="+mn-ea"/>
                <a:cs typeface="+mn-cs"/>
              </a:rPr>
              <a:t>MAIN MESSAGE: </a:t>
            </a:r>
            <a:r>
              <a:rPr lang="en-US" sz="1200" b="0" i="0" u="none" kern="1200" dirty="0">
                <a:solidFill>
                  <a:schemeClr val="tx1"/>
                </a:solidFill>
                <a:effectLst/>
                <a:latin typeface="+mn-lt"/>
                <a:ea typeface="+mn-ea"/>
                <a:cs typeface="+mn-cs"/>
              </a:rPr>
              <a:t>​</a:t>
            </a:r>
          </a:p>
          <a:p>
            <a:pPr marL="171450" indent="-171450" rtl="0" fontAlgn="base">
              <a:buFont typeface="Arial" panose="020B0604020202020204" pitchFamily="34" charset="0"/>
              <a:buChar char="•"/>
            </a:pPr>
            <a:r>
              <a:rPr lang="en-US" sz="1200" b="0" i="0" u="none" strike="noStrike" kern="1200" dirty="0">
                <a:solidFill>
                  <a:schemeClr val="tx1"/>
                </a:solidFill>
                <a:effectLst/>
                <a:latin typeface="+mn-lt"/>
                <a:ea typeface="+mn-ea"/>
                <a:cs typeface="+mn-cs"/>
              </a:rPr>
              <a:t>A post-hoc analysis of TROPiCS-2, a phase 3 study which evaluated </a:t>
            </a:r>
            <a:r>
              <a:rPr lang="en-US" sz="1200" b="0" i="0" u="none" strike="noStrike" kern="1200" dirty="0" err="1">
                <a:solidFill>
                  <a:schemeClr val="tx1"/>
                </a:solidFill>
                <a:effectLst/>
                <a:latin typeface="+mn-lt"/>
                <a:ea typeface="+mn-ea"/>
                <a:cs typeface="+mn-cs"/>
              </a:rPr>
              <a:t>sacituzumab</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govitecan</a:t>
            </a:r>
            <a:r>
              <a:rPr lang="en-US" sz="1200" b="0" i="0" u="none" strike="noStrike" kern="1200" dirty="0">
                <a:solidFill>
                  <a:schemeClr val="tx1"/>
                </a:solidFill>
                <a:effectLst/>
                <a:latin typeface="+mn-lt"/>
                <a:ea typeface="+mn-ea"/>
                <a:cs typeface="+mn-cs"/>
              </a:rPr>
              <a:t>  versus treatment of physician’s choice chemotherapy in patients with HR+/HER2- </a:t>
            </a:r>
            <a:r>
              <a:rPr lang="en-US" sz="1200" b="0" i="0" u="none" strike="noStrike" kern="1200" dirty="0" err="1">
                <a:solidFill>
                  <a:schemeClr val="tx1"/>
                </a:solidFill>
                <a:effectLst/>
                <a:latin typeface="+mn-lt"/>
                <a:ea typeface="+mn-ea"/>
                <a:cs typeface="+mn-cs"/>
              </a:rPr>
              <a:t>mBC</a:t>
            </a:r>
            <a:r>
              <a:rPr lang="en-US" sz="1200" b="0" i="0" u="none" strike="noStrike" kern="1200" dirty="0">
                <a:solidFill>
                  <a:schemeClr val="tx1"/>
                </a:solidFill>
                <a:effectLst/>
                <a:latin typeface="+mn-lt"/>
                <a:ea typeface="+mn-ea"/>
                <a:cs typeface="+mn-cs"/>
              </a:rPr>
              <a:t> after ET resistance and </a:t>
            </a:r>
            <a:r>
              <a:rPr lang="en-GB" sz="1200" b="0" i="0" u="none" strike="noStrike" kern="1200" dirty="0">
                <a:solidFill>
                  <a:schemeClr val="tx1"/>
                </a:solidFill>
                <a:effectLst/>
                <a:latin typeface="+mn-lt"/>
                <a:ea typeface="+mn-ea"/>
                <a:cs typeface="+mn-cs"/>
              </a:rPr>
              <a:t>≥2 and ≤4 lines of chemotherapy </a:t>
            </a:r>
            <a:r>
              <a:rPr lang="en-US" sz="1200" b="0" i="0" u="none" strike="noStrike" kern="1200" dirty="0">
                <a:solidFill>
                  <a:schemeClr val="tx1"/>
                </a:solidFill>
                <a:effectLst/>
                <a:latin typeface="+mn-lt"/>
                <a:ea typeface="+mn-ea"/>
                <a:cs typeface="+mn-cs"/>
              </a:rPr>
              <a:t>in the metastatic setting, was conducted. This analysis assessed the exposure-adjusted incidence rate for adverse events.</a:t>
            </a:r>
          </a:p>
          <a:p>
            <a:pPr rtl="0" fontAlgn="base"/>
            <a:r>
              <a:rPr lang="en-US" sz="1200" b="0" i="0" kern="1200" dirty="0">
                <a:solidFill>
                  <a:schemeClr val="tx1"/>
                </a:solidFill>
                <a:effectLst/>
                <a:latin typeface="+mn-lt"/>
                <a:ea typeface="+mn-ea"/>
                <a:cs typeface="+mn-cs"/>
              </a:rPr>
              <a:t>​</a:t>
            </a:r>
          </a:p>
          <a:p>
            <a:pPr marL="0" indent="0">
              <a:buNone/>
            </a:pPr>
            <a:r>
              <a:rPr lang="en-US" sz="900" b="1" u="none" dirty="0">
                <a:latin typeface="Calibri" panose="020F0502020204030204" pitchFamily="34" charset="0"/>
                <a:cs typeface="Calibri" panose="020F0502020204030204" pitchFamily="34" charset="0"/>
              </a:rPr>
              <a:t>KEY POINTS: </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Time-at-risk </a:t>
            </a:r>
            <a:r>
              <a:rPr lang="en-IE" sz="900" spc="10" dirty="0">
                <a:solidFill>
                  <a:srgbClr val="58595B"/>
                </a:solidFill>
                <a:latin typeface="Trebuchet MS" panose="020B0603020202020204" pitchFamily="34" charset="0"/>
                <a:cs typeface="Arial"/>
              </a:rPr>
              <a:t>EAIR </a:t>
            </a:r>
            <a:r>
              <a:rPr lang="en-IE" sz="900" spc="5" dirty="0">
                <a:solidFill>
                  <a:srgbClr val="58595B"/>
                </a:solidFill>
                <a:latin typeface="Trebuchet MS" panose="020B0603020202020204" pitchFamily="34" charset="0"/>
                <a:cs typeface="Arial"/>
              </a:rPr>
              <a:t>was assessed to consider </a:t>
            </a:r>
            <a:r>
              <a:rPr lang="en-IE" sz="900" spc="0" dirty="0">
                <a:solidFill>
                  <a:srgbClr val="58595B"/>
                </a:solidFill>
                <a:latin typeface="Trebuchet MS" panose="020B0603020202020204" pitchFamily="34" charset="0"/>
                <a:cs typeface="Arial"/>
              </a:rPr>
              <a:t>patients’ </a:t>
            </a:r>
            <a:r>
              <a:rPr lang="en-IE" sz="900" spc="5" dirty="0">
                <a:solidFill>
                  <a:srgbClr val="58595B"/>
                </a:solidFill>
                <a:latin typeface="Trebuchet MS" panose="020B0603020202020204" pitchFamily="34" charset="0"/>
                <a:cs typeface="Arial"/>
              </a:rPr>
              <a:t>exposure </a:t>
            </a:r>
            <a:r>
              <a:rPr lang="en-IE" sz="900" spc="0" dirty="0">
                <a:solidFill>
                  <a:srgbClr val="58595B"/>
                </a:solidFill>
                <a:latin typeface="Trebuchet MS" panose="020B0603020202020204" pitchFamily="34" charset="0"/>
                <a:cs typeface="Arial"/>
              </a:rPr>
              <a:t>of </a:t>
            </a:r>
            <a:r>
              <a:rPr lang="en-IE" sz="900" spc="10" dirty="0">
                <a:solidFill>
                  <a:srgbClr val="58595B"/>
                </a:solidFill>
                <a:latin typeface="Trebuchet MS" panose="020B0603020202020204" pitchFamily="34" charset="0"/>
                <a:cs typeface="Arial"/>
              </a:rPr>
              <a:t>a </a:t>
            </a:r>
            <a:r>
              <a:rPr lang="en-IE" sz="900" spc="5" dirty="0">
                <a:solidFill>
                  <a:srgbClr val="58595B"/>
                </a:solidFill>
                <a:latin typeface="Trebuchet MS" panose="020B0603020202020204" pitchFamily="34" charset="0"/>
                <a:cs typeface="Arial"/>
              </a:rPr>
              <a:t>specific </a:t>
            </a:r>
            <a:r>
              <a:rPr lang="en-IE" sz="900" spc="10" dirty="0">
                <a:solidFill>
                  <a:srgbClr val="58595B"/>
                </a:solidFill>
                <a:latin typeface="Trebuchet MS" panose="020B0603020202020204" pitchFamily="34" charset="0"/>
                <a:cs typeface="Arial"/>
              </a:rPr>
              <a:t>AE </a:t>
            </a:r>
            <a:r>
              <a:rPr lang="en-IE" sz="900" spc="0" dirty="0">
                <a:solidFill>
                  <a:srgbClr val="58595B"/>
                </a:solidFill>
                <a:latin typeface="Trebuchet MS" panose="020B0603020202020204" pitchFamily="34" charset="0"/>
                <a:cs typeface="Arial"/>
              </a:rPr>
              <a:t>in quantifying </a:t>
            </a:r>
            <a:r>
              <a:rPr lang="en-IE" sz="900" spc="5" dirty="0">
                <a:solidFill>
                  <a:srgbClr val="58595B"/>
                </a:solidFill>
                <a:latin typeface="Trebuchet MS" panose="020B0603020202020204" pitchFamily="34" charset="0"/>
                <a:cs typeface="Arial"/>
              </a:rPr>
              <a:t>the risk </a:t>
            </a:r>
            <a:r>
              <a:rPr lang="en-IE" sz="900" spc="0" dirty="0">
                <a:solidFill>
                  <a:srgbClr val="58595B"/>
                </a:solidFill>
                <a:latin typeface="Trebuchet MS" panose="020B0603020202020204" pitchFamily="34" charset="0"/>
                <a:cs typeface="Arial"/>
              </a:rPr>
              <a:t>of </a:t>
            </a:r>
            <a:r>
              <a:rPr lang="en-IE" sz="900" spc="10" dirty="0">
                <a:solidFill>
                  <a:srgbClr val="58595B"/>
                </a:solidFill>
                <a:latin typeface="Trebuchet MS" panose="020B0603020202020204" pitchFamily="34" charset="0"/>
                <a:cs typeface="Arial"/>
              </a:rPr>
              <a:t>AE </a:t>
            </a:r>
            <a:endParaRPr lang="en-IE" sz="900" spc="5" dirty="0">
              <a:solidFill>
                <a:srgbClr val="58595B"/>
              </a:solidFill>
              <a:latin typeface="Trebuchet MS" panose="020B0603020202020204" pitchFamily="34" charset="0"/>
              <a:cs typeface="Arial"/>
            </a:endParaRPr>
          </a:p>
          <a:p>
            <a:pPr marL="365760" marR="5080" indent="-182880">
              <a:spcBef>
                <a:spcPts val="200"/>
              </a:spcBef>
              <a:spcAft>
                <a:spcPts val="200"/>
              </a:spcAft>
              <a:buFont typeface="Calibri" panose="020F0502020204030204" pitchFamily="34" charset="0"/>
              <a:buChar char="−"/>
            </a:pPr>
            <a:r>
              <a:rPr lang="en-IE" sz="900" spc="0" dirty="0">
                <a:solidFill>
                  <a:srgbClr val="58595B"/>
                </a:solidFill>
                <a:latin typeface="Trebuchet MS" panose="020B0603020202020204" pitchFamily="34" charset="0"/>
                <a:cs typeface="Arial"/>
              </a:rPr>
              <a:t>Time-at-risk </a:t>
            </a:r>
            <a:r>
              <a:rPr lang="en-IE" sz="900" spc="10" dirty="0">
                <a:solidFill>
                  <a:srgbClr val="58595B"/>
                </a:solidFill>
                <a:latin typeface="Trebuchet MS" panose="020B0603020202020204" pitchFamily="34" charset="0"/>
                <a:cs typeface="Arial"/>
              </a:rPr>
              <a:t>EAIR </a:t>
            </a:r>
            <a:r>
              <a:rPr lang="en-IE" sz="900" spc="5" dirty="0">
                <a:solidFill>
                  <a:srgbClr val="58595B"/>
                </a:solidFill>
                <a:latin typeface="Trebuchet MS" panose="020B0603020202020204" pitchFamily="34" charset="0"/>
                <a:cs typeface="Arial"/>
              </a:rPr>
              <a:t>was </a:t>
            </a:r>
            <a:r>
              <a:rPr lang="en-IE" sz="900" spc="0" dirty="0">
                <a:solidFill>
                  <a:srgbClr val="58595B"/>
                </a:solidFill>
                <a:latin typeface="Trebuchet MS" panose="020B0603020202020204" pitchFamily="34" charset="0"/>
                <a:cs typeface="Arial"/>
              </a:rPr>
              <a:t>defined </a:t>
            </a:r>
            <a:r>
              <a:rPr lang="en-IE" sz="900" spc="5" dirty="0">
                <a:solidFill>
                  <a:srgbClr val="58595B"/>
                </a:solidFill>
                <a:latin typeface="Trebuchet MS" panose="020B0603020202020204" pitchFamily="34" charset="0"/>
                <a:cs typeface="Arial"/>
              </a:rPr>
              <a:t>as the number </a:t>
            </a:r>
            <a:r>
              <a:rPr lang="en-IE" sz="900" spc="0" dirty="0">
                <a:solidFill>
                  <a:srgbClr val="58595B"/>
                </a:solidFill>
                <a:latin typeface="Trebuchet MS" panose="020B0603020202020204" pitchFamily="34" charset="0"/>
                <a:cs typeface="Arial"/>
              </a:rPr>
              <a:t>of patients </a:t>
            </a:r>
            <a:r>
              <a:rPr lang="en-IE" sz="900" spc="5" dirty="0">
                <a:solidFill>
                  <a:srgbClr val="58595B"/>
                </a:solidFill>
                <a:latin typeface="Trebuchet MS" panose="020B0603020202020204" pitchFamily="34" charset="0"/>
                <a:cs typeface="Arial"/>
              </a:rPr>
              <a:t>who </a:t>
            </a:r>
            <a:r>
              <a:rPr lang="en-IE" sz="900" spc="0" dirty="0">
                <a:solidFill>
                  <a:srgbClr val="58595B"/>
                </a:solidFill>
                <a:latin typeface="Trebuchet MS" panose="020B0603020202020204" pitchFamily="34" charset="0"/>
                <a:cs typeface="Arial"/>
              </a:rPr>
              <a:t>experienced at least </a:t>
            </a:r>
            <a:r>
              <a:rPr lang="en-IE" sz="900" spc="10" dirty="0">
                <a:solidFill>
                  <a:srgbClr val="58595B"/>
                </a:solidFill>
                <a:latin typeface="Trebuchet MS" panose="020B0603020202020204" pitchFamily="34" charset="0"/>
                <a:cs typeface="Arial"/>
              </a:rPr>
              <a:t>1 </a:t>
            </a:r>
            <a:r>
              <a:rPr lang="en-IE" sz="900" spc="5" dirty="0">
                <a:solidFill>
                  <a:srgbClr val="58595B"/>
                </a:solidFill>
                <a:latin typeface="Trebuchet MS" panose="020B0603020202020204" pitchFamily="34" charset="0"/>
                <a:cs typeface="Arial"/>
              </a:rPr>
              <a:t>specific </a:t>
            </a:r>
            <a:r>
              <a:rPr lang="en-IE" sz="900" spc="10" dirty="0">
                <a:solidFill>
                  <a:srgbClr val="58595B"/>
                </a:solidFill>
                <a:latin typeface="Trebuchet MS" panose="020B0603020202020204" pitchFamily="34" charset="0"/>
                <a:cs typeface="Arial"/>
              </a:rPr>
              <a:t>AE, </a:t>
            </a:r>
            <a:r>
              <a:rPr lang="en-IE" sz="900" spc="0" dirty="0">
                <a:solidFill>
                  <a:srgbClr val="58595B"/>
                </a:solidFill>
                <a:latin typeface="Trebuchet MS" panose="020B0603020202020204" pitchFamily="34" charset="0"/>
                <a:cs typeface="Arial"/>
              </a:rPr>
              <a:t>divided </a:t>
            </a:r>
            <a:r>
              <a:rPr lang="en-IE" sz="900" spc="5" dirty="0">
                <a:solidFill>
                  <a:srgbClr val="58595B"/>
                </a:solidFill>
                <a:latin typeface="Trebuchet MS" panose="020B0603020202020204" pitchFamily="34" charset="0"/>
                <a:cs typeface="Arial"/>
              </a:rPr>
              <a:t>by the total exposure time (patient-year </a:t>
            </a:r>
            <a:r>
              <a:rPr lang="en-IE" sz="900" spc="0" dirty="0">
                <a:solidFill>
                  <a:srgbClr val="58595B"/>
                </a:solidFill>
                <a:latin typeface="Trebuchet MS" panose="020B0603020202020204" pitchFamily="34" charset="0"/>
                <a:cs typeface="Arial"/>
              </a:rPr>
              <a:t>of exposure  </a:t>
            </a:r>
            <a:r>
              <a:rPr lang="en-IE" sz="900" spc="5" dirty="0">
                <a:solidFill>
                  <a:srgbClr val="58595B"/>
                </a:solidFill>
                <a:latin typeface="Trebuchet MS" panose="020B0603020202020204" pitchFamily="34" charset="0"/>
                <a:cs typeface="Arial"/>
              </a:rPr>
              <a:t>[PYE]) </a:t>
            </a:r>
            <a:r>
              <a:rPr lang="en-IE" sz="900" spc="0" dirty="0">
                <a:solidFill>
                  <a:srgbClr val="58595B"/>
                </a:solidFill>
                <a:latin typeface="Trebuchet MS" panose="020B0603020202020204" pitchFamily="34" charset="0"/>
                <a:cs typeface="Arial"/>
              </a:rPr>
              <a:t>in </a:t>
            </a:r>
            <a:r>
              <a:rPr lang="en-IE" sz="900" spc="5" dirty="0">
                <a:solidFill>
                  <a:srgbClr val="58595B"/>
                </a:solidFill>
                <a:latin typeface="Trebuchet MS" panose="020B0603020202020204" pitchFamily="34" charset="0"/>
                <a:cs typeface="Arial"/>
              </a:rPr>
              <a:t>each treatment</a:t>
            </a:r>
            <a:r>
              <a:rPr lang="en-IE" sz="900" spc="-10" dirty="0">
                <a:solidFill>
                  <a:srgbClr val="58595B"/>
                </a:solidFill>
                <a:latin typeface="Trebuchet MS" panose="020B0603020202020204" pitchFamily="34" charset="0"/>
                <a:cs typeface="Arial"/>
              </a:rPr>
              <a:t> </a:t>
            </a:r>
            <a:r>
              <a:rPr lang="en-IE" sz="900" spc="0" dirty="0">
                <a:solidFill>
                  <a:srgbClr val="58595B"/>
                </a:solidFill>
                <a:latin typeface="Trebuchet MS" panose="020B0603020202020204" pitchFamily="34" charset="0"/>
                <a:cs typeface="Arial"/>
              </a:rPr>
              <a:t>group</a:t>
            </a:r>
          </a:p>
          <a:p>
            <a:pPr marL="365760" marR="68580" indent="-182880">
              <a:spcBef>
                <a:spcPts val="200"/>
              </a:spcBef>
              <a:spcAft>
                <a:spcPts val="200"/>
              </a:spcAft>
              <a:buClr>
                <a:srgbClr val="231F20"/>
              </a:buClr>
              <a:buSzPct val="125000"/>
              <a:buFont typeface="Calibri" panose="020F0502020204030204" pitchFamily="34" charset="0"/>
              <a:buChar char="−"/>
              <a:tabLst>
                <a:tab pos="222250" algn="l"/>
              </a:tabLst>
            </a:pPr>
            <a:r>
              <a:rPr lang="en-IE" sz="900" spc="5" dirty="0">
                <a:solidFill>
                  <a:srgbClr val="58595B"/>
                </a:solidFill>
                <a:latin typeface="Trebuchet MS" panose="020B0603020202020204" pitchFamily="34" charset="0"/>
                <a:cs typeface="Arial"/>
              </a:rPr>
              <a:t>Exposure time was calculated from </a:t>
            </a:r>
            <a:r>
              <a:rPr lang="en-IE" sz="900" spc="0" dirty="0">
                <a:solidFill>
                  <a:srgbClr val="58595B"/>
                </a:solidFill>
                <a:latin typeface="Trebuchet MS" panose="020B0603020202020204" pitchFamily="34" charset="0"/>
                <a:cs typeface="Arial"/>
              </a:rPr>
              <a:t>first </a:t>
            </a:r>
            <a:r>
              <a:rPr lang="en-IE" sz="900" spc="5" dirty="0">
                <a:solidFill>
                  <a:srgbClr val="58595B"/>
                </a:solidFill>
                <a:latin typeface="Trebuchet MS" panose="020B0603020202020204" pitchFamily="34" charset="0"/>
                <a:cs typeface="Arial"/>
              </a:rPr>
              <a:t>dose </a:t>
            </a:r>
            <a:r>
              <a:rPr lang="en-IE" sz="900" spc="0" dirty="0">
                <a:solidFill>
                  <a:srgbClr val="58595B"/>
                </a:solidFill>
                <a:latin typeface="Trebuchet MS" panose="020B0603020202020204" pitchFamily="34" charset="0"/>
                <a:cs typeface="Arial"/>
              </a:rPr>
              <a:t>date </a:t>
            </a:r>
            <a:r>
              <a:rPr lang="en-IE" sz="900" spc="5" dirty="0">
                <a:solidFill>
                  <a:srgbClr val="58595B"/>
                </a:solidFill>
                <a:latin typeface="Trebuchet MS" panose="020B0603020202020204" pitchFamily="34" charset="0"/>
                <a:cs typeface="Arial"/>
              </a:rPr>
              <a:t>up to the </a:t>
            </a:r>
            <a:r>
              <a:rPr lang="en-IE" sz="900" spc="0" dirty="0">
                <a:solidFill>
                  <a:srgbClr val="58595B"/>
                </a:solidFill>
                <a:latin typeface="Trebuchet MS" panose="020B0603020202020204" pitchFamily="34" charset="0"/>
                <a:cs typeface="Arial"/>
              </a:rPr>
              <a:t>first onset of </a:t>
            </a:r>
            <a:r>
              <a:rPr lang="en-IE" sz="900" spc="5" dirty="0">
                <a:solidFill>
                  <a:srgbClr val="58595B"/>
                </a:solidFill>
                <a:latin typeface="Trebuchet MS" panose="020B0603020202020204" pitchFamily="34" charset="0"/>
                <a:cs typeface="Arial"/>
              </a:rPr>
              <a:t>the </a:t>
            </a:r>
            <a:r>
              <a:rPr lang="en-IE" sz="900" spc="10" dirty="0">
                <a:solidFill>
                  <a:srgbClr val="58595B"/>
                </a:solidFill>
                <a:latin typeface="Trebuchet MS" panose="020B0603020202020204" pitchFamily="34" charset="0"/>
                <a:cs typeface="Arial"/>
              </a:rPr>
              <a:t>AE, </a:t>
            </a:r>
            <a:r>
              <a:rPr lang="en-IE" sz="900" spc="5" dirty="0">
                <a:solidFill>
                  <a:srgbClr val="58595B"/>
                </a:solidFill>
                <a:latin typeface="Trebuchet MS" panose="020B0603020202020204" pitchFamily="34" charset="0"/>
                <a:cs typeface="Arial"/>
              </a:rPr>
              <a:t>or </a:t>
            </a:r>
            <a:r>
              <a:rPr lang="en-IE" sz="900" dirty="0">
                <a:solidFill>
                  <a:srgbClr val="58595B"/>
                </a:solidFill>
                <a:latin typeface="Trebuchet MS" panose="020B0603020202020204" pitchFamily="34" charset="0"/>
                <a:cs typeface="Arial"/>
              </a:rPr>
              <a:t>if </a:t>
            </a:r>
            <a:r>
              <a:rPr lang="en-IE" sz="900" spc="5" dirty="0">
                <a:solidFill>
                  <a:srgbClr val="58595B"/>
                </a:solidFill>
                <a:latin typeface="Trebuchet MS" panose="020B0603020202020204" pitchFamily="34" charset="0"/>
                <a:cs typeface="Arial"/>
              </a:rPr>
              <a:t>an </a:t>
            </a:r>
            <a:r>
              <a:rPr lang="en-IE" sz="900" spc="10" dirty="0">
                <a:solidFill>
                  <a:srgbClr val="58595B"/>
                </a:solidFill>
                <a:latin typeface="Trebuchet MS" panose="020B0603020202020204" pitchFamily="34" charset="0"/>
                <a:cs typeface="Arial"/>
              </a:rPr>
              <a:t>AE </a:t>
            </a:r>
            <a:r>
              <a:rPr lang="en-IE" sz="900" spc="0" dirty="0">
                <a:solidFill>
                  <a:srgbClr val="58595B"/>
                </a:solidFill>
                <a:latin typeface="Trebuchet MS" panose="020B0603020202020204" pitchFamily="34" charset="0"/>
                <a:cs typeface="Arial"/>
              </a:rPr>
              <a:t>did not </a:t>
            </a:r>
            <a:r>
              <a:rPr lang="en-IE" sz="900" dirty="0">
                <a:solidFill>
                  <a:srgbClr val="58595B"/>
                </a:solidFill>
                <a:latin typeface="Trebuchet MS" panose="020B0603020202020204" pitchFamily="34" charset="0"/>
                <a:cs typeface="Arial"/>
              </a:rPr>
              <a:t>occur, </a:t>
            </a:r>
            <a:r>
              <a:rPr lang="en-IE" sz="900" spc="5" dirty="0">
                <a:solidFill>
                  <a:srgbClr val="58595B"/>
                </a:solidFill>
                <a:latin typeface="Trebuchet MS" panose="020B0603020202020204" pitchFamily="34" charset="0"/>
                <a:cs typeface="Arial"/>
              </a:rPr>
              <a:t>from the </a:t>
            </a:r>
            <a:r>
              <a:rPr lang="en-IE" sz="900" spc="0" dirty="0">
                <a:solidFill>
                  <a:srgbClr val="58595B"/>
                </a:solidFill>
                <a:latin typeface="Trebuchet MS" panose="020B0603020202020204" pitchFamily="34" charset="0"/>
                <a:cs typeface="Arial"/>
              </a:rPr>
              <a:t>first </a:t>
            </a:r>
            <a:r>
              <a:rPr lang="en-IE" sz="900" spc="5" dirty="0">
                <a:solidFill>
                  <a:srgbClr val="58595B"/>
                </a:solidFill>
                <a:latin typeface="Trebuchet MS" panose="020B0603020202020204" pitchFamily="34" charset="0"/>
                <a:cs typeface="Arial"/>
              </a:rPr>
              <a:t>dose up to </a:t>
            </a:r>
            <a:r>
              <a:rPr lang="en-IE" sz="900" spc="0" dirty="0">
                <a:solidFill>
                  <a:srgbClr val="58595B"/>
                </a:solidFill>
                <a:latin typeface="Trebuchet MS" panose="020B0603020202020204" pitchFamily="34" charset="0"/>
                <a:cs typeface="Arial"/>
              </a:rPr>
              <a:t>data </a:t>
            </a:r>
            <a:r>
              <a:rPr lang="en-IE" sz="900" spc="0" dirty="0" err="1">
                <a:solidFill>
                  <a:srgbClr val="58595B"/>
                </a:solidFill>
                <a:latin typeface="Trebuchet MS" panose="020B0603020202020204" pitchFamily="34" charset="0"/>
                <a:cs typeface="Arial"/>
              </a:rPr>
              <a:t>cutoff</a:t>
            </a:r>
            <a:r>
              <a:rPr lang="en-IE" sz="900" spc="0" dirty="0">
                <a:solidFill>
                  <a:srgbClr val="58595B"/>
                </a:solidFill>
                <a:latin typeface="Trebuchet MS" panose="020B0603020202020204" pitchFamily="34" charset="0"/>
                <a:cs typeface="Arial"/>
              </a:rPr>
              <a:t> (if </a:t>
            </a:r>
            <a:r>
              <a:rPr lang="en-IE" sz="900" spc="5" dirty="0">
                <a:solidFill>
                  <a:srgbClr val="58595B"/>
                </a:solidFill>
                <a:latin typeface="Trebuchet MS" panose="020B0603020202020204" pitchFamily="34" charset="0"/>
                <a:cs typeface="Arial"/>
              </a:rPr>
              <a:t>study treatment </a:t>
            </a:r>
            <a:r>
              <a:rPr lang="en-IE" sz="900" spc="0" dirty="0">
                <a:solidFill>
                  <a:srgbClr val="58595B"/>
                </a:solidFill>
                <a:latin typeface="Trebuchet MS" panose="020B0603020202020204" pitchFamily="34" charset="0"/>
                <a:cs typeface="Arial"/>
              </a:rPr>
              <a:t>ongoing) </a:t>
            </a:r>
            <a:r>
              <a:rPr lang="en-IE" sz="900" spc="5" dirty="0">
                <a:solidFill>
                  <a:srgbClr val="58595B"/>
                </a:solidFill>
                <a:latin typeface="Trebuchet MS" panose="020B0603020202020204" pitchFamily="34" charset="0"/>
                <a:cs typeface="Arial"/>
              </a:rPr>
              <a:t>or up to </a:t>
            </a:r>
            <a:r>
              <a:rPr lang="en-IE" sz="900" spc="0" dirty="0">
                <a:solidFill>
                  <a:srgbClr val="58595B"/>
                </a:solidFill>
                <a:latin typeface="Trebuchet MS" panose="020B0603020202020204" pitchFamily="34" charset="0"/>
                <a:cs typeface="Arial"/>
              </a:rPr>
              <a:t>last </a:t>
            </a:r>
            <a:r>
              <a:rPr lang="en-IE" sz="900" spc="5" dirty="0">
                <a:solidFill>
                  <a:srgbClr val="58595B"/>
                </a:solidFill>
                <a:latin typeface="Trebuchet MS" panose="020B0603020202020204" pitchFamily="34" charset="0"/>
                <a:cs typeface="Arial"/>
              </a:rPr>
              <a:t>dose </a:t>
            </a:r>
            <a:r>
              <a:rPr lang="en-IE" sz="900" spc="0" dirty="0">
                <a:solidFill>
                  <a:srgbClr val="58595B"/>
                </a:solidFill>
                <a:latin typeface="Trebuchet MS" panose="020B0603020202020204" pitchFamily="34" charset="0"/>
                <a:cs typeface="Arial"/>
              </a:rPr>
              <a:t>(if </a:t>
            </a:r>
            <a:r>
              <a:rPr lang="en-IE" sz="900" spc="5" dirty="0">
                <a:solidFill>
                  <a:srgbClr val="58595B"/>
                </a:solidFill>
                <a:latin typeface="Trebuchet MS" panose="020B0603020202020204" pitchFamily="34" charset="0"/>
                <a:cs typeface="Arial"/>
              </a:rPr>
              <a:t>study treatment</a:t>
            </a:r>
            <a:r>
              <a:rPr lang="en-IE" sz="900" dirty="0">
                <a:solidFill>
                  <a:srgbClr val="58595B"/>
                </a:solidFill>
                <a:latin typeface="Trebuchet MS" panose="020B0603020202020204" pitchFamily="34" charset="0"/>
                <a:cs typeface="Arial"/>
              </a:rPr>
              <a:t> </a:t>
            </a:r>
            <a:r>
              <a:rPr lang="en-IE" sz="900" spc="0" dirty="0">
                <a:solidFill>
                  <a:srgbClr val="58595B"/>
                </a:solidFill>
                <a:latin typeface="Trebuchet MS" panose="020B0603020202020204" pitchFamily="34" charset="0"/>
                <a:cs typeface="Arial"/>
              </a:rPr>
              <a:t>discontinued)</a:t>
            </a:r>
            <a:endParaRPr lang="en-IE" sz="900" dirty="0">
              <a:latin typeface="Trebuchet MS" panose="020B0603020202020204" pitchFamily="34" charset="0"/>
              <a:cs typeface="Arial"/>
            </a:endParaRPr>
          </a:p>
          <a:p>
            <a:pPr marL="365760" marR="5080" indent="-182880">
              <a:spcBef>
                <a:spcPts val="200"/>
              </a:spcBef>
              <a:spcAft>
                <a:spcPts val="200"/>
              </a:spcAft>
              <a:buClr>
                <a:srgbClr val="231F20"/>
              </a:buClr>
              <a:buSzPct val="125000"/>
              <a:buFont typeface="Calibri" panose="020F0502020204030204" pitchFamily="34" charset="0"/>
              <a:buChar char="−"/>
              <a:tabLst>
                <a:tab pos="222250" algn="l"/>
              </a:tabLst>
            </a:pPr>
            <a:r>
              <a:rPr lang="en-IE" sz="900" spc="0" dirty="0">
                <a:solidFill>
                  <a:srgbClr val="58595B"/>
                </a:solidFill>
                <a:latin typeface="Trebuchet MS" panose="020B0603020202020204" pitchFamily="34" charset="0"/>
                <a:cs typeface="Arial"/>
              </a:rPr>
              <a:t>The </a:t>
            </a:r>
            <a:r>
              <a:rPr lang="en-IE" sz="900" spc="5" dirty="0">
                <a:solidFill>
                  <a:srgbClr val="58595B"/>
                </a:solidFill>
                <a:latin typeface="Trebuchet MS" panose="020B0603020202020204" pitchFamily="34" charset="0"/>
                <a:cs typeface="Arial"/>
              </a:rPr>
              <a:t>95% </a:t>
            </a:r>
            <a:r>
              <a:rPr lang="en-IE" sz="900" spc="0" dirty="0">
                <a:solidFill>
                  <a:srgbClr val="58595B"/>
                </a:solidFill>
                <a:latin typeface="Trebuchet MS" panose="020B0603020202020204" pitchFamily="34" charset="0"/>
                <a:cs typeface="Arial"/>
              </a:rPr>
              <a:t>CI of the EAIR </a:t>
            </a:r>
            <a:r>
              <a:rPr lang="en-IE" sz="900" dirty="0">
                <a:solidFill>
                  <a:srgbClr val="58595B"/>
                </a:solidFill>
                <a:latin typeface="Trebuchet MS" panose="020B0603020202020204" pitchFamily="34" charset="0"/>
                <a:cs typeface="Arial"/>
              </a:rPr>
              <a:t>difference </a:t>
            </a:r>
            <a:r>
              <a:rPr lang="en-IE" sz="900" spc="0" dirty="0">
                <a:solidFill>
                  <a:srgbClr val="58595B"/>
                </a:solidFill>
                <a:latin typeface="Trebuchet MS" panose="020B0603020202020204" pitchFamily="34" charset="0"/>
                <a:cs typeface="Arial"/>
              </a:rPr>
              <a:t>was used to assess the </a:t>
            </a:r>
            <a:r>
              <a:rPr lang="en-IE" sz="900" dirty="0">
                <a:solidFill>
                  <a:srgbClr val="58595B"/>
                </a:solidFill>
                <a:latin typeface="Trebuchet MS" panose="020B0603020202020204" pitchFamily="34" charset="0"/>
                <a:cs typeface="Arial"/>
              </a:rPr>
              <a:t>statistical significance </a:t>
            </a:r>
            <a:r>
              <a:rPr lang="en-IE" sz="900" spc="0" dirty="0">
                <a:solidFill>
                  <a:srgbClr val="58595B"/>
                </a:solidFill>
                <a:latin typeface="Trebuchet MS" panose="020B0603020202020204" pitchFamily="34" charset="0"/>
                <a:cs typeface="Arial"/>
              </a:rPr>
              <a:t>of </a:t>
            </a:r>
            <a:r>
              <a:rPr lang="en-IE" sz="900" dirty="0">
                <a:solidFill>
                  <a:srgbClr val="58595B"/>
                </a:solidFill>
                <a:latin typeface="Trebuchet MS" panose="020B0603020202020204" pitchFamily="34" charset="0"/>
                <a:cs typeface="Arial"/>
              </a:rPr>
              <a:t>differences </a:t>
            </a:r>
            <a:r>
              <a:rPr lang="en-IE" sz="900" spc="0" dirty="0">
                <a:solidFill>
                  <a:srgbClr val="58595B"/>
                </a:solidFill>
                <a:latin typeface="Trebuchet MS" panose="020B0603020202020204" pitchFamily="34" charset="0"/>
                <a:cs typeface="Arial"/>
              </a:rPr>
              <a:t>between </a:t>
            </a:r>
            <a:r>
              <a:rPr lang="en-IE" sz="900" dirty="0">
                <a:solidFill>
                  <a:srgbClr val="58595B"/>
                </a:solidFill>
                <a:latin typeface="Trebuchet MS" panose="020B0603020202020204" pitchFamily="34" charset="0"/>
                <a:cs typeface="Arial"/>
              </a:rPr>
              <a:t>treatment groups</a:t>
            </a:r>
            <a:r>
              <a:rPr lang="en-IE" sz="900" baseline="31746" dirty="0">
                <a:solidFill>
                  <a:srgbClr val="58595B"/>
                </a:solidFill>
                <a:latin typeface="Trebuchet MS" panose="020B0603020202020204" pitchFamily="34" charset="0"/>
                <a:cs typeface="Arial"/>
              </a:rPr>
              <a:t>1</a:t>
            </a:r>
            <a:r>
              <a:rPr lang="en-IE" sz="900" dirty="0">
                <a:solidFill>
                  <a:srgbClr val="58595B"/>
                </a:solidFill>
                <a:latin typeface="Trebuchet MS" panose="020B0603020202020204" pitchFamily="34" charset="0"/>
                <a:cs typeface="Arial"/>
              </a:rPr>
              <a:t>; </a:t>
            </a:r>
            <a:r>
              <a:rPr lang="en-IE" sz="900" spc="0" dirty="0">
                <a:solidFill>
                  <a:srgbClr val="58595B"/>
                </a:solidFill>
                <a:latin typeface="Trebuchet MS" panose="020B0603020202020204" pitchFamily="34" charset="0"/>
                <a:cs typeface="Arial"/>
              </a:rPr>
              <a:t>EAIRs were </a:t>
            </a:r>
            <a:r>
              <a:rPr lang="en-IE" sz="900" dirty="0">
                <a:solidFill>
                  <a:srgbClr val="58595B"/>
                </a:solidFill>
                <a:latin typeface="Trebuchet MS" panose="020B0603020202020204" pitchFamily="34" charset="0"/>
                <a:cs typeface="Arial"/>
              </a:rPr>
              <a:t>considered similar if </a:t>
            </a:r>
            <a:r>
              <a:rPr lang="en-IE" sz="900" spc="0" dirty="0">
                <a:solidFill>
                  <a:srgbClr val="58595B"/>
                </a:solidFill>
                <a:latin typeface="Trebuchet MS" panose="020B0603020202020204" pitchFamily="34" charset="0"/>
                <a:cs typeface="Arial"/>
              </a:rPr>
              <a:t>the 95% CI covers 0, whereas </a:t>
            </a:r>
            <a:r>
              <a:rPr lang="en-IE" sz="900" spc="10" dirty="0">
                <a:solidFill>
                  <a:srgbClr val="58595B"/>
                </a:solidFill>
                <a:latin typeface="Trebuchet MS" panose="020B0603020202020204" pitchFamily="34" charset="0"/>
                <a:cs typeface="Arial"/>
              </a:rPr>
              <a:t>a </a:t>
            </a:r>
            <a:r>
              <a:rPr lang="en-IE" sz="900" dirty="0">
                <a:solidFill>
                  <a:srgbClr val="58595B"/>
                </a:solidFill>
                <a:latin typeface="Trebuchet MS" panose="020B0603020202020204" pitchFamily="34" charset="0"/>
                <a:cs typeface="Arial"/>
              </a:rPr>
              <a:t>negative </a:t>
            </a:r>
            <a:r>
              <a:rPr lang="en-IE" sz="900" spc="0" dirty="0">
                <a:solidFill>
                  <a:srgbClr val="58595B"/>
                </a:solidFill>
                <a:latin typeface="Trebuchet MS" panose="020B0603020202020204" pitchFamily="34" charset="0"/>
                <a:cs typeface="Arial"/>
              </a:rPr>
              <a:t>or </a:t>
            </a:r>
            <a:r>
              <a:rPr lang="en-IE" sz="900" dirty="0">
                <a:solidFill>
                  <a:srgbClr val="58595B"/>
                </a:solidFill>
                <a:latin typeface="Trebuchet MS" panose="020B0603020202020204" pitchFamily="34" charset="0"/>
                <a:cs typeface="Arial"/>
              </a:rPr>
              <a:t>positive </a:t>
            </a:r>
            <a:r>
              <a:rPr lang="en-IE" sz="900" spc="0" dirty="0">
                <a:solidFill>
                  <a:srgbClr val="58595B"/>
                </a:solidFill>
                <a:latin typeface="Trebuchet MS" panose="020B0603020202020204" pitchFamily="34" charset="0"/>
                <a:cs typeface="Arial"/>
              </a:rPr>
              <a:t>upper and lower bound of the </a:t>
            </a:r>
            <a:r>
              <a:rPr lang="en-IE" sz="900" spc="5" dirty="0">
                <a:solidFill>
                  <a:srgbClr val="58595B"/>
                </a:solidFill>
                <a:latin typeface="Trebuchet MS" panose="020B0603020202020204" pitchFamily="34" charset="0"/>
                <a:cs typeface="Arial"/>
              </a:rPr>
              <a:t>95% </a:t>
            </a:r>
            <a:r>
              <a:rPr lang="en-IE" sz="900" dirty="0">
                <a:solidFill>
                  <a:srgbClr val="58595B"/>
                </a:solidFill>
                <a:latin typeface="Trebuchet MS" panose="020B0603020202020204" pitchFamily="34" charset="0"/>
                <a:cs typeface="Arial"/>
              </a:rPr>
              <a:t>CI </a:t>
            </a:r>
            <a:r>
              <a:rPr lang="en-IE" sz="900" dirty="0" err="1">
                <a:solidFill>
                  <a:srgbClr val="58595B"/>
                </a:solidFill>
                <a:latin typeface="Trebuchet MS" panose="020B0603020202020204" pitchFamily="34" charset="0"/>
                <a:cs typeface="Arial"/>
              </a:rPr>
              <a:t>favored</a:t>
            </a:r>
            <a:r>
              <a:rPr lang="en-IE" sz="900" dirty="0">
                <a:solidFill>
                  <a:srgbClr val="58595B"/>
                </a:solidFill>
                <a:latin typeface="Trebuchet MS" panose="020B0603020202020204" pitchFamily="34" charset="0"/>
                <a:cs typeface="Arial"/>
              </a:rPr>
              <a:t> </a:t>
            </a:r>
            <a:r>
              <a:rPr lang="en-IE" sz="900" spc="10" dirty="0">
                <a:solidFill>
                  <a:srgbClr val="58595B"/>
                </a:solidFill>
                <a:latin typeface="Trebuchet MS" panose="020B0603020202020204" pitchFamily="34" charset="0"/>
                <a:cs typeface="Arial"/>
              </a:rPr>
              <a:t>SG </a:t>
            </a:r>
            <a:r>
              <a:rPr lang="en-IE" sz="900" spc="0" dirty="0">
                <a:solidFill>
                  <a:srgbClr val="58595B"/>
                </a:solidFill>
                <a:latin typeface="Trebuchet MS" panose="020B0603020202020204" pitchFamily="34" charset="0"/>
                <a:cs typeface="Arial"/>
              </a:rPr>
              <a:t>or TPC,</a:t>
            </a:r>
            <a:r>
              <a:rPr lang="en-IE" sz="900" spc="-60" dirty="0">
                <a:solidFill>
                  <a:srgbClr val="58595B"/>
                </a:solidFill>
                <a:latin typeface="Trebuchet MS" panose="020B0603020202020204" pitchFamily="34" charset="0"/>
                <a:cs typeface="Arial"/>
              </a:rPr>
              <a:t> </a:t>
            </a:r>
            <a:r>
              <a:rPr lang="en-IE" sz="900" dirty="0">
                <a:solidFill>
                  <a:srgbClr val="58595B"/>
                </a:solidFill>
                <a:latin typeface="Trebuchet MS" panose="020B0603020202020204" pitchFamily="34" charset="0"/>
                <a:cs typeface="Arial"/>
              </a:rPr>
              <a:t>respectively</a:t>
            </a:r>
            <a:endParaRPr lang="en-IE" sz="900" dirty="0">
              <a:latin typeface="Trebuchet MS" panose="020B0603020202020204" pitchFamily="34" charset="0"/>
              <a:cs typeface="Arial"/>
            </a:endParaRPr>
          </a:p>
          <a:p>
            <a:pPr marL="182880" marR="109855" indent="-182880">
              <a:spcBef>
                <a:spcPts val="200"/>
              </a:spcBef>
              <a:spcAft>
                <a:spcPts val="200"/>
              </a:spcAft>
              <a:buClr>
                <a:schemeClr val="tx1"/>
              </a:buClr>
              <a:buFont typeface="Arial"/>
              <a:buChar char="•"/>
              <a:tabLst>
                <a:tab pos="92710" algn="l"/>
              </a:tabLst>
            </a:pPr>
            <a:r>
              <a:rPr lang="en-IE" sz="900" spc="10" dirty="0">
                <a:solidFill>
                  <a:srgbClr val="58595B"/>
                </a:solidFill>
                <a:latin typeface="Trebuchet MS" panose="020B0603020202020204" pitchFamily="34" charset="0"/>
                <a:cs typeface="Arial"/>
              </a:rPr>
              <a:t>The </a:t>
            </a:r>
            <a:r>
              <a:rPr lang="en-IE" sz="900" spc="0" dirty="0">
                <a:solidFill>
                  <a:srgbClr val="58595B"/>
                </a:solidFill>
                <a:latin typeface="Trebuchet MS" panose="020B0603020202020204" pitchFamily="34" charset="0"/>
                <a:cs typeface="Arial"/>
              </a:rPr>
              <a:t>data </a:t>
            </a:r>
            <a:r>
              <a:rPr lang="en-IE" sz="900" spc="0" dirty="0" err="1">
                <a:solidFill>
                  <a:srgbClr val="58595B"/>
                </a:solidFill>
                <a:latin typeface="Trebuchet MS" panose="020B0603020202020204" pitchFamily="34" charset="0"/>
                <a:cs typeface="Arial"/>
              </a:rPr>
              <a:t>cutoff</a:t>
            </a:r>
            <a:r>
              <a:rPr lang="en-IE" sz="900" spc="0" dirty="0">
                <a:solidFill>
                  <a:srgbClr val="58595B"/>
                </a:solidFill>
                <a:latin typeface="Trebuchet MS" panose="020B0603020202020204" pitchFamily="34" charset="0"/>
                <a:cs typeface="Arial"/>
              </a:rPr>
              <a:t> date </a:t>
            </a:r>
            <a:r>
              <a:rPr lang="en-IE" sz="900" spc="5" dirty="0">
                <a:solidFill>
                  <a:srgbClr val="58595B"/>
                </a:solidFill>
                <a:latin typeface="Trebuchet MS" panose="020B0603020202020204" pitchFamily="34" charset="0"/>
                <a:cs typeface="Arial"/>
              </a:rPr>
              <a:t>for this safety </a:t>
            </a:r>
            <a:r>
              <a:rPr lang="en-IE" sz="900" spc="0" dirty="0">
                <a:solidFill>
                  <a:srgbClr val="58595B"/>
                </a:solidFill>
                <a:latin typeface="Trebuchet MS" panose="020B0603020202020204" pitchFamily="34" charset="0"/>
                <a:cs typeface="Arial"/>
              </a:rPr>
              <a:t>analysis </a:t>
            </a:r>
            <a:r>
              <a:rPr lang="en-IE" sz="900" spc="5" dirty="0">
                <a:solidFill>
                  <a:srgbClr val="58595B"/>
                </a:solidFill>
                <a:latin typeface="Trebuchet MS" panose="020B0603020202020204" pitchFamily="34" charset="0"/>
                <a:cs typeface="Arial"/>
              </a:rPr>
              <a:t>was January </a:t>
            </a:r>
            <a:r>
              <a:rPr lang="en-IE" sz="900" spc="0" dirty="0">
                <a:solidFill>
                  <a:srgbClr val="58595B"/>
                </a:solidFill>
                <a:latin typeface="Trebuchet MS" panose="020B0603020202020204" pitchFamily="34" charset="0"/>
                <a:cs typeface="Arial"/>
              </a:rPr>
              <a:t>3,</a:t>
            </a:r>
            <a:r>
              <a:rPr lang="en-IE" sz="900" spc="-10" dirty="0">
                <a:solidFill>
                  <a:srgbClr val="58595B"/>
                </a:solidFill>
                <a:latin typeface="Trebuchet MS" panose="020B0603020202020204" pitchFamily="34" charset="0"/>
                <a:cs typeface="Arial"/>
              </a:rPr>
              <a:t> </a:t>
            </a:r>
            <a:r>
              <a:rPr lang="en-IE" sz="900" spc="5" dirty="0">
                <a:solidFill>
                  <a:srgbClr val="58595B"/>
                </a:solidFill>
                <a:latin typeface="Trebuchet MS" panose="020B0603020202020204" pitchFamily="34" charset="0"/>
                <a:cs typeface="Arial"/>
              </a:rPr>
              <a:t>2022</a:t>
            </a:r>
            <a:endParaRPr lang="en-IE" sz="900" dirty="0">
              <a:latin typeface="Trebuchet MS" panose="020B0603020202020204" pitchFamily="34" charset="0"/>
              <a:cs typeface="Arial"/>
            </a:endParaRPr>
          </a:p>
          <a:p>
            <a:pPr marL="0" indent="0" rtl="0" fontAlgn="base">
              <a:buFont typeface="Arial" panose="020B0604020202020204" pitchFamily="34" charset="0"/>
              <a:buNone/>
            </a:pPr>
            <a:r>
              <a:rPr lang="en-US" sz="1200" b="0" i="0" kern="1200" dirty="0">
                <a:solidFill>
                  <a:schemeClr val="tx1"/>
                </a:solidFill>
                <a:effectLst/>
                <a:latin typeface="+mn-lt"/>
                <a:ea typeface="+mn-ea"/>
                <a:cs typeface="+mn-cs"/>
              </a:rPr>
              <a:t>​</a:t>
            </a:r>
            <a:endPar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kern="1200" noProof="0" dirty="0">
                <a:solidFill>
                  <a:schemeClr val="accent1"/>
                </a:solidFill>
                <a:effectLst/>
                <a:latin typeface="+mn-lt"/>
                <a:cs typeface="Times New Roman"/>
              </a:rPr>
              <a:t>Tolaney S, et al. Presented at </a:t>
            </a:r>
            <a:r>
              <a:rPr lang="en-US" sz="900" b="0" kern="1200" noProof="0" dirty="0">
                <a:solidFill>
                  <a:schemeClr val="accent1"/>
                </a:solidFill>
                <a:effectLst/>
                <a:latin typeface="+mn-lt"/>
                <a:cs typeface="Times New Roman"/>
              </a:rPr>
              <a:t>SABCS 2022 </a:t>
            </a:r>
            <a:r>
              <a:rPr lang="en-US" sz="900" b="0" kern="1200" noProof="0" dirty="0">
                <a:solidFill>
                  <a:schemeClr val="accent1"/>
                </a:solidFill>
                <a:effectLst/>
                <a:latin typeface="+mn-lt"/>
                <a:ea typeface="+mn-ea"/>
                <a:cs typeface="Times New Roman"/>
              </a:rPr>
              <a:t>(</a:t>
            </a:r>
            <a:r>
              <a:rPr lang="en-US" sz="900" b="0" spc="10" dirty="0">
                <a:solidFill>
                  <a:schemeClr val="bg1"/>
                </a:solidFill>
                <a:latin typeface="Trebuchet MS" panose="020B0603020202020204" pitchFamily="34" charset="0"/>
                <a:cs typeface="Arial"/>
              </a:rPr>
              <a:t>P3-07-08</a:t>
            </a:r>
            <a:r>
              <a:rPr lang="en-US" sz="900" b="0" kern="1200" noProof="0" dirty="0">
                <a:solidFill>
                  <a:schemeClr val="accent1"/>
                </a:solidFill>
                <a:effectLst/>
                <a:latin typeface="+mn-lt"/>
                <a:ea typeface="+mn-ea"/>
                <a:cs typeface="Times New Roman"/>
              </a:rPr>
              <a:t>). </a:t>
            </a:r>
            <a:r>
              <a:rPr lang="en-US" sz="900" dirty="0"/>
              <a:t>Exposure-adjusted incidence rates of adverse events from  the phase 3 TROPiCS-02  study of </a:t>
            </a:r>
            <a:r>
              <a:rPr lang="en-US" sz="900" dirty="0" err="1"/>
              <a:t>sacituzumab</a:t>
            </a:r>
            <a:r>
              <a:rPr lang="en-US" sz="900" dirty="0"/>
              <a:t>  </a:t>
            </a:r>
            <a:r>
              <a:rPr lang="en-US" sz="900" dirty="0" err="1"/>
              <a:t>govitecan</a:t>
            </a:r>
            <a:r>
              <a:rPr lang="en-US" sz="900" dirty="0"/>
              <a:t> vs treatment of  physician’s choice in HR+/HER2─ metastatic breast  cancer.</a:t>
            </a:r>
            <a:endParaRPr lang="en-US" sz="900" b="0" kern="1200" dirty="0">
              <a:solidFill>
                <a:schemeClr val="accent1"/>
              </a:solidFill>
              <a:effectLst/>
              <a:latin typeface="+mn-lt"/>
              <a:ea typeface="Times New Roman" panose="02020603050405020304" pitchFamily="18" charset="0"/>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rtl="0" fontAlgn="base"/>
            <a:r>
              <a:rPr lang="en-US" sz="1200" b="1" i="0" u="none" strike="noStrike" kern="1200" dirty="0">
                <a:solidFill>
                  <a:schemeClr val="tx1"/>
                </a:solidFill>
                <a:effectLst/>
                <a:latin typeface="+mn-lt"/>
                <a:ea typeface="+mn-ea"/>
                <a:cs typeface="+mn-cs"/>
              </a:rPr>
              <a:t>ABBREVIATIONS:</a:t>
            </a:r>
            <a:r>
              <a:rPr lang="en-US" sz="1200" b="0" i="0" kern="1200" dirty="0">
                <a:solidFill>
                  <a:schemeClr val="tx1"/>
                </a:solidFill>
                <a:effectLst/>
                <a:latin typeface="+mn-lt"/>
                <a:ea typeface="+mn-ea"/>
                <a:cs typeface="+mn-cs"/>
              </a:rPr>
              <a:t>​</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SG, </a:t>
            </a:r>
            <a:r>
              <a:rPr kumimoji="0" lang="en-IE" sz="1200" b="0" i="0" u="none" strike="noStrike" kern="1200" cap="none" spc="0" normalizeH="0" baseline="0" noProof="0" dirty="0" err="1">
                <a:ln>
                  <a:noFill/>
                </a:ln>
                <a:solidFill>
                  <a:srgbClr val="002557"/>
                </a:solidFill>
                <a:effectLst/>
                <a:uLnTx/>
                <a:uFillTx/>
                <a:latin typeface="Trebuchet MS" panose="020B0603020202020204" pitchFamily="34" charset="0"/>
                <a:cs typeface="Arial" panose="020B0604020202020204" pitchFamily="34" charset="0"/>
              </a:rPr>
              <a:t>sacituzumab</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 </a:t>
            </a:r>
            <a:r>
              <a:rPr kumimoji="0" lang="en-IE" sz="1200" b="0" i="0" u="none" strike="noStrike" kern="1200" cap="none" spc="0" normalizeH="0" baseline="0" noProof="0" dirty="0" err="1">
                <a:ln>
                  <a:noFill/>
                </a:ln>
                <a:solidFill>
                  <a:srgbClr val="002557"/>
                </a:solidFill>
                <a:effectLst/>
                <a:uLnTx/>
                <a:uFillTx/>
                <a:latin typeface="Trebuchet MS" panose="020B0603020202020204" pitchFamily="34" charset="0"/>
                <a:cs typeface="Arial" panose="020B0604020202020204" pitchFamily="34" charset="0"/>
              </a:rPr>
              <a:t>govitecan</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 Trop-2, </a:t>
            </a:r>
            <a:r>
              <a:rPr lang="fr-FR" sz="1200" kern="1200" noProof="0" dirty="0" err="1">
                <a:solidFill>
                  <a:schemeClr val="accent1"/>
                </a:solidFill>
                <a:latin typeface="+mn-lt"/>
                <a:ea typeface="+mn-ea"/>
                <a:cs typeface="+mn-cs"/>
              </a:rPr>
              <a:t>trophoblast</a:t>
            </a:r>
            <a:r>
              <a:rPr lang="fr-FR" sz="1200" kern="1200" noProof="0" dirty="0">
                <a:solidFill>
                  <a:schemeClr val="accent1"/>
                </a:solidFill>
                <a:latin typeface="+mn-lt"/>
                <a:ea typeface="+mn-ea"/>
                <a:cs typeface="+mn-cs"/>
              </a:rPr>
              <a:t> </a:t>
            </a:r>
            <a:r>
              <a:rPr lang="fr-FR" sz="1200" kern="1200" noProof="0" dirty="0" err="1">
                <a:solidFill>
                  <a:schemeClr val="accent1"/>
                </a:solidFill>
                <a:latin typeface="+mn-lt"/>
                <a:ea typeface="+mn-ea"/>
                <a:cs typeface="+mn-cs"/>
              </a:rPr>
              <a:t>cell</a:t>
            </a:r>
            <a:r>
              <a:rPr lang="fr-FR" sz="1200" kern="1200" noProof="0" dirty="0">
                <a:solidFill>
                  <a:schemeClr val="accent1"/>
                </a:solidFill>
                <a:latin typeface="+mn-lt"/>
                <a:ea typeface="+mn-ea"/>
                <a:cs typeface="+mn-cs"/>
              </a:rPr>
              <a:t> surface </a:t>
            </a:r>
            <a:r>
              <a:rPr lang="fr-FR" sz="1200" kern="1200" noProof="0" dirty="0" err="1">
                <a:solidFill>
                  <a:schemeClr val="accent1"/>
                </a:solidFill>
                <a:latin typeface="+mn-lt"/>
                <a:ea typeface="+mn-ea"/>
                <a:cs typeface="+mn-cs"/>
              </a:rPr>
              <a:t>antigen</a:t>
            </a:r>
            <a:r>
              <a:rPr lang="fr-FR" sz="1200" kern="1200" noProof="0" dirty="0">
                <a:solidFill>
                  <a:schemeClr val="accent1"/>
                </a:solidFill>
                <a:latin typeface="+mn-lt"/>
                <a:ea typeface="+mn-ea"/>
                <a:cs typeface="+mn-cs"/>
              </a:rPr>
              <a:t> 2; </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HR+/HER2-, </a:t>
            </a:r>
            <a:r>
              <a:rPr lang="en-US" sz="1200" dirty="0">
                <a:solidFill>
                  <a:schemeClr val="accent1"/>
                </a:solidFill>
                <a:latin typeface="Arial" panose="020B0604020202020204" pitchFamily="34" charset="0"/>
                <a:cs typeface="Arial" panose="020B0604020202020204" pitchFamily="34" charset="0"/>
              </a:rPr>
              <a:t>human epidermal growth factor receptor 2 negative; </a:t>
            </a:r>
            <a:r>
              <a:rPr kumimoji="0" lang="en-IE" sz="1200" b="0" i="0" u="none" strike="noStrike" kern="1200" cap="none" spc="0" normalizeH="0" baseline="0" noProof="0" dirty="0" err="1">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mBC</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 </a:t>
            </a:r>
            <a:r>
              <a:rPr lang="en-US" sz="1200" dirty="0">
                <a:solidFill>
                  <a:schemeClr val="accent1"/>
                </a:solidFill>
                <a:latin typeface="Arial" panose="020B0604020202020204" pitchFamily="34" charset="0"/>
                <a:cs typeface="Arial" panose="020B0604020202020204" pitchFamily="34" charset="0"/>
              </a:rPr>
              <a:t>metastatic breast cancer; </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HR, </a:t>
            </a:r>
            <a:r>
              <a:rPr lang="fr-FR" sz="1200" kern="1200" noProof="0" dirty="0" err="1">
                <a:solidFill>
                  <a:schemeClr val="accent1"/>
                </a:solidFill>
                <a:latin typeface="+mn-lt"/>
                <a:ea typeface="+mn-ea"/>
                <a:cs typeface="+mn-cs"/>
              </a:rPr>
              <a:t>hazard</a:t>
            </a:r>
            <a:r>
              <a:rPr lang="fr-FR" sz="1200" kern="1200" noProof="0" dirty="0">
                <a:solidFill>
                  <a:schemeClr val="accent1"/>
                </a:solidFill>
                <a:latin typeface="+mn-lt"/>
                <a:ea typeface="+mn-ea"/>
                <a:cs typeface="+mn-cs"/>
              </a:rPr>
              <a:t> ratio; </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PFS, </a:t>
            </a:r>
            <a:r>
              <a:rPr lang="fr-FR" sz="1200" kern="1200" noProof="0" dirty="0">
                <a:solidFill>
                  <a:schemeClr val="accent1"/>
                </a:solidFill>
                <a:latin typeface="+mn-lt"/>
                <a:ea typeface="+mn-ea"/>
                <a:cs typeface="+mn-cs"/>
              </a:rPr>
              <a:t>progression-free </a:t>
            </a:r>
            <a:r>
              <a:rPr lang="fr-FR" sz="1200" kern="1200" noProof="0" dirty="0" err="1">
                <a:solidFill>
                  <a:schemeClr val="accent1"/>
                </a:solidFill>
                <a:latin typeface="+mn-lt"/>
                <a:ea typeface="+mn-ea"/>
                <a:cs typeface="+mn-cs"/>
              </a:rPr>
              <a:t>survival</a:t>
            </a:r>
            <a:r>
              <a:rPr lang="fr-FR" sz="1200" kern="1200" noProof="0" dirty="0">
                <a:solidFill>
                  <a:schemeClr val="accent1"/>
                </a:solidFill>
                <a:latin typeface="+mn-lt"/>
                <a:ea typeface="+mn-ea"/>
                <a:cs typeface="+mn-cs"/>
              </a:rPr>
              <a:t>; </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AE, adverse event; EAIR, </a:t>
            </a:r>
            <a:r>
              <a:rPr lang="en-US" sz="1200" dirty="0"/>
              <a:t>exposure-adjusted incidence rates; PFS, progression-free survival; BICR, blinded-independent central review; OS, overall survival; ORR, objective response rate; DOR, duration of response; CBR, clinical benefit rate; LIR, local investigator review; PRO, patient-reported outcome; IV, intravenous; RECIST, </a:t>
            </a:r>
            <a:r>
              <a:rPr lang="en-US" sz="1200" dirty="0">
                <a:latin typeface="Trebuchet MS" panose="020B0603020202020204" pitchFamily="34" charset="0"/>
                <a:cs typeface="Arial"/>
              </a:rPr>
              <a:t>Response </a:t>
            </a:r>
            <a:r>
              <a:rPr lang="en-US" sz="1200" spc="0" dirty="0">
                <a:latin typeface="Trebuchet MS" panose="020B0603020202020204" pitchFamily="34" charset="0"/>
                <a:cs typeface="Arial"/>
              </a:rPr>
              <a:t>Evaluation </a:t>
            </a:r>
            <a:r>
              <a:rPr lang="en-US" sz="1200" dirty="0">
                <a:latin typeface="Trebuchet MS" panose="020B0603020202020204" pitchFamily="34" charset="0"/>
                <a:cs typeface="Arial"/>
              </a:rPr>
              <a:t>Criteria in </a:t>
            </a:r>
            <a:r>
              <a:rPr lang="en-US" sz="1200" spc="0" dirty="0">
                <a:latin typeface="Trebuchet MS" panose="020B0603020202020204" pitchFamily="34" charset="0"/>
                <a:cs typeface="Arial"/>
              </a:rPr>
              <a:t>Solid</a:t>
            </a:r>
            <a:r>
              <a:rPr lang="en-US" sz="1200" spc="-30" dirty="0">
                <a:latin typeface="Trebuchet MS" panose="020B0603020202020204" pitchFamily="34" charset="0"/>
                <a:cs typeface="Arial"/>
              </a:rPr>
              <a:t> </a:t>
            </a:r>
            <a:r>
              <a:rPr lang="en-US" sz="1200" dirty="0">
                <a:latin typeface="Trebuchet MS" panose="020B0603020202020204" pitchFamily="34" charset="0"/>
                <a:cs typeface="Arial"/>
              </a:rPr>
              <a:t>Tumors.</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endParaRPr lang="en-US" dirty="0"/>
          </a:p>
          <a:p>
            <a:pPr marL="0" marR="23495" lvl="0" indent="0" algn="l" defTabSz="914400" rtl="0" eaLnBrk="1" fontAlgn="auto" latinLnBrk="0" hangingPunct="1">
              <a:lnSpc>
                <a:spcPct val="100000"/>
              </a:lnSpc>
              <a:spcBef>
                <a:spcPts val="200"/>
              </a:spcBef>
              <a:spcAft>
                <a:spcPts val="200"/>
              </a:spcAft>
              <a:buClr>
                <a:schemeClr val="tx1"/>
              </a:buClr>
              <a:buSzPct val="125000"/>
              <a:buFont typeface="Arial"/>
              <a:buNone/>
              <a:tabLst>
                <a:tab pos="92710" algn="l"/>
              </a:tabLst>
              <a:defRPr/>
            </a:pPr>
            <a:endParaRPr lang="en-US" sz="1200" dirty="0">
              <a:latin typeface="Trebuchet MS" panose="020B0603020202020204" pitchFamily="34" charset="0"/>
              <a:cs typeface="Arial"/>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59C189-CF9B-470B-9AFA-22F7EAFCB2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602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CA" sz="1200" b="1" i="0" u="none" kern="1200" dirty="0">
                <a:solidFill>
                  <a:schemeClr val="tx1"/>
                </a:solidFill>
                <a:effectLst/>
                <a:latin typeface="+mn-lt"/>
                <a:ea typeface="+mn-ea"/>
                <a:cs typeface="+mn-cs"/>
              </a:rPr>
              <a:t>MAIN MESSAGE: </a:t>
            </a:r>
            <a:r>
              <a:rPr lang="en-US" sz="1200" b="0" i="0" u="none" kern="1200" dirty="0">
                <a:solidFill>
                  <a:schemeClr val="tx1"/>
                </a:solidFill>
                <a:effectLst/>
                <a:latin typeface="+mn-lt"/>
                <a:ea typeface="+mn-ea"/>
                <a:cs typeface="+mn-cs"/>
              </a:rPr>
              <a:t>​</a:t>
            </a:r>
          </a:p>
          <a:p>
            <a:pPr marL="171450" indent="-171450" rtl="0" fontAlgn="base">
              <a:buFont typeface="Arial" panose="020B0604020202020204" pitchFamily="34" charset="0"/>
              <a:buChar char="•"/>
            </a:pPr>
            <a:r>
              <a:rPr lang="en-IE" sz="1200" b="0" i="0" u="none" strike="noStrike" kern="1200" dirty="0">
                <a:solidFill>
                  <a:schemeClr val="tx1"/>
                </a:solidFill>
                <a:effectLst/>
                <a:latin typeface="+mn-lt"/>
                <a:ea typeface="+mn-ea"/>
                <a:cs typeface="+mn-cs"/>
              </a:rPr>
              <a:t>Of the 543 patients enrolled in the study, 517 received at least one dose of study treatment and were evaluable in the safety population</a:t>
            </a:r>
          </a:p>
          <a:p>
            <a:pPr marL="171450" indent="-171450" rtl="0" fontAlgn="base">
              <a:buFont typeface="Arial" panose="020B0604020202020204" pitchFamily="34" charset="0"/>
              <a:buChar char="•"/>
            </a:pPr>
            <a:r>
              <a:rPr lang="en-IE" sz="1200" b="0" i="0" u="none" strike="noStrike" kern="1200" dirty="0">
                <a:solidFill>
                  <a:schemeClr val="tx1"/>
                </a:solidFill>
                <a:effectLst/>
                <a:latin typeface="+mn-lt"/>
                <a:ea typeface="+mn-ea"/>
                <a:cs typeface="+mn-cs"/>
              </a:rPr>
              <a:t>At data </a:t>
            </a:r>
            <a:r>
              <a:rPr lang="en-IE" sz="1200" b="0" i="0" u="none" strike="noStrike" kern="1200" dirty="0" err="1">
                <a:solidFill>
                  <a:schemeClr val="tx1"/>
                </a:solidFill>
                <a:effectLst/>
                <a:latin typeface="+mn-lt"/>
                <a:ea typeface="+mn-ea"/>
                <a:cs typeface="+mn-cs"/>
              </a:rPr>
              <a:t>cutoff</a:t>
            </a:r>
            <a:r>
              <a:rPr lang="en-IE" sz="1200" b="0" i="0" u="none" strike="noStrike" kern="1200" dirty="0">
                <a:solidFill>
                  <a:schemeClr val="tx1"/>
                </a:solidFill>
                <a:effectLst/>
                <a:latin typeface="+mn-lt"/>
                <a:ea typeface="+mn-ea"/>
                <a:cs typeface="+mn-cs"/>
              </a:rPr>
              <a:t>, 18 patients in the SG arm (17%) and 4 patients in the TPC arm (2%) remained on treatment.</a:t>
            </a:r>
            <a:endParaRPr lang="en-US" sz="1200" b="0" i="0" u="none" strike="noStrike" kern="1200" dirty="0">
              <a:solidFill>
                <a:schemeClr val="tx1"/>
              </a:solidFill>
              <a:effectLst/>
              <a:latin typeface="+mn-lt"/>
              <a:ea typeface="+mn-ea"/>
              <a:cs typeface="+mn-cs"/>
            </a:endParaRPr>
          </a:p>
          <a:p>
            <a:pPr rtl="0" fontAlgn="base"/>
            <a:r>
              <a:rPr lang="en-US" sz="1200" b="0" i="0" kern="1200" dirty="0">
                <a:solidFill>
                  <a:schemeClr val="tx1"/>
                </a:solidFill>
                <a:effectLst/>
                <a:latin typeface="+mn-lt"/>
                <a:ea typeface="+mn-ea"/>
                <a:cs typeface="+mn-cs"/>
              </a:rPr>
              <a:t>​</a:t>
            </a:r>
          </a:p>
          <a:p>
            <a:pPr marL="0" indent="0">
              <a:buNone/>
            </a:pPr>
            <a:r>
              <a:rPr lang="en-US" sz="900" b="1" u="none" dirty="0">
                <a:latin typeface="Calibri" panose="020F0502020204030204" pitchFamily="34" charset="0"/>
                <a:cs typeface="Calibri" panose="020F0502020204030204" pitchFamily="34" charset="0"/>
              </a:rPr>
              <a:t>KEY POINTS: </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Demographics and baseline characteristics for the ITT population, as well as patient disposition for the safety population are shown on this slide</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Demographics and baseline characteristics were balanced between populations</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More patients withdrew consent in the TPC arm compared to the SG arm (9% vs. 3%), although numbers are small</a:t>
            </a:r>
            <a:endParaRPr lang="en-IE" sz="900" dirty="0">
              <a:latin typeface="Trebuchet MS" panose="020B0603020202020204" pitchFamily="34" charset="0"/>
              <a:cs typeface="Arial"/>
            </a:endParaRPr>
          </a:p>
          <a:p>
            <a:pPr marL="0" indent="0" rtl="0" fontAlgn="base">
              <a:buFont typeface="Arial" panose="020B0604020202020204" pitchFamily="34" charset="0"/>
              <a:buNone/>
            </a:pPr>
            <a:r>
              <a:rPr lang="en-US" sz="1200" b="0" i="0" kern="1200" dirty="0">
                <a:solidFill>
                  <a:schemeClr val="tx1"/>
                </a:solidFill>
                <a:effectLst/>
                <a:latin typeface="+mn-lt"/>
                <a:ea typeface="+mn-ea"/>
                <a:cs typeface="+mn-cs"/>
              </a:rPr>
              <a:t>​</a:t>
            </a:r>
            <a:endPar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kern="1200" noProof="0" dirty="0">
                <a:solidFill>
                  <a:schemeClr val="accent1"/>
                </a:solidFill>
                <a:effectLst/>
                <a:latin typeface="+mn-lt"/>
                <a:cs typeface="Times New Roman"/>
              </a:rPr>
              <a:t>Tolaney S, et al. Presented at </a:t>
            </a:r>
            <a:r>
              <a:rPr lang="en-US" sz="900" b="0" kern="1200" noProof="0" dirty="0">
                <a:solidFill>
                  <a:schemeClr val="accent1"/>
                </a:solidFill>
                <a:effectLst/>
                <a:latin typeface="+mn-lt"/>
                <a:cs typeface="Times New Roman"/>
              </a:rPr>
              <a:t>SABCS 2022 </a:t>
            </a:r>
            <a:r>
              <a:rPr lang="en-US" sz="900" b="0" kern="1200" noProof="0" dirty="0">
                <a:solidFill>
                  <a:schemeClr val="accent1"/>
                </a:solidFill>
                <a:effectLst/>
                <a:latin typeface="+mn-lt"/>
                <a:ea typeface="+mn-ea"/>
                <a:cs typeface="Times New Roman"/>
              </a:rPr>
              <a:t>(</a:t>
            </a:r>
            <a:r>
              <a:rPr lang="en-US" sz="900" b="0" spc="10" dirty="0">
                <a:solidFill>
                  <a:schemeClr val="bg1"/>
                </a:solidFill>
                <a:latin typeface="Trebuchet MS" panose="020B0603020202020204" pitchFamily="34" charset="0"/>
                <a:cs typeface="Arial"/>
              </a:rPr>
              <a:t>P3-07-08</a:t>
            </a:r>
            <a:r>
              <a:rPr lang="en-US" sz="900" b="0" kern="1200" noProof="0" dirty="0">
                <a:solidFill>
                  <a:schemeClr val="accent1"/>
                </a:solidFill>
                <a:effectLst/>
                <a:latin typeface="+mn-lt"/>
                <a:ea typeface="+mn-ea"/>
                <a:cs typeface="Times New Roman"/>
              </a:rPr>
              <a:t>). </a:t>
            </a:r>
            <a:r>
              <a:rPr lang="en-US" sz="900" dirty="0"/>
              <a:t>Exposure-adjusted incidence rates of adverse events from  the phase 3 TROPiCS-02  study of </a:t>
            </a:r>
            <a:r>
              <a:rPr lang="en-US" sz="900" dirty="0" err="1"/>
              <a:t>sacituzumab</a:t>
            </a:r>
            <a:r>
              <a:rPr lang="en-US" sz="900" dirty="0"/>
              <a:t>  </a:t>
            </a:r>
            <a:r>
              <a:rPr lang="en-US" sz="900" dirty="0" err="1"/>
              <a:t>govitecan</a:t>
            </a:r>
            <a:r>
              <a:rPr lang="en-US" sz="900" dirty="0"/>
              <a:t> vs treatment of  physician’s choice in HR+/HER2─ metastatic breast  cancer.</a:t>
            </a:r>
            <a:endParaRPr lang="en-US" sz="900" b="0" kern="1200" dirty="0">
              <a:solidFill>
                <a:schemeClr val="accent1"/>
              </a:solidFill>
              <a:effectLst/>
              <a:latin typeface="+mn-lt"/>
              <a:ea typeface="Times New Roman" panose="02020603050405020304" pitchFamily="18" charset="0"/>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rtl="0" fontAlgn="base"/>
            <a:r>
              <a:rPr lang="en-US" sz="1200" b="1" i="0" u="none" strike="noStrike" kern="1200" dirty="0">
                <a:solidFill>
                  <a:schemeClr val="tx1"/>
                </a:solidFill>
                <a:effectLst/>
                <a:latin typeface="+mn-lt"/>
                <a:ea typeface="+mn-ea"/>
                <a:cs typeface="+mn-cs"/>
              </a:rPr>
              <a:t>ABBREVIATIONS:</a:t>
            </a:r>
            <a:r>
              <a:rPr lang="en-US" sz="1200" b="0" i="0" kern="1200" dirty="0">
                <a:solidFill>
                  <a:schemeClr val="tx1"/>
                </a:solidFill>
                <a:effectLst/>
                <a:latin typeface="+mn-lt"/>
                <a:ea typeface="+mn-ea"/>
                <a:cs typeface="+mn-cs"/>
              </a:rPr>
              <a:t>​</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SG, </a:t>
            </a:r>
            <a:r>
              <a:rPr kumimoji="0" lang="en-IE" sz="1200" b="0" i="0" u="none" strike="noStrike" kern="1200" cap="none" spc="0" normalizeH="0" baseline="0" noProof="0" dirty="0" err="1">
                <a:ln>
                  <a:noFill/>
                </a:ln>
                <a:solidFill>
                  <a:srgbClr val="002557"/>
                </a:solidFill>
                <a:effectLst/>
                <a:uLnTx/>
                <a:uFillTx/>
                <a:latin typeface="Trebuchet MS" panose="020B0603020202020204" pitchFamily="34" charset="0"/>
                <a:cs typeface="Arial" panose="020B0604020202020204" pitchFamily="34" charset="0"/>
              </a:rPr>
              <a:t>sacituzumab</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 </a:t>
            </a:r>
            <a:r>
              <a:rPr kumimoji="0" lang="en-IE" sz="1200" b="0" i="0" u="none" strike="noStrike" kern="1200" cap="none" spc="0" normalizeH="0" baseline="0" noProof="0" dirty="0" err="1">
                <a:ln>
                  <a:noFill/>
                </a:ln>
                <a:solidFill>
                  <a:srgbClr val="002557"/>
                </a:solidFill>
                <a:effectLst/>
                <a:uLnTx/>
                <a:uFillTx/>
                <a:latin typeface="Trebuchet MS" panose="020B0603020202020204" pitchFamily="34" charset="0"/>
                <a:cs typeface="Arial" panose="020B0604020202020204" pitchFamily="34" charset="0"/>
              </a:rPr>
              <a:t>govitecan</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 Trop-2, </a:t>
            </a:r>
            <a:r>
              <a:rPr lang="fr-FR" sz="1200" kern="1200" noProof="0" dirty="0" err="1">
                <a:solidFill>
                  <a:schemeClr val="accent1"/>
                </a:solidFill>
                <a:latin typeface="+mn-lt"/>
                <a:ea typeface="+mn-ea"/>
                <a:cs typeface="+mn-cs"/>
              </a:rPr>
              <a:t>trophoblast</a:t>
            </a:r>
            <a:r>
              <a:rPr lang="fr-FR" sz="1200" kern="1200" noProof="0" dirty="0">
                <a:solidFill>
                  <a:schemeClr val="accent1"/>
                </a:solidFill>
                <a:latin typeface="+mn-lt"/>
                <a:ea typeface="+mn-ea"/>
                <a:cs typeface="+mn-cs"/>
              </a:rPr>
              <a:t> </a:t>
            </a:r>
            <a:r>
              <a:rPr lang="fr-FR" sz="1200" kern="1200" noProof="0" dirty="0" err="1">
                <a:solidFill>
                  <a:schemeClr val="accent1"/>
                </a:solidFill>
                <a:latin typeface="+mn-lt"/>
                <a:ea typeface="+mn-ea"/>
                <a:cs typeface="+mn-cs"/>
              </a:rPr>
              <a:t>cell</a:t>
            </a:r>
            <a:r>
              <a:rPr lang="fr-FR" sz="1200" kern="1200" noProof="0" dirty="0">
                <a:solidFill>
                  <a:schemeClr val="accent1"/>
                </a:solidFill>
                <a:latin typeface="+mn-lt"/>
                <a:ea typeface="+mn-ea"/>
                <a:cs typeface="+mn-cs"/>
              </a:rPr>
              <a:t> surface </a:t>
            </a:r>
            <a:r>
              <a:rPr lang="fr-FR" sz="1200" kern="1200" noProof="0" dirty="0" err="1">
                <a:solidFill>
                  <a:schemeClr val="accent1"/>
                </a:solidFill>
                <a:latin typeface="+mn-lt"/>
                <a:ea typeface="+mn-ea"/>
                <a:cs typeface="+mn-cs"/>
              </a:rPr>
              <a:t>antigen</a:t>
            </a:r>
            <a:r>
              <a:rPr lang="fr-FR" sz="1200" kern="1200" noProof="0" dirty="0">
                <a:solidFill>
                  <a:schemeClr val="accent1"/>
                </a:solidFill>
                <a:latin typeface="+mn-lt"/>
                <a:ea typeface="+mn-ea"/>
                <a:cs typeface="+mn-cs"/>
              </a:rPr>
              <a:t> 2; </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HR+/HER2-, </a:t>
            </a:r>
            <a:r>
              <a:rPr lang="en-US" sz="1200" dirty="0">
                <a:solidFill>
                  <a:schemeClr val="accent1"/>
                </a:solidFill>
                <a:latin typeface="Arial" panose="020B0604020202020204" pitchFamily="34" charset="0"/>
                <a:cs typeface="Arial" panose="020B0604020202020204" pitchFamily="34" charset="0"/>
              </a:rPr>
              <a:t>human epidermal growth factor receptor 2 negative; </a:t>
            </a:r>
            <a:r>
              <a:rPr kumimoji="0" lang="en-IE" sz="1200" b="0" i="0" u="none" strike="noStrike" kern="1200" cap="none" spc="0" normalizeH="0" baseline="0" noProof="0" dirty="0" err="1">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mBC</a:t>
            </a:r>
            <a:r>
              <a:rPr kumimoji="0" lang="en-IE" sz="1200" b="0" i="0" u="none" strike="noStrike" kern="1200" cap="none" spc="0" normalizeH="0" baseline="0" noProof="0" dirty="0">
                <a:ln>
                  <a:noFill/>
                </a:ln>
                <a:solidFill>
                  <a:srgbClr val="002557"/>
                </a:solidFill>
                <a:effectLst/>
                <a:uLnTx/>
                <a:uFillTx/>
                <a:latin typeface="Trebuchet MS" panose="020B0603020202020204" pitchFamily="34" charset="0"/>
                <a:ea typeface="Calibri" panose="020F0502020204030204" pitchFamily="34" charset="0"/>
                <a:cs typeface="Arial" panose="020B0604020202020204" pitchFamily="34" charset="0"/>
              </a:rPr>
              <a:t>, </a:t>
            </a:r>
            <a:r>
              <a:rPr lang="en-US" sz="1200" dirty="0">
                <a:solidFill>
                  <a:schemeClr val="accent1"/>
                </a:solidFill>
                <a:latin typeface="Arial" panose="020B0604020202020204" pitchFamily="34" charset="0"/>
                <a:cs typeface="Arial" panose="020B0604020202020204" pitchFamily="34" charset="0"/>
              </a:rPr>
              <a:t>metastatic breast cancer; </a:t>
            </a:r>
            <a:r>
              <a:rPr kumimoji="0" lang="en-US" sz="1200" b="0" i="0" u="none" strike="noStrike" kern="1200" cap="none" spc="0" normalizeH="0" baseline="0" noProof="0" dirty="0">
                <a:ln>
                  <a:noFill/>
                </a:ln>
                <a:solidFill>
                  <a:srgbClr val="002557"/>
                </a:solidFill>
                <a:effectLst/>
                <a:uLnTx/>
                <a:uFillTx/>
                <a:latin typeface="Trebuchet MS" panose="020B0603020202020204" pitchFamily="34" charset="0"/>
                <a:cs typeface="Arial" panose="020B0604020202020204" pitchFamily="34" charset="0"/>
              </a:rPr>
              <a:t>CDK4/6i, cyclin-dependent kinase 4/6 inhibitor; TPC, treatment of physician’s choice</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59C189-CF9B-470B-9AFA-22F7EAFCB2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0182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CA" sz="1200" b="1" i="0" u="none" kern="1200" dirty="0">
                <a:solidFill>
                  <a:schemeClr val="tx1"/>
                </a:solidFill>
                <a:effectLst/>
                <a:latin typeface="+mn-lt"/>
                <a:ea typeface="+mn-ea"/>
                <a:cs typeface="+mn-cs"/>
              </a:rPr>
              <a:t>MAIN MESSAGE: </a:t>
            </a:r>
            <a:r>
              <a:rPr lang="en-US" sz="1200" b="0" i="0" u="none" kern="1200" dirty="0">
                <a:solidFill>
                  <a:schemeClr val="tx1"/>
                </a:solidFill>
                <a:effectLst/>
                <a:latin typeface="+mn-lt"/>
                <a:ea typeface="+mn-ea"/>
                <a:cs typeface="+mn-cs"/>
              </a:rPr>
              <a:t>​</a:t>
            </a:r>
          </a:p>
          <a:p>
            <a:pPr marL="171450" indent="-171450" rtl="0" fontAlgn="base">
              <a:buFont typeface="Arial" panose="020B0604020202020204" pitchFamily="34" charset="0"/>
              <a:buChar char="•"/>
            </a:pPr>
            <a:r>
              <a:rPr lang="en-IE" sz="1200" b="0" i="0" u="none" strike="noStrike" kern="1200" dirty="0">
                <a:solidFill>
                  <a:schemeClr val="tx1"/>
                </a:solidFill>
                <a:effectLst/>
                <a:latin typeface="+mn-lt"/>
                <a:ea typeface="+mn-ea"/>
                <a:cs typeface="+mn-cs"/>
              </a:rPr>
              <a:t>Median treatment duration was higher in the SG arm (4.1 months) compared to the TPC arm (2.3 months)</a:t>
            </a:r>
          </a:p>
          <a:p>
            <a:pPr marL="171450" indent="-171450" rtl="0" fontAlgn="base">
              <a:buFont typeface="Arial" panose="020B0604020202020204" pitchFamily="34" charset="0"/>
              <a:buChar char="•"/>
            </a:pPr>
            <a:r>
              <a:rPr lang="en-IE" sz="1200" b="0" i="0" u="none" strike="noStrike" kern="1200" dirty="0">
                <a:solidFill>
                  <a:schemeClr val="tx1"/>
                </a:solidFill>
                <a:effectLst/>
                <a:latin typeface="+mn-lt"/>
                <a:ea typeface="+mn-ea"/>
                <a:cs typeface="+mn-cs"/>
              </a:rPr>
              <a:t>As reported previously, the safety profile of SG was manageable and there were low discontinuation rates</a:t>
            </a:r>
            <a:endParaRPr lang="en-US" sz="1200" b="0" i="0" u="none" strike="noStrike" kern="1200" dirty="0">
              <a:solidFill>
                <a:schemeClr val="tx1"/>
              </a:solidFill>
              <a:effectLst/>
              <a:latin typeface="+mn-lt"/>
              <a:ea typeface="+mn-ea"/>
              <a:cs typeface="+mn-cs"/>
            </a:endParaRPr>
          </a:p>
          <a:p>
            <a:pPr rtl="0" fontAlgn="base"/>
            <a:r>
              <a:rPr lang="en-US" sz="1200" b="0" i="0" kern="1200" dirty="0">
                <a:solidFill>
                  <a:schemeClr val="tx1"/>
                </a:solidFill>
                <a:effectLst/>
                <a:latin typeface="+mn-lt"/>
                <a:ea typeface="+mn-ea"/>
                <a:cs typeface="+mn-cs"/>
              </a:rPr>
              <a:t>​</a:t>
            </a:r>
          </a:p>
          <a:p>
            <a:pPr marL="0" indent="0">
              <a:buNone/>
            </a:pPr>
            <a:r>
              <a:rPr lang="en-US" sz="900" b="1" u="none" dirty="0">
                <a:latin typeface="Calibri" panose="020F0502020204030204" pitchFamily="34" charset="0"/>
                <a:cs typeface="Calibri" panose="020F0502020204030204" pitchFamily="34" charset="0"/>
              </a:rPr>
              <a:t>KEY POINTS: </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Absolute incidence rates from the TROPiCS-02 study showed a manageable safety profile</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Absolute rates of all-grade neutropenia and </a:t>
            </a:r>
            <a:r>
              <a:rPr lang="en-IE" sz="900" spc="5" dirty="0" err="1">
                <a:solidFill>
                  <a:srgbClr val="58595B"/>
                </a:solidFill>
                <a:latin typeface="Trebuchet MS" panose="020B0603020202020204" pitchFamily="34" charset="0"/>
                <a:cs typeface="Arial"/>
              </a:rPr>
              <a:t>diarrhea</a:t>
            </a:r>
            <a:r>
              <a:rPr lang="en-IE" sz="900" spc="5" dirty="0">
                <a:solidFill>
                  <a:srgbClr val="58595B"/>
                </a:solidFill>
                <a:latin typeface="Trebuchet MS" panose="020B0603020202020204" pitchFamily="34" charset="0"/>
                <a:cs typeface="Arial"/>
              </a:rPr>
              <a:t> were higher in the SG arm compared to TPC, as were rates of GCSF use, both as prophylaxis and as treatment</a:t>
            </a:r>
            <a:endParaRPr lang="en-IE" sz="900" dirty="0">
              <a:latin typeface="Trebuchet MS" panose="020B0603020202020204" pitchFamily="34" charset="0"/>
              <a:cs typeface="Arial"/>
            </a:endParaRPr>
          </a:p>
          <a:p>
            <a:pPr marL="0" indent="0" rtl="0" fontAlgn="base">
              <a:buFont typeface="Arial" panose="020B0604020202020204" pitchFamily="34" charset="0"/>
              <a:buNone/>
            </a:pPr>
            <a:r>
              <a:rPr lang="en-US" sz="1200" b="0" i="0" kern="1200" dirty="0">
                <a:solidFill>
                  <a:schemeClr val="tx1"/>
                </a:solidFill>
                <a:effectLst/>
                <a:latin typeface="+mn-lt"/>
                <a:ea typeface="+mn-ea"/>
                <a:cs typeface="+mn-cs"/>
              </a:rPr>
              <a:t>​</a:t>
            </a:r>
            <a:endPar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kern="1200" noProof="0" dirty="0">
                <a:solidFill>
                  <a:schemeClr val="accent1"/>
                </a:solidFill>
                <a:effectLst/>
                <a:latin typeface="+mn-lt"/>
                <a:cs typeface="Times New Roman"/>
              </a:rPr>
              <a:t>Tolaney S, et al. Presented at </a:t>
            </a:r>
            <a:r>
              <a:rPr lang="en-US" sz="900" b="0" kern="1200" noProof="0" dirty="0">
                <a:solidFill>
                  <a:schemeClr val="accent1"/>
                </a:solidFill>
                <a:effectLst/>
                <a:latin typeface="+mn-lt"/>
                <a:cs typeface="Times New Roman"/>
              </a:rPr>
              <a:t>SABCS 2022 </a:t>
            </a:r>
            <a:r>
              <a:rPr lang="en-US" sz="900" b="0" kern="1200" noProof="0" dirty="0">
                <a:solidFill>
                  <a:schemeClr val="accent1"/>
                </a:solidFill>
                <a:effectLst/>
                <a:latin typeface="+mn-lt"/>
                <a:ea typeface="+mn-ea"/>
                <a:cs typeface="Times New Roman"/>
              </a:rPr>
              <a:t>(</a:t>
            </a:r>
            <a:r>
              <a:rPr lang="en-US" sz="900" b="0" spc="10" dirty="0">
                <a:solidFill>
                  <a:schemeClr val="bg1"/>
                </a:solidFill>
                <a:latin typeface="Trebuchet MS" panose="020B0603020202020204" pitchFamily="34" charset="0"/>
                <a:cs typeface="Arial"/>
              </a:rPr>
              <a:t>P3-07-08</a:t>
            </a:r>
            <a:r>
              <a:rPr lang="en-US" sz="900" b="0" kern="1200" noProof="0" dirty="0">
                <a:solidFill>
                  <a:schemeClr val="accent1"/>
                </a:solidFill>
                <a:effectLst/>
                <a:latin typeface="+mn-lt"/>
                <a:ea typeface="+mn-ea"/>
                <a:cs typeface="Times New Roman"/>
              </a:rPr>
              <a:t>). </a:t>
            </a:r>
            <a:r>
              <a:rPr lang="en-US" sz="900" dirty="0"/>
              <a:t>Exposure-adjusted incidence rates of adverse events from  the phase 3 TROPiCS-02  study of </a:t>
            </a:r>
            <a:r>
              <a:rPr lang="en-US" sz="900" dirty="0" err="1"/>
              <a:t>sacituzumab</a:t>
            </a:r>
            <a:r>
              <a:rPr lang="en-US" sz="900" dirty="0"/>
              <a:t>  </a:t>
            </a:r>
            <a:r>
              <a:rPr lang="en-US" sz="900" dirty="0" err="1"/>
              <a:t>govitecan</a:t>
            </a:r>
            <a:r>
              <a:rPr lang="en-US" sz="900" dirty="0"/>
              <a:t> vs treatment of  physician’s choice in HR+/HER2─ metastatic breast  cancer.</a:t>
            </a:r>
            <a:endParaRPr lang="en-US" sz="900" b="0" kern="1200" dirty="0">
              <a:solidFill>
                <a:schemeClr val="accent1"/>
              </a:solidFill>
              <a:effectLst/>
              <a:latin typeface="+mn-lt"/>
              <a:ea typeface="Times New Roman" panose="02020603050405020304" pitchFamily="18" charset="0"/>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rtl="0" fontAlgn="base"/>
            <a:r>
              <a:rPr lang="en-US" sz="1200" b="1" i="0" u="none" strike="noStrike" kern="1200" dirty="0">
                <a:solidFill>
                  <a:schemeClr val="tx1"/>
                </a:solidFill>
                <a:effectLst/>
                <a:latin typeface="+mn-lt"/>
                <a:ea typeface="+mn-ea"/>
                <a:cs typeface="+mn-cs"/>
              </a:rPr>
              <a:t>ABBREVIATIONS:</a:t>
            </a:r>
            <a:r>
              <a:rPr lang="en-US" sz="1200" b="0" i="0" kern="1200" dirty="0">
                <a:solidFill>
                  <a:schemeClr val="tx1"/>
                </a:solidFill>
                <a:effectLst/>
                <a:latin typeface="+mn-lt"/>
                <a:ea typeface="+mn-ea"/>
                <a:cs typeface="+mn-cs"/>
              </a:rPr>
              <a:t>​</a:t>
            </a:r>
          </a:p>
          <a:p>
            <a:pPr marR="5080"/>
            <a:r>
              <a:rPr lang="en-US" sz="1200" dirty="0">
                <a:latin typeface="Trebuchet MS" panose="020B0603020202020204" pitchFamily="34" charset="0"/>
                <a:cs typeface="Arial"/>
              </a:rPr>
              <a:t>GCSF, granulocyte </a:t>
            </a:r>
            <a:r>
              <a:rPr lang="en-US" sz="1200" spc="0" dirty="0">
                <a:latin typeface="Trebuchet MS" panose="020B0603020202020204" pitchFamily="34" charset="0"/>
                <a:cs typeface="Arial"/>
              </a:rPr>
              <a:t>colony-stimulating factor; SG, </a:t>
            </a:r>
            <a:r>
              <a:rPr lang="en-US" sz="1200" spc="0" dirty="0" err="1">
                <a:latin typeface="Trebuchet MS" panose="020B0603020202020204" pitchFamily="34" charset="0"/>
                <a:cs typeface="Arial"/>
              </a:rPr>
              <a:t>sacituzumab</a:t>
            </a:r>
            <a:r>
              <a:rPr lang="en-US" sz="1200" spc="0" dirty="0">
                <a:latin typeface="Trebuchet MS" panose="020B0603020202020204" pitchFamily="34" charset="0"/>
                <a:cs typeface="Arial"/>
              </a:rPr>
              <a:t> </a:t>
            </a:r>
            <a:r>
              <a:rPr lang="en-US" sz="1200" dirty="0" err="1">
                <a:latin typeface="Trebuchet MS" panose="020B0603020202020204" pitchFamily="34" charset="0"/>
                <a:cs typeface="Arial"/>
              </a:rPr>
              <a:t>govitecan</a:t>
            </a:r>
            <a:r>
              <a:rPr lang="en-US" sz="1200" dirty="0">
                <a:latin typeface="Trebuchet MS" panose="020B0603020202020204" pitchFamily="34" charset="0"/>
                <a:cs typeface="Arial"/>
              </a:rPr>
              <a:t>; </a:t>
            </a:r>
            <a:r>
              <a:rPr lang="en-US" sz="1200" spc="0" dirty="0">
                <a:latin typeface="Trebuchet MS" panose="020B0603020202020204" pitchFamily="34" charset="0"/>
                <a:cs typeface="Arial"/>
              </a:rPr>
              <a:t>TRAE, treatment-related </a:t>
            </a:r>
            <a:r>
              <a:rPr lang="en-US" sz="1200" dirty="0">
                <a:latin typeface="Trebuchet MS" panose="020B0603020202020204" pitchFamily="34" charset="0"/>
                <a:cs typeface="Arial"/>
              </a:rPr>
              <a:t>adverse event; </a:t>
            </a:r>
            <a:r>
              <a:rPr lang="en-US" sz="1200" spc="0" dirty="0">
                <a:latin typeface="Trebuchet MS" panose="020B0603020202020204" pitchFamily="34" charset="0"/>
                <a:cs typeface="Arial"/>
              </a:rPr>
              <a:t>TPC, treatment  </a:t>
            </a:r>
            <a:r>
              <a:rPr lang="en-US" sz="1200" dirty="0">
                <a:latin typeface="Trebuchet MS" panose="020B0603020202020204" pitchFamily="34" charset="0"/>
                <a:cs typeface="Arial"/>
              </a:rPr>
              <a:t>of physician’s</a:t>
            </a:r>
            <a:r>
              <a:rPr lang="en-US" sz="1200" spc="-5" dirty="0">
                <a:latin typeface="Trebuchet MS" panose="020B0603020202020204" pitchFamily="34" charset="0"/>
                <a:cs typeface="Arial"/>
              </a:rPr>
              <a:t> </a:t>
            </a:r>
            <a:r>
              <a:rPr lang="en-US" sz="1200" spc="0" dirty="0">
                <a:latin typeface="Trebuchet MS" panose="020B0603020202020204" pitchFamily="34" charset="0"/>
                <a:cs typeface="Arial"/>
              </a:rPr>
              <a:t>choice.</a:t>
            </a:r>
          </a:p>
          <a:p>
            <a:pPr marL="0" marR="150495" indent="0">
              <a:spcBef>
                <a:spcPts val="500"/>
              </a:spcBef>
              <a:spcAft>
                <a:spcPts val="500"/>
              </a:spcAft>
              <a:buClr>
                <a:srgbClr val="231F20"/>
              </a:buClr>
              <a:buFont typeface="Arial"/>
              <a:buNone/>
              <a:tabLst>
                <a:tab pos="92710" algn="l"/>
              </a:tabLst>
            </a:pPr>
            <a:endParaRPr lang="en-US" sz="1100" dirty="0">
              <a:latin typeface="Trebuchet MS" panose="020B0603020202020204" pitchFamily="34" charset="0"/>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59C189-CF9B-470B-9AFA-22F7EAFCB2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4169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CA" sz="1200" b="1" i="0" u="none" kern="1200" dirty="0">
                <a:solidFill>
                  <a:schemeClr val="tx1"/>
                </a:solidFill>
                <a:effectLst/>
                <a:latin typeface="+mn-lt"/>
                <a:ea typeface="+mn-ea"/>
                <a:cs typeface="+mn-cs"/>
              </a:rPr>
              <a:t>MAIN MESSAGE: </a:t>
            </a:r>
            <a:r>
              <a:rPr lang="en-US" sz="1200" b="0" i="0" u="none" kern="1200" dirty="0">
                <a:solidFill>
                  <a:schemeClr val="tx1"/>
                </a:solidFill>
                <a:effectLst/>
                <a:latin typeface="+mn-lt"/>
                <a:ea typeface="+mn-ea"/>
                <a:cs typeface="+mn-cs"/>
              </a:rPr>
              <a:t>​</a:t>
            </a:r>
          </a:p>
          <a:p>
            <a:pPr marL="171450" indent="-171450" rtl="0" fontAlgn="base">
              <a:buFont typeface="Arial" panose="020B0604020202020204" pitchFamily="34" charset="0"/>
              <a:buChar char="•"/>
            </a:pPr>
            <a:r>
              <a:rPr lang="en-IE" sz="1200" b="0" i="0" u="none" strike="noStrike" kern="1200" dirty="0">
                <a:solidFill>
                  <a:schemeClr val="tx1"/>
                </a:solidFill>
                <a:effectLst/>
                <a:latin typeface="+mn-lt"/>
                <a:ea typeface="+mn-ea"/>
                <a:cs typeface="+mn-cs"/>
              </a:rPr>
              <a:t>Absolute incidence rates for TEAEs leading to dose reduction were similar between the two arms, but the incidence rate was lower when adjusted for treatment exposure</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IE" sz="1200" b="0" i="0" u="none" strike="noStrike" kern="1200" dirty="0">
                <a:solidFill>
                  <a:schemeClr val="tx1"/>
                </a:solidFill>
                <a:effectLst/>
                <a:latin typeface="+mn-lt"/>
                <a:ea typeface="+mn-ea"/>
                <a:cs typeface="+mn-cs"/>
              </a:rPr>
              <a:t>Absolute incidence rates for grade 3+ TEAEs, serious AEs, TAEAs leading to dose continuation and TEAEs leading to death were higher in the SG arm compared to TPC, but incidence rates were comparable when adjusted for treatment exposure</a:t>
            </a:r>
            <a:endParaRPr lang="en-US" sz="1200" b="0" i="0" u="none" strike="noStrike" kern="1200" dirty="0">
              <a:solidFill>
                <a:schemeClr val="tx1"/>
              </a:solidFill>
              <a:effectLst/>
              <a:latin typeface="+mn-lt"/>
              <a:ea typeface="+mn-ea"/>
              <a:cs typeface="+mn-cs"/>
            </a:endParaRPr>
          </a:p>
          <a:p>
            <a:pPr rtl="0" fontAlgn="base"/>
            <a:r>
              <a:rPr lang="en-US" sz="1200" b="0" i="0" kern="1200" dirty="0">
                <a:solidFill>
                  <a:schemeClr val="tx1"/>
                </a:solidFill>
                <a:effectLst/>
                <a:latin typeface="+mn-lt"/>
                <a:ea typeface="+mn-ea"/>
                <a:cs typeface="+mn-cs"/>
              </a:rPr>
              <a:t>​</a:t>
            </a:r>
          </a:p>
          <a:p>
            <a:pPr marL="0" indent="0">
              <a:buNone/>
            </a:pPr>
            <a:r>
              <a:rPr lang="en-US" sz="900" b="1" u="none" dirty="0">
                <a:latin typeface="Calibri" panose="020F0502020204030204" pitchFamily="34" charset="0"/>
                <a:cs typeface="Calibri" panose="020F0502020204030204" pitchFamily="34" charset="0"/>
              </a:rPr>
              <a:t>KEY POINTS: </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33% of patients in both arms experienced TEAEs leading to dose reduction, but when adjusted for treatment exposure, the EAIR for the SG and TPC arms was 1.04 and 1.64, respectively, demonstrating a lower EAIR in the SG arm</a:t>
            </a:r>
          </a:p>
          <a:p>
            <a:pPr marL="182880" marR="23495" lvl="0" indent="-182880" algn="l" defTabSz="914400" rtl="0" eaLnBrk="1" fontAlgn="auto" latinLnBrk="0" hangingPunct="1">
              <a:lnSpc>
                <a:spcPct val="100000"/>
              </a:lnSpc>
              <a:spcBef>
                <a:spcPts val="200"/>
              </a:spcBef>
              <a:spcAft>
                <a:spcPts val="200"/>
              </a:spcAft>
              <a:buClr>
                <a:schemeClr val="tx1"/>
              </a:buClr>
              <a:buSzTx/>
              <a:buFont typeface="Arial"/>
              <a:buChar char="•"/>
              <a:tabLst>
                <a:tab pos="92710" algn="l"/>
              </a:tabLst>
              <a:defRPr/>
            </a:pPr>
            <a:r>
              <a:rPr lang="en-IE" sz="900" spc="5" dirty="0">
                <a:solidFill>
                  <a:srgbClr val="58595B"/>
                </a:solidFill>
                <a:latin typeface="Trebuchet MS" panose="020B0603020202020204" pitchFamily="34" charset="0"/>
                <a:cs typeface="Arial"/>
              </a:rPr>
              <a:t>Absolute incidence of TEAEs leading to dose delay was 66% and 44% in the SG and TPC arms, respectively, and when adjusted for treatment exposure the EAIR was 3.12 and 2.44, respectively, demonstrating a higher rate in the SG arm</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Several adverse events had higher absolute incidence in the SG arm compared to the TPC arm, but rates were comparable when adjusted for treatment exposure:</a:t>
            </a:r>
          </a:p>
          <a:p>
            <a:pPr marL="640080" marR="23495" lvl="1"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Absolute incidence of grade 3+ TEAEs was 74% and 60% in the SG and TPC arms, respectively, but when adjusted for treatment exposure the EAIR was 4.02 and 3.87, respectively, demonstrating a similar rate</a:t>
            </a:r>
          </a:p>
          <a:p>
            <a:pPr marL="640080" marR="23495" lvl="1" indent="-182880" algn="l" defTabSz="914400" rtl="0" eaLnBrk="1" fontAlgn="auto" latinLnBrk="0" hangingPunct="1">
              <a:lnSpc>
                <a:spcPct val="100000"/>
              </a:lnSpc>
              <a:spcBef>
                <a:spcPts val="200"/>
              </a:spcBef>
              <a:spcAft>
                <a:spcPts val="200"/>
              </a:spcAft>
              <a:buClr>
                <a:schemeClr val="tx1"/>
              </a:buClr>
              <a:buSzTx/>
              <a:buFont typeface="Arial"/>
              <a:buChar char="•"/>
              <a:tabLst>
                <a:tab pos="92710" algn="l"/>
              </a:tabLst>
              <a:defRPr/>
            </a:pPr>
            <a:r>
              <a:rPr lang="en-IE" sz="900" spc="5" dirty="0">
                <a:solidFill>
                  <a:srgbClr val="58595B"/>
                </a:solidFill>
                <a:latin typeface="Trebuchet MS" panose="020B0603020202020204" pitchFamily="34" charset="0"/>
                <a:cs typeface="Arial"/>
              </a:rPr>
              <a:t>Absolute incidence of serious AEs was 28% and 19% in the SG and TPC arms, respectively, but when adjusted for treatment exposure the EAIR was 0.71 and 0.75, respectively, demonstrating a similar rate</a:t>
            </a:r>
          </a:p>
          <a:p>
            <a:pPr marL="640080" marR="23495" lvl="1" indent="-182880" algn="l" defTabSz="914400" rtl="0" eaLnBrk="1" fontAlgn="auto" latinLnBrk="0" hangingPunct="1">
              <a:lnSpc>
                <a:spcPct val="100000"/>
              </a:lnSpc>
              <a:spcBef>
                <a:spcPts val="200"/>
              </a:spcBef>
              <a:spcAft>
                <a:spcPts val="200"/>
              </a:spcAft>
              <a:buClr>
                <a:schemeClr val="tx1"/>
              </a:buClr>
              <a:buSzTx/>
              <a:buFont typeface="Arial"/>
              <a:buChar char="•"/>
              <a:tabLst>
                <a:tab pos="92710" algn="l"/>
              </a:tabLst>
              <a:defRPr/>
            </a:pPr>
            <a:r>
              <a:rPr lang="en-IE" sz="900" b="0" spc="5" dirty="0">
                <a:solidFill>
                  <a:srgbClr val="58595B"/>
                </a:solidFill>
                <a:latin typeface="Trebuchet MS" panose="020B0603020202020204" pitchFamily="34" charset="0"/>
                <a:cs typeface="Arial"/>
              </a:rPr>
              <a:t>Absolute incidence of </a:t>
            </a:r>
            <a:r>
              <a:rPr lang="en-US" sz="900" b="0" spc="10" dirty="0">
                <a:solidFill>
                  <a:srgbClr val="58595B"/>
                </a:solidFill>
                <a:latin typeface="Trebuchet MS" panose="020B0603020202020204" pitchFamily="34" charset="0"/>
                <a:cs typeface="Arial"/>
              </a:rPr>
              <a:t>TEAEs </a:t>
            </a:r>
            <a:r>
              <a:rPr lang="en-US" sz="900" b="0" spc="5" dirty="0">
                <a:solidFill>
                  <a:srgbClr val="58595B"/>
                </a:solidFill>
                <a:latin typeface="Trebuchet MS" panose="020B0603020202020204" pitchFamily="34" charset="0"/>
                <a:cs typeface="Arial"/>
              </a:rPr>
              <a:t>leading to treatment</a:t>
            </a:r>
            <a:r>
              <a:rPr lang="en-US" sz="900" b="0" spc="25" dirty="0">
                <a:solidFill>
                  <a:srgbClr val="58595B"/>
                </a:solidFill>
                <a:latin typeface="Trebuchet MS" panose="020B0603020202020204" pitchFamily="34" charset="0"/>
                <a:cs typeface="Arial"/>
              </a:rPr>
              <a:t> </a:t>
            </a:r>
            <a:r>
              <a:rPr lang="en-US" sz="900" b="0" spc="5" dirty="0">
                <a:solidFill>
                  <a:srgbClr val="58595B"/>
                </a:solidFill>
                <a:latin typeface="Trebuchet MS" panose="020B0603020202020204" pitchFamily="34" charset="0"/>
                <a:cs typeface="Arial"/>
              </a:rPr>
              <a:t>discontinuation </a:t>
            </a:r>
            <a:r>
              <a:rPr lang="en-IE" sz="900" spc="5" dirty="0">
                <a:solidFill>
                  <a:srgbClr val="58595B"/>
                </a:solidFill>
                <a:latin typeface="Trebuchet MS" panose="020B0603020202020204" pitchFamily="34" charset="0"/>
                <a:cs typeface="Arial"/>
              </a:rPr>
              <a:t>was 6% and 4% in the SG and TPC arms, respectively, but when adjusted for treatment exposure the EAIR was 0.14 and 0.15, respectively, demonstrating a similar rate</a:t>
            </a:r>
          </a:p>
          <a:p>
            <a:pPr marL="640080" marR="23495" lvl="1" indent="-182880" algn="l" defTabSz="914400" rtl="0" eaLnBrk="1" fontAlgn="auto" latinLnBrk="0" hangingPunct="1">
              <a:lnSpc>
                <a:spcPct val="100000"/>
              </a:lnSpc>
              <a:spcBef>
                <a:spcPts val="200"/>
              </a:spcBef>
              <a:spcAft>
                <a:spcPts val="200"/>
              </a:spcAft>
              <a:buClr>
                <a:schemeClr val="tx1"/>
              </a:buClr>
              <a:buSzTx/>
              <a:buFont typeface="Arial"/>
              <a:buChar char="•"/>
              <a:tabLst>
                <a:tab pos="92710" algn="l"/>
              </a:tabLst>
              <a:defRPr/>
            </a:pPr>
            <a:r>
              <a:rPr lang="en-IE" sz="900" b="0" spc="5" dirty="0">
                <a:solidFill>
                  <a:srgbClr val="58595B"/>
                </a:solidFill>
                <a:latin typeface="Trebuchet MS" panose="020B0603020202020204" pitchFamily="34" charset="0"/>
                <a:cs typeface="Arial"/>
              </a:rPr>
              <a:t>Absolute incidence of </a:t>
            </a:r>
            <a:r>
              <a:rPr lang="en-US" sz="900" b="0" spc="10" dirty="0">
                <a:solidFill>
                  <a:srgbClr val="58595B"/>
                </a:solidFill>
                <a:latin typeface="Trebuchet MS" panose="020B0603020202020204" pitchFamily="34" charset="0"/>
                <a:cs typeface="Arial"/>
              </a:rPr>
              <a:t>TEAEs </a:t>
            </a:r>
            <a:r>
              <a:rPr lang="en-US" sz="900" b="0" spc="5" dirty="0">
                <a:solidFill>
                  <a:srgbClr val="58595B"/>
                </a:solidFill>
                <a:latin typeface="Trebuchet MS" panose="020B0603020202020204" pitchFamily="34" charset="0"/>
                <a:cs typeface="Arial"/>
              </a:rPr>
              <a:t>leading to death </a:t>
            </a:r>
            <a:r>
              <a:rPr lang="en-IE" sz="900" spc="5" dirty="0">
                <a:solidFill>
                  <a:srgbClr val="58595B"/>
                </a:solidFill>
                <a:latin typeface="Trebuchet MS" panose="020B0603020202020204" pitchFamily="34" charset="0"/>
                <a:cs typeface="Arial"/>
              </a:rPr>
              <a:t>was 2% and 0% in the SG and TPC arms, respectively, but when adjusted for treatment exposure the EAIR was 0.05 and 0.00, respectively, demonstrating a similar rate</a:t>
            </a:r>
          </a:p>
          <a:p>
            <a:pPr marL="0" indent="0" rtl="0" fontAlgn="base">
              <a:buFont typeface="Arial" panose="020B0604020202020204" pitchFamily="34" charset="0"/>
              <a:buNone/>
            </a:pPr>
            <a:r>
              <a:rPr lang="en-US" sz="1200" b="0" i="0" kern="1200" dirty="0">
                <a:solidFill>
                  <a:schemeClr val="tx1"/>
                </a:solidFill>
                <a:effectLst/>
                <a:latin typeface="+mn-lt"/>
                <a:ea typeface="+mn-ea"/>
                <a:cs typeface="+mn-cs"/>
              </a:rPr>
              <a:t>​</a:t>
            </a:r>
            <a:endPar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kern="1200" noProof="0" dirty="0">
                <a:solidFill>
                  <a:schemeClr val="accent1"/>
                </a:solidFill>
                <a:effectLst/>
                <a:latin typeface="+mn-lt"/>
                <a:cs typeface="Times New Roman"/>
              </a:rPr>
              <a:t>Tolaney S, et al. Presented at </a:t>
            </a:r>
            <a:r>
              <a:rPr lang="en-US" sz="900" b="0" kern="1200" noProof="0" dirty="0">
                <a:solidFill>
                  <a:schemeClr val="accent1"/>
                </a:solidFill>
                <a:effectLst/>
                <a:latin typeface="+mn-lt"/>
                <a:cs typeface="Times New Roman"/>
              </a:rPr>
              <a:t>SABCS 2022 </a:t>
            </a:r>
            <a:r>
              <a:rPr lang="en-US" sz="900" b="0" kern="1200" noProof="0" dirty="0">
                <a:solidFill>
                  <a:schemeClr val="accent1"/>
                </a:solidFill>
                <a:effectLst/>
                <a:latin typeface="+mn-lt"/>
                <a:ea typeface="+mn-ea"/>
                <a:cs typeface="Times New Roman"/>
              </a:rPr>
              <a:t>(</a:t>
            </a:r>
            <a:r>
              <a:rPr lang="en-US" sz="900" b="0" spc="10" dirty="0">
                <a:solidFill>
                  <a:schemeClr val="bg1"/>
                </a:solidFill>
                <a:latin typeface="Trebuchet MS" panose="020B0603020202020204" pitchFamily="34" charset="0"/>
                <a:cs typeface="Arial"/>
              </a:rPr>
              <a:t>P3-07-08</a:t>
            </a:r>
            <a:r>
              <a:rPr lang="en-US" sz="900" b="0" kern="1200" noProof="0" dirty="0">
                <a:solidFill>
                  <a:schemeClr val="accent1"/>
                </a:solidFill>
                <a:effectLst/>
                <a:latin typeface="+mn-lt"/>
                <a:ea typeface="+mn-ea"/>
                <a:cs typeface="Times New Roman"/>
              </a:rPr>
              <a:t>). </a:t>
            </a:r>
            <a:r>
              <a:rPr lang="en-US" sz="900" dirty="0"/>
              <a:t>Exposure-adjusted incidence rates of adverse events from  the phase 3 TROPiCS-02  study of </a:t>
            </a:r>
            <a:r>
              <a:rPr lang="en-US" sz="900" dirty="0" err="1"/>
              <a:t>sacituzumab</a:t>
            </a:r>
            <a:r>
              <a:rPr lang="en-US" sz="900" dirty="0"/>
              <a:t>  </a:t>
            </a:r>
            <a:r>
              <a:rPr lang="en-US" sz="900" dirty="0" err="1"/>
              <a:t>govitecan</a:t>
            </a:r>
            <a:r>
              <a:rPr lang="en-US" sz="900" dirty="0"/>
              <a:t> vs treatment of  physician’s choice in HR+/HER2─ metastatic breast  cancer.</a:t>
            </a:r>
            <a:endParaRPr lang="en-US" sz="900" b="0" kern="1200" dirty="0">
              <a:solidFill>
                <a:schemeClr val="accent1"/>
              </a:solidFill>
              <a:effectLst/>
              <a:latin typeface="+mn-lt"/>
              <a:ea typeface="Times New Roman" panose="02020603050405020304" pitchFamily="18" charset="0"/>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rtl="0" fontAlgn="base"/>
            <a:r>
              <a:rPr lang="en-US" sz="1200" b="1" i="0" u="none" strike="noStrike" kern="1200" dirty="0">
                <a:solidFill>
                  <a:schemeClr val="tx1"/>
                </a:solidFill>
                <a:effectLst/>
                <a:latin typeface="+mn-lt"/>
                <a:ea typeface="+mn-ea"/>
                <a:cs typeface="+mn-cs"/>
              </a:rPr>
              <a:t>ABBREVIATIONS:</a:t>
            </a:r>
            <a:r>
              <a:rPr lang="en-US" sz="1200" b="0" i="0" kern="1200" dirty="0">
                <a:solidFill>
                  <a:schemeClr val="tx1"/>
                </a:solidFill>
                <a:effectLst/>
                <a:latin typeface="+mn-lt"/>
                <a:ea typeface="+mn-ea"/>
                <a:cs typeface="+mn-cs"/>
              </a:rPr>
              <a:t>​</a:t>
            </a:r>
          </a:p>
          <a:p>
            <a:pPr marR="5080"/>
            <a:r>
              <a:rPr lang="en-US" sz="1200" spc="0" dirty="0">
                <a:solidFill>
                  <a:srgbClr val="58595B"/>
                </a:solidFill>
                <a:latin typeface="Trebuchet MS" panose="020B0603020202020204" pitchFamily="34" charset="0"/>
                <a:cs typeface="Arial"/>
              </a:rPr>
              <a:t>AE, </a:t>
            </a:r>
            <a:r>
              <a:rPr lang="en-US" sz="1200" dirty="0">
                <a:solidFill>
                  <a:srgbClr val="58595B"/>
                </a:solidFill>
                <a:latin typeface="Trebuchet MS" panose="020B0603020202020204" pitchFamily="34" charset="0"/>
                <a:cs typeface="Arial"/>
              </a:rPr>
              <a:t>adverse event; </a:t>
            </a:r>
            <a:r>
              <a:rPr lang="en-US" sz="1200" spc="0" dirty="0">
                <a:solidFill>
                  <a:srgbClr val="58595B"/>
                </a:solidFill>
                <a:latin typeface="Trebuchet MS" panose="020B0603020202020204" pitchFamily="34" charset="0"/>
                <a:cs typeface="Arial"/>
              </a:rPr>
              <a:t>EAIR, </a:t>
            </a:r>
            <a:r>
              <a:rPr lang="en-US" sz="1200" dirty="0">
                <a:solidFill>
                  <a:srgbClr val="58595B"/>
                </a:solidFill>
                <a:latin typeface="Trebuchet MS" panose="020B0603020202020204" pitchFamily="34" charset="0"/>
                <a:cs typeface="Arial"/>
              </a:rPr>
              <a:t>exposure-adjusted incidence </a:t>
            </a:r>
            <a:r>
              <a:rPr lang="en-US" sz="1200" spc="0" dirty="0">
                <a:solidFill>
                  <a:srgbClr val="58595B"/>
                </a:solidFill>
                <a:latin typeface="Trebuchet MS" panose="020B0603020202020204" pitchFamily="34" charset="0"/>
                <a:cs typeface="Arial"/>
              </a:rPr>
              <a:t>rate; SG, </a:t>
            </a:r>
            <a:r>
              <a:rPr lang="en-US" sz="1200" spc="0" dirty="0" err="1">
                <a:solidFill>
                  <a:srgbClr val="58595B"/>
                </a:solidFill>
                <a:latin typeface="Trebuchet MS" panose="020B0603020202020204" pitchFamily="34" charset="0"/>
                <a:cs typeface="Arial"/>
              </a:rPr>
              <a:t>sacituzumab</a:t>
            </a:r>
            <a:r>
              <a:rPr lang="en-US" sz="1200" spc="0" dirty="0">
                <a:solidFill>
                  <a:srgbClr val="58595B"/>
                </a:solidFill>
                <a:latin typeface="Trebuchet MS" panose="020B0603020202020204" pitchFamily="34" charset="0"/>
                <a:cs typeface="Arial"/>
              </a:rPr>
              <a:t> </a:t>
            </a:r>
            <a:r>
              <a:rPr lang="en-US" sz="1200" dirty="0" err="1">
                <a:solidFill>
                  <a:srgbClr val="58595B"/>
                </a:solidFill>
                <a:latin typeface="Trebuchet MS" panose="020B0603020202020204" pitchFamily="34" charset="0"/>
                <a:cs typeface="Arial"/>
              </a:rPr>
              <a:t>govitecan</a:t>
            </a:r>
            <a:r>
              <a:rPr lang="en-US" sz="1200" dirty="0">
                <a:solidFill>
                  <a:srgbClr val="58595B"/>
                </a:solidFill>
                <a:latin typeface="Trebuchet MS" panose="020B0603020202020204" pitchFamily="34" charset="0"/>
                <a:cs typeface="Arial"/>
              </a:rPr>
              <a:t>; </a:t>
            </a:r>
            <a:r>
              <a:rPr lang="en-US" sz="1200" spc="0" dirty="0">
                <a:solidFill>
                  <a:srgbClr val="58595B"/>
                </a:solidFill>
                <a:latin typeface="Trebuchet MS" panose="020B0603020202020204" pitchFamily="34" charset="0"/>
                <a:cs typeface="Arial"/>
              </a:rPr>
              <a:t>TEAE, treatment-emergent </a:t>
            </a:r>
            <a:r>
              <a:rPr lang="en-US" sz="1200" dirty="0">
                <a:solidFill>
                  <a:srgbClr val="58595B"/>
                </a:solidFill>
                <a:latin typeface="Trebuchet MS" panose="020B0603020202020204" pitchFamily="34" charset="0"/>
                <a:cs typeface="Arial"/>
              </a:rPr>
              <a:t>adverse event;  </a:t>
            </a:r>
            <a:r>
              <a:rPr lang="en-US" sz="1200" spc="0" dirty="0">
                <a:solidFill>
                  <a:srgbClr val="58595B"/>
                </a:solidFill>
                <a:latin typeface="Trebuchet MS" panose="020B0603020202020204" pitchFamily="34" charset="0"/>
                <a:cs typeface="Arial"/>
              </a:rPr>
              <a:t>TPC, treatment </a:t>
            </a:r>
            <a:r>
              <a:rPr lang="en-US" sz="1200" dirty="0">
                <a:solidFill>
                  <a:srgbClr val="58595B"/>
                </a:solidFill>
                <a:latin typeface="Trebuchet MS" panose="020B0603020202020204" pitchFamily="34" charset="0"/>
                <a:cs typeface="Arial"/>
              </a:rPr>
              <a:t>of physician’s</a:t>
            </a:r>
            <a:r>
              <a:rPr lang="en-US" sz="1200" spc="-15" dirty="0">
                <a:solidFill>
                  <a:srgbClr val="58595B"/>
                </a:solidFill>
                <a:latin typeface="Trebuchet MS" panose="020B0603020202020204" pitchFamily="34" charset="0"/>
                <a:cs typeface="Arial"/>
              </a:rPr>
              <a:t> </a:t>
            </a:r>
            <a:r>
              <a:rPr lang="en-US" sz="1200" spc="0" dirty="0">
                <a:solidFill>
                  <a:srgbClr val="58595B"/>
                </a:solidFill>
                <a:latin typeface="Trebuchet MS" panose="020B0603020202020204" pitchFamily="34" charset="0"/>
                <a:cs typeface="Arial"/>
              </a:rPr>
              <a:t>choice.</a:t>
            </a:r>
            <a:endParaRPr lang="en-US" sz="1100" dirty="0">
              <a:latin typeface="Trebuchet MS" panose="020B0603020202020204" pitchFamily="34" charset="0"/>
              <a:cs typeface="Arial"/>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59C189-CF9B-470B-9AFA-22F7EAFCB2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3748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CA" sz="1200" b="1" i="0" u="none" kern="1200" dirty="0">
                <a:solidFill>
                  <a:schemeClr val="tx1"/>
                </a:solidFill>
                <a:effectLst/>
                <a:latin typeface="+mn-lt"/>
                <a:ea typeface="+mn-ea"/>
                <a:cs typeface="+mn-cs"/>
              </a:rPr>
              <a:t>MAIN MESSAGE: </a:t>
            </a:r>
            <a:r>
              <a:rPr lang="en-US" sz="1200" b="0" i="0" u="none" kern="1200" dirty="0">
                <a:solidFill>
                  <a:schemeClr val="tx1"/>
                </a:solidFill>
                <a:effectLst/>
                <a:latin typeface="+mn-lt"/>
                <a:ea typeface="+mn-ea"/>
                <a:cs typeface="+mn-cs"/>
              </a:rPr>
              <a:t>​</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US" dirty="0"/>
              <a:t>When the absolute incidence was adjusted for treatment exposure, the incidence rate for grade ≥3 diarrhea remained higher for SG vs TPC</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US" dirty="0"/>
              <a:t>Although the absolute incidence of grade ≥3 neutropenia was higher with SG vs TPC, the EAIRs were similar between treatment groups</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US" dirty="0"/>
              <a:t>EAIRs for other common grade ≥3 TEAEs, including leukopenia, anemia, febrile neutropenia, and fatigue, were similar between treatment group</a:t>
            </a:r>
            <a:r>
              <a:rPr lang="en-US" sz="1200" b="0" i="0" kern="1200" dirty="0">
                <a:solidFill>
                  <a:schemeClr val="tx1"/>
                </a:solidFill>
                <a:effectLst/>
                <a:latin typeface="+mn-lt"/>
                <a:ea typeface="+mn-ea"/>
                <a:cs typeface="+mn-cs"/>
              </a:rPr>
              <a:t>​</a:t>
            </a:r>
          </a:p>
          <a:p>
            <a:pPr marL="0" indent="0">
              <a:buNone/>
            </a:pPr>
            <a:endParaRPr lang="en-US" sz="900" b="1" u="none" dirty="0">
              <a:latin typeface="Calibri" panose="020F0502020204030204" pitchFamily="34" charset="0"/>
              <a:cs typeface="Calibri" panose="020F0502020204030204" pitchFamily="34" charset="0"/>
            </a:endParaRPr>
          </a:p>
          <a:p>
            <a:pPr marL="0" indent="0">
              <a:buNone/>
            </a:pPr>
            <a:r>
              <a:rPr lang="en-US" sz="900" b="1" u="none" dirty="0">
                <a:latin typeface="Calibri" panose="020F0502020204030204" pitchFamily="34" charset="0"/>
                <a:cs typeface="Calibri" panose="020F0502020204030204" pitchFamily="34" charset="0"/>
              </a:rPr>
              <a:t>KEY POINTS: </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Absolute incidence of grade 3+ </a:t>
            </a:r>
            <a:r>
              <a:rPr lang="en-IE" sz="900" spc="5" dirty="0" err="1">
                <a:solidFill>
                  <a:srgbClr val="58595B"/>
                </a:solidFill>
                <a:latin typeface="Trebuchet MS" panose="020B0603020202020204" pitchFamily="34" charset="0"/>
                <a:cs typeface="Arial"/>
              </a:rPr>
              <a:t>diarrhea</a:t>
            </a:r>
            <a:r>
              <a:rPr lang="en-IE" sz="900" spc="5" dirty="0">
                <a:solidFill>
                  <a:srgbClr val="58595B"/>
                </a:solidFill>
                <a:latin typeface="Trebuchet MS" panose="020B0603020202020204" pitchFamily="34" charset="0"/>
                <a:cs typeface="Arial"/>
              </a:rPr>
              <a:t> was 10% and 1% in the SG and TPC arms, respectively, and when adjusted for treatment exposure the EAIR was 0.23 and 0.04, respectively, demonstrating a higher rate in the SG arm</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Several adverse events had higher absolute incidence in the SG arm compared to the TPC arm, but rates were comparable when adjusted for treatment exposure:</a:t>
            </a:r>
          </a:p>
          <a:p>
            <a:pPr marL="640080" marR="23495" lvl="1"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Absolute incidence of grade 3+ neutropenia was 51% and 39% in the SG and TPC arms, respectively, but when adjusted for treatment exposure the EAIR was 2.05 and 2.02, respectively, demonstrating a similar rate</a:t>
            </a:r>
          </a:p>
          <a:p>
            <a:pPr marL="640080" marR="23495" lvl="1" indent="-182880" algn="l" defTabSz="914400" rtl="0" eaLnBrk="1" fontAlgn="auto" latinLnBrk="0" hangingPunct="1">
              <a:lnSpc>
                <a:spcPct val="100000"/>
              </a:lnSpc>
              <a:spcBef>
                <a:spcPts val="200"/>
              </a:spcBef>
              <a:spcAft>
                <a:spcPts val="200"/>
              </a:spcAft>
              <a:buClr>
                <a:schemeClr val="tx1"/>
              </a:buClr>
              <a:buSzTx/>
              <a:buFont typeface="Arial"/>
              <a:buChar char="•"/>
              <a:tabLst>
                <a:tab pos="92710" algn="l"/>
              </a:tabLst>
              <a:defRPr/>
            </a:pPr>
            <a:r>
              <a:rPr lang="en-IE" sz="900" spc="5" dirty="0">
                <a:solidFill>
                  <a:srgbClr val="58595B"/>
                </a:solidFill>
                <a:latin typeface="Trebuchet MS" panose="020B0603020202020204" pitchFamily="34" charset="0"/>
                <a:cs typeface="Arial"/>
              </a:rPr>
              <a:t>Absolute incidence of grade 3+ leukopenia was 9% and 6% in the SG and TPC arms, respectively, but when adjusted for treatment exposure the EAIR was 0.19 and 0.22, respectively, demonstrating a similar rate</a:t>
            </a:r>
          </a:p>
          <a:p>
            <a:pPr marL="640080" marR="23495" lvl="1" indent="-182880" algn="l" defTabSz="914400" rtl="0" eaLnBrk="1" fontAlgn="auto" latinLnBrk="0" hangingPunct="1">
              <a:lnSpc>
                <a:spcPct val="100000"/>
              </a:lnSpc>
              <a:spcBef>
                <a:spcPts val="200"/>
              </a:spcBef>
              <a:spcAft>
                <a:spcPts val="200"/>
              </a:spcAft>
              <a:buClr>
                <a:schemeClr val="tx1"/>
              </a:buClr>
              <a:buSzTx/>
              <a:buFont typeface="Arial"/>
              <a:buChar char="•"/>
              <a:tabLst>
                <a:tab pos="92710" algn="l"/>
              </a:tabLst>
              <a:defRPr/>
            </a:pPr>
            <a:r>
              <a:rPr lang="en-IE" sz="900" b="0" spc="5" dirty="0">
                <a:solidFill>
                  <a:srgbClr val="58595B"/>
                </a:solidFill>
                <a:latin typeface="Trebuchet MS" panose="020B0603020202020204" pitchFamily="34" charset="0"/>
                <a:cs typeface="Arial"/>
              </a:rPr>
              <a:t>Absolute incidence of </a:t>
            </a:r>
            <a:r>
              <a:rPr lang="en-IE" sz="900" spc="5" dirty="0">
                <a:solidFill>
                  <a:srgbClr val="58595B"/>
                </a:solidFill>
                <a:latin typeface="Trebuchet MS" panose="020B0603020202020204" pitchFamily="34" charset="0"/>
                <a:cs typeface="Arial"/>
              </a:rPr>
              <a:t>grade 3+ </a:t>
            </a:r>
            <a:r>
              <a:rPr lang="en-US" sz="900" b="0" spc="10" dirty="0">
                <a:solidFill>
                  <a:srgbClr val="58595B"/>
                </a:solidFill>
                <a:latin typeface="Trebuchet MS" panose="020B0603020202020204" pitchFamily="34" charset="0"/>
                <a:cs typeface="Arial"/>
              </a:rPr>
              <a:t>anemia </a:t>
            </a:r>
            <a:r>
              <a:rPr lang="en-IE" sz="900" spc="5" dirty="0">
                <a:solidFill>
                  <a:srgbClr val="58595B"/>
                </a:solidFill>
                <a:latin typeface="Trebuchet MS" panose="020B0603020202020204" pitchFamily="34" charset="0"/>
                <a:cs typeface="Arial"/>
              </a:rPr>
              <a:t>was 7% and 4% in the SG and TPC arms, respectively, but when adjusted for treatment exposure the EAIR was 0.17 and 0.13, respectively, demonstrating a similar rate</a:t>
            </a:r>
          </a:p>
          <a:p>
            <a:pPr marL="640080" marR="23495" lvl="1" indent="-182880" algn="l" defTabSz="914400" rtl="0" eaLnBrk="1" fontAlgn="auto" latinLnBrk="0" hangingPunct="1">
              <a:lnSpc>
                <a:spcPct val="100000"/>
              </a:lnSpc>
              <a:spcBef>
                <a:spcPts val="200"/>
              </a:spcBef>
              <a:spcAft>
                <a:spcPts val="200"/>
              </a:spcAft>
              <a:buClr>
                <a:schemeClr val="tx1"/>
              </a:buClr>
              <a:buSzTx/>
              <a:buFont typeface="Arial"/>
              <a:buChar char="•"/>
              <a:tabLst>
                <a:tab pos="92710" algn="l"/>
              </a:tabLst>
              <a:defRPr/>
            </a:pPr>
            <a:r>
              <a:rPr lang="en-IE" sz="900" b="0" spc="5" dirty="0">
                <a:solidFill>
                  <a:srgbClr val="58595B"/>
                </a:solidFill>
                <a:latin typeface="Trebuchet MS" panose="020B0603020202020204" pitchFamily="34" charset="0"/>
                <a:cs typeface="Arial"/>
              </a:rPr>
              <a:t>Absolute incidence of </a:t>
            </a:r>
            <a:r>
              <a:rPr lang="en-IE" sz="900" spc="5" dirty="0">
                <a:solidFill>
                  <a:srgbClr val="58595B"/>
                </a:solidFill>
                <a:latin typeface="Trebuchet MS" panose="020B0603020202020204" pitchFamily="34" charset="0"/>
                <a:cs typeface="Arial"/>
              </a:rPr>
              <a:t>grade 3+ </a:t>
            </a:r>
            <a:r>
              <a:rPr lang="en-US" sz="900" b="0" spc="10" dirty="0">
                <a:solidFill>
                  <a:srgbClr val="58595B"/>
                </a:solidFill>
                <a:latin typeface="Trebuchet MS" panose="020B0603020202020204" pitchFamily="34" charset="0"/>
                <a:cs typeface="Arial"/>
              </a:rPr>
              <a:t>febrile neutropenia </a:t>
            </a:r>
            <a:r>
              <a:rPr lang="en-IE" sz="900" spc="5" dirty="0">
                <a:solidFill>
                  <a:srgbClr val="58595B"/>
                </a:solidFill>
                <a:latin typeface="Trebuchet MS" panose="020B0603020202020204" pitchFamily="34" charset="0"/>
                <a:cs typeface="Arial"/>
              </a:rPr>
              <a:t>was 6% and 4% in the SG and TPC arms, respectively, but when adjusted for treatment exposure the EAIR was 0.13 and 0.16, respectively, demonstrating a similar rate</a:t>
            </a:r>
          </a:p>
          <a:p>
            <a:pPr marL="640080" marR="23495" lvl="1" indent="-182880" algn="l" defTabSz="914400" rtl="0" eaLnBrk="1" fontAlgn="auto" latinLnBrk="0" hangingPunct="1">
              <a:lnSpc>
                <a:spcPct val="100000"/>
              </a:lnSpc>
              <a:spcBef>
                <a:spcPts val="200"/>
              </a:spcBef>
              <a:spcAft>
                <a:spcPts val="200"/>
              </a:spcAft>
              <a:buClr>
                <a:schemeClr val="tx1"/>
              </a:buClr>
              <a:buSzTx/>
              <a:buFont typeface="Arial"/>
              <a:buChar char="•"/>
              <a:tabLst>
                <a:tab pos="92710" algn="l"/>
              </a:tabLst>
              <a:defRPr/>
            </a:pPr>
            <a:r>
              <a:rPr lang="en-IE" sz="900" b="0" spc="5" dirty="0">
                <a:solidFill>
                  <a:srgbClr val="58595B"/>
                </a:solidFill>
                <a:latin typeface="Trebuchet MS" panose="020B0603020202020204" pitchFamily="34" charset="0"/>
                <a:cs typeface="Arial"/>
              </a:rPr>
              <a:t>Absolute incidence of </a:t>
            </a:r>
            <a:r>
              <a:rPr lang="en-IE" sz="900" spc="5" dirty="0">
                <a:solidFill>
                  <a:srgbClr val="58595B"/>
                </a:solidFill>
                <a:latin typeface="Trebuchet MS" panose="020B0603020202020204" pitchFamily="34" charset="0"/>
                <a:cs typeface="Arial"/>
              </a:rPr>
              <a:t>grade 3+ </a:t>
            </a:r>
            <a:r>
              <a:rPr lang="en-US" sz="900" b="0" spc="10" dirty="0">
                <a:solidFill>
                  <a:srgbClr val="58595B"/>
                </a:solidFill>
                <a:latin typeface="Trebuchet MS" panose="020B0603020202020204" pitchFamily="34" charset="0"/>
                <a:cs typeface="Arial"/>
              </a:rPr>
              <a:t>fatigue </a:t>
            </a:r>
            <a:r>
              <a:rPr lang="en-IE" sz="900" spc="5" dirty="0">
                <a:solidFill>
                  <a:srgbClr val="58595B"/>
                </a:solidFill>
                <a:latin typeface="Trebuchet MS" panose="020B0603020202020204" pitchFamily="34" charset="0"/>
                <a:cs typeface="Arial"/>
              </a:rPr>
              <a:t>was 6% and 3% in the SG and TPC arms, respectively, but when adjusted for treatment exposure the EAIR was 0.14 and 0.11, respectively, demonstrating a similar rate</a:t>
            </a:r>
          </a:p>
          <a:p>
            <a:pPr marL="0" indent="0" rtl="0" fontAlgn="base">
              <a:buFont typeface="Arial" panose="020B0604020202020204" pitchFamily="34" charset="0"/>
              <a:buNone/>
            </a:pPr>
            <a:r>
              <a:rPr lang="en-US" sz="1200" b="0" i="0" kern="1200" dirty="0">
                <a:solidFill>
                  <a:schemeClr val="tx1"/>
                </a:solidFill>
                <a:effectLst/>
                <a:latin typeface="+mn-lt"/>
                <a:ea typeface="+mn-ea"/>
                <a:cs typeface="+mn-cs"/>
              </a:rPr>
              <a:t>​</a:t>
            </a:r>
            <a:endPar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kern="1200" noProof="0" dirty="0">
                <a:solidFill>
                  <a:schemeClr val="accent1"/>
                </a:solidFill>
                <a:effectLst/>
                <a:latin typeface="+mn-lt"/>
                <a:cs typeface="Times New Roman"/>
              </a:rPr>
              <a:t>Tolaney S, et al. Presented at </a:t>
            </a:r>
            <a:r>
              <a:rPr lang="en-US" sz="900" b="0" kern="1200" noProof="0" dirty="0">
                <a:solidFill>
                  <a:schemeClr val="accent1"/>
                </a:solidFill>
                <a:effectLst/>
                <a:latin typeface="+mn-lt"/>
                <a:cs typeface="Times New Roman"/>
              </a:rPr>
              <a:t>SABCS 2022 </a:t>
            </a:r>
            <a:r>
              <a:rPr lang="en-US" sz="900" b="0" kern="1200" noProof="0" dirty="0">
                <a:solidFill>
                  <a:schemeClr val="accent1"/>
                </a:solidFill>
                <a:effectLst/>
                <a:latin typeface="+mn-lt"/>
                <a:ea typeface="+mn-ea"/>
                <a:cs typeface="Times New Roman"/>
              </a:rPr>
              <a:t>(</a:t>
            </a:r>
            <a:r>
              <a:rPr lang="en-US" sz="900" b="0" spc="10" dirty="0">
                <a:solidFill>
                  <a:schemeClr val="bg1"/>
                </a:solidFill>
                <a:latin typeface="Trebuchet MS" panose="020B0603020202020204" pitchFamily="34" charset="0"/>
                <a:cs typeface="Arial"/>
              </a:rPr>
              <a:t>P3-07-08</a:t>
            </a:r>
            <a:r>
              <a:rPr lang="en-US" sz="900" b="0" kern="1200" noProof="0" dirty="0">
                <a:solidFill>
                  <a:schemeClr val="accent1"/>
                </a:solidFill>
                <a:effectLst/>
                <a:latin typeface="+mn-lt"/>
                <a:ea typeface="+mn-ea"/>
                <a:cs typeface="Times New Roman"/>
              </a:rPr>
              <a:t>). </a:t>
            </a:r>
            <a:r>
              <a:rPr lang="en-US" sz="900" dirty="0"/>
              <a:t>Exposure-adjusted incidence rates of adverse events from  the phase 3 TROPiCS-02  study of </a:t>
            </a:r>
            <a:r>
              <a:rPr lang="en-US" sz="900" dirty="0" err="1"/>
              <a:t>sacituzumab</a:t>
            </a:r>
            <a:r>
              <a:rPr lang="en-US" sz="900" dirty="0"/>
              <a:t>  </a:t>
            </a:r>
            <a:r>
              <a:rPr lang="en-US" sz="900" dirty="0" err="1"/>
              <a:t>govitecan</a:t>
            </a:r>
            <a:r>
              <a:rPr lang="en-US" sz="900" dirty="0"/>
              <a:t> vs treatment of  physician’s choice in HR+/HER2─ metastatic breast  cancer.</a:t>
            </a:r>
            <a:endParaRPr lang="en-US" sz="900" b="0" kern="1200" dirty="0">
              <a:solidFill>
                <a:schemeClr val="accent1"/>
              </a:solidFill>
              <a:effectLst/>
              <a:latin typeface="+mn-lt"/>
              <a:ea typeface="Times New Roman" panose="02020603050405020304" pitchFamily="18" charset="0"/>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rtl="0" fontAlgn="base"/>
            <a:r>
              <a:rPr lang="en-US" sz="1200" b="1" i="0" u="none" strike="noStrike" kern="1200" dirty="0">
                <a:solidFill>
                  <a:schemeClr val="tx1"/>
                </a:solidFill>
                <a:effectLst/>
                <a:latin typeface="+mn-lt"/>
                <a:ea typeface="+mn-ea"/>
                <a:cs typeface="+mn-cs"/>
              </a:rPr>
              <a:t>ABBREVIATIONS:</a:t>
            </a:r>
            <a:r>
              <a:rPr lang="en-US" sz="1200" b="0" i="0" kern="1200" dirty="0">
                <a:solidFill>
                  <a:schemeClr val="tx1"/>
                </a:solidFill>
                <a:effectLst/>
                <a:latin typeface="+mn-lt"/>
                <a:ea typeface="+mn-ea"/>
                <a:cs typeface="+mn-cs"/>
              </a:rPr>
              <a:t>​</a:t>
            </a:r>
          </a:p>
          <a:p>
            <a:pPr algn="l"/>
            <a:r>
              <a:rPr lang="en-US" sz="1200" b="0" i="0" u="none" strike="noStrike" baseline="0" dirty="0">
                <a:latin typeface="Trebuchet MS" panose="020B0603020202020204" pitchFamily="34" charset="0"/>
              </a:rPr>
              <a:t>EAIR, exposure-adjusted incidence rate; SG, </a:t>
            </a:r>
            <a:r>
              <a:rPr lang="en-US" sz="1200" b="0" i="0" u="none" strike="noStrike" baseline="0" dirty="0" err="1">
                <a:latin typeface="Trebuchet MS" panose="020B0603020202020204" pitchFamily="34" charset="0"/>
              </a:rPr>
              <a:t>sacituzumab</a:t>
            </a:r>
            <a:r>
              <a:rPr lang="en-US" sz="1200" b="0" i="0" u="none" strike="noStrike" baseline="0" dirty="0">
                <a:latin typeface="Trebuchet MS" panose="020B0603020202020204" pitchFamily="34" charset="0"/>
              </a:rPr>
              <a:t> </a:t>
            </a:r>
            <a:r>
              <a:rPr lang="en-US" sz="1200" b="0" i="0" u="none" strike="noStrike" baseline="0" dirty="0" err="1">
                <a:latin typeface="Trebuchet MS" panose="020B0603020202020204" pitchFamily="34" charset="0"/>
              </a:rPr>
              <a:t>govitecan</a:t>
            </a:r>
            <a:r>
              <a:rPr lang="en-US" sz="1200" b="0" i="0" u="none" strike="noStrike" baseline="0" dirty="0">
                <a:latin typeface="Trebuchet MS" panose="020B0603020202020204" pitchFamily="34" charset="0"/>
              </a:rPr>
              <a:t>; TEAE, treatment-emergent adverse event; TPC, treatment of physician’s choice.</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59C189-CF9B-470B-9AFA-22F7EAFCB2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1873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CA" sz="1200" b="1" i="0" u="none" kern="1200" dirty="0">
                <a:solidFill>
                  <a:schemeClr val="tx1"/>
                </a:solidFill>
                <a:effectLst/>
                <a:latin typeface="+mn-lt"/>
                <a:ea typeface="+mn-ea"/>
                <a:cs typeface="+mn-cs"/>
              </a:rPr>
              <a:t>MAIN MESSAGE: </a:t>
            </a:r>
            <a:r>
              <a:rPr lang="en-US" sz="1200" b="0" i="0" u="none" kern="1200" dirty="0">
                <a:solidFill>
                  <a:schemeClr val="tx1"/>
                </a:solidFill>
                <a:effectLst/>
                <a:latin typeface="+mn-lt"/>
                <a:ea typeface="+mn-ea"/>
                <a:cs typeface="+mn-cs"/>
              </a:rPr>
              <a:t>​</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US" dirty="0"/>
              <a:t>Adjusting for treatment exposure dem</a:t>
            </a:r>
            <a:r>
              <a:rPr lang="en-US" sz="1200" b="0" i="0" kern="1200" dirty="0">
                <a:solidFill>
                  <a:schemeClr val="tx1"/>
                </a:solidFill>
                <a:effectLst/>
                <a:latin typeface="+mn-lt"/>
                <a:ea typeface="+mn-ea"/>
                <a:cs typeface="+mn-cs"/>
              </a:rPr>
              <a:t>​</a:t>
            </a:r>
            <a:r>
              <a:rPr lang="en-US" sz="1200" b="0" i="0" kern="1200" dirty="0" err="1">
                <a:solidFill>
                  <a:schemeClr val="tx1"/>
                </a:solidFill>
                <a:effectLst/>
                <a:latin typeface="+mn-lt"/>
                <a:ea typeface="+mn-ea"/>
                <a:cs typeface="+mn-cs"/>
              </a:rPr>
              <a:t>onstrates</a:t>
            </a:r>
            <a:r>
              <a:rPr lang="en-US" sz="1200" b="0" i="0" kern="1200" dirty="0">
                <a:solidFill>
                  <a:schemeClr val="tx1"/>
                </a:solidFill>
                <a:effectLst/>
                <a:latin typeface="+mn-lt"/>
                <a:ea typeface="+mn-ea"/>
                <a:cs typeface="+mn-cs"/>
              </a:rPr>
              <a:t> that many aspects of the overall safety summary or individual grade 3+ adverse events that appear higher in absolute terms are comparable in exposure-adjusted incidence rates</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In particular, while there was a higher absolute rate of </a:t>
            </a:r>
            <a:r>
              <a:rPr lang="en-IE" spc="10" dirty="0">
                <a:latin typeface="Trebuchet MS" panose="020B0603020202020204" pitchFamily="34" charset="0"/>
                <a:cs typeface="Arial"/>
              </a:rPr>
              <a:t>TEAEs </a:t>
            </a:r>
            <a:r>
              <a:rPr lang="en-IE" spc="5" dirty="0">
                <a:latin typeface="Trebuchet MS" panose="020B0603020202020204" pitchFamily="34" charset="0"/>
                <a:cs typeface="Arial"/>
              </a:rPr>
              <a:t>leading to death </a:t>
            </a:r>
            <a:r>
              <a:rPr lang="en-IE" spc="10" dirty="0">
                <a:latin typeface="Trebuchet MS" panose="020B0603020202020204" pitchFamily="34" charset="0"/>
                <a:cs typeface="Arial"/>
              </a:rPr>
              <a:t>and grade ≥3 </a:t>
            </a:r>
            <a:r>
              <a:rPr lang="en-IE" spc="5" dirty="0">
                <a:latin typeface="Trebuchet MS" panose="020B0603020202020204" pitchFamily="34" charset="0"/>
                <a:cs typeface="Arial"/>
              </a:rPr>
              <a:t>neutropenia  with </a:t>
            </a:r>
            <a:r>
              <a:rPr lang="en-IE" spc="15" dirty="0">
                <a:latin typeface="Trebuchet MS" panose="020B0603020202020204" pitchFamily="34" charset="0"/>
                <a:cs typeface="Arial"/>
              </a:rPr>
              <a:t>SG </a:t>
            </a:r>
            <a:r>
              <a:rPr lang="en-IE" spc="5" dirty="0">
                <a:latin typeface="Trebuchet MS" panose="020B0603020202020204" pitchFamily="34" charset="0"/>
                <a:cs typeface="Arial"/>
              </a:rPr>
              <a:t>versus </a:t>
            </a:r>
            <a:r>
              <a:rPr lang="en-IE" spc="10" dirty="0">
                <a:latin typeface="Trebuchet MS" panose="020B0603020202020204" pitchFamily="34" charset="0"/>
                <a:cs typeface="Arial"/>
              </a:rPr>
              <a:t>TPC, </a:t>
            </a:r>
            <a:r>
              <a:rPr lang="en-IE" spc="5" dirty="0">
                <a:latin typeface="Trebuchet MS" panose="020B0603020202020204" pitchFamily="34" charset="0"/>
                <a:cs typeface="Arial"/>
              </a:rPr>
              <a:t>the </a:t>
            </a:r>
            <a:r>
              <a:rPr lang="en-IE" spc="10" dirty="0">
                <a:latin typeface="Trebuchet MS" panose="020B0603020202020204" pitchFamily="34" charset="0"/>
                <a:cs typeface="Arial"/>
              </a:rPr>
              <a:t>EAIRs</a:t>
            </a:r>
            <a:r>
              <a:rPr lang="en-IE" spc="-80" dirty="0">
                <a:latin typeface="Trebuchet MS" panose="020B0603020202020204" pitchFamily="34" charset="0"/>
                <a:cs typeface="Arial"/>
              </a:rPr>
              <a:t> </a:t>
            </a:r>
            <a:r>
              <a:rPr lang="en-IE" spc="10" dirty="0">
                <a:latin typeface="Trebuchet MS" panose="020B0603020202020204" pitchFamily="34" charset="0"/>
                <a:cs typeface="Arial"/>
              </a:rPr>
              <a:t>were </a:t>
            </a:r>
            <a:r>
              <a:rPr lang="en-IE" spc="5" dirty="0">
                <a:latin typeface="Trebuchet MS" panose="020B0603020202020204" pitchFamily="34" charset="0"/>
                <a:cs typeface="Arial"/>
              </a:rPr>
              <a:t>similar </a:t>
            </a:r>
            <a:r>
              <a:rPr lang="en-IE" spc="10" dirty="0">
                <a:latin typeface="Trebuchet MS" panose="020B0603020202020204" pitchFamily="34" charset="0"/>
                <a:cs typeface="Arial"/>
              </a:rPr>
              <a:t>between </a:t>
            </a:r>
            <a:r>
              <a:rPr lang="en-IE" spc="5" dirty="0">
                <a:latin typeface="Trebuchet MS" panose="020B0603020202020204" pitchFamily="34" charset="0"/>
                <a:cs typeface="Arial"/>
              </a:rPr>
              <a:t>the </a:t>
            </a:r>
            <a:r>
              <a:rPr lang="en-IE" spc="10" dirty="0">
                <a:latin typeface="Trebuchet MS" panose="020B0603020202020204" pitchFamily="34" charset="0"/>
                <a:cs typeface="Arial"/>
              </a:rPr>
              <a:t>two </a:t>
            </a:r>
            <a:r>
              <a:rPr lang="en-IE" spc="5" dirty="0">
                <a:latin typeface="Trebuchet MS" panose="020B0603020202020204" pitchFamily="34" charset="0"/>
                <a:cs typeface="Arial"/>
              </a:rPr>
              <a:t>treatment</a:t>
            </a:r>
            <a:r>
              <a:rPr lang="en-IE" spc="-55" dirty="0">
                <a:latin typeface="Trebuchet MS" panose="020B0603020202020204" pitchFamily="34" charset="0"/>
                <a:cs typeface="Arial"/>
              </a:rPr>
              <a:t> </a:t>
            </a:r>
            <a:r>
              <a:rPr lang="en-IE" spc="5" dirty="0">
                <a:latin typeface="Trebuchet MS" panose="020B0603020202020204" pitchFamily="34" charset="0"/>
                <a:cs typeface="Arial"/>
              </a:rPr>
              <a:t>groups</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IE" sz="1200" b="0" i="0" kern="1200" spc="5" dirty="0">
                <a:solidFill>
                  <a:schemeClr val="tx1"/>
                </a:solidFill>
                <a:effectLst/>
                <a:latin typeface="Trebuchet MS" panose="020B0603020202020204" pitchFamily="34" charset="0"/>
                <a:ea typeface="+mn-ea"/>
                <a:cs typeface="Arial"/>
              </a:rPr>
              <a:t>Some adverse events, including TEAEs leading to dose delay and </a:t>
            </a:r>
            <a:r>
              <a:rPr lang="en-IE" sz="1200" b="0" i="0" kern="1200" spc="5" dirty="0" err="1">
                <a:solidFill>
                  <a:schemeClr val="tx1"/>
                </a:solidFill>
                <a:effectLst/>
                <a:latin typeface="Trebuchet MS" panose="020B0603020202020204" pitchFamily="34" charset="0"/>
                <a:ea typeface="+mn-ea"/>
                <a:cs typeface="Arial"/>
              </a:rPr>
              <a:t>diarrhea</a:t>
            </a:r>
            <a:r>
              <a:rPr lang="en-IE" sz="1200" b="0" i="0" kern="1200" spc="5" dirty="0">
                <a:solidFill>
                  <a:schemeClr val="tx1"/>
                </a:solidFill>
                <a:effectLst/>
                <a:latin typeface="Trebuchet MS" panose="020B0603020202020204" pitchFamily="34" charset="0"/>
                <a:ea typeface="+mn-ea"/>
                <a:cs typeface="Arial"/>
              </a:rPr>
              <a:t>, remained higher in the SG arm compared to TPC after adjusting for exposure</a:t>
            </a:r>
            <a:endParaRPr lang="en-US" sz="1200" b="0" i="0" kern="1200" dirty="0">
              <a:solidFill>
                <a:schemeClr val="tx1"/>
              </a:solidFill>
              <a:effectLst/>
              <a:latin typeface="+mn-lt"/>
              <a:ea typeface="+mn-ea"/>
              <a:cs typeface="+mn-cs"/>
            </a:endParaRPr>
          </a:p>
          <a:p>
            <a:pPr marL="0" indent="0">
              <a:buNone/>
            </a:pPr>
            <a:endParaRPr lang="en-US" sz="900" b="1" u="none" dirty="0">
              <a:latin typeface="Calibri" panose="020F0502020204030204" pitchFamily="34" charset="0"/>
              <a:cs typeface="Calibri" panose="020F0502020204030204" pitchFamily="34" charset="0"/>
            </a:endParaRPr>
          </a:p>
          <a:p>
            <a:pPr marL="0" indent="0">
              <a:buNone/>
            </a:pPr>
            <a:r>
              <a:rPr lang="en-US" sz="900" b="1" u="none" dirty="0">
                <a:latin typeface="Calibri" panose="020F0502020204030204" pitchFamily="34" charset="0"/>
                <a:cs typeface="Calibri" panose="020F0502020204030204" pitchFamily="34" charset="0"/>
              </a:rPr>
              <a:t>KEY POINTS: </a:t>
            </a:r>
          </a:p>
          <a:p>
            <a:pPr marL="182880" marR="23495" indent="-182880">
              <a:spcBef>
                <a:spcPts val="200"/>
              </a:spcBef>
              <a:spcAft>
                <a:spcPts val="200"/>
              </a:spcAft>
              <a:buClr>
                <a:schemeClr val="tx1"/>
              </a:buClr>
              <a:buFont typeface="Arial"/>
              <a:buChar char="•"/>
              <a:tabLst>
                <a:tab pos="92710" algn="l"/>
              </a:tabLst>
            </a:pPr>
            <a:r>
              <a:rPr lang="en-IE" sz="900" spc="5" dirty="0">
                <a:solidFill>
                  <a:srgbClr val="58595B"/>
                </a:solidFill>
                <a:latin typeface="Trebuchet MS" panose="020B0603020202020204" pitchFamily="34" charset="0"/>
                <a:cs typeface="Arial"/>
              </a:rPr>
              <a:t>Refer to prior data tables for specific figures associated with these data</a:t>
            </a:r>
          </a:p>
          <a:p>
            <a:pPr marL="0" indent="0" rtl="0" fontAlgn="base">
              <a:buFont typeface="Arial" panose="020B0604020202020204" pitchFamily="34" charset="0"/>
              <a:buNone/>
            </a:pPr>
            <a:r>
              <a:rPr lang="en-US" sz="1200" b="0" i="0" kern="1200" dirty="0">
                <a:solidFill>
                  <a:schemeClr val="tx1"/>
                </a:solidFill>
                <a:effectLst/>
                <a:latin typeface="+mn-lt"/>
                <a:ea typeface="+mn-ea"/>
                <a:cs typeface="+mn-cs"/>
              </a:rPr>
              <a:t>​</a:t>
            </a:r>
            <a:endPar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a:t>
            </a:r>
          </a:p>
          <a:p>
            <a:pPr marL="0" marR="0" lvl="1"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900" kern="1200" noProof="0" dirty="0">
                <a:solidFill>
                  <a:schemeClr val="accent1"/>
                </a:solidFill>
                <a:effectLst/>
                <a:latin typeface="+mn-lt"/>
                <a:cs typeface="Times New Roman"/>
              </a:rPr>
              <a:t>Tolaney S, et al. Presented at </a:t>
            </a:r>
            <a:r>
              <a:rPr lang="en-US" sz="900" b="0" kern="1200" noProof="0" dirty="0">
                <a:solidFill>
                  <a:schemeClr val="accent1"/>
                </a:solidFill>
                <a:effectLst/>
                <a:latin typeface="+mn-lt"/>
                <a:cs typeface="Times New Roman"/>
              </a:rPr>
              <a:t>SABCS 2022 </a:t>
            </a:r>
            <a:r>
              <a:rPr lang="en-US" sz="900" b="0" kern="1200" noProof="0" dirty="0">
                <a:solidFill>
                  <a:schemeClr val="accent1"/>
                </a:solidFill>
                <a:effectLst/>
                <a:latin typeface="+mn-lt"/>
                <a:ea typeface="+mn-ea"/>
                <a:cs typeface="Times New Roman"/>
              </a:rPr>
              <a:t>(</a:t>
            </a:r>
            <a:r>
              <a:rPr lang="en-US" sz="900" b="0" spc="10" dirty="0">
                <a:solidFill>
                  <a:schemeClr val="bg1"/>
                </a:solidFill>
                <a:latin typeface="Trebuchet MS" panose="020B0603020202020204" pitchFamily="34" charset="0"/>
                <a:cs typeface="Arial"/>
              </a:rPr>
              <a:t>P3-07-08</a:t>
            </a:r>
            <a:r>
              <a:rPr lang="en-US" sz="900" b="0" kern="1200" noProof="0" dirty="0">
                <a:solidFill>
                  <a:schemeClr val="accent1"/>
                </a:solidFill>
                <a:effectLst/>
                <a:latin typeface="+mn-lt"/>
                <a:ea typeface="+mn-ea"/>
                <a:cs typeface="Times New Roman"/>
              </a:rPr>
              <a:t>). </a:t>
            </a:r>
            <a:r>
              <a:rPr lang="en-US" sz="900" dirty="0"/>
              <a:t>Exposure-adjusted incidence rates of adverse events from  the phase 3 TROPiCS-02  study of </a:t>
            </a:r>
            <a:r>
              <a:rPr lang="en-US" sz="900" dirty="0" err="1"/>
              <a:t>sacituzumab</a:t>
            </a:r>
            <a:r>
              <a:rPr lang="en-US" sz="900" dirty="0"/>
              <a:t>  </a:t>
            </a:r>
            <a:r>
              <a:rPr lang="en-US" sz="900" dirty="0" err="1"/>
              <a:t>govitecan</a:t>
            </a:r>
            <a:r>
              <a:rPr lang="en-US" sz="900" dirty="0"/>
              <a:t> vs treatment of  physician’s choice in HR+/HER2─ metastatic breast  cancer.</a:t>
            </a:r>
            <a:endParaRPr lang="en-US" sz="900" b="0" kern="1200" dirty="0">
              <a:solidFill>
                <a:schemeClr val="accent1"/>
              </a:solidFill>
              <a:effectLst/>
              <a:latin typeface="+mn-lt"/>
              <a:ea typeface="Times New Roman" panose="02020603050405020304" pitchFamily="18" charset="0"/>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rtl="0" fontAlgn="base"/>
            <a:r>
              <a:rPr lang="en-US" sz="1200" b="1" i="0" u="none" strike="noStrike" kern="1200" dirty="0">
                <a:solidFill>
                  <a:schemeClr val="tx1"/>
                </a:solidFill>
                <a:effectLst/>
                <a:latin typeface="+mn-lt"/>
                <a:ea typeface="+mn-ea"/>
                <a:cs typeface="+mn-cs"/>
              </a:rPr>
              <a:t>ABBREVIATIONS:</a:t>
            </a:r>
            <a:r>
              <a:rPr lang="en-US" sz="1200" b="0" i="0" kern="1200" dirty="0">
                <a:solidFill>
                  <a:schemeClr val="tx1"/>
                </a:solidFill>
                <a:effectLst/>
                <a:latin typeface="+mn-lt"/>
                <a:ea typeface="+mn-ea"/>
                <a:cs typeface="+mn-cs"/>
              </a:rPr>
              <a:t>​</a:t>
            </a:r>
          </a:p>
          <a:p>
            <a:pPr marR="7620"/>
            <a:r>
              <a:rPr lang="en-US" sz="1200" spc="0" dirty="0">
                <a:solidFill>
                  <a:srgbClr val="58595B"/>
                </a:solidFill>
                <a:latin typeface="Trebuchet MS" panose="020B0603020202020204" pitchFamily="34" charset="0"/>
                <a:cs typeface="Arial"/>
              </a:rPr>
              <a:t>AE, </a:t>
            </a:r>
            <a:r>
              <a:rPr lang="en-US" sz="1200" dirty="0">
                <a:solidFill>
                  <a:srgbClr val="58595B"/>
                </a:solidFill>
                <a:latin typeface="Trebuchet MS" panose="020B0603020202020204" pitchFamily="34" charset="0"/>
                <a:cs typeface="Arial"/>
              </a:rPr>
              <a:t>adverse event; </a:t>
            </a:r>
            <a:r>
              <a:rPr lang="en-US" sz="1200" spc="0" dirty="0">
                <a:solidFill>
                  <a:srgbClr val="58595B"/>
                </a:solidFill>
                <a:latin typeface="Trebuchet MS" panose="020B0603020202020204" pitchFamily="34" charset="0"/>
                <a:cs typeface="Arial"/>
              </a:rPr>
              <a:t>EAIR, </a:t>
            </a:r>
            <a:r>
              <a:rPr lang="en-US" sz="1200" dirty="0">
                <a:solidFill>
                  <a:srgbClr val="58595B"/>
                </a:solidFill>
                <a:latin typeface="Trebuchet MS" panose="020B0603020202020204" pitchFamily="34" charset="0"/>
                <a:cs typeface="Arial"/>
              </a:rPr>
              <a:t>exposure-adjusted incidence </a:t>
            </a:r>
            <a:r>
              <a:rPr lang="en-US" sz="1200" spc="0" dirty="0">
                <a:solidFill>
                  <a:srgbClr val="58595B"/>
                </a:solidFill>
                <a:latin typeface="Trebuchet MS" panose="020B0603020202020204" pitchFamily="34" charset="0"/>
                <a:cs typeface="Arial"/>
              </a:rPr>
              <a:t>rate; SG, </a:t>
            </a:r>
            <a:r>
              <a:rPr lang="en-US" sz="1200" spc="0" dirty="0" err="1">
                <a:solidFill>
                  <a:srgbClr val="58595B"/>
                </a:solidFill>
                <a:latin typeface="Trebuchet MS" panose="020B0603020202020204" pitchFamily="34" charset="0"/>
                <a:cs typeface="Arial"/>
              </a:rPr>
              <a:t>sacituzumab</a:t>
            </a:r>
            <a:r>
              <a:rPr lang="en-US" sz="1200" spc="0" dirty="0">
                <a:solidFill>
                  <a:srgbClr val="58595B"/>
                </a:solidFill>
                <a:latin typeface="Trebuchet MS" panose="020B0603020202020204" pitchFamily="34" charset="0"/>
                <a:cs typeface="Arial"/>
              </a:rPr>
              <a:t> </a:t>
            </a:r>
            <a:r>
              <a:rPr lang="en-US" sz="1200" dirty="0" err="1">
                <a:solidFill>
                  <a:srgbClr val="58595B"/>
                </a:solidFill>
                <a:latin typeface="Trebuchet MS" panose="020B0603020202020204" pitchFamily="34" charset="0"/>
                <a:cs typeface="Arial"/>
              </a:rPr>
              <a:t>govitecan</a:t>
            </a:r>
            <a:r>
              <a:rPr lang="en-US" sz="1200" dirty="0">
                <a:solidFill>
                  <a:srgbClr val="58595B"/>
                </a:solidFill>
                <a:latin typeface="Trebuchet MS" panose="020B0603020202020204" pitchFamily="34" charset="0"/>
                <a:cs typeface="Arial"/>
              </a:rPr>
              <a:t>; </a:t>
            </a:r>
            <a:r>
              <a:rPr lang="en-US" sz="1200" spc="0" dirty="0">
                <a:solidFill>
                  <a:srgbClr val="58595B"/>
                </a:solidFill>
                <a:latin typeface="Trebuchet MS" panose="020B0603020202020204" pitchFamily="34" charset="0"/>
                <a:cs typeface="Arial"/>
              </a:rPr>
              <a:t>TEAE, treatment-emergent </a:t>
            </a:r>
            <a:r>
              <a:rPr lang="en-US" sz="1200" dirty="0">
                <a:solidFill>
                  <a:srgbClr val="58595B"/>
                </a:solidFill>
                <a:latin typeface="Trebuchet MS" panose="020B0603020202020204" pitchFamily="34" charset="0"/>
                <a:cs typeface="Arial"/>
              </a:rPr>
              <a:t>adverse event; </a:t>
            </a:r>
            <a:r>
              <a:rPr lang="en-US" sz="1200" spc="0" dirty="0">
                <a:solidFill>
                  <a:srgbClr val="58595B"/>
                </a:solidFill>
                <a:latin typeface="Trebuchet MS" panose="020B0603020202020204" pitchFamily="34" charset="0"/>
                <a:cs typeface="Arial"/>
              </a:rPr>
              <a:t>TPC, treatment </a:t>
            </a:r>
            <a:r>
              <a:rPr lang="en-US" sz="1200" dirty="0">
                <a:solidFill>
                  <a:srgbClr val="58595B"/>
                </a:solidFill>
                <a:latin typeface="Trebuchet MS" panose="020B0603020202020204" pitchFamily="34" charset="0"/>
                <a:cs typeface="Arial"/>
              </a:rPr>
              <a:t>of physician’s</a:t>
            </a:r>
            <a:r>
              <a:rPr lang="en-US" sz="1200" spc="-10" dirty="0">
                <a:solidFill>
                  <a:srgbClr val="58595B"/>
                </a:solidFill>
                <a:latin typeface="Trebuchet MS" panose="020B0603020202020204" pitchFamily="34" charset="0"/>
                <a:cs typeface="Arial"/>
              </a:rPr>
              <a:t> </a:t>
            </a:r>
            <a:r>
              <a:rPr lang="en-US" sz="1200" spc="0" dirty="0">
                <a:solidFill>
                  <a:srgbClr val="58595B"/>
                </a:solidFill>
                <a:latin typeface="Trebuchet MS" panose="020B0603020202020204" pitchFamily="34" charset="0"/>
                <a:cs typeface="Arial"/>
              </a:rPr>
              <a:t>choice.</a:t>
            </a:r>
          </a:p>
          <a:p>
            <a:endParaRPr lang="en-US" dirty="0"/>
          </a:p>
          <a:p>
            <a:pPr marL="0" marR="169545" indent="0">
              <a:spcBef>
                <a:spcPts val="500"/>
              </a:spcBef>
              <a:spcAft>
                <a:spcPts val="500"/>
              </a:spcAft>
              <a:buClr>
                <a:srgbClr val="231F20"/>
              </a:buClr>
              <a:buFont typeface="Arial"/>
              <a:buNone/>
              <a:tabLst>
                <a:tab pos="92710" algn="l"/>
              </a:tabLst>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59C189-CF9B-470B-9AFA-22F7EAFCB2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25881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Red">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3534" y="-7712"/>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picture containing text&#10;&#10;Description automatically generated">
            <a:extLst>
              <a:ext uri="{FF2B5EF4-FFF2-40B4-BE49-F238E27FC236}">
                <a16:creationId xmlns:a16="http://schemas.microsoft.com/office/drawing/2014/main" id="{F79DFC0D-C14A-0C4D-84A1-CA377E7B386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7" name="Title 1">
            <a:extLst>
              <a:ext uri="{FF2B5EF4-FFF2-40B4-BE49-F238E27FC236}">
                <a16:creationId xmlns:a16="http://schemas.microsoft.com/office/drawing/2014/main" id="{6D208309-0462-8541-810A-1B44629BDA2B}"/>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dirty="0"/>
              <a:t>Click to edit master title style</a:t>
            </a:r>
          </a:p>
        </p:txBody>
      </p:sp>
      <p:sp>
        <p:nvSpPr>
          <p:cNvPr id="8" name="Subtitle 2">
            <a:extLst>
              <a:ext uri="{FF2B5EF4-FFF2-40B4-BE49-F238E27FC236}">
                <a16:creationId xmlns:a16="http://schemas.microsoft.com/office/drawing/2014/main" id="{0028168B-6ACE-9E48-A8FC-7DAB851DA5C4}"/>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Slide Number Placeholder 5">
            <a:extLst>
              <a:ext uri="{FF2B5EF4-FFF2-40B4-BE49-F238E27FC236}">
                <a16:creationId xmlns:a16="http://schemas.microsoft.com/office/drawing/2014/main" id="{575D77BE-4FAC-F444-91E1-78A48998D11B}"/>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spTree>
    <p:extLst>
      <p:ext uri="{BB962C8B-B14F-4D97-AF65-F5344CB8AC3E}">
        <p14:creationId xmlns:p14="http://schemas.microsoft.com/office/powerpoint/2010/main" val="386137071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Divider Blue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890869-419C-404C-A780-60070061C651}"/>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5" name="Content Placeholder 2">
            <a:extLst>
              <a:ext uri="{FF2B5EF4-FFF2-40B4-BE49-F238E27FC236}">
                <a16:creationId xmlns:a16="http://schemas.microsoft.com/office/drawing/2014/main" id="{F1624BFA-3408-CB48-BB40-1B8DA80F0B9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983312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Divider Red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56BEA39-B9F1-154B-A579-1CFB9CE600F4}"/>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4" name="Content Placeholder 2">
            <a:extLst>
              <a:ext uri="{FF2B5EF4-FFF2-40B4-BE49-F238E27FC236}">
                <a16:creationId xmlns:a16="http://schemas.microsoft.com/office/drawing/2014/main" id="{BE766F11-A0B8-5043-BD39-F5EBBCBBFB2E}"/>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405907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Divider Blue ">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dirty="0"/>
              <a:t>Insert photo by clicking on the image icon</a:t>
            </a:r>
          </a:p>
        </p:txBody>
      </p:sp>
      <p:sp>
        <p:nvSpPr>
          <p:cNvPr id="4" name="Content Placeholder 2">
            <a:extLst>
              <a:ext uri="{FF2B5EF4-FFF2-40B4-BE49-F238E27FC236}">
                <a16:creationId xmlns:a16="http://schemas.microsoft.com/office/drawing/2014/main" id="{E5181B7D-36C4-E247-A8BB-976A23D8CB6B}"/>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491099155"/>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Divider Red">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dirty="0"/>
              <a:t>Insert photo by clicking on the image icon</a:t>
            </a:r>
          </a:p>
        </p:txBody>
      </p:sp>
      <p:sp>
        <p:nvSpPr>
          <p:cNvPr id="4" name="Content Placeholder 2">
            <a:extLst>
              <a:ext uri="{FF2B5EF4-FFF2-40B4-BE49-F238E27FC236}">
                <a16:creationId xmlns:a16="http://schemas.microsoft.com/office/drawing/2014/main" id="{1D111DE1-BD25-8B4A-BEFC-769203F0F0C7}"/>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4181771941"/>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Divider Blu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dirty="0"/>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Tree>
    <p:extLst>
      <p:ext uri="{BB962C8B-B14F-4D97-AF65-F5344CB8AC3E}">
        <p14:creationId xmlns:p14="http://schemas.microsoft.com/office/powerpoint/2010/main" val="3478530081"/>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3-Divider Re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dirty="0"/>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Tree>
    <p:extLst>
      <p:ext uri="{BB962C8B-B14F-4D97-AF65-F5344CB8AC3E}">
        <p14:creationId xmlns:p14="http://schemas.microsoft.com/office/powerpoint/2010/main" val="1670968235"/>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ntent-Side By S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406140" cy="4351338"/>
          </a:xfrm>
          <a:prstGeom prst="rect">
            <a:avLst/>
          </a:prstGeom>
        </p:spPr>
        <p:txBody>
          <a:bodyPr anchor="ctr">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7" name="Slide Number Placeholder 6">
            <a:extLst>
              <a:ext uri="{FF2B5EF4-FFF2-40B4-BE49-F238E27FC236}">
                <a16:creationId xmlns:a16="http://schemas.microsoft.com/office/drawing/2014/main" id="{81BB3B64-FFC3-D742-A6BD-5B3A95232C50}"/>
              </a:ext>
            </a:extLst>
          </p:cNvPr>
          <p:cNvSpPr>
            <a:spLocks noGrp="1"/>
          </p:cNvSpPr>
          <p:nvPr>
            <p:ph type="sldNum" sz="quarter" idx="12"/>
          </p:nvPr>
        </p:nvSpPr>
        <p:spPr/>
        <p:txBody>
          <a:bodyPr/>
          <a:lstStyle/>
          <a:p>
            <a:fld id="{4BEAA09E-D67E-864E-8466-C38E88600C4F}" type="slidenum">
              <a:rPr lang="en-US" smtClean="0"/>
              <a:t>‹#›</a:t>
            </a:fld>
            <a:endParaRPr lang="en-US" dirty="0"/>
          </a:p>
        </p:txBody>
      </p:sp>
      <p:cxnSp>
        <p:nvCxnSpPr>
          <p:cNvPr id="9" name="Straight Connector 8">
            <a:extLst>
              <a:ext uri="{FF2B5EF4-FFF2-40B4-BE49-F238E27FC236}">
                <a16:creationId xmlns:a16="http://schemas.microsoft.com/office/drawing/2014/main" id="{F113FFD9-00BB-A343-8353-85DCCB1A6FE5}"/>
              </a:ext>
            </a:extLst>
          </p:cNvPr>
          <p:cNvCxnSpPr>
            <a:cxnSpLocks/>
          </p:cNvCxnSpPr>
          <p:nvPr userDrawn="1"/>
        </p:nvCxnSpPr>
        <p:spPr>
          <a:xfrm>
            <a:off x="4260501" y="1628503"/>
            <a:ext cx="0" cy="347472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a:extLst>
              <a:ext uri="{FF2B5EF4-FFF2-40B4-BE49-F238E27FC236}">
                <a16:creationId xmlns:a16="http://schemas.microsoft.com/office/drawing/2014/main" id="{56E2F89F-DE6E-8E49-BDFB-6B8DE8B72ABF}"/>
              </a:ext>
            </a:extLst>
          </p:cNvPr>
          <p:cNvSpPr>
            <a:spLocks noGrp="1"/>
          </p:cNvSpPr>
          <p:nvPr>
            <p:ph type="body" sz="quarter" idx="13"/>
          </p:nvPr>
        </p:nvSpPr>
        <p:spPr>
          <a:xfrm>
            <a:off x="4606972" y="800327"/>
            <a:ext cx="7157992" cy="5257346"/>
          </a:xfrm>
          <a:prstGeom prst="rect">
            <a:avLst/>
          </a:prstGeom>
        </p:spPr>
        <p:txBody>
          <a:bodyPr anchor="ctr">
            <a:noAutofit/>
          </a:bodyPr>
          <a:lstStyle>
            <a:lvl1pPr marL="0" marR="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sz="1800" b="0">
                <a:solidFill>
                  <a:schemeClr val="tx1"/>
                </a:solidFill>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sz="1600"/>
            </a:lvl3pPr>
            <a:lvl4pPr marL="693738" indent="-169863" algn="l" defTabSz="914400" rtl="0" eaLnBrk="1" latinLnBrk="0" hangingPunct="1">
              <a:lnSpc>
                <a:spcPct val="110000"/>
              </a:lnSpc>
              <a:spcBef>
                <a:spcPts val="0"/>
              </a:spcBef>
              <a:spcAft>
                <a:spcPts val="600"/>
              </a:spcAft>
              <a:buFont typeface="Apple Symbols" panose="02000000000000000000" pitchFamily="2" charset="-79"/>
              <a:buChar char="⎼"/>
              <a:tabLst/>
              <a:defRPr sz="1400"/>
            </a:lvl4pPr>
            <a:lvl5pPr marL="1260476" indent="-169863" algn="l" defTabSz="914400" rtl="0" eaLnBrk="1" latinLnBrk="0" hangingPunct="1">
              <a:lnSpc>
                <a:spcPct val="110000"/>
              </a:lnSpc>
              <a:spcBef>
                <a:spcPts val="0"/>
              </a:spcBef>
              <a:spcAft>
                <a:spcPts val="600"/>
              </a:spcAft>
              <a:buFont typeface="Apple Symbols" panose="02000000000000000000" pitchFamily="2" charset="-79"/>
              <a:buChar char="⎼"/>
              <a:tabLst/>
              <a:defRPr/>
            </a:lvl5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0" name="Slide Number Placeholder 5">
            <a:extLst>
              <a:ext uri="{FF2B5EF4-FFF2-40B4-BE49-F238E27FC236}">
                <a16:creationId xmlns:a16="http://schemas.microsoft.com/office/drawing/2014/main" id="{3775700F-D6DD-FC44-88CD-E5700FB501F6}"/>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8" name="Picture 7" descr="A picture containing text&#10;&#10;Description automatically generated">
            <a:extLst>
              <a:ext uri="{FF2B5EF4-FFF2-40B4-BE49-F238E27FC236}">
                <a16:creationId xmlns:a16="http://schemas.microsoft.com/office/drawing/2014/main" id="{D7782802-A9EB-EA49-9965-590F35318D7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673026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Key Comparison Red">
    <p:bg>
      <p:bgPr>
        <a:solidFill>
          <a:schemeClr val="tx2"/>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dirty="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pic>
        <p:nvPicPr>
          <p:cNvPr id="15" name="Picture 14" descr="Logo&#10;&#10;Description automatically generated with low confidence">
            <a:extLst>
              <a:ext uri="{FF2B5EF4-FFF2-40B4-BE49-F238E27FC236}">
                <a16:creationId xmlns:a16="http://schemas.microsoft.com/office/drawing/2014/main" id="{997327DD-9F18-1840-A1AA-EC2C2D6CF99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820607049"/>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Key Comparison Red-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dirty="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pic>
        <p:nvPicPr>
          <p:cNvPr id="12" name="Picture 11" descr="A picture containing text&#10;&#10;Description automatically generated">
            <a:extLst>
              <a:ext uri="{FF2B5EF4-FFF2-40B4-BE49-F238E27FC236}">
                <a16:creationId xmlns:a16="http://schemas.microsoft.com/office/drawing/2014/main" id="{ED80A7AC-9C57-8648-847F-4E901E93F35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C34C52C2-4347-6644-86FB-13CD9304DAF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Tree>
    <p:extLst>
      <p:ext uri="{BB962C8B-B14F-4D97-AF65-F5344CB8AC3E}">
        <p14:creationId xmlns:p14="http://schemas.microsoft.com/office/powerpoint/2010/main" val="21951498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ey Comparison-Blue">
    <p:bg>
      <p:bgPr>
        <a:solidFill>
          <a:schemeClr val="accent1"/>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dirty="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pic>
        <p:nvPicPr>
          <p:cNvPr id="10" name="Picture 9" descr="Logo&#10;&#10;Description automatically generated with low confidence">
            <a:extLst>
              <a:ext uri="{FF2B5EF4-FFF2-40B4-BE49-F238E27FC236}">
                <a16:creationId xmlns:a16="http://schemas.microsoft.com/office/drawing/2014/main" id="{8990FAF9-85ED-2F49-BCBF-FE4365E289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2242958957"/>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Blue">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0" y="0"/>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198E766B-09F6-1446-AA31-C4C5A450A666}"/>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pic>
        <p:nvPicPr>
          <p:cNvPr id="7" name="Picture 6" descr="A picture containing text&#10;&#10;Description automatically generated">
            <a:extLst>
              <a:ext uri="{FF2B5EF4-FFF2-40B4-BE49-F238E27FC236}">
                <a16:creationId xmlns:a16="http://schemas.microsoft.com/office/drawing/2014/main" id="{74EDF864-96D5-2B42-A4ED-FFDADB00D6D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8" name="Title 1">
            <a:extLst>
              <a:ext uri="{FF2B5EF4-FFF2-40B4-BE49-F238E27FC236}">
                <a16:creationId xmlns:a16="http://schemas.microsoft.com/office/drawing/2014/main" id="{AD17D43D-88B8-7F49-9F24-09DCFB53790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1"/>
                </a:solidFill>
                <a:latin typeface="Trebuchet MS" panose="020B0703020202090204" pitchFamily="34" charset="0"/>
              </a:defRPr>
            </a:lvl1pPr>
          </a:lstStyle>
          <a:p>
            <a:r>
              <a:rPr lang="en-US" dirty="0"/>
              <a:t>Click to edit master title style</a:t>
            </a:r>
          </a:p>
        </p:txBody>
      </p:sp>
      <p:sp>
        <p:nvSpPr>
          <p:cNvPr id="14" name="Subtitle 2">
            <a:extLst>
              <a:ext uri="{FF2B5EF4-FFF2-40B4-BE49-F238E27FC236}">
                <a16:creationId xmlns:a16="http://schemas.microsoft.com/office/drawing/2014/main" id="{E78C1A97-699A-DD4D-BD1B-C1C01A9E8AEB}"/>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96309817"/>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Key Comparison Blue-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dirty="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pic>
        <p:nvPicPr>
          <p:cNvPr id="12" name="Picture 11" descr="A picture containing text&#10;&#10;Description automatically generated">
            <a:extLst>
              <a:ext uri="{FF2B5EF4-FFF2-40B4-BE49-F238E27FC236}">
                <a16:creationId xmlns:a16="http://schemas.microsoft.com/office/drawing/2014/main" id="{3BF720D9-7666-144A-A95D-F9268E1BE7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B2721726-BD3B-5143-B62A-8F8E2439E4A6}"/>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Tree>
    <p:extLst>
      <p:ext uri="{BB962C8B-B14F-4D97-AF65-F5344CB8AC3E}">
        <p14:creationId xmlns:p14="http://schemas.microsoft.com/office/powerpoint/2010/main" val="23150331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Picture Split Blu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dirty="0"/>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accent1"/>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7" name="Picture 6" descr="A picture containing text&#10;&#10;Description automatically generated">
            <a:extLst>
              <a:ext uri="{FF2B5EF4-FFF2-40B4-BE49-F238E27FC236}">
                <a16:creationId xmlns:a16="http://schemas.microsoft.com/office/drawing/2014/main" id="{84A72C24-4C79-2B45-A197-BD89F220A86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2172073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Picture Split Re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dirty="0"/>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7" name="Picture 6" descr="A picture containing text&#10;&#10;Description automatically generated">
            <a:extLst>
              <a:ext uri="{FF2B5EF4-FFF2-40B4-BE49-F238E27FC236}">
                <a16:creationId xmlns:a16="http://schemas.microsoft.com/office/drawing/2014/main" id="{8025DF2F-C64D-8F4D-B4DD-BC6EA0DEA09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25390858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icture Split-Imag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6" name="Picture 5" descr="A picture containing person, indoor&#10;&#10;Description automatically generated">
            <a:extLst>
              <a:ext uri="{FF2B5EF4-FFF2-40B4-BE49-F238E27FC236}">
                <a16:creationId xmlns:a16="http://schemas.microsoft.com/office/drawing/2014/main" id="{5F48932E-3B1B-474B-9512-7DE411C5B9D9}"/>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5127058" y="0"/>
            <a:ext cx="7064942" cy="6858000"/>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51CBFF64-B4A1-344B-AB45-4A280F7EC11C}"/>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17426823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a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4" name="Text Placeholder 3">
            <a:extLst>
              <a:ext uri="{FF2B5EF4-FFF2-40B4-BE49-F238E27FC236}">
                <a16:creationId xmlns:a16="http://schemas.microsoft.com/office/drawing/2014/main" id="{AB1E31CD-65A3-BA4E-9C03-9CCFCA71BB8A}"/>
              </a:ext>
            </a:extLst>
          </p:cNvPr>
          <p:cNvSpPr>
            <a:spLocks noGrp="1"/>
          </p:cNvSpPr>
          <p:nvPr>
            <p:ph type="body" sz="quarter" idx="10"/>
          </p:nvPr>
        </p:nvSpPr>
        <p:spPr>
          <a:xfrm>
            <a:off x="577850" y="1417638"/>
            <a:ext cx="10972800" cy="4422775"/>
          </a:xfrm>
          <a:prstGeom prst="rect">
            <a:avLst/>
          </a:prstGeom>
        </p:spPr>
        <p:txBody>
          <a:bodyPr>
            <a:noAutofit/>
          </a:bodyPr>
          <a:lstStyle>
            <a:lvl1pPr>
              <a:defRPr sz="2000"/>
            </a:lvl1pPr>
            <a:lvl2pPr>
              <a:defRPr sz="1400"/>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A picture containing text&#10;&#10;Description automatically generated">
            <a:extLst>
              <a:ext uri="{FF2B5EF4-FFF2-40B4-BE49-F238E27FC236}">
                <a16:creationId xmlns:a16="http://schemas.microsoft.com/office/drawing/2014/main" id="{DBD3CE20-DD83-1646-A3A3-5473F29ACDF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2197982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8775F5BB-F5E4-F444-B1D5-BA8D666C0827}"/>
              </a:ext>
            </a:extLst>
          </p:cNvPr>
          <p:cNvCxnSpPr>
            <a:cxnSpLocks/>
          </p:cNvCxnSpPr>
          <p:nvPr userDrawn="1"/>
        </p:nvCxnSpPr>
        <p:spPr>
          <a:xfrm>
            <a:off x="5885424"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C10DD09-27B1-3B4A-B4A8-4390B6297FE5}"/>
              </a:ext>
            </a:extLst>
          </p:cNvPr>
          <p:cNvSpPr>
            <a:spLocks noGrp="1"/>
          </p:cNvSpPr>
          <p:nvPr>
            <p:ph type="body" sz="quarter" idx="15"/>
          </p:nvPr>
        </p:nvSpPr>
        <p:spPr>
          <a:xfrm>
            <a:off x="577849"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5" name="Text Placeholder 3">
            <a:extLst>
              <a:ext uri="{FF2B5EF4-FFF2-40B4-BE49-F238E27FC236}">
                <a16:creationId xmlns:a16="http://schemas.microsoft.com/office/drawing/2014/main" id="{7037DFCD-0E35-D440-845D-FF549CF24B73}"/>
              </a:ext>
            </a:extLst>
          </p:cNvPr>
          <p:cNvSpPr>
            <a:spLocks noGrp="1"/>
          </p:cNvSpPr>
          <p:nvPr>
            <p:ph type="body" sz="quarter" idx="16"/>
          </p:nvPr>
        </p:nvSpPr>
        <p:spPr>
          <a:xfrm>
            <a:off x="6151335"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pic>
        <p:nvPicPr>
          <p:cNvPr id="12" name="Picture 11" descr="A picture containing text&#10;&#10;Description automatically generated">
            <a:extLst>
              <a:ext uri="{FF2B5EF4-FFF2-40B4-BE49-F238E27FC236}">
                <a16:creationId xmlns:a16="http://schemas.microsoft.com/office/drawing/2014/main" id="{1B9D379B-1CB5-FB40-923F-25CED0978A3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5544588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 3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6ADF5480-C0C7-C64C-8BB2-74C63D4DEFC4}"/>
              </a:ext>
            </a:extLst>
          </p:cNvPr>
          <p:cNvCxnSpPr>
            <a:cxnSpLocks/>
          </p:cNvCxnSpPr>
          <p:nvPr userDrawn="1"/>
        </p:nvCxnSpPr>
        <p:spPr>
          <a:xfrm>
            <a:off x="4190736"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377EF41-0258-3B45-996A-6490BA874BBD}"/>
              </a:ext>
            </a:extLst>
          </p:cNvPr>
          <p:cNvCxnSpPr>
            <a:cxnSpLocks/>
          </p:cNvCxnSpPr>
          <p:nvPr userDrawn="1"/>
        </p:nvCxnSpPr>
        <p:spPr>
          <a:xfrm>
            <a:off x="7933680"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7238BA6B-E620-AF4F-A0C3-8A5B9D5C11B6}"/>
              </a:ext>
            </a:extLst>
          </p:cNvPr>
          <p:cNvSpPr>
            <a:spLocks noGrp="1"/>
          </p:cNvSpPr>
          <p:nvPr>
            <p:ph type="body" sz="quarter" idx="15" hasCustomPrompt="1"/>
          </p:nvPr>
        </p:nvSpPr>
        <p:spPr>
          <a:xfrm>
            <a:off x="57785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sz="1800"/>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7" name="Text Placeholder 3">
            <a:extLst>
              <a:ext uri="{FF2B5EF4-FFF2-40B4-BE49-F238E27FC236}">
                <a16:creationId xmlns:a16="http://schemas.microsoft.com/office/drawing/2014/main" id="{CE8F9A4A-9700-2E49-AA7D-4C819732798C}"/>
              </a:ext>
            </a:extLst>
          </p:cNvPr>
          <p:cNvSpPr>
            <a:spLocks noGrp="1"/>
          </p:cNvSpPr>
          <p:nvPr>
            <p:ph type="body" sz="quarter" idx="16" hasCustomPrompt="1"/>
          </p:nvPr>
        </p:nvSpPr>
        <p:spPr>
          <a:xfrm>
            <a:off x="4328757"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8" name="Text Placeholder 3">
            <a:extLst>
              <a:ext uri="{FF2B5EF4-FFF2-40B4-BE49-F238E27FC236}">
                <a16:creationId xmlns:a16="http://schemas.microsoft.com/office/drawing/2014/main" id="{C6FBE4AE-B4C8-AD4B-95AF-CB27A898FEC1}"/>
              </a:ext>
            </a:extLst>
          </p:cNvPr>
          <p:cNvSpPr>
            <a:spLocks noGrp="1"/>
          </p:cNvSpPr>
          <p:nvPr>
            <p:ph type="body" sz="quarter" idx="17" hasCustomPrompt="1"/>
          </p:nvPr>
        </p:nvSpPr>
        <p:spPr>
          <a:xfrm>
            <a:off x="804234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pic>
        <p:nvPicPr>
          <p:cNvPr id="13" name="Picture 12" descr="A picture containing text&#10;&#10;Description automatically generated">
            <a:extLst>
              <a:ext uri="{FF2B5EF4-FFF2-40B4-BE49-F238E27FC236}">
                <a16:creationId xmlns:a16="http://schemas.microsoft.com/office/drawing/2014/main" id="{62E86C9E-CB13-FE47-810D-ACC7D440614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0839591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Just Header +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dirty="0"/>
          </a:p>
        </p:txBody>
      </p:sp>
      <p:sp>
        <p:nvSpPr>
          <p:cNvPr id="6" name="Title 1">
            <a:extLst>
              <a:ext uri="{FF2B5EF4-FFF2-40B4-BE49-F238E27FC236}">
                <a16:creationId xmlns:a16="http://schemas.microsoft.com/office/drawing/2014/main" id="{F90A82CE-0D18-B941-A735-67EC495377B7}"/>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pic>
        <p:nvPicPr>
          <p:cNvPr id="7" name="Picture 6" descr="A picture containing text&#10;&#10;Description automatically generated">
            <a:extLst>
              <a:ext uri="{FF2B5EF4-FFF2-40B4-BE49-F238E27FC236}">
                <a16:creationId xmlns:a16="http://schemas.microsoft.com/office/drawing/2014/main" id="{2ECBF799-752D-3A48-BBAE-380CFE2E5BF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2984523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Just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dirty="0"/>
          </a:p>
        </p:txBody>
      </p:sp>
      <p:pic>
        <p:nvPicPr>
          <p:cNvPr id="5" name="Picture 4" descr="A picture containing text&#10;&#10;Description automatically generated">
            <a:extLst>
              <a:ext uri="{FF2B5EF4-FFF2-40B4-BE49-F238E27FC236}">
                <a16:creationId xmlns:a16="http://schemas.microsoft.com/office/drawing/2014/main" id="{9EB3994F-086B-D541-830D-38982D59AC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594045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665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Add Imag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Picture Placeholder 4">
            <a:extLst>
              <a:ext uri="{FF2B5EF4-FFF2-40B4-BE49-F238E27FC236}">
                <a16:creationId xmlns:a16="http://schemas.microsoft.com/office/drawing/2014/main" id="{99589CF8-D81C-414B-8E64-B34223E87508}"/>
              </a:ext>
            </a:extLst>
          </p:cNvPr>
          <p:cNvSpPr>
            <a:spLocks noGrp="1"/>
          </p:cNvSpPr>
          <p:nvPr>
            <p:ph type="pic" sz="quarter" idx="10" hasCustomPrompt="1"/>
          </p:nvPr>
        </p:nvSpPr>
        <p:spPr>
          <a:xfrm>
            <a:off x="-12189" y="-32658"/>
            <a:ext cx="12225688" cy="3222347"/>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 name="connsiteX0" fmla="*/ 2956 w 12216446"/>
              <a:gd name="connsiteY0" fmla="*/ 1647028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2956 w 12216446"/>
              <a:gd name="connsiteY5" fmla="*/ 1647028 h 6894576"/>
              <a:gd name="connsiteX0" fmla="*/ 2956 w 12216681"/>
              <a:gd name="connsiteY0" fmla="*/ 0 h 5247548"/>
              <a:gd name="connsiteX1" fmla="*/ 12216452 w 12216681"/>
              <a:gd name="connsiteY1" fmla="*/ 52463 h 5247548"/>
              <a:gd name="connsiteX2" fmla="*/ 12216382 w 12216681"/>
              <a:gd name="connsiteY2" fmla="*/ 4055803 h 5247548"/>
              <a:gd name="connsiteX3" fmla="*/ 3584446 w 12216681"/>
              <a:gd name="connsiteY3" fmla="*/ 5247548 h 5247548"/>
              <a:gd name="connsiteX4" fmla="*/ 0 w 12216681"/>
              <a:gd name="connsiteY4" fmla="*/ 4077116 h 5247548"/>
              <a:gd name="connsiteX5" fmla="*/ 2956 w 12216681"/>
              <a:gd name="connsiteY5" fmla="*/ 0 h 5247548"/>
              <a:gd name="connsiteX0" fmla="*/ 2956 w 12216681"/>
              <a:gd name="connsiteY0" fmla="*/ 0 h 5201367"/>
              <a:gd name="connsiteX1" fmla="*/ 12216452 w 12216681"/>
              <a:gd name="connsiteY1" fmla="*/ 6282 h 5201367"/>
              <a:gd name="connsiteX2" fmla="*/ 12216382 w 12216681"/>
              <a:gd name="connsiteY2" fmla="*/ 4009622 h 5201367"/>
              <a:gd name="connsiteX3" fmla="*/ 3584446 w 12216681"/>
              <a:gd name="connsiteY3" fmla="*/ 5201367 h 5201367"/>
              <a:gd name="connsiteX4" fmla="*/ 0 w 12216681"/>
              <a:gd name="connsiteY4" fmla="*/ 4030935 h 5201367"/>
              <a:gd name="connsiteX5" fmla="*/ 2956 w 12216681"/>
              <a:gd name="connsiteY5" fmla="*/ 0 h 5201367"/>
              <a:gd name="connsiteX0" fmla="*/ 2956 w 12216681"/>
              <a:gd name="connsiteY0" fmla="*/ 1379172 h 5195085"/>
              <a:gd name="connsiteX1" fmla="*/ 12216452 w 12216681"/>
              <a:gd name="connsiteY1" fmla="*/ 0 h 5195085"/>
              <a:gd name="connsiteX2" fmla="*/ 12216382 w 12216681"/>
              <a:gd name="connsiteY2" fmla="*/ 4003340 h 5195085"/>
              <a:gd name="connsiteX3" fmla="*/ 3584446 w 12216681"/>
              <a:gd name="connsiteY3" fmla="*/ 5195085 h 5195085"/>
              <a:gd name="connsiteX4" fmla="*/ 0 w 12216681"/>
              <a:gd name="connsiteY4" fmla="*/ 4024653 h 5195085"/>
              <a:gd name="connsiteX5" fmla="*/ 2956 w 12216681"/>
              <a:gd name="connsiteY5" fmla="*/ 1379172 h 5195085"/>
              <a:gd name="connsiteX0" fmla="*/ 2956 w 12225688"/>
              <a:gd name="connsiteY0" fmla="*/ 67609 h 3883522"/>
              <a:gd name="connsiteX1" fmla="*/ 12225688 w 12225688"/>
              <a:gd name="connsiteY1" fmla="*/ 0 h 3883522"/>
              <a:gd name="connsiteX2" fmla="*/ 12216382 w 12225688"/>
              <a:gd name="connsiteY2" fmla="*/ 2691777 h 3883522"/>
              <a:gd name="connsiteX3" fmla="*/ 3584446 w 12225688"/>
              <a:gd name="connsiteY3" fmla="*/ 3883522 h 3883522"/>
              <a:gd name="connsiteX4" fmla="*/ 0 w 12225688"/>
              <a:gd name="connsiteY4" fmla="*/ 2713090 h 3883522"/>
              <a:gd name="connsiteX5" fmla="*/ 2956 w 12225688"/>
              <a:gd name="connsiteY5" fmla="*/ 67609 h 3883522"/>
              <a:gd name="connsiteX0" fmla="*/ 2956 w 12225688"/>
              <a:gd name="connsiteY0" fmla="*/ 0 h 3899040"/>
              <a:gd name="connsiteX1" fmla="*/ 12225688 w 12225688"/>
              <a:gd name="connsiteY1" fmla="*/ 15518 h 3899040"/>
              <a:gd name="connsiteX2" fmla="*/ 12216382 w 12225688"/>
              <a:gd name="connsiteY2" fmla="*/ 2707295 h 3899040"/>
              <a:gd name="connsiteX3" fmla="*/ 3584446 w 12225688"/>
              <a:gd name="connsiteY3" fmla="*/ 3899040 h 3899040"/>
              <a:gd name="connsiteX4" fmla="*/ 0 w 12225688"/>
              <a:gd name="connsiteY4" fmla="*/ 2728608 h 3899040"/>
              <a:gd name="connsiteX5" fmla="*/ 2956 w 12225688"/>
              <a:gd name="connsiteY5" fmla="*/ 0 h 389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25688" h="3899040">
                <a:moveTo>
                  <a:pt x="2956" y="0"/>
                </a:moveTo>
                <a:lnTo>
                  <a:pt x="12225688" y="15518"/>
                </a:lnTo>
                <a:cubicBezTo>
                  <a:pt x="12224680" y="400590"/>
                  <a:pt x="12217390" y="2322223"/>
                  <a:pt x="12216382" y="2707295"/>
                </a:cubicBezTo>
                <a:lnTo>
                  <a:pt x="3584446" y="3899040"/>
                </a:lnTo>
                <a:lnTo>
                  <a:pt x="0" y="2728608"/>
                </a:lnTo>
                <a:cubicBezTo>
                  <a:pt x="985" y="1369569"/>
                  <a:pt x="1971" y="1359039"/>
                  <a:pt x="2956" y="0"/>
                </a:cubicBezTo>
                <a:close/>
              </a:path>
            </a:pathLst>
          </a:custGeom>
        </p:spPr>
        <p:txBody>
          <a:bodyPr anchor="ctr"/>
          <a:lstStyle>
            <a:lvl1pPr marL="0" indent="0" algn="ctr">
              <a:buNone/>
              <a:defRPr/>
            </a:lvl1pPr>
          </a:lstStyle>
          <a:p>
            <a:r>
              <a:rPr lang="en-US" dirty="0"/>
              <a:t>Insert photo by clicking on the image icon</a:t>
            </a:r>
          </a:p>
        </p:txBody>
      </p:sp>
      <p:pic>
        <p:nvPicPr>
          <p:cNvPr id="8" name="Picture 7" descr="A picture containing text&#10;&#10;Description automatically generated">
            <a:extLst>
              <a:ext uri="{FF2B5EF4-FFF2-40B4-BE49-F238E27FC236}">
                <a16:creationId xmlns:a16="http://schemas.microsoft.com/office/drawing/2014/main" id="{EFF33FB4-592B-EA42-8817-C852A19F15B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10" name="Slide Number Placeholder 5">
            <a:extLst>
              <a:ext uri="{FF2B5EF4-FFF2-40B4-BE49-F238E27FC236}">
                <a16:creationId xmlns:a16="http://schemas.microsoft.com/office/drawing/2014/main" id="{521552D7-E3DD-DF40-BA70-38D5F26ECD94}"/>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spTree>
    <p:extLst>
      <p:ext uri="{BB962C8B-B14F-4D97-AF65-F5344CB8AC3E}">
        <p14:creationId xmlns:p14="http://schemas.microsoft.com/office/powerpoint/2010/main" val="1714749740"/>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 Backgroun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9383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White Backgroun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52440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Closing - Add Image">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6" name="Picture Placeholder 4">
            <a:extLst>
              <a:ext uri="{FF2B5EF4-FFF2-40B4-BE49-F238E27FC236}">
                <a16:creationId xmlns:a16="http://schemas.microsoft.com/office/drawing/2014/main" id="{46CC5A0F-1802-5B4A-A4A0-3E3E5F67C291}"/>
              </a:ext>
            </a:extLst>
          </p:cNvPr>
          <p:cNvSpPr>
            <a:spLocks noGrp="1"/>
          </p:cNvSpPr>
          <p:nvPr>
            <p:ph type="pic" sz="quarter" idx="10" hasCustomPrompt="1"/>
          </p:nvPr>
        </p:nvSpPr>
        <p:spPr>
          <a:xfrm>
            <a:off x="-12190" y="-48768"/>
            <a:ext cx="12216446" cy="6894576"/>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16446" h="6894576">
                <a:moveTo>
                  <a:pt x="12192" y="12192"/>
                </a:moveTo>
                <a:lnTo>
                  <a:pt x="12207215" y="0"/>
                </a:lnTo>
                <a:cubicBezTo>
                  <a:pt x="12206207" y="385072"/>
                  <a:pt x="12217390" y="5317759"/>
                  <a:pt x="12216382" y="5702831"/>
                </a:cubicBezTo>
                <a:lnTo>
                  <a:pt x="3584446" y="6894576"/>
                </a:lnTo>
                <a:lnTo>
                  <a:pt x="0" y="5724144"/>
                </a:lnTo>
                <a:lnTo>
                  <a:pt x="12192" y="12192"/>
                </a:lnTo>
                <a:close/>
              </a:path>
            </a:pathLst>
          </a:custGeom>
        </p:spPr>
        <p:txBody>
          <a:bodyPr anchor="ctr"/>
          <a:lstStyle>
            <a:lvl1pPr marL="0" indent="0" algn="ctr">
              <a:buNone/>
              <a:defRPr/>
            </a:lvl1pPr>
          </a:lstStyle>
          <a:p>
            <a:r>
              <a:rPr lang="en-US" dirty="0"/>
              <a:t>Insert photo by clicking on the image icon</a:t>
            </a:r>
          </a:p>
        </p:txBody>
      </p:sp>
      <p:pic>
        <p:nvPicPr>
          <p:cNvPr id="5" name="Picture 4" descr="A picture containing text&#10;&#10;Description automatically generated">
            <a:extLst>
              <a:ext uri="{FF2B5EF4-FFF2-40B4-BE49-F238E27FC236}">
                <a16:creationId xmlns:a16="http://schemas.microsoft.com/office/drawing/2014/main" id="{94DCBA6C-5F47-CF46-AC86-06DFC71288B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064287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Content-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nSpc>
                <a:spcPct val="80000"/>
              </a:lnSpc>
              <a:defRPr>
                <a:solidFill>
                  <a:srgbClr val="C50F3C"/>
                </a:solidFill>
              </a:defRPr>
            </a:lvl1pPr>
          </a:lstStyle>
          <a:p>
            <a:r>
              <a:rPr lang="en-US"/>
              <a:t>Click to edit master title style</a:t>
            </a:r>
          </a:p>
        </p:txBody>
      </p:sp>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8" name="Content Placeholder 7">
            <a:extLst>
              <a:ext uri="{FF2B5EF4-FFF2-40B4-BE49-F238E27FC236}">
                <a16:creationId xmlns:a16="http://schemas.microsoft.com/office/drawing/2014/main" id="{6CD8113E-1FCA-604A-96E5-3BF77C5AC38C}"/>
              </a:ext>
            </a:extLst>
          </p:cNvPr>
          <p:cNvSpPr>
            <a:spLocks noGrp="1"/>
          </p:cNvSpPr>
          <p:nvPr>
            <p:ph sz="quarter" idx="13"/>
          </p:nvPr>
        </p:nvSpPr>
        <p:spPr>
          <a:xfrm>
            <a:off x="577516" y="1572323"/>
            <a:ext cx="10972800" cy="4599878"/>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Tree>
    <p:extLst>
      <p:ext uri="{BB962C8B-B14F-4D97-AF65-F5344CB8AC3E}">
        <p14:creationId xmlns:p14="http://schemas.microsoft.com/office/powerpoint/2010/main" val="25536577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2BF970B-3FB2-E84A-B70E-2F82C3C4236F}"/>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accent1"/>
                </a:solidFill>
                <a:latin typeface="Trebuchet MS" panose="020B070302020209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8" name="Content Placeholder 7">
            <a:extLst>
              <a:ext uri="{FF2B5EF4-FFF2-40B4-BE49-F238E27FC236}">
                <a16:creationId xmlns:a16="http://schemas.microsoft.com/office/drawing/2014/main" id="{6CD8113E-1FCA-604A-96E5-3BF77C5AC38C}"/>
              </a:ext>
            </a:extLst>
          </p:cNvPr>
          <p:cNvSpPr>
            <a:spLocks noGrp="1"/>
          </p:cNvSpPr>
          <p:nvPr>
            <p:ph sz="quarter" idx="13"/>
          </p:nvPr>
        </p:nvSpPr>
        <p:spPr>
          <a:xfrm>
            <a:off x="577516" y="1942677"/>
            <a:ext cx="10972800" cy="4229524"/>
          </a:xfrm>
        </p:spPr>
        <p:txBody>
          <a:bodyPr/>
          <a:lstStyle>
            <a:lvl1pPr>
              <a:lnSpc>
                <a:spcPct val="110000"/>
              </a:lnSpc>
              <a:spcAft>
                <a:spcPts val="800"/>
              </a:spcAft>
              <a:defRPr/>
            </a:lvl1pPr>
            <a:lvl2pPr marL="15875" indent="0">
              <a:lnSpc>
                <a:spcPct val="110000"/>
              </a:lnSpc>
              <a:buNone/>
              <a:tabLst/>
              <a:defRPr sz="1800" b="0">
                <a:solidFill>
                  <a:schemeClr val="tx1"/>
                </a:solidFill>
              </a:defRPr>
            </a:lvl2pPr>
            <a:lvl3pPr marL="287338" indent="-169863">
              <a:lnSpc>
                <a:spcPct val="110000"/>
              </a:lnSpc>
              <a:tabLst/>
              <a:defRPr sz="1600"/>
            </a:lvl3pPr>
            <a:lvl4pPr marL="693738" indent="-169863">
              <a:lnSpc>
                <a:spcPct val="110000"/>
              </a:lnSpc>
              <a:tabLst/>
              <a:defRPr sz="1400"/>
            </a:lvl4pPr>
            <a:lvl5pPr>
              <a:lnSpc>
                <a:spcPct val="11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Tree>
    <p:extLst>
      <p:ext uri="{BB962C8B-B14F-4D97-AF65-F5344CB8AC3E}">
        <p14:creationId xmlns:p14="http://schemas.microsoft.com/office/powerpoint/2010/main" val="1002516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Blank - With Foot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9E28CCD-A1D6-45EF-8E4D-EF56A282FEE2}"/>
              </a:ext>
            </a:extLst>
          </p:cNvPr>
          <p:cNvSpPr>
            <a:spLocks noGrp="1"/>
          </p:cNvSpPr>
          <p:nvPr>
            <p:ph type="body" sz="quarter" idx="13" hasCustomPrompt="1"/>
          </p:nvPr>
        </p:nvSpPr>
        <p:spPr>
          <a:xfrm>
            <a:off x="550863" y="438150"/>
            <a:ext cx="11090275" cy="369332"/>
          </a:xfrm>
        </p:spPr>
        <p:txBody>
          <a:bodyPr lIns="0" tIns="0" rIns="0" bIns="0">
            <a:spAutoFit/>
          </a:bodyPr>
          <a:lstStyle>
            <a:lvl1pPr>
              <a:lnSpc>
                <a:spcPct val="100000"/>
              </a:lnSpc>
              <a:spcAft>
                <a:spcPts val="0"/>
              </a:spcAft>
              <a:defRPr sz="2400" b="1">
                <a:solidFill>
                  <a:schemeClr val="accent1"/>
                </a:solidFill>
              </a:defRPr>
            </a:lvl1pPr>
            <a:lvl2pPr>
              <a:defRPr b="1"/>
            </a:lvl2pPr>
            <a:lvl3pPr>
              <a:defRPr b="1"/>
            </a:lvl3pPr>
            <a:lvl4pPr>
              <a:defRPr b="1"/>
            </a:lvl4pPr>
            <a:lvl5pPr>
              <a:defRPr b="1"/>
            </a:lvl5pPr>
          </a:lstStyle>
          <a:p>
            <a:pPr lvl="0"/>
            <a:r>
              <a:rPr lang="en-US"/>
              <a:t>Click here to edit title…</a:t>
            </a:r>
          </a:p>
        </p:txBody>
      </p:sp>
      <p:sp>
        <p:nvSpPr>
          <p:cNvPr id="9" name="Text Placeholder 8">
            <a:extLst>
              <a:ext uri="{FF2B5EF4-FFF2-40B4-BE49-F238E27FC236}">
                <a16:creationId xmlns:a16="http://schemas.microsoft.com/office/drawing/2014/main" id="{DB7F20DA-266F-4892-AB46-CBAF315D7EA8}"/>
              </a:ext>
            </a:extLst>
          </p:cNvPr>
          <p:cNvSpPr>
            <a:spLocks noGrp="1"/>
          </p:cNvSpPr>
          <p:nvPr>
            <p:ph type="body" sz="quarter" idx="14" hasCustomPrompt="1"/>
          </p:nvPr>
        </p:nvSpPr>
        <p:spPr>
          <a:xfrm>
            <a:off x="550862" y="6605514"/>
            <a:ext cx="9144000" cy="123111"/>
          </a:xfrm>
        </p:spPr>
        <p:txBody>
          <a:bodyPr bIns="0" anchor="b">
            <a:spAutoFit/>
          </a:bodyPr>
          <a:lstStyle>
            <a:lvl1pPr>
              <a:lnSpc>
                <a:spcPct val="100000"/>
              </a:lnSpc>
              <a:spcAft>
                <a:spcPts val="100"/>
              </a:spcAft>
              <a:defRPr sz="800" spc="0" baseline="0">
                <a:solidFill>
                  <a:schemeClr val="bg1">
                    <a:lumMod val="65000"/>
                  </a:schemeClr>
                </a:solidFill>
              </a:defRPr>
            </a:lvl1pPr>
            <a:lvl2pPr>
              <a:defRPr sz="800">
                <a:solidFill>
                  <a:schemeClr val="bg1">
                    <a:lumMod val="65000"/>
                  </a:schemeClr>
                </a:solidFill>
              </a:defRPr>
            </a:lvl2pPr>
            <a:lvl3pPr>
              <a:defRPr sz="800">
                <a:solidFill>
                  <a:schemeClr val="bg1">
                    <a:lumMod val="65000"/>
                  </a:schemeClr>
                </a:solidFill>
              </a:defRPr>
            </a:lvl3pPr>
            <a:lvl4pPr>
              <a:defRPr sz="800">
                <a:solidFill>
                  <a:schemeClr val="bg1">
                    <a:lumMod val="65000"/>
                  </a:schemeClr>
                </a:solidFill>
              </a:defRPr>
            </a:lvl4pPr>
            <a:lvl5pPr>
              <a:defRPr sz="800">
                <a:solidFill>
                  <a:schemeClr val="bg1">
                    <a:lumMod val="65000"/>
                  </a:schemeClr>
                </a:solidFill>
              </a:defRPr>
            </a:lvl5pPr>
          </a:lstStyle>
          <a:p>
            <a:pPr lvl="0"/>
            <a:r>
              <a:rPr lang="en-US"/>
              <a:t>Footnote text</a:t>
            </a:r>
          </a:p>
        </p:txBody>
      </p:sp>
    </p:spTree>
    <p:extLst>
      <p:ext uri="{BB962C8B-B14F-4D97-AF65-F5344CB8AC3E}">
        <p14:creationId xmlns:p14="http://schemas.microsoft.com/office/powerpoint/2010/main" val="1665049170"/>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p>
        </p:txBody>
      </p:sp>
      <p:sp>
        <p:nvSpPr>
          <p:cNvPr id="3" name="Content Placeholder 2"/>
          <p:cNvSpPr>
            <a:spLocks noGrp="1"/>
          </p:cNvSpPr>
          <p:nvPr>
            <p:ph idx="1"/>
          </p:nvPr>
        </p:nvSpPr>
        <p:spPr>
          <a:xfrm>
            <a:off x="304800" y="1447800"/>
            <a:ext cx="11582400" cy="4678363"/>
          </a:xfrm>
        </p:spPr>
        <p:txBody>
          <a:bodyPr/>
          <a:lstStyle>
            <a:lvl1pPr marL="274320" indent="-274320">
              <a:defRPr sz="2400">
                <a:solidFill>
                  <a:srgbClr val="000000"/>
                </a:solidFill>
              </a:defRPr>
            </a:lvl1pPr>
            <a:lvl2pPr>
              <a:defRPr sz="2400">
                <a:solidFill>
                  <a:srgbClr val="000000"/>
                </a:solidFill>
              </a:defRPr>
            </a:lvl2pPr>
            <a:lvl3pPr>
              <a:defRPr sz="2000">
                <a:solidFill>
                  <a:srgbClr val="000000"/>
                </a:solidFill>
              </a:defRPr>
            </a:lvl3pPr>
            <a:lvl4pPr>
              <a:defRPr sz="2000">
                <a:solidFill>
                  <a:srgbClr val="000000"/>
                </a:solidFill>
              </a:defRPr>
            </a:lvl4pPr>
            <a:lvl5pPr>
              <a:defRPr sz="16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1">
            <a:extLst>
              <a:ext uri="{FF2B5EF4-FFF2-40B4-BE49-F238E27FC236}">
                <a16:creationId xmlns:a16="http://schemas.microsoft.com/office/drawing/2014/main" id="{221F0B64-3941-BE47-A369-19787358EFD3}"/>
              </a:ext>
            </a:extLst>
          </p:cNvPr>
          <p:cNvSpPr>
            <a:spLocks noGrp="1"/>
          </p:cNvSpPr>
          <p:nvPr>
            <p:ph type="sldNum" sz="quarter" idx="4"/>
          </p:nvPr>
        </p:nvSpPr>
        <p:spPr>
          <a:xfrm>
            <a:off x="9158884" y="6454946"/>
            <a:ext cx="2844800" cy="365125"/>
          </a:xfrm>
          <a:prstGeom prst="rect">
            <a:avLst/>
          </a:prstGeom>
        </p:spPr>
        <p:txBody>
          <a:bodyPr vert="horz" lIns="91440" tIns="45720" rIns="91440" bIns="45720" rtlCol="0" anchor="ctr"/>
          <a:lstStyle>
            <a:lvl1pPr algn="r">
              <a:defRPr sz="800">
                <a:solidFill>
                  <a:srgbClr val="000000"/>
                </a:solidFill>
              </a:defRPr>
            </a:lvl1pPr>
          </a:lstStyle>
          <a:p>
            <a:fld id="{C56F65C3-23B5-4698-B522-33A710716E61}" type="slidenum">
              <a:rPr lang="en-US" smtClean="0"/>
              <a:pPr/>
              <a:t>‹#›</a:t>
            </a:fld>
            <a:endParaRPr lang="en-US"/>
          </a:p>
        </p:txBody>
      </p:sp>
    </p:spTree>
    <p:extLst>
      <p:ext uri="{BB962C8B-B14F-4D97-AF65-F5344CB8AC3E}">
        <p14:creationId xmlns:p14="http://schemas.microsoft.com/office/powerpoint/2010/main" val="33268286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83B0-E2EE-78AC-E65E-CF7DE9DE0F8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5E77D1-D98C-6A47-6CA7-E0D4AC351CD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8F6D02-15BB-A345-5D51-ACAF71AF346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5" name="Footer Placeholder 4">
            <a:extLst>
              <a:ext uri="{FF2B5EF4-FFF2-40B4-BE49-F238E27FC236}">
                <a16:creationId xmlns:a16="http://schemas.microsoft.com/office/drawing/2014/main" id="{1EA40F35-D40F-DF55-424D-4892CF89F6C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E01CC50-1B9C-26D8-FEA7-FBAB6952445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2945329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AC92-7412-6BC7-908F-B3148DB4432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FAC3-BB24-2312-D40B-068D637CCD2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C694D4-9CEE-D1FB-9749-EB59196DDFC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5" name="Footer Placeholder 4">
            <a:extLst>
              <a:ext uri="{FF2B5EF4-FFF2-40B4-BE49-F238E27FC236}">
                <a16:creationId xmlns:a16="http://schemas.microsoft.com/office/drawing/2014/main" id="{C4022604-0737-5470-23D1-B9D132B458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9F1A606-5CA5-9DDA-9C10-325362F73D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4938352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A40B1-24B0-2E37-B474-FA2ED063B997}"/>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73309B-21C2-8C10-E96E-B7ABBD4CBD4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C81E2A-ACFD-58E8-3789-D57C7E57799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5" name="Footer Placeholder 4">
            <a:extLst>
              <a:ext uri="{FF2B5EF4-FFF2-40B4-BE49-F238E27FC236}">
                <a16:creationId xmlns:a16="http://schemas.microsoft.com/office/drawing/2014/main" id="{3894BFA6-DF3A-ECD3-78AF-9F562354ED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1EA6F8-8644-1259-159C-FE5C251DC0AB}"/>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553116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List Blue">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dirty="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A picture containing text&#10;&#10;Description automatically generated">
            <a:extLst>
              <a:ext uri="{FF2B5EF4-FFF2-40B4-BE49-F238E27FC236}">
                <a16:creationId xmlns:a16="http://schemas.microsoft.com/office/drawing/2014/main" id="{BE5DCA31-1BBA-5C47-AED6-24579BD463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088643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29F7-F617-F8E8-E9B1-10D09756A0F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BE2B0CC-E3E2-0C07-DA2A-7F6A859D2A5F}"/>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BE80F0-178D-4F64-2C72-F7C2DD9CBA29}"/>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4ADD08-280A-B326-2D67-A956CBC0FB02}"/>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6" name="Footer Placeholder 5">
            <a:extLst>
              <a:ext uri="{FF2B5EF4-FFF2-40B4-BE49-F238E27FC236}">
                <a16:creationId xmlns:a16="http://schemas.microsoft.com/office/drawing/2014/main" id="{39D57AA7-434E-78F6-FACF-3D9BA0E8A6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1EDA152-F8E1-8BB8-30A3-B80B47CA79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9724591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30F0A-A38B-0A18-3A3E-153AD2155FD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03A6A173-1012-6BDC-1F7D-9FCC6FFD972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75FDF6-E93D-72CF-A749-4504AC9147BF}"/>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3217FB-CEFC-F3B8-15B4-2952D79AADFA}"/>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C724F0-572B-6369-6F4D-FB49957ABCB8}"/>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8074E-0D2D-D56A-F0BF-24B69716F19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8" name="Footer Placeholder 7">
            <a:extLst>
              <a:ext uri="{FF2B5EF4-FFF2-40B4-BE49-F238E27FC236}">
                <a16:creationId xmlns:a16="http://schemas.microsoft.com/office/drawing/2014/main" id="{B177C139-AAEF-D701-B0B7-14F799DFA5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7D4F56AC-07FD-E3B9-0090-387045442CE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7539095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9B62-17E4-5A51-2A39-52518537506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0111855-C35F-EABF-FDB4-6B201819FC6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4" name="Footer Placeholder 3">
            <a:extLst>
              <a:ext uri="{FF2B5EF4-FFF2-40B4-BE49-F238E27FC236}">
                <a16:creationId xmlns:a16="http://schemas.microsoft.com/office/drawing/2014/main" id="{7EDEAFBE-9AD7-87C8-B485-03FE9A1B2E9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426A76D0-4E96-C564-680E-7B80F315AAF5}"/>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18933435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6AF5C0-A718-029E-375E-59C0DDCDE834}"/>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3" name="Footer Placeholder 2">
            <a:extLst>
              <a:ext uri="{FF2B5EF4-FFF2-40B4-BE49-F238E27FC236}">
                <a16:creationId xmlns:a16="http://schemas.microsoft.com/office/drawing/2014/main" id="{E83D3296-CF4C-6CCD-FA0E-F0BA94F40EA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08D0510-223F-34A7-83C3-F2A64ED65969}"/>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34120534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FC26-DB88-48A9-F564-DF19622659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428BA2-443F-0455-6695-4795317BC6E8}"/>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7F6511-081E-D606-64E7-8EEF21009E2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2CBBD-758D-881C-105E-20AAD62DD47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6" name="Footer Placeholder 5">
            <a:extLst>
              <a:ext uri="{FF2B5EF4-FFF2-40B4-BE49-F238E27FC236}">
                <a16:creationId xmlns:a16="http://schemas.microsoft.com/office/drawing/2014/main" id="{2D7D13A2-A921-366A-094A-8A2E92430F3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BB33D45-CE21-1BFA-E8BD-704D6EE10C84}"/>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6179164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6B0B7-5AFC-93AA-C3F7-4B20025CCF0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4BBF63-7719-D025-5910-C2781D0C9C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68E296-F962-9F77-9AE8-57CB4C4CA3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D810B-CFA9-3756-C110-C2F16C5119FD}"/>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6" name="Footer Placeholder 5">
            <a:extLst>
              <a:ext uri="{FF2B5EF4-FFF2-40B4-BE49-F238E27FC236}">
                <a16:creationId xmlns:a16="http://schemas.microsoft.com/office/drawing/2014/main" id="{BEBB1345-0D56-6F33-8CF9-6A454256480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83A13C9-C686-A9BB-1A11-03EF9698E022}"/>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68175762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9353B-5554-B891-D607-2DBE5011B79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813115-7707-EA2E-682F-9F85EC2E4988}"/>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D154A-A514-5D63-2C64-90F86C8B10F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5" name="Footer Placeholder 4">
            <a:extLst>
              <a:ext uri="{FF2B5EF4-FFF2-40B4-BE49-F238E27FC236}">
                <a16:creationId xmlns:a16="http://schemas.microsoft.com/office/drawing/2014/main" id="{374538A1-B2FE-C27A-AFFB-7AA2ACB455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9E1775F-D386-D6FB-EAEA-1798DA1D8B3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3183465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597C3D-E79F-5B16-075F-F37AA3906A99}"/>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D5811D-0E72-9061-60D4-9516A151EEB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A037D-88DD-A18D-E251-1FD48B71BA08}"/>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12/12/2023</a:t>
            </a:fld>
            <a:endParaRPr lang="en-US"/>
          </a:p>
        </p:txBody>
      </p:sp>
      <p:sp>
        <p:nvSpPr>
          <p:cNvPr id="5" name="Footer Placeholder 4">
            <a:extLst>
              <a:ext uri="{FF2B5EF4-FFF2-40B4-BE49-F238E27FC236}">
                <a16:creationId xmlns:a16="http://schemas.microsoft.com/office/drawing/2014/main" id="{25334C13-E6AF-CA13-E1C4-65D17459FDE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73601C1-ADBF-454E-95E3-E20810C96E7A}"/>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421457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List Red">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dirty="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descr="A picture containing text&#10;&#10;Description automatically generated">
            <a:extLst>
              <a:ext uri="{FF2B5EF4-FFF2-40B4-BE49-F238E27FC236}">
                <a16:creationId xmlns:a16="http://schemas.microsoft.com/office/drawing/2014/main" id="{A5AFEAA1-B272-E545-BA56-83983BF4F44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83741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ey Point-Blue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9237" y="-31472"/>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dirty="0"/>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3CE310BB-EC76-0A4F-82B7-208CE74EB5C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215551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ey Point-Red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13855" y="-19869"/>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dirty="0"/>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C482021D-608E-5E46-B147-05832E43AE4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56774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y Point-R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tx2"/>
                </a:solidFill>
                <a:latin typeface="Trebuchet MS" panose="020B070302020209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1A11D974-5129-7B42-9397-65A5982E58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595875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Point-Blu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accent1"/>
                </a:solidFill>
                <a:latin typeface="Trebuchet MS" panose="020B070302020209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0EB9C91B-632E-3243-B878-5265BEF6949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158859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6.pn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2.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D506E-9CFA-5744-8CC1-366D985D6FC1}"/>
              </a:ext>
            </a:extLst>
          </p:cNvPr>
          <p:cNvSpPr>
            <a:spLocks noGrp="1"/>
          </p:cNvSpPr>
          <p:nvPr>
            <p:ph type="title"/>
          </p:nvPr>
        </p:nvSpPr>
        <p:spPr>
          <a:xfrm>
            <a:off x="609600" y="365126"/>
            <a:ext cx="10924674" cy="967564"/>
          </a:xfrm>
          <a:prstGeom prst="rect">
            <a:avLst/>
          </a:prstGeom>
        </p:spPr>
        <p:txBody>
          <a:bodyPr vert="horz" lIns="91440" tIns="45720" rIns="91440" bIns="45720" rtlCol="0" anchor="b">
            <a:noAutofit/>
          </a:bodyPr>
          <a:lstStyle/>
          <a:p>
            <a:r>
              <a:rPr lang="en-US" dirty="0"/>
              <a:t>Master Slide Template – Click to Edit</a:t>
            </a:r>
          </a:p>
        </p:txBody>
      </p:sp>
      <p:sp>
        <p:nvSpPr>
          <p:cNvPr id="6" name="Slide Number Placeholder 5">
            <a:extLst>
              <a:ext uri="{FF2B5EF4-FFF2-40B4-BE49-F238E27FC236}">
                <a16:creationId xmlns:a16="http://schemas.microsoft.com/office/drawing/2014/main" id="{79CA8E2B-2B06-3049-8A99-94E0B3F727B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b="0" i="0">
                <a:solidFill>
                  <a:schemeClr val="bg2"/>
                </a:solidFill>
                <a:latin typeface="Trebuchet MS" panose="020B0703020202090204" pitchFamily="34" charset="0"/>
              </a:defRPr>
            </a:lvl1pPr>
          </a:lstStyle>
          <a:p>
            <a:fld id="{4BEAA09E-D67E-864E-8466-C38E88600C4F}" type="slidenum">
              <a:rPr lang="en-US" smtClean="0"/>
              <a:pPr/>
              <a:t>‹#›</a:t>
            </a:fld>
            <a:endParaRPr lang="en-US" dirty="0"/>
          </a:p>
        </p:txBody>
      </p:sp>
      <p:sp>
        <p:nvSpPr>
          <p:cNvPr id="7" name="Text Placeholder 6">
            <a:extLst>
              <a:ext uri="{FF2B5EF4-FFF2-40B4-BE49-F238E27FC236}">
                <a16:creationId xmlns:a16="http://schemas.microsoft.com/office/drawing/2014/main" id="{F635B3DB-1668-A548-94F3-5254895534FE}"/>
              </a:ext>
            </a:extLst>
          </p:cNvPr>
          <p:cNvSpPr>
            <a:spLocks noGrp="1"/>
          </p:cNvSpPr>
          <p:nvPr>
            <p:ph type="body" idx="1"/>
          </p:nvPr>
        </p:nvSpPr>
        <p:spPr>
          <a:xfrm>
            <a:off x="609599" y="1455576"/>
            <a:ext cx="10924673" cy="47213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id="{8796C715-DFF3-FC4B-7A97-B4C5212BE896}"/>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solidFill>
                  <a:schemeClr val="tx1"/>
                </a:solidFill>
                <a:latin typeface="Trebuchet MS" panose="020B0703020202090204" pitchFamily="34" charset="0"/>
              </a:rPr>
              <a:t>External Use and Distribution </a:t>
            </a:r>
          </a:p>
          <a:p>
            <a:pPr algn="ctr"/>
            <a:r>
              <a:rPr lang="en-US" b="0" i="0" dirty="0">
                <a:solidFill>
                  <a:srgbClr val="54565B"/>
                </a:solidFill>
                <a:effectLst/>
                <a:latin typeface="Trebuchet MS" panose="020B0603020202020204" pitchFamily="34" charset="0"/>
              </a:rPr>
              <a:t>SE-TRO-0140 Date of preparation November 2023</a:t>
            </a:r>
            <a:endParaRPr lang="en-US" b="0" i="0" dirty="0">
              <a:solidFill>
                <a:srgbClr val="54565B"/>
              </a:solidFill>
              <a:latin typeface="Trebuchet MS" panose="020B0603020202020204" pitchFamily="34" charset="0"/>
            </a:endParaRPr>
          </a:p>
        </p:txBody>
      </p:sp>
    </p:spTree>
    <p:extLst>
      <p:ext uri="{BB962C8B-B14F-4D97-AF65-F5344CB8AC3E}">
        <p14:creationId xmlns:p14="http://schemas.microsoft.com/office/powerpoint/2010/main" val="17321962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Lst>
  <p:hf hdr="0" ftr="0" dt="0"/>
  <p:txStyles>
    <p:titleStyle>
      <a:lvl1pPr algn="l" defTabSz="914400" rtl="0" eaLnBrk="1" latinLnBrk="0" hangingPunct="1">
        <a:lnSpc>
          <a:spcPct val="90000"/>
        </a:lnSpc>
        <a:spcBef>
          <a:spcPct val="0"/>
        </a:spcBef>
        <a:buNone/>
        <a:defRPr sz="3600" b="1" i="0" kern="800" spc="0" baseline="0">
          <a:solidFill>
            <a:schemeClr val="accent1"/>
          </a:solidFill>
          <a:latin typeface="Trebuchet MS" panose="020B0703020202090204" pitchFamily="34" charset="0"/>
          <a:ea typeface="+mj-ea"/>
          <a:cs typeface="Trebuchet MS" panose="020B0703020202090204" pitchFamily="34" charset="0"/>
        </a:defRPr>
      </a:lvl1pPr>
    </p:titleStyle>
    <p:bodyStyle>
      <a:lvl1pPr marL="342900" indent="-342900" algn="l" defTabSz="914400" rtl="0" eaLnBrk="1" latinLnBrk="0" hangingPunct="1">
        <a:lnSpc>
          <a:spcPct val="114000"/>
        </a:lnSpc>
        <a:spcBef>
          <a:spcPts val="0"/>
        </a:spcBef>
        <a:spcAft>
          <a:spcPts val="600"/>
        </a:spcAft>
        <a:buClr>
          <a:schemeClr val="tx1"/>
        </a:buClr>
        <a:buSzPct val="65000"/>
        <a:buFont typeface="Monaco" pitchFamily="2" charset="77"/>
        <a:buChar char="⎻"/>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DB3AEF-F079-78D8-3804-D72FF1F97AD1}"/>
              </a:ext>
            </a:extLst>
          </p:cNvPr>
          <p:cNvSpPr/>
          <p:nvPr userDrawn="1"/>
        </p:nvSpPr>
        <p:spPr>
          <a:xfrm>
            <a:off x="0" y="-1"/>
            <a:ext cx="12192000" cy="6858001"/>
          </a:xfrm>
          <a:prstGeom prst="rect">
            <a:avLst/>
          </a:prstGeom>
          <a:gradFill flip="none" rotWithShape="1">
            <a:gsLst>
              <a:gs pos="0">
                <a:schemeClr val="accent1">
                  <a:lumMod val="5000"/>
                  <a:lumOff val="95000"/>
                </a:schemeClr>
              </a:gs>
              <a:gs pos="100000">
                <a:schemeClr val="accent1">
                  <a:lumMod val="30000"/>
                  <a:lumOff val="7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red and blue logo&#10;&#10;Description automatically generated">
            <a:extLst>
              <a:ext uri="{FF2B5EF4-FFF2-40B4-BE49-F238E27FC236}">
                <a16:creationId xmlns:a16="http://schemas.microsoft.com/office/drawing/2014/main" id="{C90098E6-254E-6B10-BCC0-7A2F1B78FEF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7591" y="238450"/>
            <a:ext cx="2248412" cy="1511644"/>
          </a:xfrm>
          <a:prstGeom prst="rect">
            <a:avLst/>
          </a:prstGeom>
        </p:spPr>
      </p:pic>
      <p:pic>
        <p:nvPicPr>
          <p:cNvPr id="2" name="Picture 1" descr="A picture containing text&#10;&#10;Description automatically generated">
            <a:extLst>
              <a:ext uri="{FF2B5EF4-FFF2-40B4-BE49-F238E27FC236}">
                <a16:creationId xmlns:a16="http://schemas.microsoft.com/office/drawing/2014/main" id="{2A26F14D-E8F2-585F-BCD6-10DCCBAA0D59}"/>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180829447"/>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acrjournals.org/cancerres/article/83/5_Supplement/P3-07-08/718226/Abstract-P3-07-08-Exposure-adjusted-incidence" TargetMode="External"/><Relationship Id="rId2" Type="http://schemas.openxmlformats.org/officeDocument/2006/relationships/hyperlink" Target="http://www.fass.se/" TargetMode="External"/><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7594190-4DAA-8BD9-9551-F10BC4480CA3}"/>
              </a:ext>
            </a:extLst>
          </p:cNvPr>
          <p:cNvSpPr txBox="1"/>
          <p:nvPr/>
        </p:nvSpPr>
        <p:spPr>
          <a:xfrm>
            <a:off x="2621311" y="2628353"/>
            <a:ext cx="8681291" cy="34604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Detta läkemedel är föremål för utökad</a:t>
            </a:r>
            <a:r>
              <a:rPr kumimoji="0" lang="sv-SE" sz="1050" b="1" i="1"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 </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övervakning.</a:t>
            </a:r>
            <a:endParaRPr kumimoji="0" lang="sv-SE" sz="1050" b="0" i="0"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Trodelvy®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200 mg pulver till koncentrat till infusionsvätska, lösning. Antineoplastiska medel. Antikropp-</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läkemedelskonjugat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Rx</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EF.  </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trippelnegativ bröstcancer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mTNBC</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som tidigare har fått två eller flera systemiska behandlingar, varav minst en av dem mot avancerad sjukdom.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hormonreceptor (HR)-positiv, HER2-negativ bröstcancer som har fått endokrinbaserad behandling och minst två ytterligare systemiska behandlingar för avancerad sjukdom.</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Kontraindikationer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Överkänslighet mot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hjälpämne.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Varningar och försiktighet: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Kan orsaka svår eller livshotande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neutropeni</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Det rekommenderas att patienternas blodvärden övervakas under behandlingen. Ska inte administreras om det absoluta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1 500/mm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1 under någon cykel eller om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1 000/mm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8 under någon cykel eller vid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feber. Kan orsaka svår diarré. Ska inte administreras vid diarré av grad 3–4. Kan orsaka svår eller livshotande överkänslighet. Premedicinering rekommenderas och noggrann observation med avseende på infusionsrelaterade reaktioner. För att förebygga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cytostatikainducerat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illamående och kräkningar rekommenderas förebyggande behandling med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antiemetika</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Patienten måste övervakas under varje infusion och i minst 30 minuter efter varje infusion. Patienter med känd reducerad UGT1A1-aktivitet ska övervakas noga med avseende på biverkningar. Gravida kvinnor och fertila kvinnor ska informeras om den potentiella risken för foster. Innehåller natrium, ska beaktas i relation till patientens totala natriumintag.</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Innehavare av marknadsföringstillståndet: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Gilead Sciences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Ireland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UC</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För information: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Kontakta Gilead Sciences Sweden AB, + 46 (0) 8 5057 1849. För fullständig information om dosering, varningar och försiktighet, interaktioner och biverkningar samt aktuell information om förpackningar och priser se </a:t>
            </a:r>
            <a:r>
              <a:rPr kumimoji="0" lang="sv-SE" sz="105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2"/>
              </a:rPr>
              <a:t>www.fass.se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Baserad på produktresumé: 07/2023</a:t>
            </a:r>
          </a:p>
        </p:txBody>
      </p:sp>
      <p:sp>
        <p:nvSpPr>
          <p:cNvPr id="3" name="TextBox 2">
            <a:extLst>
              <a:ext uri="{FF2B5EF4-FFF2-40B4-BE49-F238E27FC236}">
                <a16:creationId xmlns:a16="http://schemas.microsoft.com/office/drawing/2014/main" id="{5A3D357E-3BBF-F065-5974-A13C9681B474}"/>
              </a:ext>
            </a:extLst>
          </p:cNvPr>
          <p:cNvSpPr txBox="1"/>
          <p:nvPr/>
        </p:nvSpPr>
        <p:spPr>
          <a:xfrm>
            <a:off x="2621311" y="640544"/>
            <a:ext cx="9570689" cy="22775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Exposure-adjusted incidence  rates of adverse events HR+/HER2- by Tolaney at </a:t>
            </a:r>
            <a:r>
              <a:rPr kumimoji="0" lang="en-US" sz="3200" b="0" i="0" u="none" strike="noStrike" kern="1200" cap="none" spc="0" normalizeH="0" baseline="0" noProof="0">
                <a:ln>
                  <a:noFill/>
                </a:ln>
                <a:solidFill>
                  <a:prstClr val="black"/>
                </a:solidFill>
                <a:effectLst/>
                <a:uLnTx/>
                <a:uFillTx/>
                <a:latin typeface="Calibri" panose="020F0502020204030204"/>
                <a:ea typeface="+mn-ea"/>
                <a:cs typeface="+mn-cs"/>
              </a:rPr>
              <a:t>SABCS 2022</a:t>
            </a: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Trodelvy</a:t>
            </a:r>
            <a:r>
              <a:rPr kumimoji="0" lang="sv-SE" sz="14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(sacituzumab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govitecan</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in 3L and beyond in HR+/HER2-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mBC</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(TROPiCS-02; Phase III)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8543ABBF-E1A0-A65C-1E66-7B08AD4BCA4E}"/>
              </a:ext>
            </a:extLst>
          </p:cNvPr>
          <p:cNvSpPr txBox="1"/>
          <p:nvPr/>
        </p:nvSpPr>
        <p:spPr>
          <a:xfrm>
            <a:off x="2621311" y="6245407"/>
            <a:ext cx="7646339"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Abstract: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Tolaney et al. Cancer Res 2023;83(5 Suppl):Abstract nr P3-07-08</a:t>
            </a:r>
            <a:endParaRPr kumimoji="0" lang="en-US" sz="1200" b="0" i="0" u="none" strike="noStrike" kern="120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46850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1_20221121_125952">
            <a:extLst>
              <a:ext uri="{FF2B5EF4-FFF2-40B4-BE49-F238E27FC236}">
                <a16:creationId xmlns:a16="http://schemas.microsoft.com/office/drawing/2014/main" id="{91497A9A-50E1-49A0-BFFD-8F8296106078}"/>
              </a:ext>
            </a:extLst>
          </p:cNvPr>
          <p:cNvSpPr>
            <a:spLocks noGrp="1"/>
          </p:cNvSpPr>
          <p:nvPr>
            <p:ph type="title"/>
          </p:nvPr>
        </p:nvSpPr>
        <p:spPr/>
        <p:txBody>
          <a:bodyPr/>
          <a:lstStyle/>
          <a:p>
            <a:r>
              <a:rPr lang="en-US" dirty="0">
                <a:solidFill>
                  <a:srgbClr val="002557"/>
                </a:solidFill>
              </a:rPr>
              <a:t>Results (Cont’d)</a:t>
            </a:r>
          </a:p>
        </p:txBody>
      </p:sp>
      <p:sp>
        <p:nvSpPr>
          <p:cNvPr id="4" name="Shape2_20221121_125952">
            <a:extLst>
              <a:ext uri="{FF2B5EF4-FFF2-40B4-BE49-F238E27FC236}">
                <a16:creationId xmlns:a16="http://schemas.microsoft.com/office/drawing/2014/main" id="{C02C7DF1-A1F0-47AA-93E6-5C47FB7969F3}"/>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5" name="object 250">
            <a:extLst>
              <a:ext uri="{FF2B5EF4-FFF2-40B4-BE49-F238E27FC236}">
                <a16:creationId xmlns:a16="http://schemas.microsoft.com/office/drawing/2014/main" id="{5A7AA2B5-6E24-4671-9F59-BFB1FDFC4612}"/>
              </a:ext>
            </a:extLst>
          </p:cNvPr>
          <p:cNvSpPr txBox="1">
            <a:spLocks/>
          </p:cNvSpPr>
          <p:nvPr/>
        </p:nvSpPr>
        <p:spPr>
          <a:xfrm>
            <a:off x="577515" y="1572322"/>
            <a:ext cx="5379849" cy="419154"/>
          </a:xfrm>
          <a:prstGeom prst="rect">
            <a:avLst/>
          </a:prstGeom>
          <a:solidFill>
            <a:srgbClr val="002557"/>
          </a:solidFill>
        </p:spPr>
        <p:txBody>
          <a:bodyPr vert="horz" wrap="square" lIns="45720" tIns="45720" rIns="45720" bIns="45720" rtlCol="0" anchor="ctr">
            <a:noAutofit/>
          </a:bodyPr>
          <a:lstStyle/>
          <a:p>
            <a:pPr marL="12700" marR="5080" lvl="0" indent="0" algn="l" defTabSz="914400" rtl="0" eaLnBrk="1" fontAlgn="auto" latinLnBrk="0" hangingPunct="1">
              <a:lnSpc>
                <a:spcPct val="115300"/>
              </a:lnSpc>
              <a:spcBef>
                <a:spcPts val="95"/>
              </a:spcBef>
              <a:spcAft>
                <a:spcPts val="0"/>
              </a:spcAft>
              <a:buClrTx/>
              <a:buSzTx/>
              <a:buFontTx/>
              <a:buNone/>
              <a:tabLst/>
              <a:defRPr/>
            </a:pPr>
            <a:r>
              <a:rPr kumimoji="0" sz="12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Figure 4. Forest Plot of the Overall Safety Summary With Absolute  Incidence and EAIR</a:t>
            </a:r>
            <a:r>
              <a:rPr kumimoji="0" sz="12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 </a:t>
            </a:r>
            <a:r>
              <a:rPr kumimoji="0" sz="12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Differences</a:t>
            </a:r>
            <a:r>
              <a:rPr kumimoji="0" sz="1200" b="1" i="0" u="none" strike="noStrike" kern="1200" cap="none" spc="0" normalizeH="0" baseline="34722" noProof="0" dirty="0">
                <a:ln>
                  <a:noFill/>
                </a:ln>
                <a:solidFill>
                  <a:srgbClr val="FFFFFF"/>
                </a:solidFill>
                <a:effectLst/>
                <a:uLnTx/>
                <a:uFillTx/>
                <a:latin typeface="Trebuchet MS" panose="020B0603020202020204" pitchFamily="34" charset="0"/>
                <a:ea typeface="+mn-ea"/>
                <a:cs typeface="Arial"/>
              </a:rPr>
              <a:t>a</a:t>
            </a:r>
          </a:p>
        </p:txBody>
      </p:sp>
      <p:sp>
        <p:nvSpPr>
          <p:cNvPr id="106" name="object 351">
            <a:extLst>
              <a:ext uri="{FF2B5EF4-FFF2-40B4-BE49-F238E27FC236}">
                <a16:creationId xmlns:a16="http://schemas.microsoft.com/office/drawing/2014/main" id="{637A065E-B694-4700-8662-D2AFC57E0B5D}"/>
              </a:ext>
            </a:extLst>
          </p:cNvPr>
          <p:cNvSpPr txBox="1">
            <a:spLocks/>
          </p:cNvSpPr>
          <p:nvPr/>
        </p:nvSpPr>
        <p:spPr>
          <a:xfrm>
            <a:off x="6170466" y="1572322"/>
            <a:ext cx="5379849" cy="419154"/>
          </a:xfrm>
          <a:prstGeom prst="rect">
            <a:avLst/>
          </a:prstGeom>
          <a:solidFill>
            <a:srgbClr val="002557"/>
          </a:solidFill>
        </p:spPr>
        <p:txBody>
          <a:bodyPr vert="horz" wrap="square" lIns="45720" tIns="45720" rIns="45720" bIns="45720" rtlCol="0" anchor="ctr">
            <a:noAutofit/>
          </a:bodyPr>
          <a:lstStyle/>
          <a:p>
            <a:pPr marL="12700" marR="5080" lvl="0" indent="0" algn="l" defTabSz="914400" rtl="0" eaLnBrk="1" fontAlgn="auto" latinLnBrk="0" hangingPunct="1">
              <a:lnSpc>
                <a:spcPct val="115300"/>
              </a:lnSpc>
              <a:spcBef>
                <a:spcPts val="95"/>
              </a:spcBef>
              <a:spcAft>
                <a:spcPts val="0"/>
              </a:spcAft>
              <a:buClrTx/>
              <a:buSzTx/>
              <a:buFontTx/>
              <a:buNone/>
              <a:tabLst/>
              <a:defRPr/>
            </a:pPr>
            <a:r>
              <a:rPr kumimoji="0" sz="12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Figure 5. Forest Plot of the </a:t>
            </a:r>
            <a:r>
              <a:rPr kumimoji="0" sz="12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Most </a:t>
            </a:r>
            <a:r>
              <a:rPr kumimoji="0" sz="12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Common </a:t>
            </a:r>
            <a:r>
              <a:rPr kumimoji="0" sz="12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(Absolute </a:t>
            </a:r>
            <a:r>
              <a:rPr kumimoji="0" sz="12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Incidence ≥5%)  Grade ≥3 TEAEs With Absolute Incidence and EAIR</a:t>
            </a:r>
            <a:r>
              <a:rPr kumimoji="0" sz="1200" b="1" i="0" u="none" strike="noStrike" kern="1200" cap="none" spc="-40" normalizeH="0" baseline="0" noProof="0" dirty="0">
                <a:ln>
                  <a:noFill/>
                </a:ln>
                <a:solidFill>
                  <a:srgbClr val="FFFFFF"/>
                </a:solidFill>
                <a:effectLst/>
                <a:uLnTx/>
                <a:uFillTx/>
                <a:latin typeface="Trebuchet MS" panose="020B0603020202020204" pitchFamily="34" charset="0"/>
                <a:ea typeface="+mn-ea"/>
                <a:cs typeface="Arial"/>
              </a:rPr>
              <a:t> </a:t>
            </a:r>
            <a:r>
              <a:rPr kumimoji="0" sz="12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Differences</a:t>
            </a:r>
            <a:r>
              <a:rPr kumimoji="0" sz="1200" b="1" i="0" u="none" strike="noStrike" kern="1200" cap="none" spc="0" normalizeH="0" baseline="34722" noProof="0" dirty="0">
                <a:ln>
                  <a:noFill/>
                </a:ln>
                <a:solidFill>
                  <a:srgbClr val="FFFFFF"/>
                </a:solidFill>
                <a:effectLst/>
                <a:uLnTx/>
                <a:uFillTx/>
                <a:latin typeface="Trebuchet MS" panose="020B0603020202020204" pitchFamily="34" charset="0"/>
                <a:ea typeface="+mn-ea"/>
                <a:cs typeface="Arial"/>
              </a:rPr>
              <a:t>a</a:t>
            </a:r>
            <a:endParaRPr kumimoji="0" sz="1200" b="1" i="0" u="none" strike="noStrike" kern="1200" cap="none" spc="0" normalizeH="0" baseline="34722" noProof="0">
              <a:ln>
                <a:noFill/>
              </a:ln>
              <a:solidFill>
                <a:srgbClr val="FFFFFF"/>
              </a:solidFill>
              <a:effectLst/>
              <a:uLnTx/>
              <a:uFillTx/>
              <a:latin typeface="Trebuchet MS" panose="020B0603020202020204" pitchFamily="34" charset="0"/>
              <a:ea typeface="+mn-ea"/>
              <a:cs typeface="Arial"/>
            </a:endParaRPr>
          </a:p>
        </p:txBody>
      </p:sp>
      <p:sp>
        <p:nvSpPr>
          <p:cNvPr id="210" name="TextBox 209">
            <a:extLst>
              <a:ext uri="{FF2B5EF4-FFF2-40B4-BE49-F238E27FC236}">
                <a16:creationId xmlns:a16="http://schemas.microsoft.com/office/drawing/2014/main" id="{390679B1-253C-4870-A36C-883C78CBB36A}"/>
              </a:ext>
            </a:extLst>
          </p:cNvPr>
          <p:cNvSpPr txBox="1">
            <a:spLocks/>
          </p:cNvSpPr>
          <p:nvPr/>
        </p:nvSpPr>
        <p:spPr>
          <a:xfrm>
            <a:off x="577516" y="6010377"/>
            <a:ext cx="10972800" cy="369332"/>
          </a:xfrm>
          <a:prstGeom prst="rect">
            <a:avLst/>
          </a:prstGeom>
          <a:noFill/>
        </p:spPr>
        <p:txBody>
          <a:bodyPr wrap="square" lIns="0" tIns="0" rIns="0" bIns="0" anchor="b">
            <a:spAutoFit/>
          </a:bodyPr>
          <a:lstStyle/>
          <a:p>
            <a:pPr marL="0" marR="508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err="1">
                <a:ln>
                  <a:noFill/>
                </a:ln>
                <a:solidFill>
                  <a:srgbClr val="58595B"/>
                </a:solidFill>
                <a:effectLst/>
                <a:uLnTx/>
                <a:uFillTx/>
                <a:latin typeface="Trebuchet MS" panose="020B0603020202020204" pitchFamily="34" charset="0"/>
                <a:ea typeface="+mn-ea"/>
                <a:cs typeface="Arial"/>
              </a:rPr>
              <a:t>a</a:t>
            </a:r>
            <a:r>
              <a:rPr kumimoji="0" lang="en-US" sz="800" b="0" i="0" u="none" strike="noStrike" kern="1200" cap="none" spc="0" normalizeH="0" baseline="0" noProof="0" dirty="0" err="1">
                <a:ln>
                  <a:noFill/>
                </a:ln>
                <a:solidFill>
                  <a:srgbClr val="58595B"/>
                </a:solidFill>
                <a:effectLst/>
                <a:uLnTx/>
                <a:uFillTx/>
                <a:latin typeface="Trebuchet MS" panose="020B0603020202020204" pitchFamily="34" charset="0"/>
                <a:ea typeface="+mn-ea"/>
                <a:cs typeface="Arial"/>
              </a:rPr>
              <a:t>The</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differences in EAIRs (reported as patient with at least 1 event per 1 patient-year of exposure) for </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SG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versus </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TPC</a:t>
            </a:r>
            <a:r>
              <a:rPr kumimoji="0" lang="en-US" sz="800" b="0" i="0" u="none" strike="noStrike" kern="1200" cap="none" spc="1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are presented with</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the corresponding 95% CI. Statistical significance was based on informal testing.</a:t>
            </a:r>
          </a:p>
          <a:p>
            <a:pPr marL="0" marR="508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7" normalizeH="0" baseline="27777" noProof="0" dirty="0" err="1">
                <a:ln>
                  <a:noFill/>
                </a:ln>
                <a:solidFill>
                  <a:srgbClr val="58595B"/>
                </a:solidFill>
                <a:effectLst/>
                <a:uLnTx/>
                <a:uFillTx/>
                <a:latin typeface="Trebuchet MS" panose="020B0603020202020204" pitchFamily="34" charset="0"/>
                <a:ea typeface="+mn-ea"/>
                <a:cs typeface="Arial"/>
              </a:rPr>
              <a:t>b</a:t>
            </a:r>
            <a:r>
              <a:rPr kumimoji="0" lang="en-US" sz="800" b="0" i="0" u="none" strike="noStrike" kern="1200" cap="none" spc="5" normalizeH="0" baseline="0" noProof="0" dirty="0" err="1">
                <a:ln>
                  <a:noFill/>
                </a:ln>
                <a:solidFill>
                  <a:srgbClr val="58595B"/>
                </a:solidFill>
                <a:effectLst/>
                <a:uLnTx/>
                <a:uFillTx/>
                <a:latin typeface="Trebuchet MS" panose="020B0603020202020204" pitchFamily="34" charset="0"/>
                <a:ea typeface="+mn-ea"/>
                <a:cs typeface="Arial"/>
              </a:rPr>
              <a:t>SG</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and </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TPC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EAIRs were similar if the 95% CI covers 0, nominally not statistically significant based on informal</a:t>
            </a:r>
            <a:r>
              <a:rPr kumimoji="0" lang="en-US" sz="800" b="0" i="0" u="none" strike="noStrike" kern="1200" cap="none" spc="-1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testing.</a:t>
            </a:r>
            <a:endPar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0" marR="762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AE, adverse event; EAIR, exposure-adjusted incidence rate; SG, sacituzumab govitecan; TEAE, treatment-emergent adverse event; TPC, treatment of physician’s</a:t>
            </a:r>
            <a:r>
              <a:rPr kumimoji="0" lang="en-US" sz="8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choice.</a:t>
            </a:r>
          </a:p>
        </p:txBody>
      </p:sp>
      <p:sp>
        <p:nvSpPr>
          <p:cNvPr id="40" name="object 285">
            <a:extLst>
              <a:ext uri="{FF2B5EF4-FFF2-40B4-BE49-F238E27FC236}">
                <a16:creationId xmlns:a16="http://schemas.microsoft.com/office/drawing/2014/main" id="{CA06FCF3-1623-4F95-A9B4-2D337C3DA0BD}"/>
              </a:ext>
            </a:extLst>
          </p:cNvPr>
          <p:cNvSpPr txBox="1"/>
          <p:nvPr/>
        </p:nvSpPr>
        <p:spPr>
          <a:xfrm>
            <a:off x="2868510" y="2305457"/>
            <a:ext cx="1163363"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sz="1000" b="1"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Absolute</a:t>
            </a:r>
            <a:r>
              <a:rPr kumimoji="0" sz="1000" b="1" i="0" u="none" strike="noStrike" kern="1200" cap="none" spc="-30" normalizeH="0" baseline="0" noProof="0" dirty="0">
                <a:ln>
                  <a:noFill/>
                </a:ln>
                <a:solidFill>
                  <a:srgbClr val="636466"/>
                </a:solidFill>
                <a:effectLst/>
                <a:uLnTx/>
                <a:uFillTx/>
                <a:latin typeface="Trebuchet MS" panose="020B0603020202020204" pitchFamily="34" charset="0"/>
                <a:ea typeface="+mn-ea"/>
                <a:cs typeface="Arial"/>
              </a:rPr>
              <a:t> </a:t>
            </a:r>
            <a:r>
              <a:rPr kumimoji="0" sz="1000" b="1"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Incidence</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141" name="object 386">
            <a:extLst>
              <a:ext uri="{FF2B5EF4-FFF2-40B4-BE49-F238E27FC236}">
                <a16:creationId xmlns:a16="http://schemas.microsoft.com/office/drawing/2014/main" id="{EECECBDE-B3B6-4ABB-BF6D-35DA0CE52218}"/>
              </a:ext>
            </a:extLst>
          </p:cNvPr>
          <p:cNvSpPr txBox="1"/>
          <p:nvPr/>
        </p:nvSpPr>
        <p:spPr>
          <a:xfrm>
            <a:off x="8068230" y="2305457"/>
            <a:ext cx="1163363"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sz="1000" b="1"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Absolute</a:t>
            </a:r>
            <a:r>
              <a:rPr kumimoji="0" sz="1000" b="1" i="0" u="none" strike="noStrike" kern="1200" cap="none" spc="-30" normalizeH="0" baseline="0" noProof="0" dirty="0">
                <a:ln>
                  <a:noFill/>
                </a:ln>
                <a:solidFill>
                  <a:srgbClr val="636466"/>
                </a:solidFill>
                <a:effectLst/>
                <a:uLnTx/>
                <a:uFillTx/>
                <a:latin typeface="Trebuchet MS" panose="020B0603020202020204" pitchFamily="34" charset="0"/>
                <a:ea typeface="+mn-ea"/>
                <a:cs typeface="Arial"/>
              </a:rPr>
              <a:t> </a:t>
            </a:r>
            <a:r>
              <a:rPr kumimoji="0" sz="1000" b="1"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Incidence</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41" name="object 286">
            <a:extLst>
              <a:ext uri="{FF2B5EF4-FFF2-40B4-BE49-F238E27FC236}">
                <a16:creationId xmlns:a16="http://schemas.microsoft.com/office/drawing/2014/main" id="{5643363C-964E-4CA3-995B-07F29059C357}"/>
              </a:ext>
            </a:extLst>
          </p:cNvPr>
          <p:cNvSpPr txBox="1"/>
          <p:nvPr/>
        </p:nvSpPr>
        <p:spPr>
          <a:xfrm>
            <a:off x="4514500" y="2143874"/>
            <a:ext cx="1281556" cy="331501"/>
          </a:xfrm>
          <a:prstGeom prst="rect">
            <a:avLst/>
          </a:prstGeom>
        </p:spPr>
        <p:txBody>
          <a:bodyPr vert="horz" wrap="square" lIns="0" tIns="23495" rIns="0" bIns="0" rtlCol="0">
            <a:spAutoFit/>
          </a:bodyPr>
          <a:lstStyle/>
          <a:p>
            <a:pPr marL="0" marR="5080" lvl="0" indent="0" algn="ctr" defTabSz="914400" rtl="0" eaLnBrk="1" fontAlgn="auto" latinLnBrk="0" hangingPunct="1">
              <a:lnSpc>
                <a:spcPct val="100000"/>
              </a:lnSpc>
              <a:spcBef>
                <a:spcPts val="0"/>
              </a:spcBef>
              <a:spcAft>
                <a:spcPts val="0"/>
              </a:spcAft>
              <a:buClrTx/>
              <a:buSzTx/>
              <a:buFontTx/>
              <a:buNone/>
              <a:tabLst/>
              <a:defRPr/>
            </a:pPr>
            <a:r>
              <a:rPr kumimoji="0" sz="1000" b="1" i="0" u="none" strike="noStrike" kern="1200" cap="none" spc="10" normalizeH="0" baseline="0" noProof="0" dirty="0">
                <a:ln>
                  <a:noFill/>
                </a:ln>
                <a:solidFill>
                  <a:srgbClr val="636466"/>
                </a:solidFill>
                <a:effectLst/>
                <a:uLnTx/>
                <a:uFillTx/>
                <a:latin typeface="Trebuchet MS" panose="020B0603020202020204" pitchFamily="34" charset="0"/>
                <a:ea typeface="+mn-ea"/>
                <a:cs typeface="Arial"/>
              </a:rPr>
              <a:t>EAIR</a:t>
            </a:r>
            <a:r>
              <a:rPr kumimoji="0" sz="1000" b="1" i="0" u="none" strike="noStrike" kern="1200" cap="none" spc="-35" normalizeH="0" baseline="0" noProof="0" dirty="0">
                <a:ln>
                  <a:noFill/>
                </a:ln>
                <a:solidFill>
                  <a:srgbClr val="636466"/>
                </a:solidFill>
                <a:effectLst/>
                <a:uLnTx/>
                <a:uFillTx/>
                <a:latin typeface="Trebuchet MS" panose="020B0603020202020204" pitchFamily="34" charset="0"/>
                <a:ea typeface="+mn-ea"/>
                <a:cs typeface="Arial"/>
              </a:rPr>
              <a:t> </a:t>
            </a:r>
            <a:r>
              <a:rPr kumimoji="0" sz="1000" b="1" i="0" u="none" strike="noStrike" kern="1200" cap="none" spc="0" normalizeH="0" baseline="0" noProof="0" dirty="0">
                <a:ln>
                  <a:noFill/>
                </a:ln>
                <a:solidFill>
                  <a:srgbClr val="636466"/>
                </a:solidFill>
                <a:effectLst/>
                <a:uLnTx/>
                <a:uFillTx/>
                <a:latin typeface="Trebuchet MS" panose="020B0603020202020204" pitchFamily="34" charset="0"/>
                <a:ea typeface="+mn-ea"/>
                <a:cs typeface="Arial"/>
              </a:rPr>
              <a:t>Difference  </a:t>
            </a:r>
            <a:r>
              <a:rPr kumimoji="0" sz="1000" b="1"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With </a:t>
            </a:r>
            <a:r>
              <a:rPr kumimoji="0" sz="1000" b="1" i="0" u="none" strike="noStrike" kern="1200" cap="none" spc="10" normalizeH="0" baseline="0" noProof="0" dirty="0">
                <a:ln>
                  <a:noFill/>
                </a:ln>
                <a:solidFill>
                  <a:srgbClr val="636466"/>
                </a:solidFill>
                <a:effectLst/>
                <a:uLnTx/>
                <a:uFillTx/>
                <a:latin typeface="Trebuchet MS" panose="020B0603020202020204" pitchFamily="34" charset="0"/>
                <a:ea typeface="+mn-ea"/>
                <a:cs typeface="Arial"/>
              </a:rPr>
              <a:t>95%</a:t>
            </a:r>
            <a:r>
              <a:rPr kumimoji="0" sz="1000" b="1" i="0" u="none" strike="noStrike" kern="1200" cap="none" spc="-35" normalizeH="0" baseline="0" noProof="0" dirty="0">
                <a:ln>
                  <a:noFill/>
                </a:ln>
                <a:solidFill>
                  <a:srgbClr val="636466"/>
                </a:solidFill>
                <a:effectLst/>
                <a:uLnTx/>
                <a:uFillTx/>
                <a:latin typeface="Trebuchet MS" panose="020B0603020202020204" pitchFamily="34" charset="0"/>
                <a:ea typeface="+mn-ea"/>
                <a:cs typeface="Arial"/>
              </a:rPr>
              <a:t> </a:t>
            </a:r>
            <a:r>
              <a:rPr kumimoji="0" sz="1000" b="1" i="0" u="none" strike="noStrike" kern="1200" cap="none" spc="0" normalizeH="0" baseline="0" noProof="0" dirty="0">
                <a:ln>
                  <a:noFill/>
                </a:ln>
                <a:solidFill>
                  <a:srgbClr val="636466"/>
                </a:solidFill>
                <a:effectLst/>
                <a:uLnTx/>
                <a:uFillTx/>
                <a:latin typeface="Trebuchet MS" panose="020B0603020202020204" pitchFamily="34" charset="0"/>
                <a:ea typeface="+mn-ea"/>
                <a:cs typeface="Arial"/>
              </a:rPr>
              <a:t>CI</a:t>
            </a:r>
            <a:r>
              <a:rPr kumimoji="0" sz="1000" b="1" i="0" u="none" strike="noStrike" kern="1200" cap="none" spc="0" normalizeH="0" baseline="31746" noProof="0" dirty="0">
                <a:ln>
                  <a:noFill/>
                </a:ln>
                <a:solidFill>
                  <a:srgbClr val="636466"/>
                </a:solidFill>
                <a:effectLst/>
                <a:uLnTx/>
                <a:uFillTx/>
                <a:latin typeface="Trebuchet MS" panose="020B0603020202020204" pitchFamily="34" charset="0"/>
                <a:ea typeface="+mn-ea"/>
                <a:cs typeface="Arial"/>
              </a:rPr>
              <a:t>a</a:t>
            </a:r>
            <a:endParaRPr kumimoji="0" sz="1000" b="0"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endParaRPr>
          </a:p>
        </p:txBody>
      </p:sp>
      <p:sp>
        <p:nvSpPr>
          <p:cNvPr id="142" name="object 387">
            <a:extLst>
              <a:ext uri="{FF2B5EF4-FFF2-40B4-BE49-F238E27FC236}">
                <a16:creationId xmlns:a16="http://schemas.microsoft.com/office/drawing/2014/main" id="{7BBF5426-CB31-48DA-BA8F-C4B81427AB56}"/>
              </a:ext>
            </a:extLst>
          </p:cNvPr>
          <p:cNvSpPr txBox="1"/>
          <p:nvPr/>
        </p:nvSpPr>
        <p:spPr>
          <a:xfrm>
            <a:off x="10052399" y="2143874"/>
            <a:ext cx="1241445" cy="331501"/>
          </a:xfrm>
          <a:prstGeom prst="rect">
            <a:avLst/>
          </a:prstGeom>
        </p:spPr>
        <p:txBody>
          <a:bodyPr vert="horz" wrap="square" lIns="0" tIns="23495" rIns="0" bIns="0" rtlCol="0">
            <a:spAutoFit/>
          </a:bodyPr>
          <a:lstStyle/>
          <a:p>
            <a:pPr marL="0" marR="5080" lvl="0" indent="0" algn="ctr" defTabSz="914400" rtl="0" eaLnBrk="1" fontAlgn="auto" latinLnBrk="0" hangingPunct="1">
              <a:lnSpc>
                <a:spcPct val="100000"/>
              </a:lnSpc>
              <a:spcBef>
                <a:spcPts val="0"/>
              </a:spcBef>
              <a:spcAft>
                <a:spcPts val="0"/>
              </a:spcAft>
              <a:buClrTx/>
              <a:buSzTx/>
              <a:buFontTx/>
              <a:buNone/>
              <a:tabLst/>
              <a:defRPr/>
            </a:pPr>
            <a:r>
              <a:rPr kumimoji="0" sz="1000" b="1" i="0" u="none" strike="noStrike" kern="1200" cap="none" spc="10" normalizeH="0" baseline="0" noProof="0" dirty="0">
                <a:ln>
                  <a:noFill/>
                </a:ln>
                <a:solidFill>
                  <a:srgbClr val="636466"/>
                </a:solidFill>
                <a:effectLst/>
                <a:uLnTx/>
                <a:uFillTx/>
                <a:latin typeface="Arial"/>
                <a:ea typeface="+mn-ea"/>
                <a:cs typeface="Arial"/>
              </a:rPr>
              <a:t>EAIR</a:t>
            </a:r>
            <a:r>
              <a:rPr kumimoji="0" sz="1000" b="1" i="0" u="none" strike="noStrike" kern="1200" cap="none" spc="-35" normalizeH="0" baseline="0" noProof="0" dirty="0">
                <a:ln>
                  <a:noFill/>
                </a:ln>
                <a:solidFill>
                  <a:srgbClr val="636466"/>
                </a:solidFill>
                <a:effectLst/>
                <a:uLnTx/>
                <a:uFillTx/>
                <a:latin typeface="Arial"/>
                <a:ea typeface="+mn-ea"/>
                <a:cs typeface="Arial"/>
              </a:rPr>
              <a:t> </a:t>
            </a:r>
            <a:r>
              <a:rPr kumimoji="0" sz="1000" b="1" i="0" u="none" strike="noStrike" kern="1200" cap="none" spc="0" normalizeH="0" baseline="0" noProof="0" dirty="0">
                <a:ln>
                  <a:noFill/>
                </a:ln>
                <a:solidFill>
                  <a:srgbClr val="636466"/>
                </a:solidFill>
                <a:effectLst/>
                <a:uLnTx/>
                <a:uFillTx/>
                <a:latin typeface="Arial"/>
                <a:ea typeface="+mn-ea"/>
                <a:cs typeface="Arial"/>
              </a:rPr>
              <a:t>Difference  </a:t>
            </a:r>
            <a:r>
              <a:rPr kumimoji="0" sz="1000" b="1" i="0" u="none" strike="noStrike" kern="1200" cap="none" spc="5" normalizeH="0" baseline="0" noProof="0" dirty="0">
                <a:ln>
                  <a:noFill/>
                </a:ln>
                <a:solidFill>
                  <a:srgbClr val="636466"/>
                </a:solidFill>
                <a:effectLst/>
                <a:uLnTx/>
                <a:uFillTx/>
                <a:latin typeface="Arial"/>
                <a:ea typeface="+mn-ea"/>
                <a:cs typeface="Arial"/>
              </a:rPr>
              <a:t>With </a:t>
            </a:r>
            <a:r>
              <a:rPr kumimoji="0" sz="1000" b="1" i="0" u="none" strike="noStrike" kern="1200" cap="none" spc="10" normalizeH="0" baseline="0" noProof="0" dirty="0">
                <a:ln>
                  <a:noFill/>
                </a:ln>
                <a:solidFill>
                  <a:srgbClr val="636466"/>
                </a:solidFill>
                <a:effectLst/>
                <a:uLnTx/>
                <a:uFillTx/>
                <a:latin typeface="Arial"/>
                <a:ea typeface="+mn-ea"/>
                <a:cs typeface="Arial"/>
              </a:rPr>
              <a:t>95%</a:t>
            </a:r>
            <a:r>
              <a:rPr kumimoji="0" sz="1000" b="1" i="0" u="none" strike="noStrike" kern="1200" cap="none" spc="-35" normalizeH="0" baseline="0" noProof="0" dirty="0">
                <a:ln>
                  <a:noFill/>
                </a:ln>
                <a:solidFill>
                  <a:srgbClr val="636466"/>
                </a:solidFill>
                <a:effectLst/>
                <a:uLnTx/>
                <a:uFillTx/>
                <a:latin typeface="Arial"/>
                <a:ea typeface="+mn-ea"/>
                <a:cs typeface="Arial"/>
              </a:rPr>
              <a:t> </a:t>
            </a:r>
            <a:r>
              <a:rPr kumimoji="0" sz="1000" b="1" i="0" u="none" strike="noStrike" kern="1200" cap="none" spc="0" normalizeH="0" baseline="0" noProof="0" dirty="0">
                <a:ln>
                  <a:noFill/>
                </a:ln>
                <a:solidFill>
                  <a:srgbClr val="636466"/>
                </a:solidFill>
                <a:effectLst/>
                <a:uLnTx/>
                <a:uFillTx/>
                <a:latin typeface="Arial"/>
                <a:ea typeface="+mn-ea"/>
                <a:cs typeface="Arial"/>
              </a:rPr>
              <a:t>CI</a:t>
            </a:r>
            <a:r>
              <a:rPr kumimoji="0" sz="1000" b="1" i="0" u="none" strike="noStrike" kern="1200" cap="none" spc="0" normalizeH="0" baseline="31746" noProof="0" dirty="0">
                <a:ln>
                  <a:noFill/>
                </a:ln>
                <a:solidFill>
                  <a:srgbClr val="636466"/>
                </a:solidFill>
                <a:effectLst/>
                <a:uLnTx/>
                <a:uFillTx/>
                <a:latin typeface="Arial"/>
                <a:ea typeface="+mn-ea"/>
                <a:cs typeface="Arial"/>
              </a:rPr>
              <a:t>a</a:t>
            </a:r>
            <a:endParaRPr kumimoji="0" sz="1000" b="1" i="0" u="none" strike="noStrike" kern="1200" cap="none" spc="0" normalizeH="0" baseline="31746" noProof="0" dirty="0">
              <a:ln>
                <a:noFill/>
              </a:ln>
              <a:solidFill>
                <a:srgbClr val="54565B"/>
              </a:solidFill>
              <a:effectLst/>
              <a:uLnTx/>
              <a:uFillTx/>
              <a:latin typeface="Arial"/>
              <a:ea typeface="+mn-ea"/>
              <a:cs typeface="Arial"/>
            </a:endParaRPr>
          </a:p>
        </p:txBody>
      </p:sp>
      <p:sp>
        <p:nvSpPr>
          <p:cNvPr id="240" name="object 347">
            <a:extLst>
              <a:ext uri="{FF2B5EF4-FFF2-40B4-BE49-F238E27FC236}">
                <a16:creationId xmlns:a16="http://schemas.microsoft.com/office/drawing/2014/main" id="{B5509226-01BF-4E9D-9E6A-5AAF736F4ECC}"/>
              </a:ext>
            </a:extLst>
          </p:cNvPr>
          <p:cNvSpPr/>
          <p:nvPr/>
        </p:nvSpPr>
        <p:spPr>
          <a:xfrm>
            <a:off x="3327920" y="2978779"/>
            <a:ext cx="76440" cy="74193"/>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 name="Shape1_20221121_130454">
            <a:extLst>
              <a:ext uri="{FF2B5EF4-FFF2-40B4-BE49-F238E27FC236}">
                <a16:creationId xmlns:a16="http://schemas.microsoft.com/office/drawing/2014/main" id="{FF0C0068-5696-4461-AD6B-CD41936028ED}"/>
              </a:ext>
            </a:extLst>
          </p:cNvPr>
          <p:cNvSpPr/>
          <p:nvPr/>
        </p:nvSpPr>
        <p:spPr>
          <a:xfrm>
            <a:off x="2767842" y="5186079"/>
            <a:ext cx="1359904" cy="0"/>
          </a:xfrm>
          <a:custGeom>
            <a:avLst/>
            <a:gdLst/>
            <a:ahLst/>
            <a:cxnLst/>
            <a:rect l="l" t="t" r="r" b="b"/>
            <a:pathLst>
              <a:path w="869950">
                <a:moveTo>
                  <a:pt x="0" y="0"/>
                </a:moveTo>
                <a:lnTo>
                  <a:pt x="869469"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 name="Shape2_20221121_130454">
            <a:extLst>
              <a:ext uri="{FF2B5EF4-FFF2-40B4-BE49-F238E27FC236}">
                <a16:creationId xmlns:a16="http://schemas.microsoft.com/office/drawing/2014/main" id="{16E00E30-60AC-46F9-859B-4AEBD6F1C6D7}"/>
              </a:ext>
            </a:extLst>
          </p:cNvPr>
          <p:cNvSpPr/>
          <p:nvPr/>
        </p:nvSpPr>
        <p:spPr>
          <a:xfrm>
            <a:off x="2767842"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 name="Shape3_20221121_130454">
            <a:extLst>
              <a:ext uri="{FF2B5EF4-FFF2-40B4-BE49-F238E27FC236}">
                <a16:creationId xmlns:a16="http://schemas.microsoft.com/office/drawing/2014/main" id="{D999925A-84CF-4E89-B317-982E590AE12D}"/>
              </a:ext>
            </a:extLst>
          </p:cNvPr>
          <p:cNvSpPr/>
          <p:nvPr/>
        </p:nvSpPr>
        <p:spPr>
          <a:xfrm>
            <a:off x="2948435"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4" name="Shape4_20221121_130454">
            <a:extLst>
              <a:ext uri="{FF2B5EF4-FFF2-40B4-BE49-F238E27FC236}">
                <a16:creationId xmlns:a16="http://schemas.microsoft.com/office/drawing/2014/main" id="{1A6F11F7-5F71-41D1-B2C0-88AD69EFD6F9}"/>
              </a:ext>
            </a:extLst>
          </p:cNvPr>
          <p:cNvSpPr/>
          <p:nvPr/>
        </p:nvSpPr>
        <p:spPr>
          <a:xfrm>
            <a:off x="3129825"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5" name="Shape5_20221121_130454">
            <a:extLst>
              <a:ext uri="{FF2B5EF4-FFF2-40B4-BE49-F238E27FC236}">
                <a16:creationId xmlns:a16="http://schemas.microsoft.com/office/drawing/2014/main" id="{395D2A75-AE34-4AB5-A075-F3AC3F415889}"/>
              </a:ext>
            </a:extLst>
          </p:cNvPr>
          <p:cNvSpPr/>
          <p:nvPr/>
        </p:nvSpPr>
        <p:spPr>
          <a:xfrm>
            <a:off x="3311220"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 name="Shape6_20221121_130454">
            <a:extLst>
              <a:ext uri="{FF2B5EF4-FFF2-40B4-BE49-F238E27FC236}">
                <a16:creationId xmlns:a16="http://schemas.microsoft.com/office/drawing/2014/main" id="{F5ACF351-5BF2-4176-AA29-FC7B88E77458}"/>
              </a:ext>
            </a:extLst>
          </p:cNvPr>
          <p:cNvSpPr/>
          <p:nvPr/>
        </p:nvSpPr>
        <p:spPr>
          <a:xfrm>
            <a:off x="3492608"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 name="Shape7_20221121_130454">
            <a:extLst>
              <a:ext uri="{FF2B5EF4-FFF2-40B4-BE49-F238E27FC236}">
                <a16:creationId xmlns:a16="http://schemas.microsoft.com/office/drawing/2014/main" id="{715F2C62-2F6F-4586-85B3-DF00C4FCB074}"/>
              </a:ext>
            </a:extLst>
          </p:cNvPr>
          <p:cNvSpPr/>
          <p:nvPr/>
        </p:nvSpPr>
        <p:spPr>
          <a:xfrm>
            <a:off x="3674003"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8" name="Shape8_20221121_130454">
            <a:extLst>
              <a:ext uri="{FF2B5EF4-FFF2-40B4-BE49-F238E27FC236}">
                <a16:creationId xmlns:a16="http://schemas.microsoft.com/office/drawing/2014/main" id="{5A66F847-950F-4791-A86F-C96CC25E48CC}"/>
              </a:ext>
            </a:extLst>
          </p:cNvPr>
          <p:cNvSpPr/>
          <p:nvPr/>
        </p:nvSpPr>
        <p:spPr>
          <a:xfrm>
            <a:off x="3855393"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9" name="Shape9_20221121_130454">
            <a:extLst>
              <a:ext uri="{FF2B5EF4-FFF2-40B4-BE49-F238E27FC236}">
                <a16:creationId xmlns:a16="http://schemas.microsoft.com/office/drawing/2014/main" id="{E934CB0B-060C-42A1-8025-FAC729FF74F9}"/>
              </a:ext>
            </a:extLst>
          </p:cNvPr>
          <p:cNvSpPr/>
          <p:nvPr/>
        </p:nvSpPr>
        <p:spPr>
          <a:xfrm>
            <a:off x="4036788"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0" name="Shape1_20221121_132019">
            <a:extLst>
              <a:ext uri="{FF2B5EF4-FFF2-40B4-BE49-F238E27FC236}">
                <a16:creationId xmlns:a16="http://schemas.microsoft.com/office/drawing/2014/main" id="{7ECF1130-2B98-4D05-9657-42BB77058E96}"/>
              </a:ext>
            </a:extLst>
          </p:cNvPr>
          <p:cNvSpPr/>
          <p:nvPr/>
        </p:nvSpPr>
        <p:spPr>
          <a:xfrm>
            <a:off x="2727572" y="4791812"/>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1" name="Shape2_20221121_132019">
            <a:extLst>
              <a:ext uri="{FF2B5EF4-FFF2-40B4-BE49-F238E27FC236}">
                <a16:creationId xmlns:a16="http://schemas.microsoft.com/office/drawing/2014/main" id="{BF07D3B3-0C1E-4F62-BAF2-3F684B8CF93A}"/>
              </a:ext>
            </a:extLst>
          </p:cNvPr>
          <p:cNvSpPr/>
          <p:nvPr/>
        </p:nvSpPr>
        <p:spPr>
          <a:xfrm>
            <a:off x="2727572" y="4397161"/>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3" name="Shape3_20221121_132019">
            <a:extLst>
              <a:ext uri="{FF2B5EF4-FFF2-40B4-BE49-F238E27FC236}">
                <a16:creationId xmlns:a16="http://schemas.microsoft.com/office/drawing/2014/main" id="{1E73687F-F3F1-4F87-9259-E59C1B9F2AC9}"/>
              </a:ext>
            </a:extLst>
          </p:cNvPr>
          <p:cNvSpPr/>
          <p:nvPr/>
        </p:nvSpPr>
        <p:spPr>
          <a:xfrm>
            <a:off x="2727572" y="4002508"/>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4" name="Shape4_20221121_132019">
            <a:extLst>
              <a:ext uri="{FF2B5EF4-FFF2-40B4-BE49-F238E27FC236}">
                <a16:creationId xmlns:a16="http://schemas.microsoft.com/office/drawing/2014/main" id="{3794193D-CF73-48FD-B32D-B1E7F0EB1258}"/>
              </a:ext>
            </a:extLst>
          </p:cNvPr>
          <p:cNvSpPr/>
          <p:nvPr/>
        </p:nvSpPr>
        <p:spPr>
          <a:xfrm>
            <a:off x="2727572" y="3607855"/>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5" name="Shape5_20221121_132019">
            <a:extLst>
              <a:ext uri="{FF2B5EF4-FFF2-40B4-BE49-F238E27FC236}">
                <a16:creationId xmlns:a16="http://schemas.microsoft.com/office/drawing/2014/main" id="{C3937200-9C06-4437-A66F-DA147207D90B}"/>
              </a:ext>
            </a:extLst>
          </p:cNvPr>
          <p:cNvSpPr/>
          <p:nvPr/>
        </p:nvSpPr>
        <p:spPr>
          <a:xfrm>
            <a:off x="2727572" y="3213202"/>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2" name="Shape6_20221121_132019">
            <a:extLst>
              <a:ext uri="{FF2B5EF4-FFF2-40B4-BE49-F238E27FC236}">
                <a16:creationId xmlns:a16="http://schemas.microsoft.com/office/drawing/2014/main" id="{33D0570D-F127-4742-BF4D-FD361737ECB1}"/>
              </a:ext>
            </a:extLst>
          </p:cNvPr>
          <p:cNvSpPr/>
          <p:nvPr/>
        </p:nvSpPr>
        <p:spPr>
          <a:xfrm>
            <a:off x="2727572" y="5186464"/>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6" name="Shape0_20221121_132019">
            <a:extLst>
              <a:ext uri="{FF2B5EF4-FFF2-40B4-BE49-F238E27FC236}">
                <a16:creationId xmlns:a16="http://schemas.microsoft.com/office/drawing/2014/main" id="{D4AF80B8-3A23-44AC-841A-6456C825ACFE}"/>
              </a:ext>
            </a:extLst>
          </p:cNvPr>
          <p:cNvSpPr/>
          <p:nvPr/>
        </p:nvSpPr>
        <p:spPr>
          <a:xfrm>
            <a:off x="2727572" y="2818549"/>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76" name="Shape7_20221121_130418">
            <a:extLst>
              <a:ext uri="{FF2B5EF4-FFF2-40B4-BE49-F238E27FC236}">
                <a16:creationId xmlns:a16="http://schemas.microsoft.com/office/drawing/2014/main" id="{70B396EA-EB6D-4F1A-8A98-40C94E7A494A}"/>
              </a:ext>
            </a:extLst>
          </p:cNvPr>
          <p:cNvSpPr/>
          <p:nvPr/>
        </p:nvSpPr>
        <p:spPr>
          <a:xfrm>
            <a:off x="3817646" y="3767616"/>
            <a:ext cx="75130" cy="75130"/>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78" name="Shape8_20221121_130418">
            <a:extLst>
              <a:ext uri="{FF2B5EF4-FFF2-40B4-BE49-F238E27FC236}">
                <a16:creationId xmlns:a16="http://schemas.microsoft.com/office/drawing/2014/main" id="{6631A667-13FA-4D1F-A44A-5A1A39927676}"/>
              </a:ext>
            </a:extLst>
          </p:cNvPr>
          <p:cNvSpPr/>
          <p:nvPr/>
        </p:nvSpPr>
        <p:spPr>
          <a:xfrm>
            <a:off x="3073544" y="4162269"/>
            <a:ext cx="75130" cy="75130"/>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80" name="Shape9_20221121_130418">
            <a:extLst>
              <a:ext uri="{FF2B5EF4-FFF2-40B4-BE49-F238E27FC236}">
                <a16:creationId xmlns:a16="http://schemas.microsoft.com/office/drawing/2014/main" id="{9DE6906E-6CA3-433F-878A-B4F88CC99DFA}"/>
              </a:ext>
            </a:extLst>
          </p:cNvPr>
          <p:cNvSpPr/>
          <p:nvPr/>
        </p:nvSpPr>
        <p:spPr>
          <a:xfrm>
            <a:off x="2802117" y="4556922"/>
            <a:ext cx="75130" cy="75130"/>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82" name="Shape0_20221121_130418">
            <a:extLst>
              <a:ext uri="{FF2B5EF4-FFF2-40B4-BE49-F238E27FC236}">
                <a16:creationId xmlns:a16="http://schemas.microsoft.com/office/drawing/2014/main" id="{DE1D1F3D-9014-470F-B830-F884D7BEFA74}"/>
              </a:ext>
            </a:extLst>
          </p:cNvPr>
          <p:cNvSpPr/>
          <p:nvPr/>
        </p:nvSpPr>
        <p:spPr>
          <a:xfrm>
            <a:off x="3527686" y="3372963"/>
            <a:ext cx="75130" cy="75130"/>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84" name="Shape10_20221121_130418">
            <a:extLst>
              <a:ext uri="{FF2B5EF4-FFF2-40B4-BE49-F238E27FC236}">
                <a16:creationId xmlns:a16="http://schemas.microsoft.com/office/drawing/2014/main" id="{C24E9F86-AEC8-4E80-A18E-93D2346273DF}"/>
              </a:ext>
            </a:extLst>
          </p:cNvPr>
          <p:cNvSpPr/>
          <p:nvPr/>
        </p:nvSpPr>
        <p:spPr>
          <a:xfrm>
            <a:off x="2729298" y="4951574"/>
            <a:ext cx="75130" cy="75130"/>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97" name="Shape0_20221121_130400">
            <a:extLst>
              <a:ext uri="{FF2B5EF4-FFF2-40B4-BE49-F238E27FC236}">
                <a16:creationId xmlns:a16="http://schemas.microsoft.com/office/drawing/2014/main" id="{8F20777E-8DB0-4F0D-AAD0-9FBA1B527809}"/>
              </a:ext>
            </a:extLst>
          </p:cNvPr>
          <p:cNvSpPr/>
          <p:nvPr/>
        </p:nvSpPr>
        <p:spPr>
          <a:xfrm>
            <a:off x="3925629" y="3372963"/>
            <a:ext cx="75130" cy="75130"/>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01" name="Shape0_20221121_130415">
            <a:extLst>
              <a:ext uri="{FF2B5EF4-FFF2-40B4-BE49-F238E27FC236}">
                <a16:creationId xmlns:a16="http://schemas.microsoft.com/office/drawing/2014/main" id="{3BAE6F3D-240C-4245-86FF-EFCC8E825591}"/>
              </a:ext>
            </a:extLst>
          </p:cNvPr>
          <p:cNvSpPr/>
          <p:nvPr/>
        </p:nvSpPr>
        <p:spPr>
          <a:xfrm>
            <a:off x="3343280" y="2993015"/>
            <a:ext cx="45720" cy="45720"/>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14" name="TextBox 213">
            <a:extLst>
              <a:ext uri="{FF2B5EF4-FFF2-40B4-BE49-F238E27FC236}">
                <a16:creationId xmlns:a16="http://schemas.microsoft.com/office/drawing/2014/main" id="{06742451-BD37-4E9F-9E55-97A62D7262F2}"/>
              </a:ext>
            </a:extLst>
          </p:cNvPr>
          <p:cNvSpPr txBox="1">
            <a:spLocks/>
          </p:cNvSpPr>
          <p:nvPr/>
        </p:nvSpPr>
        <p:spPr>
          <a:xfrm>
            <a:off x="577515" y="2538310"/>
            <a:ext cx="2048265" cy="200696"/>
          </a:xfrm>
          <a:prstGeom prst="rect">
            <a:avLst/>
          </a:prstGeom>
          <a:noFill/>
        </p:spPr>
        <p:txBody>
          <a:bodyPr vert="horz" wrap="square" lIns="0" tIns="15875" rIns="0" bIns="0" rtlCol="0">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Overall Safety Summary</a:t>
            </a:r>
          </a:p>
        </p:txBody>
      </p:sp>
      <p:sp>
        <p:nvSpPr>
          <p:cNvPr id="216" name="TextBox 215">
            <a:extLst>
              <a:ext uri="{FF2B5EF4-FFF2-40B4-BE49-F238E27FC236}">
                <a16:creationId xmlns:a16="http://schemas.microsoft.com/office/drawing/2014/main" id="{905C038A-4261-4318-9AA2-346C8B417BDE}"/>
              </a:ext>
            </a:extLst>
          </p:cNvPr>
          <p:cNvSpPr txBox="1">
            <a:spLocks/>
          </p:cNvSpPr>
          <p:nvPr/>
        </p:nvSpPr>
        <p:spPr>
          <a:xfrm>
            <a:off x="577515" y="2853972"/>
            <a:ext cx="2048265"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TEAEs leading to dose reduction</a:t>
            </a:r>
          </a:p>
        </p:txBody>
      </p:sp>
      <p:sp>
        <p:nvSpPr>
          <p:cNvPr id="217" name="TextBox 216">
            <a:extLst>
              <a:ext uri="{FF2B5EF4-FFF2-40B4-BE49-F238E27FC236}">
                <a16:creationId xmlns:a16="http://schemas.microsoft.com/office/drawing/2014/main" id="{F89E111E-22CB-4420-8314-74CE3837A12E}"/>
              </a:ext>
            </a:extLst>
          </p:cNvPr>
          <p:cNvSpPr txBox="1">
            <a:spLocks/>
          </p:cNvSpPr>
          <p:nvPr/>
        </p:nvSpPr>
        <p:spPr>
          <a:xfrm>
            <a:off x="577515" y="3248625"/>
            <a:ext cx="2048265"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TEAEs leading to dose delay</a:t>
            </a:r>
          </a:p>
        </p:txBody>
      </p:sp>
      <p:sp>
        <p:nvSpPr>
          <p:cNvPr id="218" name="TextBox 217">
            <a:extLst>
              <a:ext uri="{FF2B5EF4-FFF2-40B4-BE49-F238E27FC236}">
                <a16:creationId xmlns:a16="http://schemas.microsoft.com/office/drawing/2014/main" id="{F7B59074-3220-483D-8DE0-029F3AB683F0}"/>
              </a:ext>
            </a:extLst>
          </p:cNvPr>
          <p:cNvSpPr txBox="1">
            <a:spLocks/>
          </p:cNvSpPr>
          <p:nvPr/>
        </p:nvSpPr>
        <p:spPr>
          <a:xfrm>
            <a:off x="577515" y="3643278"/>
            <a:ext cx="2048265"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Grade ≥3 </a:t>
            </a:r>
            <a:r>
              <a:rPr kumimoji="0" lang="en-US" sz="11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TEAEs</a:t>
            </a:r>
            <a:r>
              <a:rPr kumimoji="0" lang="en-US" sz="11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endParaRPr kumimoji="0" lang="en-US" sz="11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219" name="TextBox 218">
            <a:extLst>
              <a:ext uri="{FF2B5EF4-FFF2-40B4-BE49-F238E27FC236}">
                <a16:creationId xmlns:a16="http://schemas.microsoft.com/office/drawing/2014/main" id="{E5A242ED-296D-4C52-BDF6-01A5503B7973}"/>
              </a:ext>
            </a:extLst>
          </p:cNvPr>
          <p:cNvSpPr txBox="1">
            <a:spLocks/>
          </p:cNvSpPr>
          <p:nvPr/>
        </p:nvSpPr>
        <p:spPr>
          <a:xfrm>
            <a:off x="577515" y="4037931"/>
            <a:ext cx="2048265"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Serious </a:t>
            </a:r>
            <a:r>
              <a:rPr kumimoji="0" lang="en-US" sz="11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AEs</a:t>
            </a:r>
            <a:r>
              <a:rPr kumimoji="0" lang="en-US" sz="11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endParaRPr kumimoji="0" lang="en-US" sz="11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220" name="TextBox 219">
            <a:extLst>
              <a:ext uri="{FF2B5EF4-FFF2-40B4-BE49-F238E27FC236}">
                <a16:creationId xmlns:a16="http://schemas.microsoft.com/office/drawing/2014/main" id="{B841B3E7-29FF-4666-A756-8C7217621FED}"/>
              </a:ext>
            </a:extLst>
          </p:cNvPr>
          <p:cNvSpPr txBox="1">
            <a:spLocks/>
          </p:cNvSpPr>
          <p:nvPr/>
        </p:nvSpPr>
        <p:spPr>
          <a:xfrm>
            <a:off x="577515" y="4432584"/>
            <a:ext cx="2048265"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TEAEs leading to treatment </a:t>
            </a:r>
            <a:r>
              <a:rPr kumimoji="0" lang="en-US" sz="11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discontinuation</a:t>
            </a:r>
            <a:r>
              <a:rPr kumimoji="0" lang="en-US" sz="11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endParaRPr kumimoji="0" lang="en-US" sz="11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221" name="TextBox 220">
            <a:extLst>
              <a:ext uri="{FF2B5EF4-FFF2-40B4-BE49-F238E27FC236}">
                <a16:creationId xmlns:a16="http://schemas.microsoft.com/office/drawing/2014/main" id="{5F4BA029-EEE4-4560-9254-6E74814124A3}"/>
              </a:ext>
            </a:extLst>
          </p:cNvPr>
          <p:cNvSpPr txBox="1">
            <a:spLocks/>
          </p:cNvSpPr>
          <p:nvPr/>
        </p:nvSpPr>
        <p:spPr>
          <a:xfrm>
            <a:off x="577515" y="4827236"/>
            <a:ext cx="2048265"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TEAEs leading to </a:t>
            </a:r>
            <a:r>
              <a:rPr kumimoji="0" lang="en-US" sz="11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death</a:t>
            </a:r>
            <a:r>
              <a:rPr kumimoji="0" lang="en-US" sz="11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endParaRPr kumimoji="0" lang="en-US" sz="11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225" name="Shape105_20221121_125952">
            <a:extLst>
              <a:ext uri="{FF2B5EF4-FFF2-40B4-BE49-F238E27FC236}">
                <a16:creationId xmlns:a16="http://schemas.microsoft.com/office/drawing/2014/main" id="{4028402A-3E22-457B-A9EA-ED2183A0DB0F}"/>
              </a:ext>
            </a:extLst>
          </p:cNvPr>
          <p:cNvSpPr>
            <a:spLocks/>
          </p:cNvSpPr>
          <p:nvPr/>
        </p:nvSpPr>
        <p:spPr>
          <a:xfrm>
            <a:off x="2764299" y="2717199"/>
            <a:ext cx="0" cy="2468880"/>
          </a:xfrm>
          <a:custGeom>
            <a:avLst/>
            <a:gdLst/>
            <a:ahLst/>
            <a:cxnLst/>
            <a:rect l="l" t="t" r="r" b="b"/>
            <a:pathLst>
              <a:path h="1588770">
                <a:moveTo>
                  <a:pt x="0" y="0"/>
                </a:moveTo>
                <a:lnTo>
                  <a:pt x="0" y="1588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36" name="Shape5_20221121_130400">
            <a:extLst>
              <a:ext uri="{FF2B5EF4-FFF2-40B4-BE49-F238E27FC236}">
                <a16:creationId xmlns:a16="http://schemas.microsoft.com/office/drawing/2014/main" id="{6936C26E-94EB-4B94-85AA-286F1AEF764D}"/>
              </a:ext>
            </a:extLst>
          </p:cNvPr>
          <p:cNvSpPr/>
          <p:nvPr/>
        </p:nvSpPr>
        <p:spPr>
          <a:xfrm>
            <a:off x="4069948" y="3767616"/>
            <a:ext cx="75130" cy="75130"/>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37" name="Shape6_20221121_130400">
            <a:extLst>
              <a:ext uri="{FF2B5EF4-FFF2-40B4-BE49-F238E27FC236}">
                <a16:creationId xmlns:a16="http://schemas.microsoft.com/office/drawing/2014/main" id="{A4293239-DE3A-4C6F-B3E5-3D347607D39E}"/>
              </a:ext>
            </a:extLst>
          </p:cNvPr>
          <p:cNvSpPr/>
          <p:nvPr/>
        </p:nvSpPr>
        <p:spPr>
          <a:xfrm>
            <a:off x="3237134" y="4162269"/>
            <a:ext cx="75130" cy="75130"/>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38" name="Shape7_20221121_130400">
            <a:extLst>
              <a:ext uri="{FF2B5EF4-FFF2-40B4-BE49-F238E27FC236}">
                <a16:creationId xmlns:a16="http://schemas.microsoft.com/office/drawing/2014/main" id="{16958243-5ED1-4A17-83E8-9564C2D60447}"/>
              </a:ext>
            </a:extLst>
          </p:cNvPr>
          <p:cNvSpPr/>
          <p:nvPr/>
        </p:nvSpPr>
        <p:spPr>
          <a:xfrm>
            <a:off x="2838605" y="4556922"/>
            <a:ext cx="75130" cy="75130"/>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39" name="Shape8_20221121_130400">
            <a:extLst>
              <a:ext uri="{FF2B5EF4-FFF2-40B4-BE49-F238E27FC236}">
                <a16:creationId xmlns:a16="http://schemas.microsoft.com/office/drawing/2014/main" id="{74E5E9AE-0A78-4A01-8E37-3F61A8CBB95E}"/>
              </a:ext>
            </a:extLst>
          </p:cNvPr>
          <p:cNvSpPr/>
          <p:nvPr/>
        </p:nvSpPr>
        <p:spPr>
          <a:xfrm>
            <a:off x="2765783" y="4951574"/>
            <a:ext cx="75130" cy="75130"/>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44" name="object 285">
            <a:extLst>
              <a:ext uri="{FF2B5EF4-FFF2-40B4-BE49-F238E27FC236}">
                <a16:creationId xmlns:a16="http://schemas.microsoft.com/office/drawing/2014/main" id="{087B7835-9E91-4E14-9D36-43C442CE0E73}"/>
              </a:ext>
            </a:extLst>
          </p:cNvPr>
          <p:cNvSpPr txBox="1"/>
          <p:nvPr/>
        </p:nvSpPr>
        <p:spPr>
          <a:xfrm>
            <a:off x="2637800"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45" name="object 285">
            <a:extLst>
              <a:ext uri="{FF2B5EF4-FFF2-40B4-BE49-F238E27FC236}">
                <a16:creationId xmlns:a16="http://schemas.microsoft.com/office/drawing/2014/main" id="{64B92216-0C42-486C-8F14-ABD3E10F12A5}"/>
              </a:ext>
            </a:extLst>
          </p:cNvPr>
          <p:cNvSpPr txBox="1"/>
          <p:nvPr/>
        </p:nvSpPr>
        <p:spPr>
          <a:xfrm>
            <a:off x="2819682"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10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46" name="object 285">
            <a:extLst>
              <a:ext uri="{FF2B5EF4-FFF2-40B4-BE49-F238E27FC236}">
                <a16:creationId xmlns:a16="http://schemas.microsoft.com/office/drawing/2014/main" id="{754D55F2-194A-4EF1-B25C-4B4695B983EC}"/>
              </a:ext>
            </a:extLst>
          </p:cNvPr>
          <p:cNvSpPr txBox="1"/>
          <p:nvPr/>
        </p:nvSpPr>
        <p:spPr>
          <a:xfrm>
            <a:off x="3001564"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20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47" name="object 285">
            <a:extLst>
              <a:ext uri="{FF2B5EF4-FFF2-40B4-BE49-F238E27FC236}">
                <a16:creationId xmlns:a16="http://schemas.microsoft.com/office/drawing/2014/main" id="{5F0BA253-A01F-40CF-B145-C28ED2F509DB}"/>
              </a:ext>
            </a:extLst>
          </p:cNvPr>
          <p:cNvSpPr txBox="1"/>
          <p:nvPr/>
        </p:nvSpPr>
        <p:spPr>
          <a:xfrm>
            <a:off x="3183446"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30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48" name="object 285">
            <a:extLst>
              <a:ext uri="{FF2B5EF4-FFF2-40B4-BE49-F238E27FC236}">
                <a16:creationId xmlns:a16="http://schemas.microsoft.com/office/drawing/2014/main" id="{98328156-47A3-4C31-8A8C-CF6536187F4E}"/>
              </a:ext>
            </a:extLst>
          </p:cNvPr>
          <p:cNvSpPr txBox="1"/>
          <p:nvPr/>
        </p:nvSpPr>
        <p:spPr>
          <a:xfrm>
            <a:off x="3365328"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40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49" name="object 285">
            <a:extLst>
              <a:ext uri="{FF2B5EF4-FFF2-40B4-BE49-F238E27FC236}">
                <a16:creationId xmlns:a16="http://schemas.microsoft.com/office/drawing/2014/main" id="{9B5DB2BA-07B5-410D-B373-D97585D8EADD}"/>
              </a:ext>
            </a:extLst>
          </p:cNvPr>
          <p:cNvSpPr txBox="1"/>
          <p:nvPr/>
        </p:nvSpPr>
        <p:spPr>
          <a:xfrm>
            <a:off x="3547210"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50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50" name="object 285">
            <a:extLst>
              <a:ext uri="{FF2B5EF4-FFF2-40B4-BE49-F238E27FC236}">
                <a16:creationId xmlns:a16="http://schemas.microsoft.com/office/drawing/2014/main" id="{71A42829-1CF2-48F0-A9EA-773CF69E9BDF}"/>
              </a:ext>
            </a:extLst>
          </p:cNvPr>
          <p:cNvSpPr txBox="1"/>
          <p:nvPr/>
        </p:nvSpPr>
        <p:spPr>
          <a:xfrm>
            <a:off x="3729092"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60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51" name="object 285">
            <a:extLst>
              <a:ext uri="{FF2B5EF4-FFF2-40B4-BE49-F238E27FC236}">
                <a16:creationId xmlns:a16="http://schemas.microsoft.com/office/drawing/2014/main" id="{ABE6EDC5-1F28-402B-882C-02869F5AD273}"/>
              </a:ext>
            </a:extLst>
          </p:cNvPr>
          <p:cNvSpPr txBox="1"/>
          <p:nvPr/>
        </p:nvSpPr>
        <p:spPr>
          <a:xfrm>
            <a:off x="3910975"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70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123" name="Shape7_20221121_132019">
            <a:extLst>
              <a:ext uri="{FF2B5EF4-FFF2-40B4-BE49-F238E27FC236}">
                <a16:creationId xmlns:a16="http://schemas.microsoft.com/office/drawing/2014/main" id="{8889C277-008F-4FDD-8498-CF28ACA0F3A6}"/>
              </a:ext>
            </a:extLst>
          </p:cNvPr>
          <p:cNvSpPr/>
          <p:nvPr/>
        </p:nvSpPr>
        <p:spPr>
          <a:xfrm>
            <a:off x="7918161" y="4791809"/>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4" name="Shape8_20221121_132019">
            <a:extLst>
              <a:ext uri="{FF2B5EF4-FFF2-40B4-BE49-F238E27FC236}">
                <a16:creationId xmlns:a16="http://schemas.microsoft.com/office/drawing/2014/main" id="{9FFE068A-40FD-4C68-905D-7DE8E6D94212}"/>
              </a:ext>
            </a:extLst>
          </p:cNvPr>
          <p:cNvSpPr/>
          <p:nvPr/>
        </p:nvSpPr>
        <p:spPr>
          <a:xfrm>
            <a:off x="7918161" y="4397157"/>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5" name="Shape24_20221121_130454">
            <a:extLst>
              <a:ext uri="{FF2B5EF4-FFF2-40B4-BE49-F238E27FC236}">
                <a16:creationId xmlns:a16="http://schemas.microsoft.com/office/drawing/2014/main" id="{9DF49F52-5D11-4F54-B747-6C6BF28056B9}"/>
              </a:ext>
            </a:extLst>
          </p:cNvPr>
          <p:cNvSpPr/>
          <p:nvPr/>
        </p:nvSpPr>
        <p:spPr>
          <a:xfrm>
            <a:off x="7958429" y="5186079"/>
            <a:ext cx="1359904" cy="0"/>
          </a:xfrm>
          <a:custGeom>
            <a:avLst/>
            <a:gdLst/>
            <a:ahLst/>
            <a:cxnLst/>
            <a:rect l="l" t="t" r="r" b="b"/>
            <a:pathLst>
              <a:path w="869950">
                <a:moveTo>
                  <a:pt x="0" y="0"/>
                </a:moveTo>
                <a:lnTo>
                  <a:pt x="869469"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6" name="Shape25_20221121_130454">
            <a:extLst>
              <a:ext uri="{FF2B5EF4-FFF2-40B4-BE49-F238E27FC236}">
                <a16:creationId xmlns:a16="http://schemas.microsoft.com/office/drawing/2014/main" id="{3521CB49-613E-4309-B547-2DF13EAABBA9}"/>
              </a:ext>
            </a:extLst>
          </p:cNvPr>
          <p:cNvSpPr/>
          <p:nvPr/>
        </p:nvSpPr>
        <p:spPr>
          <a:xfrm>
            <a:off x="7958429"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7" name="Shape26_20221121_130454">
            <a:extLst>
              <a:ext uri="{FF2B5EF4-FFF2-40B4-BE49-F238E27FC236}">
                <a16:creationId xmlns:a16="http://schemas.microsoft.com/office/drawing/2014/main" id="{823D9503-00CC-4A19-BB19-9AF48C644527}"/>
              </a:ext>
            </a:extLst>
          </p:cNvPr>
          <p:cNvSpPr/>
          <p:nvPr/>
        </p:nvSpPr>
        <p:spPr>
          <a:xfrm>
            <a:off x="8187178"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8" name="Shape27_20221121_130454">
            <a:extLst>
              <a:ext uri="{FF2B5EF4-FFF2-40B4-BE49-F238E27FC236}">
                <a16:creationId xmlns:a16="http://schemas.microsoft.com/office/drawing/2014/main" id="{DE3E4F9C-6ACB-4071-A5AA-93407878F6A7}"/>
              </a:ext>
            </a:extLst>
          </p:cNvPr>
          <p:cNvSpPr/>
          <p:nvPr/>
        </p:nvSpPr>
        <p:spPr>
          <a:xfrm>
            <a:off x="8414811"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9" name="Shape28_20221121_130454">
            <a:extLst>
              <a:ext uri="{FF2B5EF4-FFF2-40B4-BE49-F238E27FC236}">
                <a16:creationId xmlns:a16="http://schemas.microsoft.com/office/drawing/2014/main" id="{5622BC75-5C69-4DFA-9AF0-C33CB4B79A4B}"/>
              </a:ext>
            </a:extLst>
          </p:cNvPr>
          <p:cNvSpPr/>
          <p:nvPr/>
        </p:nvSpPr>
        <p:spPr>
          <a:xfrm>
            <a:off x="8642447"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0" name="Shape29_20221121_130454">
            <a:extLst>
              <a:ext uri="{FF2B5EF4-FFF2-40B4-BE49-F238E27FC236}">
                <a16:creationId xmlns:a16="http://schemas.microsoft.com/office/drawing/2014/main" id="{FF5EE3CC-761C-4DF6-BCF8-FC30F7C23B3A}"/>
              </a:ext>
            </a:extLst>
          </p:cNvPr>
          <p:cNvSpPr/>
          <p:nvPr/>
        </p:nvSpPr>
        <p:spPr>
          <a:xfrm>
            <a:off x="8870083"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1" name="Shape30_20221121_130454">
            <a:extLst>
              <a:ext uri="{FF2B5EF4-FFF2-40B4-BE49-F238E27FC236}">
                <a16:creationId xmlns:a16="http://schemas.microsoft.com/office/drawing/2014/main" id="{37B83216-737B-4CE6-8143-D77F33E206BD}"/>
              </a:ext>
            </a:extLst>
          </p:cNvPr>
          <p:cNvSpPr/>
          <p:nvPr/>
        </p:nvSpPr>
        <p:spPr>
          <a:xfrm>
            <a:off x="9097721"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2" name="Shape31_20221121_130454">
            <a:extLst>
              <a:ext uri="{FF2B5EF4-FFF2-40B4-BE49-F238E27FC236}">
                <a16:creationId xmlns:a16="http://schemas.microsoft.com/office/drawing/2014/main" id="{FCB8AE07-6E62-43D5-83F4-501CF4553949}"/>
              </a:ext>
            </a:extLst>
          </p:cNvPr>
          <p:cNvSpPr/>
          <p:nvPr/>
        </p:nvSpPr>
        <p:spPr>
          <a:xfrm>
            <a:off x="9318333"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5" name="Shape9_20221121_132019">
            <a:extLst>
              <a:ext uri="{FF2B5EF4-FFF2-40B4-BE49-F238E27FC236}">
                <a16:creationId xmlns:a16="http://schemas.microsoft.com/office/drawing/2014/main" id="{DD7C9CCE-55F3-4AEA-A094-E6EA27F721B6}"/>
              </a:ext>
            </a:extLst>
          </p:cNvPr>
          <p:cNvSpPr/>
          <p:nvPr/>
        </p:nvSpPr>
        <p:spPr>
          <a:xfrm>
            <a:off x="7918161" y="5186463"/>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6" name="Shape10_20221121_132019">
            <a:extLst>
              <a:ext uri="{FF2B5EF4-FFF2-40B4-BE49-F238E27FC236}">
                <a16:creationId xmlns:a16="http://schemas.microsoft.com/office/drawing/2014/main" id="{9C60A843-4F79-41D3-B9FB-9C073A90E5EE}"/>
              </a:ext>
            </a:extLst>
          </p:cNvPr>
          <p:cNvSpPr/>
          <p:nvPr/>
        </p:nvSpPr>
        <p:spPr>
          <a:xfrm>
            <a:off x="7918161" y="4002505"/>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7" name="Shape11_20221121_132019">
            <a:extLst>
              <a:ext uri="{FF2B5EF4-FFF2-40B4-BE49-F238E27FC236}">
                <a16:creationId xmlns:a16="http://schemas.microsoft.com/office/drawing/2014/main" id="{5CC7ABB0-D132-4197-9E6A-349DC40037FE}"/>
              </a:ext>
            </a:extLst>
          </p:cNvPr>
          <p:cNvSpPr/>
          <p:nvPr/>
        </p:nvSpPr>
        <p:spPr>
          <a:xfrm>
            <a:off x="7918161" y="3607853"/>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8" name="Shape12_20221121_132019">
            <a:extLst>
              <a:ext uri="{FF2B5EF4-FFF2-40B4-BE49-F238E27FC236}">
                <a16:creationId xmlns:a16="http://schemas.microsoft.com/office/drawing/2014/main" id="{BCB003B8-FD85-4FD4-B63B-94E125A0FAD6}"/>
              </a:ext>
            </a:extLst>
          </p:cNvPr>
          <p:cNvSpPr/>
          <p:nvPr/>
        </p:nvSpPr>
        <p:spPr>
          <a:xfrm>
            <a:off x="7918161" y="3213201"/>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9" name="Shape13_20221121_132019">
            <a:extLst>
              <a:ext uri="{FF2B5EF4-FFF2-40B4-BE49-F238E27FC236}">
                <a16:creationId xmlns:a16="http://schemas.microsoft.com/office/drawing/2014/main" id="{C705E6EE-AE57-487B-A450-918DE8D8D935}"/>
              </a:ext>
            </a:extLst>
          </p:cNvPr>
          <p:cNvSpPr/>
          <p:nvPr/>
        </p:nvSpPr>
        <p:spPr>
          <a:xfrm>
            <a:off x="7918161" y="2818549"/>
            <a:ext cx="36727" cy="0"/>
          </a:xfrm>
          <a:custGeom>
            <a:avLst/>
            <a:gdLst/>
            <a:ahLst/>
            <a:cxnLst/>
            <a:rect l="l" t="t" r="r" b="b"/>
            <a:pathLst>
              <a:path w="23494">
                <a:moveTo>
                  <a:pt x="23268" y="0"/>
                </a:moveTo>
                <a:lnTo>
                  <a:pt x="0"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51" name="Shape1_20221121_130400">
            <a:extLst>
              <a:ext uri="{FF2B5EF4-FFF2-40B4-BE49-F238E27FC236}">
                <a16:creationId xmlns:a16="http://schemas.microsoft.com/office/drawing/2014/main" id="{19043BD7-2D14-49A1-9B1B-B57C521476EC}"/>
              </a:ext>
            </a:extLst>
          </p:cNvPr>
          <p:cNvSpPr/>
          <p:nvPr/>
        </p:nvSpPr>
        <p:spPr>
          <a:xfrm>
            <a:off x="8128530" y="3768398"/>
            <a:ext cx="73566" cy="73566"/>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53" name="Shape2_20221121_130400">
            <a:extLst>
              <a:ext uri="{FF2B5EF4-FFF2-40B4-BE49-F238E27FC236}">
                <a16:creationId xmlns:a16="http://schemas.microsoft.com/office/drawing/2014/main" id="{DFB73659-6810-4B89-A9BF-DDC82451A1B0}"/>
              </a:ext>
            </a:extLst>
          </p:cNvPr>
          <p:cNvSpPr/>
          <p:nvPr/>
        </p:nvSpPr>
        <p:spPr>
          <a:xfrm>
            <a:off x="8081903" y="4163051"/>
            <a:ext cx="73566" cy="73566"/>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55" name="Shape3_20221121_130400">
            <a:extLst>
              <a:ext uri="{FF2B5EF4-FFF2-40B4-BE49-F238E27FC236}">
                <a16:creationId xmlns:a16="http://schemas.microsoft.com/office/drawing/2014/main" id="{8FEEF5C8-152E-42D1-B29B-FF395DC254B3}"/>
              </a:ext>
            </a:extLst>
          </p:cNvPr>
          <p:cNvSpPr/>
          <p:nvPr/>
        </p:nvSpPr>
        <p:spPr>
          <a:xfrm>
            <a:off x="8058704" y="4557704"/>
            <a:ext cx="73566" cy="73566"/>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57" name="Shape4_20221121_130400">
            <a:extLst>
              <a:ext uri="{FF2B5EF4-FFF2-40B4-BE49-F238E27FC236}">
                <a16:creationId xmlns:a16="http://schemas.microsoft.com/office/drawing/2014/main" id="{4C74368A-8A94-445D-8B27-60FF3D0DDAD8}"/>
              </a:ext>
            </a:extLst>
          </p:cNvPr>
          <p:cNvSpPr/>
          <p:nvPr/>
        </p:nvSpPr>
        <p:spPr>
          <a:xfrm>
            <a:off x="8059227" y="4952356"/>
            <a:ext cx="73566" cy="73566"/>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95" name="Shape17_20221121_130418">
            <a:extLst>
              <a:ext uri="{FF2B5EF4-FFF2-40B4-BE49-F238E27FC236}">
                <a16:creationId xmlns:a16="http://schemas.microsoft.com/office/drawing/2014/main" id="{F731F11D-555A-454F-9A07-1619C7CBC763}"/>
              </a:ext>
            </a:extLst>
          </p:cNvPr>
          <p:cNvSpPr/>
          <p:nvPr/>
        </p:nvSpPr>
        <p:spPr>
          <a:xfrm>
            <a:off x="7952073" y="2979299"/>
            <a:ext cx="73152" cy="73152"/>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99" name="Shape18_20221121_130418">
            <a:extLst>
              <a:ext uri="{FF2B5EF4-FFF2-40B4-BE49-F238E27FC236}">
                <a16:creationId xmlns:a16="http://schemas.microsoft.com/office/drawing/2014/main" id="{ADDBF957-CD93-4A7B-B996-94D73C361FB6}"/>
              </a:ext>
            </a:extLst>
          </p:cNvPr>
          <p:cNvSpPr/>
          <p:nvPr/>
        </p:nvSpPr>
        <p:spPr>
          <a:xfrm>
            <a:off x="8056445" y="3768398"/>
            <a:ext cx="73566" cy="73566"/>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01" name="Shape19_20221121_130418">
            <a:extLst>
              <a:ext uri="{FF2B5EF4-FFF2-40B4-BE49-F238E27FC236}">
                <a16:creationId xmlns:a16="http://schemas.microsoft.com/office/drawing/2014/main" id="{C75DCD76-15F6-44FB-87C2-3918A92242CD}"/>
              </a:ext>
            </a:extLst>
          </p:cNvPr>
          <p:cNvSpPr/>
          <p:nvPr/>
        </p:nvSpPr>
        <p:spPr>
          <a:xfrm>
            <a:off x="8011217" y="4163051"/>
            <a:ext cx="73566" cy="73566"/>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03" name="Shape20_20221121_130418">
            <a:extLst>
              <a:ext uri="{FF2B5EF4-FFF2-40B4-BE49-F238E27FC236}">
                <a16:creationId xmlns:a16="http://schemas.microsoft.com/office/drawing/2014/main" id="{11C00DEA-4490-42A8-B35C-F689B9DA85B6}"/>
              </a:ext>
            </a:extLst>
          </p:cNvPr>
          <p:cNvSpPr/>
          <p:nvPr/>
        </p:nvSpPr>
        <p:spPr>
          <a:xfrm>
            <a:off x="8011975" y="4557704"/>
            <a:ext cx="73566" cy="73566"/>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05" name="Shape21_20221121_130418">
            <a:extLst>
              <a:ext uri="{FF2B5EF4-FFF2-40B4-BE49-F238E27FC236}">
                <a16:creationId xmlns:a16="http://schemas.microsoft.com/office/drawing/2014/main" id="{E96E9419-7C64-4E10-9D5A-D9E7D544CEA8}"/>
              </a:ext>
            </a:extLst>
          </p:cNvPr>
          <p:cNvSpPr/>
          <p:nvPr/>
        </p:nvSpPr>
        <p:spPr>
          <a:xfrm>
            <a:off x="7988823" y="4952356"/>
            <a:ext cx="73566" cy="73566"/>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28" name="Shape45_20221121_130454">
            <a:extLst>
              <a:ext uri="{FF2B5EF4-FFF2-40B4-BE49-F238E27FC236}">
                <a16:creationId xmlns:a16="http://schemas.microsoft.com/office/drawing/2014/main" id="{DE261645-47EA-4860-9CB6-F35CE3C4950B}"/>
              </a:ext>
            </a:extLst>
          </p:cNvPr>
          <p:cNvSpPr/>
          <p:nvPr/>
        </p:nvSpPr>
        <p:spPr>
          <a:xfrm>
            <a:off x="7958429" y="2717199"/>
            <a:ext cx="0" cy="2468880"/>
          </a:xfrm>
          <a:custGeom>
            <a:avLst/>
            <a:gdLst/>
            <a:ahLst/>
            <a:cxnLst/>
            <a:rect l="l" t="t" r="r" b="b"/>
            <a:pathLst>
              <a:path h="1588770">
                <a:moveTo>
                  <a:pt x="0" y="0"/>
                </a:moveTo>
                <a:lnTo>
                  <a:pt x="0" y="1588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29" name="TextBox 228">
            <a:extLst>
              <a:ext uri="{FF2B5EF4-FFF2-40B4-BE49-F238E27FC236}">
                <a16:creationId xmlns:a16="http://schemas.microsoft.com/office/drawing/2014/main" id="{12A7CE24-FD44-4C3E-9D93-355D7B037AC8}"/>
              </a:ext>
            </a:extLst>
          </p:cNvPr>
          <p:cNvSpPr txBox="1">
            <a:spLocks/>
          </p:cNvSpPr>
          <p:nvPr/>
        </p:nvSpPr>
        <p:spPr>
          <a:xfrm>
            <a:off x="6170466" y="2538310"/>
            <a:ext cx="1658048" cy="200696"/>
          </a:xfrm>
          <a:prstGeom prst="rect">
            <a:avLst/>
          </a:prstGeom>
          <a:noFill/>
        </p:spPr>
        <p:txBody>
          <a:bodyPr vert="horz" wrap="square" lIns="0" tIns="15875" rIns="0" bIns="0" rtlCol="0">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Grade ≥3 TEAEs</a:t>
            </a:r>
          </a:p>
        </p:txBody>
      </p:sp>
      <p:sp>
        <p:nvSpPr>
          <p:cNvPr id="230" name="TextBox 229">
            <a:extLst>
              <a:ext uri="{FF2B5EF4-FFF2-40B4-BE49-F238E27FC236}">
                <a16:creationId xmlns:a16="http://schemas.microsoft.com/office/drawing/2014/main" id="{30055B32-5931-444C-916D-C887F310821A}"/>
              </a:ext>
            </a:extLst>
          </p:cNvPr>
          <p:cNvSpPr txBox="1">
            <a:spLocks/>
          </p:cNvSpPr>
          <p:nvPr/>
        </p:nvSpPr>
        <p:spPr>
          <a:xfrm>
            <a:off x="6170466" y="2853972"/>
            <a:ext cx="1658048"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Diarrhea</a:t>
            </a:r>
          </a:p>
        </p:txBody>
      </p:sp>
      <p:sp>
        <p:nvSpPr>
          <p:cNvPr id="231" name="TextBox 230">
            <a:extLst>
              <a:ext uri="{FF2B5EF4-FFF2-40B4-BE49-F238E27FC236}">
                <a16:creationId xmlns:a16="http://schemas.microsoft.com/office/drawing/2014/main" id="{7616F7B6-37AB-44C9-BD04-D87C3702A11B}"/>
              </a:ext>
            </a:extLst>
          </p:cNvPr>
          <p:cNvSpPr txBox="1">
            <a:spLocks/>
          </p:cNvSpPr>
          <p:nvPr/>
        </p:nvSpPr>
        <p:spPr>
          <a:xfrm>
            <a:off x="6170466" y="3248625"/>
            <a:ext cx="1658048"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Neutropenia</a:t>
            </a:r>
            <a:r>
              <a:rPr kumimoji="0" lang="en-US" sz="11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endParaRPr kumimoji="0" lang="en-US" sz="11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232" name="TextBox 231">
            <a:extLst>
              <a:ext uri="{FF2B5EF4-FFF2-40B4-BE49-F238E27FC236}">
                <a16:creationId xmlns:a16="http://schemas.microsoft.com/office/drawing/2014/main" id="{B3EBB12D-555E-4F71-A3FF-324C495E015C}"/>
              </a:ext>
            </a:extLst>
          </p:cNvPr>
          <p:cNvSpPr txBox="1">
            <a:spLocks/>
          </p:cNvSpPr>
          <p:nvPr/>
        </p:nvSpPr>
        <p:spPr>
          <a:xfrm>
            <a:off x="6170466" y="3643278"/>
            <a:ext cx="1658048"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Leukopenia</a:t>
            </a:r>
            <a:r>
              <a:rPr kumimoji="0" lang="en-US" sz="11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endParaRPr kumimoji="0" lang="en-US" sz="11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233" name="TextBox 232">
            <a:extLst>
              <a:ext uri="{FF2B5EF4-FFF2-40B4-BE49-F238E27FC236}">
                <a16:creationId xmlns:a16="http://schemas.microsoft.com/office/drawing/2014/main" id="{039CC049-7B47-4A13-BBA6-3DFAAA893A14}"/>
              </a:ext>
            </a:extLst>
          </p:cNvPr>
          <p:cNvSpPr txBox="1">
            <a:spLocks/>
          </p:cNvSpPr>
          <p:nvPr/>
        </p:nvSpPr>
        <p:spPr>
          <a:xfrm>
            <a:off x="6170466" y="4037931"/>
            <a:ext cx="1658048"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Anemia</a:t>
            </a:r>
            <a:r>
              <a:rPr kumimoji="0" lang="en-US" sz="11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endParaRPr kumimoji="0" lang="en-US" sz="11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234" name="TextBox 233">
            <a:extLst>
              <a:ext uri="{FF2B5EF4-FFF2-40B4-BE49-F238E27FC236}">
                <a16:creationId xmlns:a16="http://schemas.microsoft.com/office/drawing/2014/main" id="{3F17C6F6-A464-4206-97BB-3DB619D9A729}"/>
              </a:ext>
            </a:extLst>
          </p:cNvPr>
          <p:cNvSpPr txBox="1">
            <a:spLocks/>
          </p:cNvSpPr>
          <p:nvPr/>
        </p:nvSpPr>
        <p:spPr>
          <a:xfrm>
            <a:off x="6170466" y="4432584"/>
            <a:ext cx="1658048"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Febrile </a:t>
            </a:r>
            <a:r>
              <a:rPr kumimoji="0" lang="en-US" sz="11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neutropenia</a:t>
            </a:r>
            <a:r>
              <a:rPr kumimoji="0" lang="en-US" sz="11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endParaRPr kumimoji="0" lang="en-US" sz="11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235" name="TextBox 234">
            <a:extLst>
              <a:ext uri="{FF2B5EF4-FFF2-40B4-BE49-F238E27FC236}">
                <a16:creationId xmlns:a16="http://schemas.microsoft.com/office/drawing/2014/main" id="{7B52E46B-C1F3-4C06-B256-3E902BC1FEBD}"/>
              </a:ext>
            </a:extLst>
          </p:cNvPr>
          <p:cNvSpPr txBox="1">
            <a:spLocks/>
          </p:cNvSpPr>
          <p:nvPr/>
        </p:nvSpPr>
        <p:spPr>
          <a:xfrm>
            <a:off x="6170466" y="4827236"/>
            <a:ext cx="1658048" cy="323807"/>
          </a:xfrm>
          <a:prstGeom prst="rect">
            <a:avLst/>
          </a:prstGeom>
          <a:noFill/>
        </p:spPr>
        <p:txBody>
          <a:bodyPr vert="horz" lIns="0" tIns="15875" rIns="0" bIns="0" rtlCol="0" anchor="ctr">
            <a:noAutofit/>
          </a:bodyPr>
          <a:lstStyle/>
          <a:p>
            <a:pPr marL="0" marR="0" lvl="0" indent="0" algn="r"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Fatigue</a:t>
            </a:r>
            <a:r>
              <a:rPr kumimoji="0" lang="en-US" sz="11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endParaRPr kumimoji="0" lang="en-US" sz="11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241" name="Shape9_20221121_130400">
            <a:extLst>
              <a:ext uri="{FF2B5EF4-FFF2-40B4-BE49-F238E27FC236}">
                <a16:creationId xmlns:a16="http://schemas.microsoft.com/office/drawing/2014/main" id="{E89D53EC-5A3B-452E-9DAD-78C0629DC278}"/>
              </a:ext>
            </a:extLst>
          </p:cNvPr>
          <p:cNvSpPr/>
          <p:nvPr/>
        </p:nvSpPr>
        <p:spPr>
          <a:xfrm>
            <a:off x="8148836" y="2978310"/>
            <a:ext cx="75130" cy="75130"/>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42" name="Shape10_20221121_130400">
            <a:extLst>
              <a:ext uri="{FF2B5EF4-FFF2-40B4-BE49-F238E27FC236}">
                <a16:creationId xmlns:a16="http://schemas.microsoft.com/office/drawing/2014/main" id="{A7F255AB-CDE3-4A3B-951A-BE7C2B186EC4}"/>
              </a:ext>
            </a:extLst>
          </p:cNvPr>
          <p:cNvSpPr/>
          <p:nvPr/>
        </p:nvSpPr>
        <p:spPr>
          <a:xfrm>
            <a:off x="9082011" y="3372963"/>
            <a:ext cx="75130" cy="75130"/>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43" name="Shape22_20221121_130418">
            <a:extLst>
              <a:ext uri="{FF2B5EF4-FFF2-40B4-BE49-F238E27FC236}">
                <a16:creationId xmlns:a16="http://schemas.microsoft.com/office/drawing/2014/main" id="{717655B3-5921-459A-8577-CA0A52DC9FDE}"/>
              </a:ext>
            </a:extLst>
          </p:cNvPr>
          <p:cNvSpPr/>
          <p:nvPr/>
        </p:nvSpPr>
        <p:spPr>
          <a:xfrm>
            <a:off x="8809703" y="3372963"/>
            <a:ext cx="75130" cy="75130"/>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59" name="object 285">
            <a:extLst>
              <a:ext uri="{FF2B5EF4-FFF2-40B4-BE49-F238E27FC236}">
                <a16:creationId xmlns:a16="http://schemas.microsoft.com/office/drawing/2014/main" id="{EE35DBA2-EB95-4871-B47B-9E5D85FE184E}"/>
              </a:ext>
            </a:extLst>
          </p:cNvPr>
          <p:cNvSpPr txBox="1"/>
          <p:nvPr/>
        </p:nvSpPr>
        <p:spPr>
          <a:xfrm>
            <a:off x="7827834"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60" name="object 285">
            <a:extLst>
              <a:ext uri="{FF2B5EF4-FFF2-40B4-BE49-F238E27FC236}">
                <a16:creationId xmlns:a16="http://schemas.microsoft.com/office/drawing/2014/main" id="{6A0480E4-8935-41A3-B30E-BB75986C3E2B}"/>
              </a:ext>
            </a:extLst>
          </p:cNvPr>
          <p:cNvSpPr txBox="1"/>
          <p:nvPr/>
        </p:nvSpPr>
        <p:spPr>
          <a:xfrm>
            <a:off x="8055753"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10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61" name="object 285">
            <a:extLst>
              <a:ext uri="{FF2B5EF4-FFF2-40B4-BE49-F238E27FC236}">
                <a16:creationId xmlns:a16="http://schemas.microsoft.com/office/drawing/2014/main" id="{95A67E0C-4452-4B8E-A805-36541CC583C6}"/>
              </a:ext>
            </a:extLst>
          </p:cNvPr>
          <p:cNvSpPr txBox="1"/>
          <p:nvPr/>
        </p:nvSpPr>
        <p:spPr>
          <a:xfrm>
            <a:off x="8283672"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20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62" name="object 285">
            <a:extLst>
              <a:ext uri="{FF2B5EF4-FFF2-40B4-BE49-F238E27FC236}">
                <a16:creationId xmlns:a16="http://schemas.microsoft.com/office/drawing/2014/main" id="{314AEF68-BB6C-4602-BD09-FBABDAABC7C4}"/>
              </a:ext>
            </a:extLst>
          </p:cNvPr>
          <p:cNvSpPr txBox="1"/>
          <p:nvPr/>
        </p:nvSpPr>
        <p:spPr>
          <a:xfrm>
            <a:off x="8511591"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30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63" name="object 285">
            <a:extLst>
              <a:ext uri="{FF2B5EF4-FFF2-40B4-BE49-F238E27FC236}">
                <a16:creationId xmlns:a16="http://schemas.microsoft.com/office/drawing/2014/main" id="{39B20B30-57F9-43A2-9D7B-4D6942E2613A}"/>
              </a:ext>
            </a:extLst>
          </p:cNvPr>
          <p:cNvSpPr txBox="1"/>
          <p:nvPr/>
        </p:nvSpPr>
        <p:spPr>
          <a:xfrm>
            <a:off x="8739510"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40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64" name="object 285">
            <a:extLst>
              <a:ext uri="{FF2B5EF4-FFF2-40B4-BE49-F238E27FC236}">
                <a16:creationId xmlns:a16="http://schemas.microsoft.com/office/drawing/2014/main" id="{F60BD087-B844-44AC-8FB9-2C676788014A}"/>
              </a:ext>
            </a:extLst>
          </p:cNvPr>
          <p:cNvSpPr txBox="1"/>
          <p:nvPr/>
        </p:nvSpPr>
        <p:spPr>
          <a:xfrm>
            <a:off x="8967429"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50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65" name="object 285">
            <a:extLst>
              <a:ext uri="{FF2B5EF4-FFF2-40B4-BE49-F238E27FC236}">
                <a16:creationId xmlns:a16="http://schemas.microsoft.com/office/drawing/2014/main" id="{43CD6937-65CD-4B70-AFC8-BA6393C78BEE}"/>
              </a:ext>
            </a:extLst>
          </p:cNvPr>
          <p:cNvSpPr txBox="1"/>
          <p:nvPr/>
        </p:nvSpPr>
        <p:spPr>
          <a:xfrm>
            <a:off x="9195347"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60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7" name="Shape3_20221121_125952">
            <a:extLst>
              <a:ext uri="{FF2B5EF4-FFF2-40B4-BE49-F238E27FC236}">
                <a16:creationId xmlns:a16="http://schemas.microsoft.com/office/drawing/2014/main" id="{9D33868C-E684-4928-9148-E8CA93A524F3}"/>
              </a:ext>
            </a:extLst>
          </p:cNvPr>
          <p:cNvSpPr>
            <a:spLocks/>
          </p:cNvSpPr>
          <p:nvPr/>
        </p:nvSpPr>
        <p:spPr>
          <a:xfrm>
            <a:off x="5152054" y="2717199"/>
            <a:ext cx="0" cy="2468880"/>
          </a:xfrm>
          <a:custGeom>
            <a:avLst/>
            <a:gdLst/>
            <a:ahLst/>
            <a:cxnLst/>
            <a:rect l="l" t="t" r="r" b="b"/>
            <a:pathLst>
              <a:path h="1588770">
                <a:moveTo>
                  <a:pt x="0" y="0"/>
                </a:moveTo>
                <a:lnTo>
                  <a:pt x="0" y="1588268"/>
                </a:lnTo>
              </a:path>
            </a:pathLst>
          </a:custGeom>
          <a:ln w="5313">
            <a:solidFill>
              <a:schemeClr val="bg1">
                <a:lumMod val="75000"/>
              </a:schemeClr>
            </a:solidFill>
            <a:prstDash val="dash"/>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8" name="Shape16_20221121_130454">
            <a:extLst>
              <a:ext uri="{FF2B5EF4-FFF2-40B4-BE49-F238E27FC236}">
                <a16:creationId xmlns:a16="http://schemas.microsoft.com/office/drawing/2014/main" id="{C0B9218B-8655-4545-8DC7-1D691644EEB7}"/>
              </a:ext>
            </a:extLst>
          </p:cNvPr>
          <p:cNvSpPr/>
          <p:nvPr/>
        </p:nvSpPr>
        <p:spPr>
          <a:xfrm>
            <a:off x="4475163" y="5186079"/>
            <a:ext cx="1354941" cy="0"/>
          </a:xfrm>
          <a:custGeom>
            <a:avLst/>
            <a:gdLst/>
            <a:ahLst/>
            <a:cxnLst/>
            <a:rect l="l" t="t" r="r" b="b"/>
            <a:pathLst>
              <a:path w="866775">
                <a:moveTo>
                  <a:pt x="0" y="0"/>
                </a:moveTo>
                <a:lnTo>
                  <a:pt x="866357"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9" name="Shape17_20221121_130454">
            <a:extLst>
              <a:ext uri="{FF2B5EF4-FFF2-40B4-BE49-F238E27FC236}">
                <a16:creationId xmlns:a16="http://schemas.microsoft.com/office/drawing/2014/main" id="{6E1A89D9-4E8E-4C58-AAFF-243CFBE4C2C9}"/>
              </a:ext>
            </a:extLst>
          </p:cNvPr>
          <p:cNvSpPr/>
          <p:nvPr/>
        </p:nvSpPr>
        <p:spPr>
          <a:xfrm>
            <a:off x="4475163"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30" name="Shape18_20221121_130454">
            <a:extLst>
              <a:ext uri="{FF2B5EF4-FFF2-40B4-BE49-F238E27FC236}">
                <a16:creationId xmlns:a16="http://schemas.microsoft.com/office/drawing/2014/main" id="{DF0785FF-20AD-4C1B-BE53-35D2E9D262CF}"/>
              </a:ext>
            </a:extLst>
          </p:cNvPr>
          <p:cNvSpPr/>
          <p:nvPr/>
        </p:nvSpPr>
        <p:spPr>
          <a:xfrm>
            <a:off x="4700306"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31" name="Shape19_20221121_130454">
            <a:extLst>
              <a:ext uri="{FF2B5EF4-FFF2-40B4-BE49-F238E27FC236}">
                <a16:creationId xmlns:a16="http://schemas.microsoft.com/office/drawing/2014/main" id="{278DB8F9-EED1-49F8-A5F8-2F9F637B7241}"/>
              </a:ext>
            </a:extLst>
          </p:cNvPr>
          <p:cNvSpPr/>
          <p:nvPr/>
        </p:nvSpPr>
        <p:spPr>
          <a:xfrm>
            <a:off x="4926715"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32" name="Shape20_20221121_130454">
            <a:extLst>
              <a:ext uri="{FF2B5EF4-FFF2-40B4-BE49-F238E27FC236}">
                <a16:creationId xmlns:a16="http://schemas.microsoft.com/office/drawing/2014/main" id="{092B5FD4-4803-4CAF-80A6-114877327FCD}"/>
              </a:ext>
            </a:extLst>
          </p:cNvPr>
          <p:cNvSpPr/>
          <p:nvPr/>
        </p:nvSpPr>
        <p:spPr>
          <a:xfrm>
            <a:off x="5151799"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33" name="Shape21_20221121_130454">
            <a:extLst>
              <a:ext uri="{FF2B5EF4-FFF2-40B4-BE49-F238E27FC236}">
                <a16:creationId xmlns:a16="http://schemas.microsoft.com/office/drawing/2014/main" id="{977A55B8-70AC-4B9B-A6F6-A7D7CB1FC482}"/>
              </a:ext>
            </a:extLst>
          </p:cNvPr>
          <p:cNvSpPr/>
          <p:nvPr/>
        </p:nvSpPr>
        <p:spPr>
          <a:xfrm>
            <a:off x="5378207"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34" name="Shape22_20221121_130454">
            <a:extLst>
              <a:ext uri="{FF2B5EF4-FFF2-40B4-BE49-F238E27FC236}">
                <a16:creationId xmlns:a16="http://schemas.microsoft.com/office/drawing/2014/main" id="{84FBA8BE-C21A-4588-8A1D-C86F492C9A2F}"/>
              </a:ext>
            </a:extLst>
          </p:cNvPr>
          <p:cNvSpPr/>
          <p:nvPr/>
        </p:nvSpPr>
        <p:spPr>
          <a:xfrm>
            <a:off x="5603292"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35" name="Shape23_20221121_130454">
            <a:extLst>
              <a:ext uri="{FF2B5EF4-FFF2-40B4-BE49-F238E27FC236}">
                <a16:creationId xmlns:a16="http://schemas.microsoft.com/office/drawing/2014/main" id="{1F819A42-C101-4C69-8836-829F1C5D34FF}"/>
              </a:ext>
            </a:extLst>
          </p:cNvPr>
          <p:cNvSpPr/>
          <p:nvPr/>
        </p:nvSpPr>
        <p:spPr>
          <a:xfrm>
            <a:off x="5829452"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3" name="Shape28_20221121_125952">
            <a:extLst>
              <a:ext uri="{FF2B5EF4-FFF2-40B4-BE49-F238E27FC236}">
                <a16:creationId xmlns:a16="http://schemas.microsoft.com/office/drawing/2014/main" id="{C4EA4D7C-BAFB-45C4-8F01-56E4F5DBD544}"/>
              </a:ext>
            </a:extLst>
          </p:cNvPr>
          <p:cNvSpPr/>
          <p:nvPr/>
        </p:nvSpPr>
        <p:spPr>
          <a:xfrm>
            <a:off x="4678305" y="3015875"/>
            <a:ext cx="203489" cy="0"/>
          </a:xfrm>
          <a:custGeom>
            <a:avLst/>
            <a:gdLst/>
            <a:ahLst/>
            <a:cxnLst/>
            <a:rect l="l" t="t" r="r" b="b"/>
            <a:pathLst>
              <a:path w="130175">
                <a:moveTo>
                  <a:pt x="130111"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4" name="Shape29_20221121_125952">
            <a:extLst>
              <a:ext uri="{FF2B5EF4-FFF2-40B4-BE49-F238E27FC236}">
                <a16:creationId xmlns:a16="http://schemas.microsoft.com/office/drawing/2014/main" id="{4DE30AB3-23F2-4528-9863-B2C418AA9033}"/>
              </a:ext>
            </a:extLst>
          </p:cNvPr>
          <p:cNvSpPr/>
          <p:nvPr/>
        </p:nvSpPr>
        <p:spPr>
          <a:xfrm>
            <a:off x="4881696" y="3015875"/>
            <a:ext cx="185622" cy="0"/>
          </a:xfrm>
          <a:custGeom>
            <a:avLst/>
            <a:gdLst/>
            <a:ahLst/>
            <a:cxnLst/>
            <a:rect l="l" t="t" r="r" b="b"/>
            <a:pathLst>
              <a:path w="118744">
                <a:moveTo>
                  <a:pt x="0" y="0"/>
                </a:moveTo>
                <a:lnTo>
                  <a:pt x="118244"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5" name="Shape30_20221121_125952">
            <a:extLst>
              <a:ext uri="{FF2B5EF4-FFF2-40B4-BE49-F238E27FC236}">
                <a16:creationId xmlns:a16="http://schemas.microsoft.com/office/drawing/2014/main" id="{E73B86FC-97E9-42EB-9938-F30199FA503C}"/>
              </a:ext>
            </a:extLst>
          </p:cNvPr>
          <p:cNvSpPr/>
          <p:nvPr/>
        </p:nvSpPr>
        <p:spPr>
          <a:xfrm>
            <a:off x="4678305" y="2992052"/>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6" name="Shape31_20221121_125952">
            <a:extLst>
              <a:ext uri="{FF2B5EF4-FFF2-40B4-BE49-F238E27FC236}">
                <a16:creationId xmlns:a16="http://schemas.microsoft.com/office/drawing/2014/main" id="{7B4AA467-0F16-486E-9071-ADD2D1B8D1EE}"/>
              </a:ext>
            </a:extLst>
          </p:cNvPr>
          <p:cNvSpPr/>
          <p:nvPr/>
        </p:nvSpPr>
        <p:spPr>
          <a:xfrm>
            <a:off x="5066536" y="2992052"/>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7" name="Shape32_20221121_125952">
            <a:extLst>
              <a:ext uri="{FF2B5EF4-FFF2-40B4-BE49-F238E27FC236}">
                <a16:creationId xmlns:a16="http://schemas.microsoft.com/office/drawing/2014/main" id="{13A5AD48-21BD-41D2-8914-85158D010788}"/>
              </a:ext>
            </a:extLst>
          </p:cNvPr>
          <p:cNvSpPr/>
          <p:nvPr/>
        </p:nvSpPr>
        <p:spPr>
          <a:xfrm>
            <a:off x="4827278" y="3805181"/>
            <a:ext cx="394074" cy="0"/>
          </a:xfrm>
          <a:custGeom>
            <a:avLst/>
            <a:gdLst/>
            <a:ahLst/>
            <a:cxnLst/>
            <a:rect l="l" t="t" r="r" b="b"/>
            <a:pathLst>
              <a:path w="252094">
                <a:moveTo>
                  <a:pt x="251643"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8" name="Shape33_20221121_125952">
            <a:extLst>
              <a:ext uri="{FF2B5EF4-FFF2-40B4-BE49-F238E27FC236}">
                <a16:creationId xmlns:a16="http://schemas.microsoft.com/office/drawing/2014/main" id="{215AD459-7A3B-4A79-A6F3-2C2DE4169253}"/>
              </a:ext>
            </a:extLst>
          </p:cNvPr>
          <p:cNvSpPr/>
          <p:nvPr/>
        </p:nvSpPr>
        <p:spPr>
          <a:xfrm>
            <a:off x="5220649" y="3805181"/>
            <a:ext cx="379185" cy="0"/>
          </a:xfrm>
          <a:custGeom>
            <a:avLst/>
            <a:gdLst/>
            <a:ahLst/>
            <a:cxnLst/>
            <a:rect l="l" t="t" r="r" b="b"/>
            <a:pathLst>
              <a:path w="242569">
                <a:moveTo>
                  <a:pt x="0" y="0"/>
                </a:moveTo>
                <a:lnTo>
                  <a:pt x="242179"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9" name="Shape34_20221121_125952">
            <a:extLst>
              <a:ext uri="{FF2B5EF4-FFF2-40B4-BE49-F238E27FC236}">
                <a16:creationId xmlns:a16="http://schemas.microsoft.com/office/drawing/2014/main" id="{274179C7-ECFC-42BD-9BCF-442FB2BA1479}"/>
              </a:ext>
            </a:extLst>
          </p:cNvPr>
          <p:cNvSpPr/>
          <p:nvPr/>
        </p:nvSpPr>
        <p:spPr>
          <a:xfrm>
            <a:off x="4827278" y="3781358"/>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0" name="Shape35_20221121_125952">
            <a:extLst>
              <a:ext uri="{FF2B5EF4-FFF2-40B4-BE49-F238E27FC236}">
                <a16:creationId xmlns:a16="http://schemas.microsoft.com/office/drawing/2014/main" id="{A76D8C8F-4A18-4E68-A31E-978399380222}"/>
              </a:ext>
            </a:extLst>
          </p:cNvPr>
          <p:cNvSpPr/>
          <p:nvPr/>
        </p:nvSpPr>
        <p:spPr>
          <a:xfrm>
            <a:off x="5599223" y="3781358"/>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1" name="Shape36_20221121_125952">
            <a:extLst>
              <a:ext uri="{FF2B5EF4-FFF2-40B4-BE49-F238E27FC236}">
                <a16:creationId xmlns:a16="http://schemas.microsoft.com/office/drawing/2014/main" id="{C7428CF4-038A-49F6-8666-38DE0D75BE82}"/>
              </a:ext>
            </a:extLst>
          </p:cNvPr>
          <p:cNvSpPr/>
          <p:nvPr/>
        </p:nvSpPr>
        <p:spPr>
          <a:xfrm>
            <a:off x="5007851" y="4199834"/>
            <a:ext cx="131027" cy="0"/>
          </a:xfrm>
          <a:custGeom>
            <a:avLst/>
            <a:gdLst/>
            <a:ahLst/>
            <a:cxnLst/>
            <a:rect l="l" t="t" r="r" b="b"/>
            <a:pathLst>
              <a:path w="83819">
                <a:moveTo>
                  <a:pt x="83614"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2" name="Shape37_20221121_125952">
            <a:extLst>
              <a:ext uri="{FF2B5EF4-FFF2-40B4-BE49-F238E27FC236}">
                <a16:creationId xmlns:a16="http://schemas.microsoft.com/office/drawing/2014/main" id="{125E856A-88D9-4CBD-814F-1A173EF8DC68}"/>
              </a:ext>
            </a:extLst>
          </p:cNvPr>
          <p:cNvSpPr/>
          <p:nvPr/>
        </p:nvSpPr>
        <p:spPr>
          <a:xfrm>
            <a:off x="5138556" y="4199834"/>
            <a:ext cx="122094" cy="0"/>
          </a:xfrm>
          <a:custGeom>
            <a:avLst/>
            <a:gdLst/>
            <a:ahLst/>
            <a:cxnLst/>
            <a:rect l="l" t="t" r="r" b="b"/>
            <a:pathLst>
              <a:path w="78105">
                <a:moveTo>
                  <a:pt x="0" y="0"/>
                </a:moveTo>
                <a:lnTo>
                  <a:pt x="78106"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3" name="Shape38_20221121_125952">
            <a:extLst>
              <a:ext uri="{FF2B5EF4-FFF2-40B4-BE49-F238E27FC236}">
                <a16:creationId xmlns:a16="http://schemas.microsoft.com/office/drawing/2014/main" id="{1310D688-E830-4423-8F0F-6B2716E52F8C}"/>
              </a:ext>
            </a:extLst>
          </p:cNvPr>
          <p:cNvSpPr/>
          <p:nvPr/>
        </p:nvSpPr>
        <p:spPr>
          <a:xfrm>
            <a:off x="5007851" y="4176011"/>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4" name="Shape39_20221121_125952">
            <a:extLst>
              <a:ext uri="{FF2B5EF4-FFF2-40B4-BE49-F238E27FC236}">
                <a16:creationId xmlns:a16="http://schemas.microsoft.com/office/drawing/2014/main" id="{0851EA8D-0BA4-45C9-A7E8-BE2502A885B9}"/>
              </a:ext>
            </a:extLst>
          </p:cNvPr>
          <p:cNvSpPr/>
          <p:nvPr/>
        </p:nvSpPr>
        <p:spPr>
          <a:xfrm>
            <a:off x="5260651" y="4176011"/>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5" name="Shape40_20221121_125952">
            <a:extLst>
              <a:ext uri="{FF2B5EF4-FFF2-40B4-BE49-F238E27FC236}">
                <a16:creationId xmlns:a16="http://schemas.microsoft.com/office/drawing/2014/main" id="{3E2A120D-213F-4807-85FA-DE5314672B6E}"/>
              </a:ext>
            </a:extLst>
          </p:cNvPr>
          <p:cNvSpPr/>
          <p:nvPr/>
        </p:nvSpPr>
        <p:spPr>
          <a:xfrm>
            <a:off x="5084596" y="4594487"/>
            <a:ext cx="59558" cy="0"/>
          </a:xfrm>
          <a:custGeom>
            <a:avLst/>
            <a:gdLst/>
            <a:ahLst/>
            <a:cxnLst/>
            <a:rect l="l" t="t" r="r" b="b"/>
            <a:pathLst>
              <a:path w="38100">
                <a:moveTo>
                  <a:pt x="37907"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6" name="Shape41_20221121_125952">
            <a:extLst>
              <a:ext uri="{FF2B5EF4-FFF2-40B4-BE49-F238E27FC236}">
                <a16:creationId xmlns:a16="http://schemas.microsoft.com/office/drawing/2014/main" id="{CD202B5D-3A5D-4735-9E67-8ECBBCC1EF38}"/>
              </a:ext>
            </a:extLst>
          </p:cNvPr>
          <p:cNvSpPr/>
          <p:nvPr/>
        </p:nvSpPr>
        <p:spPr>
          <a:xfrm>
            <a:off x="5143854" y="4594487"/>
            <a:ext cx="53602" cy="0"/>
          </a:xfrm>
          <a:custGeom>
            <a:avLst/>
            <a:gdLst/>
            <a:ahLst/>
            <a:cxnLst/>
            <a:rect l="l" t="t" r="r" b="b"/>
            <a:pathLst>
              <a:path w="34290">
                <a:moveTo>
                  <a:pt x="0" y="0"/>
                </a:moveTo>
                <a:lnTo>
                  <a:pt x="34287"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7" name="Shape42_20221121_125952">
            <a:extLst>
              <a:ext uri="{FF2B5EF4-FFF2-40B4-BE49-F238E27FC236}">
                <a16:creationId xmlns:a16="http://schemas.microsoft.com/office/drawing/2014/main" id="{84CA5869-CEA2-4403-83A5-431F1F0AF313}"/>
              </a:ext>
            </a:extLst>
          </p:cNvPr>
          <p:cNvSpPr/>
          <p:nvPr/>
        </p:nvSpPr>
        <p:spPr>
          <a:xfrm>
            <a:off x="5084596" y="4570664"/>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8" name="Shape43_20221121_125952">
            <a:extLst>
              <a:ext uri="{FF2B5EF4-FFF2-40B4-BE49-F238E27FC236}">
                <a16:creationId xmlns:a16="http://schemas.microsoft.com/office/drawing/2014/main" id="{4B684B5C-0CA1-49B9-A82F-D6FB780F1B39}"/>
              </a:ext>
            </a:extLst>
          </p:cNvPr>
          <p:cNvSpPr/>
          <p:nvPr/>
        </p:nvSpPr>
        <p:spPr>
          <a:xfrm>
            <a:off x="5197451" y="4570664"/>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9" name="Shape44_20221121_125952">
            <a:extLst>
              <a:ext uri="{FF2B5EF4-FFF2-40B4-BE49-F238E27FC236}">
                <a16:creationId xmlns:a16="http://schemas.microsoft.com/office/drawing/2014/main" id="{8022FC01-DDEE-4A4E-B7B8-61C0FED36A4D}"/>
              </a:ext>
            </a:extLst>
          </p:cNvPr>
          <p:cNvSpPr/>
          <p:nvPr/>
        </p:nvSpPr>
        <p:spPr>
          <a:xfrm>
            <a:off x="5152311" y="3410528"/>
            <a:ext cx="302752" cy="0"/>
          </a:xfrm>
          <a:custGeom>
            <a:avLst/>
            <a:gdLst/>
            <a:ahLst/>
            <a:cxnLst/>
            <a:rect l="l" t="t" r="r" b="b"/>
            <a:pathLst>
              <a:path w="193675">
                <a:moveTo>
                  <a:pt x="193634"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0" name="Shape45_20221121_125952">
            <a:extLst>
              <a:ext uri="{FF2B5EF4-FFF2-40B4-BE49-F238E27FC236}">
                <a16:creationId xmlns:a16="http://schemas.microsoft.com/office/drawing/2014/main" id="{336EB437-B4A8-4815-A6E3-DA87B9E77546}"/>
              </a:ext>
            </a:extLst>
          </p:cNvPr>
          <p:cNvSpPr/>
          <p:nvPr/>
        </p:nvSpPr>
        <p:spPr>
          <a:xfrm>
            <a:off x="5455000" y="3410528"/>
            <a:ext cx="297789" cy="0"/>
          </a:xfrm>
          <a:custGeom>
            <a:avLst/>
            <a:gdLst/>
            <a:ahLst/>
            <a:cxnLst/>
            <a:rect l="l" t="t" r="r" b="b"/>
            <a:pathLst>
              <a:path w="190500">
                <a:moveTo>
                  <a:pt x="0" y="0"/>
                </a:moveTo>
                <a:lnTo>
                  <a:pt x="19045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1" name="Shape46_20221121_125952">
            <a:extLst>
              <a:ext uri="{FF2B5EF4-FFF2-40B4-BE49-F238E27FC236}">
                <a16:creationId xmlns:a16="http://schemas.microsoft.com/office/drawing/2014/main" id="{A16252C4-3207-4C74-9176-8D46DCBC5A4F}"/>
              </a:ext>
            </a:extLst>
          </p:cNvPr>
          <p:cNvSpPr/>
          <p:nvPr/>
        </p:nvSpPr>
        <p:spPr>
          <a:xfrm>
            <a:off x="5752711" y="3386705"/>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2" name="Shape47_20221121_125952">
            <a:extLst>
              <a:ext uri="{FF2B5EF4-FFF2-40B4-BE49-F238E27FC236}">
                <a16:creationId xmlns:a16="http://schemas.microsoft.com/office/drawing/2014/main" id="{B451156A-71DA-4B66-ADAB-E2A8953018A5}"/>
              </a:ext>
            </a:extLst>
          </p:cNvPr>
          <p:cNvSpPr/>
          <p:nvPr/>
        </p:nvSpPr>
        <p:spPr>
          <a:xfrm>
            <a:off x="5147793" y="4965316"/>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3" name="Shape48_20221121_125952">
            <a:extLst>
              <a:ext uri="{FF2B5EF4-FFF2-40B4-BE49-F238E27FC236}">
                <a16:creationId xmlns:a16="http://schemas.microsoft.com/office/drawing/2014/main" id="{68916F8B-B359-467E-999A-BCE93BBEE211}"/>
              </a:ext>
            </a:extLst>
          </p:cNvPr>
          <p:cNvSpPr/>
          <p:nvPr/>
        </p:nvSpPr>
        <p:spPr>
          <a:xfrm>
            <a:off x="5201964" y="4965316"/>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4" name="Shape1_20221121_130418">
            <a:extLst>
              <a:ext uri="{FF2B5EF4-FFF2-40B4-BE49-F238E27FC236}">
                <a16:creationId xmlns:a16="http://schemas.microsoft.com/office/drawing/2014/main" id="{E1DB6964-C0EA-4886-8E98-A8AB12DF0484}"/>
              </a:ext>
            </a:extLst>
          </p:cNvPr>
          <p:cNvSpPr/>
          <p:nvPr/>
        </p:nvSpPr>
        <p:spPr>
          <a:xfrm>
            <a:off x="4844214" y="2979716"/>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6" name="Shape2_20221121_130418">
            <a:extLst>
              <a:ext uri="{FF2B5EF4-FFF2-40B4-BE49-F238E27FC236}">
                <a16:creationId xmlns:a16="http://schemas.microsoft.com/office/drawing/2014/main" id="{A7752103-E4D2-46BD-A44A-8B8A7EC1E3FB}"/>
              </a:ext>
            </a:extLst>
          </p:cNvPr>
          <p:cNvSpPr/>
          <p:nvPr/>
        </p:nvSpPr>
        <p:spPr>
          <a:xfrm>
            <a:off x="5183166" y="3769022"/>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8" name="Shape3_20221121_130418">
            <a:extLst>
              <a:ext uri="{FF2B5EF4-FFF2-40B4-BE49-F238E27FC236}">
                <a16:creationId xmlns:a16="http://schemas.microsoft.com/office/drawing/2014/main" id="{EDCA60EC-E8AE-498C-ACCC-E52E0C558883}"/>
              </a:ext>
            </a:extLst>
          </p:cNvPr>
          <p:cNvSpPr/>
          <p:nvPr/>
        </p:nvSpPr>
        <p:spPr>
          <a:xfrm>
            <a:off x="5101077" y="4163675"/>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70" name="Shape4_20221121_130418">
            <a:extLst>
              <a:ext uri="{FF2B5EF4-FFF2-40B4-BE49-F238E27FC236}">
                <a16:creationId xmlns:a16="http://schemas.microsoft.com/office/drawing/2014/main" id="{4740C516-1016-4741-A83D-CFA9973323F6}"/>
              </a:ext>
            </a:extLst>
          </p:cNvPr>
          <p:cNvSpPr/>
          <p:nvPr/>
        </p:nvSpPr>
        <p:spPr>
          <a:xfrm>
            <a:off x="5106372" y="4558328"/>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72" name="Shape5_20221121_130418">
            <a:extLst>
              <a:ext uri="{FF2B5EF4-FFF2-40B4-BE49-F238E27FC236}">
                <a16:creationId xmlns:a16="http://schemas.microsoft.com/office/drawing/2014/main" id="{FCA566A0-99EA-4045-82F1-D98490BFBF32}"/>
              </a:ext>
            </a:extLst>
          </p:cNvPr>
          <p:cNvSpPr/>
          <p:nvPr/>
        </p:nvSpPr>
        <p:spPr>
          <a:xfrm>
            <a:off x="5417517" y="3374369"/>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74" name="Shape6_20221121_130418">
            <a:extLst>
              <a:ext uri="{FF2B5EF4-FFF2-40B4-BE49-F238E27FC236}">
                <a16:creationId xmlns:a16="http://schemas.microsoft.com/office/drawing/2014/main" id="{CF828F77-81D9-4569-BE4D-CF9FA71EEBCB}"/>
              </a:ext>
            </a:extLst>
          </p:cNvPr>
          <p:cNvSpPr/>
          <p:nvPr/>
        </p:nvSpPr>
        <p:spPr>
          <a:xfrm>
            <a:off x="5136823" y="4952980"/>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52" name="object 285">
            <a:extLst>
              <a:ext uri="{FF2B5EF4-FFF2-40B4-BE49-F238E27FC236}">
                <a16:creationId xmlns:a16="http://schemas.microsoft.com/office/drawing/2014/main" id="{B1077880-F1E2-45A4-8094-E6452A4BAEDD}"/>
              </a:ext>
            </a:extLst>
          </p:cNvPr>
          <p:cNvSpPr txBox="1"/>
          <p:nvPr/>
        </p:nvSpPr>
        <p:spPr>
          <a:xfrm>
            <a:off x="4349251"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-1.5</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53" name="object 285">
            <a:extLst>
              <a:ext uri="{FF2B5EF4-FFF2-40B4-BE49-F238E27FC236}">
                <a16:creationId xmlns:a16="http://schemas.microsoft.com/office/drawing/2014/main" id="{0562EDF4-2E75-4AD8-A202-DA7476D37DD0}"/>
              </a:ext>
            </a:extLst>
          </p:cNvPr>
          <p:cNvSpPr txBox="1"/>
          <p:nvPr/>
        </p:nvSpPr>
        <p:spPr>
          <a:xfrm>
            <a:off x="4575073"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-1.0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54" name="object 285">
            <a:extLst>
              <a:ext uri="{FF2B5EF4-FFF2-40B4-BE49-F238E27FC236}">
                <a16:creationId xmlns:a16="http://schemas.microsoft.com/office/drawing/2014/main" id="{DFB68508-6302-4EA7-9A3C-4C7010A3619A}"/>
              </a:ext>
            </a:extLst>
          </p:cNvPr>
          <p:cNvSpPr txBox="1"/>
          <p:nvPr/>
        </p:nvSpPr>
        <p:spPr>
          <a:xfrm>
            <a:off x="4800895"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-0.5</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55" name="object 285">
            <a:extLst>
              <a:ext uri="{FF2B5EF4-FFF2-40B4-BE49-F238E27FC236}">
                <a16:creationId xmlns:a16="http://schemas.microsoft.com/office/drawing/2014/main" id="{10C696E1-3C16-4D1B-BA14-8B5D2F7017E8}"/>
              </a:ext>
            </a:extLst>
          </p:cNvPr>
          <p:cNvSpPr txBox="1"/>
          <p:nvPr/>
        </p:nvSpPr>
        <p:spPr>
          <a:xfrm>
            <a:off x="5026717"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56" name="object 285">
            <a:extLst>
              <a:ext uri="{FF2B5EF4-FFF2-40B4-BE49-F238E27FC236}">
                <a16:creationId xmlns:a16="http://schemas.microsoft.com/office/drawing/2014/main" id="{AC253168-6683-4444-8D74-59F1BD21B90E}"/>
              </a:ext>
            </a:extLst>
          </p:cNvPr>
          <p:cNvSpPr txBox="1"/>
          <p:nvPr/>
        </p:nvSpPr>
        <p:spPr>
          <a:xfrm>
            <a:off x="5252539"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0.5</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57" name="object 285">
            <a:extLst>
              <a:ext uri="{FF2B5EF4-FFF2-40B4-BE49-F238E27FC236}">
                <a16:creationId xmlns:a16="http://schemas.microsoft.com/office/drawing/2014/main" id="{76A136FC-9C63-4D87-920D-95CEC2C760EC}"/>
              </a:ext>
            </a:extLst>
          </p:cNvPr>
          <p:cNvSpPr txBox="1"/>
          <p:nvPr/>
        </p:nvSpPr>
        <p:spPr>
          <a:xfrm>
            <a:off x="5478361"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1.0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58" name="object 285">
            <a:extLst>
              <a:ext uri="{FF2B5EF4-FFF2-40B4-BE49-F238E27FC236}">
                <a16:creationId xmlns:a16="http://schemas.microsoft.com/office/drawing/2014/main" id="{E9A3540F-7B5D-4A10-8BCD-A77E298206C2}"/>
              </a:ext>
            </a:extLst>
          </p:cNvPr>
          <p:cNvSpPr txBox="1"/>
          <p:nvPr/>
        </p:nvSpPr>
        <p:spPr>
          <a:xfrm>
            <a:off x="5704182"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1.5</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131" name="Shape39_20221121_130454">
            <a:extLst>
              <a:ext uri="{FF2B5EF4-FFF2-40B4-BE49-F238E27FC236}">
                <a16:creationId xmlns:a16="http://schemas.microsoft.com/office/drawing/2014/main" id="{603FD650-7ABC-4934-9082-642B415BC1CC}"/>
              </a:ext>
            </a:extLst>
          </p:cNvPr>
          <p:cNvSpPr/>
          <p:nvPr/>
        </p:nvSpPr>
        <p:spPr>
          <a:xfrm>
            <a:off x="9983877" y="5186079"/>
            <a:ext cx="1354941" cy="0"/>
          </a:xfrm>
          <a:custGeom>
            <a:avLst/>
            <a:gdLst/>
            <a:ahLst/>
            <a:cxnLst/>
            <a:rect l="l" t="t" r="r" b="b"/>
            <a:pathLst>
              <a:path w="866775">
                <a:moveTo>
                  <a:pt x="0" y="0"/>
                </a:moveTo>
                <a:lnTo>
                  <a:pt x="866357" y="0"/>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2" name="Shape40_20221121_130454">
            <a:extLst>
              <a:ext uri="{FF2B5EF4-FFF2-40B4-BE49-F238E27FC236}">
                <a16:creationId xmlns:a16="http://schemas.microsoft.com/office/drawing/2014/main" id="{6F08A292-2466-4B41-8EF6-00BF3C4164C4}"/>
              </a:ext>
            </a:extLst>
          </p:cNvPr>
          <p:cNvSpPr/>
          <p:nvPr/>
        </p:nvSpPr>
        <p:spPr>
          <a:xfrm>
            <a:off x="9983877"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3" name="Shape41_20221121_130454">
            <a:extLst>
              <a:ext uri="{FF2B5EF4-FFF2-40B4-BE49-F238E27FC236}">
                <a16:creationId xmlns:a16="http://schemas.microsoft.com/office/drawing/2014/main" id="{86BEC3AB-91A1-43EC-AAC8-28FFA8A30B63}"/>
              </a:ext>
            </a:extLst>
          </p:cNvPr>
          <p:cNvSpPr/>
          <p:nvPr/>
        </p:nvSpPr>
        <p:spPr>
          <a:xfrm>
            <a:off x="10322449"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4" name="Shape42_20221121_130454">
            <a:extLst>
              <a:ext uri="{FF2B5EF4-FFF2-40B4-BE49-F238E27FC236}">
                <a16:creationId xmlns:a16="http://schemas.microsoft.com/office/drawing/2014/main" id="{6B64E899-E8C6-4D0B-863D-713E7E8DA2EC}"/>
              </a:ext>
            </a:extLst>
          </p:cNvPr>
          <p:cNvSpPr/>
          <p:nvPr/>
        </p:nvSpPr>
        <p:spPr>
          <a:xfrm>
            <a:off x="10661021"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5" name="Shape43_20221121_130454">
            <a:extLst>
              <a:ext uri="{FF2B5EF4-FFF2-40B4-BE49-F238E27FC236}">
                <a16:creationId xmlns:a16="http://schemas.microsoft.com/office/drawing/2014/main" id="{4F5D02BA-2516-49B9-A068-2462F40008A9}"/>
              </a:ext>
            </a:extLst>
          </p:cNvPr>
          <p:cNvSpPr/>
          <p:nvPr/>
        </p:nvSpPr>
        <p:spPr>
          <a:xfrm>
            <a:off x="10999593"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6" name="Shape44_20221121_130454">
            <a:extLst>
              <a:ext uri="{FF2B5EF4-FFF2-40B4-BE49-F238E27FC236}">
                <a16:creationId xmlns:a16="http://schemas.microsoft.com/office/drawing/2014/main" id="{D36DFFC6-CE7A-4AA7-9258-8284DB19F44B}"/>
              </a:ext>
            </a:extLst>
          </p:cNvPr>
          <p:cNvSpPr/>
          <p:nvPr/>
        </p:nvSpPr>
        <p:spPr>
          <a:xfrm>
            <a:off x="11338166" y="5186079"/>
            <a:ext cx="0" cy="36727"/>
          </a:xfrm>
          <a:custGeom>
            <a:avLst/>
            <a:gdLst/>
            <a:ahLst/>
            <a:cxnLst/>
            <a:rect l="l" t="t" r="r" b="b"/>
            <a:pathLst>
              <a:path h="23495">
                <a:moveTo>
                  <a:pt x="0" y="0"/>
                </a:moveTo>
                <a:lnTo>
                  <a:pt x="0" y="23268"/>
                </a:lnTo>
              </a:path>
            </a:pathLst>
          </a:custGeom>
          <a:ln w="4986">
            <a:solidFill>
              <a:schemeClr val="bg1">
                <a:lumMod val="85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59" name="Shape76_20221121_125952">
            <a:extLst>
              <a:ext uri="{FF2B5EF4-FFF2-40B4-BE49-F238E27FC236}">
                <a16:creationId xmlns:a16="http://schemas.microsoft.com/office/drawing/2014/main" id="{8F359FFA-5B42-4FC1-9D68-73D2E08335D4}"/>
              </a:ext>
            </a:extLst>
          </p:cNvPr>
          <p:cNvSpPr/>
          <p:nvPr/>
        </p:nvSpPr>
        <p:spPr>
          <a:xfrm>
            <a:off x="10716198" y="3015875"/>
            <a:ext cx="74447" cy="0"/>
          </a:xfrm>
          <a:custGeom>
            <a:avLst/>
            <a:gdLst/>
            <a:ahLst/>
            <a:cxnLst/>
            <a:rect l="l" t="t" r="r" b="b"/>
            <a:pathLst>
              <a:path w="47625">
                <a:moveTo>
                  <a:pt x="47567"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0" name="Shape77_20221121_125952">
            <a:extLst>
              <a:ext uri="{FF2B5EF4-FFF2-40B4-BE49-F238E27FC236}">
                <a16:creationId xmlns:a16="http://schemas.microsoft.com/office/drawing/2014/main" id="{07A91F71-BA4E-4A5B-85A8-938A056536C4}"/>
              </a:ext>
            </a:extLst>
          </p:cNvPr>
          <p:cNvSpPr/>
          <p:nvPr/>
        </p:nvSpPr>
        <p:spPr>
          <a:xfrm>
            <a:off x="10790554" y="3015875"/>
            <a:ext cx="75440" cy="0"/>
          </a:xfrm>
          <a:custGeom>
            <a:avLst/>
            <a:gdLst/>
            <a:ahLst/>
            <a:cxnLst/>
            <a:rect l="l" t="t" r="r" b="b"/>
            <a:pathLst>
              <a:path w="48259">
                <a:moveTo>
                  <a:pt x="0" y="0"/>
                </a:moveTo>
                <a:lnTo>
                  <a:pt x="47863"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1" name="Shape78_20221121_125952">
            <a:extLst>
              <a:ext uri="{FF2B5EF4-FFF2-40B4-BE49-F238E27FC236}">
                <a16:creationId xmlns:a16="http://schemas.microsoft.com/office/drawing/2014/main" id="{6EF3B3AC-12BE-4A8E-A143-5C176D7856D4}"/>
              </a:ext>
            </a:extLst>
          </p:cNvPr>
          <p:cNvSpPr/>
          <p:nvPr/>
        </p:nvSpPr>
        <p:spPr>
          <a:xfrm>
            <a:off x="10716198" y="2992052"/>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2" name="Shape79_20221121_125952">
            <a:extLst>
              <a:ext uri="{FF2B5EF4-FFF2-40B4-BE49-F238E27FC236}">
                <a16:creationId xmlns:a16="http://schemas.microsoft.com/office/drawing/2014/main" id="{D494F27E-B803-4927-B67E-AB0BAE173052}"/>
              </a:ext>
            </a:extLst>
          </p:cNvPr>
          <p:cNvSpPr/>
          <p:nvPr/>
        </p:nvSpPr>
        <p:spPr>
          <a:xfrm>
            <a:off x="10865375" y="2992052"/>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3" name="Shape80_20221121_125952">
            <a:extLst>
              <a:ext uri="{FF2B5EF4-FFF2-40B4-BE49-F238E27FC236}">
                <a16:creationId xmlns:a16="http://schemas.microsoft.com/office/drawing/2014/main" id="{1A25F873-54F1-48B5-8238-9E482A35CBFB}"/>
              </a:ext>
            </a:extLst>
          </p:cNvPr>
          <p:cNvSpPr/>
          <p:nvPr/>
        </p:nvSpPr>
        <p:spPr>
          <a:xfrm>
            <a:off x="10302571" y="3410528"/>
            <a:ext cx="380176" cy="0"/>
          </a:xfrm>
          <a:custGeom>
            <a:avLst/>
            <a:gdLst/>
            <a:ahLst/>
            <a:cxnLst/>
            <a:rect l="l" t="t" r="r" b="b"/>
            <a:pathLst>
              <a:path w="243205">
                <a:moveTo>
                  <a:pt x="242871"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4" name="Shape81_20221121_125952">
            <a:extLst>
              <a:ext uri="{FF2B5EF4-FFF2-40B4-BE49-F238E27FC236}">
                <a16:creationId xmlns:a16="http://schemas.microsoft.com/office/drawing/2014/main" id="{3A67F931-D224-4A61-AEEA-8FE776CA7B4A}"/>
              </a:ext>
            </a:extLst>
          </p:cNvPr>
          <p:cNvSpPr/>
          <p:nvPr/>
        </p:nvSpPr>
        <p:spPr>
          <a:xfrm>
            <a:off x="10682226" y="3410528"/>
            <a:ext cx="360323" cy="0"/>
          </a:xfrm>
          <a:custGeom>
            <a:avLst/>
            <a:gdLst/>
            <a:ahLst/>
            <a:cxnLst/>
            <a:rect l="l" t="t" r="r" b="b"/>
            <a:pathLst>
              <a:path w="230505">
                <a:moveTo>
                  <a:pt x="0" y="0"/>
                </a:moveTo>
                <a:lnTo>
                  <a:pt x="229943"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5" name="Shape82_20221121_125952">
            <a:extLst>
              <a:ext uri="{FF2B5EF4-FFF2-40B4-BE49-F238E27FC236}">
                <a16:creationId xmlns:a16="http://schemas.microsoft.com/office/drawing/2014/main" id="{BA90565A-FB07-4333-9980-8437E28CFE0B}"/>
              </a:ext>
            </a:extLst>
          </p:cNvPr>
          <p:cNvSpPr/>
          <p:nvPr/>
        </p:nvSpPr>
        <p:spPr>
          <a:xfrm>
            <a:off x="10302571" y="3386705"/>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6" name="Shape83_20221121_125952">
            <a:extLst>
              <a:ext uri="{FF2B5EF4-FFF2-40B4-BE49-F238E27FC236}">
                <a16:creationId xmlns:a16="http://schemas.microsoft.com/office/drawing/2014/main" id="{2EA8DC64-EBE9-4DA1-A4B2-278544957287}"/>
              </a:ext>
            </a:extLst>
          </p:cNvPr>
          <p:cNvSpPr/>
          <p:nvPr/>
        </p:nvSpPr>
        <p:spPr>
          <a:xfrm>
            <a:off x="11041674" y="3386705"/>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7" name="Shape84_20221121_125952">
            <a:extLst>
              <a:ext uri="{FF2B5EF4-FFF2-40B4-BE49-F238E27FC236}">
                <a16:creationId xmlns:a16="http://schemas.microsoft.com/office/drawing/2014/main" id="{D276F17E-D1FD-4126-91EE-C25D88A1DB1A}"/>
              </a:ext>
            </a:extLst>
          </p:cNvPr>
          <p:cNvSpPr/>
          <p:nvPr/>
        </p:nvSpPr>
        <p:spPr>
          <a:xfrm>
            <a:off x="10539899" y="3805181"/>
            <a:ext cx="102241" cy="0"/>
          </a:xfrm>
          <a:custGeom>
            <a:avLst/>
            <a:gdLst/>
            <a:ahLst/>
            <a:cxnLst/>
            <a:rect l="l" t="t" r="r" b="b"/>
            <a:pathLst>
              <a:path w="65405">
                <a:moveTo>
                  <a:pt x="64849"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8" name="Shape85_20221121_125952">
            <a:extLst>
              <a:ext uri="{FF2B5EF4-FFF2-40B4-BE49-F238E27FC236}">
                <a16:creationId xmlns:a16="http://schemas.microsoft.com/office/drawing/2014/main" id="{A2834D14-6633-4684-B678-CF15182160CD}"/>
              </a:ext>
            </a:extLst>
          </p:cNvPr>
          <p:cNvSpPr/>
          <p:nvPr/>
        </p:nvSpPr>
        <p:spPr>
          <a:xfrm>
            <a:off x="10641272" y="3805181"/>
            <a:ext cx="95293" cy="0"/>
          </a:xfrm>
          <a:custGeom>
            <a:avLst/>
            <a:gdLst/>
            <a:ahLst/>
            <a:cxnLst/>
            <a:rect l="l" t="t" r="r" b="b"/>
            <a:pathLst>
              <a:path w="60959">
                <a:moveTo>
                  <a:pt x="0" y="0"/>
                </a:moveTo>
                <a:lnTo>
                  <a:pt x="60943"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9" name="Shape86_20221121_125952">
            <a:extLst>
              <a:ext uri="{FF2B5EF4-FFF2-40B4-BE49-F238E27FC236}">
                <a16:creationId xmlns:a16="http://schemas.microsoft.com/office/drawing/2014/main" id="{1BC10E6D-52B8-42C4-BBAB-2FAD9C3F8004}"/>
              </a:ext>
            </a:extLst>
          </p:cNvPr>
          <p:cNvSpPr/>
          <p:nvPr/>
        </p:nvSpPr>
        <p:spPr>
          <a:xfrm>
            <a:off x="10539899" y="3781358"/>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0" name="Shape87_20221121_125952">
            <a:extLst>
              <a:ext uri="{FF2B5EF4-FFF2-40B4-BE49-F238E27FC236}">
                <a16:creationId xmlns:a16="http://schemas.microsoft.com/office/drawing/2014/main" id="{2829377D-205F-4D68-B119-8079CF80B8A4}"/>
              </a:ext>
            </a:extLst>
          </p:cNvPr>
          <p:cNvSpPr/>
          <p:nvPr/>
        </p:nvSpPr>
        <p:spPr>
          <a:xfrm>
            <a:off x="10736540" y="3781358"/>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1" name="Shape88_20221121_125952">
            <a:extLst>
              <a:ext uri="{FF2B5EF4-FFF2-40B4-BE49-F238E27FC236}">
                <a16:creationId xmlns:a16="http://schemas.microsoft.com/office/drawing/2014/main" id="{5AFB1952-E2F3-4B56-ACF6-B9F187303B08}"/>
              </a:ext>
            </a:extLst>
          </p:cNvPr>
          <p:cNvSpPr/>
          <p:nvPr/>
        </p:nvSpPr>
        <p:spPr>
          <a:xfrm>
            <a:off x="10600927" y="4199834"/>
            <a:ext cx="88344" cy="0"/>
          </a:xfrm>
          <a:custGeom>
            <a:avLst/>
            <a:gdLst/>
            <a:ahLst/>
            <a:cxnLst/>
            <a:rect l="l" t="t" r="r" b="b"/>
            <a:pathLst>
              <a:path w="56515">
                <a:moveTo>
                  <a:pt x="56233"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2" name="Shape89_20221121_125952">
            <a:extLst>
              <a:ext uri="{FF2B5EF4-FFF2-40B4-BE49-F238E27FC236}">
                <a16:creationId xmlns:a16="http://schemas.microsoft.com/office/drawing/2014/main" id="{6D0F1518-F8F9-48E8-8C6A-360D79F6A800}"/>
              </a:ext>
            </a:extLst>
          </p:cNvPr>
          <p:cNvSpPr/>
          <p:nvPr/>
        </p:nvSpPr>
        <p:spPr>
          <a:xfrm>
            <a:off x="10688832" y="4199834"/>
            <a:ext cx="82388" cy="0"/>
          </a:xfrm>
          <a:custGeom>
            <a:avLst/>
            <a:gdLst/>
            <a:ahLst/>
            <a:cxnLst/>
            <a:rect l="l" t="t" r="r" b="b"/>
            <a:pathLst>
              <a:path w="52705">
                <a:moveTo>
                  <a:pt x="0" y="0"/>
                </a:moveTo>
                <a:lnTo>
                  <a:pt x="52208"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3" name="Shape90_20221121_125952">
            <a:extLst>
              <a:ext uri="{FF2B5EF4-FFF2-40B4-BE49-F238E27FC236}">
                <a16:creationId xmlns:a16="http://schemas.microsoft.com/office/drawing/2014/main" id="{C43B6DF5-BDB9-4BA5-91C4-FDA9032EF449}"/>
              </a:ext>
            </a:extLst>
          </p:cNvPr>
          <p:cNvSpPr/>
          <p:nvPr/>
        </p:nvSpPr>
        <p:spPr>
          <a:xfrm>
            <a:off x="10600927" y="4176011"/>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4" name="Shape91_20221121_125952">
            <a:extLst>
              <a:ext uri="{FF2B5EF4-FFF2-40B4-BE49-F238E27FC236}">
                <a16:creationId xmlns:a16="http://schemas.microsoft.com/office/drawing/2014/main" id="{AB201D07-B7C9-41D9-85E6-33CF7ABAC6C7}"/>
              </a:ext>
            </a:extLst>
          </p:cNvPr>
          <p:cNvSpPr/>
          <p:nvPr/>
        </p:nvSpPr>
        <p:spPr>
          <a:xfrm>
            <a:off x="10770442" y="4176011"/>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5" name="Shape92_20221121_125952">
            <a:extLst>
              <a:ext uri="{FF2B5EF4-FFF2-40B4-BE49-F238E27FC236}">
                <a16:creationId xmlns:a16="http://schemas.microsoft.com/office/drawing/2014/main" id="{21C25930-9DDE-490B-BEB8-D46C0DFE9DCC}"/>
              </a:ext>
            </a:extLst>
          </p:cNvPr>
          <p:cNvSpPr/>
          <p:nvPr/>
        </p:nvSpPr>
        <p:spPr>
          <a:xfrm>
            <a:off x="10553459" y="4594487"/>
            <a:ext cx="95293" cy="0"/>
          </a:xfrm>
          <a:custGeom>
            <a:avLst/>
            <a:gdLst/>
            <a:ahLst/>
            <a:cxnLst/>
            <a:rect l="l" t="t" r="r" b="b"/>
            <a:pathLst>
              <a:path w="60959">
                <a:moveTo>
                  <a:pt x="60398"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6" name="Shape93_20221121_125952">
            <a:extLst>
              <a:ext uri="{FF2B5EF4-FFF2-40B4-BE49-F238E27FC236}">
                <a16:creationId xmlns:a16="http://schemas.microsoft.com/office/drawing/2014/main" id="{3FFCED59-8D2C-4797-A78A-D479120DF896}"/>
              </a:ext>
            </a:extLst>
          </p:cNvPr>
          <p:cNvSpPr/>
          <p:nvPr/>
        </p:nvSpPr>
        <p:spPr>
          <a:xfrm>
            <a:off x="10647877" y="4594487"/>
            <a:ext cx="75440" cy="0"/>
          </a:xfrm>
          <a:custGeom>
            <a:avLst/>
            <a:gdLst/>
            <a:ahLst/>
            <a:cxnLst/>
            <a:rect l="l" t="t" r="r" b="b"/>
            <a:pathLst>
              <a:path w="48259">
                <a:moveTo>
                  <a:pt x="0" y="0"/>
                </a:moveTo>
                <a:lnTo>
                  <a:pt x="48043"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7" name="Shape94_20221121_125952">
            <a:extLst>
              <a:ext uri="{FF2B5EF4-FFF2-40B4-BE49-F238E27FC236}">
                <a16:creationId xmlns:a16="http://schemas.microsoft.com/office/drawing/2014/main" id="{122D408D-65A3-46E1-8AF4-ABD602D131E4}"/>
              </a:ext>
            </a:extLst>
          </p:cNvPr>
          <p:cNvSpPr/>
          <p:nvPr/>
        </p:nvSpPr>
        <p:spPr>
          <a:xfrm>
            <a:off x="10553459" y="4570664"/>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8" name="Shape95_20221121_125952">
            <a:extLst>
              <a:ext uri="{FF2B5EF4-FFF2-40B4-BE49-F238E27FC236}">
                <a16:creationId xmlns:a16="http://schemas.microsoft.com/office/drawing/2014/main" id="{5B304CA4-0C9D-4FD9-9B27-4BF025958B24}"/>
              </a:ext>
            </a:extLst>
          </p:cNvPr>
          <p:cNvSpPr/>
          <p:nvPr/>
        </p:nvSpPr>
        <p:spPr>
          <a:xfrm>
            <a:off x="10722976" y="4570664"/>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9" name="Shape96_20221121_125952">
            <a:extLst>
              <a:ext uri="{FF2B5EF4-FFF2-40B4-BE49-F238E27FC236}">
                <a16:creationId xmlns:a16="http://schemas.microsoft.com/office/drawing/2014/main" id="{F91C6EE4-1AAB-4B73-9041-B7437125CB5C}"/>
              </a:ext>
            </a:extLst>
          </p:cNvPr>
          <p:cNvSpPr/>
          <p:nvPr/>
        </p:nvSpPr>
        <p:spPr>
          <a:xfrm>
            <a:off x="10594146" y="4989139"/>
            <a:ext cx="88344" cy="0"/>
          </a:xfrm>
          <a:custGeom>
            <a:avLst/>
            <a:gdLst/>
            <a:ahLst/>
            <a:cxnLst/>
            <a:rect l="l" t="t" r="r" b="b"/>
            <a:pathLst>
              <a:path w="56515">
                <a:moveTo>
                  <a:pt x="56346" y="0"/>
                </a:moveTo>
                <a:lnTo>
                  <a:pt x="0"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80" name="Shape97_20221121_125952">
            <a:extLst>
              <a:ext uri="{FF2B5EF4-FFF2-40B4-BE49-F238E27FC236}">
                <a16:creationId xmlns:a16="http://schemas.microsoft.com/office/drawing/2014/main" id="{BEB1884D-A414-45D3-8A18-FC6C1AA0CEFF}"/>
              </a:ext>
            </a:extLst>
          </p:cNvPr>
          <p:cNvSpPr/>
          <p:nvPr/>
        </p:nvSpPr>
        <p:spPr>
          <a:xfrm>
            <a:off x="10682226" y="4989139"/>
            <a:ext cx="68492" cy="0"/>
          </a:xfrm>
          <a:custGeom>
            <a:avLst/>
            <a:gdLst/>
            <a:ahLst/>
            <a:cxnLst/>
            <a:rect l="l" t="t" r="r" b="b"/>
            <a:pathLst>
              <a:path w="43815">
                <a:moveTo>
                  <a:pt x="0" y="0"/>
                </a:moveTo>
                <a:lnTo>
                  <a:pt x="43422" y="0"/>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81" name="Shape98_20221121_125952">
            <a:extLst>
              <a:ext uri="{FF2B5EF4-FFF2-40B4-BE49-F238E27FC236}">
                <a16:creationId xmlns:a16="http://schemas.microsoft.com/office/drawing/2014/main" id="{4CCB95DB-E7BE-4156-96D1-573685E53A46}"/>
              </a:ext>
            </a:extLst>
          </p:cNvPr>
          <p:cNvSpPr/>
          <p:nvPr/>
        </p:nvSpPr>
        <p:spPr>
          <a:xfrm>
            <a:off x="10594146" y="4965316"/>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82" name="Shape99_20221121_125952">
            <a:extLst>
              <a:ext uri="{FF2B5EF4-FFF2-40B4-BE49-F238E27FC236}">
                <a16:creationId xmlns:a16="http://schemas.microsoft.com/office/drawing/2014/main" id="{359D118F-B66F-4B0D-9CBE-3A0C57B68B55}"/>
              </a:ext>
            </a:extLst>
          </p:cNvPr>
          <p:cNvSpPr/>
          <p:nvPr/>
        </p:nvSpPr>
        <p:spPr>
          <a:xfrm>
            <a:off x="10750105" y="4965316"/>
            <a:ext cx="0" cy="47646"/>
          </a:xfrm>
          <a:custGeom>
            <a:avLst/>
            <a:gdLst/>
            <a:ahLst/>
            <a:cxnLst/>
            <a:rect l="l" t="t" r="r" b="b"/>
            <a:pathLst>
              <a:path h="30479">
                <a:moveTo>
                  <a:pt x="0" y="0"/>
                </a:moveTo>
                <a:lnTo>
                  <a:pt x="0" y="29916"/>
                </a:lnTo>
              </a:path>
            </a:pathLst>
          </a:custGeom>
          <a:ln w="4986">
            <a:solidFill>
              <a:srgbClr val="54565C"/>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83" name="Shape11_20221121_130418">
            <a:extLst>
              <a:ext uri="{FF2B5EF4-FFF2-40B4-BE49-F238E27FC236}">
                <a16:creationId xmlns:a16="http://schemas.microsoft.com/office/drawing/2014/main" id="{19E3F908-27B4-4B04-8244-9BFEF78DFECD}"/>
              </a:ext>
            </a:extLst>
          </p:cNvPr>
          <p:cNvSpPr/>
          <p:nvPr/>
        </p:nvSpPr>
        <p:spPr>
          <a:xfrm>
            <a:off x="10754661" y="2979716"/>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85" name="Shape12_20221121_130418">
            <a:extLst>
              <a:ext uri="{FF2B5EF4-FFF2-40B4-BE49-F238E27FC236}">
                <a16:creationId xmlns:a16="http://schemas.microsoft.com/office/drawing/2014/main" id="{0CCBF036-C304-4144-8BC9-E624437C8BC3}"/>
              </a:ext>
            </a:extLst>
          </p:cNvPr>
          <p:cNvSpPr/>
          <p:nvPr/>
        </p:nvSpPr>
        <p:spPr>
          <a:xfrm>
            <a:off x="10644932" y="3374369"/>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87" name="Shape13_20221121_130418">
            <a:extLst>
              <a:ext uri="{FF2B5EF4-FFF2-40B4-BE49-F238E27FC236}">
                <a16:creationId xmlns:a16="http://schemas.microsoft.com/office/drawing/2014/main" id="{734BFE41-01E7-46EF-8E64-621A85B0AF8B}"/>
              </a:ext>
            </a:extLst>
          </p:cNvPr>
          <p:cNvSpPr/>
          <p:nvPr/>
        </p:nvSpPr>
        <p:spPr>
          <a:xfrm>
            <a:off x="10603978" y="3769022"/>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89" name="Shape14_20221121_130418">
            <a:extLst>
              <a:ext uri="{FF2B5EF4-FFF2-40B4-BE49-F238E27FC236}">
                <a16:creationId xmlns:a16="http://schemas.microsoft.com/office/drawing/2014/main" id="{A7950BC7-AC86-4C2D-8EEA-37B85201C824}"/>
              </a:ext>
            </a:extLst>
          </p:cNvPr>
          <p:cNvSpPr/>
          <p:nvPr/>
        </p:nvSpPr>
        <p:spPr>
          <a:xfrm>
            <a:off x="10651538" y="4163675"/>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91" name="Shape15_20221121_130418">
            <a:extLst>
              <a:ext uri="{FF2B5EF4-FFF2-40B4-BE49-F238E27FC236}">
                <a16:creationId xmlns:a16="http://schemas.microsoft.com/office/drawing/2014/main" id="{1281A413-7D32-4D08-A56B-A8D676AD8EF5}"/>
              </a:ext>
            </a:extLst>
          </p:cNvPr>
          <p:cNvSpPr/>
          <p:nvPr/>
        </p:nvSpPr>
        <p:spPr>
          <a:xfrm>
            <a:off x="10610584" y="4558328"/>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93" name="Shape16_20221121_130418">
            <a:extLst>
              <a:ext uri="{FF2B5EF4-FFF2-40B4-BE49-F238E27FC236}">
                <a16:creationId xmlns:a16="http://schemas.microsoft.com/office/drawing/2014/main" id="{BD90ECEB-EC96-43B1-98A4-2AF6C3A5D4D3}"/>
              </a:ext>
            </a:extLst>
          </p:cNvPr>
          <p:cNvSpPr/>
          <p:nvPr/>
        </p:nvSpPr>
        <p:spPr>
          <a:xfrm>
            <a:off x="10644934" y="4952980"/>
            <a:ext cx="70712" cy="7231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27" name="Shape106_20221121_125952">
            <a:extLst>
              <a:ext uri="{FF2B5EF4-FFF2-40B4-BE49-F238E27FC236}">
                <a16:creationId xmlns:a16="http://schemas.microsoft.com/office/drawing/2014/main" id="{DF053192-0A0E-4D44-AEE7-399920B225D4}"/>
              </a:ext>
            </a:extLst>
          </p:cNvPr>
          <p:cNvSpPr>
            <a:spLocks/>
          </p:cNvSpPr>
          <p:nvPr/>
        </p:nvSpPr>
        <p:spPr>
          <a:xfrm>
            <a:off x="10660512" y="2717199"/>
            <a:ext cx="0" cy="2468880"/>
          </a:xfrm>
          <a:custGeom>
            <a:avLst/>
            <a:gdLst/>
            <a:ahLst/>
            <a:cxnLst/>
            <a:rect l="l" t="t" r="r" b="b"/>
            <a:pathLst>
              <a:path h="1588770">
                <a:moveTo>
                  <a:pt x="0" y="0"/>
                </a:moveTo>
                <a:lnTo>
                  <a:pt x="0" y="1588268"/>
                </a:lnTo>
              </a:path>
            </a:pathLst>
          </a:custGeom>
          <a:ln w="5313">
            <a:solidFill>
              <a:schemeClr val="bg1">
                <a:lumMod val="75000"/>
              </a:schemeClr>
            </a:solidFill>
            <a:prstDash val="dash"/>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67" name="object 285">
            <a:extLst>
              <a:ext uri="{FF2B5EF4-FFF2-40B4-BE49-F238E27FC236}">
                <a16:creationId xmlns:a16="http://schemas.microsoft.com/office/drawing/2014/main" id="{99AD4D2E-A1C7-4FD4-96A3-38DC9165D8F6}"/>
              </a:ext>
            </a:extLst>
          </p:cNvPr>
          <p:cNvSpPr txBox="1"/>
          <p:nvPr/>
        </p:nvSpPr>
        <p:spPr>
          <a:xfrm>
            <a:off x="9855822"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-1.0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69" name="object 285">
            <a:extLst>
              <a:ext uri="{FF2B5EF4-FFF2-40B4-BE49-F238E27FC236}">
                <a16:creationId xmlns:a16="http://schemas.microsoft.com/office/drawing/2014/main" id="{43968DC7-0880-4CF6-8906-210EE64F1493}"/>
              </a:ext>
            </a:extLst>
          </p:cNvPr>
          <p:cNvSpPr txBox="1"/>
          <p:nvPr/>
        </p:nvSpPr>
        <p:spPr>
          <a:xfrm>
            <a:off x="10194952"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-0.5</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70" name="object 285">
            <a:extLst>
              <a:ext uri="{FF2B5EF4-FFF2-40B4-BE49-F238E27FC236}">
                <a16:creationId xmlns:a16="http://schemas.microsoft.com/office/drawing/2014/main" id="{E74C6121-BB23-46F0-A722-A0C72510D7DF}"/>
              </a:ext>
            </a:extLst>
          </p:cNvPr>
          <p:cNvSpPr txBox="1"/>
          <p:nvPr/>
        </p:nvSpPr>
        <p:spPr>
          <a:xfrm>
            <a:off x="10534082"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71" name="object 285">
            <a:extLst>
              <a:ext uri="{FF2B5EF4-FFF2-40B4-BE49-F238E27FC236}">
                <a16:creationId xmlns:a16="http://schemas.microsoft.com/office/drawing/2014/main" id="{299B187B-0AB8-49A1-9055-FE244EA2EFDE}"/>
              </a:ext>
            </a:extLst>
          </p:cNvPr>
          <p:cNvSpPr txBox="1"/>
          <p:nvPr/>
        </p:nvSpPr>
        <p:spPr>
          <a:xfrm>
            <a:off x="10873212"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0.5</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73" name="object 285">
            <a:extLst>
              <a:ext uri="{FF2B5EF4-FFF2-40B4-BE49-F238E27FC236}">
                <a16:creationId xmlns:a16="http://schemas.microsoft.com/office/drawing/2014/main" id="{1919255F-4B58-4362-BF38-0FBD2A6DA46E}"/>
              </a:ext>
            </a:extLst>
          </p:cNvPr>
          <p:cNvSpPr txBox="1"/>
          <p:nvPr/>
        </p:nvSpPr>
        <p:spPr>
          <a:xfrm>
            <a:off x="11212341" y="5236436"/>
            <a:ext cx="253182"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1.0</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79" name="object 285">
            <a:extLst>
              <a:ext uri="{FF2B5EF4-FFF2-40B4-BE49-F238E27FC236}">
                <a16:creationId xmlns:a16="http://schemas.microsoft.com/office/drawing/2014/main" id="{64C8D528-4373-4DDE-B40A-3BE428B37B9E}"/>
              </a:ext>
            </a:extLst>
          </p:cNvPr>
          <p:cNvSpPr txBox="1"/>
          <p:nvPr/>
        </p:nvSpPr>
        <p:spPr>
          <a:xfrm>
            <a:off x="2846739" y="5473200"/>
            <a:ext cx="1163363"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Patients (%)</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80" name="object 285">
            <a:extLst>
              <a:ext uri="{FF2B5EF4-FFF2-40B4-BE49-F238E27FC236}">
                <a16:creationId xmlns:a16="http://schemas.microsoft.com/office/drawing/2014/main" id="{E9D9271C-D91F-47B3-BE16-AC9BAB0FAA3E}"/>
              </a:ext>
            </a:extLst>
          </p:cNvPr>
          <p:cNvSpPr txBox="1"/>
          <p:nvPr/>
        </p:nvSpPr>
        <p:spPr>
          <a:xfrm>
            <a:off x="8093654" y="5473200"/>
            <a:ext cx="1163363" cy="169918"/>
          </a:xfrm>
          <a:prstGeom prst="rect">
            <a:avLst/>
          </a:prstGeom>
        </p:spPr>
        <p:txBody>
          <a:bodyPr vert="horz" wrap="square" lIns="0" tIns="1587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Patients (%)</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cxnSp>
        <p:nvCxnSpPr>
          <p:cNvPr id="282" name="Straight Arrow Connector 281">
            <a:extLst>
              <a:ext uri="{FF2B5EF4-FFF2-40B4-BE49-F238E27FC236}">
                <a16:creationId xmlns:a16="http://schemas.microsoft.com/office/drawing/2014/main" id="{9E27B8C3-D9E5-4E33-81A2-EA655B7C0E55}"/>
              </a:ext>
            </a:extLst>
          </p:cNvPr>
          <p:cNvCxnSpPr>
            <a:cxnSpLocks/>
          </p:cNvCxnSpPr>
          <p:nvPr/>
        </p:nvCxnSpPr>
        <p:spPr>
          <a:xfrm>
            <a:off x="5182674" y="5512489"/>
            <a:ext cx="741876" cy="0"/>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4" name="Straight Arrow Connector 283">
            <a:extLst>
              <a:ext uri="{FF2B5EF4-FFF2-40B4-BE49-F238E27FC236}">
                <a16:creationId xmlns:a16="http://schemas.microsoft.com/office/drawing/2014/main" id="{3072C1BD-6576-42CF-9F80-B5D936316947}"/>
              </a:ext>
            </a:extLst>
          </p:cNvPr>
          <p:cNvCxnSpPr>
            <a:cxnSpLocks/>
          </p:cNvCxnSpPr>
          <p:nvPr/>
        </p:nvCxnSpPr>
        <p:spPr>
          <a:xfrm flipH="1">
            <a:off x="4376224" y="5512489"/>
            <a:ext cx="741876" cy="0"/>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5" name="object 285">
            <a:extLst>
              <a:ext uri="{FF2B5EF4-FFF2-40B4-BE49-F238E27FC236}">
                <a16:creationId xmlns:a16="http://schemas.microsoft.com/office/drawing/2014/main" id="{15C87B74-B749-4870-89B3-C10A1C0A3983}"/>
              </a:ext>
            </a:extLst>
          </p:cNvPr>
          <p:cNvSpPr txBox="1"/>
          <p:nvPr/>
        </p:nvSpPr>
        <p:spPr>
          <a:xfrm>
            <a:off x="3922987" y="5543050"/>
            <a:ext cx="1163363" cy="169918"/>
          </a:xfrm>
          <a:prstGeom prst="rect">
            <a:avLst/>
          </a:prstGeom>
        </p:spPr>
        <p:txBody>
          <a:bodyPr vert="horz" wrap="square" lIns="0" tIns="15875"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5" normalizeH="0" baseline="0" noProof="0" dirty="0">
                <a:ln>
                  <a:noFill/>
                </a:ln>
                <a:solidFill>
                  <a:srgbClr val="C50E3C"/>
                </a:solidFill>
                <a:effectLst/>
                <a:uLnTx/>
                <a:uFillTx/>
                <a:latin typeface="Trebuchet MS" panose="020B0603020202020204" pitchFamily="34" charset="0"/>
                <a:ea typeface="+mn-ea"/>
                <a:cs typeface="Arial"/>
              </a:rPr>
              <a:t>Favors SG</a:t>
            </a:r>
            <a:endParaRPr kumimoji="0" sz="1000" b="0" i="0" u="none" strike="noStrike" kern="1200" cap="none" spc="0" normalizeH="0" baseline="0" noProof="0" dirty="0">
              <a:ln>
                <a:noFill/>
              </a:ln>
              <a:solidFill>
                <a:srgbClr val="C50E3C"/>
              </a:solidFill>
              <a:effectLst/>
              <a:uLnTx/>
              <a:uFillTx/>
              <a:latin typeface="Trebuchet MS" panose="020B0603020202020204" pitchFamily="34" charset="0"/>
              <a:ea typeface="+mn-ea"/>
              <a:cs typeface="Arial"/>
            </a:endParaRPr>
          </a:p>
        </p:txBody>
      </p:sp>
      <p:sp>
        <p:nvSpPr>
          <p:cNvPr id="286" name="object 285">
            <a:extLst>
              <a:ext uri="{FF2B5EF4-FFF2-40B4-BE49-F238E27FC236}">
                <a16:creationId xmlns:a16="http://schemas.microsoft.com/office/drawing/2014/main" id="{4D4B2D0C-5811-432D-927F-FAA74EF954E9}"/>
              </a:ext>
            </a:extLst>
          </p:cNvPr>
          <p:cNvSpPr txBox="1"/>
          <p:nvPr/>
        </p:nvSpPr>
        <p:spPr>
          <a:xfrm>
            <a:off x="5227124" y="5543050"/>
            <a:ext cx="1163363" cy="169918"/>
          </a:xfrm>
          <a:prstGeom prst="rect">
            <a:avLst/>
          </a:prstGeom>
        </p:spPr>
        <p:txBody>
          <a:bodyPr vert="horz" wrap="square" lIns="0" tIns="15875"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Favors TPC</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cxnSp>
        <p:nvCxnSpPr>
          <p:cNvPr id="287" name="Straight Arrow Connector 286">
            <a:extLst>
              <a:ext uri="{FF2B5EF4-FFF2-40B4-BE49-F238E27FC236}">
                <a16:creationId xmlns:a16="http://schemas.microsoft.com/office/drawing/2014/main" id="{98B33067-C8B6-4B7D-B2DD-2BC8E612B047}"/>
              </a:ext>
            </a:extLst>
          </p:cNvPr>
          <p:cNvCxnSpPr>
            <a:cxnSpLocks/>
          </p:cNvCxnSpPr>
          <p:nvPr/>
        </p:nvCxnSpPr>
        <p:spPr>
          <a:xfrm>
            <a:off x="10697649" y="5512489"/>
            <a:ext cx="741876" cy="0"/>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8" name="Straight Arrow Connector 287">
            <a:extLst>
              <a:ext uri="{FF2B5EF4-FFF2-40B4-BE49-F238E27FC236}">
                <a16:creationId xmlns:a16="http://schemas.microsoft.com/office/drawing/2014/main" id="{AC81A9AD-464A-40F9-8A41-D88372BB0A3F}"/>
              </a:ext>
            </a:extLst>
          </p:cNvPr>
          <p:cNvCxnSpPr>
            <a:cxnSpLocks/>
          </p:cNvCxnSpPr>
          <p:nvPr/>
        </p:nvCxnSpPr>
        <p:spPr>
          <a:xfrm flipH="1">
            <a:off x="9891199" y="5512489"/>
            <a:ext cx="741876" cy="0"/>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9" name="object 285">
            <a:extLst>
              <a:ext uri="{FF2B5EF4-FFF2-40B4-BE49-F238E27FC236}">
                <a16:creationId xmlns:a16="http://schemas.microsoft.com/office/drawing/2014/main" id="{B4E2988C-CC6E-410E-8482-CDCF09C9D1A1}"/>
              </a:ext>
            </a:extLst>
          </p:cNvPr>
          <p:cNvSpPr txBox="1"/>
          <p:nvPr/>
        </p:nvSpPr>
        <p:spPr>
          <a:xfrm>
            <a:off x="9437962" y="5543050"/>
            <a:ext cx="1163363" cy="169918"/>
          </a:xfrm>
          <a:prstGeom prst="rect">
            <a:avLst/>
          </a:prstGeom>
        </p:spPr>
        <p:txBody>
          <a:bodyPr vert="horz" wrap="square" lIns="0" tIns="15875"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5" normalizeH="0" baseline="0" noProof="0" dirty="0">
                <a:ln>
                  <a:noFill/>
                </a:ln>
                <a:solidFill>
                  <a:srgbClr val="C50E3C"/>
                </a:solidFill>
                <a:effectLst/>
                <a:uLnTx/>
                <a:uFillTx/>
                <a:latin typeface="Trebuchet MS" panose="020B0603020202020204" pitchFamily="34" charset="0"/>
                <a:ea typeface="+mn-ea"/>
                <a:cs typeface="Arial"/>
              </a:rPr>
              <a:t>Favors SG</a:t>
            </a:r>
            <a:endParaRPr kumimoji="0" sz="1000" b="0" i="0" u="none" strike="noStrike" kern="1200" cap="none" spc="0" normalizeH="0" baseline="0" noProof="0" dirty="0">
              <a:ln>
                <a:noFill/>
              </a:ln>
              <a:solidFill>
                <a:srgbClr val="C50E3C"/>
              </a:solidFill>
              <a:effectLst/>
              <a:uLnTx/>
              <a:uFillTx/>
              <a:latin typeface="Trebuchet MS" panose="020B0603020202020204" pitchFamily="34" charset="0"/>
              <a:ea typeface="+mn-ea"/>
              <a:cs typeface="Arial"/>
            </a:endParaRPr>
          </a:p>
        </p:txBody>
      </p:sp>
      <p:sp>
        <p:nvSpPr>
          <p:cNvPr id="290" name="object 285">
            <a:extLst>
              <a:ext uri="{FF2B5EF4-FFF2-40B4-BE49-F238E27FC236}">
                <a16:creationId xmlns:a16="http://schemas.microsoft.com/office/drawing/2014/main" id="{34F7214C-C1BF-4F98-B94E-9A9EB6767E00}"/>
              </a:ext>
            </a:extLst>
          </p:cNvPr>
          <p:cNvSpPr txBox="1"/>
          <p:nvPr/>
        </p:nvSpPr>
        <p:spPr>
          <a:xfrm>
            <a:off x="10742099" y="5543050"/>
            <a:ext cx="1163363" cy="169918"/>
          </a:xfrm>
          <a:prstGeom prst="rect">
            <a:avLst/>
          </a:prstGeom>
        </p:spPr>
        <p:txBody>
          <a:bodyPr vert="horz" wrap="square" lIns="0" tIns="15875"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5" normalizeH="0" baseline="0" noProof="0" dirty="0">
                <a:ln>
                  <a:noFill/>
                </a:ln>
                <a:solidFill>
                  <a:srgbClr val="636466"/>
                </a:solidFill>
                <a:effectLst/>
                <a:uLnTx/>
                <a:uFillTx/>
                <a:latin typeface="Trebuchet MS" panose="020B0603020202020204" pitchFamily="34" charset="0"/>
                <a:ea typeface="+mn-ea"/>
                <a:cs typeface="Arial"/>
              </a:rPr>
              <a:t>Favors TPC</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grpSp>
        <p:nvGrpSpPr>
          <p:cNvPr id="295" name="Group 294">
            <a:extLst>
              <a:ext uri="{FF2B5EF4-FFF2-40B4-BE49-F238E27FC236}">
                <a16:creationId xmlns:a16="http://schemas.microsoft.com/office/drawing/2014/main" id="{7CCD235D-A658-434C-B678-B60CAAC1F9A2}"/>
              </a:ext>
            </a:extLst>
          </p:cNvPr>
          <p:cNvGrpSpPr/>
          <p:nvPr/>
        </p:nvGrpSpPr>
        <p:grpSpPr>
          <a:xfrm>
            <a:off x="10329870" y="1343432"/>
            <a:ext cx="1220445" cy="169918"/>
            <a:chOff x="3039804" y="5338489"/>
            <a:chExt cx="1220445" cy="169918"/>
          </a:xfrm>
        </p:grpSpPr>
        <p:sp>
          <p:nvSpPr>
            <p:cNvPr id="291" name="Shape0_20221121_130400">
              <a:extLst>
                <a:ext uri="{FF2B5EF4-FFF2-40B4-BE49-F238E27FC236}">
                  <a16:creationId xmlns:a16="http://schemas.microsoft.com/office/drawing/2014/main" id="{970A65BE-9571-48B0-8B9D-71C00A015251}"/>
                </a:ext>
              </a:extLst>
            </p:cNvPr>
            <p:cNvSpPr/>
            <p:nvPr/>
          </p:nvSpPr>
          <p:spPr>
            <a:xfrm>
              <a:off x="3039804" y="5368584"/>
              <a:ext cx="109728" cy="109728"/>
            </a:xfrm>
            <a:prstGeom prst="ellipse">
              <a:avLst/>
            </a:pr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92" name="object 285">
              <a:extLst>
                <a:ext uri="{FF2B5EF4-FFF2-40B4-BE49-F238E27FC236}">
                  <a16:creationId xmlns:a16="http://schemas.microsoft.com/office/drawing/2014/main" id="{631A8724-3A96-475C-973C-5D299D54F47C}"/>
                </a:ext>
              </a:extLst>
            </p:cNvPr>
            <p:cNvSpPr txBox="1"/>
            <p:nvPr/>
          </p:nvSpPr>
          <p:spPr>
            <a:xfrm>
              <a:off x="3218214" y="5338489"/>
              <a:ext cx="365760" cy="169918"/>
            </a:xfrm>
            <a:prstGeom prst="rect">
              <a:avLst/>
            </a:prstGeom>
          </p:spPr>
          <p:txBody>
            <a:bodyPr vert="horz" wrap="square" lIns="0" tIns="15875" rIns="0" bIns="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SG</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293" name="Shape0_20221121_130400">
              <a:extLst>
                <a:ext uri="{FF2B5EF4-FFF2-40B4-BE49-F238E27FC236}">
                  <a16:creationId xmlns:a16="http://schemas.microsoft.com/office/drawing/2014/main" id="{30225840-A700-4F95-B6C4-9C3788584237}"/>
                </a:ext>
              </a:extLst>
            </p:cNvPr>
            <p:cNvSpPr/>
            <p:nvPr/>
          </p:nvSpPr>
          <p:spPr>
            <a:xfrm>
              <a:off x="3716079" y="5368584"/>
              <a:ext cx="109728" cy="109728"/>
            </a:xfrm>
            <a:prstGeom prst="ellipse">
              <a:avLst/>
            </a:prstGeom>
            <a:solidFill>
              <a:schemeClr val="tx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94" name="object 285">
              <a:extLst>
                <a:ext uri="{FF2B5EF4-FFF2-40B4-BE49-F238E27FC236}">
                  <a16:creationId xmlns:a16="http://schemas.microsoft.com/office/drawing/2014/main" id="{B345D792-34A7-4D9A-B10A-D3F5BD9A5DBC}"/>
                </a:ext>
              </a:extLst>
            </p:cNvPr>
            <p:cNvSpPr txBox="1"/>
            <p:nvPr/>
          </p:nvSpPr>
          <p:spPr>
            <a:xfrm>
              <a:off x="3894489" y="5338489"/>
              <a:ext cx="365760" cy="169918"/>
            </a:xfrm>
            <a:prstGeom prst="rect">
              <a:avLst/>
            </a:prstGeom>
          </p:spPr>
          <p:txBody>
            <a:bodyPr vert="horz" wrap="square" lIns="0" tIns="15875" rIns="0" bIns="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a:ln>
                    <a:noFill/>
                  </a:ln>
                  <a:solidFill>
                    <a:srgbClr val="636466"/>
                  </a:solidFill>
                  <a:effectLst/>
                  <a:uLnTx/>
                  <a:uFillTx/>
                  <a:latin typeface="Trebuchet MS" panose="020B0603020202020204" pitchFamily="34" charset="0"/>
                  <a:ea typeface="+mn-ea"/>
                  <a:cs typeface="Arial"/>
                </a:rPr>
                <a:t>TPC</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grpSp>
      <p:sp>
        <p:nvSpPr>
          <p:cNvPr id="202" name="TextBox 201">
            <a:extLst>
              <a:ext uri="{FF2B5EF4-FFF2-40B4-BE49-F238E27FC236}">
                <a16:creationId xmlns:a16="http://schemas.microsoft.com/office/drawing/2014/main" id="{C422EF8E-7D9C-4341-A6A0-9FC227EDB22F}"/>
              </a:ext>
            </a:extLst>
          </p:cNvPr>
          <p:cNvSpPr txBox="1"/>
          <p:nvPr/>
        </p:nvSpPr>
        <p:spPr>
          <a:xfrm>
            <a:off x="412706" y="6390050"/>
            <a:ext cx="11366588"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1. Tolaney SM, et al. Presented at SABCS 2022 (abstract ID P3-07-08). </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Exposure-adjusted incidence  rates of adverse events from  the phase 3 TROPiCS-02  study of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sacituzumab</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govitecan</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vs treatment of  physician’s choice in HR+/HER2─ metastatic breast  cancer</a:t>
            </a:r>
          </a:p>
        </p:txBody>
      </p:sp>
    </p:spTree>
    <p:extLst>
      <p:ext uri="{BB962C8B-B14F-4D97-AF65-F5344CB8AC3E}">
        <p14:creationId xmlns:p14="http://schemas.microsoft.com/office/powerpoint/2010/main" val="194414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3DAC5-8E70-4544-98B7-31061CF8CC8B}"/>
              </a:ext>
            </a:extLst>
          </p:cNvPr>
          <p:cNvSpPr>
            <a:spLocks noGrp="1"/>
          </p:cNvSpPr>
          <p:nvPr>
            <p:ph type="title"/>
          </p:nvPr>
        </p:nvSpPr>
        <p:spPr>
          <a:xfrm>
            <a:off x="577516" y="365125"/>
            <a:ext cx="10972800" cy="987019"/>
          </a:xfrm>
        </p:spPr>
        <p:txBody>
          <a:bodyPr>
            <a:noAutofit/>
          </a:bodyPr>
          <a:lstStyle/>
          <a:p>
            <a:r>
              <a:rPr lang="en-US" dirty="0">
                <a:solidFill>
                  <a:srgbClr val="002557"/>
                </a:solidFill>
              </a:rPr>
              <a:t>Conclusions</a:t>
            </a:r>
          </a:p>
        </p:txBody>
      </p:sp>
      <p:sp>
        <p:nvSpPr>
          <p:cNvPr id="4" name="Slide Number Placeholder 3">
            <a:extLst>
              <a:ext uri="{FF2B5EF4-FFF2-40B4-BE49-F238E27FC236}">
                <a16:creationId xmlns:a16="http://schemas.microsoft.com/office/drawing/2014/main" id="{87CE438F-D1F1-40C1-9EDB-DA6918ED5ECE}"/>
              </a:ext>
            </a:extLst>
          </p:cNvPr>
          <p:cNvSpPr>
            <a:spLocks noGrp="1"/>
          </p:cNvSpPr>
          <p:nvPr>
            <p:ph type="sldNum" sz="quarter" idx="4"/>
          </p:nvPr>
        </p:nvSpPr>
        <p:spPr>
          <a:xfrm>
            <a:off x="211015" y="6400799"/>
            <a:ext cx="2743200" cy="29149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8" name="object 81">
            <a:extLst>
              <a:ext uri="{FF2B5EF4-FFF2-40B4-BE49-F238E27FC236}">
                <a16:creationId xmlns:a16="http://schemas.microsoft.com/office/drawing/2014/main" id="{DC450E96-5B05-46DD-91D7-25D20F6A4DCB}"/>
              </a:ext>
            </a:extLst>
          </p:cNvPr>
          <p:cNvSpPr txBox="1">
            <a:spLocks/>
          </p:cNvSpPr>
          <p:nvPr/>
        </p:nvSpPr>
        <p:spPr>
          <a:xfrm>
            <a:off x="577515" y="1762674"/>
            <a:ext cx="10972800" cy="1117229"/>
          </a:xfrm>
          <a:prstGeom prst="rect">
            <a:avLst/>
          </a:prstGeom>
          <a:solidFill>
            <a:schemeClr val="bg1">
              <a:lumMod val="95000"/>
            </a:schemeClr>
          </a:solidFill>
        </p:spPr>
        <p:txBody>
          <a:bodyPr vert="horz" wrap="square" lIns="91440" tIns="91440" rIns="91440" bIns="91440" rtlCol="0" anchor="ctr">
            <a:noAutofit/>
          </a:bodyPr>
          <a:lstStyle/>
          <a:p>
            <a:pPr marL="0" marR="5080" lvl="0" indent="0" algn="l" defTabSz="914400" rtl="0" eaLnBrk="1" fontAlgn="auto" latinLnBrk="0" hangingPunct="1">
              <a:lnSpc>
                <a:spcPct val="100000"/>
              </a:lnSpc>
              <a:spcBef>
                <a:spcPts val="0"/>
              </a:spcBef>
              <a:spcAft>
                <a:spcPts val="0"/>
              </a:spcAft>
              <a:buClrTx/>
              <a:buSzTx/>
              <a:buFontTx/>
              <a:buNone/>
              <a:tabLst/>
              <a:defRPr/>
            </a:pP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The</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safety</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profile</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of</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SG</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was</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manageable</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in</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patients</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with</a:t>
            </a:r>
            <a:r>
              <a:rPr kumimoji="0" sz="1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pretreated, endocrine-resistant </a:t>
            </a:r>
            <a:br>
              <a:rPr kumimoji="0" lang="en-US"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b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HR+/HER2–</a:t>
            </a:r>
            <a:r>
              <a:rPr kumimoji="0" sz="1800" b="0" i="0" u="none" strike="noStrike" kern="1200" cap="none" spc="-55"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mBC</a:t>
            </a:r>
          </a:p>
        </p:txBody>
      </p:sp>
      <p:sp>
        <p:nvSpPr>
          <p:cNvPr id="9" name="object 87">
            <a:extLst>
              <a:ext uri="{FF2B5EF4-FFF2-40B4-BE49-F238E27FC236}">
                <a16:creationId xmlns:a16="http://schemas.microsoft.com/office/drawing/2014/main" id="{D0E9A34A-FAA7-47FE-8B4F-E6AB7FE52FA3}"/>
              </a:ext>
            </a:extLst>
          </p:cNvPr>
          <p:cNvSpPr txBox="1">
            <a:spLocks/>
          </p:cNvSpPr>
          <p:nvPr/>
        </p:nvSpPr>
        <p:spPr>
          <a:xfrm>
            <a:off x="577515" y="3266315"/>
            <a:ext cx="10972800" cy="1117229"/>
          </a:xfrm>
          <a:prstGeom prst="rect">
            <a:avLst/>
          </a:prstGeom>
          <a:solidFill>
            <a:schemeClr val="bg1">
              <a:lumMod val="95000"/>
            </a:schemeClr>
          </a:solidFill>
        </p:spPr>
        <p:txBody>
          <a:bodyPr vert="horz" wrap="square" lIns="91440" tIns="91440" rIns="91440" bIns="91440" rtlCol="0" anchor="ctr">
            <a:noAutofit/>
          </a:bodyPr>
          <a:lstStyle/>
          <a:p>
            <a:pPr marL="0" marR="5080" lvl="0" indent="0" algn="l" defTabSz="914400" rtl="0" eaLnBrk="1" fontAlgn="auto" latinLnBrk="0" hangingPunct="1">
              <a:lnSpc>
                <a:spcPct val="100000"/>
              </a:lnSpc>
              <a:spcBef>
                <a:spcPts val="0"/>
              </a:spcBef>
              <a:spcAft>
                <a:spcPts val="0"/>
              </a:spcAft>
              <a:buClrTx/>
              <a:buSzTx/>
              <a:buFontTx/>
              <a:buNone/>
              <a:tabLst/>
              <a:defRPr/>
            </a:pP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Though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there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was a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higher absolute incidence of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TEAEs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leading to death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and grade ≥3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neutropenia </a:t>
            </a:r>
            <a:r>
              <a:rPr kumimoji="0" lang="en-US"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with </a:t>
            </a:r>
            <a:r>
              <a:rPr kumimoji="0" sz="1800" b="0" i="0" u="none" strike="noStrike" kern="1200" cap="none" spc="15" normalizeH="0" baseline="0" noProof="0" dirty="0">
                <a:ln>
                  <a:noFill/>
                </a:ln>
                <a:solidFill>
                  <a:srgbClr val="54565B"/>
                </a:solidFill>
                <a:effectLst/>
                <a:uLnTx/>
                <a:uFillTx/>
                <a:latin typeface="Trebuchet MS" panose="020B0603020202020204" pitchFamily="34" charset="0"/>
                <a:ea typeface="+mn-ea"/>
                <a:cs typeface="Arial"/>
              </a:rPr>
              <a:t>SG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versus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TPC,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the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EAIRs</a:t>
            </a:r>
            <a:r>
              <a:rPr kumimoji="0" sz="1800" b="0" i="0" u="none" strike="noStrike" kern="1200" cap="none" spc="-8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were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similar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between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the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two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treatment</a:t>
            </a:r>
            <a:r>
              <a:rPr kumimoji="0" sz="1800" b="0" i="0" u="none" strike="noStrike" kern="1200" cap="none" spc="-55"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groups</a:t>
            </a:r>
            <a:endPar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10" name="object 97">
            <a:extLst>
              <a:ext uri="{FF2B5EF4-FFF2-40B4-BE49-F238E27FC236}">
                <a16:creationId xmlns:a16="http://schemas.microsoft.com/office/drawing/2014/main" id="{EE30FFB6-D23A-4B8A-AF95-2D18E3BC5DF4}"/>
              </a:ext>
            </a:extLst>
          </p:cNvPr>
          <p:cNvSpPr txBox="1">
            <a:spLocks/>
          </p:cNvSpPr>
          <p:nvPr/>
        </p:nvSpPr>
        <p:spPr>
          <a:xfrm>
            <a:off x="577515" y="4769956"/>
            <a:ext cx="10972800" cy="1117229"/>
          </a:xfrm>
          <a:prstGeom prst="rect">
            <a:avLst/>
          </a:prstGeom>
          <a:solidFill>
            <a:schemeClr val="bg1">
              <a:lumMod val="95000"/>
            </a:schemeClr>
          </a:solidFill>
        </p:spPr>
        <p:txBody>
          <a:bodyPr vert="horz" wrap="square" lIns="91440" tIns="91440" rIns="91440" bIns="91440" rtlCol="0" anchor="ctr">
            <a:noAutofit/>
          </a:bodyPr>
          <a:lstStyle/>
          <a:p>
            <a:pPr marL="0" marR="5080" lvl="0" indent="0" algn="l" defTabSz="914400" rtl="0" eaLnBrk="1" fontAlgn="auto" latinLnBrk="0" hangingPunct="1">
              <a:lnSpc>
                <a:spcPct val="100000"/>
              </a:lnSpc>
              <a:spcBef>
                <a:spcPts val="0"/>
              </a:spcBef>
              <a:spcAft>
                <a:spcPts val="0"/>
              </a:spcAft>
              <a:buClrTx/>
              <a:buSzTx/>
              <a:buFontTx/>
              <a:buNone/>
              <a:tabLst/>
              <a:defRPr/>
            </a:pP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Taken together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with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SG’s efficacy benefit,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these post hoc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safety analyses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support </a:t>
            </a:r>
            <a:r>
              <a:rPr kumimoji="0" sz="1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a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favorable risk/benefit profile for </a:t>
            </a:r>
            <a:r>
              <a:rPr kumimoji="0" sz="1800" b="0" i="0" u="none" strike="noStrike" kern="1200" cap="none" spc="15" normalizeH="0" baseline="0" noProof="0" dirty="0">
                <a:ln>
                  <a:noFill/>
                </a:ln>
                <a:solidFill>
                  <a:srgbClr val="54565B"/>
                </a:solidFill>
                <a:effectLst/>
                <a:uLnTx/>
                <a:uFillTx/>
                <a:latin typeface="Trebuchet MS" panose="020B0603020202020204" pitchFamily="34" charset="0"/>
                <a:ea typeface="+mn-ea"/>
                <a:cs typeface="Arial"/>
              </a:rPr>
              <a:t>SG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compared with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standard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chemotherapy in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patients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with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pretreated, endocrine- resistant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HR+/HER2– </a:t>
            </a:r>
            <a:r>
              <a:rPr kumimoji="0" sz="1800" b="0" i="0" u="none" strike="noStrike" kern="1200" cap="none" spc="15" normalizeH="0" baseline="0" noProof="0" dirty="0">
                <a:ln>
                  <a:noFill/>
                </a:ln>
                <a:solidFill>
                  <a:srgbClr val="54565B"/>
                </a:solidFill>
                <a:effectLst/>
                <a:uLnTx/>
                <a:uFillTx/>
                <a:latin typeface="Trebuchet MS" panose="020B0603020202020204" pitchFamily="34" charset="0"/>
                <a:ea typeface="+mn-ea"/>
                <a:cs typeface="Arial"/>
              </a:rPr>
              <a:t>mBC </a:t>
            </a:r>
            <a:r>
              <a:rPr kumimoji="0" sz="1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and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limited therapeutic</a:t>
            </a:r>
            <a:r>
              <a:rPr kumimoji="0" sz="1800" b="0" i="0" u="none" strike="noStrike" kern="1200" cap="none" spc="-100" normalizeH="0" baseline="0" noProof="0" dirty="0">
                <a:ln>
                  <a:noFill/>
                </a:ln>
                <a:solidFill>
                  <a:srgbClr val="54565B"/>
                </a:solidFill>
                <a:effectLst/>
                <a:uLnTx/>
                <a:uFillTx/>
                <a:latin typeface="Trebuchet MS" panose="020B0603020202020204" pitchFamily="34" charset="0"/>
                <a:ea typeface="+mn-ea"/>
                <a:cs typeface="Arial"/>
              </a:rPr>
              <a:t> </a:t>
            </a:r>
            <a:r>
              <a:rPr kumimoji="0" sz="1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options</a:t>
            </a:r>
          </a:p>
        </p:txBody>
      </p:sp>
      <p:sp>
        <p:nvSpPr>
          <p:cNvPr id="14" name="Rectangle 13">
            <a:extLst>
              <a:ext uri="{FF2B5EF4-FFF2-40B4-BE49-F238E27FC236}">
                <a16:creationId xmlns:a16="http://schemas.microsoft.com/office/drawing/2014/main" id="{16D723DA-151E-46AE-A970-980AC9B5E190}"/>
              </a:ext>
            </a:extLst>
          </p:cNvPr>
          <p:cNvSpPr/>
          <p:nvPr/>
        </p:nvSpPr>
        <p:spPr>
          <a:xfrm>
            <a:off x="11093115" y="1762674"/>
            <a:ext cx="457200"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5" name="Rectangle 14">
            <a:extLst>
              <a:ext uri="{FF2B5EF4-FFF2-40B4-BE49-F238E27FC236}">
                <a16:creationId xmlns:a16="http://schemas.microsoft.com/office/drawing/2014/main" id="{2BD43A75-F83C-4889-87B1-435902D090FA}"/>
              </a:ext>
            </a:extLst>
          </p:cNvPr>
          <p:cNvSpPr/>
          <p:nvPr/>
        </p:nvSpPr>
        <p:spPr>
          <a:xfrm>
            <a:off x="11093115" y="3266315"/>
            <a:ext cx="457200"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6" name="Rectangle 15">
            <a:extLst>
              <a:ext uri="{FF2B5EF4-FFF2-40B4-BE49-F238E27FC236}">
                <a16:creationId xmlns:a16="http://schemas.microsoft.com/office/drawing/2014/main" id="{6A6E7516-B46E-4BF7-BBE1-170C98D7C491}"/>
              </a:ext>
            </a:extLst>
          </p:cNvPr>
          <p:cNvSpPr/>
          <p:nvPr/>
        </p:nvSpPr>
        <p:spPr>
          <a:xfrm>
            <a:off x="11093115" y="4769956"/>
            <a:ext cx="457200"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grpSp>
        <p:nvGrpSpPr>
          <p:cNvPr id="58" name="Group 57">
            <a:extLst>
              <a:ext uri="{FF2B5EF4-FFF2-40B4-BE49-F238E27FC236}">
                <a16:creationId xmlns:a16="http://schemas.microsoft.com/office/drawing/2014/main" id="{80C2BA1E-A04C-4AD4-979D-AF9CC4A3070F}"/>
              </a:ext>
            </a:extLst>
          </p:cNvPr>
          <p:cNvGrpSpPr/>
          <p:nvPr/>
        </p:nvGrpSpPr>
        <p:grpSpPr>
          <a:xfrm>
            <a:off x="11158190" y="1827992"/>
            <a:ext cx="327050" cy="326564"/>
            <a:chOff x="3560136" y="211122"/>
            <a:chExt cx="5071688" cy="5064149"/>
          </a:xfrm>
          <a:solidFill>
            <a:schemeClr val="bg1"/>
          </a:solidFill>
        </p:grpSpPr>
        <p:sp>
          <p:nvSpPr>
            <p:cNvPr id="38" name="Freeform: Shape 37">
              <a:extLst>
                <a:ext uri="{FF2B5EF4-FFF2-40B4-BE49-F238E27FC236}">
                  <a16:creationId xmlns:a16="http://schemas.microsoft.com/office/drawing/2014/main" id="{186D9D49-42E6-4480-A9D3-D22A56FCDF36}"/>
                </a:ext>
              </a:extLst>
            </p:cNvPr>
            <p:cNvSpPr/>
            <p:nvPr/>
          </p:nvSpPr>
          <p:spPr>
            <a:xfrm>
              <a:off x="3560136" y="211122"/>
              <a:ext cx="5071688" cy="5064149"/>
            </a:xfrm>
            <a:custGeom>
              <a:avLst/>
              <a:gdLst>
                <a:gd name="connsiteX0" fmla="*/ 2601211 w 5071688"/>
                <a:gd name="connsiteY0" fmla="*/ 5064149 h 5064149"/>
                <a:gd name="connsiteX1" fmla="*/ 2548513 w 5071688"/>
                <a:gd name="connsiteY1" fmla="*/ 5034491 h 5064149"/>
                <a:gd name="connsiteX2" fmla="*/ 3215 w 5071688"/>
                <a:gd name="connsiteY2" fmla="*/ 837198 h 5064149"/>
                <a:gd name="connsiteX3" fmla="*/ 0 w 5071688"/>
                <a:gd name="connsiteY3" fmla="*/ 687253 h 5064149"/>
                <a:gd name="connsiteX4" fmla="*/ 142176 w 5071688"/>
                <a:gd name="connsiteY4" fmla="*/ 734861 h 5064149"/>
                <a:gd name="connsiteX5" fmla="*/ 572604 w 5071688"/>
                <a:gd name="connsiteY5" fmla="*/ 686143 h 5064149"/>
                <a:gd name="connsiteX6" fmla="*/ 850372 w 5071688"/>
                <a:gd name="connsiteY6" fmla="*/ 120054 h 5064149"/>
                <a:gd name="connsiteX7" fmla="*/ 865221 w 5071688"/>
                <a:gd name="connsiteY7" fmla="*/ 0 h 5064149"/>
                <a:gd name="connsiteX8" fmla="*/ 982101 w 5071688"/>
                <a:gd name="connsiteY8" fmla="*/ 30922 h 5064149"/>
                <a:gd name="connsiteX9" fmla="*/ 3973267 w 5071688"/>
                <a:gd name="connsiteY9" fmla="*/ 37925 h 5064149"/>
                <a:gd name="connsiteX10" fmla="*/ 4089108 w 5071688"/>
                <a:gd name="connsiteY10" fmla="*/ 6084 h 5064149"/>
                <a:gd name="connsiteX11" fmla="*/ 4105679 w 5071688"/>
                <a:gd name="connsiteY11" fmla="*/ 124992 h 5064149"/>
                <a:gd name="connsiteX12" fmla="*/ 4394577 w 5071688"/>
                <a:gd name="connsiteY12" fmla="*/ 670879 h 5064149"/>
                <a:gd name="connsiteX13" fmla="*/ 4925847 w 5071688"/>
                <a:gd name="connsiteY13" fmla="*/ 687872 h 5064149"/>
                <a:gd name="connsiteX14" fmla="*/ 5067680 w 5071688"/>
                <a:gd name="connsiteY14" fmla="*/ 631193 h 5064149"/>
                <a:gd name="connsiteX15" fmla="*/ 5070818 w 5071688"/>
                <a:gd name="connsiteY15" fmla="*/ 783774 h 5064149"/>
                <a:gd name="connsiteX16" fmla="*/ 2653471 w 5071688"/>
                <a:gd name="connsiteY16" fmla="*/ 5033677 h 5064149"/>
                <a:gd name="connsiteX17" fmla="*/ 218545 w 5071688"/>
                <a:gd name="connsiteY17" fmla="*/ 963653 h 5064149"/>
                <a:gd name="connsiteX18" fmla="*/ 2599251 w 5071688"/>
                <a:gd name="connsiteY18" fmla="*/ 4820593 h 5064149"/>
                <a:gd name="connsiteX19" fmla="*/ 4860432 w 5071688"/>
                <a:gd name="connsiteY19" fmla="*/ 925150 h 5064149"/>
                <a:gd name="connsiteX20" fmla="*/ 4290326 w 5071688"/>
                <a:gd name="connsiteY20" fmla="*/ 854274 h 5064149"/>
                <a:gd name="connsiteX21" fmla="*/ 3917192 w 5071688"/>
                <a:gd name="connsiteY21" fmla="*/ 270883 h 5064149"/>
                <a:gd name="connsiteX22" fmla="*/ 1041339 w 5071688"/>
                <a:gd name="connsiteY22" fmla="*/ 263765 h 5064149"/>
                <a:gd name="connsiteX23" fmla="*/ 683547 w 5071688"/>
                <a:gd name="connsiteY23" fmla="*/ 865682 h 5064149"/>
                <a:gd name="connsiteX24" fmla="*/ 218604 w 5071688"/>
                <a:gd name="connsiteY24" fmla="*/ 963692 h 5064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71688" h="5064149">
                  <a:moveTo>
                    <a:pt x="2601211" y="5064149"/>
                  </a:moveTo>
                  <a:lnTo>
                    <a:pt x="2548513" y="5034491"/>
                  </a:lnTo>
                  <a:cubicBezTo>
                    <a:pt x="386381" y="3818175"/>
                    <a:pt x="25748" y="1882651"/>
                    <a:pt x="3215" y="837198"/>
                  </a:cubicBezTo>
                  <a:lnTo>
                    <a:pt x="0" y="687253"/>
                  </a:lnTo>
                  <a:lnTo>
                    <a:pt x="142176" y="734861"/>
                  </a:lnTo>
                  <a:cubicBezTo>
                    <a:pt x="144013" y="735359"/>
                    <a:pt x="378836" y="809450"/>
                    <a:pt x="572604" y="686143"/>
                  </a:cubicBezTo>
                  <a:cubicBezTo>
                    <a:pt x="722353" y="590850"/>
                    <a:pt x="815808" y="400341"/>
                    <a:pt x="850372" y="120054"/>
                  </a:cubicBezTo>
                  <a:lnTo>
                    <a:pt x="865221" y="0"/>
                  </a:lnTo>
                  <a:lnTo>
                    <a:pt x="982101" y="30922"/>
                  </a:lnTo>
                  <a:cubicBezTo>
                    <a:pt x="1683204" y="216607"/>
                    <a:pt x="2771255" y="368159"/>
                    <a:pt x="3973267" y="37925"/>
                  </a:cubicBezTo>
                  <a:lnTo>
                    <a:pt x="4089108" y="6084"/>
                  </a:lnTo>
                  <a:lnTo>
                    <a:pt x="4105679" y="124992"/>
                  </a:lnTo>
                  <a:cubicBezTo>
                    <a:pt x="4143834" y="398049"/>
                    <a:pt x="4240997" y="581745"/>
                    <a:pt x="4394577" y="670879"/>
                  </a:cubicBezTo>
                  <a:cubicBezTo>
                    <a:pt x="4625809" y="804943"/>
                    <a:pt x="4922937" y="689211"/>
                    <a:pt x="4925847" y="687872"/>
                  </a:cubicBezTo>
                  <a:lnTo>
                    <a:pt x="5067680" y="631193"/>
                  </a:lnTo>
                  <a:lnTo>
                    <a:pt x="5070818" y="783774"/>
                  </a:lnTo>
                  <a:cubicBezTo>
                    <a:pt x="5090183" y="1832558"/>
                    <a:pt x="4801935" y="3779446"/>
                    <a:pt x="2653471" y="5033677"/>
                  </a:cubicBezTo>
                  <a:close/>
                  <a:moveTo>
                    <a:pt x="218545" y="963653"/>
                  </a:moveTo>
                  <a:cubicBezTo>
                    <a:pt x="273195" y="2161942"/>
                    <a:pt x="745102" y="3752997"/>
                    <a:pt x="2599251" y="4820593"/>
                  </a:cubicBezTo>
                  <a:cubicBezTo>
                    <a:pt x="4517924" y="3673151"/>
                    <a:pt x="4850635" y="1943955"/>
                    <a:pt x="4860432" y="925150"/>
                  </a:cubicBezTo>
                  <a:cubicBezTo>
                    <a:pt x="4717991" y="954809"/>
                    <a:pt x="4493117" y="971189"/>
                    <a:pt x="4290326" y="854274"/>
                  </a:cubicBezTo>
                  <a:cubicBezTo>
                    <a:pt x="4102074" y="745780"/>
                    <a:pt x="3976857" y="549798"/>
                    <a:pt x="3917192" y="270883"/>
                  </a:cubicBezTo>
                  <a:cubicBezTo>
                    <a:pt x="2777295" y="558870"/>
                    <a:pt x="1745655" y="435945"/>
                    <a:pt x="1041339" y="263765"/>
                  </a:cubicBezTo>
                  <a:cubicBezTo>
                    <a:pt x="986230" y="548343"/>
                    <a:pt x="866136" y="750487"/>
                    <a:pt x="683547" y="865682"/>
                  </a:cubicBezTo>
                  <a:cubicBezTo>
                    <a:pt x="517838" y="970159"/>
                    <a:pt x="339197" y="976860"/>
                    <a:pt x="218604" y="963692"/>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39" name="Freeform: Shape 38">
              <a:extLst>
                <a:ext uri="{FF2B5EF4-FFF2-40B4-BE49-F238E27FC236}">
                  <a16:creationId xmlns:a16="http://schemas.microsoft.com/office/drawing/2014/main" id="{22440D93-1396-4981-AF68-BF691CE8D50E}"/>
                </a:ext>
              </a:extLst>
            </p:cNvPr>
            <p:cNvSpPr/>
            <p:nvPr/>
          </p:nvSpPr>
          <p:spPr>
            <a:xfrm>
              <a:off x="4962421" y="1714353"/>
              <a:ext cx="2780399" cy="1705143"/>
            </a:xfrm>
            <a:custGeom>
              <a:avLst/>
              <a:gdLst>
                <a:gd name="connsiteX0" fmla="*/ 696822 w 2780399"/>
                <a:gd name="connsiteY0" fmla="*/ 1705144 h 1705143"/>
                <a:gd name="connsiteX1" fmla="*/ 0 w 2780399"/>
                <a:gd name="connsiteY1" fmla="*/ 892098 h 1705143"/>
                <a:gd name="connsiteX2" fmla="*/ 160232 w 2780399"/>
                <a:gd name="connsiteY2" fmla="*/ 754860 h 1705143"/>
                <a:gd name="connsiteX3" fmla="*/ 729495 w 2780399"/>
                <a:gd name="connsiteY3" fmla="*/ 1418920 h 1705143"/>
                <a:gd name="connsiteX4" fmla="*/ 2655222 w 2780399"/>
                <a:gd name="connsiteY4" fmla="*/ 0 h 1705143"/>
                <a:gd name="connsiteX5" fmla="*/ 2780400 w 2780399"/>
                <a:gd name="connsiteY5" fmla="*/ 169804 h 1705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0399" h="1705143">
                  <a:moveTo>
                    <a:pt x="696822" y="1705144"/>
                  </a:moveTo>
                  <a:lnTo>
                    <a:pt x="0" y="892098"/>
                  </a:lnTo>
                  <a:lnTo>
                    <a:pt x="160232" y="754860"/>
                  </a:lnTo>
                  <a:lnTo>
                    <a:pt x="729495" y="1418920"/>
                  </a:lnTo>
                  <a:lnTo>
                    <a:pt x="2655222" y="0"/>
                  </a:lnTo>
                  <a:lnTo>
                    <a:pt x="2780400" y="169804"/>
                  </a:ln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sp>
        <p:nvSpPr>
          <p:cNvPr id="66" name="Freeform: Shape 65">
            <a:extLst>
              <a:ext uri="{FF2B5EF4-FFF2-40B4-BE49-F238E27FC236}">
                <a16:creationId xmlns:a16="http://schemas.microsoft.com/office/drawing/2014/main" id="{A6D68B1E-47E2-427A-917F-3FD76A7A2ABC}"/>
              </a:ext>
            </a:extLst>
          </p:cNvPr>
          <p:cNvSpPr/>
          <p:nvPr/>
        </p:nvSpPr>
        <p:spPr>
          <a:xfrm>
            <a:off x="11134055" y="4810807"/>
            <a:ext cx="375320" cy="375498"/>
          </a:xfrm>
          <a:custGeom>
            <a:avLst/>
            <a:gdLst>
              <a:gd name="connsiteX0" fmla="*/ 4546096 w 4624627"/>
              <a:gd name="connsiteY0" fmla="*/ 312721 h 4626809"/>
              <a:gd name="connsiteX1" fmla="*/ 4322251 w 4624627"/>
              <a:gd name="connsiteY1" fmla="*/ 303383 h 4626809"/>
              <a:gd name="connsiteX2" fmla="*/ 4312377 w 4624627"/>
              <a:gd name="connsiteY2" fmla="*/ 79009 h 4626809"/>
              <a:gd name="connsiteX3" fmla="*/ 4260101 w 4624627"/>
              <a:gd name="connsiteY3" fmla="*/ 5645 h 4626809"/>
              <a:gd name="connsiteX4" fmla="*/ 4171926 w 4624627"/>
              <a:gd name="connsiteY4" fmla="*/ 24130 h 4626809"/>
              <a:gd name="connsiteX5" fmla="*/ 3833425 w 4624627"/>
              <a:gd name="connsiteY5" fmla="*/ 362631 h 4626809"/>
              <a:gd name="connsiteX6" fmla="*/ 3810922 w 4624627"/>
              <a:gd name="connsiteY6" fmla="*/ 421337 h 4626809"/>
              <a:gd name="connsiteX7" fmla="*/ 3810922 w 4624627"/>
              <a:gd name="connsiteY7" fmla="*/ 699488 h 4626809"/>
              <a:gd name="connsiteX8" fmla="*/ 3633692 w 4624627"/>
              <a:gd name="connsiteY8" fmla="*/ 876718 h 4626809"/>
              <a:gd name="connsiteX9" fmla="*/ 2101615 w 4624627"/>
              <a:gd name="connsiteY9" fmla="*/ 301058 h 4626809"/>
              <a:gd name="connsiteX10" fmla="*/ 604807 w 4624627"/>
              <a:gd name="connsiteY10" fmla="*/ 963129 h 4626809"/>
              <a:gd name="connsiteX11" fmla="*/ 98 w 4624627"/>
              <a:gd name="connsiteY11" fmla="*/ 2484037 h 4626809"/>
              <a:gd name="connsiteX12" fmla="*/ 633620 w 4624627"/>
              <a:gd name="connsiteY12" fmla="*/ 3993189 h 4626809"/>
              <a:gd name="connsiteX13" fmla="*/ 2142772 w 4624627"/>
              <a:gd name="connsiteY13" fmla="*/ 4626712 h 4626809"/>
              <a:gd name="connsiteX14" fmla="*/ 3663681 w 4624627"/>
              <a:gd name="connsiteY14" fmla="*/ 4022003 h 4626809"/>
              <a:gd name="connsiteX15" fmla="*/ 4325752 w 4624627"/>
              <a:gd name="connsiteY15" fmla="*/ 2525195 h 4626809"/>
              <a:gd name="connsiteX16" fmla="*/ 3750092 w 4624627"/>
              <a:gd name="connsiteY16" fmla="*/ 993118 h 4626809"/>
              <a:gd name="connsiteX17" fmla="*/ 3925637 w 4624627"/>
              <a:gd name="connsiteY17" fmla="*/ 814242 h 4626809"/>
              <a:gd name="connsiteX18" fmla="*/ 4203827 w 4624627"/>
              <a:gd name="connsiteY18" fmla="*/ 814242 h 4626809"/>
              <a:gd name="connsiteX19" fmla="*/ 4261959 w 4624627"/>
              <a:gd name="connsiteY19" fmla="*/ 790094 h 4626809"/>
              <a:gd name="connsiteX20" fmla="*/ 4600460 w 4624627"/>
              <a:gd name="connsiteY20" fmla="*/ 451593 h 4626809"/>
              <a:gd name="connsiteX21" fmla="*/ 4600498 w 4624627"/>
              <a:gd name="connsiteY21" fmla="*/ 451593 h 4626809"/>
              <a:gd name="connsiteX22" fmla="*/ 4618983 w 4624627"/>
              <a:gd name="connsiteY22" fmla="*/ 363418 h 4626809"/>
              <a:gd name="connsiteX23" fmla="*/ 4545619 w 4624627"/>
              <a:gd name="connsiteY23" fmla="*/ 311142 h 4626809"/>
              <a:gd name="connsiteX24" fmla="*/ 4160411 w 4624627"/>
              <a:gd name="connsiteY24" fmla="*/ 2460059 h 4626809"/>
              <a:gd name="connsiteX25" fmla="*/ 3714945 w 4624627"/>
              <a:gd name="connsiteY25" fmla="*/ 3720560 h 4626809"/>
              <a:gd name="connsiteX26" fmla="*/ 2574362 w 4624627"/>
              <a:gd name="connsiteY26" fmla="*/ 4418067 h 4626809"/>
              <a:gd name="connsiteX27" fmla="*/ 1249298 w 4624627"/>
              <a:gd name="connsiteY27" fmla="*/ 4240230 h 4626809"/>
              <a:gd name="connsiteX28" fmla="*/ 332962 w 4624627"/>
              <a:gd name="connsiteY28" fmla="*/ 3266717 h 4626809"/>
              <a:gd name="connsiteX29" fmla="*/ 235603 w 4624627"/>
              <a:gd name="connsiteY29" fmla="*/ 1933325 h 4626809"/>
              <a:gd name="connsiteX30" fmla="*/ 1000779 w 4624627"/>
              <a:gd name="connsiteY30" fmla="*/ 837025 h 4626809"/>
              <a:gd name="connsiteX31" fmla="*/ 2285968 w 4624627"/>
              <a:gd name="connsiteY31" fmla="*/ 468604 h 4626809"/>
              <a:gd name="connsiteX32" fmla="*/ 3515804 w 4624627"/>
              <a:gd name="connsiteY32" fmla="*/ 993015 h 4626809"/>
              <a:gd name="connsiteX33" fmla="*/ 3201991 w 4624627"/>
              <a:gd name="connsiteY33" fmla="*/ 1307905 h 4626809"/>
              <a:gd name="connsiteX34" fmla="*/ 1708123 w 4624627"/>
              <a:gd name="connsiteY34" fmla="*/ 976870 h 4626809"/>
              <a:gd name="connsiteX35" fmla="*/ 654930 w 4624627"/>
              <a:gd name="connsiteY35" fmla="*/ 2086886 h 4626809"/>
              <a:gd name="connsiteX36" fmla="*/ 1063843 w 4624627"/>
              <a:gd name="connsiteY36" fmla="*/ 3561356 h 4626809"/>
              <a:gd name="connsiteX37" fmla="*/ 2538313 w 4624627"/>
              <a:gd name="connsiteY37" fmla="*/ 3970269 h 4626809"/>
              <a:gd name="connsiteX38" fmla="*/ 3648330 w 4624627"/>
              <a:gd name="connsiteY38" fmla="*/ 2917076 h 4626809"/>
              <a:gd name="connsiteX39" fmla="*/ 3317294 w 4624627"/>
              <a:gd name="connsiteY39" fmla="*/ 1423208 h 4626809"/>
              <a:gd name="connsiteX40" fmla="*/ 3631106 w 4624627"/>
              <a:gd name="connsiteY40" fmla="*/ 1109396 h 4626809"/>
              <a:gd name="connsiteX41" fmla="*/ 4160534 w 4624627"/>
              <a:gd name="connsiteY41" fmla="*/ 2460128 h 4626809"/>
              <a:gd name="connsiteX42" fmla="*/ 2106832 w 4624627"/>
              <a:gd name="connsiteY42" fmla="*/ 2518230 h 4626809"/>
              <a:gd name="connsiteX43" fmla="*/ 2223173 w 4624627"/>
              <a:gd name="connsiteY43" fmla="*/ 2518230 h 4626809"/>
              <a:gd name="connsiteX44" fmla="*/ 2732850 w 4624627"/>
              <a:gd name="connsiteY44" fmla="*/ 2008553 h 4626809"/>
              <a:gd name="connsiteX45" fmla="*/ 2732850 w 4624627"/>
              <a:gd name="connsiteY45" fmla="*/ 2008515 h 4626809"/>
              <a:gd name="connsiteX46" fmla="*/ 2850191 w 4624627"/>
              <a:gd name="connsiteY46" fmla="*/ 2702809 h 4626809"/>
              <a:gd name="connsiteX47" fmla="*/ 2324937 w 4624627"/>
              <a:gd name="connsiteY47" fmla="*/ 3171729 h 4626809"/>
              <a:gd name="connsiteX48" fmla="*/ 1648355 w 4624627"/>
              <a:gd name="connsiteY48" fmla="*/ 2976707 h 4626809"/>
              <a:gd name="connsiteX49" fmla="*/ 1453333 w 4624627"/>
              <a:gd name="connsiteY49" fmla="*/ 2300127 h 4626809"/>
              <a:gd name="connsiteX50" fmla="*/ 1922254 w 4624627"/>
              <a:gd name="connsiteY50" fmla="*/ 1774872 h 4626809"/>
              <a:gd name="connsiteX51" fmla="*/ 2616548 w 4624627"/>
              <a:gd name="connsiteY51" fmla="*/ 1892213 h 4626809"/>
              <a:gd name="connsiteX52" fmla="*/ 2106872 w 4624627"/>
              <a:gd name="connsiteY52" fmla="*/ 2401890 h 4626809"/>
              <a:gd name="connsiteX53" fmla="*/ 2106833 w 4624627"/>
              <a:gd name="connsiteY53" fmla="*/ 2401890 h 4626809"/>
              <a:gd name="connsiteX54" fmla="*/ 2106833 w 4624627"/>
              <a:gd name="connsiteY54" fmla="*/ 2518231 h 4626809"/>
              <a:gd name="connsiteX55" fmla="*/ 2733389 w 4624627"/>
              <a:gd name="connsiteY55" fmla="*/ 1774793 h 4626809"/>
              <a:gd name="connsiteX56" fmla="*/ 1879970 w 4624627"/>
              <a:gd name="connsiteY56" fmla="*/ 1615207 h 4626809"/>
              <a:gd name="connsiteX57" fmla="*/ 1295051 w 4624627"/>
              <a:gd name="connsiteY57" fmla="*/ 2256803 h 4626809"/>
              <a:gd name="connsiteX58" fmla="*/ 1532632 w 4624627"/>
              <a:gd name="connsiteY58" fmla="*/ 3091891 h 4626809"/>
              <a:gd name="connsiteX59" fmla="*/ 2367681 w 4624627"/>
              <a:gd name="connsiteY59" fmla="*/ 3329472 h 4626809"/>
              <a:gd name="connsiteX60" fmla="*/ 3009277 w 4624627"/>
              <a:gd name="connsiteY60" fmla="*/ 2744514 h 4626809"/>
              <a:gd name="connsiteX61" fmla="*/ 2849691 w 4624627"/>
              <a:gd name="connsiteY61" fmla="*/ 1891134 h 4626809"/>
              <a:gd name="connsiteX62" fmla="*/ 3201389 w 4624627"/>
              <a:gd name="connsiteY62" fmla="*/ 1539436 h 4626809"/>
              <a:gd name="connsiteX63" fmla="*/ 3489258 w 4624627"/>
              <a:gd name="connsiteY63" fmla="*/ 2874101 h 4626809"/>
              <a:gd name="connsiteX64" fmla="*/ 2495632 w 4624627"/>
              <a:gd name="connsiteY64" fmla="*/ 3810532 h 4626809"/>
              <a:gd name="connsiteX65" fmla="*/ 1180366 w 4624627"/>
              <a:gd name="connsiteY65" fmla="*/ 3444167 h 4626809"/>
              <a:gd name="connsiteX66" fmla="*/ 813972 w 4624627"/>
              <a:gd name="connsiteY66" fmla="*/ 2128901 h 4626809"/>
              <a:gd name="connsiteX67" fmla="*/ 1750403 w 4624627"/>
              <a:gd name="connsiteY67" fmla="*/ 1135275 h 4626809"/>
              <a:gd name="connsiteX68" fmla="*/ 3085067 w 4624627"/>
              <a:gd name="connsiteY68" fmla="*/ 1423144 h 4626809"/>
              <a:gd name="connsiteX69" fmla="*/ 3975569 w 4624627"/>
              <a:gd name="connsiteY69" fmla="*/ 455314 h 4626809"/>
              <a:gd name="connsiteX70" fmla="*/ 4157737 w 4624627"/>
              <a:gd name="connsiteY70" fmla="*/ 273146 h 4626809"/>
              <a:gd name="connsiteX71" fmla="*/ 4161028 w 4624627"/>
              <a:gd name="connsiteY71" fmla="*/ 349418 h 4626809"/>
              <a:gd name="connsiteX72" fmla="*/ 3975569 w 4624627"/>
              <a:gd name="connsiteY72" fmla="*/ 534878 h 4626809"/>
              <a:gd name="connsiteX73" fmla="*/ 4169788 w 4624627"/>
              <a:gd name="connsiteY73" fmla="*/ 649532 h 4626809"/>
              <a:gd name="connsiteX74" fmla="*/ 4090224 w 4624627"/>
              <a:gd name="connsiteY74" fmla="*/ 649532 h 4626809"/>
              <a:gd name="connsiteX75" fmla="*/ 4275684 w 4624627"/>
              <a:gd name="connsiteY75" fmla="*/ 464650 h 4626809"/>
              <a:gd name="connsiteX76" fmla="*/ 4351957 w 4624627"/>
              <a:gd name="connsiteY76" fmla="*/ 467942 h 462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4624627" h="4626809">
                <a:moveTo>
                  <a:pt x="4546096" y="312721"/>
                </a:moveTo>
                <a:lnTo>
                  <a:pt x="4322251" y="303383"/>
                </a:lnTo>
                <a:lnTo>
                  <a:pt x="4312377" y="79009"/>
                </a:lnTo>
                <a:cubicBezTo>
                  <a:pt x="4311076" y="46327"/>
                  <a:pt x="4290563" y="17548"/>
                  <a:pt x="4260101" y="5645"/>
                </a:cubicBezTo>
                <a:cubicBezTo>
                  <a:pt x="4229638" y="-6257"/>
                  <a:pt x="4195042" y="1015"/>
                  <a:pt x="4171926" y="24130"/>
                </a:cubicBezTo>
                <a:lnTo>
                  <a:pt x="3833425" y="362631"/>
                </a:lnTo>
                <a:cubicBezTo>
                  <a:pt x="3818462" y="378475"/>
                  <a:pt x="3810348" y="399561"/>
                  <a:pt x="3810922" y="421337"/>
                </a:cubicBezTo>
                <a:lnTo>
                  <a:pt x="3810922" y="699488"/>
                </a:lnTo>
                <a:lnTo>
                  <a:pt x="3633692" y="876718"/>
                </a:lnTo>
                <a:cubicBezTo>
                  <a:pt x="3218117" y="491602"/>
                  <a:pt x="2667987" y="284873"/>
                  <a:pt x="2101615" y="301058"/>
                </a:cubicBezTo>
                <a:cubicBezTo>
                  <a:pt x="1535222" y="317207"/>
                  <a:pt x="997770" y="554941"/>
                  <a:pt x="604807" y="963129"/>
                </a:cubicBezTo>
                <a:cubicBezTo>
                  <a:pt x="211853" y="1371356"/>
                  <a:pt x="-5291" y="1917429"/>
                  <a:pt x="98" y="2484037"/>
                </a:cubicBezTo>
                <a:cubicBezTo>
                  <a:pt x="5494" y="3050626"/>
                  <a:pt x="232976" y="3592486"/>
                  <a:pt x="633620" y="3993189"/>
                </a:cubicBezTo>
                <a:cubicBezTo>
                  <a:pt x="1034274" y="4393844"/>
                  <a:pt x="1576135" y="4621314"/>
                  <a:pt x="2142772" y="4626712"/>
                </a:cubicBezTo>
                <a:cubicBezTo>
                  <a:pt x="2709361" y="4632108"/>
                  <a:pt x="3255434" y="4414966"/>
                  <a:pt x="3663681" y="4022003"/>
                </a:cubicBezTo>
                <a:cubicBezTo>
                  <a:pt x="4071869" y="3629010"/>
                  <a:pt x="4309607" y="3091578"/>
                  <a:pt x="4325752" y="2525195"/>
                </a:cubicBezTo>
                <a:cubicBezTo>
                  <a:pt x="4341940" y="1958803"/>
                  <a:pt x="4135208" y="1408713"/>
                  <a:pt x="3750092" y="993118"/>
                </a:cubicBezTo>
                <a:lnTo>
                  <a:pt x="3925637" y="814242"/>
                </a:lnTo>
                <a:lnTo>
                  <a:pt x="4203827" y="814242"/>
                </a:lnTo>
                <a:cubicBezTo>
                  <a:pt x="4225641" y="814203"/>
                  <a:pt x="4246537" y="805554"/>
                  <a:pt x="4261959" y="790094"/>
                </a:cubicBezTo>
                <a:lnTo>
                  <a:pt x="4600460" y="451593"/>
                </a:lnTo>
                <a:lnTo>
                  <a:pt x="4600498" y="451593"/>
                </a:lnTo>
                <a:cubicBezTo>
                  <a:pt x="4623614" y="428477"/>
                  <a:pt x="4630885" y="393882"/>
                  <a:pt x="4618983" y="363418"/>
                </a:cubicBezTo>
                <a:cubicBezTo>
                  <a:pt x="4607080" y="332955"/>
                  <a:pt x="4578302" y="312443"/>
                  <a:pt x="4545619" y="311142"/>
                </a:cubicBezTo>
                <a:close/>
                <a:moveTo>
                  <a:pt x="4160411" y="2460059"/>
                </a:moveTo>
                <a:cubicBezTo>
                  <a:pt x="4161062" y="2918918"/>
                  <a:pt x="4003775" y="3364041"/>
                  <a:pt x="3714945" y="3720560"/>
                </a:cubicBezTo>
                <a:cubicBezTo>
                  <a:pt x="3426126" y="4077126"/>
                  <a:pt x="3023365" y="4323427"/>
                  <a:pt x="2574362" y="4418067"/>
                </a:cubicBezTo>
                <a:cubicBezTo>
                  <a:pt x="2125378" y="4512710"/>
                  <a:pt x="1657447" y="4449908"/>
                  <a:pt x="1249298" y="4240230"/>
                </a:cubicBezTo>
                <a:cubicBezTo>
                  <a:pt x="841110" y="4030590"/>
                  <a:pt x="517569" y="3686808"/>
                  <a:pt x="332962" y="3266717"/>
                </a:cubicBezTo>
                <a:cubicBezTo>
                  <a:pt x="148354" y="2846625"/>
                  <a:pt x="113976" y="2375784"/>
                  <a:pt x="235603" y="1933325"/>
                </a:cubicBezTo>
                <a:cubicBezTo>
                  <a:pt x="357185" y="1490847"/>
                  <a:pt x="627410" y="1103743"/>
                  <a:pt x="1000779" y="837025"/>
                </a:cubicBezTo>
                <a:cubicBezTo>
                  <a:pt x="1374177" y="570278"/>
                  <a:pt x="1827991" y="440202"/>
                  <a:pt x="2285968" y="468604"/>
                </a:cubicBezTo>
                <a:cubicBezTo>
                  <a:pt x="2743946" y="497000"/>
                  <a:pt x="3178233" y="682191"/>
                  <a:pt x="3515804" y="993015"/>
                </a:cubicBezTo>
                <a:lnTo>
                  <a:pt x="3201991" y="1307905"/>
                </a:lnTo>
                <a:cubicBezTo>
                  <a:pt x="2796635" y="943001"/>
                  <a:pt x="2229625" y="817362"/>
                  <a:pt x="1708123" y="976870"/>
                </a:cubicBezTo>
                <a:cubicBezTo>
                  <a:pt x="1186543" y="1136338"/>
                  <a:pt x="786809" y="1557654"/>
                  <a:pt x="654930" y="2086886"/>
                </a:cubicBezTo>
                <a:cubicBezTo>
                  <a:pt x="522972" y="2616088"/>
                  <a:pt x="678198" y="3175740"/>
                  <a:pt x="1063843" y="3561356"/>
                </a:cubicBezTo>
                <a:cubicBezTo>
                  <a:pt x="1449527" y="3947001"/>
                  <a:pt x="2009150" y="4102227"/>
                  <a:pt x="2538313" y="3970269"/>
                </a:cubicBezTo>
                <a:cubicBezTo>
                  <a:pt x="3067516" y="3838350"/>
                  <a:pt x="3488832" y="3438617"/>
                  <a:pt x="3648330" y="2917076"/>
                </a:cubicBezTo>
                <a:cubicBezTo>
                  <a:pt x="3807837" y="2395535"/>
                  <a:pt x="3682198" y="1828516"/>
                  <a:pt x="3317294" y="1423208"/>
                </a:cubicBezTo>
                <a:lnTo>
                  <a:pt x="3631106" y="1109396"/>
                </a:lnTo>
                <a:cubicBezTo>
                  <a:pt x="3971440" y="1476867"/>
                  <a:pt x="4160534" y="1959258"/>
                  <a:pt x="4160534" y="2460128"/>
                </a:cubicBezTo>
                <a:close/>
                <a:moveTo>
                  <a:pt x="2106832" y="2518230"/>
                </a:moveTo>
                <a:cubicBezTo>
                  <a:pt x="2138979" y="2550300"/>
                  <a:pt x="2191027" y="2550300"/>
                  <a:pt x="2223173" y="2518230"/>
                </a:cubicBezTo>
                <a:lnTo>
                  <a:pt x="2732850" y="2008553"/>
                </a:lnTo>
                <a:lnTo>
                  <a:pt x="2732850" y="2008515"/>
                </a:lnTo>
                <a:cubicBezTo>
                  <a:pt x="2888723" y="2204379"/>
                  <a:pt x="2933045" y="2466609"/>
                  <a:pt x="2850191" y="2702809"/>
                </a:cubicBezTo>
                <a:cubicBezTo>
                  <a:pt x="2767374" y="2939008"/>
                  <a:pt x="2569023" y="3116131"/>
                  <a:pt x="2324937" y="3171729"/>
                </a:cubicBezTo>
                <a:cubicBezTo>
                  <a:pt x="2080890" y="3227336"/>
                  <a:pt x="1825361" y="3153705"/>
                  <a:pt x="1648355" y="2976707"/>
                </a:cubicBezTo>
                <a:cubicBezTo>
                  <a:pt x="1471351" y="2799710"/>
                  <a:pt x="1397725" y="2544183"/>
                  <a:pt x="1453333" y="2300127"/>
                </a:cubicBezTo>
                <a:cubicBezTo>
                  <a:pt x="1508940" y="2056041"/>
                  <a:pt x="1686055" y="1857688"/>
                  <a:pt x="1922254" y="1774872"/>
                </a:cubicBezTo>
                <a:cubicBezTo>
                  <a:pt x="2158454" y="1692018"/>
                  <a:pt x="2420684" y="1736334"/>
                  <a:pt x="2616548" y="1892213"/>
                </a:cubicBezTo>
                <a:lnTo>
                  <a:pt x="2106872" y="2401890"/>
                </a:lnTo>
                <a:lnTo>
                  <a:pt x="2106833" y="2401890"/>
                </a:lnTo>
                <a:cubicBezTo>
                  <a:pt x="2074763" y="2434036"/>
                  <a:pt x="2074763" y="2486084"/>
                  <a:pt x="2106833" y="2518231"/>
                </a:cubicBezTo>
                <a:close/>
                <a:moveTo>
                  <a:pt x="2733389" y="1774793"/>
                </a:moveTo>
                <a:cubicBezTo>
                  <a:pt x="2495730" y="1577430"/>
                  <a:pt x="2172885" y="1517040"/>
                  <a:pt x="1879970" y="1615207"/>
                </a:cubicBezTo>
                <a:cubicBezTo>
                  <a:pt x="1587055" y="1713375"/>
                  <a:pt x="1365777" y="1956079"/>
                  <a:pt x="1295051" y="2256803"/>
                </a:cubicBezTo>
                <a:cubicBezTo>
                  <a:pt x="1224327" y="2557526"/>
                  <a:pt x="1314186" y="2873445"/>
                  <a:pt x="1532632" y="3091891"/>
                </a:cubicBezTo>
                <a:cubicBezTo>
                  <a:pt x="1751079" y="3310299"/>
                  <a:pt x="2066997" y="3400198"/>
                  <a:pt x="2367681" y="3329472"/>
                </a:cubicBezTo>
                <a:cubicBezTo>
                  <a:pt x="2668405" y="3258710"/>
                  <a:pt x="2911119" y="3037429"/>
                  <a:pt x="3009277" y="2744514"/>
                </a:cubicBezTo>
                <a:cubicBezTo>
                  <a:pt x="3107444" y="2451599"/>
                  <a:pt x="3047088" y="2128744"/>
                  <a:pt x="2849691" y="1891134"/>
                </a:cubicBezTo>
                <a:lnTo>
                  <a:pt x="3201389" y="1539436"/>
                </a:lnTo>
                <a:cubicBezTo>
                  <a:pt x="3524430" y="1903234"/>
                  <a:pt x="3633610" y="2409511"/>
                  <a:pt x="3489258" y="2874101"/>
                </a:cubicBezTo>
                <a:cubicBezTo>
                  <a:pt x="3344868" y="3338701"/>
                  <a:pt x="2967982" y="3693926"/>
                  <a:pt x="2495632" y="3810532"/>
                </a:cubicBezTo>
                <a:cubicBezTo>
                  <a:pt x="2023282" y="3927137"/>
                  <a:pt x="1524373" y="3788182"/>
                  <a:pt x="1180366" y="3444167"/>
                </a:cubicBezTo>
                <a:cubicBezTo>
                  <a:pt x="836358" y="3100160"/>
                  <a:pt x="697357" y="2601231"/>
                  <a:pt x="813972" y="2128901"/>
                </a:cubicBezTo>
                <a:cubicBezTo>
                  <a:pt x="930617" y="1656571"/>
                  <a:pt x="1285803" y="1279685"/>
                  <a:pt x="1750403" y="1135275"/>
                </a:cubicBezTo>
                <a:cubicBezTo>
                  <a:pt x="2215003" y="990924"/>
                  <a:pt x="2721280" y="1100105"/>
                  <a:pt x="3085067" y="1423144"/>
                </a:cubicBezTo>
                <a:close/>
                <a:moveTo>
                  <a:pt x="3975569" y="455314"/>
                </a:moveTo>
                <a:lnTo>
                  <a:pt x="4157737" y="273146"/>
                </a:lnTo>
                <a:lnTo>
                  <a:pt x="4161028" y="349418"/>
                </a:lnTo>
                <a:lnTo>
                  <a:pt x="3975569" y="534878"/>
                </a:lnTo>
                <a:close/>
                <a:moveTo>
                  <a:pt x="4169788" y="649532"/>
                </a:moveTo>
                <a:lnTo>
                  <a:pt x="4090224" y="649532"/>
                </a:lnTo>
                <a:lnTo>
                  <a:pt x="4275684" y="464650"/>
                </a:lnTo>
                <a:lnTo>
                  <a:pt x="4351957" y="467942"/>
                </a:lnTo>
                <a:close/>
              </a:path>
            </a:pathLst>
          </a:custGeom>
          <a:solidFill>
            <a:schemeClr val="bg1"/>
          </a:solid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nvGrpSpPr>
          <p:cNvPr id="130" name="Group 129">
            <a:extLst>
              <a:ext uri="{FF2B5EF4-FFF2-40B4-BE49-F238E27FC236}">
                <a16:creationId xmlns:a16="http://schemas.microsoft.com/office/drawing/2014/main" id="{9D37D837-64B1-49E6-89FE-A641DDB8B2EF}"/>
              </a:ext>
            </a:extLst>
          </p:cNvPr>
          <p:cNvGrpSpPr/>
          <p:nvPr/>
        </p:nvGrpSpPr>
        <p:grpSpPr>
          <a:xfrm>
            <a:off x="11170567" y="3344008"/>
            <a:ext cx="302296" cy="301814"/>
            <a:chOff x="3409936" y="65709"/>
            <a:chExt cx="5372145" cy="5363573"/>
          </a:xfrm>
          <a:solidFill>
            <a:schemeClr val="bg1"/>
          </a:solidFill>
        </p:grpSpPr>
        <p:sp>
          <p:nvSpPr>
            <p:cNvPr id="112" name="Freeform: Shape 111">
              <a:extLst>
                <a:ext uri="{FF2B5EF4-FFF2-40B4-BE49-F238E27FC236}">
                  <a16:creationId xmlns:a16="http://schemas.microsoft.com/office/drawing/2014/main" id="{897F69D7-148C-4402-8EDC-D832882E6363}"/>
                </a:ext>
              </a:extLst>
            </p:cNvPr>
            <p:cNvSpPr/>
            <p:nvPr/>
          </p:nvSpPr>
          <p:spPr>
            <a:xfrm>
              <a:off x="3684256" y="1048676"/>
              <a:ext cx="925830" cy="905853"/>
            </a:xfrm>
            <a:custGeom>
              <a:avLst/>
              <a:gdLst>
                <a:gd name="connsiteX0" fmla="*/ 457213 w 925830"/>
                <a:gd name="connsiteY0" fmla="*/ 905854 h 905853"/>
                <a:gd name="connsiteX1" fmla="*/ 137160 w 925830"/>
                <a:gd name="connsiteY1" fmla="*/ 768694 h 905853"/>
                <a:gd name="connsiteX2" fmla="*/ 0 w 925830"/>
                <a:gd name="connsiteY2" fmla="*/ 448641 h 905853"/>
                <a:gd name="connsiteX3" fmla="*/ 137160 w 925830"/>
                <a:gd name="connsiteY3" fmla="*/ 128588 h 905853"/>
                <a:gd name="connsiteX4" fmla="*/ 788670 w 925830"/>
                <a:gd name="connsiteY4" fmla="*/ 128588 h 905853"/>
                <a:gd name="connsiteX5" fmla="*/ 925830 w 925830"/>
                <a:gd name="connsiteY5" fmla="*/ 448641 h 905853"/>
                <a:gd name="connsiteX6" fmla="*/ 788670 w 925830"/>
                <a:gd name="connsiteY6" fmla="*/ 768694 h 905853"/>
                <a:gd name="connsiteX7" fmla="*/ 457213 w 925830"/>
                <a:gd name="connsiteY7" fmla="*/ 905854 h 905853"/>
                <a:gd name="connsiteX8" fmla="*/ 457213 w 925830"/>
                <a:gd name="connsiteY8" fmla="*/ 220054 h 905853"/>
                <a:gd name="connsiteX9" fmla="*/ 297206 w 925830"/>
                <a:gd name="connsiteY9" fmla="*/ 288634 h 905853"/>
                <a:gd name="connsiteX10" fmla="*/ 228626 w 925830"/>
                <a:gd name="connsiteY10" fmla="*/ 448641 h 905853"/>
                <a:gd name="connsiteX11" fmla="*/ 297206 w 925830"/>
                <a:gd name="connsiteY11" fmla="*/ 608648 h 905853"/>
                <a:gd name="connsiteX12" fmla="*/ 617259 w 925830"/>
                <a:gd name="connsiteY12" fmla="*/ 608648 h 905853"/>
                <a:gd name="connsiteX13" fmla="*/ 685839 w 925830"/>
                <a:gd name="connsiteY13" fmla="*/ 448641 h 905853"/>
                <a:gd name="connsiteX14" fmla="*/ 617259 w 925830"/>
                <a:gd name="connsiteY14" fmla="*/ 288634 h 905853"/>
                <a:gd name="connsiteX15" fmla="*/ 457213 w 925830"/>
                <a:gd name="connsiteY15" fmla="*/ 220054 h 905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5830" h="905853">
                  <a:moveTo>
                    <a:pt x="457213" y="905854"/>
                  </a:moveTo>
                  <a:cubicBezTo>
                    <a:pt x="331496" y="905854"/>
                    <a:pt x="217183" y="860121"/>
                    <a:pt x="137160" y="768694"/>
                  </a:cubicBezTo>
                  <a:cubicBezTo>
                    <a:pt x="45733" y="677267"/>
                    <a:pt x="0" y="562954"/>
                    <a:pt x="0" y="448641"/>
                  </a:cubicBezTo>
                  <a:cubicBezTo>
                    <a:pt x="0" y="322924"/>
                    <a:pt x="45733" y="208611"/>
                    <a:pt x="137160" y="128588"/>
                  </a:cubicBezTo>
                  <a:cubicBezTo>
                    <a:pt x="308610" y="-42863"/>
                    <a:pt x="605777" y="-42863"/>
                    <a:pt x="788670" y="128588"/>
                  </a:cubicBezTo>
                  <a:cubicBezTo>
                    <a:pt x="880097" y="220014"/>
                    <a:pt x="925830" y="334328"/>
                    <a:pt x="925830" y="448641"/>
                  </a:cubicBezTo>
                  <a:cubicBezTo>
                    <a:pt x="925830" y="574358"/>
                    <a:pt x="880097" y="688671"/>
                    <a:pt x="788670" y="768694"/>
                  </a:cubicBezTo>
                  <a:cubicBezTo>
                    <a:pt x="697243" y="860121"/>
                    <a:pt x="582930" y="905854"/>
                    <a:pt x="457213" y="905854"/>
                  </a:cubicBezTo>
                  <a:close/>
                  <a:moveTo>
                    <a:pt x="457213" y="220054"/>
                  </a:moveTo>
                  <a:cubicBezTo>
                    <a:pt x="400076" y="220054"/>
                    <a:pt x="342900" y="242901"/>
                    <a:pt x="297206" y="288634"/>
                  </a:cubicBezTo>
                  <a:cubicBezTo>
                    <a:pt x="251473" y="334367"/>
                    <a:pt x="228626" y="391504"/>
                    <a:pt x="228626" y="448641"/>
                  </a:cubicBezTo>
                  <a:cubicBezTo>
                    <a:pt x="228626" y="505778"/>
                    <a:pt x="251473" y="562954"/>
                    <a:pt x="297206" y="608648"/>
                  </a:cubicBezTo>
                  <a:cubicBezTo>
                    <a:pt x="388633" y="700074"/>
                    <a:pt x="537236" y="700074"/>
                    <a:pt x="617259" y="608648"/>
                  </a:cubicBezTo>
                  <a:cubicBezTo>
                    <a:pt x="662992" y="562914"/>
                    <a:pt x="685839" y="505778"/>
                    <a:pt x="685839" y="448641"/>
                  </a:cubicBezTo>
                  <a:cubicBezTo>
                    <a:pt x="685839" y="391504"/>
                    <a:pt x="662992" y="334328"/>
                    <a:pt x="617259" y="288634"/>
                  </a:cubicBezTo>
                  <a:cubicBezTo>
                    <a:pt x="582931" y="242901"/>
                    <a:pt x="525794" y="220054"/>
                    <a:pt x="457213" y="220054"/>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3" name="Freeform: Shape 112">
              <a:extLst>
                <a:ext uri="{FF2B5EF4-FFF2-40B4-BE49-F238E27FC236}">
                  <a16:creationId xmlns:a16="http://schemas.microsoft.com/office/drawing/2014/main" id="{542BC7FA-5500-4A3F-AED1-39534ED3943D}"/>
                </a:ext>
              </a:extLst>
            </p:cNvPr>
            <p:cNvSpPr/>
            <p:nvPr/>
          </p:nvSpPr>
          <p:spPr>
            <a:xfrm>
              <a:off x="4987276" y="2343123"/>
              <a:ext cx="914426" cy="914426"/>
            </a:xfrm>
            <a:custGeom>
              <a:avLst/>
              <a:gdLst>
                <a:gd name="connsiteX0" fmla="*/ 457213 w 914426"/>
                <a:gd name="connsiteY0" fmla="*/ 914426 h 914426"/>
                <a:gd name="connsiteX1" fmla="*/ 137160 w 914426"/>
                <a:gd name="connsiteY1" fmla="*/ 777266 h 914426"/>
                <a:gd name="connsiteX2" fmla="*/ 0 w 914426"/>
                <a:gd name="connsiteY2" fmla="*/ 457213 h 914426"/>
                <a:gd name="connsiteX3" fmla="*/ 137160 w 914426"/>
                <a:gd name="connsiteY3" fmla="*/ 137160 h 914426"/>
                <a:gd name="connsiteX4" fmla="*/ 457213 w 914426"/>
                <a:gd name="connsiteY4" fmla="*/ 0 h 914426"/>
                <a:gd name="connsiteX5" fmla="*/ 777266 w 914426"/>
                <a:gd name="connsiteY5" fmla="*/ 137160 h 914426"/>
                <a:gd name="connsiteX6" fmla="*/ 914426 w 914426"/>
                <a:gd name="connsiteY6" fmla="*/ 457213 h 914426"/>
                <a:gd name="connsiteX7" fmla="*/ 777266 w 914426"/>
                <a:gd name="connsiteY7" fmla="*/ 777266 h 914426"/>
                <a:gd name="connsiteX8" fmla="*/ 457213 w 914426"/>
                <a:gd name="connsiteY8" fmla="*/ 914426 h 914426"/>
                <a:gd name="connsiteX9" fmla="*/ 457213 w 914426"/>
                <a:gd name="connsiteY9" fmla="*/ 228626 h 914426"/>
                <a:gd name="connsiteX10" fmla="*/ 297206 w 914426"/>
                <a:gd name="connsiteY10" fmla="*/ 297206 h 914426"/>
                <a:gd name="connsiteX11" fmla="*/ 228626 w 914426"/>
                <a:gd name="connsiteY11" fmla="*/ 457213 h 914426"/>
                <a:gd name="connsiteX12" fmla="*/ 297206 w 914426"/>
                <a:gd name="connsiteY12" fmla="*/ 617220 h 914426"/>
                <a:gd name="connsiteX13" fmla="*/ 617259 w 914426"/>
                <a:gd name="connsiteY13" fmla="*/ 617220 h 914426"/>
                <a:gd name="connsiteX14" fmla="*/ 685839 w 914426"/>
                <a:gd name="connsiteY14" fmla="*/ 457213 h 914426"/>
                <a:gd name="connsiteX15" fmla="*/ 617259 w 914426"/>
                <a:gd name="connsiteY15" fmla="*/ 297206 h 914426"/>
                <a:gd name="connsiteX16" fmla="*/ 457213 w 914426"/>
                <a:gd name="connsiteY16" fmla="*/ 228626 h 914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14426" h="914426">
                  <a:moveTo>
                    <a:pt x="457213" y="914426"/>
                  </a:moveTo>
                  <a:cubicBezTo>
                    <a:pt x="331496" y="914426"/>
                    <a:pt x="217183" y="868693"/>
                    <a:pt x="137160" y="777266"/>
                  </a:cubicBezTo>
                  <a:cubicBezTo>
                    <a:pt x="45733" y="685839"/>
                    <a:pt x="0" y="571526"/>
                    <a:pt x="0" y="457213"/>
                  </a:cubicBezTo>
                  <a:cubicBezTo>
                    <a:pt x="0" y="331496"/>
                    <a:pt x="45733" y="217183"/>
                    <a:pt x="137160" y="137160"/>
                  </a:cubicBezTo>
                  <a:cubicBezTo>
                    <a:pt x="228587" y="45733"/>
                    <a:pt x="342900" y="0"/>
                    <a:pt x="457213" y="0"/>
                  </a:cubicBezTo>
                  <a:cubicBezTo>
                    <a:pt x="582930" y="0"/>
                    <a:pt x="697243" y="45733"/>
                    <a:pt x="777266" y="137160"/>
                  </a:cubicBezTo>
                  <a:cubicBezTo>
                    <a:pt x="868693" y="228587"/>
                    <a:pt x="914426" y="342900"/>
                    <a:pt x="914426" y="457213"/>
                  </a:cubicBezTo>
                  <a:cubicBezTo>
                    <a:pt x="914426" y="582930"/>
                    <a:pt x="868693" y="697243"/>
                    <a:pt x="777266" y="777266"/>
                  </a:cubicBezTo>
                  <a:cubicBezTo>
                    <a:pt x="685801" y="857289"/>
                    <a:pt x="571526" y="914426"/>
                    <a:pt x="457213" y="914426"/>
                  </a:cubicBezTo>
                  <a:close/>
                  <a:moveTo>
                    <a:pt x="457213" y="228626"/>
                  </a:moveTo>
                  <a:cubicBezTo>
                    <a:pt x="400076" y="228626"/>
                    <a:pt x="342900" y="251473"/>
                    <a:pt x="297206" y="297206"/>
                  </a:cubicBezTo>
                  <a:cubicBezTo>
                    <a:pt x="251473" y="342939"/>
                    <a:pt x="228626" y="400076"/>
                    <a:pt x="228626" y="457213"/>
                  </a:cubicBezTo>
                  <a:cubicBezTo>
                    <a:pt x="228626" y="514350"/>
                    <a:pt x="251473" y="571526"/>
                    <a:pt x="297206" y="617220"/>
                  </a:cubicBezTo>
                  <a:cubicBezTo>
                    <a:pt x="388633" y="708647"/>
                    <a:pt x="537236" y="708647"/>
                    <a:pt x="617259" y="617220"/>
                  </a:cubicBezTo>
                  <a:cubicBezTo>
                    <a:pt x="662992" y="571487"/>
                    <a:pt x="685839" y="514350"/>
                    <a:pt x="685839" y="457213"/>
                  </a:cubicBezTo>
                  <a:cubicBezTo>
                    <a:pt x="685839" y="400076"/>
                    <a:pt x="662992" y="342900"/>
                    <a:pt x="617259" y="297206"/>
                  </a:cubicBezTo>
                  <a:cubicBezTo>
                    <a:pt x="571526" y="251473"/>
                    <a:pt x="514350" y="228626"/>
                    <a:pt x="457213" y="228626"/>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4" name="Freeform: Shape 113">
              <a:extLst>
                <a:ext uri="{FF2B5EF4-FFF2-40B4-BE49-F238E27FC236}">
                  <a16:creationId xmlns:a16="http://schemas.microsoft.com/office/drawing/2014/main" id="{6BCFDFBB-A73A-4356-B3A9-5414BB124CA5}"/>
                </a:ext>
              </a:extLst>
            </p:cNvPr>
            <p:cNvSpPr/>
            <p:nvPr/>
          </p:nvSpPr>
          <p:spPr>
            <a:xfrm>
              <a:off x="6290296" y="65709"/>
              <a:ext cx="925830" cy="905853"/>
            </a:xfrm>
            <a:custGeom>
              <a:avLst/>
              <a:gdLst>
                <a:gd name="connsiteX0" fmla="*/ 457213 w 925830"/>
                <a:gd name="connsiteY0" fmla="*/ 905854 h 905853"/>
                <a:gd name="connsiteX1" fmla="*/ 137160 w 925830"/>
                <a:gd name="connsiteY1" fmla="*/ 768694 h 905853"/>
                <a:gd name="connsiteX2" fmla="*/ 0 w 925830"/>
                <a:gd name="connsiteY2" fmla="*/ 448641 h 905853"/>
                <a:gd name="connsiteX3" fmla="*/ 137160 w 925830"/>
                <a:gd name="connsiteY3" fmla="*/ 128588 h 905853"/>
                <a:gd name="connsiteX4" fmla="*/ 788670 w 925830"/>
                <a:gd name="connsiteY4" fmla="*/ 128588 h 905853"/>
                <a:gd name="connsiteX5" fmla="*/ 925830 w 925830"/>
                <a:gd name="connsiteY5" fmla="*/ 448641 h 905853"/>
                <a:gd name="connsiteX6" fmla="*/ 788670 w 925830"/>
                <a:gd name="connsiteY6" fmla="*/ 768694 h 905853"/>
                <a:gd name="connsiteX7" fmla="*/ 457213 w 925830"/>
                <a:gd name="connsiteY7" fmla="*/ 905854 h 905853"/>
                <a:gd name="connsiteX8" fmla="*/ 457213 w 925830"/>
                <a:gd name="connsiteY8" fmla="*/ 220054 h 905853"/>
                <a:gd name="connsiteX9" fmla="*/ 297206 w 925830"/>
                <a:gd name="connsiteY9" fmla="*/ 288634 h 905853"/>
                <a:gd name="connsiteX10" fmla="*/ 228626 w 925830"/>
                <a:gd name="connsiteY10" fmla="*/ 448641 h 905853"/>
                <a:gd name="connsiteX11" fmla="*/ 297206 w 925830"/>
                <a:gd name="connsiteY11" fmla="*/ 608648 h 905853"/>
                <a:gd name="connsiteX12" fmla="*/ 617259 w 925830"/>
                <a:gd name="connsiteY12" fmla="*/ 608648 h 905853"/>
                <a:gd name="connsiteX13" fmla="*/ 685839 w 925830"/>
                <a:gd name="connsiteY13" fmla="*/ 448641 h 905853"/>
                <a:gd name="connsiteX14" fmla="*/ 617259 w 925830"/>
                <a:gd name="connsiteY14" fmla="*/ 288634 h 905853"/>
                <a:gd name="connsiteX15" fmla="*/ 457213 w 925830"/>
                <a:gd name="connsiteY15" fmla="*/ 220054 h 905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5830" h="905853">
                  <a:moveTo>
                    <a:pt x="457213" y="905854"/>
                  </a:moveTo>
                  <a:cubicBezTo>
                    <a:pt x="331496" y="905854"/>
                    <a:pt x="217183" y="860121"/>
                    <a:pt x="137160" y="768694"/>
                  </a:cubicBezTo>
                  <a:cubicBezTo>
                    <a:pt x="45733" y="677267"/>
                    <a:pt x="0" y="562954"/>
                    <a:pt x="0" y="448641"/>
                  </a:cubicBezTo>
                  <a:cubicBezTo>
                    <a:pt x="0" y="322924"/>
                    <a:pt x="45733" y="208611"/>
                    <a:pt x="137160" y="128588"/>
                  </a:cubicBezTo>
                  <a:cubicBezTo>
                    <a:pt x="308610" y="-42863"/>
                    <a:pt x="605777" y="-42863"/>
                    <a:pt x="788670" y="128588"/>
                  </a:cubicBezTo>
                  <a:cubicBezTo>
                    <a:pt x="880097" y="220014"/>
                    <a:pt x="925830" y="334328"/>
                    <a:pt x="925830" y="448641"/>
                  </a:cubicBezTo>
                  <a:cubicBezTo>
                    <a:pt x="925830" y="574358"/>
                    <a:pt x="880097" y="688671"/>
                    <a:pt x="788670" y="768694"/>
                  </a:cubicBezTo>
                  <a:cubicBezTo>
                    <a:pt x="697243" y="860121"/>
                    <a:pt x="582930" y="905854"/>
                    <a:pt x="457213" y="905854"/>
                  </a:cubicBezTo>
                  <a:close/>
                  <a:moveTo>
                    <a:pt x="457213" y="220054"/>
                  </a:moveTo>
                  <a:cubicBezTo>
                    <a:pt x="400076" y="220054"/>
                    <a:pt x="342900" y="242901"/>
                    <a:pt x="297206" y="288634"/>
                  </a:cubicBezTo>
                  <a:cubicBezTo>
                    <a:pt x="251473" y="334367"/>
                    <a:pt x="228626" y="391504"/>
                    <a:pt x="228626" y="448641"/>
                  </a:cubicBezTo>
                  <a:cubicBezTo>
                    <a:pt x="228626" y="505778"/>
                    <a:pt x="251473" y="562954"/>
                    <a:pt x="297206" y="608648"/>
                  </a:cubicBezTo>
                  <a:cubicBezTo>
                    <a:pt x="388633" y="700074"/>
                    <a:pt x="537236" y="700074"/>
                    <a:pt x="617259" y="608648"/>
                  </a:cubicBezTo>
                  <a:cubicBezTo>
                    <a:pt x="662992" y="562914"/>
                    <a:pt x="685839" y="505778"/>
                    <a:pt x="685839" y="448641"/>
                  </a:cubicBezTo>
                  <a:cubicBezTo>
                    <a:pt x="685839" y="391504"/>
                    <a:pt x="662992" y="334328"/>
                    <a:pt x="617259" y="288634"/>
                  </a:cubicBezTo>
                  <a:cubicBezTo>
                    <a:pt x="582931" y="242901"/>
                    <a:pt x="525794" y="220054"/>
                    <a:pt x="457213" y="220054"/>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5" name="Freeform: Shape 114">
              <a:extLst>
                <a:ext uri="{FF2B5EF4-FFF2-40B4-BE49-F238E27FC236}">
                  <a16:creationId xmlns:a16="http://schemas.microsoft.com/office/drawing/2014/main" id="{4294C68A-E305-4A57-93E1-40FB5089F392}"/>
                </a:ext>
              </a:extLst>
            </p:cNvPr>
            <p:cNvSpPr/>
            <p:nvPr/>
          </p:nvSpPr>
          <p:spPr>
            <a:xfrm>
              <a:off x="7593316" y="1357286"/>
              <a:ext cx="925829" cy="905853"/>
            </a:xfrm>
            <a:custGeom>
              <a:avLst/>
              <a:gdLst>
                <a:gd name="connsiteX0" fmla="*/ 457213 w 925829"/>
                <a:gd name="connsiteY0" fmla="*/ 905854 h 905853"/>
                <a:gd name="connsiteX1" fmla="*/ 137160 w 925829"/>
                <a:gd name="connsiteY1" fmla="*/ 768694 h 905853"/>
                <a:gd name="connsiteX2" fmla="*/ 0 w 925829"/>
                <a:gd name="connsiteY2" fmla="*/ 448641 h 905853"/>
                <a:gd name="connsiteX3" fmla="*/ 137160 w 925829"/>
                <a:gd name="connsiteY3" fmla="*/ 128588 h 905853"/>
                <a:gd name="connsiteX4" fmla="*/ 788670 w 925829"/>
                <a:gd name="connsiteY4" fmla="*/ 128588 h 905853"/>
                <a:gd name="connsiteX5" fmla="*/ 925830 w 925829"/>
                <a:gd name="connsiteY5" fmla="*/ 448641 h 905853"/>
                <a:gd name="connsiteX6" fmla="*/ 788670 w 925829"/>
                <a:gd name="connsiteY6" fmla="*/ 768694 h 905853"/>
                <a:gd name="connsiteX7" fmla="*/ 457213 w 925829"/>
                <a:gd name="connsiteY7" fmla="*/ 905854 h 905853"/>
                <a:gd name="connsiteX8" fmla="*/ 457213 w 925829"/>
                <a:gd name="connsiteY8" fmla="*/ 220054 h 905853"/>
                <a:gd name="connsiteX9" fmla="*/ 297206 w 925829"/>
                <a:gd name="connsiteY9" fmla="*/ 288634 h 905853"/>
                <a:gd name="connsiteX10" fmla="*/ 228626 w 925829"/>
                <a:gd name="connsiteY10" fmla="*/ 448641 h 905853"/>
                <a:gd name="connsiteX11" fmla="*/ 297206 w 925829"/>
                <a:gd name="connsiteY11" fmla="*/ 608648 h 905853"/>
                <a:gd name="connsiteX12" fmla="*/ 617259 w 925829"/>
                <a:gd name="connsiteY12" fmla="*/ 608648 h 905853"/>
                <a:gd name="connsiteX13" fmla="*/ 685839 w 925829"/>
                <a:gd name="connsiteY13" fmla="*/ 448641 h 905853"/>
                <a:gd name="connsiteX14" fmla="*/ 617259 w 925829"/>
                <a:gd name="connsiteY14" fmla="*/ 288634 h 905853"/>
                <a:gd name="connsiteX15" fmla="*/ 457213 w 925829"/>
                <a:gd name="connsiteY15" fmla="*/ 220054 h 905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5829" h="905853">
                  <a:moveTo>
                    <a:pt x="457213" y="905854"/>
                  </a:moveTo>
                  <a:cubicBezTo>
                    <a:pt x="331496" y="905854"/>
                    <a:pt x="217183" y="860121"/>
                    <a:pt x="137160" y="768694"/>
                  </a:cubicBezTo>
                  <a:cubicBezTo>
                    <a:pt x="45733" y="677267"/>
                    <a:pt x="0" y="562954"/>
                    <a:pt x="0" y="448641"/>
                  </a:cubicBezTo>
                  <a:cubicBezTo>
                    <a:pt x="0" y="322924"/>
                    <a:pt x="45733" y="208611"/>
                    <a:pt x="137160" y="128588"/>
                  </a:cubicBezTo>
                  <a:cubicBezTo>
                    <a:pt x="308610" y="-42863"/>
                    <a:pt x="605777" y="-42863"/>
                    <a:pt x="788670" y="128588"/>
                  </a:cubicBezTo>
                  <a:cubicBezTo>
                    <a:pt x="880097" y="220014"/>
                    <a:pt x="925830" y="334328"/>
                    <a:pt x="925830" y="448641"/>
                  </a:cubicBezTo>
                  <a:cubicBezTo>
                    <a:pt x="925830" y="574358"/>
                    <a:pt x="880097" y="688671"/>
                    <a:pt x="788670" y="768694"/>
                  </a:cubicBezTo>
                  <a:cubicBezTo>
                    <a:pt x="685800" y="860121"/>
                    <a:pt x="571526" y="905854"/>
                    <a:pt x="457213" y="905854"/>
                  </a:cubicBezTo>
                  <a:close/>
                  <a:moveTo>
                    <a:pt x="457213" y="220054"/>
                  </a:moveTo>
                  <a:cubicBezTo>
                    <a:pt x="400076" y="220054"/>
                    <a:pt x="342900" y="242901"/>
                    <a:pt x="297206" y="288634"/>
                  </a:cubicBezTo>
                  <a:cubicBezTo>
                    <a:pt x="251473" y="334367"/>
                    <a:pt x="228626" y="391504"/>
                    <a:pt x="228626" y="448641"/>
                  </a:cubicBezTo>
                  <a:cubicBezTo>
                    <a:pt x="228626" y="505778"/>
                    <a:pt x="251473" y="562954"/>
                    <a:pt x="297206" y="608648"/>
                  </a:cubicBezTo>
                  <a:cubicBezTo>
                    <a:pt x="388633" y="700074"/>
                    <a:pt x="537236" y="700074"/>
                    <a:pt x="617259" y="608648"/>
                  </a:cubicBezTo>
                  <a:cubicBezTo>
                    <a:pt x="662993" y="562914"/>
                    <a:pt x="685839" y="505778"/>
                    <a:pt x="685839" y="448641"/>
                  </a:cubicBezTo>
                  <a:cubicBezTo>
                    <a:pt x="685839" y="391504"/>
                    <a:pt x="662993" y="334328"/>
                    <a:pt x="617259" y="288634"/>
                  </a:cubicBezTo>
                  <a:cubicBezTo>
                    <a:pt x="571526" y="242901"/>
                    <a:pt x="514350" y="220054"/>
                    <a:pt x="457213" y="220054"/>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6" name="Freeform: Shape 115">
              <a:extLst>
                <a:ext uri="{FF2B5EF4-FFF2-40B4-BE49-F238E27FC236}">
                  <a16:creationId xmlns:a16="http://schemas.microsoft.com/office/drawing/2014/main" id="{196A348C-F24E-437C-AFF6-C68CAF085113}"/>
                </a:ext>
              </a:extLst>
            </p:cNvPr>
            <p:cNvSpPr/>
            <p:nvPr/>
          </p:nvSpPr>
          <p:spPr>
            <a:xfrm>
              <a:off x="6917196" y="670683"/>
              <a:ext cx="969877" cy="969877"/>
            </a:xfrm>
            <a:custGeom>
              <a:avLst/>
              <a:gdLst>
                <a:gd name="connsiteX0" fmla="*/ 161653 w 969877"/>
                <a:gd name="connsiteY0" fmla="*/ 0 h 969877"/>
                <a:gd name="connsiteX1" fmla="*/ 969878 w 969877"/>
                <a:gd name="connsiteY1" fmla="*/ 808225 h 969877"/>
                <a:gd name="connsiteX2" fmla="*/ 808225 w 969877"/>
                <a:gd name="connsiteY2" fmla="*/ 969878 h 969877"/>
                <a:gd name="connsiteX3" fmla="*/ 0 w 969877"/>
                <a:gd name="connsiteY3" fmla="*/ 161653 h 969877"/>
              </a:gdLst>
              <a:ahLst/>
              <a:cxnLst>
                <a:cxn ang="0">
                  <a:pos x="connsiteX0" y="connsiteY0"/>
                </a:cxn>
                <a:cxn ang="0">
                  <a:pos x="connsiteX1" y="connsiteY1"/>
                </a:cxn>
                <a:cxn ang="0">
                  <a:pos x="connsiteX2" y="connsiteY2"/>
                </a:cxn>
                <a:cxn ang="0">
                  <a:pos x="connsiteX3" y="connsiteY3"/>
                </a:cxn>
              </a:cxnLst>
              <a:rect l="l" t="t" r="r" b="b"/>
              <a:pathLst>
                <a:path w="969877" h="969877">
                  <a:moveTo>
                    <a:pt x="161653" y="0"/>
                  </a:moveTo>
                  <a:lnTo>
                    <a:pt x="969878" y="808225"/>
                  </a:lnTo>
                  <a:lnTo>
                    <a:pt x="808225" y="969878"/>
                  </a:lnTo>
                  <a:lnTo>
                    <a:pt x="0" y="161653"/>
                  </a:ln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7" name="Freeform: Shape 116">
              <a:extLst>
                <a:ext uri="{FF2B5EF4-FFF2-40B4-BE49-F238E27FC236}">
                  <a16:creationId xmlns:a16="http://schemas.microsoft.com/office/drawing/2014/main" id="{956F6096-A209-4149-802D-8E6FB50E78E4}"/>
                </a:ext>
              </a:extLst>
            </p:cNvPr>
            <p:cNvSpPr/>
            <p:nvPr/>
          </p:nvSpPr>
          <p:spPr>
            <a:xfrm>
              <a:off x="5515823" y="747992"/>
              <a:ext cx="1167701" cy="1798020"/>
            </a:xfrm>
            <a:custGeom>
              <a:avLst/>
              <a:gdLst>
                <a:gd name="connsiteX0" fmla="*/ 969613 w 1167701"/>
                <a:gd name="connsiteY0" fmla="*/ 0 h 1798020"/>
                <a:gd name="connsiteX1" fmla="*/ 1167702 w 1167701"/>
                <a:gd name="connsiteY1" fmla="*/ 114088 h 1798020"/>
                <a:gd name="connsiteX2" fmla="*/ 198088 w 1167701"/>
                <a:gd name="connsiteY2" fmla="*/ 1798021 h 1798020"/>
                <a:gd name="connsiteX3" fmla="*/ 0 w 1167701"/>
                <a:gd name="connsiteY3" fmla="*/ 1683933 h 1798020"/>
              </a:gdLst>
              <a:ahLst/>
              <a:cxnLst>
                <a:cxn ang="0">
                  <a:pos x="connsiteX0" y="connsiteY0"/>
                </a:cxn>
                <a:cxn ang="0">
                  <a:pos x="connsiteX1" y="connsiteY1"/>
                </a:cxn>
                <a:cxn ang="0">
                  <a:pos x="connsiteX2" y="connsiteY2"/>
                </a:cxn>
                <a:cxn ang="0">
                  <a:pos x="connsiteX3" y="connsiteY3"/>
                </a:cxn>
              </a:cxnLst>
              <a:rect l="l" t="t" r="r" b="b"/>
              <a:pathLst>
                <a:path w="1167701" h="1798020">
                  <a:moveTo>
                    <a:pt x="969613" y="0"/>
                  </a:moveTo>
                  <a:lnTo>
                    <a:pt x="1167702" y="114088"/>
                  </a:lnTo>
                  <a:lnTo>
                    <a:pt x="198088" y="1798021"/>
                  </a:lnTo>
                  <a:lnTo>
                    <a:pt x="0" y="1683933"/>
                  </a:ln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8" name="Freeform: Shape 117">
              <a:extLst>
                <a:ext uri="{FF2B5EF4-FFF2-40B4-BE49-F238E27FC236}">
                  <a16:creationId xmlns:a16="http://schemas.microsoft.com/office/drawing/2014/main" id="{B3E56A55-5E83-4D15-B9E0-55B02277D95F}"/>
                </a:ext>
              </a:extLst>
            </p:cNvPr>
            <p:cNvSpPr/>
            <p:nvPr/>
          </p:nvSpPr>
          <p:spPr>
            <a:xfrm>
              <a:off x="4307629" y="1663652"/>
              <a:ext cx="969877" cy="969877"/>
            </a:xfrm>
            <a:custGeom>
              <a:avLst/>
              <a:gdLst>
                <a:gd name="connsiteX0" fmla="*/ 161653 w 969877"/>
                <a:gd name="connsiteY0" fmla="*/ 0 h 969877"/>
                <a:gd name="connsiteX1" fmla="*/ 969878 w 969877"/>
                <a:gd name="connsiteY1" fmla="*/ 808225 h 969877"/>
                <a:gd name="connsiteX2" fmla="*/ 808225 w 969877"/>
                <a:gd name="connsiteY2" fmla="*/ 969878 h 969877"/>
                <a:gd name="connsiteX3" fmla="*/ 0 w 969877"/>
                <a:gd name="connsiteY3" fmla="*/ 161653 h 969877"/>
              </a:gdLst>
              <a:ahLst/>
              <a:cxnLst>
                <a:cxn ang="0">
                  <a:pos x="connsiteX0" y="connsiteY0"/>
                </a:cxn>
                <a:cxn ang="0">
                  <a:pos x="connsiteX1" y="connsiteY1"/>
                </a:cxn>
                <a:cxn ang="0">
                  <a:pos x="connsiteX2" y="connsiteY2"/>
                </a:cxn>
                <a:cxn ang="0">
                  <a:pos x="connsiteX3" y="connsiteY3"/>
                </a:cxn>
              </a:cxnLst>
              <a:rect l="l" t="t" r="r" b="b"/>
              <a:pathLst>
                <a:path w="969877" h="969877">
                  <a:moveTo>
                    <a:pt x="161653" y="0"/>
                  </a:moveTo>
                  <a:lnTo>
                    <a:pt x="969878" y="808225"/>
                  </a:lnTo>
                  <a:lnTo>
                    <a:pt x="808225" y="969878"/>
                  </a:lnTo>
                  <a:lnTo>
                    <a:pt x="0" y="161653"/>
                  </a:ln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9" name="Freeform: Shape 118">
              <a:extLst>
                <a:ext uri="{FF2B5EF4-FFF2-40B4-BE49-F238E27FC236}">
                  <a16:creationId xmlns:a16="http://schemas.microsoft.com/office/drawing/2014/main" id="{48FFF6C2-F9BE-48A2-A670-10D1DF2B7DB9}"/>
                </a:ext>
              </a:extLst>
            </p:cNvPr>
            <p:cNvSpPr/>
            <p:nvPr/>
          </p:nvSpPr>
          <p:spPr>
            <a:xfrm>
              <a:off x="8016259" y="3143315"/>
              <a:ext cx="765822" cy="2285967"/>
            </a:xfrm>
            <a:custGeom>
              <a:avLst/>
              <a:gdLst>
                <a:gd name="connsiteX0" fmla="*/ 765823 w 765822"/>
                <a:gd name="connsiteY0" fmla="*/ 2285967 h 2285967"/>
                <a:gd name="connsiteX1" fmla="*/ 0 w 765822"/>
                <a:gd name="connsiteY1" fmla="*/ 2285967 h 2285967"/>
                <a:gd name="connsiteX2" fmla="*/ 0 w 765822"/>
                <a:gd name="connsiteY2" fmla="*/ 0 h 2285967"/>
                <a:gd name="connsiteX3" fmla="*/ 765823 w 765822"/>
                <a:gd name="connsiteY3" fmla="*/ 0 h 2285967"/>
                <a:gd name="connsiteX4" fmla="*/ 228587 w 765822"/>
                <a:gd name="connsiteY4" fmla="*/ 2057341 h 2285967"/>
                <a:gd name="connsiteX5" fmla="*/ 537197 w 765822"/>
                <a:gd name="connsiteY5" fmla="*/ 2057341 h 2285967"/>
                <a:gd name="connsiteX6" fmla="*/ 537197 w 765822"/>
                <a:gd name="connsiteY6" fmla="*/ 228509 h 2285967"/>
                <a:gd name="connsiteX7" fmla="*/ 228587 w 765822"/>
                <a:gd name="connsiteY7" fmla="*/ 228509 h 2285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5822" h="2285967">
                  <a:moveTo>
                    <a:pt x="765823" y="2285967"/>
                  </a:moveTo>
                  <a:lnTo>
                    <a:pt x="0" y="2285967"/>
                  </a:lnTo>
                  <a:lnTo>
                    <a:pt x="0" y="0"/>
                  </a:lnTo>
                  <a:lnTo>
                    <a:pt x="765823" y="0"/>
                  </a:lnTo>
                  <a:close/>
                  <a:moveTo>
                    <a:pt x="228587" y="2057341"/>
                  </a:moveTo>
                  <a:lnTo>
                    <a:pt x="537197" y="2057341"/>
                  </a:lnTo>
                  <a:lnTo>
                    <a:pt x="537197" y="228509"/>
                  </a:lnTo>
                  <a:lnTo>
                    <a:pt x="228587" y="228509"/>
                  </a:ln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0" name="Freeform: Shape 119">
              <a:extLst>
                <a:ext uri="{FF2B5EF4-FFF2-40B4-BE49-F238E27FC236}">
                  <a16:creationId xmlns:a16="http://schemas.microsoft.com/office/drawing/2014/main" id="{80CEA0EC-1719-4266-9871-D22B567ED4B6}"/>
                </a:ext>
              </a:extLst>
            </p:cNvPr>
            <p:cNvSpPr/>
            <p:nvPr/>
          </p:nvSpPr>
          <p:spPr>
            <a:xfrm>
              <a:off x="6484574" y="1840197"/>
              <a:ext cx="765861" cy="3589085"/>
            </a:xfrm>
            <a:custGeom>
              <a:avLst/>
              <a:gdLst>
                <a:gd name="connsiteX0" fmla="*/ 765823 w 765861"/>
                <a:gd name="connsiteY0" fmla="*/ 3589085 h 3589085"/>
                <a:gd name="connsiteX1" fmla="*/ 0 w 765861"/>
                <a:gd name="connsiteY1" fmla="*/ 3589085 h 3589085"/>
                <a:gd name="connsiteX2" fmla="*/ 38 w 765861"/>
                <a:gd name="connsiteY2" fmla="*/ 0 h 3589085"/>
                <a:gd name="connsiteX3" fmla="*/ 765861 w 765861"/>
                <a:gd name="connsiteY3" fmla="*/ 0 h 3589085"/>
                <a:gd name="connsiteX4" fmla="*/ 228626 w 765861"/>
                <a:gd name="connsiteY4" fmla="*/ 3360459 h 3589085"/>
                <a:gd name="connsiteX5" fmla="*/ 537236 w 765861"/>
                <a:gd name="connsiteY5" fmla="*/ 3360459 h 3589085"/>
                <a:gd name="connsiteX6" fmla="*/ 537236 w 765861"/>
                <a:gd name="connsiteY6" fmla="*/ 228704 h 3589085"/>
                <a:gd name="connsiteX7" fmla="*/ 228626 w 765861"/>
                <a:gd name="connsiteY7" fmla="*/ 228704 h 3589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5861" h="3589085">
                  <a:moveTo>
                    <a:pt x="765823" y="3589085"/>
                  </a:moveTo>
                  <a:lnTo>
                    <a:pt x="0" y="3589085"/>
                  </a:lnTo>
                  <a:lnTo>
                    <a:pt x="38" y="0"/>
                  </a:lnTo>
                  <a:lnTo>
                    <a:pt x="765861" y="0"/>
                  </a:lnTo>
                  <a:close/>
                  <a:moveTo>
                    <a:pt x="228626" y="3360459"/>
                  </a:moveTo>
                  <a:lnTo>
                    <a:pt x="537236" y="3360459"/>
                  </a:lnTo>
                  <a:lnTo>
                    <a:pt x="537236" y="228704"/>
                  </a:lnTo>
                  <a:lnTo>
                    <a:pt x="228626" y="228704"/>
                  </a:ln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1" name="Freeform: Shape 120">
              <a:extLst>
                <a:ext uri="{FF2B5EF4-FFF2-40B4-BE49-F238E27FC236}">
                  <a16:creationId xmlns:a16="http://schemas.microsoft.com/office/drawing/2014/main" id="{C8935F31-415A-444F-9670-FB2085AFD48B}"/>
                </a:ext>
              </a:extLst>
            </p:cNvPr>
            <p:cNvSpPr/>
            <p:nvPr/>
          </p:nvSpPr>
          <p:spPr>
            <a:xfrm>
              <a:off x="4941524" y="4172015"/>
              <a:ext cx="765822" cy="1257267"/>
            </a:xfrm>
            <a:custGeom>
              <a:avLst/>
              <a:gdLst>
                <a:gd name="connsiteX0" fmla="*/ 765823 w 765822"/>
                <a:gd name="connsiteY0" fmla="*/ 1257267 h 1257267"/>
                <a:gd name="connsiteX1" fmla="*/ 0 w 765822"/>
                <a:gd name="connsiteY1" fmla="*/ 1257267 h 1257267"/>
                <a:gd name="connsiteX2" fmla="*/ 0 w 765822"/>
                <a:gd name="connsiteY2" fmla="*/ 0 h 1257267"/>
                <a:gd name="connsiteX3" fmla="*/ 765823 w 765822"/>
                <a:gd name="connsiteY3" fmla="*/ 0 h 1257267"/>
                <a:gd name="connsiteX4" fmla="*/ 228626 w 765822"/>
                <a:gd name="connsiteY4" fmla="*/ 1028641 h 1257267"/>
                <a:gd name="connsiteX5" fmla="*/ 537236 w 765822"/>
                <a:gd name="connsiteY5" fmla="*/ 1028641 h 1257267"/>
                <a:gd name="connsiteX6" fmla="*/ 537236 w 765822"/>
                <a:gd name="connsiteY6" fmla="*/ 228528 h 1257267"/>
                <a:gd name="connsiteX7" fmla="*/ 228626 w 765822"/>
                <a:gd name="connsiteY7" fmla="*/ 228528 h 1257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5822" h="1257267">
                  <a:moveTo>
                    <a:pt x="765823" y="1257267"/>
                  </a:moveTo>
                  <a:lnTo>
                    <a:pt x="0" y="1257267"/>
                  </a:lnTo>
                  <a:lnTo>
                    <a:pt x="0" y="0"/>
                  </a:lnTo>
                  <a:lnTo>
                    <a:pt x="765823" y="0"/>
                  </a:lnTo>
                  <a:close/>
                  <a:moveTo>
                    <a:pt x="228626" y="1028641"/>
                  </a:moveTo>
                  <a:lnTo>
                    <a:pt x="537236" y="1028641"/>
                  </a:lnTo>
                  <a:lnTo>
                    <a:pt x="537236" y="228528"/>
                  </a:lnTo>
                  <a:lnTo>
                    <a:pt x="228626" y="228528"/>
                  </a:ln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2" name="Freeform: Shape 121">
              <a:extLst>
                <a:ext uri="{FF2B5EF4-FFF2-40B4-BE49-F238E27FC236}">
                  <a16:creationId xmlns:a16="http://schemas.microsoft.com/office/drawing/2014/main" id="{9000E3C4-44BA-4405-8A83-A05DF12B71B5}"/>
                </a:ext>
              </a:extLst>
            </p:cNvPr>
            <p:cNvSpPr/>
            <p:nvPr/>
          </p:nvSpPr>
          <p:spPr>
            <a:xfrm>
              <a:off x="3409936" y="2868897"/>
              <a:ext cx="765823" cy="2560385"/>
            </a:xfrm>
            <a:custGeom>
              <a:avLst/>
              <a:gdLst>
                <a:gd name="connsiteX0" fmla="*/ 765823 w 765823"/>
                <a:gd name="connsiteY0" fmla="*/ 2560385 h 2560385"/>
                <a:gd name="connsiteX1" fmla="*/ 0 w 765823"/>
                <a:gd name="connsiteY1" fmla="*/ 2560385 h 2560385"/>
                <a:gd name="connsiteX2" fmla="*/ 0 w 765823"/>
                <a:gd name="connsiteY2" fmla="*/ 0 h 2560385"/>
                <a:gd name="connsiteX3" fmla="*/ 765823 w 765823"/>
                <a:gd name="connsiteY3" fmla="*/ 0 h 2560385"/>
                <a:gd name="connsiteX4" fmla="*/ 228626 w 765823"/>
                <a:gd name="connsiteY4" fmla="*/ 2331759 h 2560385"/>
                <a:gd name="connsiteX5" fmla="*/ 537236 w 765823"/>
                <a:gd name="connsiteY5" fmla="*/ 2331759 h 2560385"/>
                <a:gd name="connsiteX6" fmla="*/ 537236 w 765823"/>
                <a:gd name="connsiteY6" fmla="*/ 228705 h 2560385"/>
                <a:gd name="connsiteX7" fmla="*/ 228626 w 765823"/>
                <a:gd name="connsiteY7" fmla="*/ 228705 h 256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5823" h="2560385">
                  <a:moveTo>
                    <a:pt x="765823" y="2560385"/>
                  </a:moveTo>
                  <a:lnTo>
                    <a:pt x="0" y="2560385"/>
                  </a:lnTo>
                  <a:lnTo>
                    <a:pt x="0" y="0"/>
                  </a:lnTo>
                  <a:lnTo>
                    <a:pt x="765823" y="0"/>
                  </a:lnTo>
                  <a:close/>
                  <a:moveTo>
                    <a:pt x="228626" y="2331759"/>
                  </a:moveTo>
                  <a:lnTo>
                    <a:pt x="537236" y="2331759"/>
                  </a:lnTo>
                  <a:lnTo>
                    <a:pt x="537236" y="228705"/>
                  </a:lnTo>
                  <a:lnTo>
                    <a:pt x="228626" y="228705"/>
                  </a:ln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sp>
        <p:nvSpPr>
          <p:cNvPr id="29" name="TextBox 28">
            <a:extLst>
              <a:ext uri="{FF2B5EF4-FFF2-40B4-BE49-F238E27FC236}">
                <a16:creationId xmlns:a16="http://schemas.microsoft.com/office/drawing/2014/main" id="{4403DD73-39CB-4A40-806A-4FC08608967F}"/>
              </a:ext>
            </a:extLst>
          </p:cNvPr>
          <p:cNvSpPr txBox="1"/>
          <p:nvPr/>
        </p:nvSpPr>
        <p:spPr>
          <a:xfrm>
            <a:off x="412706" y="6390050"/>
            <a:ext cx="11366588"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1. Tolaney SM, et al. Presented at SABCS 2022 (abstract ID P3-07-08). </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Exposure-adjusted incidence  rates of adverse events from  the phase 3 TROPiCS-02  study of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sacituzumab</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govitecan</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vs treatment of  physician’s choice in HR+/HER2─ metastatic breast  cancer</a:t>
            </a:r>
          </a:p>
        </p:txBody>
      </p:sp>
    </p:spTree>
    <p:extLst>
      <p:ext uri="{BB962C8B-B14F-4D97-AF65-F5344CB8AC3E}">
        <p14:creationId xmlns:p14="http://schemas.microsoft.com/office/powerpoint/2010/main" val="531225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7CB0A9-3628-467A-AFB6-C5C9D1707BF5}"/>
              </a:ext>
            </a:extLst>
          </p:cNvPr>
          <p:cNvSpPr>
            <a:spLocks noGrp="1"/>
          </p:cNvSpPr>
          <p:nvPr>
            <p:ph sz="half" idx="1"/>
          </p:nvPr>
        </p:nvSpPr>
        <p:spPr/>
        <p:txBody>
          <a:bodyPr/>
          <a:lstStyle/>
          <a:p>
            <a:pPr marL="0" indent="0">
              <a:buNone/>
            </a:pPr>
            <a:endParaRPr lang="en-US" sz="800" dirty="0"/>
          </a:p>
        </p:txBody>
      </p:sp>
      <p:pic>
        <p:nvPicPr>
          <p:cNvPr id="4" name="Picture 3" descr="A picture containing text&#10;&#10;Description automatically generated">
            <a:extLst>
              <a:ext uri="{FF2B5EF4-FFF2-40B4-BE49-F238E27FC236}">
                <a16:creationId xmlns:a16="http://schemas.microsoft.com/office/drawing/2014/main" id="{51F0190D-D739-4546-8B89-0D4F1DC812AF}"/>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5" name="Text Placeholder 2">
            <a:extLst>
              <a:ext uri="{FF2B5EF4-FFF2-40B4-BE49-F238E27FC236}">
                <a16:creationId xmlns:a16="http://schemas.microsoft.com/office/drawing/2014/main" id="{A9525EC7-12D0-430A-B5B6-D3B1CC1DE63F}"/>
              </a:ext>
            </a:extLst>
          </p:cNvPr>
          <p:cNvSpPr txBox="1">
            <a:spLocks/>
          </p:cNvSpPr>
          <p:nvPr/>
        </p:nvSpPr>
        <p:spPr>
          <a:xfrm>
            <a:off x="5865223" y="601662"/>
            <a:ext cx="6093414" cy="5654675"/>
          </a:xfrm>
          <a:prstGeom prst="rect">
            <a:avLst/>
          </a:prstGeom>
        </p:spPr>
        <p:txBody>
          <a:bodyPr vert="horz" lIns="91440" tIns="45720" rIns="91440" bIns="45720" rtlCol="0" anchor="ctr">
            <a:normAutofit/>
          </a:bodyPr>
          <a:lstStyle>
            <a:lvl1pPr marL="0" indent="0" algn="r" defTabSz="914400" rtl="0" eaLnBrk="1" latinLnBrk="0" hangingPunct="1">
              <a:lnSpc>
                <a:spcPct val="114000"/>
              </a:lnSpc>
              <a:spcBef>
                <a:spcPts val="0"/>
              </a:spcBef>
              <a:spcAft>
                <a:spcPts val="600"/>
              </a:spcAft>
              <a:buClr>
                <a:schemeClr val="tx1"/>
              </a:buClr>
              <a:buSzPct val="65000"/>
              <a:buFont typeface="Monaco" pitchFamily="2" charset="77"/>
              <a:buNone/>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r>
              <a:rPr kumimoji="0" lang="en-US" sz="24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Exposure-adjusted incidence  rates of adverse events from  the phase 3 TROPiCS-02  study of </a:t>
            </a:r>
            <a:r>
              <a:rPr kumimoji="0" lang="en-US" sz="2400" b="0" i="0" u="none" strike="noStrike" kern="1600" cap="none" spc="-50" normalizeH="0" baseline="0" noProof="0" dirty="0" err="1">
                <a:ln>
                  <a:noFill/>
                </a:ln>
                <a:solidFill>
                  <a:srgbClr val="54565B"/>
                </a:solidFill>
                <a:effectLst/>
                <a:uLnTx/>
                <a:uFillTx/>
                <a:latin typeface="Trebuchet MS" panose="020B0603020202020204"/>
                <a:ea typeface="+mn-ea"/>
                <a:cs typeface="Traditional Arabic" panose="020B0604020202020204" pitchFamily="18" charset="-78"/>
              </a:rPr>
              <a:t>sacituzumab</a:t>
            </a:r>
            <a:r>
              <a:rPr kumimoji="0" lang="en-US" sz="24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2400" b="0" i="0" u="none" strike="noStrike" kern="1600" cap="none" spc="-50" normalizeH="0" baseline="0" noProof="0" dirty="0" err="1">
                <a:ln>
                  <a:noFill/>
                </a:ln>
                <a:solidFill>
                  <a:srgbClr val="54565B"/>
                </a:solidFill>
                <a:effectLst/>
                <a:uLnTx/>
                <a:uFillTx/>
                <a:latin typeface="Trebuchet MS" panose="020B0603020202020204"/>
                <a:ea typeface="+mn-ea"/>
                <a:cs typeface="Traditional Arabic" panose="020B0604020202020204" pitchFamily="18" charset="-78"/>
              </a:rPr>
              <a:t>govitecan</a:t>
            </a:r>
            <a:r>
              <a:rPr kumimoji="0" lang="en-US" sz="24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vs treatment of  physician’s choice in HR+/HER2─ metastatic breast  cancer</a:t>
            </a:r>
            <a:endParaRPr kumimoji="0" lang="en-US" sz="1400" b="1" i="0" u="none" strike="noStrike" kern="12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endParaRPr>
          </a:p>
          <a:p>
            <a:pPr marL="0" marR="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r>
              <a:rPr kumimoji="0" lang="en-US" sz="14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Abstract P3-07-08</a:t>
            </a:r>
            <a:endParaRPr kumimoji="0" lang="en-US" sz="1400" b="0" i="0" u="none" strike="noStrike" kern="1200" cap="none" spc="0" normalizeH="0" baseline="30000" noProof="0" dirty="0">
              <a:ln>
                <a:noFill/>
              </a:ln>
              <a:solidFill>
                <a:srgbClr val="54565B"/>
              </a:solidFill>
              <a:effectLst>
                <a:glow>
                  <a:srgbClr val="000000"/>
                </a:glow>
              </a:effectLst>
              <a:uLnTx/>
              <a:uFillTx/>
              <a:latin typeface="Trebuchet MS" panose="020B0603020202020204"/>
              <a:ea typeface="+mn-ea"/>
              <a:cs typeface="Traditional Arabic" panose="020B0604020202020204" pitchFamily="18" charset="-78"/>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Sara M. Tolaney,</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1</a:t>
            </a: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 Peter Schmid,</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2</a:t>
            </a: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 Aditya Bardia,</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3</a:t>
            </a: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 Frederik Marmé,</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4</a:t>
            </a: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  Delphine Loirat,</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5</a:t>
            </a: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 Priyanka Sharma,</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6</a:t>
            </a: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 Hao Wang,</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7</a:t>
            </a: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 Olivia Fu,</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8</a:t>
            </a: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 Wendy Verret,</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9</a:t>
            </a:r>
            <a:r>
              <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Calibri" panose="020F0502020204030204" pitchFamily="34" charset="0"/>
              </a:rPr>
              <a:t>  Hope S. Rugo</a:t>
            </a:r>
            <a:r>
              <a:rPr kumimoji="0" lang="en-US" sz="1400" b="0" i="0" u="none" strike="noStrike" kern="1600" cap="none" spc="-50" normalizeH="0" baseline="30000" noProof="0" dirty="0">
                <a:ln>
                  <a:noFill/>
                </a:ln>
                <a:solidFill>
                  <a:srgbClr val="54565B"/>
                </a:solidFill>
                <a:effectLst/>
                <a:uLnTx/>
                <a:uFillTx/>
                <a:latin typeface="Trebuchet MS" panose="020B0603020202020204" pitchFamily="34" charset="0"/>
                <a:ea typeface="+mn-ea"/>
                <a:cs typeface="Calibri" panose="020F0502020204030204" pitchFamily="34" charset="0"/>
              </a:rPr>
              <a:t>10</a:t>
            </a:r>
          </a:p>
          <a:p>
            <a:pPr marL="0" marR="508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r>
              <a:rPr kumimoji="0" lang="en-US" sz="1000" b="0" i="0" u="none" strike="noStrike" kern="1600" cap="none" spc="-50"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1</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Dana-Farber Cancer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Institute,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Harvard Medical School, Boston, MA, USA; </a:t>
            </a:r>
            <a:r>
              <a:rPr kumimoji="0" lang="en-US" sz="1000" b="0" i="0" u="none" strike="noStrike" kern="1600" cap="none" spc="-50"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2</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Barts Cancer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Institute,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Queen  Mary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University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of London, London, United Kingdom; </a:t>
            </a:r>
            <a:r>
              <a:rPr kumimoji="0" lang="en-US" sz="1000" b="0" i="0" u="none" strike="noStrike" kern="1600" cap="none" spc="-50"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3</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Massachusetts General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Hospital,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Harvard Medical  School, Boston, MA, USA; </a:t>
            </a:r>
            <a:r>
              <a:rPr kumimoji="0" lang="en-US" sz="1000" b="0" i="0" u="none" strike="noStrike" kern="1600" cap="none" spc="-50"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4</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Medical Faculty Mannheim, Heidelberg </a:t>
            </a:r>
            <a:r>
              <a:rPr kumimoji="0" lang="en-US" sz="1000" b="0" i="0" u="none" strike="noStrike" kern="1600" cap="none" spc="-1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University,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Department of Obstetrics and  </a:t>
            </a:r>
            <a:r>
              <a:rPr kumimoji="0" lang="en-US" sz="1000" b="0" i="0" u="none" strike="noStrike" kern="1600" cap="none" spc="-5" normalizeH="0" baseline="0" noProof="0" dirty="0" err="1">
                <a:ln>
                  <a:noFill/>
                </a:ln>
                <a:solidFill>
                  <a:srgbClr val="54565B"/>
                </a:solidFill>
                <a:effectLst/>
                <a:uLnTx/>
                <a:uFillTx/>
                <a:latin typeface="Trebuchet MS" panose="020B0603020202020204"/>
                <a:ea typeface="+mn-ea"/>
                <a:cs typeface="Traditional Arabic" panose="020B0604020202020204" pitchFamily="18" charset="-78"/>
              </a:rPr>
              <a:t>Gynaecology</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Mannheim, Germany; </a:t>
            </a:r>
            <a:r>
              <a:rPr kumimoji="0" lang="en-US" sz="1000" b="0" i="0" u="none" strike="noStrike" kern="1600" cap="none" spc="-7"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5</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Institut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Curie, Medical Oncology Department and D3i, Paris,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France;  </a:t>
            </a:r>
            <a:r>
              <a:rPr kumimoji="0" lang="en-US" sz="1000" b="0" i="0" u="none" strike="noStrike" kern="1600" cap="none" spc="-7"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6</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University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of Kansas Medical Center Westwood, Westwood, KS, USA; </a:t>
            </a:r>
            <a:r>
              <a:rPr kumimoji="0" lang="en-US" sz="1000" b="0" i="0" u="none" strike="noStrike" kern="1600" cap="none" spc="-50"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7</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Gilead Sciences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Inc.,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Foster </a:t>
            </a:r>
            <a:r>
              <a:rPr kumimoji="0" lang="en-US" sz="1000" b="0" i="0" u="none" strike="noStrike" kern="1600" cap="none" spc="-1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City,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CA,  USA;</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8</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Department</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of</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Global</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Patient</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1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Safety,</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Gilead</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Sciences</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Inc.,</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Foster</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1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City,</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CA,</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USA;</a:t>
            </a:r>
            <a:r>
              <a:rPr kumimoji="0" lang="en-US" sz="1000" b="0" i="0" u="none" strike="noStrike" kern="1600" cap="none" spc="-2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9</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Department</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of</a:t>
            </a:r>
            <a:r>
              <a:rPr kumimoji="0" lang="en-US" sz="1000" b="0" i="0" u="none" strike="noStrike" kern="1600" cap="none" spc="-1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Clinical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Development, Gilead Sciences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Inc.,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Foster </a:t>
            </a:r>
            <a:r>
              <a:rPr kumimoji="0" lang="en-US" sz="1000" b="0" i="0" u="none" strike="noStrike" kern="1600" cap="none" spc="-1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City,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CA, USA; </a:t>
            </a:r>
            <a:r>
              <a:rPr kumimoji="0" lang="en-US" sz="1000" b="0" i="0" u="none" strike="noStrike" kern="1600" cap="none" spc="-7" normalizeH="0" baseline="34722" noProof="0" dirty="0">
                <a:ln>
                  <a:noFill/>
                </a:ln>
                <a:solidFill>
                  <a:srgbClr val="54565B"/>
                </a:solidFill>
                <a:effectLst/>
                <a:uLnTx/>
                <a:uFillTx/>
                <a:latin typeface="Trebuchet MS" panose="020B0603020202020204"/>
                <a:ea typeface="+mn-ea"/>
                <a:cs typeface="Traditional Arabic" panose="020B0604020202020204" pitchFamily="18" charset="-78"/>
              </a:rPr>
              <a:t>10</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University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of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California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San Francisco, Helen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Diller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Family</a:t>
            </a:r>
            <a:r>
              <a:rPr kumimoji="0" lang="en-US" sz="1000" b="0" i="0" u="none" strike="noStrike" kern="1600" cap="none" spc="-2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Comprehensive</a:t>
            </a:r>
            <a:r>
              <a:rPr kumimoji="0" lang="en-US" sz="1000" b="0" i="0" u="none" strike="noStrike" kern="1600" cap="none" spc="-2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Cancer</a:t>
            </a:r>
            <a:r>
              <a:rPr kumimoji="0" lang="en-US" sz="1000" b="0" i="0" u="none" strike="noStrike" kern="1600" cap="none" spc="-2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Center,</a:t>
            </a:r>
            <a:r>
              <a:rPr kumimoji="0" lang="en-US" sz="1000" b="0" i="0" u="none" strike="noStrike" kern="1600" cap="none" spc="-2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San</a:t>
            </a:r>
            <a:r>
              <a:rPr kumimoji="0" lang="en-US" sz="1000" b="0" i="0" u="none" strike="noStrike" kern="1600" cap="none" spc="-2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Francisco,</a:t>
            </a:r>
            <a:r>
              <a:rPr kumimoji="0" lang="en-US" sz="1000" b="0" i="0" u="none" strike="noStrike" kern="1600" cap="none" spc="-2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CA,</a:t>
            </a:r>
            <a:r>
              <a:rPr kumimoji="0" lang="en-US" sz="1000" b="0" i="0" u="none" strike="noStrike" kern="1600" cap="none" spc="-2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 </a:t>
            </a:r>
            <a:r>
              <a:rPr kumimoji="0" lang="en-US" sz="1000" b="0" i="0" u="none" strike="noStrike" kern="1600" cap="none" spc="-50" normalizeH="0" baseline="0" noProof="0" dirty="0">
                <a:ln>
                  <a:noFill/>
                </a:ln>
                <a:solidFill>
                  <a:srgbClr val="54565B"/>
                </a:solidFill>
                <a:effectLst/>
                <a:uLnTx/>
                <a:uFillTx/>
                <a:latin typeface="Trebuchet MS" panose="020B0603020202020204"/>
                <a:ea typeface="+mn-ea"/>
                <a:cs typeface="Traditional Arabic" panose="020B0604020202020204" pitchFamily="18" charset="-78"/>
              </a:rPr>
              <a:t>USA</a:t>
            </a:r>
          </a:p>
        </p:txBody>
      </p:sp>
    </p:spTree>
    <p:extLst>
      <p:ext uri="{BB962C8B-B14F-4D97-AF65-F5344CB8AC3E}">
        <p14:creationId xmlns:p14="http://schemas.microsoft.com/office/powerpoint/2010/main" val="215590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65762-CC72-184D-B079-09006A6729CB}"/>
              </a:ext>
            </a:extLst>
          </p:cNvPr>
          <p:cNvSpPr>
            <a:spLocks noGrp="1"/>
          </p:cNvSpPr>
          <p:nvPr>
            <p:ph type="title"/>
          </p:nvPr>
        </p:nvSpPr>
        <p:spPr>
          <a:xfrm>
            <a:off x="577516" y="365125"/>
            <a:ext cx="10972800" cy="987019"/>
          </a:xfrm>
        </p:spPr>
        <p:txBody>
          <a:bodyPr/>
          <a:lstStyle/>
          <a:p>
            <a:r>
              <a:rPr lang="en-US" dirty="0">
                <a:solidFill>
                  <a:srgbClr val="002557"/>
                </a:solidFill>
              </a:rPr>
              <a:t>Background</a:t>
            </a:r>
          </a:p>
        </p:txBody>
      </p:sp>
      <p:sp>
        <p:nvSpPr>
          <p:cNvPr id="4" name="Slide Number Placeholder 3">
            <a:extLst>
              <a:ext uri="{FF2B5EF4-FFF2-40B4-BE49-F238E27FC236}">
                <a16:creationId xmlns:a16="http://schemas.microsoft.com/office/drawing/2014/main" id="{6BB75207-13EB-0642-A1CD-0C18DA8D1982}"/>
              </a:ext>
            </a:extLst>
          </p:cNvPr>
          <p:cNvSpPr>
            <a:spLocks noGrp="1"/>
          </p:cNvSpPr>
          <p:nvPr>
            <p:ph type="sldNum" sz="quarter" idx="4"/>
          </p:nvPr>
        </p:nvSpPr>
        <p:spPr>
          <a:xfrm>
            <a:off x="211015" y="6400799"/>
            <a:ext cx="2743200" cy="29149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9" name="TextBox 8">
            <a:extLst>
              <a:ext uri="{FF2B5EF4-FFF2-40B4-BE49-F238E27FC236}">
                <a16:creationId xmlns:a16="http://schemas.microsoft.com/office/drawing/2014/main" id="{56C8E1F3-D22E-48FA-8C65-826010EFDB1D}"/>
              </a:ext>
            </a:extLst>
          </p:cNvPr>
          <p:cNvSpPr txBox="1">
            <a:spLocks/>
          </p:cNvSpPr>
          <p:nvPr/>
        </p:nvSpPr>
        <p:spPr>
          <a:xfrm>
            <a:off x="577516" y="1572323"/>
            <a:ext cx="5137484" cy="338554"/>
          </a:xfrm>
          <a:prstGeom prst="rect">
            <a:avLst/>
          </a:prstGeom>
          <a:solidFill>
            <a:srgbClr val="002557"/>
          </a:solidFill>
        </p:spPr>
        <p:txBody>
          <a:bodyPr wrap="square"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mn-cs"/>
              </a:rPr>
              <a:t>Sacituzumab </a:t>
            </a:r>
            <a:r>
              <a:rPr kumimoji="0" lang="en-US" sz="1400" b="1" i="0" u="none" strike="noStrike" kern="1200" cap="none" spc="0" normalizeH="0" baseline="0" noProof="0" dirty="0" err="1">
                <a:ln>
                  <a:noFill/>
                </a:ln>
                <a:solidFill>
                  <a:srgbClr val="FFFFFF"/>
                </a:solidFill>
                <a:effectLst/>
                <a:uLnTx/>
                <a:uFillTx/>
                <a:latin typeface="Trebuchet MS" panose="020B0603020202020204" pitchFamily="34" charset="0"/>
                <a:ea typeface="+mn-ea"/>
                <a:cs typeface="+mn-cs"/>
              </a:rPr>
              <a:t>govitecan</a:t>
            </a:r>
            <a:r>
              <a:rPr kumimoji="0" lang="en-US" sz="14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mn-cs"/>
              </a:rPr>
              <a:t> (SG)</a:t>
            </a:r>
          </a:p>
        </p:txBody>
      </p:sp>
      <p:sp>
        <p:nvSpPr>
          <p:cNvPr id="10" name="TextBox 9">
            <a:extLst>
              <a:ext uri="{FF2B5EF4-FFF2-40B4-BE49-F238E27FC236}">
                <a16:creationId xmlns:a16="http://schemas.microsoft.com/office/drawing/2014/main" id="{AA991CE1-6777-4FC5-A031-6376114548BF}"/>
              </a:ext>
            </a:extLst>
          </p:cNvPr>
          <p:cNvSpPr txBox="1">
            <a:spLocks/>
          </p:cNvSpPr>
          <p:nvPr/>
        </p:nvSpPr>
        <p:spPr>
          <a:xfrm>
            <a:off x="6281057" y="1572323"/>
            <a:ext cx="5269259" cy="338554"/>
          </a:xfrm>
          <a:prstGeom prst="rect">
            <a:avLst/>
          </a:prstGeom>
          <a:solidFill>
            <a:srgbClr val="002557"/>
          </a:solidFill>
        </p:spPr>
        <p:txBody>
          <a:bodyPr wrap="square"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mn-cs"/>
              </a:rPr>
              <a:t>Exposure-Adjusted Incidence Rates  (EAIRs)</a:t>
            </a:r>
          </a:p>
        </p:txBody>
      </p:sp>
      <p:sp>
        <p:nvSpPr>
          <p:cNvPr id="12" name="TextBox 11">
            <a:extLst>
              <a:ext uri="{FF2B5EF4-FFF2-40B4-BE49-F238E27FC236}">
                <a16:creationId xmlns:a16="http://schemas.microsoft.com/office/drawing/2014/main" id="{11D49BFC-6B17-407E-9B97-FA0FADA8D13C}"/>
              </a:ext>
            </a:extLst>
          </p:cNvPr>
          <p:cNvSpPr txBox="1">
            <a:spLocks/>
          </p:cNvSpPr>
          <p:nvPr/>
        </p:nvSpPr>
        <p:spPr>
          <a:xfrm>
            <a:off x="577516" y="1930043"/>
            <a:ext cx="5137484" cy="1082027"/>
          </a:xfrm>
          <a:prstGeom prst="rect">
            <a:avLst/>
          </a:prstGeom>
          <a:noFill/>
        </p:spPr>
        <p:txBody>
          <a:bodyPr wrap="square" lIns="0" tIns="0" rIns="0" bIns="0">
            <a:noAutofit/>
          </a:bodyPr>
          <a:lstStyle/>
          <a:p>
            <a:pPr marL="182880" marR="5080" lvl="0" indent="-182880" algn="l" defTabSz="914400" rtl="0" eaLnBrk="1" fontAlgn="auto" latinLnBrk="0" hangingPunct="1">
              <a:lnSpc>
                <a:spcPct val="100000"/>
              </a:lnSpc>
              <a:spcBef>
                <a:spcPts val="200"/>
              </a:spcBef>
              <a:spcAft>
                <a:spcPts val="200"/>
              </a:spcAft>
              <a:buClr>
                <a:srgbClr val="54565B"/>
              </a:buClr>
              <a:buSzTx/>
              <a:buFont typeface="Arial"/>
              <a:buChar char="•"/>
              <a:tabLst>
                <a:tab pos="80010" algn="l"/>
              </a:tabLst>
              <a:defRPr/>
            </a:pPr>
            <a:r>
              <a:rPr kumimoji="0" lang="en-US" sz="1200" b="0" i="0" u="none" strike="noStrike" kern="1200" cap="none" spc="15" normalizeH="0" baseline="0" noProof="0" dirty="0">
                <a:ln>
                  <a:noFill/>
                </a:ln>
                <a:solidFill>
                  <a:srgbClr val="58595B"/>
                </a:solidFill>
                <a:effectLst/>
                <a:uLnTx/>
                <a:uFillTx/>
                <a:latin typeface="Trebuchet MS" panose="020B0603020202020204" pitchFamily="34" charset="0"/>
                <a:ea typeface="+mn-ea"/>
                <a:cs typeface="Arial"/>
              </a:rPr>
              <a:t>SG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is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Trop-2-directed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antibody-drug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conjugate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granted full approval in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US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and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EU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for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patients with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metastatic triple-negative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breast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cancer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with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≥2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prior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systemic therapies (≥1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 metastatic  setting) and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accelerated approval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for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patients with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metastatic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urothelial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cancer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US</a:t>
            </a:r>
            <a:r>
              <a:rPr kumimoji="0" lang="en-US" sz="1200" b="0" i="0" u="none" strike="noStrike" kern="1200" cap="none" spc="0" normalizeH="0" baseline="31746" noProof="0" dirty="0">
                <a:ln>
                  <a:noFill/>
                </a:ln>
                <a:solidFill>
                  <a:srgbClr val="58595B"/>
                </a:solidFill>
                <a:effectLst/>
                <a:uLnTx/>
                <a:uFillTx/>
                <a:latin typeface="Trebuchet MS" panose="020B0603020202020204" pitchFamily="34" charset="0"/>
                <a:ea typeface="+mn-ea"/>
                <a:cs typeface="Arial"/>
              </a:rPr>
              <a:t>1,2</a:t>
            </a:r>
            <a:endParaRPr kumimoji="0" lang="en-US" sz="1200" b="0"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endParaRPr>
          </a:p>
          <a:p>
            <a:pPr marL="182880" marR="6350" lvl="0" indent="-182880" algn="l" defTabSz="914400" rtl="0" eaLnBrk="1" fontAlgn="auto" latinLnBrk="0" hangingPunct="1">
              <a:lnSpc>
                <a:spcPct val="100000"/>
              </a:lnSpc>
              <a:spcBef>
                <a:spcPts val="200"/>
              </a:spcBef>
              <a:spcAft>
                <a:spcPts val="200"/>
              </a:spcAft>
              <a:buClr>
                <a:srgbClr val="54565B"/>
              </a:buClr>
              <a:buSzTx/>
              <a:buFont typeface="Arial"/>
              <a:buChar char="•"/>
              <a:tabLst>
                <a:tab pos="80010" algn="l"/>
              </a:tabLst>
              <a:defRPr/>
            </a:pP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In the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TROPiCS-02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study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of patients with pretreated, endocrine-resistant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HR+/HER2– metastatic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breast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cancer (mBC), </a:t>
            </a:r>
            <a:r>
              <a:rPr kumimoji="0" lang="en-US" sz="1200" b="0" i="0" u="none" strike="noStrike" kern="1200" cap="none" spc="15" normalizeH="0" baseline="0" noProof="0" dirty="0">
                <a:ln>
                  <a:noFill/>
                </a:ln>
                <a:solidFill>
                  <a:srgbClr val="58595B"/>
                </a:solidFill>
                <a:effectLst/>
                <a:uLnTx/>
                <a:uFillTx/>
                <a:latin typeface="Trebuchet MS" panose="020B0603020202020204" pitchFamily="34" charset="0"/>
                <a:ea typeface="+mn-ea"/>
                <a:cs typeface="Arial"/>
              </a:rPr>
              <a:t>SG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demonstrated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improved survival outcomes versus single-agent chemotherapy,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with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  manageable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safety</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profile</a:t>
            </a:r>
            <a:r>
              <a:rPr kumimoji="0" lang="en-US" sz="1200" b="0" i="0" u="none" strike="noStrike" kern="1200" cap="none" spc="0" normalizeH="0" baseline="31746" noProof="0" dirty="0">
                <a:ln>
                  <a:noFill/>
                </a:ln>
                <a:solidFill>
                  <a:srgbClr val="58595B"/>
                </a:solidFill>
                <a:effectLst/>
                <a:uLnTx/>
                <a:uFillTx/>
                <a:latin typeface="Trebuchet MS" panose="020B0603020202020204" pitchFamily="34" charset="0"/>
                <a:ea typeface="+mn-ea"/>
                <a:cs typeface="Arial"/>
              </a:rPr>
              <a:t>3,4</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t>
            </a:r>
            <a:endPar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365760" marR="70485" lvl="1" indent="-182880" algn="l" defTabSz="914400" rtl="0" eaLnBrk="1" fontAlgn="auto" latinLnBrk="0" hangingPunct="1">
              <a:lnSpc>
                <a:spcPct val="100000"/>
              </a:lnSpc>
              <a:spcBef>
                <a:spcPts val="400"/>
              </a:spcBef>
              <a:spcAft>
                <a:spcPts val="400"/>
              </a:spcAft>
              <a:buClr>
                <a:srgbClr val="54565B"/>
              </a:buClr>
              <a:buSzPct val="100000"/>
              <a:buFont typeface="Calibri" panose="020F0502020204030204" pitchFamily="34" charset="0"/>
              <a:buChar char="−"/>
              <a:tabLst>
                <a:tab pos="209550" algn="l"/>
              </a:tabLst>
              <a:defRPr/>
            </a:pP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Statistically significant improvement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 progression-free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survival,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with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 34%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reduction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 risk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of disease progression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or death (HR,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0.66; </a:t>
            </a:r>
            <a:r>
              <a:rPr kumimoji="0" lang="en-US" sz="1200" b="0" i="1"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P</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=0.0003; median,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5.5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vs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4.0</a:t>
            </a:r>
            <a:r>
              <a:rPr kumimoji="0" lang="en-US" sz="1200" b="0" i="0" u="none" strike="noStrike" kern="1200" cap="none" spc="1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months)</a:t>
            </a:r>
            <a:r>
              <a:rPr kumimoji="0" lang="en-US" sz="1200" b="0" i="0" u="none" strike="noStrike" kern="1200" cap="none" spc="7" normalizeH="0" baseline="31746" noProof="0" dirty="0">
                <a:ln>
                  <a:noFill/>
                </a:ln>
                <a:solidFill>
                  <a:srgbClr val="58595B"/>
                </a:solidFill>
                <a:effectLst/>
                <a:uLnTx/>
                <a:uFillTx/>
                <a:latin typeface="Trebuchet MS" panose="020B0603020202020204" pitchFamily="34" charset="0"/>
                <a:ea typeface="+mn-ea"/>
                <a:cs typeface="Arial"/>
              </a:rPr>
              <a:t>3</a:t>
            </a:r>
            <a:endParaRPr kumimoji="0" lang="en-US" sz="1200" b="0"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endParaRPr>
          </a:p>
          <a:p>
            <a:pPr marL="365760" marR="26670" lvl="1" indent="-182880" algn="l" defTabSz="914400" rtl="0" eaLnBrk="1" fontAlgn="auto" latinLnBrk="0" hangingPunct="1">
              <a:lnSpc>
                <a:spcPct val="100000"/>
              </a:lnSpc>
              <a:spcBef>
                <a:spcPts val="400"/>
              </a:spcBef>
              <a:spcAft>
                <a:spcPts val="400"/>
              </a:spcAft>
              <a:buClr>
                <a:srgbClr val="54565B"/>
              </a:buClr>
              <a:buSzPct val="100000"/>
              <a:buFont typeface="Calibri" panose="020F0502020204030204" pitchFamily="34" charset="0"/>
              <a:buChar char="−"/>
              <a:tabLst>
                <a:tab pos="209550" algn="l"/>
              </a:tabLst>
              <a:defRPr/>
            </a:pP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Higher proportion of patients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who were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alive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and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progression-free at all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landmark</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timepoints</a:t>
            </a:r>
            <a:r>
              <a:rPr kumimoji="0" lang="en-US" sz="1200" b="0" i="0" u="none" strike="noStrike" kern="1200" cap="none" spc="7" normalizeH="0" baseline="31746" noProof="0" dirty="0">
                <a:ln>
                  <a:noFill/>
                </a:ln>
                <a:solidFill>
                  <a:srgbClr val="58595B"/>
                </a:solidFill>
                <a:effectLst/>
                <a:uLnTx/>
                <a:uFillTx/>
                <a:latin typeface="Trebuchet MS" panose="020B0603020202020204" pitchFamily="34" charset="0"/>
                <a:ea typeface="+mn-ea"/>
                <a:cs typeface="Arial"/>
              </a:rPr>
              <a:t>3</a:t>
            </a:r>
            <a:endParaRPr kumimoji="0" lang="en-US" sz="1200" b="0"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endParaRPr>
          </a:p>
          <a:p>
            <a:pPr marL="365760" marR="125730" lvl="1" indent="-182880" algn="l" defTabSz="914400" rtl="0" eaLnBrk="1" fontAlgn="auto" latinLnBrk="0" hangingPunct="1">
              <a:lnSpc>
                <a:spcPct val="100000"/>
              </a:lnSpc>
              <a:spcBef>
                <a:spcPts val="400"/>
              </a:spcBef>
              <a:spcAft>
                <a:spcPts val="400"/>
              </a:spcAft>
              <a:buClr>
                <a:srgbClr val="54565B"/>
              </a:buClr>
              <a:buSzPct val="100000"/>
              <a:buFont typeface="Calibri" panose="020F0502020204030204" pitchFamily="34" charset="0"/>
              <a:buChar char="−"/>
              <a:tabLst>
                <a:tab pos="209550" algn="l"/>
              </a:tabLst>
              <a:defRPr/>
            </a:pP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Statistically significant improvement in overall survival at the second planned interim analysis (median, 14.4 vs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11.2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months; HR, 0.79;  </a:t>
            </a:r>
            <a:r>
              <a:rPr kumimoji="0" lang="en-US" sz="1200" b="0" i="1"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=0.020)</a:t>
            </a:r>
            <a:r>
              <a:rPr kumimoji="0" lang="en-US" sz="1200" b="0" i="0" u="none" strike="noStrike" kern="1200" cap="none" spc="0" normalizeH="0" baseline="31746" noProof="0" dirty="0">
                <a:ln>
                  <a:noFill/>
                </a:ln>
                <a:solidFill>
                  <a:srgbClr val="58595B"/>
                </a:solidFill>
                <a:effectLst/>
                <a:uLnTx/>
                <a:uFillTx/>
                <a:latin typeface="Trebuchet MS" panose="020B0603020202020204" pitchFamily="34" charset="0"/>
                <a:ea typeface="+mn-ea"/>
                <a:cs typeface="Arial"/>
              </a:rPr>
              <a:t>4</a:t>
            </a:r>
            <a:endParaRPr kumimoji="0" lang="en-US" sz="1200" b="0"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endParaRPr>
          </a:p>
          <a:p>
            <a:pPr marL="365760" marR="106045" lvl="1" indent="-182880" algn="l" defTabSz="914400" rtl="0" eaLnBrk="1" fontAlgn="auto" latinLnBrk="0" hangingPunct="1">
              <a:lnSpc>
                <a:spcPct val="100000"/>
              </a:lnSpc>
              <a:spcBef>
                <a:spcPts val="400"/>
              </a:spcBef>
              <a:spcAft>
                <a:spcPts val="400"/>
              </a:spcAft>
              <a:buClr>
                <a:srgbClr val="54565B"/>
              </a:buClr>
              <a:buSzPct val="100000"/>
              <a:buFont typeface="Calibri" panose="020F0502020204030204" pitchFamily="34" charset="0"/>
              <a:buChar char="−"/>
              <a:tabLst>
                <a:tab pos="209550" algn="l"/>
              </a:tabLst>
              <a:defRPr/>
            </a:pP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Safety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profile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consistent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with previous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studies,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with neutropenia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and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diarrhea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as the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most common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adverse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events</a:t>
            </a:r>
            <a:r>
              <a:rPr kumimoji="0" lang="en-US" sz="1200" b="0" i="0" u="none" strike="noStrike" kern="1200" cap="none" spc="-1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(AEs)</a:t>
            </a:r>
            <a:r>
              <a:rPr kumimoji="0" lang="en-US" sz="1200" b="0" i="0" u="none" strike="noStrike" kern="1200" cap="none" spc="0" normalizeH="0" baseline="31746" noProof="0" dirty="0">
                <a:ln>
                  <a:noFill/>
                </a:ln>
                <a:solidFill>
                  <a:srgbClr val="58595B"/>
                </a:solidFill>
                <a:effectLst/>
                <a:uLnTx/>
                <a:uFillTx/>
                <a:latin typeface="Trebuchet MS" panose="020B0603020202020204" pitchFamily="34" charset="0"/>
                <a:ea typeface="+mn-ea"/>
                <a:cs typeface="Arial"/>
              </a:rPr>
              <a:t>3,4</a:t>
            </a:r>
            <a:endPar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endParaRPr>
          </a:p>
        </p:txBody>
      </p:sp>
      <p:sp>
        <p:nvSpPr>
          <p:cNvPr id="14" name="TextBox 13">
            <a:extLst>
              <a:ext uri="{FF2B5EF4-FFF2-40B4-BE49-F238E27FC236}">
                <a16:creationId xmlns:a16="http://schemas.microsoft.com/office/drawing/2014/main" id="{31A02B8A-3DD9-43BF-A9D2-06E947BCBB74}"/>
              </a:ext>
            </a:extLst>
          </p:cNvPr>
          <p:cNvSpPr txBox="1">
            <a:spLocks/>
          </p:cNvSpPr>
          <p:nvPr/>
        </p:nvSpPr>
        <p:spPr>
          <a:xfrm>
            <a:off x="6281057" y="1930043"/>
            <a:ext cx="5269259" cy="4134465"/>
          </a:xfrm>
          <a:prstGeom prst="rect">
            <a:avLst/>
          </a:prstGeom>
          <a:noFill/>
        </p:spPr>
        <p:txBody>
          <a:bodyPr wrap="square" lIns="0" tIns="0" rIns="0" bIns="0">
            <a:spAutoFit/>
          </a:bodyPr>
          <a:lstStyle/>
          <a:p>
            <a:pPr marL="182880" marR="202565" lvl="0" indent="-182880" algn="l" defTabSz="914400" rtl="0" eaLnBrk="1" fontAlgn="auto" latinLnBrk="0" hangingPunct="1">
              <a:lnSpc>
                <a:spcPct val="100000"/>
              </a:lnSpc>
              <a:spcBef>
                <a:spcPts val="200"/>
              </a:spcBef>
              <a:spcAft>
                <a:spcPts val="200"/>
              </a:spcAft>
              <a:buClr>
                <a:srgbClr val="54565B"/>
              </a:buClr>
              <a:buSzTx/>
              <a:buFont typeface="Arial"/>
              <a:buChar char="•"/>
              <a:tabLst>
                <a:tab pos="80010" algn="l"/>
              </a:tabLst>
              <a:defRPr/>
            </a:pP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Absolute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incidence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rate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most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used metric to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summarize AEs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routine safety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analyses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for</a:t>
            </a:r>
            <a:r>
              <a:rPr kumimoji="0" lang="en-US" sz="1200" b="0" i="0" u="none" strike="noStrike" kern="1200" cap="none" spc="-7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clinical studies;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however, absolute incidence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rate does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not account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for treatment</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exposure</a:t>
            </a:r>
            <a:r>
              <a:rPr kumimoji="0" lang="en-US" sz="1200" b="0" i="0" u="none" strike="noStrike" kern="1200" cap="none" spc="0" normalizeH="0" baseline="31746" noProof="0" dirty="0">
                <a:ln>
                  <a:noFill/>
                </a:ln>
                <a:solidFill>
                  <a:srgbClr val="58595B"/>
                </a:solidFill>
                <a:effectLst/>
                <a:uLnTx/>
                <a:uFillTx/>
                <a:latin typeface="Trebuchet MS" panose="020B0603020202020204" pitchFamily="34" charset="0"/>
                <a:ea typeface="+mn-ea"/>
                <a:cs typeface="Arial"/>
              </a:rPr>
              <a:t>5</a:t>
            </a:r>
            <a:endParaRPr kumimoji="0" lang="en-US" sz="1200" b="0"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endParaRPr>
          </a:p>
          <a:p>
            <a:pPr marL="182880" marR="35560" lvl="0" indent="-182880" algn="l" defTabSz="914400" rtl="0" eaLnBrk="1" fontAlgn="auto" latinLnBrk="0" hangingPunct="1">
              <a:lnSpc>
                <a:spcPct val="100000"/>
              </a:lnSpc>
              <a:spcBef>
                <a:spcPts val="200"/>
              </a:spcBef>
              <a:spcAft>
                <a:spcPts val="200"/>
              </a:spcAft>
              <a:buClr>
                <a:srgbClr val="54565B"/>
              </a:buClr>
              <a:buSzTx/>
              <a:buFont typeface="Arial"/>
              <a:buChar char="•"/>
              <a:tabLst>
                <a:tab pos="80010" algn="l"/>
              </a:tabLst>
              <a:defRPr/>
            </a:pP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Longer treatment exposure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may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lead to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higher incidences of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AEs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so when treatment duration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differs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significantly between treatment groups, absolute incidence rates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may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need adjustment to account for</a:t>
            </a:r>
            <a:r>
              <a:rPr kumimoji="0" lang="en-US" sz="1200" b="0" i="0" u="none" strike="noStrike" kern="1200" cap="none" spc="-4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exposure</a:t>
            </a:r>
            <a:r>
              <a:rPr kumimoji="0" lang="en-US" sz="1200" b="0" i="0" u="none" strike="noStrike" kern="1200" cap="none" spc="-7" normalizeH="0" baseline="31746" noProof="0" dirty="0">
                <a:ln>
                  <a:noFill/>
                </a:ln>
                <a:solidFill>
                  <a:srgbClr val="58595B"/>
                </a:solidFill>
                <a:effectLst/>
                <a:uLnTx/>
                <a:uFillTx/>
                <a:latin typeface="Trebuchet MS" panose="020B0603020202020204" pitchFamily="34" charset="0"/>
                <a:ea typeface="+mn-ea"/>
                <a:cs typeface="Arial"/>
              </a:rPr>
              <a:t>5</a:t>
            </a:r>
            <a:endParaRPr kumimoji="0" lang="en-US" sz="1200" b="0"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endParaRPr>
          </a:p>
          <a:p>
            <a:pPr marL="182880" marR="81915" lvl="0" indent="-182880" algn="l" defTabSz="914400" rtl="0" eaLnBrk="1" fontAlgn="auto" latinLnBrk="0" hangingPunct="1">
              <a:lnSpc>
                <a:spcPct val="100000"/>
              </a:lnSpc>
              <a:spcBef>
                <a:spcPts val="200"/>
              </a:spcBef>
              <a:spcAft>
                <a:spcPts val="200"/>
              </a:spcAft>
              <a:buClr>
                <a:srgbClr val="54565B"/>
              </a:buClr>
              <a:buSzTx/>
              <a:buFont typeface="Arial"/>
              <a:buChar char="•"/>
              <a:tabLst>
                <a:tab pos="80010" algn="l"/>
              </a:tabLst>
              <a:defRPr/>
            </a:pP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Given that the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median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treatment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duration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was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longer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for </a:t>
            </a:r>
            <a:r>
              <a:rPr kumimoji="0" lang="en-US" sz="1200" b="0" i="0" u="none" strike="noStrike" kern="1200" cap="none" spc="15" normalizeH="0" baseline="0" noProof="0" dirty="0">
                <a:ln>
                  <a:noFill/>
                </a:ln>
                <a:solidFill>
                  <a:srgbClr val="58595B"/>
                </a:solidFill>
                <a:effectLst/>
                <a:uLnTx/>
                <a:uFillTx/>
                <a:latin typeface="Trebuchet MS" panose="020B0603020202020204" pitchFamily="34" charset="0"/>
                <a:ea typeface="+mn-ea"/>
                <a:cs typeface="Arial"/>
              </a:rPr>
              <a:t>SG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(4.1 months) than for single-agent chemotherapy (2.3 months)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TROPiCS-02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study,</a:t>
            </a:r>
            <a:r>
              <a:rPr kumimoji="0" lang="en-US" sz="1200" b="0" i="0" u="none" strike="noStrike" kern="1200" cap="none" spc="0" normalizeH="0" baseline="31746" noProof="0" dirty="0">
                <a:ln>
                  <a:noFill/>
                </a:ln>
                <a:solidFill>
                  <a:srgbClr val="58595B"/>
                </a:solidFill>
                <a:effectLst/>
                <a:uLnTx/>
                <a:uFillTx/>
                <a:latin typeface="Trebuchet MS" panose="020B0603020202020204" pitchFamily="34" charset="0"/>
                <a:ea typeface="+mn-ea"/>
                <a:cs typeface="Arial"/>
              </a:rPr>
              <a:t>4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post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hoc safety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analyses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to assess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EAIRs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were</a:t>
            </a:r>
            <a:r>
              <a:rPr kumimoji="0" lang="en-US" sz="1200" b="0" i="0" u="none" strike="noStrike" kern="1200" cap="none" spc="-2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conducted</a:t>
            </a:r>
            <a:endPar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182880" marR="5080" lvl="0" indent="-182880" algn="l" defTabSz="914400" rtl="0" eaLnBrk="1" fontAlgn="auto" latinLnBrk="0" hangingPunct="1">
              <a:lnSpc>
                <a:spcPct val="100000"/>
              </a:lnSpc>
              <a:spcBef>
                <a:spcPts val="200"/>
              </a:spcBef>
              <a:spcAft>
                <a:spcPts val="200"/>
              </a:spcAft>
              <a:buClr>
                <a:srgbClr val="54565B"/>
              </a:buClr>
              <a:buSzTx/>
              <a:buFont typeface="Arial"/>
              <a:buChar char="•"/>
              <a:tabLst>
                <a:tab pos="80010" algn="l"/>
              </a:tabLst>
              <a:defRPr/>
            </a:pP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Since the length of treatment exposure also differs between patients in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clinical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study,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an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EAIR estimate is often expressed in patient-years (</a:t>
            </a:r>
            <a:r>
              <a:rPr kumimoji="0" lang="en-US" sz="1200" b="0" i="0" u="none" strike="noStrike" kern="1200" cap="none" spc="0" normalizeH="0" baseline="0" noProof="0" dirty="0" err="1">
                <a:ln>
                  <a:noFill/>
                </a:ln>
                <a:solidFill>
                  <a:srgbClr val="58595B"/>
                </a:solidFill>
                <a:effectLst/>
                <a:uLnTx/>
                <a:uFillTx/>
                <a:latin typeface="Trebuchet MS" panose="020B0603020202020204" pitchFamily="34" charset="0"/>
                <a:ea typeface="+mn-ea"/>
                <a:cs typeface="Arial"/>
              </a:rPr>
              <a:t>ie</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an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estimate of the actual time-at-risk in years that patients contributed to the</a:t>
            </a:r>
            <a:r>
              <a:rPr kumimoji="0" lang="en-US" sz="1200" b="0" i="0" u="none" strike="noStrike" kern="1200" cap="none" spc="-3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study)</a:t>
            </a:r>
            <a:endPar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182880" marR="33655" lvl="0" indent="-182880" algn="l" defTabSz="914400" rtl="0" eaLnBrk="1" fontAlgn="auto" latinLnBrk="0" hangingPunct="1">
              <a:lnSpc>
                <a:spcPct val="100000"/>
              </a:lnSpc>
              <a:spcBef>
                <a:spcPts val="200"/>
              </a:spcBef>
              <a:spcAft>
                <a:spcPts val="200"/>
              </a:spcAft>
              <a:buClr>
                <a:srgbClr val="54565B"/>
              </a:buClr>
              <a:buSzTx/>
              <a:buFont typeface="Arial"/>
              <a:buChar char="•"/>
              <a:tabLst>
                <a:tab pos="80010" algn="l"/>
              </a:tabLst>
              <a:defRPr/>
            </a:pP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Though EAIR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considers the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potential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risk for an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within patient-years of exposure,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EAIRs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assume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constant rate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of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time to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first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AE,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which is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not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always true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clinical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practice</a:t>
            </a:r>
            <a:r>
              <a:rPr kumimoji="0" lang="en-US" sz="1200" b="0" i="0" u="none" strike="noStrike" kern="1200" cap="none" spc="0" normalizeH="0" baseline="31746" noProof="0" dirty="0">
                <a:ln>
                  <a:noFill/>
                </a:ln>
                <a:solidFill>
                  <a:srgbClr val="58595B"/>
                </a:solidFill>
                <a:effectLst/>
                <a:uLnTx/>
                <a:uFillTx/>
                <a:latin typeface="Trebuchet MS" panose="020B0603020202020204" pitchFamily="34" charset="0"/>
                <a:ea typeface="+mn-ea"/>
                <a:cs typeface="Arial"/>
              </a:rPr>
              <a:t>5</a:t>
            </a:r>
            <a:endParaRPr kumimoji="0" lang="en-US" sz="1200" b="0"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endParaRPr>
          </a:p>
          <a:p>
            <a:pPr marL="182880" marR="219075" lvl="0" indent="-182880" algn="l" defTabSz="914400" rtl="0" eaLnBrk="1" fontAlgn="auto" latinLnBrk="0" hangingPunct="1">
              <a:lnSpc>
                <a:spcPct val="100000"/>
              </a:lnSpc>
              <a:spcBef>
                <a:spcPts val="200"/>
              </a:spcBef>
              <a:spcAft>
                <a:spcPts val="200"/>
              </a:spcAft>
              <a:buClr>
                <a:srgbClr val="54565B"/>
              </a:buClr>
              <a:buSzTx/>
              <a:buFont typeface="Arial"/>
              <a:buChar char="•"/>
              <a:tabLst>
                <a:tab pos="80010" algn="l"/>
              </a:tabLst>
              <a:defRPr/>
            </a:pP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Here,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we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present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safety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analyses of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 relationship between exposure and frequency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of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AEs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to facilitate clinically meaningful comparison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of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rates between treatment groups </a:t>
            </a:r>
            <a:r>
              <a:rPr kumimoji="0" lang="en-US" sz="12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 </a:t>
            </a:r>
            <a:r>
              <a:rPr kumimoji="0" lang="en-US" sz="12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TROPiCS-02</a:t>
            </a:r>
            <a:r>
              <a:rPr kumimoji="0" lang="en-US" sz="1200" b="0" i="0" u="none" strike="noStrike" kern="1200" cap="none" spc="-3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12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study</a:t>
            </a:r>
            <a:endPar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17" name="TextBox 16">
            <a:extLst>
              <a:ext uri="{FF2B5EF4-FFF2-40B4-BE49-F238E27FC236}">
                <a16:creationId xmlns:a16="http://schemas.microsoft.com/office/drawing/2014/main" id="{5F70500E-4D91-4F62-B4A2-8753E86AA069}"/>
              </a:ext>
            </a:extLst>
          </p:cNvPr>
          <p:cNvSpPr txBox="1">
            <a:spLocks/>
          </p:cNvSpPr>
          <p:nvPr/>
        </p:nvSpPr>
        <p:spPr>
          <a:xfrm>
            <a:off x="577516" y="6073876"/>
            <a:ext cx="10972800" cy="369332"/>
          </a:xfrm>
          <a:prstGeom prst="rect">
            <a:avLst/>
          </a:prstGeom>
          <a:noFill/>
        </p:spPr>
        <p:txBody>
          <a:bodyPr wrap="square" lIns="0" tIns="0" rIns="0" bIns="0"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1. TRODELVY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sacituzumab</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govitecan-hziy</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[prescribing information]. Foster City, CA: Gilead Sciences, Inc.; 2022. 2. European Medicines Agency.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Trodelvy</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INN-</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sacituzumab</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govitecan</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https://www.ema.europa.eu/en/documents/product-information/trodelvy-epar-productinformation_en.pdf. Accessed September 26, 2022. </a:t>
            </a:r>
            <a:r>
              <a:rPr kumimoji="0" lang="fr-FR" sz="8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3. </a:t>
            </a:r>
            <a:r>
              <a:rPr kumimoji="0" lang="fr-FR"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Rugo</a:t>
            </a:r>
            <a:r>
              <a:rPr kumimoji="0" lang="fr-FR"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HS, et al. </a:t>
            </a:r>
            <a:r>
              <a:rPr kumimoji="0" lang="fr-FR" sz="800" b="0" i="1"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J Clin </a:t>
            </a:r>
            <a:r>
              <a:rPr kumimoji="0" lang="fr-FR" sz="800" b="0" i="1"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Oncol</a:t>
            </a:r>
            <a:r>
              <a:rPr kumimoji="0" lang="fr-FR"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2022;40(29):3365-3376.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4.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Rugo</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HS, et al. ESMO 2022. Oral LBA76. </a:t>
            </a:r>
            <a:r>
              <a:rPr kumimoji="0" lang="en-US" sz="8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5. </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Zhou Y, et al. </a:t>
            </a:r>
            <a:r>
              <a:rPr kumimoji="0" lang="en-US" sz="800" b="0" i="1"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Ther</a:t>
            </a:r>
            <a:r>
              <a:rPr kumimoji="0" lang="en-US" sz="800" b="0" i="1"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a:t>
            </a:r>
            <a:r>
              <a:rPr kumimoji="0" lang="en-US" sz="800" b="0" i="1"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Innov</a:t>
            </a:r>
            <a:r>
              <a:rPr kumimoji="0" lang="en-US" sz="800" b="0" i="1"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a:t>
            </a:r>
            <a:r>
              <a:rPr kumimoji="0" lang="en-US" sz="800" b="0" i="1"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Regul</a:t>
            </a:r>
            <a:r>
              <a:rPr kumimoji="0" lang="en-US" sz="800" b="0" i="1"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Sci</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2015; 49:398-404.</a:t>
            </a:r>
            <a:endPar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Tree>
    <p:extLst>
      <p:ext uri="{BB962C8B-B14F-4D97-AF65-F5344CB8AC3E}">
        <p14:creationId xmlns:p14="http://schemas.microsoft.com/office/powerpoint/2010/main" val="274000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948AF-63B7-E048-8CE0-3588439A21AA}"/>
              </a:ext>
            </a:extLst>
          </p:cNvPr>
          <p:cNvSpPr>
            <a:spLocks noGrp="1"/>
          </p:cNvSpPr>
          <p:nvPr>
            <p:ph type="title"/>
          </p:nvPr>
        </p:nvSpPr>
        <p:spPr/>
        <p:txBody>
          <a:bodyPr/>
          <a:lstStyle/>
          <a:p>
            <a:r>
              <a:rPr lang="en-US" dirty="0"/>
              <a:t>Sacituzumab Govitecan </a:t>
            </a:r>
            <a:br>
              <a:rPr lang="en-US" dirty="0"/>
            </a:br>
            <a:r>
              <a:rPr lang="en-US" sz="2400" dirty="0"/>
              <a:t>Sacituzumab Govitecan Antibody-Drug Conjugate</a:t>
            </a:r>
            <a:endParaRPr lang="en-US" sz="3200" baseline="30000" dirty="0"/>
          </a:p>
        </p:txBody>
      </p:sp>
      <p:sp>
        <p:nvSpPr>
          <p:cNvPr id="4" name="Slide Number Placeholder 3">
            <a:extLst>
              <a:ext uri="{FF2B5EF4-FFF2-40B4-BE49-F238E27FC236}">
                <a16:creationId xmlns:a16="http://schemas.microsoft.com/office/drawing/2014/main" id="{B2E1D030-D130-2242-B6B2-D0B4A89C84D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000000"/>
                </a:solidFill>
                <a:effectLst/>
                <a:uLnTx/>
                <a:uFillTx/>
                <a:latin typeface="Trebuchet MS" panose="020B070302020209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dirty="0">
              <a:ln>
                <a:noFill/>
              </a:ln>
              <a:solidFill>
                <a:srgbClr val="000000"/>
              </a:solidFill>
              <a:effectLst/>
              <a:uLnTx/>
              <a:uFillTx/>
              <a:latin typeface="Trebuchet MS" panose="020B0703020202090204" pitchFamily="34" charset="0"/>
              <a:ea typeface="+mn-ea"/>
              <a:cs typeface="+mn-cs"/>
            </a:endParaRPr>
          </a:p>
        </p:txBody>
      </p:sp>
      <p:sp>
        <p:nvSpPr>
          <p:cNvPr id="14" name="Text Placeholder 4">
            <a:extLst>
              <a:ext uri="{FF2B5EF4-FFF2-40B4-BE49-F238E27FC236}">
                <a16:creationId xmlns:a16="http://schemas.microsoft.com/office/drawing/2014/main" id="{C76F590A-F156-3B45-BEC0-ABC67D4A70C5}"/>
              </a:ext>
            </a:extLst>
          </p:cNvPr>
          <p:cNvSpPr txBox="1">
            <a:spLocks/>
          </p:cNvSpPr>
          <p:nvPr/>
        </p:nvSpPr>
        <p:spPr>
          <a:xfrm>
            <a:off x="412706" y="5788142"/>
            <a:ext cx="11349170" cy="6713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0" i="0" u="none" strike="noStrike" kern="1200" cap="none" spc="0" normalizeH="0" baseline="0" noProof="0" dirty="0">
                <a:ln>
                  <a:noFill/>
                </a:ln>
                <a:solidFill>
                  <a:srgbClr val="203661"/>
                </a:solidFill>
                <a:effectLst/>
                <a:uLnTx/>
                <a:uFillTx/>
                <a:latin typeface="Arial" panose="020B0604020202020204" pitchFamily="34" charset="0"/>
                <a:ea typeface="Helvetica" charset="0"/>
                <a:cs typeface="Arial" panose="020B0604020202020204" pitchFamily="34" charset="0"/>
              </a:rPr>
              <a:t>IC</a:t>
            </a:r>
            <a:r>
              <a:rPr kumimoji="0" lang="en-US" sz="900" b="0" i="0" u="none" strike="noStrike" kern="1200" cap="none" spc="0" normalizeH="0" baseline="-25000" noProof="0" dirty="0">
                <a:ln>
                  <a:noFill/>
                </a:ln>
                <a:solidFill>
                  <a:srgbClr val="203661"/>
                </a:solidFill>
                <a:effectLst/>
                <a:uLnTx/>
                <a:uFillTx/>
                <a:latin typeface="Arial" panose="020B0604020202020204" pitchFamily="34" charset="0"/>
                <a:ea typeface="Helvetica" charset="0"/>
                <a:cs typeface="Arial" panose="020B0604020202020204" pitchFamily="34" charset="0"/>
              </a:rPr>
              <a:t>50</a:t>
            </a:r>
            <a:r>
              <a:rPr kumimoji="0" lang="en-US" sz="900" b="0" i="0" u="none" strike="noStrike" kern="1200" cap="none" spc="0" normalizeH="0" baseline="0" noProof="0" dirty="0">
                <a:ln>
                  <a:noFill/>
                </a:ln>
                <a:solidFill>
                  <a:srgbClr val="203661"/>
                </a:solidFill>
                <a:effectLst/>
                <a:uLnTx/>
                <a:uFillTx/>
                <a:latin typeface="Arial" panose="020B0604020202020204" pitchFamily="34" charset="0"/>
                <a:ea typeface="Helvetica" charset="0"/>
                <a:cs typeface="Arial" panose="020B0604020202020204" pitchFamily="34" charset="0"/>
              </a:rPr>
              <a:t>, half maximal inhibitory concentration; Trop-2, trophoblast cell surface antigen 2.</a:t>
            </a:r>
          </a:p>
        </p:txBody>
      </p:sp>
      <p:sp>
        <p:nvSpPr>
          <p:cNvPr id="5" name="TextBox 4">
            <a:extLst>
              <a:ext uri="{FF2B5EF4-FFF2-40B4-BE49-F238E27FC236}">
                <a16:creationId xmlns:a16="http://schemas.microsoft.com/office/drawing/2014/main" id="{5D35DF91-1DA3-406C-96C3-490A76C1D7C7}"/>
              </a:ext>
            </a:extLst>
          </p:cNvPr>
          <p:cNvSpPr txBox="1"/>
          <p:nvPr/>
        </p:nvSpPr>
        <p:spPr>
          <a:xfrm>
            <a:off x="9426804" y="5062194"/>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4565B"/>
              </a:solidFill>
              <a:effectLst/>
              <a:uLnTx/>
              <a:uFillTx/>
              <a:latin typeface="Trebuchet MS" panose="020B0603020202020204"/>
              <a:ea typeface="+mn-ea"/>
              <a:cs typeface="+mn-cs"/>
            </a:endParaRPr>
          </a:p>
        </p:txBody>
      </p:sp>
      <p:pic>
        <p:nvPicPr>
          <p:cNvPr id="10" name="Picture 9">
            <a:extLst>
              <a:ext uri="{FF2B5EF4-FFF2-40B4-BE49-F238E27FC236}">
                <a16:creationId xmlns:a16="http://schemas.microsoft.com/office/drawing/2014/main" id="{8200D10D-7F1D-DE05-C60A-9DF53B1D21EA}"/>
              </a:ext>
            </a:extLst>
          </p:cNvPr>
          <p:cNvPicPr>
            <a:picLocks noChangeAspect="1"/>
          </p:cNvPicPr>
          <p:nvPr/>
        </p:nvPicPr>
        <p:blipFill>
          <a:blip r:embed="rId3"/>
          <a:stretch>
            <a:fillRect/>
          </a:stretch>
        </p:blipFill>
        <p:spPr>
          <a:xfrm>
            <a:off x="3826989" y="1332690"/>
            <a:ext cx="4538021" cy="4854101"/>
          </a:xfrm>
          <a:prstGeom prst="rect">
            <a:avLst/>
          </a:prstGeom>
        </p:spPr>
      </p:pic>
      <p:sp>
        <p:nvSpPr>
          <p:cNvPr id="9" name="TextBox 8">
            <a:extLst>
              <a:ext uri="{FF2B5EF4-FFF2-40B4-BE49-F238E27FC236}">
                <a16:creationId xmlns:a16="http://schemas.microsoft.com/office/drawing/2014/main" id="{A4F57343-D235-4A08-85D3-408257EFECDA}"/>
              </a:ext>
            </a:extLst>
          </p:cNvPr>
          <p:cNvSpPr txBox="1"/>
          <p:nvPr/>
        </p:nvSpPr>
        <p:spPr>
          <a:xfrm>
            <a:off x="412706" y="6390050"/>
            <a:ext cx="11366588"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1. Tolaney SM, et al. Presented at SABCS 2022 (abstract ID P3-07-08). </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Exposure-adjusted incidence  rates of adverse events from  the phase 3 TROPiCS-02  study of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sacituzumab</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govitecan</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vs treatment of  physician’s choice in HR+/HER2─ metastatic breast  cancer</a:t>
            </a:r>
          </a:p>
        </p:txBody>
      </p:sp>
    </p:spTree>
    <p:extLst>
      <p:ext uri="{BB962C8B-B14F-4D97-AF65-F5344CB8AC3E}">
        <p14:creationId xmlns:p14="http://schemas.microsoft.com/office/powerpoint/2010/main" val="260387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A3363-032D-4D58-9289-5E1897D96B9C}"/>
              </a:ext>
            </a:extLst>
          </p:cNvPr>
          <p:cNvSpPr>
            <a:spLocks noGrp="1"/>
          </p:cNvSpPr>
          <p:nvPr>
            <p:ph type="title"/>
          </p:nvPr>
        </p:nvSpPr>
        <p:spPr>
          <a:xfrm>
            <a:off x="577850" y="365125"/>
            <a:ext cx="10972800" cy="987425"/>
          </a:xfrm>
        </p:spPr>
        <p:txBody>
          <a:bodyPr>
            <a:noAutofit/>
          </a:bodyPr>
          <a:lstStyle/>
          <a:p>
            <a:r>
              <a:rPr lang="en-US" dirty="0">
                <a:solidFill>
                  <a:srgbClr val="002557"/>
                </a:solidFill>
              </a:rPr>
              <a:t>Methods</a:t>
            </a:r>
          </a:p>
        </p:txBody>
      </p:sp>
      <p:sp>
        <p:nvSpPr>
          <p:cNvPr id="4" name="Slide Number Placeholder 3">
            <a:extLst>
              <a:ext uri="{FF2B5EF4-FFF2-40B4-BE49-F238E27FC236}">
                <a16:creationId xmlns:a16="http://schemas.microsoft.com/office/drawing/2014/main" id="{31818CAE-C736-4A6D-BB69-0D56E578D15F}"/>
              </a:ext>
            </a:extLst>
          </p:cNvPr>
          <p:cNvSpPr>
            <a:spLocks noGrp="1"/>
          </p:cNvSpPr>
          <p:nvPr>
            <p:ph type="sldNum" sz="quarter" idx="4"/>
          </p:nvPr>
        </p:nvSpPr>
        <p:spPr>
          <a:xfrm>
            <a:off x="211015" y="6400799"/>
            <a:ext cx="2743200" cy="29149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11" name="TextBox 10">
            <a:extLst>
              <a:ext uri="{FF2B5EF4-FFF2-40B4-BE49-F238E27FC236}">
                <a16:creationId xmlns:a16="http://schemas.microsoft.com/office/drawing/2014/main" id="{82CE8C1B-9B93-4743-83B3-B34D71353EDF}"/>
              </a:ext>
            </a:extLst>
          </p:cNvPr>
          <p:cNvSpPr txBox="1">
            <a:spLocks/>
          </p:cNvSpPr>
          <p:nvPr/>
        </p:nvSpPr>
        <p:spPr>
          <a:xfrm>
            <a:off x="5278878" y="1699089"/>
            <a:ext cx="6620799" cy="276999"/>
          </a:xfrm>
          <a:prstGeom prst="rect">
            <a:avLst/>
          </a:prstGeom>
          <a:solidFill>
            <a:srgbClr val="002557"/>
          </a:solidFill>
        </p:spPr>
        <p:txBody>
          <a:bodyPr wrap="square" anchor="ctr">
            <a:no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Absolute Incidence Rate Versus Exposure-Adjusted Incidence Rate</a:t>
            </a:r>
          </a:p>
        </p:txBody>
      </p:sp>
      <p:grpSp>
        <p:nvGrpSpPr>
          <p:cNvPr id="7" name="Group 6">
            <a:extLst>
              <a:ext uri="{FF2B5EF4-FFF2-40B4-BE49-F238E27FC236}">
                <a16:creationId xmlns:a16="http://schemas.microsoft.com/office/drawing/2014/main" id="{CE94E9FD-2DBF-4C37-BA45-FB19E3D23081}"/>
              </a:ext>
            </a:extLst>
          </p:cNvPr>
          <p:cNvGrpSpPr/>
          <p:nvPr/>
        </p:nvGrpSpPr>
        <p:grpSpPr>
          <a:xfrm>
            <a:off x="8607106" y="2497109"/>
            <a:ext cx="2836632" cy="401294"/>
            <a:chOff x="8607106" y="2350249"/>
            <a:chExt cx="2836632" cy="548154"/>
          </a:xfrm>
        </p:grpSpPr>
        <p:grpSp>
          <p:nvGrpSpPr>
            <p:cNvPr id="146" name="Group 145">
              <a:extLst>
                <a:ext uri="{FF2B5EF4-FFF2-40B4-BE49-F238E27FC236}">
                  <a16:creationId xmlns:a16="http://schemas.microsoft.com/office/drawing/2014/main" id="{129B26AA-D0D1-48D0-AB07-C1561A96E774}"/>
                </a:ext>
              </a:extLst>
            </p:cNvPr>
            <p:cNvGrpSpPr/>
            <p:nvPr/>
          </p:nvGrpSpPr>
          <p:grpSpPr>
            <a:xfrm>
              <a:off x="8607106" y="2350249"/>
              <a:ext cx="154268" cy="548154"/>
              <a:chOff x="6901875" y="2642800"/>
              <a:chExt cx="239154" cy="549206"/>
            </a:xfrm>
            <a:solidFill>
              <a:schemeClr val="tx2"/>
            </a:solidFill>
          </p:grpSpPr>
          <p:sp>
            <p:nvSpPr>
              <p:cNvPr id="12" name="Freeform: Shape 11">
                <a:extLst>
                  <a:ext uri="{FF2B5EF4-FFF2-40B4-BE49-F238E27FC236}">
                    <a16:creationId xmlns:a16="http://schemas.microsoft.com/office/drawing/2014/main" id="{FAA6F425-F0C1-4893-8FAD-B5AF6BA34267}"/>
                  </a:ext>
                </a:extLst>
              </p:cNvPr>
              <p:cNvSpPr/>
              <p:nvPr/>
            </p:nvSpPr>
            <p:spPr>
              <a:xfrm>
                <a:off x="6901875"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 name="Freeform: Shape 12">
                <a:extLst>
                  <a:ext uri="{FF2B5EF4-FFF2-40B4-BE49-F238E27FC236}">
                    <a16:creationId xmlns:a16="http://schemas.microsoft.com/office/drawing/2014/main" id="{BD7894C4-2335-477E-A0B8-3DC3C50F5DAF}"/>
                  </a:ext>
                </a:extLst>
              </p:cNvPr>
              <p:cNvSpPr/>
              <p:nvPr/>
            </p:nvSpPr>
            <p:spPr>
              <a:xfrm>
                <a:off x="6936942"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45" name="Group 144">
              <a:extLst>
                <a:ext uri="{FF2B5EF4-FFF2-40B4-BE49-F238E27FC236}">
                  <a16:creationId xmlns:a16="http://schemas.microsoft.com/office/drawing/2014/main" id="{AFBCE53F-958F-4C3A-82C9-825217406C1A}"/>
                </a:ext>
              </a:extLst>
            </p:cNvPr>
            <p:cNvGrpSpPr/>
            <p:nvPr/>
          </p:nvGrpSpPr>
          <p:grpSpPr>
            <a:xfrm>
              <a:off x="8990300" y="2350249"/>
              <a:ext cx="154268" cy="548154"/>
              <a:chOff x="7495924" y="2642800"/>
              <a:chExt cx="239154" cy="549206"/>
            </a:xfrm>
            <a:solidFill>
              <a:schemeClr val="tx2"/>
            </a:solidFill>
          </p:grpSpPr>
          <p:sp>
            <p:nvSpPr>
              <p:cNvPr id="118" name="Freeform: Shape 117">
                <a:extLst>
                  <a:ext uri="{FF2B5EF4-FFF2-40B4-BE49-F238E27FC236}">
                    <a16:creationId xmlns:a16="http://schemas.microsoft.com/office/drawing/2014/main" id="{859A0550-1E1E-423B-8E44-94DE7B5C00D4}"/>
                  </a:ext>
                </a:extLst>
              </p:cNvPr>
              <p:cNvSpPr/>
              <p:nvPr/>
            </p:nvSpPr>
            <p:spPr>
              <a:xfrm>
                <a:off x="7495924"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19" name="Freeform: Shape 118">
                <a:extLst>
                  <a:ext uri="{FF2B5EF4-FFF2-40B4-BE49-F238E27FC236}">
                    <a16:creationId xmlns:a16="http://schemas.microsoft.com/office/drawing/2014/main" id="{95434432-A440-413F-BED5-FE23F2BCB74F}"/>
                  </a:ext>
                </a:extLst>
              </p:cNvPr>
              <p:cNvSpPr/>
              <p:nvPr/>
            </p:nvSpPr>
            <p:spPr>
              <a:xfrm>
                <a:off x="7530991"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44" name="Group 143">
              <a:extLst>
                <a:ext uri="{FF2B5EF4-FFF2-40B4-BE49-F238E27FC236}">
                  <a16:creationId xmlns:a16="http://schemas.microsoft.com/office/drawing/2014/main" id="{B5DBE8E4-531A-42B9-9F8F-C51AB11FD1F8}"/>
                </a:ext>
              </a:extLst>
            </p:cNvPr>
            <p:cNvGrpSpPr/>
            <p:nvPr/>
          </p:nvGrpSpPr>
          <p:grpSpPr>
            <a:xfrm>
              <a:off x="9373496" y="2350249"/>
              <a:ext cx="154268" cy="548154"/>
              <a:chOff x="8089973" y="2642800"/>
              <a:chExt cx="239154" cy="549206"/>
            </a:xfrm>
            <a:solidFill>
              <a:schemeClr val="tx2"/>
            </a:solidFill>
          </p:grpSpPr>
          <p:sp>
            <p:nvSpPr>
              <p:cNvPr id="121" name="Freeform: Shape 120">
                <a:extLst>
                  <a:ext uri="{FF2B5EF4-FFF2-40B4-BE49-F238E27FC236}">
                    <a16:creationId xmlns:a16="http://schemas.microsoft.com/office/drawing/2014/main" id="{8D3924D7-779C-4E78-918A-5504BF8E9109}"/>
                  </a:ext>
                </a:extLst>
              </p:cNvPr>
              <p:cNvSpPr/>
              <p:nvPr/>
            </p:nvSpPr>
            <p:spPr>
              <a:xfrm>
                <a:off x="8089973"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2" name="Freeform: Shape 121">
                <a:extLst>
                  <a:ext uri="{FF2B5EF4-FFF2-40B4-BE49-F238E27FC236}">
                    <a16:creationId xmlns:a16="http://schemas.microsoft.com/office/drawing/2014/main" id="{F140E26F-7E58-4F32-AA0C-565E7F47707C}"/>
                  </a:ext>
                </a:extLst>
              </p:cNvPr>
              <p:cNvSpPr/>
              <p:nvPr/>
            </p:nvSpPr>
            <p:spPr>
              <a:xfrm>
                <a:off x="8125040"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43" name="Group 142">
              <a:extLst>
                <a:ext uri="{FF2B5EF4-FFF2-40B4-BE49-F238E27FC236}">
                  <a16:creationId xmlns:a16="http://schemas.microsoft.com/office/drawing/2014/main" id="{4B26056E-6410-4FAD-83FA-822E46EAD031}"/>
                </a:ext>
              </a:extLst>
            </p:cNvPr>
            <p:cNvGrpSpPr/>
            <p:nvPr/>
          </p:nvGrpSpPr>
          <p:grpSpPr>
            <a:xfrm>
              <a:off x="9756690" y="2350249"/>
              <a:ext cx="154268" cy="548154"/>
              <a:chOff x="8684022" y="2642800"/>
              <a:chExt cx="239154" cy="549206"/>
            </a:xfrm>
            <a:solidFill>
              <a:schemeClr val="tx2"/>
            </a:solidFill>
          </p:grpSpPr>
          <p:sp>
            <p:nvSpPr>
              <p:cNvPr id="124" name="Freeform: Shape 123">
                <a:extLst>
                  <a:ext uri="{FF2B5EF4-FFF2-40B4-BE49-F238E27FC236}">
                    <a16:creationId xmlns:a16="http://schemas.microsoft.com/office/drawing/2014/main" id="{241DFD53-4C41-43F4-B19B-59EC7A747B6C}"/>
                  </a:ext>
                </a:extLst>
              </p:cNvPr>
              <p:cNvSpPr/>
              <p:nvPr/>
            </p:nvSpPr>
            <p:spPr>
              <a:xfrm>
                <a:off x="8684022"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5" name="Freeform: Shape 124">
                <a:extLst>
                  <a:ext uri="{FF2B5EF4-FFF2-40B4-BE49-F238E27FC236}">
                    <a16:creationId xmlns:a16="http://schemas.microsoft.com/office/drawing/2014/main" id="{8C520103-3FB7-48EE-99BB-BA2915B44123}"/>
                  </a:ext>
                </a:extLst>
              </p:cNvPr>
              <p:cNvSpPr/>
              <p:nvPr/>
            </p:nvSpPr>
            <p:spPr>
              <a:xfrm>
                <a:off x="8719089"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42" name="Group 141">
              <a:extLst>
                <a:ext uri="{FF2B5EF4-FFF2-40B4-BE49-F238E27FC236}">
                  <a16:creationId xmlns:a16="http://schemas.microsoft.com/office/drawing/2014/main" id="{6FCB74F4-8C54-4092-8F7E-316E05AD4C59}"/>
                </a:ext>
              </a:extLst>
            </p:cNvPr>
            <p:cNvGrpSpPr/>
            <p:nvPr/>
          </p:nvGrpSpPr>
          <p:grpSpPr>
            <a:xfrm>
              <a:off x="10139886" y="2350249"/>
              <a:ext cx="154268" cy="548154"/>
              <a:chOff x="9278071" y="2642800"/>
              <a:chExt cx="239154" cy="549206"/>
            </a:xfrm>
            <a:solidFill>
              <a:schemeClr val="tx2"/>
            </a:solidFill>
          </p:grpSpPr>
          <p:sp>
            <p:nvSpPr>
              <p:cNvPr id="127" name="Freeform: Shape 126">
                <a:extLst>
                  <a:ext uri="{FF2B5EF4-FFF2-40B4-BE49-F238E27FC236}">
                    <a16:creationId xmlns:a16="http://schemas.microsoft.com/office/drawing/2014/main" id="{514261C6-A57A-4298-BBB6-6D9B20F15234}"/>
                  </a:ext>
                </a:extLst>
              </p:cNvPr>
              <p:cNvSpPr/>
              <p:nvPr/>
            </p:nvSpPr>
            <p:spPr>
              <a:xfrm>
                <a:off x="9278071"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28" name="Freeform: Shape 127">
                <a:extLst>
                  <a:ext uri="{FF2B5EF4-FFF2-40B4-BE49-F238E27FC236}">
                    <a16:creationId xmlns:a16="http://schemas.microsoft.com/office/drawing/2014/main" id="{1680AF37-9A1D-4715-A724-F9A5973B5455}"/>
                  </a:ext>
                </a:extLst>
              </p:cNvPr>
              <p:cNvSpPr/>
              <p:nvPr/>
            </p:nvSpPr>
            <p:spPr>
              <a:xfrm>
                <a:off x="9313138"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41" name="Group 140">
              <a:extLst>
                <a:ext uri="{FF2B5EF4-FFF2-40B4-BE49-F238E27FC236}">
                  <a16:creationId xmlns:a16="http://schemas.microsoft.com/office/drawing/2014/main" id="{86C9483D-75B2-4263-B8FF-A60611D8CFF7}"/>
                </a:ext>
              </a:extLst>
            </p:cNvPr>
            <p:cNvGrpSpPr/>
            <p:nvPr/>
          </p:nvGrpSpPr>
          <p:grpSpPr>
            <a:xfrm>
              <a:off x="10523080" y="2350249"/>
              <a:ext cx="154268" cy="548154"/>
              <a:chOff x="9872120" y="2642800"/>
              <a:chExt cx="239154" cy="549206"/>
            </a:xfrm>
            <a:solidFill>
              <a:schemeClr val="tx2"/>
            </a:solidFill>
          </p:grpSpPr>
          <p:sp>
            <p:nvSpPr>
              <p:cNvPr id="130" name="Freeform: Shape 129">
                <a:extLst>
                  <a:ext uri="{FF2B5EF4-FFF2-40B4-BE49-F238E27FC236}">
                    <a16:creationId xmlns:a16="http://schemas.microsoft.com/office/drawing/2014/main" id="{658C98D0-A70E-42CC-AD2D-676ED0C70264}"/>
                  </a:ext>
                </a:extLst>
              </p:cNvPr>
              <p:cNvSpPr/>
              <p:nvPr/>
            </p:nvSpPr>
            <p:spPr>
              <a:xfrm>
                <a:off x="9872120"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1" name="Freeform: Shape 130">
                <a:extLst>
                  <a:ext uri="{FF2B5EF4-FFF2-40B4-BE49-F238E27FC236}">
                    <a16:creationId xmlns:a16="http://schemas.microsoft.com/office/drawing/2014/main" id="{68A3E35E-D0ED-44A4-9C5F-CE35E142F842}"/>
                  </a:ext>
                </a:extLst>
              </p:cNvPr>
              <p:cNvSpPr/>
              <p:nvPr/>
            </p:nvSpPr>
            <p:spPr>
              <a:xfrm>
                <a:off x="9907187"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40" name="Group 139">
              <a:extLst>
                <a:ext uri="{FF2B5EF4-FFF2-40B4-BE49-F238E27FC236}">
                  <a16:creationId xmlns:a16="http://schemas.microsoft.com/office/drawing/2014/main" id="{6E2621A8-1303-4A31-84B8-0D94A6D62721}"/>
                </a:ext>
              </a:extLst>
            </p:cNvPr>
            <p:cNvGrpSpPr/>
            <p:nvPr/>
          </p:nvGrpSpPr>
          <p:grpSpPr>
            <a:xfrm>
              <a:off x="10906275" y="2350249"/>
              <a:ext cx="154268" cy="548154"/>
              <a:chOff x="10466169" y="2642800"/>
              <a:chExt cx="239154" cy="549206"/>
            </a:xfrm>
            <a:solidFill>
              <a:schemeClr val="accent1"/>
            </a:solidFill>
          </p:grpSpPr>
          <p:sp>
            <p:nvSpPr>
              <p:cNvPr id="133" name="Freeform: Shape 132">
                <a:extLst>
                  <a:ext uri="{FF2B5EF4-FFF2-40B4-BE49-F238E27FC236}">
                    <a16:creationId xmlns:a16="http://schemas.microsoft.com/office/drawing/2014/main" id="{493897D9-F1B9-4B65-AE7F-EEE046678696}"/>
                  </a:ext>
                </a:extLst>
              </p:cNvPr>
              <p:cNvSpPr/>
              <p:nvPr/>
            </p:nvSpPr>
            <p:spPr>
              <a:xfrm>
                <a:off x="10466169"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4" name="Freeform: Shape 133">
                <a:extLst>
                  <a:ext uri="{FF2B5EF4-FFF2-40B4-BE49-F238E27FC236}">
                    <a16:creationId xmlns:a16="http://schemas.microsoft.com/office/drawing/2014/main" id="{58425AF7-4BA1-4590-9901-2F015FB97041}"/>
                  </a:ext>
                </a:extLst>
              </p:cNvPr>
              <p:cNvSpPr/>
              <p:nvPr/>
            </p:nvSpPr>
            <p:spPr>
              <a:xfrm>
                <a:off x="10501236"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39" name="Group 138">
              <a:extLst>
                <a:ext uri="{FF2B5EF4-FFF2-40B4-BE49-F238E27FC236}">
                  <a16:creationId xmlns:a16="http://schemas.microsoft.com/office/drawing/2014/main" id="{92FC3C51-E682-41FA-BE35-74DA822C47D1}"/>
                </a:ext>
              </a:extLst>
            </p:cNvPr>
            <p:cNvGrpSpPr/>
            <p:nvPr/>
          </p:nvGrpSpPr>
          <p:grpSpPr>
            <a:xfrm>
              <a:off x="11289470" y="2350249"/>
              <a:ext cx="154268" cy="548154"/>
              <a:chOff x="11060218" y="2642800"/>
              <a:chExt cx="239154" cy="549206"/>
            </a:xfrm>
            <a:solidFill>
              <a:schemeClr val="accent1"/>
            </a:solidFill>
          </p:grpSpPr>
          <p:sp>
            <p:nvSpPr>
              <p:cNvPr id="136" name="Freeform: Shape 135">
                <a:extLst>
                  <a:ext uri="{FF2B5EF4-FFF2-40B4-BE49-F238E27FC236}">
                    <a16:creationId xmlns:a16="http://schemas.microsoft.com/office/drawing/2014/main" id="{1325FCAF-7F5A-4525-BB87-B4941C3A7195}"/>
                  </a:ext>
                </a:extLst>
              </p:cNvPr>
              <p:cNvSpPr/>
              <p:nvPr/>
            </p:nvSpPr>
            <p:spPr>
              <a:xfrm>
                <a:off x="11060218"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37" name="Freeform: Shape 136">
                <a:extLst>
                  <a:ext uri="{FF2B5EF4-FFF2-40B4-BE49-F238E27FC236}">
                    <a16:creationId xmlns:a16="http://schemas.microsoft.com/office/drawing/2014/main" id="{7C8898A1-5479-4670-A6D3-4592D2B478F1}"/>
                  </a:ext>
                </a:extLst>
              </p:cNvPr>
              <p:cNvSpPr/>
              <p:nvPr/>
            </p:nvSpPr>
            <p:spPr>
              <a:xfrm>
                <a:off x="11095285"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grpSp>
        <p:nvGrpSpPr>
          <p:cNvPr id="186" name="Group 185">
            <a:extLst>
              <a:ext uri="{FF2B5EF4-FFF2-40B4-BE49-F238E27FC236}">
                <a16:creationId xmlns:a16="http://schemas.microsoft.com/office/drawing/2014/main" id="{16CA9409-2C60-48CB-9E11-B5E8C96F2CD9}"/>
              </a:ext>
            </a:extLst>
          </p:cNvPr>
          <p:cNvGrpSpPr/>
          <p:nvPr/>
        </p:nvGrpSpPr>
        <p:grpSpPr>
          <a:xfrm>
            <a:off x="8463027" y="3056239"/>
            <a:ext cx="3000227" cy="455139"/>
            <a:chOff x="6411229" y="3502542"/>
            <a:chExt cx="4651109" cy="456012"/>
          </a:xfrm>
        </p:grpSpPr>
        <p:sp>
          <p:nvSpPr>
            <p:cNvPr id="172" name="TextBox 171">
              <a:extLst>
                <a:ext uri="{FF2B5EF4-FFF2-40B4-BE49-F238E27FC236}">
                  <a16:creationId xmlns:a16="http://schemas.microsoft.com/office/drawing/2014/main" id="{062095E1-4993-4DE3-8564-3E8A3A342F13}"/>
                </a:ext>
              </a:extLst>
            </p:cNvPr>
            <p:cNvSpPr txBox="1">
              <a:spLocks/>
            </p:cNvSpPr>
            <p:nvPr/>
          </p:nvSpPr>
          <p:spPr>
            <a:xfrm>
              <a:off x="6411229" y="3646576"/>
              <a:ext cx="2752253" cy="203523"/>
            </a:xfrm>
            <a:prstGeom prst="rect">
              <a:avLst/>
            </a:prstGeom>
            <a:noFill/>
          </p:spPr>
          <p:txBody>
            <a:bodyPr wrap="non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Absolute incidence rate =</a:t>
              </a:r>
            </a:p>
          </p:txBody>
        </p:sp>
        <p:sp>
          <p:nvSpPr>
            <p:cNvPr id="173" name="TextBox 172">
              <a:extLst>
                <a:ext uri="{FF2B5EF4-FFF2-40B4-BE49-F238E27FC236}">
                  <a16:creationId xmlns:a16="http://schemas.microsoft.com/office/drawing/2014/main" id="{419D7AAC-8407-41CE-8EB5-1B4F45FE470A}"/>
                </a:ext>
              </a:extLst>
            </p:cNvPr>
            <p:cNvSpPr txBox="1">
              <a:spLocks/>
            </p:cNvSpPr>
            <p:nvPr/>
          </p:nvSpPr>
          <p:spPr>
            <a:xfrm>
              <a:off x="9216842" y="3502542"/>
              <a:ext cx="326469" cy="203523"/>
            </a:xfrm>
            <a:prstGeom prst="rect">
              <a:avLst/>
            </a:prstGeom>
            <a:noFill/>
          </p:spPr>
          <p:txBody>
            <a:bodyPr wrap="squar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2</a:t>
              </a:r>
            </a:p>
          </p:txBody>
        </p:sp>
        <p:sp>
          <p:nvSpPr>
            <p:cNvPr id="174" name="TextBox 173">
              <a:extLst>
                <a:ext uri="{FF2B5EF4-FFF2-40B4-BE49-F238E27FC236}">
                  <a16:creationId xmlns:a16="http://schemas.microsoft.com/office/drawing/2014/main" id="{C2951032-E4E6-462F-AFB1-598A48B54823}"/>
                </a:ext>
              </a:extLst>
            </p:cNvPr>
            <p:cNvSpPr txBox="1">
              <a:spLocks/>
            </p:cNvSpPr>
            <p:nvPr/>
          </p:nvSpPr>
          <p:spPr>
            <a:xfrm>
              <a:off x="9216842" y="3755031"/>
              <a:ext cx="326469" cy="203523"/>
            </a:xfrm>
            <a:prstGeom prst="rect">
              <a:avLst/>
            </a:prstGeom>
            <a:noFill/>
          </p:spPr>
          <p:txBody>
            <a:bodyPr wrap="squar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8</a:t>
              </a:r>
            </a:p>
          </p:txBody>
        </p:sp>
        <p:sp>
          <p:nvSpPr>
            <p:cNvPr id="175" name="TextBox 174">
              <a:extLst>
                <a:ext uri="{FF2B5EF4-FFF2-40B4-BE49-F238E27FC236}">
                  <a16:creationId xmlns:a16="http://schemas.microsoft.com/office/drawing/2014/main" id="{73074540-23FA-4C79-993D-C5F603F2BDCF}"/>
                </a:ext>
              </a:extLst>
            </p:cNvPr>
            <p:cNvSpPr txBox="1">
              <a:spLocks/>
            </p:cNvSpPr>
            <p:nvPr/>
          </p:nvSpPr>
          <p:spPr>
            <a:xfrm>
              <a:off x="9664441" y="3637683"/>
              <a:ext cx="1397897" cy="203523"/>
            </a:xfrm>
            <a:prstGeom prst="rect">
              <a:avLst/>
            </a:prstGeom>
            <a:noFill/>
          </p:spPr>
          <p:txBody>
            <a:bodyPr wrap="non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x 100% = 25%</a:t>
              </a:r>
            </a:p>
          </p:txBody>
        </p:sp>
        <p:cxnSp>
          <p:nvCxnSpPr>
            <p:cNvPr id="177" name="Straight Connector 176">
              <a:extLst>
                <a:ext uri="{FF2B5EF4-FFF2-40B4-BE49-F238E27FC236}">
                  <a16:creationId xmlns:a16="http://schemas.microsoft.com/office/drawing/2014/main" id="{33825A70-D2B5-4B29-B3CB-45E0FB80E83A}"/>
                </a:ext>
              </a:extLst>
            </p:cNvPr>
            <p:cNvCxnSpPr>
              <a:cxnSpLocks/>
            </p:cNvCxnSpPr>
            <p:nvPr/>
          </p:nvCxnSpPr>
          <p:spPr>
            <a:xfrm>
              <a:off x="9182134" y="3752235"/>
              <a:ext cx="395887" cy="0"/>
            </a:xfrm>
            <a:prstGeom prst="line">
              <a:avLst/>
            </a:prstGeom>
            <a:ln w="5906">
              <a:solidFill>
                <a:schemeClr val="tx1"/>
              </a:solidFill>
            </a:ln>
          </p:spPr>
        </p:cxnSp>
      </p:grpSp>
      <p:sp>
        <p:nvSpPr>
          <p:cNvPr id="76" name="object 34">
            <a:extLst>
              <a:ext uri="{FF2B5EF4-FFF2-40B4-BE49-F238E27FC236}">
                <a16:creationId xmlns:a16="http://schemas.microsoft.com/office/drawing/2014/main" id="{2C2924B9-0C3E-4B57-B32F-4D28D9B393FD}"/>
              </a:ext>
            </a:extLst>
          </p:cNvPr>
          <p:cNvSpPr txBox="1"/>
          <p:nvPr/>
        </p:nvSpPr>
        <p:spPr>
          <a:xfrm>
            <a:off x="5278879" y="2728566"/>
            <a:ext cx="892399" cy="572464"/>
          </a:xfrm>
          <a:prstGeom prst="rect">
            <a:avLst/>
          </a:prstGeom>
        </p:spPr>
        <p:txBody>
          <a:bodyPr vert="horz" wrap="square" lIns="9144" tIns="9144" rIns="9144" bIns="9144" rtlCol="0">
            <a:spAutoFit/>
          </a:bodyPr>
          <a:lstStyle/>
          <a:p>
            <a:pPr marL="62230" marR="0" lvl="0" indent="0" algn="l" defTabSz="914400" rtl="0" eaLnBrk="1" fontAlgn="auto" latinLnBrk="0" hangingPunct="1">
              <a:lnSpc>
                <a:spcPct val="100000"/>
              </a:lnSpc>
              <a:spcBef>
                <a:spcPts val="140"/>
              </a:spcBef>
              <a:spcAft>
                <a:spcPts val="0"/>
              </a:spcAft>
              <a:buClrTx/>
              <a:buSzTx/>
              <a:buFontTx/>
              <a:buNone/>
              <a:tabLst>
                <a:tab pos="2381885" algn="l"/>
              </a:tabLst>
              <a:defRPr/>
            </a:pPr>
            <a:r>
              <a:rPr kumimoji="0" sz="1200" b="1"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Absolute incidence</a:t>
            </a:r>
            <a:r>
              <a:rPr kumimoji="0" sz="1200" b="1" i="0" u="none" strike="noStrike" kern="1200" cap="none" spc="15" normalizeH="0" baseline="0" noProof="0" dirty="0">
                <a:ln>
                  <a:noFill/>
                </a:ln>
                <a:solidFill>
                  <a:srgbClr val="54565B"/>
                </a:solidFill>
                <a:effectLst/>
                <a:uLnTx/>
                <a:uFillTx/>
                <a:latin typeface="Trebuchet MS" panose="020B0603020202020204" pitchFamily="34" charset="0"/>
                <a:ea typeface="+mn-ea"/>
                <a:cs typeface="Arial"/>
              </a:rPr>
              <a:t> </a:t>
            </a:r>
            <a:r>
              <a:rPr kumimoji="0"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rate</a:t>
            </a:r>
            <a:endParaRPr kumimoji="0"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77" name="TextBox 76">
            <a:extLst>
              <a:ext uri="{FF2B5EF4-FFF2-40B4-BE49-F238E27FC236}">
                <a16:creationId xmlns:a16="http://schemas.microsoft.com/office/drawing/2014/main" id="{12FF35E1-F303-4B5F-8BEA-68498C88DCC6}"/>
              </a:ext>
            </a:extLst>
          </p:cNvPr>
          <p:cNvSpPr txBox="1">
            <a:spLocks/>
          </p:cNvSpPr>
          <p:nvPr/>
        </p:nvSpPr>
        <p:spPr>
          <a:xfrm>
            <a:off x="6538249" y="2370244"/>
            <a:ext cx="1392608" cy="509931"/>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Number of patients experiencing  a specific event (n)</a:t>
            </a:r>
          </a:p>
        </p:txBody>
      </p:sp>
      <p:sp>
        <p:nvSpPr>
          <p:cNvPr id="78" name="TextBox 77">
            <a:extLst>
              <a:ext uri="{FF2B5EF4-FFF2-40B4-BE49-F238E27FC236}">
                <a16:creationId xmlns:a16="http://schemas.microsoft.com/office/drawing/2014/main" id="{70C6F475-E70D-4E97-8F44-63F88DC261B8}"/>
              </a:ext>
            </a:extLst>
          </p:cNvPr>
          <p:cNvSpPr txBox="1">
            <a:spLocks/>
          </p:cNvSpPr>
          <p:nvPr/>
        </p:nvSpPr>
        <p:spPr>
          <a:xfrm>
            <a:off x="6477309" y="3036088"/>
            <a:ext cx="1453548" cy="509931"/>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Total number of patients at risk  at beginning of the study (N)</a:t>
            </a:r>
          </a:p>
        </p:txBody>
      </p:sp>
      <p:grpSp>
        <p:nvGrpSpPr>
          <p:cNvPr id="10" name="Group 9">
            <a:extLst>
              <a:ext uri="{FF2B5EF4-FFF2-40B4-BE49-F238E27FC236}">
                <a16:creationId xmlns:a16="http://schemas.microsoft.com/office/drawing/2014/main" id="{9CCB419E-286B-41A2-8686-91CC8A8FA36D}"/>
              </a:ext>
            </a:extLst>
          </p:cNvPr>
          <p:cNvGrpSpPr/>
          <p:nvPr/>
        </p:nvGrpSpPr>
        <p:grpSpPr>
          <a:xfrm>
            <a:off x="6477307" y="2983531"/>
            <a:ext cx="1453549" cy="1623689"/>
            <a:chOff x="6203859" y="2983531"/>
            <a:chExt cx="1726998" cy="1623689"/>
          </a:xfrm>
        </p:grpSpPr>
        <p:sp>
          <p:nvSpPr>
            <p:cNvPr id="19" name="object 27">
              <a:extLst>
                <a:ext uri="{FF2B5EF4-FFF2-40B4-BE49-F238E27FC236}">
                  <a16:creationId xmlns:a16="http://schemas.microsoft.com/office/drawing/2014/main" id="{DFCBE982-0308-4F29-B7AE-6E02ADEA564C}"/>
                </a:ext>
              </a:extLst>
            </p:cNvPr>
            <p:cNvSpPr>
              <a:spLocks/>
            </p:cNvSpPr>
            <p:nvPr/>
          </p:nvSpPr>
          <p:spPr>
            <a:xfrm>
              <a:off x="6203859" y="2983531"/>
              <a:ext cx="1726998" cy="0"/>
            </a:xfrm>
            <a:custGeom>
              <a:avLst/>
              <a:gdLst/>
              <a:ahLst/>
              <a:cxnLst/>
              <a:rect l="l" t="t" r="r" b="b"/>
              <a:pathLst>
                <a:path w="1223644">
                  <a:moveTo>
                    <a:pt x="0" y="0"/>
                  </a:moveTo>
                  <a:lnTo>
                    <a:pt x="1223524" y="0"/>
                  </a:lnTo>
                </a:path>
              </a:pathLst>
            </a:custGeom>
            <a:ln w="5906">
              <a:solidFill>
                <a:schemeClr val="tx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79" name="object 27">
              <a:extLst>
                <a:ext uri="{FF2B5EF4-FFF2-40B4-BE49-F238E27FC236}">
                  <a16:creationId xmlns:a16="http://schemas.microsoft.com/office/drawing/2014/main" id="{A4895BF1-A3B7-4B05-A633-5F3F2DD3B727}"/>
                </a:ext>
              </a:extLst>
            </p:cNvPr>
            <p:cNvSpPr>
              <a:spLocks/>
            </p:cNvSpPr>
            <p:nvPr/>
          </p:nvSpPr>
          <p:spPr>
            <a:xfrm>
              <a:off x="6203859" y="4607220"/>
              <a:ext cx="1726998" cy="0"/>
            </a:xfrm>
            <a:custGeom>
              <a:avLst/>
              <a:gdLst/>
              <a:ahLst/>
              <a:cxnLst/>
              <a:rect l="l" t="t" r="r" b="b"/>
              <a:pathLst>
                <a:path w="1223644">
                  <a:moveTo>
                    <a:pt x="0" y="0"/>
                  </a:moveTo>
                  <a:lnTo>
                    <a:pt x="1223524" y="0"/>
                  </a:lnTo>
                </a:path>
              </a:pathLst>
            </a:custGeom>
            <a:ln w="5906">
              <a:solidFill>
                <a:schemeClr val="tx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sp>
        <p:nvSpPr>
          <p:cNvPr id="80" name="object 34">
            <a:extLst>
              <a:ext uri="{FF2B5EF4-FFF2-40B4-BE49-F238E27FC236}">
                <a16:creationId xmlns:a16="http://schemas.microsoft.com/office/drawing/2014/main" id="{266BDC0E-B8AE-4369-9870-AD1E0D090331}"/>
              </a:ext>
            </a:extLst>
          </p:cNvPr>
          <p:cNvSpPr txBox="1"/>
          <p:nvPr/>
        </p:nvSpPr>
        <p:spPr>
          <a:xfrm>
            <a:off x="5278879" y="4106504"/>
            <a:ext cx="892399" cy="757130"/>
          </a:xfrm>
          <a:prstGeom prst="rect">
            <a:avLst/>
          </a:prstGeom>
        </p:spPr>
        <p:txBody>
          <a:bodyPr vert="horz" wrap="square" lIns="9144" tIns="9144" rIns="9144" bIns="9144" rtlCol="0">
            <a:spAutoFit/>
          </a:bodyPr>
          <a:lstStyle/>
          <a:p>
            <a:pPr marL="62230" marR="0" lvl="0" indent="0" algn="l" defTabSz="914400" rtl="0" eaLnBrk="1" fontAlgn="auto" latinLnBrk="0" hangingPunct="1">
              <a:lnSpc>
                <a:spcPct val="100000"/>
              </a:lnSpc>
              <a:spcBef>
                <a:spcPts val="140"/>
              </a:spcBef>
              <a:spcAft>
                <a:spcPts val="0"/>
              </a:spcAft>
              <a:buClrTx/>
              <a:buSzTx/>
              <a:buFontTx/>
              <a:buNone/>
              <a:tabLst>
                <a:tab pos="2381885" algn="l"/>
              </a:tabLst>
              <a:defRPr/>
            </a:pPr>
            <a:r>
              <a:rPr kumimoji="0" lang="en-US" sz="1200" b="1"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Exposure-adjusted  incidence rate (EAIR)</a:t>
            </a:r>
          </a:p>
        </p:txBody>
      </p:sp>
      <p:sp>
        <p:nvSpPr>
          <p:cNvPr id="81" name="TextBox 80">
            <a:extLst>
              <a:ext uri="{FF2B5EF4-FFF2-40B4-BE49-F238E27FC236}">
                <a16:creationId xmlns:a16="http://schemas.microsoft.com/office/drawing/2014/main" id="{36F71326-4D71-48A1-8616-52092DBC54A9}"/>
              </a:ext>
            </a:extLst>
          </p:cNvPr>
          <p:cNvSpPr txBox="1">
            <a:spLocks/>
          </p:cNvSpPr>
          <p:nvPr/>
        </p:nvSpPr>
        <p:spPr>
          <a:xfrm>
            <a:off x="6477309" y="4019333"/>
            <a:ext cx="1453548" cy="509931"/>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Number of patients experiencing  a specific event (n)</a:t>
            </a:r>
          </a:p>
        </p:txBody>
      </p:sp>
      <p:sp>
        <p:nvSpPr>
          <p:cNvPr id="82" name="TextBox 81">
            <a:extLst>
              <a:ext uri="{FF2B5EF4-FFF2-40B4-BE49-F238E27FC236}">
                <a16:creationId xmlns:a16="http://schemas.microsoft.com/office/drawing/2014/main" id="{C42389FC-FC07-4732-BACE-5F2513F1E51C}"/>
              </a:ext>
            </a:extLst>
          </p:cNvPr>
          <p:cNvSpPr txBox="1">
            <a:spLocks/>
          </p:cNvSpPr>
          <p:nvPr/>
        </p:nvSpPr>
        <p:spPr>
          <a:xfrm>
            <a:off x="6477309" y="4685176"/>
            <a:ext cx="1453548" cy="509931"/>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Total exposure time for  patients at risk (years)</a:t>
            </a:r>
          </a:p>
        </p:txBody>
      </p:sp>
      <p:sp>
        <p:nvSpPr>
          <p:cNvPr id="6" name="Oval 5">
            <a:extLst>
              <a:ext uri="{FF2B5EF4-FFF2-40B4-BE49-F238E27FC236}">
                <a16:creationId xmlns:a16="http://schemas.microsoft.com/office/drawing/2014/main" id="{B39F464D-8A8C-472B-84E0-BEABC0F2E5D6}"/>
              </a:ext>
            </a:extLst>
          </p:cNvPr>
          <p:cNvSpPr/>
          <p:nvPr/>
        </p:nvSpPr>
        <p:spPr>
          <a:xfrm>
            <a:off x="6220976" y="2809237"/>
            <a:ext cx="199886" cy="348585"/>
          </a:xfrm>
          <a:prstGeom prst="ellipse">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a:t>
            </a:r>
          </a:p>
        </p:txBody>
      </p:sp>
      <p:sp>
        <p:nvSpPr>
          <p:cNvPr id="83" name="Oval 82">
            <a:extLst>
              <a:ext uri="{FF2B5EF4-FFF2-40B4-BE49-F238E27FC236}">
                <a16:creationId xmlns:a16="http://schemas.microsoft.com/office/drawing/2014/main" id="{E147C536-FEE1-4B63-8ED3-0DBB42821409}"/>
              </a:ext>
            </a:extLst>
          </p:cNvPr>
          <p:cNvSpPr/>
          <p:nvPr/>
        </p:nvSpPr>
        <p:spPr>
          <a:xfrm>
            <a:off x="6220976" y="4432927"/>
            <a:ext cx="199886" cy="348585"/>
          </a:xfrm>
          <a:prstGeom prst="ellipse">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a:t>
            </a:r>
          </a:p>
        </p:txBody>
      </p:sp>
      <p:sp>
        <p:nvSpPr>
          <p:cNvPr id="84" name="Oval 83">
            <a:extLst>
              <a:ext uri="{FF2B5EF4-FFF2-40B4-BE49-F238E27FC236}">
                <a16:creationId xmlns:a16="http://schemas.microsoft.com/office/drawing/2014/main" id="{28691A04-862A-4C35-A453-84E56F735E4A}"/>
              </a:ext>
            </a:extLst>
          </p:cNvPr>
          <p:cNvSpPr/>
          <p:nvPr/>
        </p:nvSpPr>
        <p:spPr>
          <a:xfrm>
            <a:off x="7980554" y="2809237"/>
            <a:ext cx="199886" cy="348585"/>
          </a:xfrm>
          <a:prstGeom prst="ellipse">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x</a:t>
            </a:r>
          </a:p>
        </p:txBody>
      </p:sp>
      <p:sp>
        <p:nvSpPr>
          <p:cNvPr id="85" name="TextBox 84">
            <a:extLst>
              <a:ext uri="{FF2B5EF4-FFF2-40B4-BE49-F238E27FC236}">
                <a16:creationId xmlns:a16="http://schemas.microsoft.com/office/drawing/2014/main" id="{1D56A22F-9754-4C16-B1D2-B0A2F8D79F24}"/>
              </a:ext>
            </a:extLst>
          </p:cNvPr>
          <p:cNvSpPr txBox="1">
            <a:spLocks/>
          </p:cNvSpPr>
          <p:nvPr/>
        </p:nvSpPr>
        <p:spPr>
          <a:xfrm>
            <a:off x="8188686" y="2881961"/>
            <a:ext cx="312214" cy="203133"/>
          </a:xfrm>
          <a:prstGeom prst="rect">
            <a:avLst/>
          </a:prstGeom>
          <a:noFill/>
        </p:spPr>
        <p:txBody>
          <a:bodyPr wrap="none" lIns="9144" tIns="9144" rIns="9144" bIns="9144"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100%</a:t>
            </a:r>
          </a:p>
        </p:txBody>
      </p:sp>
      <p:sp>
        <p:nvSpPr>
          <p:cNvPr id="180" name="TextBox 179">
            <a:extLst>
              <a:ext uri="{FF2B5EF4-FFF2-40B4-BE49-F238E27FC236}">
                <a16:creationId xmlns:a16="http://schemas.microsoft.com/office/drawing/2014/main" id="{09585AD2-3CC8-4BF0-9A31-9B9A0BA607C9}"/>
              </a:ext>
            </a:extLst>
          </p:cNvPr>
          <p:cNvSpPr txBox="1">
            <a:spLocks/>
          </p:cNvSpPr>
          <p:nvPr/>
        </p:nvSpPr>
        <p:spPr>
          <a:xfrm>
            <a:off x="8423662" y="4818786"/>
            <a:ext cx="400394" cy="203133"/>
          </a:xfrm>
          <a:prstGeom prst="rect">
            <a:avLst/>
          </a:prstGeom>
          <a:noFill/>
        </p:spPr>
        <p:txBody>
          <a:bodyPr wrap="non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EAIR =</a:t>
            </a:r>
          </a:p>
        </p:txBody>
      </p:sp>
      <p:sp>
        <p:nvSpPr>
          <p:cNvPr id="181" name="TextBox 180">
            <a:extLst>
              <a:ext uri="{FF2B5EF4-FFF2-40B4-BE49-F238E27FC236}">
                <a16:creationId xmlns:a16="http://schemas.microsoft.com/office/drawing/2014/main" id="{316CBCB3-DA89-4773-A6C3-220566538F3B}"/>
              </a:ext>
            </a:extLst>
          </p:cNvPr>
          <p:cNvSpPr txBox="1">
            <a:spLocks/>
          </p:cNvSpPr>
          <p:nvPr/>
        </p:nvSpPr>
        <p:spPr>
          <a:xfrm>
            <a:off x="8939501" y="4692777"/>
            <a:ext cx="606478" cy="264181"/>
          </a:xfrm>
          <a:prstGeom prst="rect">
            <a:avLst/>
          </a:prstGeom>
          <a:noFill/>
        </p:spPr>
        <p:txBody>
          <a:bodyPr wrap="non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2 Patients</a:t>
            </a:r>
          </a:p>
        </p:txBody>
      </p:sp>
      <p:sp>
        <p:nvSpPr>
          <p:cNvPr id="182" name="TextBox 181">
            <a:extLst>
              <a:ext uri="{FF2B5EF4-FFF2-40B4-BE49-F238E27FC236}">
                <a16:creationId xmlns:a16="http://schemas.microsoft.com/office/drawing/2014/main" id="{6F96EFC5-D891-4633-A8AB-78FFC99AEAE0}"/>
              </a:ext>
            </a:extLst>
          </p:cNvPr>
          <p:cNvSpPr txBox="1">
            <a:spLocks/>
          </p:cNvSpPr>
          <p:nvPr/>
        </p:nvSpPr>
        <p:spPr>
          <a:xfrm>
            <a:off x="8939501" y="4944783"/>
            <a:ext cx="606478" cy="264181"/>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5 y</a:t>
            </a:r>
          </a:p>
        </p:txBody>
      </p:sp>
      <p:sp>
        <p:nvSpPr>
          <p:cNvPr id="183" name="TextBox 182">
            <a:extLst>
              <a:ext uri="{FF2B5EF4-FFF2-40B4-BE49-F238E27FC236}">
                <a16:creationId xmlns:a16="http://schemas.microsoft.com/office/drawing/2014/main" id="{8A30BB83-0CD9-43C4-952F-C996D25F0FD6}"/>
              </a:ext>
            </a:extLst>
          </p:cNvPr>
          <p:cNvSpPr txBox="1">
            <a:spLocks/>
          </p:cNvSpPr>
          <p:nvPr/>
        </p:nvSpPr>
        <p:spPr>
          <a:xfrm>
            <a:off x="9696318" y="4818786"/>
            <a:ext cx="2203360" cy="203133"/>
          </a:xfrm>
          <a:prstGeom prst="rect">
            <a:avLst/>
          </a:prstGeom>
          <a:noFill/>
        </p:spPr>
        <p:txBody>
          <a:bodyPr wrap="non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0.4 patient per 1 patient-year</a:t>
            </a:r>
          </a:p>
        </p:txBody>
      </p:sp>
      <p:cxnSp>
        <p:nvCxnSpPr>
          <p:cNvPr id="184" name="Straight Connector 183">
            <a:extLst>
              <a:ext uri="{FF2B5EF4-FFF2-40B4-BE49-F238E27FC236}">
                <a16:creationId xmlns:a16="http://schemas.microsoft.com/office/drawing/2014/main" id="{66963F38-EB1E-49AA-AA9C-89CEFE2A4659}"/>
              </a:ext>
            </a:extLst>
          </p:cNvPr>
          <p:cNvCxnSpPr>
            <a:cxnSpLocks/>
          </p:cNvCxnSpPr>
          <p:nvPr/>
        </p:nvCxnSpPr>
        <p:spPr>
          <a:xfrm>
            <a:off x="8939501" y="4924237"/>
            <a:ext cx="606478" cy="0"/>
          </a:xfrm>
          <a:prstGeom prst="line">
            <a:avLst/>
          </a:prstGeom>
          <a:ln w="5906">
            <a:solidFill>
              <a:schemeClr val="tx1"/>
            </a:solidFill>
          </a:ln>
        </p:spPr>
      </p:cxnSp>
      <p:grpSp>
        <p:nvGrpSpPr>
          <p:cNvPr id="8" name="Group 7">
            <a:extLst>
              <a:ext uri="{FF2B5EF4-FFF2-40B4-BE49-F238E27FC236}">
                <a16:creationId xmlns:a16="http://schemas.microsoft.com/office/drawing/2014/main" id="{0142C787-FF45-46DD-B203-FB51E0F5BBDB}"/>
              </a:ext>
            </a:extLst>
          </p:cNvPr>
          <p:cNvGrpSpPr/>
          <p:nvPr/>
        </p:nvGrpSpPr>
        <p:grpSpPr>
          <a:xfrm>
            <a:off x="8607106" y="4092295"/>
            <a:ext cx="3098999" cy="408067"/>
            <a:chOff x="8607106" y="4425440"/>
            <a:chExt cx="3098999" cy="548154"/>
          </a:xfrm>
        </p:grpSpPr>
        <p:grpSp>
          <p:nvGrpSpPr>
            <p:cNvPr id="147" name="Group 146">
              <a:extLst>
                <a:ext uri="{FF2B5EF4-FFF2-40B4-BE49-F238E27FC236}">
                  <a16:creationId xmlns:a16="http://schemas.microsoft.com/office/drawing/2014/main" id="{C9E4229D-8849-4E81-9DC6-13D24A52DD6C}"/>
                </a:ext>
              </a:extLst>
            </p:cNvPr>
            <p:cNvGrpSpPr/>
            <p:nvPr/>
          </p:nvGrpSpPr>
          <p:grpSpPr>
            <a:xfrm>
              <a:off x="8607106" y="4425440"/>
              <a:ext cx="154268" cy="548154"/>
              <a:chOff x="6901875" y="2642800"/>
              <a:chExt cx="239154" cy="549206"/>
            </a:xfrm>
            <a:solidFill>
              <a:schemeClr val="tx2"/>
            </a:solidFill>
          </p:grpSpPr>
          <p:sp>
            <p:nvSpPr>
              <p:cNvPr id="148" name="Freeform: Shape 147">
                <a:extLst>
                  <a:ext uri="{FF2B5EF4-FFF2-40B4-BE49-F238E27FC236}">
                    <a16:creationId xmlns:a16="http://schemas.microsoft.com/office/drawing/2014/main" id="{A7F702DE-0C5C-44B8-8EE7-D8D779E212CA}"/>
                  </a:ext>
                </a:extLst>
              </p:cNvPr>
              <p:cNvSpPr/>
              <p:nvPr/>
            </p:nvSpPr>
            <p:spPr>
              <a:xfrm>
                <a:off x="6901875"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49" name="Freeform: Shape 148">
                <a:extLst>
                  <a:ext uri="{FF2B5EF4-FFF2-40B4-BE49-F238E27FC236}">
                    <a16:creationId xmlns:a16="http://schemas.microsoft.com/office/drawing/2014/main" id="{84571529-89E9-4DE6-95B1-4E19BA4BD823}"/>
                  </a:ext>
                </a:extLst>
              </p:cNvPr>
              <p:cNvSpPr/>
              <p:nvPr/>
            </p:nvSpPr>
            <p:spPr>
              <a:xfrm>
                <a:off x="6936942"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50" name="Group 149">
              <a:extLst>
                <a:ext uri="{FF2B5EF4-FFF2-40B4-BE49-F238E27FC236}">
                  <a16:creationId xmlns:a16="http://schemas.microsoft.com/office/drawing/2014/main" id="{3672881F-1C81-406C-B401-3F8E97F711EB}"/>
                </a:ext>
              </a:extLst>
            </p:cNvPr>
            <p:cNvGrpSpPr/>
            <p:nvPr/>
          </p:nvGrpSpPr>
          <p:grpSpPr>
            <a:xfrm>
              <a:off x="8990301" y="4425440"/>
              <a:ext cx="154268" cy="548154"/>
              <a:chOff x="7495924" y="2642800"/>
              <a:chExt cx="239154" cy="549206"/>
            </a:xfrm>
            <a:solidFill>
              <a:schemeClr val="tx2"/>
            </a:solidFill>
          </p:grpSpPr>
          <p:sp>
            <p:nvSpPr>
              <p:cNvPr id="151" name="Freeform: Shape 150">
                <a:extLst>
                  <a:ext uri="{FF2B5EF4-FFF2-40B4-BE49-F238E27FC236}">
                    <a16:creationId xmlns:a16="http://schemas.microsoft.com/office/drawing/2014/main" id="{66EEB1C7-2AF3-4636-AA94-4761AE41CFC1}"/>
                  </a:ext>
                </a:extLst>
              </p:cNvPr>
              <p:cNvSpPr/>
              <p:nvPr/>
            </p:nvSpPr>
            <p:spPr>
              <a:xfrm>
                <a:off x="7495924"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52" name="Freeform: Shape 151">
                <a:extLst>
                  <a:ext uri="{FF2B5EF4-FFF2-40B4-BE49-F238E27FC236}">
                    <a16:creationId xmlns:a16="http://schemas.microsoft.com/office/drawing/2014/main" id="{3847E6CE-10F4-4613-8440-65A0122758B2}"/>
                  </a:ext>
                </a:extLst>
              </p:cNvPr>
              <p:cNvSpPr/>
              <p:nvPr/>
            </p:nvSpPr>
            <p:spPr>
              <a:xfrm>
                <a:off x="7530991"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53" name="Group 152">
              <a:extLst>
                <a:ext uri="{FF2B5EF4-FFF2-40B4-BE49-F238E27FC236}">
                  <a16:creationId xmlns:a16="http://schemas.microsoft.com/office/drawing/2014/main" id="{8526114F-51F3-4E4A-A4AD-D8C641792511}"/>
                </a:ext>
              </a:extLst>
            </p:cNvPr>
            <p:cNvGrpSpPr/>
            <p:nvPr/>
          </p:nvGrpSpPr>
          <p:grpSpPr>
            <a:xfrm>
              <a:off x="9373497" y="4425440"/>
              <a:ext cx="154268" cy="548154"/>
              <a:chOff x="8089973" y="2642800"/>
              <a:chExt cx="239154" cy="549206"/>
            </a:xfrm>
            <a:solidFill>
              <a:schemeClr val="tx2"/>
            </a:solidFill>
          </p:grpSpPr>
          <p:sp>
            <p:nvSpPr>
              <p:cNvPr id="154" name="Freeform: Shape 153">
                <a:extLst>
                  <a:ext uri="{FF2B5EF4-FFF2-40B4-BE49-F238E27FC236}">
                    <a16:creationId xmlns:a16="http://schemas.microsoft.com/office/drawing/2014/main" id="{365B7D88-9778-49A9-A6DB-9BC9B780D055}"/>
                  </a:ext>
                </a:extLst>
              </p:cNvPr>
              <p:cNvSpPr/>
              <p:nvPr/>
            </p:nvSpPr>
            <p:spPr>
              <a:xfrm>
                <a:off x="8089973"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55" name="Freeform: Shape 154">
                <a:extLst>
                  <a:ext uri="{FF2B5EF4-FFF2-40B4-BE49-F238E27FC236}">
                    <a16:creationId xmlns:a16="http://schemas.microsoft.com/office/drawing/2014/main" id="{FC05AAD5-06C7-4659-8DCA-9019814B5EDA}"/>
                  </a:ext>
                </a:extLst>
              </p:cNvPr>
              <p:cNvSpPr/>
              <p:nvPr/>
            </p:nvSpPr>
            <p:spPr>
              <a:xfrm>
                <a:off x="8125040"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56" name="Group 155">
              <a:extLst>
                <a:ext uri="{FF2B5EF4-FFF2-40B4-BE49-F238E27FC236}">
                  <a16:creationId xmlns:a16="http://schemas.microsoft.com/office/drawing/2014/main" id="{23799014-7F4D-4372-957D-8366D7290ECE}"/>
                </a:ext>
              </a:extLst>
            </p:cNvPr>
            <p:cNvGrpSpPr/>
            <p:nvPr/>
          </p:nvGrpSpPr>
          <p:grpSpPr>
            <a:xfrm>
              <a:off x="9756692" y="4425440"/>
              <a:ext cx="154268" cy="548154"/>
              <a:chOff x="8684022" y="2642800"/>
              <a:chExt cx="239154" cy="549206"/>
            </a:xfrm>
            <a:solidFill>
              <a:schemeClr val="tx2"/>
            </a:solidFill>
          </p:grpSpPr>
          <p:sp>
            <p:nvSpPr>
              <p:cNvPr id="157" name="Freeform: Shape 156">
                <a:extLst>
                  <a:ext uri="{FF2B5EF4-FFF2-40B4-BE49-F238E27FC236}">
                    <a16:creationId xmlns:a16="http://schemas.microsoft.com/office/drawing/2014/main" id="{4C323F4C-DA58-413E-A77E-D1CF7ED1A01F}"/>
                  </a:ext>
                </a:extLst>
              </p:cNvPr>
              <p:cNvSpPr/>
              <p:nvPr/>
            </p:nvSpPr>
            <p:spPr>
              <a:xfrm>
                <a:off x="8684022"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58" name="Freeform: Shape 157">
                <a:extLst>
                  <a:ext uri="{FF2B5EF4-FFF2-40B4-BE49-F238E27FC236}">
                    <a16:creationId xmlns:a16="http://schemas.microsoft.com/office/drawing/2014/main" id="{BF9A6FDA-893E-444F-AE2E-CA6660CEC1EF}"/>
                  </a:ext>
                </a:extLst>
              </p:cNvPr>
              <p:cNvSpPr/>
              <p:nvPr/>
            </p:nvSpPr>
            <p:spPr>
              <a:xfrm>
                <a:off x="8719089"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59" name="Group 158">
              <a:extLst>
                <a:ext uri="{FF2B5EF4-FFF2-40B4-BE49-F238E27FC236}">
                  <a16:creationId xmlns:a16="http://schemas.microsoft.com/office/drawing/2014/main" id="{AB276D91-490D-4A54-8EE6-FF96A90F6A27}"/>
                </a:ext>
              </a:extLst>
            </p:cNvPr>
            <p:cNvGrpSpPr/>
            <p:nvPr/>
          </p:nvGrpSpPr>
          <p:grpSpPr>
            <a:xfrm>
              <a:off x="10139888" y="4425440"/>
              <a:ext cx="154268" cy="548154"/>
              <a:chOff x="9278071" y="2642800"/>
              <a:chExt cx="239154" cy="549206"/>
            </a:xfrm>
            <a:solidFill>
              <a:schemeClr val="tx2"/>
            </a:solidFill>
          </p:grpSpPr>
          <p:sp>
            <p:nvSpPr>
              <p:cNvPr id="160" name="Freeform: Shape 159">
                <a:extLst>
                  <a:ext uri="{FF2B5EF4-FFF2-40B4-BE49-F238E27FC236}">
                    <a16:creationId xmlns:a16="http://schemas.microsoft.com/office/drawing/2014/main" id="{2EF339EB-2B1A-4E43-87B1-F2DA372476F7}"/>
                  </a:ext>
                </a:extLst>
              </p:cNvPr>
              <p:cNvSpPr/>
              <p:nvPr/>
            </p:nvSpPr>
            <p:spPr>
              <a:xfrm>
                <a:off x="9278071"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1" name="Freeform: Shape 160">
                <a:extLst>
                  <a:ext uri="{FF2B5EF4-FFF2-40B4-BE49-F238E27FC236}">
                    <a16:creationId xmlns:a16="http://schemas.microsoft.com/office/drawing/2014/main" id="{70C1B7BB-F9F8-478A-BFCF-6B11BF1D6CAD}"/>
                  </a:ext>
                </a:extLst>
              </p:cNvPr>
              <p:cNvSpPr/>
              <p:nvPr/>
            </p:nvSpPr>
            <p:spPr>
              <a:xfrm>
                <a:off x="9313138"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62" name="Group 161">
              <a:extLst>
                <a:ext uri="{FF2B5EF4-FFF2-40B4-BE49-F238E27FC236}">
                  <a16:creationId xmlns:a16="http://schemas.microsoft.com/office/drawing/2014/main" id="{4CA8BA40-AC46-49AB-B65B-6177AEEEC9A2}"/>
                </a:ext>
              </a:extLst>
            </p:cNvPr>
            <p:cNvGrpSpPr/>
            <p:nvPr/>
          </p:nvGrpSpPr>
          <p:grpSpPr>
            <a:xfrm>
              <a:off x="10523084" y="4425440"/>
              <a:ext cx="154268" cy="548154"/>
              <a:chOff x="9872120" y="2642800"/>
              <a:chExt cx="239154" cy="549206"/>
            </a:xfrm>
            <a:solidFill>
              <a:schemeClr val="tx2"/>
            </a:solidFill>
          </p:grpSpPr>
          <p:sp>
            <p:nvSpPr>
              <p:cNvPr id="163" name="Freeform: Shape 162">
                <a:extLst>
                  <a:ext uri="{FF2B5EF4-FFF2-40B4-BE49-F238E27FC236}">
                    <a16:creationId xmlns:a16="http://schemas.microsoft.com/office/drawing/2014/main" id="{912FDE50-A39D-408B-84BF-D124B6FF645A}"/>
                  </a:ext>
                </a:extLst>
              </p:cNvPr>
              <p:cNvSpPr/>
              <p:nvPr/>
            </p:nvSpPr>
            <p:spPr>
              <a:xfrm>
                <a:off x="9872120"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4" name="Freeform: Shape 163">
                <a:extLst>
                  <a:ext uri="{FF2B5EF4-FFF2-40B4-BE49-F238E27FC236}">
                    <a16:creationId xmlns:a16="http://schemas.microsoft.com/office/drawing/2014/main" id="{5DF76A83-8E02-423F-BD68-E1FF448E9480}"/>
                  </a:ext>
                </a:extLst>
              </p:cNvPr>
              <p:cNvSpPr/>
              <p:nvPr/>
            </p:nvSpPr>
            <p:spPr>
              <a:xfrm>
                <a:off x="9907187"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65" name="Group 164">
              <a:extLst>
                <a:ext uri="{FF2B5EF4-FFF2-40B4-BE49-F238E27FC236}">
                  <a16:creationId xmlns:a16="http://schemas.microsoft.com/office/drawing/2014/main" id="{7745E7DC-C35B-4227-8090-82BC310996FC}"/>
                </a:ext>
              </a:extLst>
            </p:cNvPr>
            <p:cNvGrpSpPr/>
            <p:nvPr/>
          </p:nvGrpSpPr>
          <p:grpSpPr>
            <a:xfrm>
              <a:off x="10906279" y="4425440"/>
              <a:ext cx="154268" cy="548154"/>
              <a:chOff x="10466169" y="2642800"/>
              <a:chExt cx="239154" cy="549206"/>
            </a:xfrm>
            <a:solidFill>
              <a:schemeClr val="accent1"/>
            </a:solidFill>
          </p:grpSpPr>
          <p:sp>
            <p:nvSpPr>
              <p:cNvPr id="166" name="Freeform: Shape 165">
                <a:extLst>
                  <a:ext uri="{FF2B5EF4-FFF2-40B4-BE49-F238E27FC236}">
                    <a16:creationId xmlns:a16="http://schemas.microsoft.com/office/drawing/2014/main" id="{AF6C9FFF-A6E9-4F2F-8CF1-184DA74CED95}"/>
                  </a:ext>
                </a:extLst>
              </p:cNvPr>
              <p:cNvSpPr/>
              <p:nvPr/>
            </p:nvSpPr>
            <p:spPr>
              <a:xfrm>
                <a:off x="10466169"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67" name="Freeform: Shape 166">
                <a:extLst>
                  <a:ext uri="{FF2B5EF4-FFF2-40B4-BE49-F238E27FC236}">
                    <a16:creationId xmlns:a16="http://schemas.microsoft.com/office/drawing/2014/main" id="{FD489C3D-8BBB-45F4-95F2-9E9F1E537288}"/>
                  </a:ext>
                </a:extLst>
              </p:cNvPr>
              <p:cNvSpPr/>
              <p:nvPr/>
            </p:nvSpPr>
            <p:spPr>
              <a:xfrm>
                <a:off x="10501236"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grpSp>
          <p:nvGrpSpPr>
            <p:cNvPr id="168" name="Group 167">
              <a:extLst>
                <a:ext uri="{FF2B5EF4-FFF2-40B4-BE49-F238E27FC236}">
                  <a16:creationId xmlns:a16="http://schemas.microsoft.com/office/drawing/2014/main" id="{3D52FA1E-81B4-4478-901B-6DB74F81325A}"/>
                </a:ext>
              </a:extLst>
            </p:cNvPr>
            <p:cNvGrpSpPr/>
            <p:nvPr/>
          </p:nvGrpSpPr>
          <p:grpSpPr>
            <a:xfrm>
              <a:off x="11289470" y="4425440"/>
              <a:ext cx="154268" cy="548154"/>
              <a:chOff x="11060218" y="2642800"/>
              <a:chExt cx="239154" cy="549206"/>
            </a:xfrm>
            <a:solidFill>
              <a:schemeClr val="accent1"/>
            </a:solidFill>
          </p:grpSpPr>
          <p:sp>
            <p:nvSpPr>
              <p:cNvPr id="169" name="Freeform: Shape 168">
                <a:extLst>
                  <a:ext uri="{FF2B5EF4-FFF2-40B4-BE49-F238E27FC236}">
                    <a16:creationId xmlns:a16="http://schemas.microsoft.com/office/drawing/2014/main" id="{AF943C55-D070-4D67-9AC5-EEEEC7DB7971}"/>
                  </a:ext>
                </a:extLst>
              </p:cNvPr>
              <p:cNvSpPr/>
              <p:nvPr/>
            </p:nvSpPr>
            <p:spPr>
              <a:xfrm>
                <a:off x="11060218" y="2828797"/>
                <a:ext cx="239154" cy="363209"/>
              </a:xfrm>
              <a:custGeom>
                <a:avLst/>
                <a:gdLst>
                  <a:gd name="connsiteX0" fmla="*/ 913956 w 2389033"/>
                  <a:gd name="connsiteY0" fmla="*/ 0 h 3628293"/>
                  <a:gd name="connsiteX1" fmla="*/ 1474803 w 2389033"/>
                  <a:gd name="connsiteY1" fmla="*/ 0 h 3628293"/>
                  <a:gd name="connsiteX2" fmla="*/ 2389033 w 2389033"/>
                  <a:gd name="connsiteY2" fmla="*/ 914230 h 3628293"/>
                  <a:gd name="connsiteX3" fmla="*/ 2389033 w 2389033"/>
                  <a:gd name="connsiteY3" fmla="*/ 2106445 h 3628293"/>
                  <a:gd name="connsiteX4" fmla="*/ 2269626 w 2389033"/>
                  <a:gd name="connsiteY4" fmla="*/ 2225852 h 3628293"/>
                  <a:gd name="connsiteX5" fmla="*/ 1828176 w 2389033"/>
                  <a:gd name="connsiteY5" fmla="*/ 2225852 h 3628293"/>
                  <a:gd name="connsiteX6" fmla="*/ 1828176 w 2389033"/>
                  <a:gd name="connsiteY6" fmla="*/ 3508886 h 3628293"/>
                  <a:gd name="connsiteX7" fmla="*/ 1708769 w 2389033"/>
                  <a:gd name="connsiteY7" fmla="*/ 3628294 h 3628293"/>
                  <a:gd name="connsiteX8" fmla="*/ 680265 w 2389033"/>
                  <a:gd name="connsiteY8" fmla="*/ 3628294 h 3628293"/>
                  <a:gd name="connsiteX9" fmla="*/ 560857 w 2389033"/>
                  <a:gd name="connsiteY9" fmla="*/ 3508886 h 3628293"/>
                  <a:gd name="connsiteX10" fmla="*/ 560857 w 2389033"/>
                  <a:gd name="connsiteY10" fmla="*/ 2225852 h 3628293"/>
                  <a:gd name="connsiteX11" fmla="*/ 119408 w 2389033"/>
                  <a:gd name="connsiteY11" fmla="*/ 2225852 h 3628293"/>
                  <a:gd name="connsiteX12" fmla="*/ 0 w 2389033"/>
                  <a:gd name="connsiteY12" fmla="*/ 2106445 h 3628293"/>
                  <a:gd name="connsiteX13" fmla="*/ 0 w 2389033"/>
                  <a:gd name="connsiteY13" fmla="*/ 914230 h 3628293"/>
                  <a:gd name="connsiteX14" fmla="*/ 914230 w 2389033"/>
                  <a:gd name="connsiteY14" fmla="*/ 0 h 3628293"/>
                  <a:gd name="connsiteX15" fmla="*/ 1474803 w 2389033"/>
                  <a:gd name="connsiteY15" fmla="*/ 238805 h 3628293"/>
                  <a:gd name="connsiteX16" fmla="*/ 913956 w 2389033"/>
                  <a:gd name="connsiteY16" fmla="*/ 238805 h 3628293"/>
                  <a:gd name="connsiteX17" fmla="*/ 238531 w 2389033"/>
                  <a:gd name="connsiteY17" fmla="*/ 914230 h 3628293"/>
                  <a:gd name="connsiteX18" fmla="*/ 238531 w 2389033"/>
                  <a:gd name="connsiteY18" fmla="*/ 1986724 h 3628293"/>
                  <a:gd name="connsiteX19" fmla="*/ 679980 w 2389033"/>
                  <a:gd name="connsiteY19" fmla="*/ 1986724 h 3628293"/>
                  <a:gd name="connsiteX20" fmla="*/ 799388 w 2389033"/>
                  <a:gd name="connsiteY20" fmla="*/ 2106131 h 3628293"/>
                  <a:gd name="connsiteX21" fmla="*/ 799388 w 2389033"/>
                  <a:gd name="connsiteY21" fmla="*/ 3389165 h 3628293"/>
                  <a:gd name="connsiteX22" fmla="*/ 1588705 w 2389033"/>
                  <a:gd name="connsiteY22" fmla="*/ 3389165 h 3628293"/>
                  <a:gd name="connsiteX23" fmla="*/ 1588705 w 2389033"/>
                  <a:gd name="connsiteY23" fmla="*/ 2106131 h 3628293"/>
                  <a:gd name="connsiteX24" fmla="*/ 1708112 w 2389033"/>
                  <a:gd name="connsiteY24" fmla="*/ 1986724 h 3628293"/>
                  <a:gd name="connsiteX25" fmla="*/ 2149562 w 2389033"/>
                  <a:gd name="connsiteY25" fmla="*/ 1986724 h 3628293"/>
                  <a:gd name="connsiteX26" fmla="*/ 2149562 w 2389033"/>
                  <a:gd name="connsiteY26" fmla="*/ 914230 h 3628293"/>
                  <a:gd name="connsiteX27" fmla="*/ 1474137 w 2389033"/>
                  <a:gd name="connsiteY27" fmla="*/ 238805 h 3628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89033" h="3628293">
                    <a:moveTo>
                      <a:pt x="913956" y="0"/>
                    </a:moveTo>
                    <a:lnTo>
                      <a:pt x="1474803" y="0"/>
                    </a:lnTo>
                    <a:cubicBezTo>
                      <a:pt x="1977514" y="0"/>
                      <a:pt x="2389033" y="411519"/>
                      <a:pt x="2389033" y="914230"/>
                    </a:cubicBezTo>
                    <a:lnTo>
                      <a:pt x="2389033" y="2106445"/>
                    </a:lnTo>
                    <a:cubicBezTo>
                      <a:pt x="2389033" y="2172499"/>
                      <a:pt x="2335340" y="2225852"/>
                      <a:pt x="2269626" y="2225852"/>
                    </a:cubicBezTo>
                    <a:lnTo>
                      <a:pt x="1828176" y="2225852"/>
                    </a:lnTo>
                    <a:lnTo>
                      <a:pt x="1828176" y="3508886"/>
                    </a:lnTo>
                    <a:cubicBezTo>
                      <a:pt x="1828176" y="3574940"/>
                      <a:pt x="1774483" y="3628294"/>
                      <a:pt x="1708769" y="3628294"/>
                    </a:cubicBezTo>
                    <a:lnTo>
                      <a:pt x="680265" y="3628294"/>
                    </a:lnTo>
                    <a:cubicBezTo>
                      <a:pt x="614210" y="3628294"/>
                      <a:pt x="560857" y="3574600"/>
                      <a:pt x="560857" y="3508886"/>
                    </a:cubicBezTo>
                    <a:lnTo>
                      <a:pt x="560857" y="2225852"/>
                    </a:lnTo>
                    <a:lnTo>
                      <a:pt x="119408" y="2225852"/>
                    </a:lnTo>
                    <a:cubicBezTo>
                      <a:pt x="53353" y="2225852"/>
                      <a:pt x="0" y="2172159"/>
                      <a:pt x="0" y="2106445"/>
                    </a:cubicBezTo>
                    <a:lnTo>
                      <a:pt x="0" y="914230"/>
                    </a:lnTo>
                    <a:cubicBezTo>
                      <a:pt x="0" y="411519"/>
                      <a:pt x="411519" y="0"/>
                      <a:pt x="914230" y="0"/>
                    </a:cubicBezTo>
                    <a:close/>
                    <a:moveTo>
                      <a:pt x="1474803" y="238805"/>
                    </a:moveTo>
                    <a:lnTo>
                      <a:pt x="913956" y="238805"/>
                    </a:lnTo>
                    <a:cubicBezTo>
                      <a:pt x="542350" y="238805"/>
                      <a:pt x="238531" y="542292"/>
                      <a:pt x="238531" y="914230"/>
                    </a:cubicBezTo>
                    <a:lnTo>
                      <a:pt x="238531" y="1986724"/>
                    </a:lnTo>
                    <a:lnTo>
                      <a:pt x="679980" y="1986724"/>
                    </a:lnTo>
                    <a:cubicBezTo>
                      <a:pt x="746035" y="1986724"/>
                      <a:pt x="799388" y="2040417"/>
                      <a:pt x="799388" y="2106131"/>
                    </a:cubicBezTo>
                    <a:lnTo>
                      <a:pt x="799388" y="3389165"/>
                    </a:lnTo>
                    <a:lnTo>
                      <a:pt x="1588705" y="3389165"/>
                    </a:lnTo>
                    <a:lnTo>
                      <a:pt x="1588705" y="2106131"/>
                    </a:lnTo>
                    <a:cubicBezTo>
                      <a:pt x="1588705" y="2040077"/>
                      <a:pt x="1642398" y="1986724"/>
                      <a:pt x="1708112" y="1986724"/>
                    </a:cubicBezTo>
                    <a:lnTo>
                      <a:pt x="2149562" y="1986724"/>
                    </a:lnTo>
                    <a:lnTo>
                      <a:pt x="2149562" y="914230"/>
                    </a:lnTo>
                    <a:cubicBezTo>
                      <a:pt x="2149562" y="542625"/>
                      <a:pt x="1846076" y="238805"/>
                      <a:pt x="1474137"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70" name="Freeform: Shape 169">
                <a:extLst>
                  <a:ext uri="{FF2B5EF4-FFF2-40B4-BE49-F238E27FC236}">
                    <a16:creationId xmlns:a16="http://schemas.microsoft.com/office/drawing/2014/main" id="{3ED3B05C-856B-4B47-9790-0788E342514B}"/>
                  </a:ext>
                </a:extLst>
              </p:cNvPr>
              <p:cNvSpPr/>
              <p:nvPr/>
            </p:nvSpPr>
            <p:spPr>
              <a:xfrm>
                <a:off x="11095285" y="2642800"/>
                <a:ext cx="164298" cy="164297"/>
              </a:xfrm>
              <a:custGeom>
                <a:avLst/>
                <a:gdLst>
                  <a:gd name="connsiteX0" fmla="*/ 820628 w 1641256"/>
                  <a:gd name="connsiteY0" fmla="*/ 0 h 1641256"/>
                  <a:gd name="connsiteX1" fmla="*/ 1641257 w 1641256"/>
                  <a:gd name="connsiteY1" fmla="*/ 820628 h 1641256"/>
                  <a:gd name="connsiteX2" fmla="*/ 820628 w 1641256"/>
                  <a:gd name="connsiteY2" fmla="*/ 1641257 h 1641256"/>
                  <a:gd name="connsiteX3" fmla="*/ 0 w 1641256"/>
                  <a:gd name="connsiteY3" fmla="*/ 820628 h 1641256"/>
                  <a:gd name="connsiteX4" fmla="*/ 820628 w 1641256"/>
                  <a:gd name="connsiteY4" fmla="*/ 0 h 1641256"/>
                  <a:gd name="connsiteX5" fmla="*/ 820628 w 1641256"/>
                  <a:gd name="connsiteY5" fmla="*/ 238805 h 1641256"/>
                  <a:gd name="connsiteX6" fmla="*/ 238766 w 1641256"/>
                  <a:gd name="connsiteY6" fmla="*/ 820667 h 1641256"/>
                  <a:gd name="connsiteX7" fmla="*/ 820628 w 1641256"/>
                  <a:gd name="connsiteY7" fmla="*/ 1402530 h 1641256"/>
                  <a:gd name="connsiteX8" fmla="*/ 1402491 w 1641256"/>
                  <a:gd name="connsiteY8" fmla="*/ 820667 h 1641256"/>
                  <a:gd name="connsiteX9" fmla="*/ 820628 w 1641256"/>
                  <a:gd name="connsiteY9" fmla="*/ 238805 h 164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1256" h="1641256">
                    <a:moveTo>
                      <a:pt x="820628" y="0"/>
                    </a:moveTo>
                    <a:cubicBezTo>
                      <a:pt x="1274128" y="0"/>
                      <a:pt x="1641257" y="367128"/>
                      <a:pt x="1641257" y="820628"/>
                    </a:cubicBezTo>
                    <a:cubicBezTo>
                      <a:pt x="1641257" y="1274128"/>
                      <a:pt x="1274128" y="1641257"/>
                      <a:pt x="820628" y="1641257"/>
                    </a:cubicBezTo>
                    <a:cubicBezTo>
                      <a:pt x="367129" y="1641257"/>
                      <a:pt x="0" y="1274128"/>
                      <a:pt x="0" y="820628"/>
                    </a:cubicBezTo>
                    <a:cubicBezTo>
                      <a:pt x="0" y="367128"/>
                      <a:pt x="367129" y="0"/>
                      <a:pt x="820628" y="0"/>
                    </a:cubicBezTo>
                    <a:close/>
                    <a:moveTo>
                      <a:pt x="820628" y="238805"/>
                    </a:moveTo>
                    <a:cubicBezTo>
                      <a:pt x="499233" y="238805"/>
                      <a:pt x="238766" y="499272"/>
                      <a:pt x="238766" y="820667"/>
                    </a:cubicBezTo>
                    <a:cubicBezTo>
                      <a:pt x="238766" y="1142063"/>
                      <a:pt x="499233" y="1402530"/>
                      <a:pt x="820628" y="1402530"/>
                    </a:cubicBezTo>
                    <a:cubicBezTo>
                      <a:pt x="1142024" y="1402530"/>
                      <a:pt x="1402491" y="1142063"/>
                      <a:pt x="1402491" y="820667"/>
                    </a:cubicBezTo>
                    <a:cubicBezTo>
                      <a:pt x="1402491" y="499272"/>
                      <a:pt x="1142024" y="238805"/>
                      <a:pt x="820628" y="238805"/>
                    </a:cubicBezTo>
                    <a:close/>
                  </a:path>
                </a:pathLst>
              </a:custGeom>
              <a:grp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grpSp>
        <p:cxnSp>
          <p:nvCxnSpPr>
            <p:cNvPr id="190" name="Straight Connector 189">
              <a:extLst>
                <a:ext uri="{FF2B5EF4-FFF2-40B4-BE49-F238E27FC236}">
                  <a16:creationId xmlns:a16="http://schemas.microsoft.com/office/drawing/2014/main" id="{E9B75728-241C-42E0-88DB-95BA30A77C23}"/>
                </a:ext>
              </a:extLst>
            </p:cNvPr>
            <p:cNvCxnSpPr>
              <a:cxnSpLocks/>
            </p:cNvCxnSpPr>
            <p:nvPr/>
          </p:nvCxnSpPr>
          <p:spPr>
            <a:xfrm>
              <a:off x="8784412" y="4775573"/>
              <a:ext cx="171054" cy="0"/>
            </a:xfrm>
            <a:prstGeom prst="line">
              <a:avLst/>
            </a:prstGeom>
            <a:ln>
              <a:solidFill>
                <a:schemeClr val="tx2"/>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BF4DF9FB-E281-4D08-8EBC-95A17C62C262}"/>
                </a:ext>
              </a:extLst>
            </p:cNvPr>
            <p:cNvCxnSpPr>
              <a:cxnSpLocks/>
            </p:cNvCxnSpPr>
            <p:nvPr/>
          </p:nvCxnSpPr>
          <p:spPr>
            <a:xfrm>
              <a:off x="9167608" y="4775573"/>
              <a:ext cx="171054" cy="0"/>
            </a:xfrm>
            <a:prstGeom prst="line">
              <a:avLst/>
            </a:prstGeom>
            <a:ln>
              <a:solidFill>
                <a:schemeClr val="tx2"/>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D09DC3A0-B60E-4246-9856-9509800A49A6}"/>
                </a:ext>
              </a:extLst>
            </p:cNvPr>
            <p:cNvCxnSpPr>
              <a:cxnSpLocks/>
            </p:cNvCxnSpPr>
            <p:nvPr/>
          </p:nvCxnSpPr>
          <p:spPr>
            <a:xfrm>
              <a:off x="9550804" y="4775573"/>
              <a:ext cx="147460" cy="0"/>
            </a:xfrm>
            <a:prstGeom prst="line">
              <a:avLst/>
            </a:prstGeom>
            <a:ln>
              <a:solidFill>
                <a:schemeClr val="tx2"/>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956ADCDA-0116-4EA4-943B-E14427CD87C8}"/>
                </a:ext>
              </a:extLst>
            </p:cNvPr>
            <p:cNvCxnSpPr>
              <a:cxnSpLocks/>
            </p:cNvCxnSpPr>
            <p:nvPr/>
          </p:nvCxnSpPr>
          <p:spPr>
            <a:xfrm>
              <a:off x="9933999" y="4775573"/>
              <a:ext cx="88476" cy="0"/>
            </a:xfrm>
            <a:prstGeom prst="line">
              <a:avLst/>
            </a:prstGeom>
            <a:ln>
              <a:solidFill>
                <a:schemeClr val="tx2"/>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36B87221-579A-4658-A68F-EA3A181A1E70}"/>
                </a:ext>
              </a:extLst>
            </p:cNvPr>
            <p:cNvCxnSpPr>
              <a:cxnSpLocks/>
            </p:cNvCxnSpPr>
            <p:nvPr/>
          </p:nvCxnSpPr>
          <p:spPr>
            <a:xfrm>
              <a:off x="10317195" y="4775573"/>
              <a:ext cx="106171" cy="0"/>
            </a:xfrm>
            <a:prstGeom prst="line">
              <a:avLst/>
            </a:prstGeom>
            <a:ln>
              <a:solidFill>
                <a:schemeClr val="tx2"/>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9C08A1DA-E212-488E-8412-B66C55D519D1}"/>
                </a:ext>
              </a:extLst>
            </p:cNvPr>
            <p:cNvCxnSpPr>
              <a:cxnSpLocks/>
            </p:cNvCxnSpPr>
            <p:nvPr/>
          </p:nvCxnSpPr>
          <p:spPr>
            <a:xfrm>
              <a:off x="10700390" y="4775573"/>
              <a:ext cx="117968" cy="0"/>
            </a:xfrm>
            <a:prstGeom prst="line">
              <a:avLst/>
            </a:prstGeom>
            <a:ln>
              <a:solidFill>
                <a:schemeClr val="tx2"/>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1FCBC3D4-59BB-4947-9707-77E2DFD23EFB}"/>
                </a:ext>
              </a:extLst>
            </p:cNvPr>
            <p:cNvCxnSpPr>
              <a:cxnSpLocks/>
            </p:cNvCxnSpPr>
            <p:nvPr/>
          </p:nvCxnSpPr>
          <p:spPr>
            <a:xfrm>
              <a:off x="11083586" y="4775573"/>
              <a:ext cx="117968" cy="0"/>
            </a:xfrm>
            <a:prstGeom prst="line">
              <a:avLst/>
            </a:prstGeom>
            <a:ln>
              <a:solidFill>
                <a:schemeClr val="accent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32CB681B-4AE3-4CDF-9CC4-C0F9BF4A2FDB}"/>
                </a:ext>
              </a:extLst>
            </p:cNvPr>
            <p:cNvCxnSpPr>
              <a:cxnSpLocks/>
            </p:cNvCxnSpPr>
            <p:nvPr/>
          </p:nvCxnSpPr>
          <p:spPr>
            <a:xfrm>
              <a:off x="11455747" y="4775573"/>
              <a:ext cx="159257" cy="0"/>
            </a:xfrm>
            <a:prstGeom prst="line">
              <a:avLst/>
            </a:prstGeom>
            <a:ln>
              <a:solidFill>
                <a:schemeClr val="accent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201" name="TextBox 200">
              <a:extLst>
                <a:ext uri="{FF2B5EF4-FFF2-40B4-BE49-F238E27FC236}">
                  <a16:creationId xmlns:a16="http://schemas.microsoft.com/office/drawing/2014/main" id="{B3E4A80B-3C90-4F81-A35C-1BD613FFF879}"/>
                </a:ext>
              </a:extLst>
            </p:cNvPr>
            <p:cNvSpPr txBox="1">
              <a:spLocks/>
            </p:cNvSpPr>
            <p:nvPr/>
          </p:nvSpPr>
          <p:spPr>
            <a:xfrm>
              <a:off x="8730288" y="4466279"/>
              <a:ext cx="291098" cy="169508"/>
            </a:xfrm>
            <a:prstGeom prst="rect">
              <a:avLst/>
            </a:prstGeom>
            <a:noFill/>
          </p:spPr>
          <p:txBody>
            <a:bodyPr wrap="squar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1 y</a:t>
              </a:r>
            </a:p>
          </p:txBody>
        </p:sp>
        <p:sp>
          <p:nvSpPr>
            <p:cNvPr id="202" name="TextBox 201">
              <a:extLst>
                <a:ext uri="{FF2B5EF4-FFF2-40B4-BE49-F238E27FC236}">
                  <a16:creationId xmlns:a16="http://schemas.microsoft.com/office/drawing/2014/main" id="{DE9546B5-DFAE-4076-ACBC-89DAE66A7601}"/>
                </a:ext>
              </a:extLst>
            </p:cNvPr>
            <p:cNvSpPr txBox="1">
              <a:spLocks/>
            </p:cNvSpPr>
            <p:nvPr/>
          </p:nvSpPr>
          <p:spPr>
            <a:xfrm>
              <a:off x="9113486" y="4466279"/>
              <a:ext cx="291098" cy="169508"/>
            </a:xfrm>
            <a:prstGeom prst="rect">
              <a:avLst/>
            </a:prstGeom>
            <a:noFill/>
          </p:spPr>
          <p:txBody>
            <a:bodyPr wrap="squar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1 y</a:t>
              </a:r>
            </a:p>
          </p:txBody>
        </p:sp>
        <p:sp>
          <p:nvSpPr>
            <p:cNvPr id="203" name="TextBox 202">
              <a:extLst>
                <a:ext uri="{FF2B5EF4-FFF2-40B4-BE49-F238E27FC236}">
                  <a16:creationId xmlns:a16="http://schemas.microsoft.com/office/drawing/2014/main" id="{5AC0CC04-4A05-4264-9D97-45DB2ED116D1}"/>
                </a:ext>
              </a:extLst>
            </p:cNvPr>
            <p:cNvSpPr txBox="1">
              <a:spLocks/>
            </p:cNvSpPr>
            <p:nvPr/>
          </p:nvSpPr>
          <p:spPr>
            <a:xfrm>
              <a:off x="9496679" y="4466280"/>
              <a:ext cx="291099" cy="202744"/>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0.75 y</a:t>
              </a:r>
            </a:p>
          </p:txBody>
        </p:sp>
        <p:sp>
          <p:nvSpPr>
            <p:cNvPr id="204" name="TextBox 203">
              <a:extLst>
                <a:ext uri="{FF2B5EF4-FFF2-40B4-BE49-F238E27FC236}">
                  <a16:creationId xmlns:a16="http://schemas.microsoft.com/office/drawing/2014/main" id="{A7494A96-D8A6-4119-8D87-F396AA15F1F1}"/>
                </a:ext>
              </a:extLst>
            </p:cNvPr>
            <p:cNvSpPr txBox="1">
              <a:spLocks/>
            </p:cNvSpPr>
            <p:nvPr/>
          </p:nvSpPr>
          <p:spPr>
            <a:xfrm>
              <a:off x="9879875" y="4466280"/>
              <a:ext cx="291099" cy="202744"/>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4565B"/>
                  </a:solidFill>
                  <a:effectLst/>
                  <a:uLnTx/>
                  <a:uFillTx/>
                  <a:latin typeface="Trebuchet MS" panose="020B0603020202020204" pitchFamily="34" charset="0"/>
                  <a:ea typeface="+mn-ea"/>
                  <a:cs typeface="+mn-cs"/>
                </a:rPr>
                <a:t>0.2 </a:t>
              </a:r>
              <a:r>
                <a:rPr kumimoji="0" lang="en-US" sz="7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y</a:t>
              </a:r>
            </a:p>
          </p:txBody>
        </p:sp>
        <p:sp>
          <p:nvSpPr>
            <p:cNvPr id="205" name="TextBox 204">
              <a:extLst>
                <a:ext uri="{FF2B5EF4-FFF2-40B4-BE49-F238E27FC236}">
                  <a16:creationId xmlns:a16="http://schemas.microsoft.com/office/drawing/2014/main" id="{78AD9149-0D05-46AB-BCF1-E27276FCE5DC}"/>
                </a:ext>
              </a:extLst>
            </p:cNvPr>
            <p:cNvSpPr txBox="1">
              <a:spLocks/>
            </p:cNvSpPr>
            <p:nvPr/>
          </p:nvSpPr>
          <p:spPr>
            <a:xfrm>
              <a:off x="10263070" y="4466280"/>
              <a:ext cx="291099" cy="202744"/>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0.25 y</a:t>
              </a:r>
            </a:p>
          </p:txBody>
        </p:sp>
        <p:sp>
          <p:nvSpPr>
            <p:cNvPr id="206" name="TextBox 205">
              <a:extLst>
                <a:ext uri="{FF2B5EF4-FFF2-40B4-BE49-F238E27FC236}">
                  <a16:creationId xmlns:a16="http://schemas.microsoft.com/office/drawing/2014/main" id="{78AD9EA1-1A91-4954-849F-807A2A6D97DE}"/>
                </a:ext>
              </a:extLst>
            </p:cNvPr>
            <p:cNvSpPr txBox="1">
              <a:spLocks/>
            </p:cNvSpPr>
            <p:nvPr/>
          </p:nvSpPr>
          <p:spPr>
            <a:xfrm>
              <a:off x="10646266" y="4466280"/>
              <a:ext cx="291099" cy="202744"/>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0.5 y</a:t>
              </a:r>
            </a:p>
          </p:txBody>
        </p:sp>
        <p:sp>
          <p:nvSpPr>
            <p:cNvPr id="207" name="TextBox 206">
              <a:extLst>
                <a:ext uri="{FF2B5EF4-FFF2-40B4-BE49-F238E27FC236}">
                  <a16:creationId xmlns:a16="http://schemas.microsoft.com/office/drawing/2014/main" id="{735811E9-76AE-45A7-AD34-9DB2D49FDB59}"/>
                </a:ext>
              </a:extLst>
            </p:cNvPr>
            <p:cNvSpPr txBox="1">
              <a:spLocks/>
            </p:cNvSpPr>
            <p:nvPr/>
          </p:nvSpPr>
          <p:spPr>
            <a:xfrm>
              <a:off x="11029459" y="4466280"/>
              <a:ext cx="291099" cy="202744"/>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0.5 y</a:t>
              </a:r>
            </a:p>
          </p:txBody>
        </p:sp>
        <p:sp>
          <p:nvSpPr>
            <p:cNvPr id="208" name="TextBox 207">
              <a:extLst>
                <a:ext uri="{FF2B5EF4-FFF2-40B4-BE49-F238E27FC236}">
                  <a16:creationId xmlns:a16="http://schemas.microsoft.com/office/drawing/2014/main" id="{C1283DF6-98D1-4297-B6B2-C6426590DB06}"/>
                </a:ext>
              </a:extLst>
            </p:cNvPr>
            <p:cNvSpPr txBox="1">
              <a:spLocks/>
            </p:cNvSpPr>
            <p:nvPr/>
          </p:nvSpPr>
          <p:spPr>
            <a:xfrm>
              <a:off x="11415006" y="4466280"/>
              <a:ext cx="291099" cy="202744"/>
            </a:xfrm>
            <a:prstGeom prst="rect">
              <a:avLst/>
            </a:prstGeom>
            <a:noFill/>
          </p:spPr>
          <p:txBody>
            <a:bodyPr wrap="square" lIns="9144" tIns="9144" rIns="9144" bIns="9144">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4565B"/>
                  </a:solidFill>
                  <a:effectLst/>
                  <a:uLnTx/>
                  <a:uFillTx/>
                  <a:latin typeface="Trebuchet MS" panose="020B0603020202020204" pitchFamily="34" charset="0"/>
                  <a:ea typeface="+mn-ea"/>
                  <a:cs typeface="+mn-cs"/>
                </a:rPr>
                <a:t>0.8 </a:t>
              </a:r>
              <a:r>
                <a:rPr kumimoji="0" lang="en-US" sz="7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y</a:t>
              </a:r>
            </a:p>
          </p:txBody>
        </p:sp>
      </p:grpSp>
      <p:grpSp>
        <p:nvGrpSpPr>
          <p:cNvPr id="218" name="Group 217">
            <a:extLst>
              <a:ext uri="{FF2B5EF4-FFF2-40B4-BE49-F238E27FC236}">
                <a16:creationId xmlns:a16="http://schemas.microsoft.com/office/drawing/2014/main" id="{89B42685-97B9-4A86-8DAD-FD935B8F63E0}"/>
              </a:ext>
            </a:extLst>
          </p:cNvPr>
          <p:cNvGrpSpPr/>
          <p:nvPr/>
        </p:nvGrpSpPr>
        <p:grpSpPr>
          <a:xfrm>
            <a:off x="6982410" y="5333108"/>
            <a:ext cx="4194474" cy="206087"/>
            <a:chOff x="6850174" y="5895870"/>
            <a:chExt cx="4253899" cy="203133"/>
          </a:xfrm>
        </p:grpSpPr>
        <p:grpSp>
          <p:nvGrpSpPr>
            <p:cNvPr id="217" name="Group 216">
              <a:extLst>
                <a:ext uri="{FF2B5EF4-FFF2-40B4-BE49-F238E27FC236}">
                  <a16:creationId xmlns:a16="http://schemas.microsoft.com/office/drawing/2014/main" id="{DCA0A1C2-7C5B-440A-A0CD-8F47F15AB3A9}"/>
                </a:ext>
              </a:extLst>
            </p:cNvPr>
            <p:cNvGrpSpPr/>
            <p:nvPr/>
          </p:nvGrpSpPr>
          <p:grpSpPr>
            <a:xfrm>
              <a:off x="6850174" y="5895870"/>
              <a:ext cx="1348301" cy="203133"/>
              <a:chOff x="6850174" y="5895870"/>
              <a:chExt cx="1348301" cy="203133"/>
            </a:xfrm>
          </p:grpSpPr>
          <p:cxnSp>
            <p:nvCxnSpPr>
              <p:cNvPr id="209" name="Straight Connector 208">
                <a:extLst>
                  <a:ext uri="{FF2B5EF4-FFF2-40B4-BE49-F238E27FC236}">
                    <a16:creationId xmlns:a16="http://schemas.microsoft.com/office/drawing/2014/main" id="{CBA5BD47-4BDC-41C0-9C21-D9D978EE7883}"/>
                  </a:ext>
                </a:extLst>
              </p:cNvPr>
              <p:cNvCxnSpPr>
                <a:cxnSpLocks/>
              </p:cNvCxnSpPr>
              <p:nvPr/>
            </p:nvCxnSpPr>
            <p:spPr>
              <a:xfrm>
                <a:off x="6850174" y="5997436"/>
                <a:ext cx="265176" cy="0"/>
              </a:xfrm>
              <a:prstGeom prst="line">
                <a:avLst/>
              </a:prstGeom>
              <a:ln>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0" name="TextBox 209">
                <a:extLst>
                  <a:ext uri="{FF2B5EF4-FFF2-40B4-BE49-F238E27FC236}">
                    <a16:creationId xmlns:a16="http://schemas.microsoft.com/office/drawing/2014/main" id="{86977577-A540-4E2F-800A-3B05720DE79D}"/>
                  </a:ext>
                </a:extLst>
              </p:cNvPr>
              <p:cNvSpPr txBox="1">
                <a:spLocks/>
              </p:cNvSpPr>
              <p:nvPr/>
            </p:nvSpPr>
            <p:spPr>
              <a:xfrm>
                <a:off x="7202176" y="5895870"/>
                <a:ext cx="996299" cy="203133"/>
              </a:xfrm>
              <a:prstGeom prst="rect">
                <a:avLst/>
              </a:prstGeom>
              <a:noFill/>
            </p:spPr>
            <p:txBody>
              <a:bodyPr wrap="non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54565B"/>
                    </a:solidFill>
                    <a:effectLst/>
                    <a:uLnTx/>
                    <a:uFillTx/>
                    <a:latin typeface="Trebuchet MS" panose="020B0603020202020204" pitchFamily="34" charset="0"/>
                    <a:ea typeface="+mn-ea"/>
                    <a:cs typeface="+mn-cs"/>
                  </a:rPr>
                  <a:t>Exposure time</a:t>
                </a:r>
                <a:endPar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endParaRPr>
              </a:p>
            </p:txBody>
          </p:sp>
        </p:grpSp>
        <p:grpSp>
          <p:nvGrpSpPr>
            <p:cNvPr id="216" name="Group 215">
              <a:extLst>
                <a:ext uri="{FF2B5EF4-FFF2-40B4-BE49-F238E27FC236}">
                  <a16:creationId xmlns:a16="http://schemas.microsoft.com/office/drawing/2014/main" id="{3ACA9A66-3DAE-4A40-9ADC-5892FE767AC3}"/>
                </a:ext>
              </a:extLst>
            </p:cNvPr>
            <p:cNvGrpSpPr/>
            <p:nvPr/>
          </p:nvGrpSpPr>
          <p:grpSpPr>
            <a:xfrm>
              <a:off x="8418158" y="5895870"/>
              <a:ext cx="1660993" cy="203133"/>
              <a:chOff x="8404717" y="5895870"/>
              <a:chExt cx="1660993" cy="203133"/>
            </a:xfrm>
          </p:grpSpPr>
          <p:sp>
            <p:nvSpPr>
              <p:cNvPr id="211" name="TextBox 210">
                <a:extLst>
                  <a:ext uri="{FF2B5EF4-FFF2-40B4-BE49-F238E27FC236}">
                    <a16:creationId xmlns:a16="http://schemas.microsoft.com/office/drawing/2014/main" id="{70EC5AE7-342A-4558-8542-0A68A300EB48}"/>
                  </a:ext>
                </a:extLst>
              </p:cNvPr>
              <p:cNvSpPr txBox="1">
                <a:spLocks/>
              </p:cNvSpPr>
              <p:nvPr/>
            </p:nvSpPr>
            <p:spPr>
              <a:xfrm>
                <a:off x="8578893" y="5895870"/>
                <a:ext cx="1486817" cy="203133"/>
              </a:xfrm>
              <a:prstGeom prst="rect">
                <a:avLst/>
              </a:prstGeom>
              <a:noFill/>
            </p:spPr>
            <p:txBody>
              <a:bodyPr wrap="non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Data cutoff/last dose</a:t>
                </a:r>
              </a:p>
            </p:txBody>
          </p:sp>
          <p:sp>
            <p:nvSpPr>
              <p:cNvPr id="213" name="Oval 212">
                <a:extLst>
                  <a:ext uri="{FF2B5EF4-FFF2-40B4-BE49-F238E27FC236}">
                    <a16:creationId xmlns:a16="http://schemas.microsoft.com/office/drawing/2014/main" id="{D31CA40A-7DFA-4E5E-88B5-FCFD22334063}"/>
                  </a:ext>
                </a:extLst>
              </p:cNvPr>
              <p:cNvSpPr/>
              <p:nvPr/>
            </p:nvSpPr>
            <p:spPr>
              <a:xfrm>
                <a:off x="8404717" y="5938000"/>
                <a:ext cx="118872" cy="118872"/>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grpSp>
        <p:grpSp>
          <p:nvGrpSpPr>
            <p:cNvPr id="215" name="Group 214">
              <a:extLst>
                <a:ext uri="{FF2B5EF4-FFF2-40B4-BE49-F238E27FC236}">
                  <a16:creationId xmlns:a16="http://schemas.microsoft.com/office/drawing/2014/main" id="{60309237-1854-4FF7-BD7E-825393AAE412}"/>
                </a:ext>
              </a:extLst>
            </p:cNvPr>
            <p:cNvGrpSpPr/>
            <p:nvPr/>
          </p:nvGrpSpPr>
          <p:grpSpPr>
            <a:xfrm>
              <a:off x="10298831" y="5895870"/>
              <a:ext cx="805242" cy="203133"/>
              <a:chOff x="10658060" y="5895870"/>
              <a:chExt cx="805242" cy="203133"/>
            </a:xfrm>
          </p:grpSpPr>
          <p:sp>
            <p:nvSpPr>
              <p:cNvPr id="212" name="TextBox 211">
                <a:extLst>
                  <a:ext uri="{FF2B5EF4-FFF2-40B4-BE49-F238E27FC236}">
                    <a16:creationId xmlns:a16="http://schemas.microsoft.com/office/drawing/2014/main" id="{711B9A38-8296-4BAE-83FA-4D2BCAEE7341}"/>
                  </a:ext>
                </a:extLst>
              </p:cNvPr>
              <p:cNvSpPr txBox="1">
                <a:spLocks/>
              </p:cNvSpPr>
              <p:nvPr/>
            </p:nvSpPr>
            <p:spPr>
              <a:xfrm>
                <a:off x="10838901" y="5895870"/>
                <a:ext cx="624401" cy="203133"/>
              </a:xfrm>
              <a:prstGeom prst="rect">
                <a:avLst/>
              </a:prstGeom>
              <a:noFill/>
            </p:spPr>
            <p:txBody>
              <a:bodyPr wrap="none" lIns="9144" tIns="9144" rIns="9144" bIns="914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AE event</a:t>
                </a:r>
              </a:p>
            </p:txBody>
          </p:sp>
          <p:sp>
            <p:nvSpPr>
              <p:cNvPr id="214" name="Oval 213">
                <a:extLst>
                  <a:ext uri="{FF2B5EF4-FFF2-40B4-BE49-F238E27FC236}">
                    <a16:creationId xmlns:a16="http://schemas.microsoft.com/office/drawing/2014/main" id="{9EEAA29F-8AE9-4A00-A31B-000A5E290B6E}"/>
                  </a:ext>
                </a:extLst>
              </p:cNvPr>
              <p:cNvSpPr/>
              <p:nvPr/>
            </p:nvSpPr>
            <p:spPr>
              <a:xfrm>
                <a:off x="10658060" y="5938000"/>
                <a:ext cx="118872"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grpSp>
      </p:grpSp>
      <p:sp>
        <p:nvSpPr>
          <p:cNvPr id="106" name="TextBox 105">
            <a:extLst>
              <a:ext uri="{FF2B5EF4-FFF2-40B4-BE49-F238E27FC236}">
                <a16:creationId xmlns:a16="http://schemas.microsoft.com/office/drawing/2014/main" id="{F960119D-5C68-4010-BF9C-ACD3AB40A1A9}"/>
              </a:ext>
            </a:extLst>
          </p:cNvPr>
          <p:cNvSpPr txBox="1"/>
          <p:nvPr/>
        </p:nvSpPr>
        <p:spPr>
          <a:xfrm>
            <a:off x="211015" y="1702555"/>
            <a:ext cx="4945506" cy="276999"/>
          </a:xfrm>
          <a:prstGeom prst="rect">
            <a:avLst/>
          </a:prstGeom>
          <a:solidFill>
            <a:srgbClr val="002557"/>
          </a:solidFill>
        </p:spPr>
        <p:txBody>
          <a:bodyPr wrap="square">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TROPiCS-02 Study </a:t>
            </a:r>
            <a:r>
              <a:rPr kumimoji="0" lang="en-US" sz="12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Design</a:t>
            </a:r>
            <a:r>
              <a:rPr kumimoji="0" lang="en-US" sz="1200" b="1" i="0" u="none" strike="noStrike" kern="1200" cap="none" spc="25" normalizeH="0" baseline="0" noProof="0" dirty="0">
                <a:ln>
                  <a:noFill/>
                </a:ln>
                <a:solidFill>
                  <a:srgbClr val="FFFFFF"/>
                </a:solidFill>
                <a:effectLst/>
                <a:uLnTx/>
                <a:uFillTx/>
                <a:latin typeface="Trebuchet MS" panose="020B0603020202020204" pitchFamily="34" charset="0"/>
                <a:ea typeface="+mn-ea"/>
                <a:cs typeface="Arial"/>
              </a:rPr>
              <a:t> </a:t>
            </a:r>
            <a:r>
              <a:rPr kumimoji="0" lang="en-US" sz="12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(NCT03901339)</a:t>
            </a:r>
            <a:r>
              <a:rPr kumimoji="0" lang="en-US" sz="1200" b="1" i="0" u="none" strike="noStrike" kern="1200" cap="none" spc="0" normalizeH="0" baseline="34722" noProof="0" dirty="0">
                <a:ln>
                  <a:noFill/>
                </a:ln>
                <a:solidFill>
                  <a:srgbClr val="FFFFFF"/>
                </a:solidFill>
                <a:effectLst/>
                <a:uLnTx/>
                <a:uFillTx/>
                <a:latin typeface="Trebuchet MS" panose="020B0603020202020204" pitchFamily="34" charset="0"/>
                <a:ea typeface="+mn-ea"/>
                <a:cs typeface="Arial"/>
              </a:rPr>
              <a:t>1</a:t>
            </a:r>
          </a:p>
        </p:txBody>
      </p:sp>
      <p:grpSp>
        <p:nvGrpSpPr>
          <p:cNvPr id="14" name="Group 13">
            <a:extLst>
              <a:ext uri="{FF2B5EF4-FFF2-40B4-BE49-F238E27FC236}">
                <a16:creationId xmlns:a16="http://schemas.microsoft.com/office/drawing/2014/main" id="{533E471A-B211-4A32-9EE0-307DAF5DA26E}"/>
              </a:ext>
            </a:extLst>
          </p:cNvPr>
          <p:cNvGrpSpPr/>
          <p:nvPr/>
        </p:nvGrpSpPr>
        <p:grpSpPr>
          <a:xfrm>
            <a:off x="211015" y="2074325"/>
            <a:ext cx="5067865" cy="3641840"/>
            <a:chOff x="-1518601" y="2062245"/>
            <a:chExt cx="6840274" cy="2949038"/>
          </a:xfrm>
        </p:grpSpPr>
        <p:sp>
          <p:nvSpPr>
            <p:cNvPr id="107" name="object 19">
              <a:extLst>
                <a:ext uri="{FF2B5EF4-FFF2-40B4-BE49-F238E27FC236}">
                  <a16:creationId xmlns:a16="http://schemas.microsoft.com/office/drawing/2014/main" id="{78622B86-80E2-4D7B-8824-59966D212996}"/>
                </a:ext>
              </a:extLst>
            </p:cNvPr>
            <p:cNvSpPr txBox="1"/>
            <p:nvPr/>
          </p:nvSpPr>
          <p:spPr>
            <a:xfrm>
              <a:off x="-1518601" y="2231894"/>
              <a:ext cx="2067608" cy="2442424"/>
            </a:xfrm>
            <a:prstGeom prst="rect">
              <a:avLst/>
            </a:prstGeom>
            <a:solidFill>
              <a:schemeClr val="bg1">
                <a:lumMod val="95000"/>
              </a:schemeClr>
            </a:solidFill>
            <a:ln w="3175">
              <a:solidFill>
                <a:schemeClr val="bg1">
                  <a:lumMod val="85000"/>
                </a:schemeClr>
              </a:solidFill>
            </a:ln>
          </p:spPr>
          <p:txBody>
            <a:bodyPr vert="horz" wrap="square" lIns="45720" tIns="45720" rIns="45720" bIns="45720" rtlCol="0">
              <a:spAutoFit/>
            </a:bodyPr>
            <a:lstStyle/>
            <a:p>
              <a:pPr marL="55244" marR="35560" lvl="0" indent="0" algn="l" defTabSz="914400" rtl="0" eaLnBrk="1" fontAlgn="auto" latinLnBrk="0" hangingPunct="1">
                <a:lnSpc>
                  <a:spcPct val="100000"/>
                </a:lnSpc>
                <a:spcBef>
                  <a:spcPts val="300"/>
                </a:spcBef>
                <a:spcAft>
                  <a:spcPts val="300"/>
                </a:spcAft>
                <a:buClr>
                  <a:srgbClr val="54565B"/>
                </a:buClr>
                <a:buSzTx/>
                <a:buFontTx/>
                <a:buNone/>
                <a:tabLst/>
                <a:defRPr/>
              </a:pPr>
              <a:r>
                <a:rPr kumimoji="0" sz="1000" b="1"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Metastatic or locally </a:t>
              </a:r>
              <a:r>
                <a:rPr kumimoji="0" sz="10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recurrent </a:t>
              </a:r>
              <a:r>
                <a:rPr kumimoji="0" sz="1000" b="1"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inoperable HR+/HER2− breast cancer that </a:t>
              </a:r>
              <a:r>
                <a:rPr kumimoji="0" sz="1000" b="1"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progressed</a:t>
              </a:r>
              <a:r>
                <a:rPr kumimoji="0" sz="1000" b="1"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sz="10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after</a:t>
              </a:r>
              <a:r>
                <a:rPr kumimoji="0" sz="1000" b="1"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rPr>
                <a:t>a</a:t>
              </a:r>
              <a:endParaRPr kumimoji="0" sz="1000" b="0" i="0" u="none" strike="noStrike" kern="1200" cap="none" spc="0" normalizeH="0" baseline="31746" noProof="0" dirty="0">
                <a:ln>
                  <a:noFill/>
                </a:ln>
                <a:solidFill>
                  <a:srgbClr val="54565B"/>
                </a:solidFill>
                <a:effectLst/>
                <a:uLnTx/>
                <a:uFillTx/>
                <a:latin typeface="Trebuchet MS" panose="020B0603020202020204" pitchFamily="34" charset="0"/>
                <a:ea typeface="+mn-ea"/>
                <a:cs typeface="Arial"/>
              </a:endParaRPr>
            </a:p>
            <a:p>
              <a:pPr marL="182880" marR="42545" lvl="0" indent="-182880" algn="l" defTabSz="914400" rtl="0" eaLnBrk="1" fontAlgn="auto" latinLnBrk="0" hangingPunct="1">
                <a:lnSpc>
                  <a:spcPct val="100000"/>
                </a:lnSpc>
                <a:spcBef>
                  <a:spcPts val="300"/>
                </a:spcBef>
                <a:spcAft>
                  <a:spcPts val="300"/>
                </a:spcAft>
                <a:buClr>
                  <a:srgbClr val="54565B"/>
                </a:buClr>
                <a:buSzTx/>
                <a:buFontTx/>
                <a:buChar char="•"/>
                <a:tabLst>
                  <a:tab pos="99060" algn="l"/>
                </a:tabLst>
                <a:defRPr/>
              </a:pP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At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least </a:t>
              </a: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1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endocrine therapy, </a:t>
              </a: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taxane,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and CDK4/6 inhibitor in  any setting</a:t>
              </a:r>
            </a:p>
            <a:p>
              <a:pPr marL="182880" marR="167005" lvl="0" indent="-182880" algn="l" defTabSz="914400" rtl="0" eaLnBrk="1" fontAlgn="auto" latinLnBrk="0" hangingPunct="1">
                <a:lnSpc>
                  <a:spcPct val="100000"/>
                </a:lnSpc>
                <a:spcBef>
                  <a:spcPts val="300"/>
                </a:spcBef>
                <a:spcAft>
                  <a:spcPts val="300"/>
                </a:spcAft>
                <a:buClr>
                  <a:srgbClr val="54565B"/>
                </a:buClr>
                <a:buSzTx/>
                <a:buFontTx/>
                <a:buChar char="•"/>
                <a:tabLst>
                  <a:tab pos="99060" algn="l"/>
                </a:tabLst>
                <a:defRPr/>
              </a:pP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At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least 2, but </a:t>
              </a: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no more</a:t>
              </a:r>
              <a:r>
                <a:rPr kumimoji="0" lang="en-US"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 </a:t>
              </a: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than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4, lines of</a:t>
              </a:r>
              <a:r>
                <a:rPr kumimoji="0" lang="en-US"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t>
              </a:r>
              <a:r>
                <a:rPr kumimoji="0" lang="en-US"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c</a:t>
              </a: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hemotherapy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for  </a:t>
              </a: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metastatic</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disease</a:t>
              </a:r>
            </a:p>
            <a:p>
              <a:pPr marL="182880" marR="0" lvl="0" indent="-182880" algn="l" defTabSz="914400" rtl="0" eaLnBrk="1" fontAlgn="auto" latinLnBrk="0" hangingPunct="1">
                <a:lnSpc>
                  <a:spcPct val="100000"/>
                </a:lnSpc>
                <a:spcBef>
                  <a:spcPts val="300"/>
                </a:spcBef>
                <a:spcAft>
                  <a:spcPts val="300"/>
                </a:spcAft>
                <a:buClr>
                  <a:srgbClr val="54565B"/>
                </a:buClr>
                <a:buSzTx/>
                <a:buFontTx/>
                <a:buChar char="•"/>
                <a:tabLst>
                  <a:tab pos="99060" algn="l"/>
                </a:tabLst>
                <a:defRPr/>
              </a:pP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Measurable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disease by </a:t>
              </a: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RECIST</a:t>
              </a:r>
              <a:r>
                <a:rPr kumimoji="0" sz="1000" b="0" i="0" u="none" strike="noStrike" kern="1200" cap="none" spc="-15" normalizeH="0" baseline="0" noProof="0" dirty="0">
                  <a:ln>
                    <a:noFill/>
                  </a:ln>
                  <a:solidFill>
                    <a:srgbClr val="54565B"/>
                  </a:solidFill>
                  <a:effectLst/>
                  <a:uLnTx/>
                  <a:uFillTx/>
                  <a:latin typeface="Trebuchet MS" panose="020B0603020202020204" pitchFamily="34" charset="0"/>
                  <a:ea typeface="+mn-ea"/>
                  <a:cs typeface="Arial"/>
                </a:rPr>
                <a:t>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1.1</a:t>
              </a:r>
            </a:p>
            <a:p>
              <a:pPr marL="11430" marR="0" lvl="0" indent="0" algn="ctr" defTabSz="914400" rtl="0" eaLnBrk="1" fontAlgn="auto" latinLnBrk="0" hangingPunct="1">
                <a:lnSpc>
                  <a:spcPct val="100000"/>
                </a:lnSpc>
                <a:spcBef>
                  <a:spcPts val="300"/>
                </a:spcBef>
                <a:spcAft>
                  <a:spcPts val="300"/>
                </a:spcAft>
                <a:buClr>
                  <a:srgbClr val="54565B"/>
                </a:buClr>
                <a:buSzTx/>
                <a:buFontTx/>
                <a:buNone/>
                <a:tabLst/>
                <a:defRPr/>
              </a:pP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N=543</a:t>
              </a:r>
            </a:p>
          </p:txBody>
        </p:sp>
        <p:sp>
          <p:nvSpPr>
            <p:cNvPr id="108" name="object 20">
              <a:extLst>
                <a:ext uri="{FF2B5EF4-FFF2-40B4-BE49-F238E27FC236}">
                  <a16:creationId xmlns:a16="http://schemas.microsoft.com/office/drawing/2014/main" id="{DDBD7881-268C-4B88-8041-4E6798778B30}"/>
                </a:ext>
              </a:extLst>
            </p:cNvPr>
            <p:cNvSpPr txBox="1"/>
            <p:nvPr/>
          </p:nvSpPr>
          <p:spPr>
            <a:xfrm>
              <a:off x="3779471" y="2449345"/>
              <a:ext cx="1377050" cy="1938992"/>
            </a:xfrm>
            <a:prstGeom prst="rect">
              <a:avLst/>
            </a:prstGeom>
            <a:noFill/>
            <a:ln w="3175">
              <a:solidFill>
                <a:schemeClr val="bg1">
                  <a:lumMod val="85000"/>
                </a:schemeClr>
              </a:solidFill>
            </a:ln>
          </p:spPr>
          <p:txBody>
            <a:bodyPr vert="horz" wrap="square" lIns="45720" tIns="45720" rIns="45720" bIns="45720" rtlCol="0">
              <a:spAutoFit/>
            </a:bodyPr>
            <a:lstStyle/>
            <a:p>
              <a:pPr marL="40005" marR="0" lvl="0" indent="0" algn="l" defTabSz="914400" rtl="0" eaLnBrk="1" fontAlgn="auto" latinLnBrk="0" hangingPunct="1">
                <a:lnSpc>
                  <a:spcPct val="100000"/>
                </a:lnSpc>
                <a:spcBef>
                  <a:spcPts val="300"/>
                </a:spcBef>
                <a:spcAft>
                  <a:spcPts val="300"/>
                </a:spcAft>
                <a:buClr>
                  <a:srgbClr val="54565B"/>
                </a:buClr>
                <a:buSzTx/>
                <a:buFontTx/>
                <a:buNone/>
                <a:tabLst/>
                <a:defRPr/>
              </a:pPr>
              <a:r>
                <a:rPr kumimoji="0" sz="1000" b="1"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Primary</a:t>
              </a:r>
              <a:r>
                <a:rPr kumimoji="0" sz="1000" b="1" i="0" u="none" strike="noStrike" kern="1200" cap="none" spc="-60" normalizeH="0" baseline="0" noProof="0" dirty="0">
                  <a:ln>
                    <a:noFill/>
                  </a:ln>
                  <a:solidFill>
                    <a:srgbClr val="54565B"/>
                  </a:solidFill>
                  <a:effectLst/>
                  <a:uLnTx/>
                  <a:uFillTx/>
                  <a:latin typeface="Trebuchet MS" panose="020B0603020202020204" pitchFamily="34" charset="0"/>
                  <a:ea typeface="+mn-ea"/>
                  <a:cs typeface="Arial"/>
                </a:rPr>
                <a:t> </a:t>
              </a:r>
              <a:r>
                <a:rPr kumimoji="0" sz="1000" b="1"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Endpoint</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182880" marR="0" lvl="0" indent="-182880" algn="l" defTabSz="914400" rtl="0" eaLnBrk="1" fontAlgn="auto" latinLnBrk="0" hangingPunct="1">
                <a:lnSpc>
                  <a:spcPct val="100000"/>
                </a:lnSpc>
                <a:spcBef>
                  <a:spcPts val="300"/>
                </a:spcBef>
                <a:spcAft>
                  <a:spcPts val="300"/>
                </a:spcAft>
                <a:buClr>
                  <a:srgbClr val="54565B"/>
                </a:buClr>
                <a:buSzTx/>
                <a:buFontTx/>
                <a:buChar char="•"/>
                <a:tabLst>
                  <a:tab pos="105410" algn="l"/>
                </a:tabLst>
                <a:defRPr/>
              </a:pPr>
              <a:r>
                <a:rPr kumimoji="0" sz="10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PFS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by</a:t>
              </a:r>
              <a:r>
                <a:rPr kumimoji="0" sz="1000" b="0" i="0" u="none" strike="noStrike" kern="1200" cap="none" spc="-80" normalizeH="0" baseline="0" noProof="0" dirty="0">
                  <a:ln>
                    <a:noFill/>
                  </a:ln>
                  <a:solidFill>
                    <a:srgbClr val="54565B"/>
                  </a:solidFill>
                  <a:effectLst/>
                  <a:uLnTx/>
                  <a:uFillTx/>
                  <a:latin typeface="Trebuchet MS" panose="020B0603020202020204" pitchFamily="34" charset="0"/>
                  <a:ea typeface="+mn-ea"/>
                  <a:cs typeface="Arial"/>
                </a:rPr>
                <a:t> </a:t>
              </a: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BICR</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40005" marR="0" lvl="0" indent="0" algn="l" defTabSz="914400" rtl="0" eaLnBrk="1" fontAlgn="auto" latinLnBrk="0" hangingPunct="1">
                <a:lnSpc>
                  <a:spcPct val="100000"/>
                </a:lnSpc>
                <a:spcBef>
                  <a:spcPts val="300"/>
                </a:spcBef>
                <a:spcAft>
                  <a:spcPts val="300"/>
                </a:spcAft>
                <a:buClr>
                  <a:srgbClr val="54565B"/>
                </a:buClr>
                <a:buSzTx/>
                <a:buFontTx/>
                <a:buNone/>
                <a:tabLst/>
                <a:defRPr/>
              </a:pPr>
              <a:r>
                <a:rPr kumimoji="0" sz="1000" b="1"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Secondary</a:t>
              </a:r>
              <a:r>
                <a:rPr kumimoji="0" sz="10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t>
              </a:r>
              <a:r>
                <a:rPr kumimoji="0" sz="1000" b="1"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Endpoints</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182880" marR="0" lvl="0" indent="-182880" algn="l" defTabSz="914400" rtl="0" eaLnBrk="1" fontAlgn="auto" latinLnBrk="0" hangingPunct="1">
                <a:lnSpc>
                  <a:spcPct val="100000"/>
                </a:lnSpc>
                <a:spcBef>
                  <a:spcPts val="300"/>
                </a:spcBef>
                <a:spcAft>
                  <a:spcPts val="300"/>
                </a:spcAft>
                <a:buClr>
                  <a:srgbClr val="54565B"/>
                </a:buClr>
                <a:buSzTx/>
                <a:buFontTx/>
                <a:buChar char="•"/>
                <a:tabLst>
                  <a:tab pos="105410" algn="l"/>
                </a:tabLst>
                <a:defRPr/>
              </a:pPr>
              <a:r>
                <a:rPr kumimoji="0" sz="10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OS</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182880" marR="194945" lvl="0" indent="-182880" algn="l" defTabSz="914400" rtl="0" eaLnBrk="1" fontAlgn="auto" latinLnBrk="0" hangingPunct="1">
                <a:lnSpc>
                  <a:spcPct val="100000"/>
                </a:lnSpc>
                <a:spcBef>
                  <a:spcPts val="300"/>
                </a:spcBef>
                <a:spcAft>
                  <a:spcPts val="300"/>
                </a:spcAft>
                <a:buClr>
                  <a:srgbClr val="54565B"/>
                </a:buClr>
                <a:buSzTx/>
                <a:buFontTx/>
                <a:buChar char="•"/>
                <a:tabLst>
                  <a:tab pos="105410" algn="l"/>
                </a:tabLst>
                <a:defRPr/>
              </a:pP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ORR, DOR, CBR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by</a:t>
              </a:r>
              <a:r>
                <a:rPr kumimoji="0" sz="1000" b="0" i="0" u="none" strike="noStrike" kern="1200" cap="none" spc="-60" normalizeH="0" baseline="0" noProof="0" dirty="0">
                  <a:ln>
                    <a:noFill/>
                  </a:ln>
                  <a:solidFill>
                    <a:srgbClr val="54565B"/>
                  </a:solidFill>
                  <a:effectLst/>
                  <a:uLnTx/>
                  <a:uFillTx/>
                  <a:latin typeface="Trebuchet MS" panose="020B0603020202020204" pitchFamily="34" charset="0"/>
                  <a:ea typeface="+mn-ea"/>
                  <a:cs typeface="Arial"/>
                </a:rPr>
                <a:t> </a:t>
              </a:r>
              <a:r>
                <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LIR and </a:t>
              </a: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BICR</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182880" marR="0" lvl="0" indent="-182880" algn="l" defTabSz="914400" rtl="0" eaLnBrk="1" fontAlgn="auto" latinLnBrk="0" hangingPunct="1">
                <a:lnSpc>
                  <a:spcPct val="100000"/>
                </a:lnSpc>
                <a:spcBef>
                  <a:spcPts val="300"/>
                </a:spcBef>
                <a:spcAft>
                  <a:spcPts val="300"/>
                </a:spcAft>
                <a:buClr>
                  <a:srgbClr val="54565B"/>
                </a:buClr>
                <a:buSzTx/>
                <a:buFontTx/>
                <a:buChar char="•"/>
                <a:tabLst>
                  <a:tab pos="105410" algn="l"/>
                </a:tabLst>
                <a:defRPr/>
              </a:pPr>
              <a:r>
                <a:rPr kumimoji="0" sz="10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PRO</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182880" marR="0" lvl="0" indent="-182880" algn="l" defTabSz="914400" rtl="0" eaLnBrk="1" fontAlgn="auto" latinLnBrk="0" hangingPunct="1">
                <a:lnSpc>
                  <a:spcPct val="100000"/>
                </a:lnSpc>
                <a:spcBef>
                  <a:spcPts val="300"/>
                </a:spcBef>
                <a:spcAft>
                  <a:spcPts val="300"/>
                </a:spcAft>
                <a:buClr>
                  <a:srgbClr val="54565B"/>
                </a:buClr>
                <a:buSzTx/>
                <a:buFontTx/>
                <a:buChar char="•"/>
                <a:tabLst>
                  <a:tab pos="105410" algn="l"/>
                </a:tabLst>
                <a:defRPr/>
              </a:pPr>
              <a:r>
                <a:rPr kumimoji="0" sz="10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Safety</a:t>
              </a:r>
              <a:endParaRPr kumimoji="0" sz="10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109" name="object 21">
              <a:extLst>
                <a:ext uri="{FF2B5EF4-FFF2-40B4-BE49-F238E27FC236}">
                  <a16:creationId xmlns:a16="http://schemas.microsoft.com/office/drawing/2014/main" id="{7A0172D4-B404-4495-AB90-ED7D014CD23F}"/>
                </a:ext>
              </a:extLst>
            </p:cNvPr>
            <p:cNvSpPr txBox="1">
              <a:spLocks/>
            </p:cNvSpPr>
            <p:nvPr/>
          </p:nvSpPr>
          <p:spPr>
            <a:xfrm>
              <a:off x="751927" y="4425600"/>
              <a:ext cx="4569746" cy="585683"/>
            </a:xfrm>
            <a:prstGeom prst="rect">
              <a:avLst/>
            </a:prstGeom>
          </p:spPr>
          <p:txBody>
            <a:bodyPr vert="horz" wrap="square" lIns="0" tIns="15240" rIns="0" bIns="0" rtlCol="0">
              <a:spAutoFit/>
            </a:bodyPr>
            <a:lstStyle/>
            <a:p>
              <a:pPr marL="12700" marR="0" lvl="0" indent="0" algn="l" defTabSz="914400" rtl="0" eaLnBrk="1" fontAlgn="auto" latinLnBrk="0" hangingPunct="1">
                <a:lnSpc>
                  <a:spcPct val="100000"/>
                </a:lnSpc>
                <a:spcBef>
                  <a:spcPts val="200"/>
                </a:spcBef>
                <a:spcAft>
                  <a:spcPts val="200"/>
                </a:spcAft>
                <a:buClrTx/>
                <a:buSzTx/>
                <a:buFontTx/>
                <a:buNone/>
                <a:tabLst/>
                <a:defRPr/>
              </a:pPr>
              <a:r>
                <a:rPr kumimoji="0" sz="9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Stratification </a:t>
              </a:r>
              <a:r>
                <a:rPr kumimoji="0" sz="900" b="1"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factors</a:t>
              </a:r>
              <a:endParaRPr kumimoji="0" sz="9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a:p>
              <a:pPr marL="182880" marR="0" lvl="0" indent="-182880" algn="l" defTabSz="914400" rtl="0" eaLnBrk="1" fontAlgn="auto" latinLnBrk="0" hangingPunct="1">
                <a:lnSpc>
                  <a:spcPct val="100000"/>
                </a:lnSpc>
                <a:spcBef>
                  <a:spcPts val="200"/>
                </a:spcBef>
                <a:spcAft>
                  <a:spcPts val="200"/>
                </a:spcAft>
                <a:buClr>
                  <a:srgbClr val="54565B"/>
                </a:buClr>
                <a:buSzTx/>
                <a:buFontTx/>
                <a:buChar char="•"/>
                <a:tabLst>
                  <a:tab pos="77470" algn="l"/>
                </a:tabLst>
                <a:defRPr/>
              </a:pPr>
              <a:r>
                <a:rPr kumimoji="0" sz="9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Visceral </a:t>
              </a:r>
              <a:r>
                <a:rPr kumimoji="0" sz="9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metastases</a:t>
              </a:r>
              <a:r>
                <a:rPr kumimoji="0" sz="9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(yes/no)</a:t>
              </a:r>
            </a:p>
            <a:p>
              <a:pPr marL="182880" marR="0" lvl="0" indent="-182880" algn="l" defTabSz="914400" rtl="0" eaLnBrk="1" fontAlgn="auto" latinLnBrk="0" hangingPunct="1">
                <a:lnSpc>
                  <a:spcPct val="100000"/>
                </a:lnSpc>
                <a:spcBef>
                  <a:spcPts val="200"/>
                </a:spcBef>
                <a:spcAft>
                  <a:spcPts val="200"/>
                </a:spcAft>
                <a:buClr>
                  <a:srgbClr val="54565B"/>
                </a:buClr>
                <a:buSzTx/>
                <a:buFontTx/>
                <a:buChar char="•"/>
                <a:tabLst>
                  <a:tab pos="77470" algn="l"/>
                </a:tabLst>
                <a:defRPr/>
              </a:pPr>
              <a:r>
                <a:rPr kumimoji="0" sz="9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Endocrine therapy </a:t>
              </a:r>
              <a:r>
                <a:rPr kumimoji="0" sz="9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in metastatic setting </a:t>
              </a:r>
              <a:r>
                <a:rPr kumimoji="0" sz="9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≥6 months</a:t>
              </a:r>
              <a:r>
                <a:rPr kumimoji="0" sz="9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 </a:t>
              </a:r>
              <a:r>
                <a:rPr kumimoji="0" sz="9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(yes/no)</a:t>
              </a:r>
            </a:p>
            <a:p>
              <a:pPr marL="182880" marR="0" lvl="0" indent="-182880" algn="l" defTabSz="914400" rtl="0" eaLnBrk="1" fontAlgn="auto" latinLnBrk="0" hangingPunct="1">
                <a:lnSpc>
                  <a:spcPct val="100000"/>
                </a:lnSpc>
                <a:spcBef>
                  <a:spcPts val="200"/>
                </a:spcBef>
                <a:spcAft>
                  <a:spcPts val="200"/>
                </a:spcAft>
                <a:buClr>
                  <a:srgbClr val="54565B"/>
                </a:buClr>
                <a:buSzTx/>
                <a:buFontTx/>
                <a:buChar char="•"/>
                <a:tabLst>
                  <a:tab pos="77470" algn="l"/>
                </a:tabLst>
                <a:defRPr/>
              </a:pPr>
              <a:r>
                <a:rPr kumimoji="0" sz="9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Prior lines of </a:t>
              </a:r>
              <a:r>
                <a:rPr kumimoji="0" sz="9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chemotherapy </a:t>
              </a:r>
              <a:r>
                <a:rPr kumimoji="0" sz="9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(2 </a:t>
              </a:r>
              <a:r>
                <a:rPr kumimoji="0" sz="9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vs</a:t>
              </a:r>
              <a:r>
                <a:rPr kumimoji="0" sz="9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3/4)</a:t>
              </a:r>
            </a:p>
          </p:txBody>
        </p:sp>
        <p:sp>
          <p:nvSpPr>
            <p:cNvPr id="110" name="object 22">
              <a:extLst>
                <a:ext uri="{FF2B5EF4-FFF2-40B4-BE49-F238E27FC236}">
                  <a16:creationId xmlns:a16="http://schemas.microsoft.com/office/drawing/2014/main" id="{EB41E1EF-D9C9-4ED7-807B-0DA233BCBFF2}"/>
                </a:ext>
              </a:extLst>
            </p:cNvPr>
            <p:cNvSpPr txBox="1">
              <a:spLocks/>
            </p:cNvSpPr>
            <p:nvPr/>
          </p:nvSpPr>
          <p:spPr>
            <a:xfrm>
              <a:off x="1416786" y="2062245"/>
              <a:ext cx="2192758" cy="477054"/>
            </a:xfrm>
            <a:prstGeom prst="rect">
              <a:avLst/>
            </a:prstGeom>
          </p:spPr>
          <p:txBody>
            <a:bodyPr vert="horz" wrap="square" lIns="0" tIns="15240" rIns="0" bIns="0" rtlCol="0">
              <a:noAutofit/>
            </a:bodyPr>
            <a:lstStyle/>
            <a:p>
              <a:pPr marL="12700" marR="0" lvl="0" indent="0" algn="ctr" defTabSz="914400" rtl="0" eaLnBrk="1" fontAlgn="auto" latinLnBrk="0" hangingPunct="1">
                <a:lnSpc>
                  <a:spcPct val="100000"/>
                </a:lnSpc>
                <a:spcBef>
                  <a:spcPts val="0"/>
                </a:spcBef>
                <a:spcAft>
                  <a:spcPts val="0"/>
                </a:spcAft>
                <a:buClrTx/>
                <a:buSzTx/>
                <a:buFontTx/>
                <a:buNone/>
                <a:tabLst/>
                <a:defRPr/>
              </a:pPr>
              <a:r>
                <a:rPr kumimoji="0" sz="1000" b="1" i="1"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Treatment was </a:t>
              </a:r>
              <a:r>
                <a:rPr kumimoji="0" sz="1000" b="1" i="1"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continued </a:t>
              </a:r>
              <a:r>
                <a:rPr kumimoji="0" sz="1000" b="1" i="1"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until progression or unacceptable toxicity</a:t>
              </a:r>
              <a:endParaRPr kumimoji="0" sz="10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111" name="object 24">
              <a:extLst>
                <a:ext uri="{FF2B5EF4-FFF2-40B4-BE49-F238E27FC236}">
                  <a16:creationId xmlns:a16="http://schemas.microsoft.com/office/drawing/2014/main" id="{D821F1C3-1C8F-4983-9258-F88E8FEF2C10}"/>
                </a:ext>
              </a:extLst>
            </p:cNvPr>
            <p:cNvSpPr/>
            <p:nvPr/>
          </p:nvSpPr>
          <p:spPr>
            <a:xfrm>
              <a:off x="842679" y="3240585"/>
              <a:ext cx="383284" cy="383274"/>
            </a:xfrm>
            <a:prstGeom prst="ellipse">
              <a:avLst/>
            </a:prstGeom>
            <a:solidFill>
              <a:schemeClr val="bg1">
                <a:lumMod val="95000"/>
              </a:schemeClr>
            </a:solidFill>
            <a:ln>
              <a:solidFill>
                <a:schemeClr val="bg1">
                  <a:lumMod val="85000"/>
                </a:schemeClr>
              </a:solidFill>
            </a:ln>
          </p:spPr>
          <p:txBody>
            <a:bodyPr wrap="square" lIns="18288" tIns="18288" rIns="18288" bIns="18288"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R</a:t>
              </a:r>
              <a:br>
                <a:rPr kumimoji="0" lang="en-US" sz="10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br>
              <a:r>
                <a:rPr kumimoji="0" lang="en-US" sz="10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1:1</a:t>
              </a:r>
            </a:p>
          </p:txBody>
        </p:sp>
        <p:sp>
          <p:nvSpPr>
            <p:cNvPr id="112" name="TextBox 111">
              <a:extLst>
                <a:ext uri="{FF2B5EF4-FFF2-40B4-BE49-F238E27FC236}">
                  <a16:creationId xmlns:a16="http://schemas.microsoft.com/office/drawing/2014/main" id="{8D807996-8D4A-444E-9F08-B801CA4B16CA}"/>
                </a:ext>
              </a:extLst>
            </p:cNvPr>
            <p:cNvSpPr txBox="1">
              <a:spLocks/>
            </p:cNvSpPr>
            <p:nvPr/>
          </p:nvSpPr>
          <p:spPr>
            <a:xfrm>
              <a:off x="1519636" y="2516088"/>
              <a:ext cx="1966162" cy="861774"/>
            </a:xfrm>
            <a:prstGeom prst="rect">
              <a:avLst/>
            </a:prstGeom>
            <a:solidFill>
              <a:schemeClr val="tx2"/>
            </a:solidFill>
          </p:spPr>
          <p:txBody>
            <a:bodyPr vert="horz" wrap="square" lIns="45720" tIns="45720" rIns="45720" bIns="45720" rtlCol="0" anchor="ctr" anchorCtr="0">
              <a:noAutofit/>
            </a:bodyPr>
            <a:lstStyle/>
            <a:p>
              <a:pPr marL="635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Sacituzumab</a:t>
              </a:r>
              <a:r>
                <a:rPr kumimoji="0" lang="en-US" sz="10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 </a:t>
              </a:r>
              <a:r>
                <a:rPr kumimoji="0" lang="en-US" sz="1000" b="1" i="0" u="none" strike="noStrike" kern="1200" cap="none" spc="5" normalizeH="0" baseline="0" noProof="0" dirty="0" err="1">
                  <a:ln>
                    <a:noFill/>
                  </a:ln>
                  <a:solidFill>
                    <a:srgbClr val="FFFFFF"/>
                  </a:solidFill>
                  <a:effectLst/>
                  <a:uLnTx/>
                  <a:uFillTx/>
                  <a:latin typeface="Trebuchet MS" panose="020B0603020202020204" pitchFamily="34" charset="0"/>
                  <a:ea typeface="+mn-ea"/>
                  <a:cs typeface="Arial"/>
                </a:rPr>
                <a:t>govitecan</a:t>
              </a:r>
              <a:endParaRPr kumimoji="0" lang="en-US" sz="1000" b="0"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endParaRPr>
            </a:p>
            <a:p>
              <a:pPr marL="635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10 mg/kg IV</a:t>
              </a:r>
              <a:endParaRPr kumimoji="0" lang="en-US" sz="1000" b="0"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endParaRPr>
            </a:p>
            <a:p>
              <a:pPr marL="635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days 1 </a:t>
              </a:r>
              <a:r>
                <a:rPr kumimoji="0" lang="en-US" sz="1000" b="1" i="0" u="none" strike="noStrike" kern="1200" cap="none" spc="10" normalizeH="0" baseline="0" noProof="0" dirty="0">
                  <a:ln>
                    <a:noFill/>
                  </a:ln>
                  <a:solidFill>
                    <a:srgbClr val="FFFFFF"/>
                  </a:solidFill>
                  <a:effectLst/>
                  <a:uLnTx/>
                  <a:uFillTx/>
                  <a:latin typeface="Trebuchet MS" panose="020B0603020202020204" pitchFamily="34" charset="0"/>
                  <a:ea typeface="+mn-ea"/>
                  <a:cs typeface="Arial"/>
                </a:rPr>
                <a:t>&amp; </a:t>
              </a:r>
              <a:r>
                <a:rPr kumimoji="0" lang="en-US" sz="10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8, every 21-day</a:t>
              </a:r>
              <a:r>
                <a:rPr kumimoji="0" lang="en-US" sz="1000" b="1" i="0" u="none" strike="noStrike" kern="1200" cap="none" spc="-30" normalizeH="0" baseline="0" noProof="0" dirty="0">
                  <a:ln>
                    <a:noFill/>
                  </a:ln>
                  <a:solidFill>
                    <a:srgbClr val="FFFFFF"/>
                  </a:solidFill>
                  <a:effectLst/>
                  <a:uLnTx/>
                  <a:uFillTx/>
                  <a:latin typeface="Trebuchet MS" panose="020B0603020202020204" pitchFamily="34" charset="0"/>
                  <a:ea typeface="+mn-ea"/>
                  <a:cs typeface="Arial"/>
                </a:rPr>
                <a:t> </a:t>
              </a:r>
              <a:r>
                <a:rPr kumimoji="0" lang="en-US" sz="10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cycle</a:t>
              </a:r>
              <a:endParaRPr kumimoji="0" lang="en-US" sz="1000" b="0"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endParaRPr>
            </a:p>
            <a:p>
              <a:pPr marL="635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(n=272)</a:t>
              </a:r>
              <a:endParaRPr kumimoji="0" lang="en-US" sz="1000" b="0"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endParaRPr>
            </a:p>
          </p:txBody>
        </p:sp>
        <p:sp>
          <p:nvSpPr>
            <p:cNvPr id="113" name="TextBox 112">
              <a:extLst>
                <a:ext uri="{FF2B5EF4-FFF2-40B4-BE49-F238E27FC236}">
                  <a16:creationId xmlns:a16="http://schemas.microsoft.com/office/drawing/2014/main" id="{896B3DAF-A6D0-421F-913A-D4D508A964FF}"/>
                </a:ext>
              </a:extLst>
            </p:cNvPr>
            <p:cNvSpPr txBox="1">
              <a:spLocks/>
            </p:cNvSpPr>
            <p:nvPr/>
          </p:nvSpPr>
          <p:spPr>
            <a:xfrm>
              <a:off x="1519636" y="3504692"/>
              <a:ext cx="1966162" cy="861774"/>
            </a:xfrm>
            <a:prstGeom prst="rect">
              <a:avLst/>
            </a:prstGeom>
            <a:solidFill>
              <a:schemeClr val="tx1"/>
            </a:solidFill>
          </p:spPr>
          <p:txBody>
            <a:bodyPr vert="horz" wrap="square" lIns="45720" tIns="45720" rIns="45720" bIns="45720" rtlCol="0" anchor="ctr" anchorCtr="0">
              <a:noAutofit/>
            </a:bodyPr>
            <a:lstStyle/>
            <a:p>
              <a:pPr marL="635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Treatment </a:t>
              </a:r>
              <a:r>
                <a:rPr kumimoji="0" lang="en-US" sz="10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of </a:t>
              </a:r>
              <a:r>
                <a:rPr kumimoji="0" lang="en-US" sz="10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physician’s</a:t>
              </a:r>
              <a:r>
                <a:rPr kumimoji="0" lang="en-US" sz="10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 </a:t>
              </a:r>
              <a:r>
                <a:rPr kumimoji="0" lang="en-US" sz="1000" b="1" i="0" u="none" strike="noStrike" kern="1200" cap="none" spc="0" normalizeH="0" baseline="0" noProof="0" dirty="0" err="1">
                  <a:ln>
                    <a:noFill/>
                  </a:ln>
                  <a:solidFill>
                    <a:srgbClr val="FFFFFF"/>
                  </a:solidFill>
                  <a:effectLst/>
                  <a:uLnTx/>
                  <a:uFillTx/>
                  <a:latin typeface="Trebuchet MS" panose="020B0603020202020204" pitchFamily="34" charset="0"/>
                  <a:ea typeface="+mn-ea"/>
                  <a:cs typeface="Arial"/>
                </a:rPr>
                <a:t>choice</a:t>
              </a:r>
              <a:r>
                <a:rPr kumimoji="0" lang="en-US" sz="1000" b="1" i="0" u="none" strike="noStrike" kern="1200" cap="none" spc="0" normalizeH="0" baseline="27777" noProof="0" dirty="0" err="1">
                  <a:ln>
                    <a:noFill/>
                  </a:ln>
                  <a:solidFill>
                    <a:srgbClr val="FFFFFF"/>
                  </a:solidFill>
                  <a:effectLst/>
                  <a:uLnTx/>
                  <a:uFillTx/>
                  <a:latin typeface="Trebuchet MS" panose="020B0603020202020204" pitchFamily="34" charset="0"/>
                  <a:ea typeface="+mn-ea"/>
                  <a:cs typeface="Arial"/>
                </a:rPr>
                <a:t>b</a:t>
              </a:r>
              <a:endParaRPr kumimoji="0" lang="en-US" sz="1000" b="0" i="0" u="none" strike="noStrike" kern="1200" cap="none" spc="0" normalizeH="0" baseline="27777" noProof="0" dirty="0">
                <a:ln>
                  <a:noFill/>
                </a:ln>
                <a:solidFill>
                  <a:srgbClr val="FFFFFF"/>
                </a:solidFill>
                <a:effectLst/>
                <a:uLnTx/>
                <a:uFillTx/>
                <a:latin typeface="Trebuchet MS" panose="020B0603020202020204" pitchFamily="34" charset="0"/>
                <a:ea typeface="+mn-ea"/>
                <a:cs typeface="Arial"/>
              </a:endParaRPr>
            </a:p>
            <a:p>
              <a:pPr marL="635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(capecitabine, </a:t>
              </a:r>
              <a:r>
                <a:rPr kumimoji="0" lang="en-US" sz="1000" b="1" i="0" u="none" strike="noStrike" kern="1200" cap="none" spc="0" normalizeH="0" baseline="0" noProof="0" dirty="0" err="1">
                  <a:ln>
                    <a:noFill/>
                  </a:ln>
                  <a:solidFill>
                    <a:srgbClr val="FFFFFF"/>
                  </a:solidFill>
                  <a:effectLst/>
                  <a:uLnTx/>
                  <a:uFillTx/>
                  <a:latin typeface="Trebuchet MS" panose="020B0603020202020204" pitchFamily="34" charset="0"/>
                  <a:ea typeface="+mn-ea"/>
                  <a:cs typeface="Arial"/>
                </a:rPr>
                <a:t>eribulin</a:t>
              </a:r>
              <a:r>
                <a:rPr kumimoji="0" lang="en-US" sz="10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 vinorelbine, </a:t>
              </a:r>
              <a:r>
                <a:rPr kumimoji="0" lang="en-US" sz="10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or</a:t>
              </a:r>
              <a:r>
                <a:rPr kumimoji="0" lang="en-US" sz="1000" b="1" i="0" u="none" strike="noStrike" kern="1200" cap="none" spc="-20" normalizeH="0" baseline="0" noProof="0" dirty="0">
                  <a:ln>
                    <a:noFill/>
                  </a:ln>
                  <a:solidFill>
                    <a:srgbClr val="FFFFFF"/>
                  </a:solidFill>
                  <a:effectLst/>
                  <a:uLnTx/>
                  <a:uFillTx/>
                  <a:latin typeface="Trebuchet MS" panose="020B0603020202020204" pitchFamily="34" charset="0"/>
                  <a:ea typeface="+mn-ea"/>
                  <a:cs typeface="Arial"/>
                </a:rPr>
                <a:t> </a:t>
              </a:r>
              <a:r>
                <a:rPr kumimoji="0" lang="en-US" sz="1000" b="1"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gemcitabine)</a:t>
              </a:r>
              <a:endParaRPr kumimoji="0" lang="en-US" sz="1000" b="0"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endParaRPr>
            </a:p>
            <a:p>
              <a:pPr marL="635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5" normalizeH="0" baseline="0" noProof="0" dirty="0">
                  <a:ln>
                    <a:noFill/>
                  </a:ln>
                  <a:solidFill>
                    <a:srgbClr val="FFFFFF"/>
                  </a:solidFill>
                  <a:effectLst/>
                  <a:uLnTx/>
                  <a:uFillTx/>
                  <a:latin typeface="Trebuchet MS" panose="020B0603020202020204" pitchFamily="34" charset="0"/>
                  <a:ea typeface="+mn-ea"/>
                  <a:cs typeface="Arial"/>
                </a:rPr>
                <a:t>(n=271)</a:t>
              </a:r>
              <a:endParaRPr kumimoji="0" lang="en-US" sz="1000" b="0"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endParaRPr>
            </a:p>
          </p:txBody>
        </p:sp>
        <p:cxnSp>
          <p:nvCxnSpPr>
            <p:cNvPr id="114" name="Straight Arrow Connector 48">
              <a:extLst>
                <a:ext uri="{FF2B5EF4-FFF2-40B4-BE49-F238E27FC236}">
                  <a16:creationId xmlns:a16="http://schemas.microsoft.com/office/drawing/2014/main" id="{1C6EA7AF-69CD-4D25-96BA-E7274E23B4E7}"/>
                </a:ext>
              </a:extLst>
            </p:cNvPr>
            <p:cNvCxnSpPr>
              <a:cxnSpLocks/>
              <a:stCxn id="111" idx="0"/>
              <a:endCxn id="112" idx="1"/>
            </p:cNvCxnSpPr>
            <p:nvPr/>
          </p:nvCxnSpPr>
          <p:spPr>
            <a:xfrm rot="5400000" flipH="1" flipV="1">
              <a:off x="1130173" y="2851123"/>
              <a:ext cx="293610" cy="485315"/>
            </a:xfrm>
            <a:prstGeom prst="bentConnector2">
              <a:avLst/>
            </a:prstGeom>
            <a:ln w="63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48">
              <a:extLst>
                <a:ext uri="{FF2B5EF4-FFF2-40B4-BE49-F238E27FC236}">
                  <a16:creationId xmlns:a16="http://schemas.microsoft.com/office/drawing/2014/main" id="{CCA48C06-3879-45CC-A5BF-E11B3EDE4EDB}"/>
                </a:ext>
              </a:extLst>
            </p:cNvPr>
            <p:cNvCxnSpPr>
              <a:cxnSpLocks/>
              <a:stCxn id="111" idx="4"/>
              <a:endCxn id="113" idx="1"/>
            </p:cNvCxnSpPr>
            <p:nvPr/>
          </p:nvCxnSpPr>
          <p:spPr>
            <a:xfrm rot="16200000" flipH="1">
              <a:off x="1121118" y="3537061"/>
              <a:ext cx="311720" cy="485315"/>
            </a:xfrm>
            <a:prstGeom prst="bentConnector2">
              <a:avLst/>
            </a:prstGeom>
            <a:ln w="63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48">
              <a:extLst>
                <a:ext uri="{FF2B5EF4-FFF2-40B4-BE49-F238E27FC236}">
                  <a16:creationId xmlns:a16="http://schemas.microsoft.com/office/drawing/2014/main" id="{E0D05A76-B2F6-4CAD-A5E6-CEE9901DE44A}"/>
                </a:ext>
              </a:extLst>
            </p:cNvPr>
            <p:cNvCxnSpPr>
              <a:cxnSpLocks/>
              <a:stCxn id="107" idx="3"/>
              <a:endCxn id="111" idx="2"/>
            </p:cNvCxnSpPr>
            <p:nvPr/>
          </p:nvCxnSpPr>
          <p:spPr>
            <a:xfrm flipV="1">
              <a:off x="549007" y="3432222"/>
              <a:ext cx="293673" cy="20884"/>
            </a:xfrm>
            <a:prstGeom prst="straightConnector1">
              <a:avLst/>
            </a:prstGeom>
            <a:ln w="63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48">
              <a:extLst>
                <a:ext uri="{FF2B5EF4-FFF2-40B4-BE49-F238E27FC236}">
                  <a16:creationId xmlns:a16="http://schemas.microsoft.com/office/drawing/2014/main" id="{01767A19-B4C1-4DB1-879C-1989F313B03E}"/>
                </a:ext>
              </a:extLst>
            </p:cNvPr>
            <p:cNvCxnSpPr>
              <a:cxnSpLocks/>
              <a:stCxn id="112" idx="3"/>
            </p:cNvCxnSpPr>
            <p:nvPr/>
          </p:nvCxnSpPr>
          <p:spPr>
            <a:xfrm>
              <a:off x="3485798" y="2946975"/>
              <a:ext cx="293673" cy="0"/>
            </a:xfrm>
            <a:prstGeom prst="straightConnector1">
              <a:avLst/>
            </a:prstGeom>
            <a:ln w="63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48">
              <a:extLst>
                <a:ext uri="{FF2B5EF4-FFF2-40B4-BE49-F238E27FC236}">
                  <a16:creationId xmlns:a16="http://schemas.microsoft.com/office/drawing/2014/main" id="{D1A9A23A-6C68-42D0-AA61-8247560645DA}"/>
                </a:ext>
              </a:extLst>
            </p:cNvPr>
            <p:cNvCxnSpPr>
              <a:cxnSpLocks/>
              <a:stCxn id="113" idx="3"/>
            </p:cNvCxnSpPr>
            <p:nvPr/>
          </p:nvCxnSpPr>
          <p:spPr>
            <a:xfrm>
              <a:off x="3485798" y="3935579"/>
              <a:ext cx="293673" cy="0"/>
            </a:xfrm>
            <a:prstGeom prst="straightConnector1">
              <a:avLst/>
            </a:prstGeom>
            <a:ln w="63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23" name="TextBox 122">
            <a:extLst>
              <a:ext uri="{FF2B5EF4-FFF2-40B4-BE49-F238E27FC236}">
                <a16:creationId xmlns:a16="http://schemas.microsoft.com/office/drawing/2014/main" id="{9B2B9DCA-AA73-4A73-B2FB-52447D0E27EB}"/>
              </a:ext>
            </a:extLst>
          </p:cNvPr>
          <p:cNvSpPr txBox="1">
            <a:spLocks/>
          </p:cNvSpPr>
          <p:nvPr/>
        </p:nvSpPr>
        <p:spPr>
          <a:xfrm>
            <a:off x="577516" y="5768043"/>
            <a:ext cx="10972800" cy="738664"/>
          </a:xfrm>
          <a:prstGeom prst="rect">
            <a:avLst/>
          </a:prstGeom>
          <a:noFill/>
        </p:spPr>
        <p:txBody>
          <a:bodyPr wrap="square" lIns="0" tIns="0" rIns="0" bIns="0" anchor="b">
            <a:spAutoFit/>
          </a:bodyPr>
          <a:lstStyle/>
          <a:p>
            <a:pPr marL="0" marR="508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27777" noProof="0" dirty="0" err="1">
                <a:ln>
                  <a:noFill/>
                </a:ln>
                <a:solidFill>
                  <a:srgbClr val="54565B"/>
                </a:solidFill>
                <a:effectLst/>
                <a:uLnTx/>
                <a:uFillTx/>
                <a:latin typeface="Trebuchet MS" panose="020B0603020202020204" pitchFamily="34" charset="0"/>
                <a:ea typeface="+mn-ea"/>
                <a:cs typeface="Arial"/>
              </a:rPr>
              <a:t>a</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Disease</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histology based on the </a:t>
            </a:r>
            <a:r>
              <a:rPr kumimoji="0" lang="en-US" sz="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ASCO/CAP </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criteria. </a:t>
            </a:r>
            <a:r>
              <a:rPr kumimoji="0" lang="en-US" sz="800" b="0" i="0" u="none" strike="noStrike" kern="1200" cap="none" spc="0" normalizeH="0" baseline="27777" noProof="0" dirty="0" err="1">
                <a:ln>
                  <a:noFill/>
                </a:ln>
                <a:solidFill>
                  <a:srgbClr val="54565B"/>
                </a:solidFill>
                <a:effectLst/>
                <a:uLnTx/>
                <a:uFillTx/>
                <a:latin typeface="Trebuchet MS" panose="020B0603020202020204" pitchFamily="34" charset="0"/>
                <a:ea typeface="+mn-ea"/>
                <a:cs typeface="Arial"/>
              </a:rPr>
              <a:t>b</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Single</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-agent standard-of-care treatment of physician’s choice was specified prior to randomization by the investigator. Patients in the chemotherapy group were randomized to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eribulin</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(n=130), vinorelbine (n=63), gemcitabine  (n=56), or capecitabine</a:t>
            </a:r>
            <a:r>
              <a:rPr kumimoji="0" lang="en-US" sz="800" b="0" i="0" u="none" strike="noStrike" kern="1200" cap="none" spc="-10" normalizeH="0" baseline="0" noProof="0" dirty="0">
                <a:ln>
                  <a:noFill/>
                </a:ln>
                <a:solidFill>
                  <a:srgbClr val="5456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(n=22).</a:t>
            </a:r>
          </a:p>
          <a:p>
            <a:pPr marL="0" marR="2413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BICR, blinded independent central review; CBR, clinical benefit rate; CDK, cyclin-dependent kinase; DOR, duration of response; HER2–, human epidermal growth factor receptor 2-negative; HR+, hormone receptor-positive; </a:t>
            </a:r>
            <a:r>
              <a:rPr kumimoji="0" lang="en-US" sz="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IV, </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intravenously; LIR, local investigator review; </a:t>
            </a:r>
            <a:r>
              <a:rPr kumimoji="0" lang="en-US" sz="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ORR,  </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objective response rate; OS, overall survival; PFS, progression-free survival, </a:t>
            </a:r>
            <a:r>
              <a:rPr kumimoji="0" lang="en-US" sz="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PRO, </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patient-reported outcome; R, randomized; RECIST, Response Evaluation Criteria in Solid</a:t>
            </a:r>
            <a:r>
              <a:rPr kumimoji="0" lang="en-US" sz="800" b="0" i="0" u="none" strike="noStrike" kern="1200" cap="none" spc="-30" normalizeH="0" baseline="0" noProof="0" dirty="0">
                <a:ln>
                  <a:noFill/>
                </a:ln>
                <a:solidFill>
                  <a:srgbClr val="5456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Tumors.</a:t>
            </a:r>
          </a:p>
          <a:p>
            <a:pPr marL="0" marR="24130" lvl="0" indent="0" algn="l" defTabSz="914400" rtl="0" eaLnBrk="1" fontAlgn="auto" latinLnBrk="0" hangingPunct="1">
              <a:lnSpc>
                <a:spcPct val="100000"/>
              </a:lnSpc>
              <a:spcBef>
                <a:spcPts val="0"/>
              </a:spcBef>
              <a:spcAft>
                <a:spcPts val="0"/>
              </a:spcAft>
              <a:buClrTx/>
              <a:buSzTx/>
              <a:buFontTx/>
              <a:buNone/>
              <a:tabLst/>
              <a:defRPr/>
            </a:pPr>
            <a:endParaRPr kumimoji="0" lang="da-DK" sz="8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endParaRPr>
          </a:p>
          <a:p>
            <a:pPr marL="0" marR="24130" lvl="0" indent="0" algn="l" defTabSz="914400" rtl="0" eaLnBrk="1" fontAlgn="auto" latinLnBrk="0" hangingPunct="1">
              <a:lnSpc>
                <a:spcPct val="100000"/>
              </a:lnSpc>
              <a:spcBef>
                <a:spcPts val="0"/>
              </a:spcBef>
              <a:spcAft>
                <a:spcPts val="0"/>
              </a:spcAft>
              <a:buClrTx/>
              <a:buSzTx/>
              <a:buFontTx/>
              <a:buNone/>
              <a:tabLst/>
              <a:defRPr/>
            </a:pPr>
            <a:r>
              <a:rPr kumimoji="0" lang="en-IE" sz="800" b="1"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1</a:t>
            </a:r>
            <a:r>
              <a:rPr kumimoji="0" lang="fr-FR"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a:t>
            </a:r>
            <a:r>
              <a:rPr kumimoji="0" lang="fr-FR" sz="800" b="0" i="0"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Rugo</a:t>
            </a:r>
            <a:r>
              <a:rPr kumimoji="0" lang="fr-FR"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HS, et al. J Clin </a:t>
            </a:r>
            <a:r>
              <a:rPr kumimoji="0" lang="fr-FR" sz="800" b="0" i="0"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Oncol</a:t>
            </a:r>
            <a:r>
              <a:rPr kumimoji="0" lang="fr-FR"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2022;40(29):3365-3376.</a:t>
            </a:r>
            <a:endParaRPr kumimoji="0" lang="en-US"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55958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F8D3D-939D-4753-A35E-3E0317631B6D}"/>
              </a:ext>
            </a:extLst>
          </p:cNvPr>
          <p:cNvSpPr>
            <a:spLocks noGrp="1"/>
          </p:cNvSpPr>
          <p:nvPr>
            <p:ph type="title"/>
          </p:nvPr>
        </p:nvSpPr>
        <p:spPr>
          <a:xfrm>
            <a:off x="577516" y="365125"/>
            <a:ext cx="10972800" cy="987019"/>
          </a:xfrm>
        </p:spPr>
        <p:txBody>
          <a:bodyPr/>
          <a:lstStyle/>
          <a:p>
            <a:r>
              <a:rPr lang="en-US" dirty="0">
                <a:solidFill>
                  <a:srgbClr val="002557"/>
                </a:solidFill>
              </a:rPr>
              <a:t>Results</a:t>
            </a:r>
          </a:p>
        </p:txBody>
      </p:sp>
      <p:sp>
        <p:nvSpPr>
          <p:cNvPr id="4" name="Slide Number Placeholder 3">
            <a:extLst>
              <a:ext uri="{FF2B5EF4-FFF2-40B4-BE49-F238E27FC236}">
                <a16:creationId xmlns:a16="http://schemas.microsoft.com/office/drawing/2014/main" id="{88968867-BDE5-43AA-91D0-8D7B4FCB8A14}"/>
              </a:ext>
            </a:extLst>
          </p:cNvPr>
          <p:cNvSpPr>
            <a:spLocks noGrp="1"/>
          </p:cNvSpPr>
          <p:nvPr>
            <p:ph type="sldNum" sz="quarter" idx="4"/>
          </p:nvPr>
        </p:nvSpPr>
        <p:spPr>
          <a:xfrm>
            <a:off x="211015" y="6400799"/>
            <a:ext cx="2743200" cy="29149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10" name="TextBox 9">
            <a:extLst>
              <a:ext uri="{FF2B5EF4-FFF2-40B4-BE49-F238E27FC236}">
                <a16:creationId xmlns:a16="http://schemas.microsoft.com/office/drawing/2014/main" id="{73738312-F5DC-444E-99C3-811298CC29B5}"/>
              </a:ext>
            </a:extLst>
          </p:cNvPr>
          <p:cNvSpPr txBox="1">
            <a:spLocks/>
          </p:cNvSpPr>
          <p:nvPr/>
        </p:nvSpPr>
        <p:spPr>
          <a:xfrm>
            <a:off x="577850" y="1468625"/>
            <a:ext cx="10972800" cy="365760"/>
          </a:xfrm>
          <a:prstGeom prst="rect">
            <a:avLst/>
          </a:prstGeom>
          <a:solidFill>
            <a:srgbClr val="002557"/>
          </a:solidFill>
        </p:spPr>
        <p:txBody>
          <a:bodyPr wrap="square" anchor="ctr">
            <a:no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lang="en-US" sz="1600" b="1" i="0" u="none" strike="noStrike" kern="1200" cap="none" spc="0" normalizeH="0" baseline="0" noProof="0">
                <a:ln>
                  <a:noFill/>
                </a:ln>
                <a:solidFill>
                  <a:srgbClr val="FFFFFF"/>
                </a:solidFill>
                <a:effectLst/>
                <a:uLnTx/>
                <a:uFillTx/>
                <a:latin typeface="Trebuchet MS" panose="020B0603020202020204" pitchFamily="34" charset="0"/>
                <a:ea typeface="+mn-ea"/>
                <a:cs typeface="Arial"/>
              </a:rPr>
              <a:t>Patients</a:t>
            </a:r>
          </a:p>
        </p:txBody>
      </p:sp>
      <p:sp>
        <p:nvSpPr>
          <p:cNvPr id="12" name="TextBox 11">
            <a:extLst>
              <a:ext uri="{FF2B5EF4-FFF2-40B4-BE49-F238E27FC236}">
                <a16:creationId xmlns:a16="http://schemas.microsoft.com/office/drawing/2014/main" id="{032114A2-B01B-477F-AB3C-D9CDE3C7BDD2}"/>
              </a:ext>
            </a:extLst>
          </p:cNvPr>
          <p:cNvSpPr txBox="1">
            <a:spLocks/>
          </p:cNvSpPr>
          <p:nvPr/>
        </p:nvSpPr>
        <p:spPr>
          <a:xfrm>
            <a:off x="577850" y="1855177"/>
            <a:ext cx="10972800" cy="1077218"/>
          </a:xfrm>
          <a:prstGeom prst="rect">
            <a:avLst/>
          </a:prstGeom>
          <a:noFill/>
        </p:spPr>
        <p:txBody>
          <a:bodyPr wrap="square" lIns="0" tIns="0" rIns="0" bIns="0">
            <a:spAutoFit/>
          </a:bodyPr>
          <a:lstStyle/>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In total, 543 patients were enrolled in the TROPiCS-02 study (SG, n=272; TPC, n=271; </a:t>
            </a:r>
            <a:r>
              <a:rPr kumimoji="0" lang="en-US" sz="14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Table 1</a:t>
            </a:r>
            <a:r>
              <a:rPr kumimoji="0" lang="en-US" sz="14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a:t>
            </a: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Of these 543 patients, 517 patients (95%; SG, n=268; TPC, n=249) received ≥1 dose of study treatment (Safety Population)</a:t>
            </a:r>
          </a:p>
          <a:p>
            <a:pPr marL="365760" marR="0" lvl="0" indent="-18288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en-US" sz="14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The primary reason patients were randomized but not treated (n=26) was withdrawal of consent (SG, n=1; TPC, n=15)</a:t>
            </a: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At data cutoff, 18 patients (7%) and 4 patients (2%) remained on treatment in the SG and TPC groups, respectively (</a:t>
            </a:r>
            <a:r>
              <a:rPr kumimoji="0" lang="en-US" sz="14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Table 2</a:t>
            </a:r>
            <a:r>
              <a:rPr kumimoji="0" lang="en-US" sz="14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a:t>
            </a: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The primary reason for treatment discontinuation was disease progression (78% and 79%, respectively)</a:t>
            </a:r>
          </a:p>
        </p:txBody>
      </p:sp>
      <p:sp>
        <p:nvSpPr>
          <p:cNvPr id="15" name="TextBox 14">
            <a:extLst>
              <a:ext uri="{FF2B5EF4-FFF2-40B4-BE49-F238E27FC236}">
                <a16:creationId xmlns:a16="http://schemas.microsoft.com/office/drawing/2014/main" id="{1119FF8D-FEC8-4BD6-BE7E-66F136784B5B}"/>
              </a:ext>
            </a:extLst>
          </p:cNvPr>
          <p:cNvSpPr txBox="1">
            <a:spLocks/>
          </p:cNvSpPr>
          <p:nvPr/>
        </p:nvSpPr>
        <p:spPr>
          <a:xfrm>
            <a:off x="577850" y="3053089"/>
            <a:ext cx="5212080" cy="203133"/>
          </a:xfrm>
          <a:prstGeom prst="rect">
            <a:avLst/>
          </a:prstGeom>
          <a:noFill/>
        </p:spPr>
        <p:txBody>
          <a:bodyPr wrap="square" lIns="9144" tIns="9144" rIns="9144" bIns="9144"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Table 1. Demographics and Baseline Characteristics (ITT Population)</a:t>
            </a:r>
            <a:r>
              <a:rPr kumimoji="0" lang="en-US" sz="1200" b="1"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rPr>
              <a:t>1</a:t>
            </a:r>
          </a:p>
        </p:txBody>
      </p:sp>
      <p:sp>
        <p:nvSpPr>
          <p:cNvPr id="16" name="TextBox 15">
            <a:extLst>
              <a:ext uri="{FF2B5EF4-FFF2-40B4-BE49-F238E27FC236}">
                <a16:creationId xmlns:a16="http://schemas.microsoft.com/office/drawing/2014/main" id="{133812C7-F7E9-4D27-B61C-E7F259219854}"/>
              </a:ext>
            </a:extLst>
          </p:cNvPr>
          <p:cNvSpPr txBox="1">
            <a:spLocks/>
          </p:cNvSpPr>
          <p:nvPr/>
        </p:nvSpPr>
        <p:spPr>
          <a:xfrm>
            <a:off x="6338570" y="3053089"/>
            <a:ext cx="5212080" cy="203133"/>
          </a:xfrm>
          <a:prstGeom prst="rect">
            <a:avLst/>
          </a:prstGeom>
          <a:noFill/>
        </p:spPr>
        <p:txBody>
          <a:bodyPr wrap="square" lIns="9144" tIns="9144" rIns="9144" bIns="9144"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Table 2. Patient Disposition (</a:t>
            </a:r>
            <a:r>
              <a:rPr kumimoji="0" lang="fr-FR" sz="1200" b="1"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Safety</a:t>
            </a:r>
            <a:r>
              <a:rPr kumimoji="0" lang="fr-FR"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Population)</a:t>
            </a:r>
            <a:r>
              <a:rPr kumimoji="0" lang="fr-FR" sz="1200" b="1"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rPr>
              <a:t>1</a:t>
            </a:r>
          </a:p>
        </p:txBody>
      </p:sp>
      <p:graphicFrame>
        <p:nvGraphicFramePr>
          <p:cNvPr id="17" name="object 212">
            <a:extLst>
              <a:ext uri="{FF2B5EF4-FFF2-40B4-BE49-F238E27FC236}">
                <a16:creationId xmlns:a16="http://schemas.microsoft.com/office/drawing/2014/main" id="{E1777006-B8B9-40E2-9740-66AB41D7A86E}"/>
              </a:ext>
            </a:extLst>
          </p:cNvPr>
          <p:cNvGraphicFramePr>
            <a:graphicFrameLocks noGrp="1"/>
          </p:cNvGraphicFramePr>
          <p:nvPr/>
        </p:nvGraphicFramePr>
        <p:xfrm>
          <a:off x="577849" y="3294892"/>
          <a:ext cx="5212080" cy="2560320"/>
        </p:xfrm>
        <a:graphic>
          <a:graphicData uri="http://schemas.openxmlformats.org/drawingml/2006/table">
            <a:tbl>
              <a:tblPr firstRow="1" bandRow="1">
                <a:tableStyleId>{2D5ABB26-0587-4C30-8999-92F81FD0307C}</a:tableStyleId>
              </a:tblPr>
              <a:tblGrid>
                <a:gridCol w="3299098">
                  <a:extLst>
                    <a:ext uri="{9D8B030D-6E8A-4147-A177-3AD203B41FA5}">
                      <a16:colId xmlns:a16="http://schemas.microsoft.com/office/drawing/2014/main" val="20000"/>
                    </a:ext>
                  </a:extLst>
                </a:gridCol>
                <a:gridCol w="956491">
                  <a:extLst>
                    <a:ext uri="{9D8B030D-6E8A-4147-A177-3AD203B41FA5}">
                      <a16:colId xmlns:a16="http://schemas.microsoft.com/office/drawing/2014/main" val="20001"/>
                    </a:ext>
                  </a:extLst>
                </a:gridCol>
                <a:gridCol w="956491">
                  <a:extLst>
                    <a:ext uri="{9D8B030D-6E8A-4147-A177-3AD203B41FA5}">
                      <a16:colId xmlns:a16="http://schemas.microsoft.com/office/drawing/2014/main" val="20002"/>
                    </a:ext>
                  </a:extLst>
                </a:gridCol>
              </a:tblGrid>
              <a:tr h="0">
                <a:tc>
                  <a:txBody>
                    <a:bodyPr/>
                    <a:lstStyle/>
                    <a:p>
                      <a:pPr algn="r" fontAlgn="t"/>
                      <a:r>
                        <a:rPr lang="en-US" sz="1200" b="0" i="0" u="none" strike="noStrike" dirty="0">
                          <a:solidFill>
                            <a:srgbClr val="000000"/>
                          </a:solidFill>
                          <a:effectLst/>
                          <a:latin typeface="Trebuchet MS" panose="020B0603020202020204" pitchFamily="34" charset="0"/>
                        </a:rPr>
                        <a:t> </a:t>
                      </a:r>
                    </a:p>
                  </a:txBody>
                  <a:tcPr marL="45720" marR="45720" marT="18288" marB="18288">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chemeClr val="bg1"/>
                          </a:solidFill>
                          <a:effectLst/>
                          <a:latin typeface="Trebuchet MS" panose="020B0603020202020204" pitchFamily="34" charset="0"/>
                        </a:rPr>
                        <a:t>SG </a:t>
                      </a:r>
                      <a:br>
                        <a:rPr lang="en-US" sz="1200" b="1" i="0" u="none" strike="noStrike" dirty="0">
                          <a:solidFill>
                            <a:schemeClr val="bg1"/>
                          </a:solidFill>
                          <a:effectLst/>
                          <a:latin typeface="Trebuchet MS" panose="020B0603020202020204" pitchFamily="34" charset="0"/>
                        </a:rPr>
                      </a:br>
                      <a:r>
                        <a:rPr lang="en-US" sz="1200" b="1" i="0" u="none" strike="noStrike" dirty="0">
                          <a:solidFill>
                            <a:schemeClr val="bg1"/>
                          </a:solidFill>
                          <a:effectLst/>
                          <a:latin typeface="Trebuchet MS" panose="020B0603020202020204" pitchFamily="34" charset="0"/>
                        </a:rPr>
                        <a:t>(n=272) </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chemeClr val="bg1"/>
                          </a:solidFill>
                          <a:effectLst/>
                          <a:latin typeface="Trebuchet MS" panose="020B0603020202020204" pitchFamily="34" charset="0"/>
                        </a:rPr>
                        <a:t>TPC (n=271)</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extLst>
                  <a:ext uri="{0D108BD9-81ED-4DB2-BD59-A6C34878D82A}">
                    <a16:rowId xmlns:a16="http://schemas.microsoft.com/office/drawing/2014/main" val="10000"/>
                  </a:ext>
                </a:extLst>
              </a:tr>
              <a:tr h="0">
                <a:tc>
                  <a:txBody>
                    <a:bodyPr/>
                    <a:lstStyle/>
                    <a:p>
                      <a:pPr algn="l" rtl="0" fontAlgn="ctr"/>
                      <a:r>
                        <a:rPr lang="en-US" sz="1200" b="1" i="0" u="none" strike="noStrike" dirty="0">
                          <a:solidFill>
                            <a:srgbClr val="58595B"/>
                          </a:solidFill>
                          <a:effectLst/>
                          <a:latin typeface="Trebuchet MS" panose="020B0603020202020204" pitchFamily="34" charset="0"/>
                        </a:rPr>
                        <a:t>Median age, y (range), n (%)</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57 (29-86)</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dirty="0">
                          <a:solidFill>
                            <a:srgbClr val="58595B"/>
                          </a:solidFill>
                          <a:effectLst/>
                          <a:latin typeface="Trebuchet MS" panose="020B0603020202020204" pitchFamily="34" charset="0"/>
                        </a:rPr>
                        <a:t>55 (27-78)</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&lt;65 y</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199 (73)</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dirty="0">
                          <a:solidFill>
                            <a:srgbClr val="58595B"/>
                          </a:solidFill>
                          <a:effectLst/>
                          <a:latin typeface="Trebuchet MS" panose="020B0603020202020204" pitchFamily="34" charset="0"/>
                        </a:rPr>
                        <a:t>204 (75)</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≥65 y</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dirty="0">
                          <a:solidFill>
                            <a:srgbClr val="58595B"/>
                          </a:solidFill>
                          <a:effectLst/>
                          <a:latin typeface="Trebuchet MS" panose="020B0603020202020204" pitchFamily="34" charset="0"/>
                        </a:rPr>
                        <a:t>73 (27)</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67 (25)</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p>
                      <a:pPr algn="l" rtl="0" fontAlgn="ctr"/>
                      <a:r>
                        <a:rPr lang="pt-BR" sz="1200" b="1" i="0" u="none" strike="noStrike">
                          <a:solidFill>
                            <a:srgbClr val="58595B"/>
                          </a:solidFill>
                          <a:effectLst/>
                          <a:latin typeface="Trebuchet MS" panose="020B0603020202020204" pitchFamily="34" charset="0"/>
                        </a:rPr>
                        <a:t>Visceral metastases at baseline, n (%)</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259 (95)</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dirty="0">
                          <a:solidFill>
                            <a:srgbClr val="58595B"/>
                          </a:solidFill>
                          <a:effectLst/>
                          <a:latin typeface="Trebuchet MS" panose="020B0603020202020204" pitchFamily="34" charset="0"/>
                        </a:rPr>
                        <a:t>258 (95)</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p>
                      <a:pPr algn="l" rtl="0" fontAlgn="ctr"/>
                      <a:r>
                        <a:rPr lang="en-US" sz="1200" b="1" i="0" u="none" strike="noStrike" dirty="0">
                          <a:solidFill>
                            <a:srgbClr val="54565B"/>
                          </a:solidFill>
                          <a:effectLst/>
                          <a:latin typeface="Trebuchet MS" panose="020B0603020202020204" pitchFamily="34" charset="0"/>
                        </a:rPr>
                        <a:t>Prior CDK4/6 inhibitor use, n (%)</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1200" b="0" i="0" u="none" strike="noStrike">
                          <a:solidFill>
                            <a:srgbClr val="000000"/>
                          </a:solidFill>
                          <a:effectLst/>
                          <a:latin typeface="Trebuchet MS" panose="020B0603020202020204" pitchFamily="34" charset="0"/>
                        </a:rPr>
                        <a:t> </a:t>
                      </a:r>
                    </a:p>
                  </a:txBody>
                  <a:tcPr marL="45720" marR="45720" marT="18288" marB="18288">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1200" b="0" i="0" u="none" strike="noStrike">
                          <a:solidFill>
                            <a:srgbClr val="000000"/>
                          </a:solidFill>
                          <a:effectLst/>
                          <a:latin typeface="Trebuchet MS" panose="020B0603020202020204" pitchFamily="34" charset="0"/>
                        </a:rPr>
                        <a:t> </a:t>
                      </a:r>
                    </a:p>
                  </a:txBody>
                  <a:tcPr marL="45720" marR="45720" marT="18288" marB="18288">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3029064"/>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≤12 months</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161 (59)</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166 (61)</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4042918"/>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&gt;12 months</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106 (39)</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102 (38)</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11200676"/>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Unknown</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5 (2)</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3 (1)</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1569189"/>
                  </a:ext>
                </a:extLst>
              </a:tr>
              <a:tr h="0">
                <a:tc>
                  <a:txBody>
                    <a:bodyPr/>
                    <a:lstStyle/>
                    <a:p>
                      <a:pPr algn="l" rtl="0" fontAlgn="ctr"/>
                      <a:r>
                        <a:rPr lang="en-US" sz="1200" b="1" i="0" u="none" strike="noStrike" dirty="0">
                          <a:solidFill>
                            <a:srgbClr val="58595B"/>
                          </a:solidFill>
                          <a:effectLst/>
                          <a:latin typeface="Trebuchet MS" panose="020B0603020202020204" pitchFamily="34" charset="0"/>
                        </a:rPr>
                        <a:t>Median prior chemotherapy regimens in  the metastatic setting, n (range)</a:t>
                      </a:r>
                      <a:r>
                        <a:rPr lang="en-US" sz="1200" b="1" i="0" u="none" strike="noStrike" baseline="30000" dirty="0">
                          <a:solidFill>
                            <a:srgbClr val="58595B"/>
                          </a:solidFill>
                          <a:effectLst/>
                          <a:latin typeface="Trebuchet MS" panose="020B0603020202020204" pitchFamily="34" charset="0"/>
                        </a:rPr>
                        <a:t>a</a:t>
                      </a:r>
                      <a:endParaRPr lang="en-US" sz="1200" b="1" i="0" u="none" strike="noStrike" dirty="0">
                        <a:solidFill>
                          <a:srgbClr val="58595B"/>
                        </a:solidFill>
                        <a:effectLst/>
                        <a:latin typeface="Trebuchet MS" panose="020B0603020202020204" pitchFamily="34" charset="0"/>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a:solidFill>
                            <a:srgbClr val="58595B"/>
                          </a:solidFill>
                          <a:effectLst/>
                          <a:latin typeface="Trebuchet MS" panose="020B0603020202020204" pitchFamily="34" charset="0"/>
                        </a:rPr>
                        <a:t>3 (0-8)</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200" b="0" i="0" u="none" strike="noStrike" dirty="0">
                          <a:solidFill>
                            <a:srgbClr val="58595B"/>
                          </a:solidFill>
                          <a:effectLst/>
                          <a:latin typeface="Trebuchet MS" panose="020B0603020202020204" pitchFamily="34" charset="0"/>
                        </a:rPr>
                        <a:t>3 (1-5)</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7072166"/>
                  </a:ext>
                </a:extLst>
              </a:tr>
            </a:tbl>
          </a:graphicData>
        </a:graphic>
      </p:graphicFrame>
      <p:graphicFrame>
        <p:nvGraphicFramePr>
          <p:cNvPr id="19" name="object 217">
            <a:extLst>
              <a:ext uri="{FF2B5EF4-FFF2-40B4-BE49-F238E27FC236}">
                <a16:creationId xmlns:a16="http://schemas.microsoft.com/office/drawing/2014/main" id="{885FDE4C-C5FF-4E2E-9299-2CB358861E61}"/>
              </a:ext>
            </a:extLst>
          </p:cNvPr>
          <p:cNvGraphicFramePr>
            <a:graphicFrameLocks noGrp="1"/>
          </p:cNvGraphicFramePr>
          <p:nvPr/>
        </p:nvGraphicFramePr>
        <p:xfrm>
          <a:off x="6338570" y="3294892"/>
          <a:ext cx="5212080" cy="2596896"/>
        </p:xfrm>
        <a:graphic>
          <a:graphicData uri="http://schemas.openxmlformats.org/drawingml/2006/table">
            <a:tbl>
              <a:tblPr firstRow="1" bandRow="1">
                <a:tableStyleId>{2D5ABB26-0587-4C30-8999-92F81FD0307C}</a:tableStyleId>
              </a:tblPr>
              <a:tblGrid>
                <a:gridCol w="3302048">
                  <a:extLst>
                    <a:ext uri="{9D8B030D-6E8A-4147-A177-3AD203B41FA5}">
                      <a16:colId xmlns:a16="http://schemas.microsoft.com/office/drawing/2014/main" val="20000"/>
                    </a:ext>
                  </a:extLst>
                </a:gridCol>
                <a:gridCol w="955016">
                  <a:extLst>
                    <a:ext uri="{9D8B030D-6E8A-4147-A177-3AD203B41FA5}">
                      <a16:colId xmlns:a16="http://schemas.microsoft.com/office/drawing/2014/main" val="20001"/>
                    </a:ext>
                  </a:extLst>
                </a:gridCol>
                <a:gridCol w="955016">
                  <a:extLst>
                    <a:ext uri="{9D8B030D-6E8A-4147-A177-3AD203B41FA5}">
                      <a16:colId xmlns:a16="http://schemas.microsoft.com/office/drawing/2014/main" val="20002"/>
                    </a:ext>
                  </a:extLst>
                </a:gridCol>
              </a:tblGrid>
              <a:tr h="0">
                <a:tc>
                  <a:txBody>
                    <a:bodyPr/>
                    <a:lstStyle/>
                    <a:p>
                      <a:pPr algn="ctr" rtl="0" fontAlgn="ctr"/>
                      <a:r>
                        <a:rPr lang="en-US" sz="1200" b="1" i="0" u="none" strike="noStrike" dirty="0">
                          <a:solidFill>
                            <a:srgbClr val="60B8B3"/>
                          </a:solidFill>
                          <a:effectLst/>
                          <a:latin typeface="Trebuchet MS" panose="020B0603020202020204" pitchFamily="34" charset="0"/>
                        </a:rPr>
                        <a:t> </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2557"/>
                    </a:solidFill>
                  </a:tcPr>
                </a:tc>
                <a:tc>
                  <a:txBody>
                    <a:bodyPr/>
                    <a:lstStyle/>
                    <a:p>
                      <a:pPr algn="ctr" rtl="0" fontAlgn="ctr"/>
                      <a:r>
                        <a:rPr lang="en-US" sz="1200" b="1" i="0" u="none" strike="noStrike" dirty="0">
                          <a:solidFill>
                            <a:schemeClr val="bg1"/>
                          </a:solidFill>
                          <a:effectLst/>
                          <a:latin typeface="Trebuchet MS" panose="020B0603020202020204" pitchFamily="34" charset="0"/>
                        </a:rPr>
                        <a:t>SG </a:t>
                      </a:r>
                      <a:br>
                        <a:rPr lang="en-US" sz="1200" b="1" i="0" u="none" strike="noStrike" dirty="0">
                          <a:solidFill>
                            <a:schemeClr val="bg1"/>
                          </a:solidFill>
                          <a:effectLst/>
                          <a:latin typeface="Trebuchet MS" panose="020B0603020202020204" pitchFamily="34" charset="0"/>
                        </a:rPr>
                      </a:br>
                      <a:r>
                        <a:rPr lang="en-US" sz="1200" b="1" i="0" u="none" strike="noStrike" dirty="0">
                          <a:solidFill>
                            <a:schemeClr val="bg1"/>
                          </a:solidFill>
                          <a:effectLst/>
                          <a:latin typeface="Trebuchet MS" panose="020B0603020202020204" pitchFamily="34" charset="0"/>
                        </a:rPr>
                        <a:t>(n=268)</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2557"/>
                    </a:solidFill>
                  </a:tcPr>
                </a:tc>
                <a:tc>
                  <a:txBody>
                    <a:bodyPr/>
                    <a:lstStyle/>
                    <a:p>
                      <a:pPr algn="ctr" rtl="0" fontAlgn="ctr"/>
                      <a:r>
                        <a:rPr lang="en-US" sz="1200" b="1" i="0" u="none" strike="noStrike" dirty="0">
                          <a:solidFill>
                            <a:schemeClr val="bg1"/>
                          </a:solidFill>
                          <a:effectLst/>
                          <a:latin typeface="Trebuchet MS" panose="020B0603020202020204" pitchFamily="34" charset="0"/>
                        </a:rPr>
                        <a:t>TPC (n=249)</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2557"/>
                    </a:solidFill>
                  </a:tcPr>
                </a:tc>
                <a:extLst>
                  <a:ext uri="{0D108BD9-81ED-4DB2-BD59-A6C34878D82A}">
                    <a16:rowId xmlns:a16="http://schemas.microsoft.com/office/drawing/2014/main" val="10000"/>
                  </a:ext>
                </a:extLst>
              </a:tr>
              <a:tr h="0">
                <a:tc>
                  <a:txBody>
                    <a:bodyPr/>
                    <a:lstStyle/>
                    <a:p>
                      <a:pPr algn="l" rtl="0" fontAlgn="ctr"/>
                      <a:r>
                        <a:rPr lang="en-US" sz="1200" b="1" i="0" u="none" strike="noStrike" dirty="0">
                          <a:solidFill>
                            <a:srgbClr val="58595B"/>
                          </a:solidFill>
                          <a:effectLst/>
                          <a:latin typeface="Trebuchet MS" panose="020B0603020202020204" pitchFamily="34" charset="0"/>
                        </a:rPr>
                        <a:t>Remained on treatment, n (%)</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dirty="0">
                          <a:solidFill>
                            <a:srgbClr val="58595B"/>
                          </a:solidFill>
                          <a:effectLst/>
                          <a:latin typeface="Trebuchet MS" panose="020B0603020202020204" pitchFamily="34" charset="0"/>
                        </a:rPr>
                        <a:t>18 (7)</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4 (2)</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l" rtl="0" fontAlgn="ctr"/>
                      <a:r>
                        <a:rPr lang="en-US" sz="1200" b="1" i="0" u="none" strike="noStrike" dirty="0">
                          <a:solidFill>
                            <a:srgbClr val="58595B"/>
                          </a:solidFill>
                          <a:effectLst/>
                          <a:latin typeface="Trebuchet MS" panose="020B0603020202020204" pitchFamily="34" charset="0"/>
                        </a:rPr>
                        <a:t>Treatment discontinued, n (%)</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250 (93)</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245 (98)</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Progressive disease</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210 (78)</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197 (79)</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Adverse events</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18 (7)</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11 (4)</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91440" algn="l" rtl="0" fontAlgn="ctr"/>
                      <a:r>
                        <a:rPr lang="en-US" sz="1200" b="0" i="0" u="none" strike="noStrike">
                          <a:solidFill>
                            <a:srgbClr val="58595B"/>
                          </a:solidFill>
                          <a:effectLst/>
                          <a:latin typeface="Trebuchet MS" panose="020B0603020202020204" pitchFamily="34" charset="0"/>
                        </a:rPr>
                        <a:t>Withdrawal of consent</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8 (3)</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22 (9)</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Other</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5 (2)</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6 (2)</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Treatment delay &gt;3 weeks</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dirty="0">
                          <a:solidFill>
                            <a:srgbClr val="58595B"/>
                          </a:solidFill>
                          <a:effectLst/>
                          <a:latin typeface="Trebuchet MS" panose="020B0603020202020204" pitchFamily="34" charset="0"/>
                        </a:rPr>
                        <a:t>5 (2)</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dirty="0">
                          <a:solidFill>
                            <a:srgbClr val="58595B"/>
                          </a:solidFill>
                          <a:effectLst/>
                          <a:latin typeface="Trebuchet MS" panose="020B0603020202020204" pitchFamily="34" charset="0"/>
                        </a:rPr>
                        <a:t>1 (&lt;1)</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91440" algn="l" rtl="0" fontAlgn="ctr"/>
                      <a:r>
                        <a:rPr lang="en-US" sz="1200" b="0" i="0" u="none" strike="noStrike">
                          <a:solidFill>
                            <a:srgbClr val="58595B"/>
                          </a:solidFill>
                          <a:effectLst/>
                          <a:latin typeface="Trebuchet MS" panose="020B0603020202020204" pitchFamily="34" charset="0"/>
                        </a:rPr>
                        <a:t>Death</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3 (1)</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2 (1)</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8"/>
                  </a:ext>
                </a:extLst>
              </a:tr>
              <a:tr h="0">
                <a:tc>
                  <a:txBody>
                    <a:bodyPr/>
                    <a:lstStyle/>
                    <a:p>
                      <a:pPr marL="91440" algn="l" rtl="0" fontAlgn="ctr"/>
                      <a:r>
                        <a:rPr lang="en-US" sz="1200" b="0" i="0" u="none" strike="noStrike">
                          <a:solidFill>
                            <a:srgbClr val="58595B"/>
                          </a:solidFill>
                          <a:effectLst/>
                          <a:latin typeface="Trebuchet MS" panose="020B0603020202020204" pitchFamily="34" charset="0"/>
                        </a:rPr>
                        <a:t>Protocol deviation (noncompliance)</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1 (&lt;1)</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3 (1)</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9"/>
                  </a:ext>
                </a:extLst>
              </a:tr>
              <a:tr h="0">
                <a:tc>
                  <a:txBody>
                    <a:bodyPr/>
                    <a:lstStyle/>
                    <a:p>
                      <a:pPr marL="91440" algn="l" rtl="0" fontAlgn="ctr"/>
                      <a:r>
                        <a:rPr lang="en-US" sz="1200" b="0" i="0" u="none" strike="noStrike" dirty="0">
                          <a:solidFill>
                            <a:srgbClr val="58595B"/>
                          </a:solidFill>
                          <a:effectLst/>
                          <a:latin typeface="Trebuchet MS" panose="020B0603020202020204" pitchFamily="34" charset="0"/>
                        </a:rPr>
                        <a:t>COVID-19</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a:solidFill>
                            <a:srgbClr val="58595B"/>
                          </a:solidFill>
                          <a:effectLst/>
                          <a:latin typeface="Trebuchet MS" panose="020B0603020202020204" pitchFamily="34" charset="0"/>
                        </a:rPr>
                        <a:t>0 (0)</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rtl="0" fontAlgn="ctr"/>
                      <a:r>
                        <a:rPr lang="en-US" sz="1200" b="0" i="0" u="none" strike="noStrike" dirty="0">
                          <a:solidFill>
                            <a:srgbClr val="58595B"/>
                          </a:solidFill>
                          <a:effectLst/>
                          <a:latin typeface="Trebuchet MS" panose="020B0603020202020204" pitchFamily="34" charset="0"/>
                        </a:rPr>
                        <a:t>3 (1)</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
        <p:nvSpPr>
          <p:cNvPr id="22" name="TextBox 21">
            <a:extLst>
              <a:ext uri="{FF2B5EF4-FFF2-40B4-BE49-F238E27FC236}">
                <a16:creationId xmlns:a16="http://schemas.microsoft.com/office/drawing/2014/main" id="{7717AA23-33E0-4906-8315-4AAF9F2EB40D}"/>
              </a:ext>
            </a:extLst>
          </p:cNvPr>
          <p:cNvSpPr txBox="1">
            <a:spLocks/>
          </p:cNvSpPr>
          <p:nvPr/>
        </p:nvSpPr>
        <p:spPr>
          <a:xfrm>
            <a:off x="577516" y="5916555"/>
            <a:ext cx="10972800" cy="615553"/>
          </a:xfrm>
          <a:prstGeom prst="rect">
            <a:avLst/>
          </a:prstGeom>
          <a:noFill/>
        </p:spPr>
        <p:txBody>
          <a:bodyPr wrap="square" lIns="0" tIns="0" rIns="0" bIns="0" anchor="b">
            <a:spAutoFit/>
          </a:bodyPr>
          <a:lstStyle/>
          <a:p>
            <a:pPr marL="0" marR="508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err="1">
                <a:ln>
                  <a:noFill/>
                </a:ln>
                <a:solidFill>
                  <a:srgbClr val="58595B"/>
                </a:solidFill>
                <a:effectLst/>
                <a:uLnTx/>
                <a:uFillTx/>
                <a:latin typeface="Trebuchet MS" panose="020B0603020202020204" pitchFamily="34" charset="0"/>
                <a:ea typeface="+mn-ea"/>
                <a:cs typeface="Arial"/>
              </a:rPr>
              <a:t>a</a:t>
            </a:r>
            <a:r>
              <a:rPr kumimoji="0" lang="en-US" sz="800" b="0" i="0" u="none" strike="noStrike" kern="1200" cap="none" spc="0" normalizeH="0" baseline="0" noProof="0" dirty="0" err="1">
                <a:ln>
                  <a:noFill/>
                </a:ln>
                <a:solidFill>
                  <a:srgbClr val="58595B"/>
                </a:solidFill>
                <a:effectLst/>
                <a:uLnTx/>
                <a:uFillTx/>
                <a:latin typeface="Trebuchet MS" panose="020B0603020202020204" pitchFamily="34" charset="0"/>
                <a:ea typeface="+mn-ea"/>
                <a:cs typeface="Arial"/>
              </a:rPr>
              <a:t>The</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reported number of prior therapies were miscounted at screening for some patients; 9 patients received prior chemotherapy  regimens in the metastatic setting outside the per protocol range for inclusion criteria and were included in the ITT population.</a:t>
            </a:r>
          </a:p>
          <a:p>
            <a:pPr marL="0" marR="508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CDK, cyclin-dependent kinase; ITT, intention-to-treat; SG, </a:t>
            </a:r>
            <a:r>
              <a:rPr kumimoji="0" lang="en-US" sz="800" b="0" i="0" u="none" strike="noStrike" kern="1200" cap="none" spc="0" normalizeH="0" baseline="0" noProof="0" dirty="0" err="1">
                <a:ln>
                  <a:noFill/>
                </a:ln>
                <a:solidFill>
                  <a:srgbClr val="58595B"/>
                </a:solidFill>
                <a:effectLst/>
                <a:uLnTx/>
                <a:uFillTx/>
                <a:latin typeface="Trebuchet MS" panose="020B0603020202020204" pitchFamily="34" charset="0"/>
                <a:ea typeface="+mn-ea"/>
                <a:cs typeface="Arial"/>
              </a:rPr>
              <a:t>sacituzumab</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err="1">
                <a:ln>
                  <a:noFill/>
                </a:ln>
                <a:solidFill>
                  <a:srgbClr val="58595B"/>
                </a:solidFill>
                <a:effectLst/>
                <a:uLnTx/>
                <a:uFillTx/>
                <a:latin typeface="Trebuchet MS" panose="020B0603020202020204" pitchFamily="34" charset="0"/>
                <a:ea typeface="+mn-ea"/>
                <a:cs typeface="Arial"/>
              </a:rPr>
              <a:t>govitecan</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TPC, treatment of physician’s choice.</a:t>
            </a:r>
          </a:p>
          <a:p>
            <a:pPr marL="0" marR="5080" lvl="0" indent="0" algn="l" defTabSz="914400" rtl="0" eaLnBrk="1" fontAlgn="auto" latinLnBrk="0" hangingPunct="1">
              <a:lnSpc>
                <a:spcPct val="100000"/>
              </a:lnSpc>
              <a:spcBef>
                <a:spcPts val="0"/>
              </a:spcBef>
              <a:spcAft>
                <a:spcPts val="0"/>
              </a:spcAft>
              <a:buClrTx/>
              <a:buSzTx/>
              <a:buFontTx/>
              <a:buNone/>
              <a:tabLst/>
              <a:defRPr/>
            </a:pPr>
            <a:endParaRPr kumimoji="0" lang="fr-FR" sz="800" b="1"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endParaRPr>
          </a:p>
          <a:p>
            <a:pPr marL="0" marR="5080" lvl="0" indent="0" algn="l" defTabSz="914400" rtl="0" eaLnBrk="1" fontAlgn="auto"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dirty="0">
                <a:ln>
                  <a:noFill/>
                </a:ln>
                <a:solidFill>
                  <a:srgbClr val="58595B"/>
                </a:solidFill>
                <a:effectLst/>
                <a:uLnTx/>
                <a:uFillTx/>
                <a:latin typeface="Arial" panose="020B0604020202020204" pitchFamily="34" charset="0"/>
                <a:ea typeface="+mn-ea"/>
                <a:cs typeface="Arial" panose="020B0604020202020204" pitchFamily="34" charset="0"/>
              </a:rPr>
              <a:t>1. </a:t>
            </a:r>
            <a:r>
              <a:rPr kumimoji="0" lang="fr-FR" sz="800" b="0" i="0" u="none" strike="noStrike" kern="1200" cap="none" spc="0" normalizeH="0" baseline="0" noProof="0" dirty="0" err="1">
                <a:ln>
                  <a:noFill/>
                </a:ln>
                <a:solidFill>
                  <a:srgbClr val="58595B"/>
                </a:solidFill>
                <a:effectLst/>
                <a:uLnTx/>
                <a:uFillTx/>
                <a:latin typeface="Arial" panose="020B0604020202020204" pitchFamily="34" charset="0"/>
                <a:ea typeface="+mn-ea"/>
                <a:cs typeface="Arial" panose="020B0604020202020204" pitchFamily="34" charset="0"/>
              </a:rPr>
              <a:t>Rugo</a:t>
            </a:r>
            <a:r>
              <a:rPr kumimoji="0" lang="fr-FR" sz="800" b="0" i="0" u="none" strike="noStrike" kern="1200" cap="none" spc="0" normalizeH="0" baseline="0" noProof="0" dirty="0">
                <a:ln>
                  <a:noFill/>
                </a:ln>
                <a:solidFill>
                  <a:srgbClr val="58595B"/>
                </a:solidFill>
                <a:effectLst/>
                <a:uLnTx/>
                <a:uFillTx/>
                <a:latin typeface="Arial" panose="020B0604020202020204" pitchFamily="34" charset="0"/>
                <a:ea typeface="+mn-ea"/>
                <a:cs typeface="Arial" panose="020B0604020202020204" pitchFamily="34" charset="0"/>
              </a:rPr>
              <a:t> HS, et al. </a:t>
            </a:r>
            <a:r>
              <a:rPr kumimoji="0" lang="fr-FR" sz="800" b="0" i="1" u="none" strike="noStrike" kern="1200" cap="none" spc="0" normalizeH="0" baseline="0" noProof="0" dirty="0">
                <a:ln>
                  <a:noFill/>
                </a:ln>
                <a:solidFill>
                  <a:srgbClr val="58595B"/>
                </a:solidFill>
                <a:effectLst/>
                <a:uLnTx/>
                <a:uFillTx/>
                <a:latin typeface="Arial" panose="020B0604020202020204" pitchFamily="34" charset="0"/>
                <a:ea typeface="+mn-ea"/>
                <a:cs typeface="Arial" panose="020B0604020202020204" pitchFamily="34" charset="0"/>
              </a:rPr>
              <a:t>J Clin </a:t>
            </a:r>
            <a:r>
              <a:rPr kumimoji="0" lang="fr-FR" sz="800" b="0" i="1" u="none" strike="noStrike" kern="1200" cap="none" spc="0" normalizeH="0" baseline="0" noProof="0" dirty="0" err="1">
                <a:ln>
                  <a:noFill/>
                </a:ln>
                <a:solidFill>
                  <a:srgbClr val="58595B"/>
                </a:solidFill>
                <a:effectLst/>
                <a:uLnTx/>
                <a:uFillTx/>
                <a:latin typeface="Arial" panose="020B0604020202020204" pitchFamily="34" charset="0"/>
                <a:ea typeface="+mn-ea"/>
                <a:cs typeface="Arial" panose="020B0604020202020204" pitchFamily="34" charset="0"/>
              </a:rPr>
              <a:t>Oncol</a:t>
            </a:r>
            <a:r>
              <a:rPr kumimoji="0" lang="fr-FR" sz="800" b="0" i="0" u="none" strike="noStrike" kern="1200" cap="none" spc="0" normalizeH="0" baseline="0" noProof="0" dirty="0">
                <a:ln>
                  <a:noFill/>
                </a:ln>
                <a:solidFill>
                  <a:srgbClr val="58595B"/>
                </a:solidFill>
                <a:effectLst/>
                <a:uLnTx/>
                <a:uFillTx/>
                <a:latin typeface="Arial" panose="020B0604020202020204" pitchFamily="34" charset="0"/>
                <a:ea typeface="+mn-ea"/>
                <a:cs typeface="Arial" panose="020B0604020202020204" pitchFamily="34" charset="0"/>
              </a:rPr>
              <a:t>. 2022;40(29):3365-3376.</a:t>
            </a:r>
            <a:endParaRPr kumimoji="0" lang="en-US" sz="800" b="0" i="0" u="none" strike="noStrike" kern="1200" cap="none" spc="0" normalizeH="0" baseline="0" noProof="0" dirty="0">
              <a:ln>
                <a:noFill/>
              </a:ln>
              <a:solidFill>
                <a:srgbClr val="58595B"/>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65585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C2C43-5C31-4041-B914-1590B6CA6210}"/>
              </a:ext>
            </a:extLst>
          </p:cNvPr>
          <p:cNvSpPr>
            <a:spLocks noGrp="1"/>
          </p:cNvSpPr>
          <p:nvPr>
            <p:ph type="title"/>
          </p:nvPr>
        </p:nvSpPr>
        <p:spPr>
          <a:xfrm>
            <a:off x="577516" y="365125"/>
            <a:ext cx="10972800" cy="987019"/>
          </a:xfrm>
        </p:spPr>
        <p:txBody>
          <a:bodyPr/>
          <a:lstStyle/>
          <a:p>
            <a:r>
              <a:rPr lang="en-US" dirty="0">
                <a:solidFill>
                  <a:srgbClr val="002557"/>
                </a:solidFill>
              </a:rPr>
              <a:t>Results (Cont’d)</a:t>
            </a:r>
          </a:p>
        </p:txBody>
      </p:sp>
      <p:sp>
        <p:nvSpPr>
          <p:cNvPr id="4" name="Slide Number Placeholder 3">
            <a:extLst>
              <a:ext uri="{FF2B5EF4-FFF2-40B4-BE49-F238E27FC236}">
                <a16:creationId xmlns:a16="http://schemas.microsoft.com/office/drawing/2014/main" id="{C3B2A290-1E9E-4D2D-8A34-B310C84848FF}"/>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5" name="TextBox 4">
            <a:extLst>
              <a:ext uri="{FF2B5EF4-FFF2-40B4-BE49-F238E27FC236}">
                <a16:creationId xmlns:a16="http://schemas.microsoft.com/office/drawing/2014/main" id="{C243C2E2-6181-4D6F-9EE8-1D3B1E3B9AC9}"/>
              </a:ext>
            </a:extLst>
          </p:cNvPr>
          <p:cNvSpPr txBox="1">
            <a:spLocks/>
          </p:cNvSpPr>
          <p:nvPr/>
        </p:nvSpPr>
        <p:spPr>
          <a:xfrm>
            <a:off x="577515" y="1716854"/>
            <a:ext cx="5212080" cy="274320"/>
          </a:xfrm>
          <a:prstGeom prst="rect">
            <a:avLst/>
          </a:prstGeom>
          <a:solidFill>
            <a:srgbClr val="002557"/>
          </a:solidFill>
        </p:spPr>
        <p:txBody>
          <a:bodyPr wrap="square" anchor="ctr">
            <a:no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Trebuchet MS" panose="020B0603020202020204" pitchFamily="34" charset="0"/>
                <a:ea typeface="+mn-ea"/>
                <a:cs typeface="Arial"/>
              </a:rPr>
              <a:t>Safety</a:t>
            </a:r>
          </a:p>
        </p:txBody>
      </p:sp>
      <p:sp>
        <p:nvSpPr>
          <p:cNvPr id="6" name="TextBox 5">
            <a:extLst>
              <a:ext uri="{FF2B5EF4-FFF2-40B4-BE49-F238E27FC236}">
                <a16:creationId xmlns:a16="http://schemas.microsoft.com/office/drawing/2014/main" id="{A6B7885D-0E99-4ABD-B4B0-FB6426FEEB1F}"/>
              </a:ext>
            </a:extLst>
          </p:cNvPr>
          <p:cNvSpPr txBox="1">
            <a:spLocks/>
          </p:cNvSpPr>
          <p:nvPr/>
        </p:nvSpPr>
        <p:spPr>
          <a:xfrm>
            <a:off x="577515" y="2038091"/>
            <a:ext cx="5212080" cy="861774"/>
          </a:xfrm>
          <a:prstGeom prst="rect">
            <a:avLst/>
          </a:prstGeom>
          <a:noFill/>
        </p:spPr>
        <p:txBody>
          <a:bodyPr wrap="square" lIns="0" tIns="0" rIns="0" bIns="0">
            <a:spAutoFit/>
          </a:bodyPr>
          <a:lstStyle/>
          <a:p>
            <a:pPr marL="182880" marR="150495" lvl="0" indent="-182880" algn="l" defTabSz="914400" rtl="0" eaLnBrk="1" fontAlgn="auto" latinLnBrk="0" hangingPunct="1">
              <a:lnSpc>
                <a:spcPct val="100000"/>
              </a:lnSpc>
              <a:spcBef>
                <a:spcPts val="500"/>
              </a:spcBef>
              <a:spcAft>
                <a:spcPts val="500"/>
              </a:spcAft>
              <a:buClr>
                <a:srgbClr val="231F20"/>
              </a:buClr>
              <a:buSzTx/>
              <a:buFont typeface="Arial"/>
              <a:buChar char="•"/>
              <a:tabLst>
                <a:tab pos="92710" algn="l"/>
              </a:tabLst>
              <a:defRPr/>
            </a:pPr>
            <a:r>
              <a:rPr kumimoji="0" lang="en-US" sz="14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As </a:t>
            </a:r>
            <a:r>
              <a:rPr kumimoji="0" lang="en-US" sz="14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previously </a:t>
            </a:r>
            <a:r>
              <a:rPr kumimoji="0" lang="en-US" sz="14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reported </a:t>
            </a:r>
            <a:r>
              <a:rPr kumimoji="0" lang="en-US" sz="14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in </a:t>
            </a:r>
            <a:r>
              <a:rPr kumimoji="0" lang="en-US" sz="14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 Safety Population (n=517) </a:t>
            </a:r>
            <a:r>
              <a:rPr kumimoji="0" lang="en-US" sz="14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with absolute incidence </a:t>
            </a:r>
            <a:r>
              <a:rPr kumimoji="0" lang="en-US" sz="14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rates,</a:t>
            </a:r>
            <a:r>
              <a:rPr kumimoji="0" lang="en-US" sz="1400" b="0" i="0" u="none" strike="noStrike" kern="1200" cap="none" spc="7" normalizeH="0" baseline="31746" noProof="0" dirty="0">
                <a:ln>
                  <a:noFill/>
                </a:ln>
                <a:solidFill>
                  <a:srgbClr val="58595B"/>
                </a:solidFill>
                <a:effectLst/>
                <a:uLnTx/>
                <a:uFillTx/>
                <a:latin typeface="Trebuchet MS" panose="020B0603020202020204" pitchFamily="34" charset="0"/>
                <a:ea typeface="+mn-ea"/>
                <a:cs typeface="Arial"/>
              </a:rPr>
              <a:t>1 </a:t>
            </a:r>
            <a:r>
              <a:rPr kumimoji="0" lang="en-US" sz="14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the safety </a:t>
            </a:r>
            <a:r>
              <a:rPr kumimoji="0" lang="en-US" sz="14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profile of </a:t>
            </a:r>
            <a:r>
              <a:rPr kumimoji="0" lang="en-US" sz="1400" b="0" i="0" u="none" strike="noStrike" kern="1200" cap="none" spc="15" normalizeH="0" baseline="0" noProof="0" dirty="0">
                <a:ln>
                  <a:noFill/>
                </a:ln>
                <a:solidFill>
                  <a:srgbClr val="58595B"/>
                </a:solidFill>
                <a:effectLst/>
                <a:uLnTx/>
                <a:uFillTx/>
                <a:latin typeface="Trebuchet MS" panose="020B0603020202020204" pitchFamily="34" charset="0"/>
                <a:ea typeface="+mn-ea"/>
                <a:cs typeface="Arial"/>
              </a:rPr>
              <a:t>SG </a:t>
            </a:r>
            <a:r>
              <a:rPr kumimoji="0" lang="en-US" sz="14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was manageable, </a:t>
            </a:r>
            <a:r>
              <a:rPr kumimoji="0" lang="en-US" sz="14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with </a:t>
            </a:r>
            <a:r>
              <a:rPr kumimoji="0" lang="en-US" sz="14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no new safety signals and low treatment </a:t>
            </a:r>
            <a:r>
              <a:rPr kumimoji="0" lang="en-US" sz="14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discontinuations </a:t>
            </a:r>
            <a:r>
              <a:rPr kumimoji="0" lang="en-US" sz="14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due to </a:t>
            </a:r>
            <a:r>
              <a:rPr kumimoji="0" lang="en-US" sz="1400" b="0" i="0" u="none" strike="noStrike" kern="1200" cap="none" spc="10" normalizeH="0" baseline="0" noProof="0" dirty="0">
                <a:ln>
                  <a:noFill/>
                </a:ln>
                <a:solidFill>
                  <a:srgbClr val="58595B"/>
                </a:solidFill>
                <a:effectLst/>
                <a:uLnTx/>
                <a:uFillTx/>
                <a:latin typeface="Trebuchet MS" panose="020B0603020202020204" pitchFamily="34" charset="0"/>
                <a:ea typeface="+mn-ea"/>
                <a:cs typeface="Arial"/>
              </a:rPr>
              <a:t>AEs</a:t>
            </a:r>
            <a:endParaRPr kumimoji="0" lang="en-US" sz="14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7" name="TextBox 6">
            <a:extLst>
              <a:ext uri="{FF2B5EF4-FFF2-40B4-BE49-F238E27FC236}">
                <a16:creationId xmlns:a16="http://schemas.microsoft.com/office/drawing/2014/main" id="{798DF46C-DD89-4C99-B7A7-91E52E14E48F}"/>
              </a:ext>
            </a:extLst>
          </p:cNvPr>
          <p:cNvSpPr txBox="1">
            <a:spLocks/>
          </p:cNvSpPr>
          <p:nvPr/>
        </p:nvSpPr>
        <p:spPr>
          <a:xfrm>
            <a:off x="6338236" y="1617149"/>
            <a:ext cx="5212080" cy="184666"/>
          </a:xfrm>
          <a:prstGeom prst="rect">
            <a:avLst/>
          </a:prstGeom>
          <a:noFill/>
          <a:ln>
            <a:noFill/>
          </a:ln>
        </p:spPr>
        <p:txBody>
          <a:bodyPr wrap="square" lIns="0" tIns="0" rIns="0" bIns="0" anchor="ctr">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lang="en-US"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Table 3. TROPiCS-02 Safety Summary With Absolute Incidence Rates</a:t>
            </a:r>
            <a:r>
              <a:rPr kumimoji="0" lang="en-US" sz="1200" b="1"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Arial"/>
              </a:rPr>
              <a:t>2</a:t>
            </a:r>
          </a:p>
        </p:txBody>
      </p:sp>
      <p:graphicFrame>
        <p:nvGraphicFramePr>
          <p:cNvPr id="8" name="object 221">
            <a:extLst>
              <a:ext uri="{FF2B5EF4-FFF2-40B4-BE49-F238E27FC236}">
                <a16:creationId xmlns:a16="http://schemas.microsoft.com/office/drawing/2014/main" id="{EA41A56B-B093-46CB-9D84-77D85F8D74C7}"/>
              </a:ext>
            </a:extLst>
          </p:cNvPr>
          <p:cNvGraphicFramePr>
            <a:graphicFrameLocks noGrp="1"/>
          </p:cNvGraphicFramePr>
          <p:nvPr/>
        </p:nvGraphicFramePr>
        <p:xfrm>
          <a:off x="6338236" y="1894498"/>
          <a:ext cx="5212079" cy="4115180"/>
        </p:xfrm>
        <a:graphic>
          <a:graphicData uri="http://schemas.openxmlformats.org/drawingml/2006/table">
            <a:tbl>
              <a:tblPr firstRow="1" bandRow="1">
                <a:tableStyleId>{2D5ABB26-0587-4C30-8999-92F81FD0307C}</a:tableStyleId>
              </a:tblPr>
              <a:tblGrid>
                <a:gridCol w="3077907">
                  <a:extLst>
                    <a:ext uri="{9D8B030D-6E8A-4147-A177-3AD203B41FA5}">
                      <a16:colId xmlns:a16="http://schemas.microsoft.com/office/drawing/2014/main" val="20000"/>
                    </a:ext>
                  </a:extLst>
                </a:gridCol>
                <a:gridCol w="1067086">
                  <a:extLst>
                    <a:ext uri="{9D8B030D-6E8A-4147-A177-3AD203B41FA5}">
                      <a16:colId xmlns:a16="http://schemas.microsoft.com/office/drawing/2014/main" val="20001"/>
                    </a:ext>
                  </a:extLst>
                </a:gridCol>
                <a:gridCol w="1067086">
                  <a:extLst>
                    <a:ext uri="{9D8B030D-6E8A-4147-A177-3AD203B41FA5}">
                      <a16:colId xmlns:a16="http://schemas.microsoft.com/office/drawing/2014/main" val="20002"/>
                    </a:ext>
                  </a:extLst>
                </a:gridCol>
              </a:tblGrid>
              <a:tr h="408304">
                <a:tc>
                  <a:txBody>
                    <a:bodyPr/>
                    <a:lstStyle/>
                    <a:p>
                      <a:pPr marL="29845">
                        <a:lnSpc>
                          <a:spcPct val="100000"/>
                        </a:lnSpc>
                        <a:spcBef>
                          <a:spcPts val="625"/>
                        </a:spcBef>
                      </a:pPr>
                      <a:endParaRPr sz="1200"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algn="ctr">
                        <a:lnSpc>
                          <a:spcPct val="100000"/>
                        </a:lnSpc>
                        <a:spcBef>
                          <a:spcPts val="65"/>
                        </a:spcBef>
                      </a:pPr>
                      <a:r>
                        <a:rPr lang="en-US" sz="1200" b="1" dirty="0">
                          <a:solidFill>
                            <a:schemeClr val="bg1"/>
                          </a:solidFill>
                          <a:latin typeface="Trebuchet MS" panose="020B0603020202020204" pitchFamily="34" charset="0"/>
                          <a:cs typeface="Arial"/>
                        </a:rPr>
                        <a:t>SG </a:t>
                      </a:r>
                      <a:br>
                        <a:rPr lang="en-US" sz="1200" b="1" dirty="0">
                          <a:solidFill>
                            <a:schemeClr val="bg1"/>
                          </a:solidFill>
                          <a:latin typeface="Trebuchet MS" panose="020B0603020202020204" pitchFamily="34" charset="0"/>
                          <a:cs typeface="Arial"/>
                        </a:rPr>
                      </a:br>
                      <a:r>
                        <a:rPr lang="en-US" sz="1200" b="1" dirty="0">
                          <a:solidFill>
                            <a:schemeClr val="bg1"/>
                          </a:solidFill>
                          <a:latin typeface="Trebuchet MS" panose="020B0603020202020204" pitchFamily="34" charset="0"/>
                          <a:cs typeface="Arial"/>
                        </a:rPr>
                        <a:t>(n=268)</a:t>
                      </a:r>
                      <a:endParaRPr sz="12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1905" algn="ctr">
                        <a:lnSpc>
                          <a:spcPct val="100000"/>
                        </a:lnSpc>
                        <a:spcBef>
                          <a:spcPts val="65"/>
                        </a:spcBef>
                      </a:pPr>
                      <a:r>
                        <a:rPr lang="en-US" sz="1200" b="1" dirty="0">
                          <a:solidFill>
                            <a:schemeClr val="bg1"/>
                          </a:solidFill>
                          <a:latin typeface="Trebuchet MS" panose="020B0603020202020204" pitchFamily="34" charset="0"/>
                          <a:cs typeface="Arial"/>
                        </a:rPr>
                        <a:t>TPC </a:t>
                      </a:r>
                      <a:br>
                        <a:rPr lang="en-US" sz="1200" b="1" dirty="0">
                          <a:solidFill>
                            <a:schemeClr val="bg1"/>
                          </a:solidFill>
                          <a:latin typeface="Trebuchet MS" panose="020B0603020202020204" pitchFamily="34" charset="0"/>
                          <a:cs typeface="Arial"/>
                        </a:rPr>
                      </a:br>
                      <a:r>
                        <a:rPr lang="en-US" sz="1200" b="1" dirty="0">
                          <a:solidFill>
                            <a:schemeClr val="bg1"/>
                          </a:solidFill>
                          <a:latin typeface="Trebuchet MS" panose="020B0603020202020204" pitchFamily="34" charset="0"/>
                          <a:cs typeface="Arial"/>
                        </a:rPr>
                        <a:t>(n=249)</a:t>
                      </a:r>
                      <a:endParaRPr sz="12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extLst>
                  <a:ext uri="{0D108BD9-81ED-4DB2-BD59-A6C34878D82A}">
                    <a16:rowId xmlns:a16="http://schemas.microsoft.com/office/drawing/2014/main" val="334391815"/>
                  </a:ext>
                </a:extLst>
              </a:tr>
              <a:tr h="408304">
                <a:tc>
                  <a:txBody>
                    <a:bodyPr/>
                    <a:lstStyle/>
                    <a:p>
                      <a:pPr marL="29845">
                        <a:lnSpc>
                          <a:spcPct val="100000"/>
                        </a:lnSpc>
                        <a:spcBef>
                          <a:spcPts val="625"/>
                        </a:spcBef>
                      </a:pPr>
                      <a:r>
                        <a:rPr sz="1200" b="1" spc="10" dirty="0">
                          <a:solidFill>
                            <a:srgbClr val="58595B"/>
                          </a:solidFill>
                          <a:latin typeface="Trebuchet MS" panose="020B0603020202020204" pitchFamily="34" charset="0"/>
                          <a:cs typeface="Arial"/>
                        </a:rPr>
                        <a:t>Median </a:t>
                      </a:r>
                      <a:r>
                        <a:rPr sz="1200" b="1" spc="5" dirty="0">
                          <a:solidFill>
                            <a:srgbClr val="58595B"/>
                          </a:solidFill>
                          <a:latin typeface="Trebuchet MS" panose="020B0603020202020204" pitchFamily="34" charset="0"/>
                          <a:cs typeface="Arial"/>
                        </a:rPr>
                        <a:t>treatment duration, </a:t>
                      </a:r>
                      <a:r>
                        <a:rPr sz="1200" b="1" spc="10" dirty="0">
                          <a:solidFill>
                            <a:srgbClr val="58595B"/>
                          </a:solidFill>
                          <a:latin typeface="Trebuchet MS" panose="020B0603020202020204" pitchFamily="34" charset="0"/>
                          <a:cs typeface="Arial"/>
                        </a:rPr>
                        <a:t>mo</a:t>
                      </a:r>
                      <a:r>
                        <a:rPr sz="1200" b="1" spc="-15" dirty="0">
                          <a:solidFill>
                            <a:srgbClr val="58595B"/>
                          </a:solidFill>
                          <a:latin typeface="Trebuchet MS" panose="020B0603020202020204" pitchFamily="34" charset="0"/>
                          <a:cs typeface="Arial"/>
                        </a:rPr>
                        <a:t> </a:t>
                      </a:r>
                      <a:r>
                        <a:rPr sz="1200" b="1" spc="5" dirty="0">
                          <a:solidFill>
                            <a:srgbClr val="58595B"/>
                          </a:solidFill>
                          <a:latin typeface="Trebuchet MS" panose="020B0603020202020204" pitchFamily="34" charset="0"/>
                          <a:cs typeface="Arial"/>
                        </a:rPr>
                        <a:t>(range)</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234"/>
                        </a:spcBef>
                      </a:pPr>
                      <a:r>
                        <a:rPr sz="1200" spc="0" dirty="0">
                          <a:solidFill>
                            <a:srgbClr val="58595B"/>
                          </a:solidFill>
                          <a:latin typeface="Trebuchet MS" panose="020B0603020202020204" pitchFamily="34" charset="0"/>
                          <a:cs typeface="Arial"/>
                        </a:rPr>
                        <a:t>4.1</a:t>
                      </a:r>
                      <a:endParaRPr sz="1200" dirty="0">
                        <a:latin typeface="Trebuchet MS" panose="020B0603020202020204" pitchFamily="34" charset="0"/>
                        <a:cs typeface="Arial"/>
                      </a:endParaRPr>
                    </a:p>
                    <a:p>
                      <a:pPr algn="ctr">
                        <a:lnSpc>
                          <a:spcPct val="100000"/>
                        </a:lnSpc>
                        <a:spcBef>
                          <a:spcPts val="65"/>
                        </a:spcBef>
                      </a:pPr>
                      <a:r>
                        <a:rPr sz="1200" dirty="0">
                          <a:solidFill>
                            <a:srgbClr val="58595B"/>
                          </a:solidFill>
                          <a:latin typeface="Trebuchet MS" panose="020B0603020202020204" pitchFamily="34" charset="0"/>
                          <a:cs typeface="Arial"/>
                        </a:rPr>
                        <a:t>(0.03-24.18)</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905" algn="ctr">
                        <a:lnSpc>
                          <a:spcPct val="100000"/>
                        </a:lnSpc>
                        <a:spcBef>
                          <a:spcPts val="234"/>
                        </a:spcBef>
                      </a:pPr>
                      <a:r>
                        <a:rPr sz="1200" spc="0" dirty="0">
                          <a:solidFill>
                            <a:srgbClr val="58595B"/>
                          </a:solidFill>
                          <a:latin typeface="Trebuchet MS" panose="020B0603020202020204" pitchFamily="34" charset="0"/>
                          <a:cs typeface="Arial"/>
                        </a:rPr>
                        <a:t>2.3</a:t>
                      </a:r>
                      <a:endParaRPr sz="1200" dirty="0">
                        <a:latin typeface="Trebuchet MS" panose="020B0603020202020204" pitchFamily="34" charset="0"/>
                        <a:cs typeface="Arial"/>
                      </a:endParaRPr>
                    </a:p>
                    <a:p>
                      <a:pPr marL="1905" algn="ctr">
                        <a:lnSpc>
                          <a:spcPct val="100000"/>
                        </a:lnSpc>
                        <a:spcBef>
                          <a:spcPts val="65"/>
                        </a:spcBef>
                      </a:pPr>
                      <a:r>
                        <a:rPr sz="1200" dirty="0">
                          <a:solidFill>
                            <a:srgbClr val="58595B"/>
                          </a:solidFill>
                          <a:latin typeface="Trebuchet MS" panose="020B0603020202020204" pitchFamily="34" charset="0"/>
                          <a:cs typeface="Arial"/>
                        </a:rPr>
                        <a:t>(0.03-22.31)</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5760">
                <a:tc>
                  <a:txBody>
                    <a:bodyPr/>
                    <a:lstStyle/>
                    <a:p>
                      <a:pPr marL="29845" marR="0" lvl="0" indent="0" algn="l" defTabSz="914400" rtl="0" eaLnBrk="1" fontAlgn="auto" latinLnBrk="0" hangingPunct="1">
                        <a:lnSpc>
                          <a:spcPct val="100000"/>
                        </a:lnSpc>
                        <a:spcBef>
                          <a:spcPts val="625"/>
                        </a:spcBef>
                        <a:spcAft>
                          <a:spcPts val="0"/>
                        </a:spcAft>
                        <a:buClrTx/>
                        <a:buSzTx/>
                        <a:buFontTx/>
                        <a:buNone/>
                        <a:tabLst/>
                        <a:defRPr/>
                      </a:pPr>
                      <a:r>
                        <a:rPr lang="en-US" sz="1200" b="1" spc="10" dirty="0">
                          <a:solidFill>
                            <a:srgbClr val="58595B"/>
                          </a:solidFill>
                          <a:latin typeface="Trebuchet MS" panose="020B0603020202020204" pitchFamily="34" charset="0"/>
                          <a:cs typeface="Arial"/>
                        </a:rPr>
                        <a:t>TRAEs </a:t>
                      </a:r>
                      <a:r>
                        <a:rPr lang="en-US" sz="1200" b="1" spc="5" dirty="0">
                          <a:solidFill>
                            <a:srgbClr val="58595B"/>
                          </a:solidFill>
                          <a:latin typeface="Trebuchet MS" panose="020B0603020202020204" pitchFamily="34" charset="0"/>
                          <a:cs typeface="Arial"/>
                        </a:rPr>
                        <a:t>of </a:t>
                      </a:r>
                      <a:r>
                        <a:rPr lang="en-US" sz="1200" b="1" spc="0" dirty="0">
                          <a:solidFill>
                            <a:srgbClr val="58595B"/>
                          </a:solidFill>
                          <a:latin typeface="Trebuchet MS" panose="020B0603020202020204" pitchFamily="34" charset="0"/>
                          <a:cs typeface="Arial"/>
                        </a:rPr>
                        <a:t>special </a:t>
                      </a:r>
                      <a:r>
                        <a:rPr lang="en-US" sz="1200" b="1" spc="5" dirty="0">
                          <a:solidFill>
                            <a:srgbClr val="58595B"/>
                          </a:solidFill>
                          <a:latin typeface="Trebuchet MS" panose="020B0603020202020204" pitchFamily="34" charset="0"/>
                          <a:cs typeface="Arial"/>
                        </a:rPr>
                        <a:t>interest, </a:t>
                      </a:r>
                      <a:r>
                        <a:rPr lang="en-US" sz="1200" b="1" spc="10" dirty="0">
                          <a:solidFill>
                            <a:srgbClr val="58595B"/>
                          </a:solidFill>
                          <a:latin typeface="Trebuchet MS" panose="020B0603020202020204" pitchFamily="34" charset="0"/>
                          <a:cs typeface="Arial"/>
                        </a:rPr>
                        <a:t>n</a:t>
                      </a:r>
                      <a:r>
                        <a:rPr lang="en-US" sz="1200" b="1" spc="-25" dirty="0">
                          <a:solidFill>
                            <a:srgbClr val="58595B"/>
                          </a:solidFill>
                          <a:latin typeface="Trebuchet MS" panose="020B0603020202020204" pitchFamily="34" charset="0"/>
                          <a:cs typeface="Arial"/>
                        </a:rPr>
                        <a:t> </a:t>
                      </a:r>
                      <a:r>
                        <a:rPr lang="en-US" sz="1200" b="1" spc="5" dirty="0">
                          <a:solidFill>
                            <a:srgbClr val="58595B"/>
                          </a:solidFill>
                          <a:latin typeface="Trebuchet MS" panose="020B0603020202020204" pitchFamily="34" charset="0"/>
                          <a:cs typeface="Arial"/>
                        </a:rPr>
                        <a:t>(%)</a:t>
                      </a:r>
                      <a:endParaRPr lang="en-US"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Bef>
                          <a:spcPts val="65"/>
                        </a:spcBef>
                      </a:pP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905" algn="ctr">
                        <a:lnSpc>
                          <a:spcPct val="100000"/>
                        </a:lnSpc>
                        <a:spcBef>
                          <a:spcPts val="65"/>
                        </a:spcBef>
                      </a:pP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6733533"/>
                  </a:ext>
                </a:extLst>
              </a:tr>
              <a:tr h="365760">
                <a:tc>
                  <a:txBody>
                    <a:bodyPr/>
                    <a:lstStyle/>
                    <a:p>
                      <a:pPr marL="90805">
                        <a:lnSpc>
                          <a:spcPct val="100000"/>
                        </a:lnSpc>
                        <a:spcBef>
                          <a:spcPts val="229"/>
                        </a:spcBef>
                      </a:pPr>
                      <a:r>
                        <a:rPr sz="1200" spc="0" dirty="0">
                          <a:solidFill>
                            <a:srgbClr val="58595B"/>
                          </a:solidFill>
                          <a:latin typeface="Trebuchet MS" panose="020B0603020202020204" pitchFamily="34" charset="0"/>
                          <a:cs typeface="Arial"/>
                        </a:rPr>
                        <a:t>Neutropenia</a:t>
                      </a:r>
                      <a:r>
                        <a:rPr sz="1200" spc="0" baseline="31746" dirty="0">
                          <a:solidFill>
                            <a:srgbClr val="58595B"/>
                          </a:solidFill>
                          <a:latin typeface="Trebuchet MS" panose="020B0603020202020204" pitchFamily="34" charset="0"/>
                          <a:cs typeface="Arial"/>
                        </a:rPr>
                        <a:t>a</a:t>
                      </a:r>
                      <a:endParaRPr sz="1200" baseline="31746"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234"/>
                        </a:spcBef>
                      </a:pPr>
                      <a:r>
                        <a:rPr sz="1200" spc="5" dirty="0">
                          <a:solidFill>
                            <a:srgbClr val="58595B"/>
                          </a:solidFill>
                          <a:latin typeface="Trebuchet MS" panose="020B0603020202020204" pitchFamily="34" charset="0"/>
                          <a:cs typeface="Arial"/>
                        </a:rPr>
                        <a:t>188</a:t>
                      </a:r>
                      <a:r>
                        <a:rPr sz="1200" spc="-15"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(70)</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810" algn="ctr">
                        <a:lnSpc>
                          <a:spcPct val="100000"/>
                        </a:lnSpc>
                        <a:spcBef>
                          <a:spcPts val="234"/>
                        </a:spcBef>
                      </a:pPr>
                      <a:r>
                        <a:rPr sz="1200" spc="5" dirty="0">
                          <a:solidFill>
                            <a:srgbClr val="58595B"/>
                          </a:solidFill>
                          <a:latin typeface="Trebuchet MS" panose="020B0603020202020204" pitchFamily="34" charset="0"/>
                          <a:cs typeface="Arial"/>
                        </a:rPr>
                        <a:t>134</a:t>
                      </a:r>
                      <a:r>
                        <a:rPr sz="1200" spc="-15"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(54)</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9989298"/>
                  </a:ext>
                </a:extLst>
              </a:tr>
              <a:tr h="365760">
                <a:tc>
                  <a:txBody>
                    <a:bodyPr/>
                    <a:lstStyle/>
                    <a:p>
                      <a:pPr marL="90805">
                        <a:lnSpc>
                          <a:spcPct val="100000"/>
                        </a:lnSpc>
                        <a:spcBef>
                          <a:spcPts val="234"/>
                        </a:spcBef>
                      </a:pPr>
                      <a:r>
                        <a:rPr sz="1200" spc="0" dirty="0">
                          <a:solidFill>
                            <a:srgbClr val="58595B"/>
                          </a:solidFill>
                          <a:latin typeface="Trebuchet MS" panose="020B0603020202020204" pitchFamily="34" charset="0"/>
                          <a:cs typeface="Arial"/>
                        </a:rPr>
                        <a:t>Diarrhea</a:t>
                      </a:r>
                      <a:r>
                        <a:rPr sz="1200" spc="0" baseline="31746" dirty="0">
                          <a:solidFill>
                            <a:srgbClr val="58595B"/>
                          </a:solidFill>
                          <a:latin typeface="Trebuchet MS" panose="020B0603020202020204" pitchFamily="34" charset="0"/>
                          <a:cs typeface="Arial"/>
                        </a:rPr>
                        <a:t>a</a:t>
                      </a:r>
                      <a:endParaRPr sz="1200" baseline="31746"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234"/>
                        </a:spcBef>
                      </a:pPr>
                      <a:r>
                        <a:rPr sz="1200" spc="5" dirty="0">
                          <a:solidFill>
                            <a:srgbClr val="58595B"/>
                          </a:solidFill>
                          <a:latin typeface="Trebuchet MS" panose="020B0603020202020204" pitchFamily="34" charset="0"/>
                          <a:cs typeface="Arial"/>
                        </a:rPr>
                        <a:t>152</a:t>
                      </a:r>
                      <a:r>
                        <a:rPr sz="1200" spc="-15"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(57)</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810" algn="ctr">
                        <a:lnSpc>
                          <a:spcPct val="100000"/>
                        </a:lnSpc>
                        <a:spcBef>
                          <a:spcPts val="234"/>
                        </a:spcBef>
                      </a:pPr>
                      <a:r>
                        <a:rPr sz="1200" spc="5" dirty="0">
                          <a:solidFill>
                            <a:srgbClr val="58595B"/>
                          </a:solidFill>
                          <a:latin typeface="Trebuchet MS" panose="020B0603020202020204" pitchFamily="34" charset="0"/>
                          <a:cs typeface="Arial"/>
                        </a:rPr>
                        <a:t>41</a:t>
                      </a:r>
                      <a:r>
                        <a:rPr sz="1200" spc="-15"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(16)</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6157598"/>
                  </a:ext>
                </a:extLst>
              </a:tr>
              <a:tr h="365760">
                <a:tc>
                  <a:txBody>
                    <a:bodyPr/>
                    <a:lstStyle/>
                    <a:p>
                      <a:pPr marL="90805">
                        <a:lnSpc>
                          <a:spcPct val="100000"/>
                        </a:lnSpc>
                        <a:spcBef>
                          <a:spcPts val="234"/>
                        </a:spcBef>
                      </a:pPr>
                      <a:r>
                        <a:rPr sz="1200" spc="0" dirty="0">
                          <a:solidFill>
                            <a:srgbClr val="58595B"/>
                          </a:solidFill>
                          <a:latin typeface="Trebuchet MS" panose="020B0603020202020204" pitchFamily="34" charset="0"/>
                          <a:cs typeface="Arial"/>
                        </a:rPr>
                        <a:t>Neuropathy</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234"/>
                        </a:spcBef>
                      </a:pPr>
                      <a:r>
                        <a:rPr sz="1200" spc="5" dirty="0">
                          <a:solidFill>
                            <a:srgbClr val="58595B"/>
                          </a:solidFill>
                          <a:latin typeface="Trebuchet MS" panose="020B0603020202020204" pitchFamily="34" charset="0"/>
                          <a:cs typeface="Arial"/>
                        </a:rPr>
                        <a:t>23</a:t>
                      </a:r>
                      <a:r>
                        <a:rPr sz="1200" spc="-10"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(9)</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810" algn="ctr">
                        <a:lnSpc>
                          <a:spcPct val="100000"/>
                        </a:lnSpc>
                        <a:spcBef>
                          <a:spcPts val="234"/>
                        </a:spcBef>
                      </a:pPr>
                      <a:r>
                        <a:rPr sz="1200" spc="5" dirty="0">
                          <a:solidFill>
                            <a:srgbClr val="58595B"/>
                          </a:solidFill>
                          <a:latin typeface="Trebuchet MS" panose="020B0603020202020204" pitchFamily="34" charset="0"/>
                          <a:cs typeface="Arial"/>
                        </a:rPr>
                        <a:t>38</a:t>
                      </a:r>
                      <a:r>
                        <a:rPr sz="1200" spc="-15"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(15)</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2205293"/>
                  </a:ext>
                </a:extLst>
              </a:tr>
              <a:tr h="365760">
                <a:tc>
                  <a:txBody>
                    <a:bodyPr/>
                    <a:lstStyle/>
                    <a:p>
                      <a:pPr marL="90805">
                        <a:lnSpc>
                          <a:spcPct val="100000"/>
                        </a:lnSpc>
                        <a:spcBef>
                          <a:spcPts val="234"/>
                        </a:spcBef>
                      </a:pPr>
                      <a:r>
                        <a:rPr sz="1200" spc="5" dirty="0">
                          <a:solidFill>
                            <a:srgbClr val="58595B"/>
                          </a:solidFill>
                          <a:latin typeface="Trebuchet MS" panose="020B0603020202020204" pitchFamily="34" charset="0"/>
                          <a:cs typeface="Arial"/>
                        </a:rPr>
                        <a:t>Febrile</a:t>
                      </a:r>
                      <a:r>
                        <a:rPr sz="1200" dirty="0">
                          <a:solidFill>
                            <a:srgbClr val="58595B"/>
                          </a:solidFill>
                          <a:latin typeface="Trebuchet MS" panose="020B0603020202020204" pitchFamily="34" charset="0"/>
                          <a:cs typeface="Arial"/>
                        </a:rPr>
                        <a:t> </a:t>
                      </a:r>
                      <a:r>
                        <a:rPr sz="1200" spc="0" dirty="0">
                          <a:solidFill>
                            <a:srgbClr val="58595B"/>
                          </a:solidFill>
                          <a:latin typeface="Trebuchet MS" panose="020B0603020202020204" pitchFamily="34" charset="0"/>
                          <a:cs typeface="Arial"/>
                        </a:rPr>
                        <a:t>neutropenia</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234"/>
                        </a:spcBef>
                      </a:pPr>
                      <a:r>
                        <a:rPr sz="1200" spc="5" dirty="0">
                          <a:solidFill>
                            <a:srgbClr val="58595B"/>
                          </a:solidFill>
                          <a:latin typeface="Trebuchet MS" panose="020B0603020202020204" pitchFamily="34" charset="0"/>
                          <a:cs typeface="Arial"/>
                        </a:rPr>
                        <a:t>14</a:t>
                      </a:r>
                      <a:r>
                        <a:rPr sz="1200" spc="-10"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(5)</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810" algn="ctr">
                        <a:lnSpc>
                          <a:spcPct val="100000"/>
                        </a:lnSpc>
                        <a:spcBef>
                          <a:spcPts val="234"/>
                        </a:spcBef>
                      </a:pPr>
                      <a:r>
                        <a:rPr sz="1200" spc="-10" dirty="0">
                          <a:solidFill>
                            <a:srgbClr val="58595B"/>
                          </a:solidFill>
                          <a:latin typeface="Trebuchet MS" panose="020B0603020202020204" pitchFamily="34" charset="0"/>
                          <a:cs typeface="Arial"/>
                        </a:rPr>
                        <a:t>11 </a:t>
                      </a:r>
                      <a:r>
                        <a:rPr sz="1200" spc="5" dirty="0">
                          <a:solidFill>
                            <a:srgbClr val="58595B"/>
                          </a:solidFill>
                          <a:latin typeface="Trebuchet MS" panose="020B0603020202020204" pitchFamily="34" charset="0"/>
                          <a:cs typeface="Arial"/>
                        </a:rPr>
                        <a:t>(4)</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4084380"/>
                  </a:ext>
                </a:extLst>
              </a:tr>
              <a:tr h="365760">
                <a:tc>
                  <a:txBody>
                    <a:bodyPr/>
                    <a:lstStyle/>
                    <a:p>
                      <a:pPr marL="90805">
                        <a:lnSpc>
                          <a:spcPct val="100000"/>
                        </a:lnSpc>
                        <a:spcBef>
                          <a:spcPts val="234"/>
                        </a:spcBef>
                      </a:pPr>
                      <a:r>
                        <a:rPr sz="1200" spc="5" dirty="0">
                          <a:solidFill>
                            <a:srgbClr val="58595B"/>
                          </a:solidFill>
                          <a:latin typeface="Trebuchet MS" panose="020B0603020202020204" pitchFamily="34" charset="0"/>
                          <a:cs typeface="Arial"/>
                        </a:rPr>
                        <a:t>Interstitial </a:t>
                      </a:r>
                      <a:r>
                        <a:rPr sz="1200" spc="0" dirty="0">
                          <a:solidFill>
                            <a:srgbClr val="58595B"/>
                          </a:solidFill>
                          <a:latin typeface="Trebuchet MS" panose="020B0603020202020204" pitchFamily="34" charset="0"/>
                          <a:cs typeface="Arial"/>
                        </a:rPr>
                        <a:t>lung</a:t>
                      </a:r>
                      <a:r>
                        <a:rPr sz="1200" spc="-5" dirty="0">
                          <a:solidFill>
                            <a:srgbClr val="58595B"/>
                          </a:solidFill>
                          <a:latin typeface="Trebuchet MS" panose="020B0603020202020204" pitchFamily="34" charset="0"/>
                          <a:cs typeface="Arial"/>
                        </a:rPr>
                        <a:t> </a:t>
                      </a:r>
                      <a:r>
                        <a:rPr sz="1200" spc="0" dirty="0">
                          <a:solidFill>
                            <a:srgbClr val="58595B"/>
                          </a:solidFill>
                          <a:latin typeface="Trebuchet MS" panose="020B0603020202020204" pitchFamily="34" charset="0"/>
                          <a:cs typeface="Arial"/>
                        </a:rPr>
                        <a:t>disease</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234"/>
                        </a:spcBef>
                      </a:pPr>
                      <a:r>
                        <a:rPr sz="1200" spc="10" dirty="0">
                          <a:solidFill>
                            <a:srgbClr val="58595B"/>
                          </a:solidFill>
                          <a:latin typeface="Trebuchet MS" panose="020B0603020202020204" pitchFamily="34" charset="0"/>
                          <a:cs typeface="Arial"/>
                        </a:rPr>
                        <a:t>0</a:t>
                      </a:r>
                      <a:r>
                        <a:rPr sz="1200" spc="-10"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(0)</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810" algn="ctr">
                        <a:lnSpc>
                          <a:spcPct val="100000"/>
                        </a:lnSpc>
                        <a:spcBef>
                          <a:spcPts val="234"/>
                        </a:spcBef>
                      </a:pPr>
                      <a:r>
                        <a:rPr sz="1200" spc="10" dirty="0">
                          <a:solidFill>
                            <a:srgbClr val="58595B"/>
                          </a:solidFill>
                          <a:latin typeface="Trebuchet MS" panose="020B0603020202020204" pitchFamily="34" charset="0"/>
                          <a:cs typeface="Arial"/>
                        </a:rPr>
                        <a:t>2</a:t>
                      </a:r>
                      <a:r>
                        <a:rPr sz="1200" spc="-10"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(1)</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1786084"/>
                  </a:ext>
                </a:extLst>
              </a:tr>
              <a:tr h="365760">
                <a:tc>
                  <a:txBody>
                    <a:bodyPr/>
                    <a:lstStyle/>
                    <a:p>
                      <a:pPr marL="31115">
                        <a:lnSpc>
                          <a:spcPct val="100000"/>
                        </a:lnSpc>
                        <a:spcBef>
                          <a:spcPts val="234"/>
                        </a:spcBef>
                      </a:pPr>
                      <a:r>
                        <a:rPr sz="1200" b="1" dirty="0">
                          <a:solidFill>
                            <a:srgbClr val="58595B"/>
                          </a:solidFill>
                          <a:latin typeface="Trebuchet MS" panose="020B0603020202020204" pitchFamily="34" charset="0"/>
                          <a:cs typeface="Arial"/>
                        </a:rPr>
                        <a:t>Total </a:t>
                      </a:r>
                      <a:r>
                        <a:rPr sz="1200" b="1" spc="10" dirty="0">
                          <a:solidFill>
                            <a:srgbClr val="58595B"/>
                          </a:solidFill>
                          <a:latin typeface="Trebuchet MS" panose="020B0603020202020204" pitchFamily="34" charset="0"/>
                          <a:cs typeface="Arial"/>
                        </a:rPr>
                        <a:t>GCSF </a:t>
                      </a:r>
                      <a:r>
                        <a:rPr sz="1200" b="1" spc="5" dirty="0">
                          <a:solidFill>
                            <a:srgbClr val="58595B"/>
                          </a:solidFill>
                          <a:latin typeface="Trebuchet MS" panose="020B0603020202020204" pitchFamily="34" charset="0"/>
                          <a:cs typeface="Arial"/>
                        </a:rPr>
                        <a:t>use, </a:t>
                      </a:r>
                      <a:r>
                        <a:rPr sz="1200" b="1" spc="10" dirty="0">
                          <a:solidFill>
                            <a:srgbClr val="58595B"/>
                          </a:solidFill>
                          <a:latin typeface="Trebuchet MS" panose="020B0603020202020204" pitchFamily="34" charset="0"/>
                          <a:cs typeface="Arial"/>
                        </a:rPr>
                        <a:t>n</a:t>
                      </a:r>
                      <a:r>
                        <a:rPr sz="1200" b="1" spc="-10" dirty="0">
                          <a:solidFill>
                            <a:srgbClr val="58595B"/>
                          </a:solidFill>
                          <a:latin typeface="Trebuchet MS" panose="020B0603020202020204" pitchFamily="34" charset="0"/>
                          <a:cs typeface="Arial"/>
                        </a:rPr>
                        <a:t> </a:t>
                      </a:r>
                      <a:r>
                        <a:rPr sz="1200" b="1" spc="5" dirty="0">
                          <a:solidFill>
                            <a:srgbClr val="58595B"/>
                          </a:solidFill>
                          <a:latin typeface="Trebuchet MS" panose="020B0603020202020204" pitchFamily="34" charset="0"/>
                          <a:cs typeface="Arial"/>
                        </a:rPr>
                        <a:t>(%)</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234"/>
                        </a:spcBef>
                      </a:pPr>
                      <a:r>
                        <a:rPr sz="1200" spc="5" dirty="0">
                          <a:solidFill>
                            <a:srgbClr val="58595B"/>
                          </a:solidFill>
                          <a:latin typeface="Trebuchet MS" panose="020B0603020202020204" pitchFamily="34" charset="0"/>
                          <a:cs typeface="Arial"/>
                        </a:rPr>
                        <a:t>144</a:t>
                      </a:r>
                      <a:r>
                        <a:rPr sz="1200" spc="-15"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(54)</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810" algn="ctr">
                        <a:lnSpc>
                          <a:spcPct val="100000"/>
                        </a:lnSpc>
                        <a:spcBef>
                          <a:spcPts val="234"/>
                        </a:spcBef>
                      </a:pPr>
                      <a:r>
                        <a:rPr sz="1200" spc="5" dirty="0">
                          <a:solidFill>
                            <a:srgbClr val="58595B"/>
                          </a:solidFill>
                          <a:latin typeface="Trebuchet MS" panose="020B0603020202020204" pitchFamily="34" charset="0"/>
                          <a:cs typeface="Arial"/>
                        </a:rPr>
                        <a:t>83</a:t>
                      </a:r>
                      <a:r>
                        <a:rPr sz="1200" spc="-15"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(33)</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2957391"/>
                  </a:ext>
                </a:extLst>
              </a:tr>
              <a:tr h="365760">
                <a:tc>
                  <a:txBody>
                    <a:bodyPr/>
                    <a:lstStyle/>
                    <a:p>
                      <a:pPr marL="90805">
                        <a:lnSpc>
                          <a:spcPct val="100000"/>
                        </a:lnSpc>
                        <a:spcBef>
                          <a:spcPts val="234"/>
                        </a:spcBef>
                      </a:pPr>
                      <a:r>
                        <a:rPr sz="1200" spc="10" dirty="0">
                          <a:solidFill>
                            <a:srgbClr val="58595B"/>
                          </a:solidFill>
                          <a:latin typeface="Trebuchet MS" panose="020B0603020202020204" pitchFamily="34" charset="0"/>
                          <a:cs typeface="Arial"/>
                        </a:rPr>
                        <a:t>As</a:t>
                      </a:r>
                      <a:r>
                        <a:rPr sz="1200" dirty="0">
                          <a:solidFill>
                            <a:srgbClr val="58595B"/>
                          </a:solidFill>
                          <a:latin typeface="Trebuchet MS" panose="020B0603020202020204" pitchFamily="34" charset="0"/>
                          <a:cs typeface="Arial"/>
                        </a:rPr>
                        <a:t> </a:t>
                      </a:r>
                      <a:r>
                        <a:rPr sz="1200" spc="0" dirty="0">
                          <a:solidFill>
                            <a:srgbClr val="58595B"/>
                          </a:solidFill>
                          <a:latin typeface="Trebuchet MS" panose="020B0603020202020204" pitchFamily="34" charset="0"/>
                          <a:cs typeface="Arial"/>
                        </a:rPr>
                        <a:t>prophylaxis</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234"/>
                        </a:spcBef>
                      </a:pPr>
                      <a:r>
                        <a:rPr sz="1200" spc="5" dirty="0">
                          <a:solidFill>
                            <a:srgbClr val="58595B"/>
                          </a:solidFill>
                          <a:latin typeface="Trebuchet MS" panose="020B0603020202020204" pitchFamily="34" charset="0"/>
                          <a:cs typeface="Arial"/>
                        </a:rPr>
                        <a:t>94</a:t>
                      </a:r>
                      <a:r>
                        <a:rPr sz="1200" spc="-10"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(35)</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810" algn="ctr">
                        <a:lnSpc>
                          <a:spcPct val="100000"/>
                        </a:lnSpc>
                        <a:spcBef>
                          <a:spcPts val="234"/>
                        </a:spcBef>
                      </a:pPr>
                      <a:r>
                        <a:rPr sz="1200" spc="5" dirty="0">
                          <a:solidFill>
                            <a:srgbClr val="58595B"/>
                          </a:solidFill>
                          <a:latin typeface="Trebuchet MS" panose="020B0603020202020204" pitchFamily="34" charset="0"/>
                          <a:cs typeface="Arial"/>
                        </a:rPr>
                        <a:t>53</a:t>
                      </a:r>
                      <a:r>
                        <a:rPr sz="1200" spc="-15"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(21)</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4839636"/>
                  </a:ext>
                </a:extLst>
              </a:tr>
              <a:tr h="365760">
                <a:tc>
                  <a:txBody>
                    <a:bodyPr/>
                    <a:lstStyle/>
                    <a:p>
                      <a:pPr marL="90805">
                        <a:lnSpc>
                          <a:spcPct val="100000"/>
                        </a:lnSpc>
                        <a:spcBef>
                          <a:spcPts val="234"/>
                        </a:spcBef>
                      </a:pPr>
                      <a:r>
                        <a:rPr sz="1200" spc="10" dirty="0">
                          <a:solidFill>
                            <a:srgbClr val="58595B"/>
                          </a:solidFill>
                          <a:latin typeface="Trebuchet MS" panose="020B0603020202020204" pitchFamily="34" charset="0"/>
                          <a:cs typeface="Arial"/>
                        </a:rPr>
                        <a:t>As</a:t>
                      </a:r>
                      <a:r>
                        <a:rPr sz="1200"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treatment</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234"/>
                        </a:spcBef>
                      </a:pPr>
                      <a:r>
                        <a:rPr sz="1200" spc="5" dirty="0">
                          <a:solidFill>
                            <a:srgbClr val="58595B"/>
                          </a:solidFill>
                          <a:latin typeface="Trebuchet MS" panose="020B0603020202020204" pitchFamily="34" charset="0"/>
                          <a:cs typeface="Arial"/>
                        </a:rPr>
                        <a:t>75</a:t>
                      </a:r>
                      <a:r>
                        <a:rPr sz="1200" spc="-10"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(28)</a:t>
                      </a:r>
                      <a:endParaRPr sz="12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810" algn="ctr">
                        <a:lnSpc>
                          <a:spcPct val="100000"/>
                        </a:lnSpc>
                        <a:spcBef>
                          <a:spcPts val="234"/>
                        </a:spcBef>
                      </a:pPr>
                      <a:r>
                        <a:rPr sz="1200" spc="5" dirty="0">
                          <a:solidFill>
                            <a:srgbClr val="58595B"/>
                          </a:solidFill>
                          <a:latin typeface="Trebuchet MS" panose="020B0603020202020204" pitchFamily="34" charset="0"/>
                          <a:cs typeface="Arial"/>
                        </a:rPr>
                        <a:t>47</a:t>
                      </a:r>
                      <a:r>
                        <a:rPr sz="1200" spc="-15" dirty="0">
                          <a:solidFill>
                            <a:srgbClr val="58595B"/>
                          </a:solidFill>
                          <a:latin typeface="Trebuchet MS" panose="020B0603020202020204" pitchFamily="34" charset="0"/>
                          <a:cs typeface="Arial"/>
                        </a:rPr>
                        <a:t> </a:t>
                      </a:r>
                      <a:r>
                        <a:rPr sz="1200" spc="5" dirty="0">
                          <a:solidFill>
                            <a:srgbClr val="58595B"/>
                          </a:solidFill>
                          <a:latin typeface="Trebuchet MS" panose="020B0603020202020204" pitchFamily="34" charset="0"/>
                          <a:cs typeface="Arial"/>
                        </a:rPr>
                        <a:t>(19)</a:t>
                      </a:r>
                      <a:endParaRPr sz="12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1156482"/>
                  </a:ext>
                </a:extLst>
              </a:tr>
            </a:tbl>
          </a:graphicData>
        </a:graphic>
      </p:graphicFrame>
      <p:sp>
        <p:nvSpPr>
          <p:cNvPr id="9" name="TextBox 8">
            <a:extLst>
              <a:ext uri="{FF2B5EF4-FFF2-40B4-BE49-F238E27FC236}">
                <a16:creationId xmlns:a16="http://schemas.microsoft.com/office/drawing/2014/main" id="{1FC6CF79-3E6E-4B1B-91E1-DDE20B31C807}"/>
              </a:ext>
            </a:extLst>
          </p:cNvPr>
          <p:cNvSpPr txBox="1">
            <a:spLocks/>
          </p:cNvSpPr>
          <p:nvPr/>
        </p:nvSpPr>
        <p:spPr>
          <a:xfrm>
            <a:off x="577515" y="6028701"/>
            <a:ext cx="10972800" cy="492443"/>
          </a:xfrm>
          <a:prstGeom prst="rect">
            <a:avLst/>
          </a:prstGeom>
          <a:noFill/>
        </p:spPr>
        <p:txBody>
          <a:bodyPr wrap="square" lIns="0" tIns="0" rIns="0" bIns="0"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27777" noProof="0" dirty="0" err="1">
                <a:ln>
                  <a:noFill/>
                </a:ln>
                <a:solidFill>
                  <a:srgbClr val="54565B"/>
                </a:solidFill>
                <a:effectLst/>
                <a:uLnTx/>
                <a:uFillTx/>
                <a:latin typeface="Trebuchet MS" panose="020B0603020202020204" pitchFamily="34" charset="0"/>
                <a:ea typeface="+mn-ea"/>
                <a:cs typeface="Arial"/>
              </a:rPr>
              <a:t>a</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Neutropenia</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and diarrhea were adequately managed with dose reductions and supportive care</a:t>
            </a:r>
            <a:r>
              <a:rPr kumimoji="0" lang="en-US" sz="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measures.</a:t>
            </a:r>
          </a:p>
          <a:p>
            <a:pPr marL="0" marR="508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GCSF, granulocyte colony-stimulating factor; SG,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sacituzumab</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govitecan</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TRAE, treatment-related adverse event; TPC, treatment  of physician’s</a:t>
            </a:r>
            <a:r>
              <a:rPr kumimoji="0" lang="en-US" sz="800" b="0" i="0" u="none" strike="noStrike" kern="1200" cap="none" spc="-5" normalizeH="0" baseline="0" noProof="0" dirty="0">
                <a:ln>
                  <a:noFill/>
                </a:ln>
                <a:solidFill>
                  <a:srgbClr val="5456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choice.</a:t>
            </a:r>
          </a:p>
          <a:p>
            <a:pPr marL="0" marR="508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endParaRPr>
          </a:p>
          <a:p>
            <a:pPr marL="0" marR="508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1. </a:t>
            </a:r>
            <a:r>
              <a:rPr kumimoji="0" lang="en-US" sz="800" b="0" i="0"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Rugo</a:t>
            </a:r>
            <a:r>
              <a:rPr kumimoji="0" lang="en-US"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HS, et al. ESMO 2022. Oral LBA76. </a:t>
            </a:r>
            <a:r>
              <a:rPr kumimoji="0" lang="fr-FR" sz="800" b="1"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2. </a:t>
            </a:r>
            <a:r>
              <a:rPr kumimoji="0" lang="fr-FR" sz="800" b="0" i="0"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Rugo</a:t>
            </a:r>
            <a:r>
              <a:rPr kumimoji="0" lang="fr-FR"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HS, et al. </a:t>
            </a:r>
            <a:r>
              <a:rPr kumimoji="0" lang="fr-FR"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J Clin </a:t>
            </a:r>
            <a:r>
              <a:rPr kumimoji="0" lang="fr-FR"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Oncol</a:t>
            </a:r>
            <a:r>
              <a:rPr kumimoji="0" lang="fr-FR"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2022;40(29):3365-3376.</a:t>
            </a:r>
            <a:endParaRPr kumimoji="0" lang="en-US"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17981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C2C43-5C31-4041-B914-1590B6CA6210}"/>
              </a:ext>
            </a:extLst>
          </p:cNvPr>
          <p:cNvSpPr>
            <a:spLocks noGrp="1"/>
          </p:cNvSpPr>
          <p:nvPr>
            <p:ph type="title"/>
          </p:nvPr>
        </p:nvSpPr>
        <p:spPr>
          <a:xfrm>
            <a:off x="577516" y="365125"/>
            <a:ext cx="10972800" cy="987019"/>
          </a:xfrm>
        </p:spPr>
        <p:txBody>
          <a:bodyPr>
            <a:noAutofit/>
          </a:bodyPr>
          <a:lstStyle/>
          <a:p>
            <a:r>
              <a:rPr lang="en-US" dirty="0">
                <a:solidFill>
                  <a:srgbClr val="002557"/>
                </a:solidFill>
              </a:rPr>
              <a:t>Results (Cont’d)</a:t>
            </a:r>
          </a:p>
        </p:txBody>
      </p:sp>
      <p:sp>
        <p:nvSpPr>
          <p:cNvPr id="4" name="Slide Number Placeholder 3">
            <a:extLst>
              <a:ext uri="{FF2B5EF4-FFF2-40B4-BE49-F238E27FC236}">
                <a16:creationId xmlns:a16="http://schemas.microsoft.com/office/drawing/2014/main" id="{C3B2A290-1E9E-4D2D-8A34-B310C84848FF}"/>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7" name="TextBox 6">
            <a:extLst>
              <a:ext uri="{FF2B5EF4-FFF2-40B4-BE49-F238E27FC236}">
                <a16:creationId xmlns:a16="http://schemas.microsoft.com/office/drawing/2014/main" id="{798DF46C-DD89-4C99-B7A7-91E52E14E48F}"/>
              </a:ext>
            </a:extLst>
          </p:cNvPr>
          <p:cNvSpPr txBox="1">
            <a:spLocks/>
          </p:cNvSpPr>
          <p:nvPr/>
        </p:nvSpPr>
        <p:spPr>
          <a:xfrm>
            <a:off x="577516" y="2007615"/>
            <a:ext cx="10972800" cy="184666"/>
          </a:xfrm>
          <a:prstGeom prst="rect">
            <a:avLst/>
          </a:prstGeom>
          <a:noFill/>
          <a:ln>
            <a:noFill/>
          </a:ln>
        </p:spPr>
        <p:txBody>
          <a:bodyPr wrap="square" lIns="0" tIns="0" rIns="0" bIns="0" anchor="ctr">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lang="en-US"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Table 4. Overall Safety Summary With Absolute Incidence, </a:t>
            </a:r>
            <a:r>
              <a:rPr kumimoji="0" lang="en-US" sz="1200" b="1"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EAIRs,</a:t>
            </a:r>
            <a:r>
              <a:rPr kumimoji="0" lang="en-US" sz="1200" b="1"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Arial"/>
              </a:rPr>
              <a:t>a</a:t>
            </a:r>
            <a:r>
              <a:rPr kumimoji="0" lang="en-US"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and  EAIR </a:t>
            </a:r>
            <a:r>
              <a:rPr kumimoji="0" lang="en-US" sz="1200" b="1"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Differences</a:t>
            </a:r>
            <a:r>
              <a:rPr kumimoji="0" lang="en-US" sz="1200" b="1"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Arial"/>
              </a:rPr>
              <a:t>b,c,d</a:t>
            </a:r>
            <a:endParaRPr kumimoji="0" lang="en-US" sz="1200" b="1"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Arial"/>
            </a:endParaRPr>
          </a:p>
        </p:txBody>
      </p:sp>
      <p:graphicFrame>
        <p:nvGraphicFramePr>
          <p:cNvPr id="8" name="object 221">
            <a:extLst>
              <a:ext uri="{FF2B5EF4-FFF2-40B4-BE49-F238E27FC236}">
                <a16:creationId xmlns:a16="http://schemas.microsoft.com/office/drawing/2014/main" id="{EA41A56B-B093-46CB-9D84-77D85F8D74C7}"/>
              </a:ext>
            </a:extLst>
          </p:cNvPr>
          <p:cNvGraphicFramePr>
            <a:graphicFrameLocks noGrp="1"/>
          </p:cNvGraphicFramePr>
          <p:nvPr/>
        </p:nvGraphicFramePr>
        <p:xfrm>
          <a:off x="577516" y="2233636"/>
          <a:ext cx="5303520" cy="3675888"/>
        </p:xfrm>
        <a:graphic>
          <a:graphicData uri="http://schemas.openxmlformats.org/drawingml/2006/table">
            <a:tbl>
              <a:tblPr firstRow="1" bandRow="1">
                <a:tableStyleId>{2D5ABB26-0587-4C30-8999-92F81FD0307C}</a:tableStyleId>
              </a:tblPr>
              <a:tblGrid>
                <a:gridCol w="292608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gridCol w="1188720">
                  <a:extLst>
                    <a:ext uri="{9D8B030D-6E8A-4147-A177-3AD203B41FA5}">
                      <a16:colId xmlns:a16="http://schemas.microsoft.com/office/drawing/2014/main" val="20002"/>
                    </a:ext>
                  </a:extLst>
                </a:gridCol>
              </a:tblGrid>
              <a:tr h="191011">
                <a:tc>
                  <a:txBody>
                    <a:bodyPr/>
                    <a:lstStyle/>
                    <a:p>
                      <a:pPr marL="0" algn="l">
                        <a:lnSpc>
                          <a:spcPct val="100000"/>
                        </a:lnSpc>
                        <a:spcBef>
                          <a:spcPts val="0"/>
                        </a:spcBef>
                      </a:pPr>
                      <a:endParaRPr sz="1100"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algn="ctr">
                        <a:lnSpc>
                          <a:spcPct val="100000"/>
                        </a:lnSpc>
                        <a:spcBef>
                          <a:spcPts val="0"/>
                        </a:spcBef>
                      </a:pPr>
                      <a:r>
                        <a:rPr lang="en-US" sz="1100" b="1" dirty="0">
                          <a:solidFill>
                            <a:schemeClr val="bg1"/>
                          </a:solidFill>
                          <a:latin typeface="Trebuchet MS" panose="020B0603020202020204" pitchFamily="34" charset="0"/>
                          <a:cs typeface="Arial"/>
                        </a:rPr>
                        <a:t>SG (n=268)</a:t>
                      </a:r>
                      <a:endParaRPr sz="11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algn="ctr">
                        <a:lnSpc>
                          <a:spcPct val="100000"/>
                        </a:lnSpc>
                        <a:spcBef>
                          <a:spcPts val="0"/>
                        </a:spcBef>
                      </a:pPr>
                      <a:r>
                        <a:rPr lang="en-US" sz="1100" b="1" dirty="0">
                          <a:solidFill>
                            <a:schemeClr val="bg1"/>
                          </a:solidFill>
                          <a:latin typeface="Trebuchet MS" panose="020B0603020202020204" pitchFamily="34" charset="0"/>
                          <a:cs typeface="Arial"/>
                        </a:rPr>
                        <a:t>TPC (n=249)</a:t>
                      </a:r>
                      <a:endParaRPr sz="11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extLst>
                  <a:ext uri="{0D108BD9-81ED-4DB2-BD59-A6C34878D82A}">
                    <a16:rowId xmlns:a16="http://schemas.microsoft.com/office/drawing/2014/main" val="334391815"/>
                  </a:ext>
                </a:extLst>
              </a:tr>
              <a:tr h="191011">
                <a:tc>
                  <a:txBody>
                    <a:bodyPr/>
                    <a:lstStyle/>
                    <a:p>
                      <a:pPr marL="0" algn="l">
                        <a:lnSpc>
                          <a:spcPct val="100000"/>
                        </a:lnSpc>
                        <a:spcBef>
                          <a:spcPts val="0"/>
                        </a:spcBef>
                      </a:pPr>
                      <a:r>
                        <a:rPr lang="en-US" sz="1100" b="1" spc="10" dirty="0">
                          <a:solidFill>
                            <a:srgbClr val="58595B"/>
                          </a:solidFill>
                          <a:latin typeface="Trebuchet MS" panose="020B0603020202020204" pitchFamily="34" charset="0"/>
                          <a:cs typeface="Arial"/>
                        </a:rPr>
                        <a:t>Statistically significant EAIR difference</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91011">
                <a:tc>
                  <a:txBody>
                    <a:bodyPr/>
                    <a:lstStyle/>
                    <a:p>
                      <a:pPr marL="9144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Trebuchet MS" panose="020B0603020202020204" pitchFamily="34" charset="0"/>
                          <a:cs typeface="Arial"/>
                        </a:rPr>
                        <a:t>TEAEs leading to dose </a:t>
                      </a:r>
                      <a:r>
                        <a:rPr lang="en-US" sz="1100" b="1" dirty="0" err="1">
                          <a:latin typeface="Trebuchet MS" panose="020B0603020202020204" pitchFamily="34" charset="0"/>
                          <a:cs typeface="Arial"/>
                        </a:rPr>
                        <a:t>reduction</a:t>
                      </a:r>
                      <a:r>
                        <a:rPr lang="en-US" sz="1100" b="1" baseline="30000" dirty="0" err="1">
                          <a:latin typeface="Trebuchet MS" panose="020B0603020202020204" pitchFamily="34" charset="0"/>
                          <a:cs typeface="Arial"/>
                        </a:rPr>
                        <a:t>b</a:t>
                      </a:r>
                      <a:endParaRPr lang="en-US" sz="1100" b="1" baseline="300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6522769"/>
                  </a:ext>
                </a:extLst>
              </a:tr>
              <a:tr h="191011">
                <a:tc>
                  <a:txBody>
                    <a:bodyPr/>
                    <a:lstStyle/>
                    <a:p>
                      <a:pPr marL="182880" algn="l">
                        <a:lnSpc>
                          <a:spcPct val="100000"/>
                        </a:lnSpc>
                        <a:spcBef>
                          <a:spcPts val="0"/>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5" dirty="0">
                          <a:solidFill>
                            <a:srgbClr val="58595B"/>
                          </a:solidFill>
                          <a:latin typeface="Trebuchet MS" panose="020B0603020202020204" pitchFamily="34" charset="0"/>
                          <a:cs typeface="Arial"/>
                        </a:rPr>
                        <a:t>89</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(33)</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5" dirty="0">
                          <a:solidFill>
                            <a:srgbClr val="58595B"/>
                          </a:solidFill>
                          <a:latin typeface="Trebuchet MS" panose="020B0603020202020204" pitchFamily="34" charset="0"/>
                          <a:cs typeface="Arial"/>
                        </a:rPr>
                        <a:t>82</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(33)</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9989298"/>
                  </a:ext>
                </a:extLst>
              </a:tr>
              <a:tr h="191011">
                <a:tc>
                  <a:txBody>
                    <a:bodyPr/>
                    <a:lstStyle/>
                    <a:p>
                      <a:pPr marL="182880" algn="l">
                        <a:lnSpc>
                          <a:spcPct val="100000"/>
                        </a:lnSpc>
                        <a:spcBef>
                          <a:spcPts val="0"/>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0" dirty="0">
                          <a:solidFill>
                            <a:srgbClr val="58595B"/>
                          </a:solidFill>
                          <a:latin typeface="Trebuchet MS" panose="020B0603020202020204" pitchFamily="34" charset="0"/>
                          <a:cs typeface="Arial"/>
                        </a:rPr>
                        <a:t>85.8</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0" dirty="0">
                          <a:solidFill>
                            <a:srgbClr val="58595B"/>
                          </a:solidFill>
                          <a:latin typeface="Trebuchet MS" panose="020B0603020202020204" pitchFamily="34" charset="0"/>
                          <a:cs typeface="Arial"/>
                        </a:rPr>
                        <a:t>50.1</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6157598"/>
                  </a:ext>
                </a:extLst>
              </a:tr>
              <a:tr h="191011">
                <a:tc>
                  <a:txBody>
                    <a:bodyPr/>
                    <a:lstStyle/>
                    <a:p>
                      <a:pPr marL="182880" algn="l">
                        <a:lnSpc>
                          <a:spcPct val="100000"/>
                        </a:lnSpc>
                        <a:spcBef>
                          <a:spcPts val="0"/>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0" dirty="0">
                          <a:solidFill>
                            <a:srgbClr val="58595B"/>
                          </a:solidFill>
                          <a:latin typeface="Trebuchet MS" panose="020B0603020202020204" pitchFamily="34" charset="0"/>
                          <a:cs typeface="Arial"/>
                        </a:rPr>
                        <a:t>1.04</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(0.83-1.28)</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0" dirty="0">
                          <a:solidFill>
                            <a:srgbClr val="58595B"/>
                          </a:solidFill>
                          <a:latin typeface="Trebuchet MS" panose="020B0603020202020204" pitchFamily="34" charset="0"/>
                          <a:cs typeface="Arial"/>
                        </a:rPr>
                        <a:t>1.64</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(1.30-2.03)</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2205293"/>
                  </a:ext>
                </a:extLst>
              </a:tr>
              <a:tr h="191011">
                <a:tc>
                  <a:txBody>
                    <a:bodyPr/>
                    <a:lstStyle/>
                    <a:p>
                      <a:pPr marL="182880" algn="l">
                        <a:lnSpc>
                          <a:spcPct val="100000"/>
                        </a:lnSpc>
                        <a:spcBef>
                          <a:spcPts val="0"/>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3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0"/>
                        </a:spcBef>
                      </a:pPr>
                      <a:r>
                        <a:rPr sz="1100" spc="5" dirty="0">
                          <a:solidFill>
                            <a:srgbClr val="0070C0"/>
                          </a:solidFill>
                          <a:latin typeface="Trebuchet MS" panose="020B0603020202020204" pitchFamily="34" charset="0"/>
                          <a:cs typeface="Arial"/>
                        </a:rPr>
                        <a:t>−0.60 (−1.05 to</a:t>
                      </a:r>
                      <a:r>
                        <a:rPr sz="1100" spc="-15" dirty="0">
                          <a:solidFill>
                            <a:srgbClr val="0070C0"/>
                          </a:solidFill>
                          <a:latin typeface="Trebuchet MS" panose="020B0603020202020204" pitchFamily="34" charset="0"/>
                          <a:cs typeface="Arial"/>
                        </a:rPr>
                        <a:t> </a:t>
                      </a:r>
                      <a:r>
                        <a:rPr sz="1100" spc="5" dirty="0">
                          <a:solidFill>
                            <a:srgbClr val="0070C0"/>
                          </a:solidFill>
                          <a:latin typeface="Trebuchet MS" panose="020B0603020202020204" pitchFamily="34" charset="0"/>
                          <a:cs typeface="Arial"/>
                        </a:rPr>
                        <a:t>−0.19)</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0" marR="0" marT="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4084380"/>
                  </a:ext>
                </a:extLst>
              </a:tr>
              <a:tr h="191011">
                <a:tc>
                  <a:txBody>
                    <a:bodyPr/>
                    <a:lstStyle/>
                    <a:p>
                      <a:pPr marL="91440" algn="l">
                        <a:lnSpc>
                          <a:spcPct val="100000"/>
                        </a:lnSpc>
                        <a:spcBef>
                          <a:spcPts val="0"/>
                        </a:spcBef>
                      </a:pPr>
                      <a:r>
                        <a:rPr lang="en-US" sz="1100" b="1" dirty="0">
                          <a:latin typeface="Trebuchet MS" panose="020B0603020202020204" pitchFamily="34" charset="0"/>
                          <a:cs typeface="Arial"/>
                        </a:rPr>
                        <a:t>TEAEs leading to dose </a:t>
                      </a:r>
                      <a:r>
                        <a:rPr lang="en-US" sz="1100" b="1" dirty="0" err="1">
                          <a:latin typeface="Trebuchet MS" panose="020B0603020202020204" pitchFamily="34" charset="0"/>
                          <a:cs typeface="Arial"/>
                        </a:rPr>
                        <a:t>delay</a:t>
                      </a:r>
                      <a:r>
                        <a:rPr lang="en-US" sz="1100" b="1" baseline="30000" dirty="0" err="1">
                          <a:latin typeface="Trebuchet MS" panose="020B0603020202020204" pitchFamily="34" charset="0"/>
                          <a:cs typeface="Arial"/>
                        </a:rPr>
                        <a:t>c</a:t>
                      </a:r>
                      <a:endParaRPr lang="en-US" sz="1100" b="1" baseline="300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1786084"/>
                  </a:ext>
                </a:extLst>
              </a:tr>
              <a:tr h="191011">
                <a:tc>
                  <a:txBody>
                    <a:bodyPr/>
                    <a:lstStyle/>
                    <a:p>
                      <a:pPr marL="182880" algn="l">
                        <a:lnSpc>
                          <a:spcPct val="100000"/>
                        </a:lnSpc>
                        <a:spcBef>
                          <a:spcPts val="0"/>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5" dirty="0">
                          <a:solidFill>
                            <a:srgbClr val="58595B"/>
                          </a:solidFill>
                          <a:latin typeface="Trebuchet MS" panose="020B0603020202020204" pitchFamily="34" charset="0"/>
                          <a:cs typeface="Arial"/>
                        </a:rPr>
                        <a:t>178</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(66)</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5" dirty="0">
                          <a:solidFill>
                            <a:srgbClr val="58595B"/>
                          </a:solidFill>
                          <a:latin typeface="Trebuchet MS" panose="020B0603020202020204" pitchFamily="34" charset="0"/>
                          <a:cs typeface="Arial"/>
                        </a:rPr>
                        <a:t>109</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(44)</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2957391"/>
                  </a:ext>
                </a:extLst>
              </a:tr>
              <a:tr h="191011">
                <a:tc>
                  <a:txBody>
                    <a:bodyPr/>
                    <a:lstStyle/>
                    <a:p>
                      <a:pPr marL="182880" algn="l">
                        <a:lnSpc>
                          <a:spcPct val="100000"/>
                        </a:lnSpc>
                        <a:spcBef>
                          <a:spcPts val="0"/>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0" dirty="0">
                          <a:solidFill>
                            <a:srgbClr val="58595B"/>
                          </a:solidFill>
                          <a:latin typeface="Trebuchet MS" panose="020B0603020202020204" pitchFamily="34" charset="0"/>
                          <a:cs typeface="Arial"/>
                        </a:rPr>
                        <a:t>57.1</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0" dirty="0">
                          <a:solidFill>
                            <a:srgbClr val="58595B"/>
                          </a:solidFill>
                          <a:latin typeface="Trebuchet MS" panose="020B0603020202020204" pitchFamily="34" charset="0"/>
                          <a:cs typeface="Arial"/>
                        </a:rPr>
                        <a:t>44.6</a:t>
                      </a: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9467343"/>
                  </a:ext>
                </a:extLst>
              </a:tr>
              <a:tr h="191011">
                <a:tc>
                  <a:txBody>
                    <a:bodyPr/>
                    <a:lstStyle/>
                    <a:p>
                      <a:pPr marL="182880" algn="l">
                        <a:lnSpc>
                          <a:spcPct val="100000"/>
                        </a:lnSpc>
                        <a:spcBef>
                          <a:spcPts val="0"/>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0" dirty="0">
                          <a:solidFill>
                            <a:srgbClr val="58595B"/>
                          </a:solidFill>
                          <a:latin typeface="Trebuchet MS" panose="020B0603020202020204" pitchFamily="34" charset="0"/>
                          <a:cs typeface="Arial"/>
                        </a:rPr>
                        <a:t>3.12</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(2.67-3.61)</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sz="1100" spc="0" dirty="0">
                          <a:solidFill>
                            <a:srgbClr val="58595B"/>
                          </a:solidFill>
                          <a:latin typeface="Trebuchet MS" panose="020B0603020202020204" pitchFamily="34" charset="0"/>
                          <a:cs typeface="Arial"/>
                        </a:rPr>
                        <a:t>2.44</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(2.01-2.95)</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4839636"/>
                  </a:ext>
                </a:extLst>
              </a:tr>
              <a:tr h="191011">
                <a:tc>
                  <a:txBody>
                    <a:bodyPr/>
                    <a:lstStyle/>
                    <a:p>
                      <a:pPr marL="182880" algn="l">
                        <a:lnSpc>
                          <a:spcPct val="100000"/>
                        </a:lnSpc>
                        <a:spcBef>
                          <a:spcPts val="0"/>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3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0"/>
                        </a:spcBef>
                      </a:pPr>
                      <a:r>
                        <a:rPr sz="1100" spc="0" dirty="0">
                          <a:solidFill>
                            <a:srgbClr val="0070C0"/>
                          </a:solidFill>
                          <a:latin typeface="Trebuchet MS" panose="020B0603020202020204" pitchFamily="34" charset="0"/>
                          <a:cs typeface="Arial"/>
                        </a:rPr>
                        <a:t>0.67</a:t>
                      </a:r>
                      <a:r>
                        <a:rPr sz="1100" dirty="0">
                          <a:solidFill>
                            <a:srgbClr val="0070C0"/>
                          </a:solidFill>
                          <a:latin typeface="Trebuchet MS" panose="020B0603020202020204" pitchFamily="34" charset="0"/>
                          <a:cs typeface="Arial"/>
                        </a:rPr>
                        <a:t> </a:t>
                      </a:r>
                      <a:r>
                        <a:rPr sz="1100" spc="5" dirty="0">
                          <a:solidFill>
                            <a:srgbClr val="0070C0"/>
                          </a:solidFill>
                          <a:latin typeface="Trebuchet MS" panose="020B0603020202020204" pitchFamily="34" charset="0"/>
                          <a:cs typeface="Arial"/>
                        </a:rPr>
                        <a:t>(0.002</a:t>
                      </a:r>
                      <a:r>
                        <a:rPr lang="en-US" sz="1100" spc="5" dirty="0">
                          <a:solidFill>
                            <a:srgbClr val="0070C0"/>
                          </a:solidFill>
                          <a:latin typeface="Trebuchet MS" panose="020B0603020202020204" pitchFamily="34" charset="0"/>
                          <a:cs typeface="Arial"/>
                        </a:rPr>
                        <a:t> to </a:t>
                      </a:r>
                      <a:r>
                        <a:rPr sz="1100" spc="5" dirty="0">
                          <a:solidFill>
                            <a:srgbClr val="0070C0"/>
                          </a:solidFill>
                          <a:latin typeface="Trebuchet MS" panose="020B0603020202020204" pitchFamily="34" charset="0"/>
                          <a:cs typeface="Arial"/>
                        </a:rPr>
                        <a:t>1.33)</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1156482"/>
                  </a:ext>
                </a:extLst>
              </a:tr>
              <a:tr h="191011">
                <a:tc>
                  <a:txBody>
                    <a:bodyPr/>
                    <a:lstStyle/>
                    <a:p>
                      <a:pPr marL="0" algn="l">
                        <a:lnSpc>
                          <a:spcPct val="100000"/>
                        </a:lnSpc>
                        <a:spcBef>
                          <a:spcPts val="0"/>
                        </a:spcBef>
                      </a:pPr>
                      <a:r>
                        <a:rPr lang="en-US" sz="1100" b="1" dirty="0">
                          <a:latin typeface="Trebuchet MS" panose="020B0603020202020204" pitchFamily="34" charset="0"/>
                          <a:cs typeface="Arial"/>
                        </a:rPr>
                        <a:t>No statistically significant EAIR difference</a:t>
                      </a:r>
                      <a:r>
                        <a:rPr lang="en-US" sz="1100" b="1" baseline="30000" dirty="0">
                          <a:latin typeface="Trebuchet MS" panose="020B0603020202020204" pitchFamily="34" charset="0"/>
                          <a:cs typeface="Arial"/>
                        </a:rPr>
                        <a:t>d</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1176243"/>
                  </a:ext>
                </a:extLst>
              </a:tr>
              <a:tr h="191011">
                <a:tc>
                  <a:txBody>
                    <a:bodyPr/>
                    <a:lstStyle/>
                    <a:p>
                      <a:pPr marL="91440" algn="l">
                        <a:lnSpc>
                          <a:spcPct val="100000"/>
                        </a:lnSpc>
                        <a:spcBef>
                          <a:spcPts val="0"/>
                        </a:spcBef>
                      </a:pPr>
                      <a:r>
                        <a:rPr lang="en-US" sz="1100" b="1" baseline="0" dirty="0">
                          <a:latin typeface="Trebuchet MS" panose="020B0603020202020204" pitchFamily="34" charset="0"/>
                          <a:cs typeface="Arial"/>
                        </a:rPr>
                        <a:t>Grade ≥3 TEAEs</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9995654"/>
                  </a:ext>
                </a:extLst>
              </a:tr>
              <a:tr h="191011">
                <a:tc>
                  <a:txBody>
                    <a:bodyPr/>
                    <a:lstStyle/>
                    <a:p>
                      <a:pPr marL="182880" algn="l">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n (%)</a:t>
                      </a:r>
                      <a:endParaRPr lang="en-US" sz="1100" baseline="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198 (74)</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149 (60)</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4970179"/>
                  </a:ext>
                </a:extLst>
              </a:tr>
              <a:tr h="191011">
                <a:tc>
                  <a:txBody>
                    <a:bodyPr/>
                    <a:lstStyle/>
                    <a:p>
                      <a:pPr marL="182880" algn="l">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Patient-years of exposure</a:t>
                      </a:r>
                      <a:endParaRPr lang="en-US" sz="1100" baseline="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49.2</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38.5</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8135172"/>
                  </a:ext>
                </a:extLst>
              </a:tr>
              <a:tr h="191011">
                <a:tc>
                  <a:txBody>
                    <a:bodyPr/>
                    <a:lstStyle/>
                    <a:p>
                      <a:pPr marL="182880" algn="l">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EAIR (95% CI)</a:t>
                      </a:r>
                      <a:endParaRPr lang="en-US" sz="1100" baseline="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4.02 (3.48-4.62)</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3.87 (3.28-4.55)</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6935851"/>
                  </a:ext>
                </a:extLst>
              </a:tr>
              <a:tr h="191011">
                <a:tc>
                  <a:txBody>
                    <a:bodyPr/>
                    <a:lstStyle/>
                    <a:p>
                      <a:pPr marL="182880" algn="l">
                        <a:lnSpc>
                          <a:spcPct val="100000"/>
                        </a:lnSpc>
                        <a:spcBef>
                          <a:spcPts val="0"/>
                        </a:spcBef>
                      </a:pPr>
                      <a:r>
                        <a:rPr lang="fr-FR" sz="1100" b="0" i="0" u="none" strike="noStrike" kern="1200" baseline="0" dirty="0">
                          <a:solidFill>
                            <a:srgbClr val="0070C0"/>
                          </a:solidFill>
                          <a:latin typeface="Trebuchet MS" panose="020B0603020202020204" pitchFamily="34" charset="0"/>
                          <a:ea typeface="+mn-ea"/>
                          <a:cs typeface="+mn-cs"/>
                        </a:rPr>
                        <a:t>EAIR </a:t>
                      </a:r>
                      <a:r>
                        <a:rPr lang="fr-FR" sz="1100" b="0" i="0" u="none" strike="noStrike" kern="1200" baseline="0" dirty="0" err="1">
                          <a:solidFill>
                            <a:srgbClr val="0070C0"/>
                          </a:solidFill>
                          <a:latin typeface="Trebuchet MS" panose="020B0603020202020204" pitchFamily="34" charset="0"/>
                          <a:ea typeface="+mn-ea"/>
                          <a:cs typeface="+mn-cs"/>
                        </a:rPr>
                        <a:t>difference</a:t>
                      </a:r>
                      <a:r>
                        <a:rPr lang="fr-FR" sz="1100" b="0" i="0" u="none" strike="noStrike" kern="1200" baseline="0" dirty="0">
                          <a:solidFill>
                            <a:srgbClr val="0070C0"/>
                          </a:solidFill>
                          <a:latin typeface="Trebuchet MS" panose="020B0603020202020204" pitchFamily="34" charset="0"/>
                          <a:ea typeface="+mn-ea"/>
                          <a:cs typeface="+mn-cs"/>
                        </a:rPr>
                        <a:t> vs TPC (95% CI)</a:t>
                      </a:r>
                      <a:endParaRPr lang="en-US" sz="1100" baseline="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0"/>
                        </a:spcBef>
                      </a:pPr>
                      <a:r>
                        <a:rPr lang="en-US" sz="1100" b="0" i="0" u="none" strike="noStrike" kern="1200" baseline="0" dirty="0">
                          <a:solidFill>
                            <a:srgbClr val="0070C0"/>
                          </a:solidFill>
                          <a:latin typeface="Trebuchet MS" panose="020B0603020202020204" pitchFamily="34" charset="0"/>
                          <a:ea typeface="+mn-ea"/>
                          <a:cs typeface="+mn-cs"/>
                        </a:rPr>
                        <a:t>0.15 (−0.72 to 0.99)</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0918613"/>
                  </a:ext>
                </a:extLst>
              </a:tr>
            </a:tbl>
          </a:graphicData>
        </a:graphic>
      </p:graphicFrame>
      <p:sp>
        <p:nvSpPr>
          <p:cNvPr id="9" name="TextBox 8">
            <a:extLst>
              <a:ext uri="{FF2B5EF4-FFF2-40B4-BE49-F238E27FC236}">
                <a16:creationId xmlns:a16="http://schemas.microsoft.com/office/drawing/2014/main" id="{1FC6CF79-3E6E-4B1B-91E1-DDE20B31C807}"/>
              </a:ext>
            </a:extLst>
          </p:cNvPr>
          <p:cNvSpPr txBox="1">
            <a:spLocks/>
          </p:cNvSpPr>
          <p:nvPr/>
        </p:nvSpPr>
        <p:spPr>
          <a:xfrm>
            <a:off x="577516" y="5929974"/>
            <a:ext cx="10972800" cy="492443"/>
          </a:xfrm>
          <a:prstGeom prst="rect">
            <a:avLst/>
          </a:prstGeom>
          <a:noFill/>
        </p:spPr>
        <p:txBody>
          <a:bodyPr wrap="square" lIns="0" tIns="0" rIns="0" bIns="0" anchor="b">
            <a:spAutoFit/>
          </a:bodyPr>
          <a:lstStyle/>
          <a:p>
            <a:pPr marL="0" marR="508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27777" noProof="0" dirty="0" err="1">
                <a:ln>
                  <a:noFill/>
                </a:ln>
                <a:solidFill>
                  <a:srgbClr val="58595B"/>
                </a:solidFill>
                <a:effectLst/>
                <a:uLnTx/>
                <a:uFillTx/>
                <a:latin typeface="Trebuchet MS" panose="020B0603020202020204" pitchFamily="34" charset="0"/>
                <a:ea typeface="+mn-ea"/>
                <a:cs typeface="Arial"/>
              </a:rPr>
              <a:t>a</a:t>
            </a:r>
            <a:r>
              <a:rPr kumimoji="0" lang="en-US" sz="800" b="0" i="0" u="none" strike="noStrike" kern="1200" cap="none" spc="0" normalizeH="0" baseline="0" noProof="0" dirty="0" err="1">
                <a:ln>
                  <a:noFill/>
                </a:ln>
                <a:solidFill>
                  <a:srgbClr val="58595B"/>
                </a:solidFill>
                <a:effectLst/>
                <a:uLnTx/>
                <a:uFillTx/>
                <a:latin typeface="Trebuchet MS" panose="020B0603020202020204" pitchFamily="34" charset="0"/>
                <a:ea typeface="+mn-ea"/>
                <a:cs typeface="Arial"/>
              </a:rPr>
              <a:t>Reported</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as patient with at least 1 event per 1 patient-year of exposure. </a:t>
            </a:r>
            <a:r>
              <a:rPr kumimoji="0" lang="en-US" sz="800" b="0" i="0" u="none" strike="noStrike" kern="1200" cap="none" spc="0" normalizeH="0" baseline="27777" noProof="0" dirty="0" err="1">
                <a:ln>
                  <a:noFill/>
                </a:ln>
                <a:solidFill>
                  <a:srgbClr val="58595B"/>
                </a:solidFill>
                <a:effectLst/>
                <a:uLnTx/>
                <a:uFillTx/>
                <a:latin typeface="Trebuchet MS" panose="020B0603020202020204" pitchFamily="34" charset="0"/>
                <a:ea typeface="+mn-ea"/>
                <a:cs typeface="Arial"/>
              </a:rPr>
              <a:t>b</a:t>
            </a:r>
            <a:r>
              <a:rPr kumimoji="0" lang="en-US" sz="800" b="0" i="0" u="none" strike="noStrike" kern="1200" cap="none" spc="0" normalizeH="0" baseline="0" noProof="0" dirty="0" err="1">
                <a:ln>
                  <a:noFill/>
                </a:ln>
                <a:solidFill>
                  <a:srgbClr val="58595B"/>
                </a:solidFill>
                <a:effectLst/>
                <a:uLnTx/>
                <a:uFillTx/>
                <a:latin typeface="Trebuchet MS" panose="020B0603020202020204" pitchFamily="34" charset="0"/>
                <a:ea typeface="+mn-ea"/>
                <a:cs typeface="Arial"/>
              </a:rPr>
              <a:t>Upper</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bound of 95% CI less than 0 indicates statistically significant (nominally) lower EAIR in </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SG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than TPC. </a:t>
            </a:r>
            <a:r>
              <a:rPr kumimoji="0" lang="en-US" sz="800" b="0" i="0" u="none" strike="noStrike" kern="1200" cap="none" spc="0" normalizeH="0" baseline="27777" noProof="0" dirty="0" err="1">
                <a:ln>
                  <a:noFill/>
                </a:ln>
                <a:solidFill>
                  <a:srgbClr val="58595B"/>
                </a:solidFill>
                <a:effectLst/>
                <a:uLnTx/>
                <a:uFillTx/>
                <a:latin typeface="Trebuchet MS" panose="020B0603020202020204" pitchFamily="34" charset="0"/>
                <a:ea typeface="+mn-ea"/>
                <a:cs typeface="Arial"/>
              </a:rPr>
              <a:t>c</a:t>
            </a:r>
            <a:r>
              <a:rPr kumimoji="0" lang="en-US" sz="800" b="0" i="0" u="none" strike="noStrike" kern="1200" cap="none" spc="0" normalizeH="0" baseline="0" noProof="0" dirty="0" err="1">
                <a:ln>
                  <a:noFill/>
                </a:ln>
                <a:solidFill>
                  <a:srgbClr val="58595B"/>
                </a:solidFill>
                <a:effectLst/>
                <a:uLnTx/>
                <a:uFillTx/>
                <a:latin typeface="Trebuchet MS" panose="020B0603020202020204" pitchFamily="34" charset="0"/>
                <a:ea typeface="+mn-ea"/>
                <a:cs typeface="Arial"/>
              </a:rPr>
              <a:t>Lower</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bound of 95% CI greater than 0 indicate statistically significant (nominally) higher EAIR in </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SG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than TPC. </a:t>
            </a:r>
            <a:r>
              <a:rPr kumimoji="0" lang="en-US" sz="800" b="0" i="0" u="none" strike="noStrike" kern="1200" cap="none" spc="7" normalizeH="0" baseline="27777" noProof="0" dirty="0" err="1">
                <a:ln>
                  <a:noFill/>
                </a:ln>
                <a:solidFill>
                  <a:srgbClr val="58595B"/>
                </a:solidFill>
                <a:effectLst/>
                <a:uLnTx/>
                <a:uFillTx/>
                <a:latin typeface="Trebuchet MS" panose="020B0603020202020204" pitchFamily="34" charset="0"/>
                <a:ea typeface="+mn-ea"/>
                <a:cs typeface="Arial"/>
              </a:rPr>
              <a:t>d</a:t>
            </a:r>
            <a:r>
              <a:rPr kumimoji="0" lang="en-US" sz="800" b="0" i="0" u="none" strike="noStrike" kern="1200" cap="none" spc="5" normalizeH="0" baseline="0" noProof="0" dirty="0" err="1">
                <a:ln>
                  <a:noFill/>
                </a:ln>
                <a:solidFill>
                  <a:srgbClr val="58595B"/>
                </a:solidFill>
                <a:effectLst/>
                <a:uLnTx/>
                <a:uFillTx/>
                <a:latin typeface="Trebuchet MS" panose="020B0603020202020204" pitchFamily="34" charset="0"/>
                <a:ea typeface="+mn-ea"/>
                <a:cs typeface="Arial"/>
              </a:rPr>
              <a:t>SG</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and </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TPC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EAIRs were similar if the 95% CI covers 0, nominally not statistically significant based on informal testing. </a:t>
            </a:r>
            <a:r>
              <a:rPr kumimoji="0" lang="en-US" sz="800" b="0" i="0" u="none" strike="noStrike" kern="1200" cap="none" spc="0" normalizeH="0" baseline="27777" noProof="0" dirty="0" err="1">
                <a:ln>
                  <a:noFill/>
                </a:ln>
                <a:solidFill>
                  <a:srgbClr val="58595B"/>
                </a:solidFill>
                <a:effectLst/>
                <a:uLnTx/>
                <a:uFillTx/>
                <a:latin typeface="Trebuchet MS" panose="020B0603020202020204" pitchFamily="34" charset="0"/>
                <a:ea typeface="+mn-ea"/>
                <a:cs typeface="Arial"/>
              </a:rPr>
              <a:t>e</a:t>
            </a:r>
            <a:r>
              <a:rPr kumimoji="0" lang="en-US" sz="800" b="0" i="0" u="none" strike="noStrike" kern="1200" cap="none" spc="0" normalizeH="0" baseline="0" noProof="0" dirty="0" err="1">
                <a:ln>
                  <a:noFill/>
                </a:ln>
                <a:solidFill>
                  <a:srgbClr val="58595B"/>
                </a:solidFill>
                <a:effectLst/>
                <a:uLnTx/>
                <a:uFillTx/>
                <a:latin typeface="Trebuchet MS" panose="020B0603020202020204" pitchFamily="34" charset="0"/>
                <a:ea typeface="+mn-ea"/>
                <a:cs typeface="Arial"/>
              </a:rPr>
              <a:t>One</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 patient experienced a treatment-related </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AE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leading to death (septic shock due to neutropenic colitis). The </a:t>
            </a:r>
            <a:r>
              <a:rPr kumimoji="0" lang="en-US" sz="800" b="0" i="0" u="none" strike="noStrike" kern="1200" cap="none" spc="5" normalizeH="0" baseline="0" noProof="0" dirty="0">
                <a:ln>
                  <a:noFill/>
                </a:ln>
                <a:solidFill>
                  <a:srgbClr val="58595B"/>
                </a:solidFill>
                <a:effectLst/>
                <a:uLnTx/>
                <a:uFillTx/>
                <a:latin typeface="Trebuchet MS" panose="020B0603020202020204" pitchFamily="34" charset="0"/>
                <a:ea typeface="+mn-ea"/>
                <a:cs typeface="Arial"/>
              </a:rPr>
              <a:t>AEs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leading to death in the remaining 5 patients included (n=1 each) arrhythmia, COVID-19 pneumonia, pulmonary embolism, pneumonia, and nervous system disorder; these events  were not considered to be</a:t>
            </a:r>
            <a:r>
              <a:rPr kumimoji="0" lang="en-US" sz="800" b="0" i="0" u="none" strike="noStrike" kern="1200" cap="none" spc="-20" normalizeH="0" baseline="0" noProof="0" dirty="0">
                <a:ln>
                  <a:noFill/>
                </a:ln>
                <a:solidFill>
                  <a:srgbClr val="5859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treatment-related.</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AE, adverse event; EAIR, exposure-adjusted incidence rate; SG, sacituzumab govitecan; TEAE, treatment-emergent adverse event;  TPC, treatment of physician’s</a:t>
            </a:r>
            <a:r>
              <a:rPr kumimoji="0" lang="en-US" sz="800" b="0" i="0" u="none" strike="noStrike" kern="1200" cap="none" spc="-15" normalizeH="0" baseline="0" noProof="0" dirty="0">
                <a:ln>
                  <a:noFill/>
                </a:ln>
                <a:solidFill>
                  <a:srgbClr val="58595B"/>
                </a:solidFill>
                <a:effectLst/>
                <a:uLnTx/>
                <a:uFillTx/>
                <a:latin typeface="Trebuchet MS" panose="020B0603020202020204" pitchFamily="34" charset="0"/>
                <a:ea typeface="+mn-ea"/>
                <a:cs typeface="Arial"/>
              </a:rPr>
              <a:t> </a:t>
            </a:r>
            <a:r>
              <a:rPr kumimoji="0" lang="en-US" sz="800" b="0" i="0" u="none" strike="noStrike" kern="1200" cap="none" spc="0" normalizeH="0" baseline="0" noProof="0" dirty="0">
                <a:ln>
                  <a:noFill/>
                </a:ln>
                <a:solidFill>
                  <a:srgbClr val="58595B"/>
                </a:solidFill>
                <a:effectLst/>
                <a:uLnTx/>
                <a:uFillTx/>
                <a:latin typeface="Trebuchet MS" panose="020B0603020202020204" pitchFamily="34" charset="0"/>
                <a:ea typeface="+mn-ea"/>
                <a:cs typeface="Arial"/>
              </a:rPr>
              <a:t>choice.</a:t>
            </a:r>
            <a:endPar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graphicFrame>
        <p:nvGraphicFramePr>
          <p:cNvPr id="12" name="object 221">
            <a:extLst>
              <a:ext uri="{FF2B5EF4-FFF2-40B4-BE49-F238E27FC236}">
                <a16:creationId xmlns:a16="http://schemas.microsoft.com/office/drawing/2014/main" id="{2EBECF9E-A9EF-4C9B-93D7-33ED9F03BC1B}"/>
              </a:ext>
            </a:extLst>
          </p:cNvPr>
          <p:cNvGraphicFramePr>
            <a:graphicFrameLocks noGrp="1"/>
          </p:cNvGraphicFramePr>
          <p:nvPr/>
        </p:nvGraphicFramePr>
        <p:xfrm>
          <a:off x="6246796" y="2233636"/>
          <a:ext cx="5303520" cy="3691351"/>
        </p:xfrm>
        <a:graphic>
          <a:graphicData uri="http://schemas.openxmlformats.org/drawingml/2006/table">
            <a:tbl>
              <a:tblPr firstRow="1" bandRow="1">
                <a:tableStyleId>{2D5ABB26-0587-4C30-8999-92F81FD0307C}</a:tableStyleId>
              </a:tblPr>
              <a:tblGrid>
                <a:gridCol w="292608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gridCol w="1188720">
                  <a:extLst>
                    <a:ext uri="{9D8B030D-6E8A-4147-A177-3AD203B41FA5}">
                      <a16:colId xmlns:a16="http://schemas.microsoft.com/office/drawing/2014/main" val="20002"/>
                    </a:ext>
                  </a:extLst>
                </a:gridCol>
              </a:tblGrid>
              <a:tr h="218271">
                <a:tc>
                  <a:txBody>
                    <a:bodyPr/>
                    <a:lstStyle/>
                    <a:p>
                      <a:pPr marL="0" algn="l">
                        <a:lnSpc>
                          <a:spcPct val="100000"/>
                        </a:lnSpc>
                        <a:spcBef>
                          <a:spcPts val="0"/>
                        </a:spcBef>
                      </a:pPr>
                      <a:endParaRPr sz="1100"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algn="ctr">
                        <a:lnSpc>
                          <a:spcPct val="100000"/>
                        </a:lnSpc>
                        <a:spcBef>
                          <a:spcPts val="0"/>
                        </a:spcBef>
                      </a:pPr>
                      <a:r>
                        <a:rPr lang="en-US" sz="1100" b="1" dirty="0">
                          <a:solidFill>
                            <a:schemeClr val="bg1"/>
                          </a:solidFill>
                          <a:latin typeface="Trebuchet MS" panose="020B0603020202020204" pitchFamily="34" charset="0"/>
                          <a:cs typeface="Arial"/>
                        </a:rPr>
                        <a:t>SG (n=268)</a:t>
                      </a:r>
                      <a:endParaRPr sz="11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algn="ctr">
                        <a:lnSpc>
                          <a:spcPct val="100000"/>
                        </a:lnSpc>
                        <a:spcBef>
                          <a:spcPts val="0"/>
                        </a:spcBef>
                      </a:pPr>
                      <a:r>
                        <a:rPr lang="en-US" sz="1100" b="1" dirty="0">
                          <a:solidFill>
                            <a:schemeClr val="bg1"/>
                          </a:solidFill>
                          <a:latin typeface="Trebuchet MS" panose="020B0603020202020204" pitchFamily="34" charset="0"/>
                          <a:cs typeface="Arial"/>
                        </a:rPr>
                        <a:t>TPC (n=249)</a:t>
                      </a:r>
                      <a:endParaRPr sz="11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extLst>
                  <a:ext uri="{0D108BD9-81ED-4DB2-BD59-A6C34878D82A}">
                    <a16:rowId xmlns:a16="http://schemas.microsoft.com/office/drawing/2014/main" val="334391815"/>
                  </a:ext>
                </a:extLst>
              </a:tr>
              <a:tr h="219688">
                <a:tc>
                  <a:txBody>
                    <a:bodyPr/>
                    <a:lstStyle/>
                    <a:p>
                      <a:pPr marL="91440" algn="l">
                        <a:lnSpc>
                          <a:spcPct val="100000"/>
                        </a:lnSpc>
                        <a:spcBef>
                          <a:spcPts val="0"/>
                        </a:spcBef>
                      </a:pPr>
                      <a:r>
                        <a:rPr lang="en-US" sz="1100" b="1" spc="10" dirty="0">
                          <a:solidFill>
                            <a:srgbClr val="58595B"/>
                          </a:solidFill>
                          <a:latin typeface="Trebuchet MS" panose="020B0603020202020204" pitchFamily="34" charset="0"/>
                          <a:cs typeface="Arial"/>
                        </a:rPr>
                        <a:t>Serious AEs</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19688">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5" dirty="0">
                          <a:solidFill>
                            <a:srgbClr val="58595B"/>
                          </a:solidFill>
                          <a:latin typeface="Trebuchet MS" panose="020B0603020202020204" pitchFamily="34" charset="0"/>
                          <a:cs typeface="Arial"/>
                        </a:rPr>
                        <a:t>74</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(28)</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5" dirty="0">
                          <a:solidFill>
                            <a:srgbClr val="58595B"/>
                          </a:solidFill>
                          <a:latin typeface="Trebuchet MS" panose="020B0603020202020204" pitchFamily="34" charset="0"/>
                          <a:cs typeface="Arial"/>
                        </a:rPr>
                        <a:t>47</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(19)</a:t>
                      </a: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6522769"/>
                  </a:ext>
                </a:extLst>
              </a:tr>
              <a:tr h="219688">
                <a:tc>
                  <a:txBody>
                    <a:bodyPr/>
                    <a:lstStyle/>
                    <a:p>
                      <a:pPr marL="182880" algn="l">
                        <a:lnSpc>
                          <a:spcPct val="100000"/>
                        </a:lnSpc>
                        <a:spcBef>
                          <a:spcPts val="195"/>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103.6</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63.0</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6733533"/>
                  </a:ext>
                </a:extLst>
              </a:tr>
              <a:tr h="219688">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0.71</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(0.56-0.90)</a:t>
                      </a: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0.75</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(0.55-0.99)</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9989298"/>
                  </a:ext>
                </a:extLst>
              </a:tr>
              <a:tr h="219688">
                <a:tc>
                  <a:txBody>
                    <a:bodyPr/>
                    <a:lstStyle/>
                    <a:p>
                      <a:pPr marL="182880" algn="l">
                        <a:lnSpc>
                          <a:spcPct val="100000"/>
                        </a:lnSpc>
                        <a:spcBef>
                          <a:spcPts val="195"/>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3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195"/>
                        </a:spcBef>
                      </a:pPr>
                      <a:r>
                        <a:rPr sz="1100" spc="5" dirty="0">
                          <a:solidFill>
                            <a:srgbClr val="0070C0"/>
                          </a:solidFill>
                          <a:latin typeface="Trebuchet MS" panose="020B0603020202020204" pitchFamily="34" charset="0"/>
                          <a:cs typeface="Arial"/>
                        </a:rPr>
                        <a:t>−0.03 (−0.32 to</a:t>
                      </a:r>
                      <a:r>
                        <a:rPr sz="1100" spc="-1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0.24)</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0" marR="0" marT="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6157598"/>
                  </a:ext>
                </a:extLst>
              </a:tr>
              <a:tr h="397448">
                <a:tc>
                  <a:txBody>
                    <a:bodyPr/>
                    <a:lstStyle/>
                    <a:p>
                      <a:pPr marL="91440" marR="0" lvl="0" indent="0" algn="l" defTabSz="914400" rtl="0" eaLnBrk="1" fontAlgn="auto" latinLnBrk="0" hangingPunct="1">
                        <a:lnSpc>
                          <a:spcPct val="100000"/>
                        </a:lnSpc>
                        <a:spcBef>
                          <a:spcPts val="0"/>
                        </a:spcBef>
                        <a:spcAft>
                          <a:spcPts val="0"/>
                        </a:spcAft>
                        <a:buClrTx/>
                        <a:buSzTx/>
                        <a:buFontTx/>
                        <a:buNone/>
                        <a:tabLst/>
                        <a:defRPr/>
                      </a:pPr>
                      <a:r>
                        <a:rPr lang="en-US" sz="1100" b="1" spc="10" dirty="0">
                          <a:solidFill>
                            <a:srgbClr val="58595B"/>
                          </a:solidFill>
                          <a:latin typeface="Trebuchet MS" panose="020B0603020202020204" pitchFamily="34" charset="0"/>
                          <a:cs typeface="Arial"/>
                        </a:rPr>
                        <a:t>TEAEs </a:t>
                      </a:r>
                      <a:r>
                        <a:rPr lang="en-US" sz="1100" b="1" spc="5" dirty="0">
                          <a:solidFill>
                            <a:srgbClr val="58595B"/>
                          </a:solidFill>
                          <a:latin typeface="Trebuchet MS" panose="020B0603020202020204" pitchFamily="34" charset="0"/>
                          <a:cs typeface="Arial"/>
                        </a:rPr>
                        <a:t>leading to treatment</a:t>
                      </a:r>
                      <a:r>
                        <a:rPr lang="en-US" sz="1100" b="1" spc="25" dirty="0">
                          <a:solidFill>
                            <a:srgbClr val="58595B"/>
                          </a:solidFill>
                          <a:latin typeface="Trebuchet MS" panose="020B0603020202020204" pitchFamily="34" charset="0"/>
                          <a:cs typeface="Arial"/>
                        </a:rPr>
                        <a:t> </a:t>
                      </a:r>
                      <a:r>
                        <a:rPr lang="en-US" sz="1100" b="1" spc="5" dirty="0">
                          <a:solidFill>
                            <a:srgbClr val="58595B"/>
                          </a:solidFill>
                          <a:latin typeface="Trebuchet MS" panose="020B0603020202020204" pitchFamily="34" charset="0"/>
                          <a:cs typeface="Arial"/>
                        </a:rPr>
                        <a:t>discontinuation</a:t>
                      </a:r>
                      <a:endParaRPr lang="en-US"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2205293"/>
                  </a:ext>
                </a:extLst>
              </a:tr>
              <a:tr h="219688">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5" dirty="0">
                          <a:solidFill>
                            <a:srgbClr val="58595B"/>
                          </a:solidFill>
                          <a:latin typeface="Trebuchet MS" panose="020B0603020202020204" pitchFamily="34" charset="0"/>
                          <a:cs typeface="Arial"/>
                        </a:rPr>
                        <a:t>17</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(6)</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10" dirty="0">
                          <a:solidFill>
                            <a:srgbClr val="58595B"/>
                          </a:solidFill>
                          <a:latin typeface="Trebuchet MS" panose="020B0603020202020204" pitchFamily="34" charset="0"/>
                          <a:cs typeface="Arial"/>
                        </a:rPr>
                        <a:t>11</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(4)</a:t>
                      </a: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4084380"/>
                  </a:ext>
                </a:extLst>
              </a:tr>
              <a:tr h="219688">
                <a:tc>
                  <a:txBody>
                    <a:bodyPr/>
                    <a:lstStyle/>
                    <a:p>
                      <a:pPr marL="182880" algn="l">
                        <a:lnSpc>
                          <a:spcPct val="100000"/>
                        </a:lnSpc>
                        <a:spcBef>
                          <a:spcPts val="195"/>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123.8</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72.0</a:t>
                      </a: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1786084"/>
                  </a:ext>
                </a:extLst>
              </a:tr>
              <a:tr h="219688">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0.14</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(0.08-0.22)</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0.15</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(0.08-0.27)</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2957391"/>
                  </a:ext>
                </a:extLst>
              </a:tr>
              <a:tr h="219688">
                <a:tc>
                  <a:txBody>
                    <a:bodyPr/>
                    <a:lstStyle/>
                    <a:p>
                      <a:pPr marL="182880" marR="230504" algn="l">
                        <a:lnSpc>
                          <a:spcPct val="100000"/>
                        </a:lnSpc>
                        <a:spcBef>
                          <a:spcPts val="195"/>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4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195"/>
                        </a:spcBef>
                      </a:pPr>
                      <a:r>
                        <a:rPr sz="1100" spc="5" dirty="0">
                          <a:solidFill>
                            <a:srgbClr val="0070C0"/>
                          </a:solidFill>
                          <a:latin typeface="Trebuchet MS" panose="020B0603020202020204" pitchFamily="34" charset="0"/>
                          <a:cs typeface="Arial"/>
                        </a:rPr>
                        <a:t>−0.02 (−0.15 to</a:t>
                      </a:r>
                      <a:r>
                        <a:rPr sz="1100" spc="-1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0.10)</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0" marR="0" marT="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9467343"/>
                  </a:ext>
                </a:extLst>
              </a:tr>
              <a:tr h="219688">
                <a:tc>
                  <a:txBody>
                    <a:bodyPr/>
                    <a:lstStyle/>
                    <a:p>
                      <a:pPr marL="91440" marR="0" lvl="0" indent="0" algn="l" defTabSz="914400" rtl="0" eaLnBrk="1" fontAlgn="auto" latinLnBrk="0" hangingPunct="1">
                        <a:lnSpc>
                          <a:spcPct val="100000"/>
                        </a:lnSpc>
                        <a:spcBef>
                          <a:spcPts val="0"/>
                        </a:spcBef>
                        <a:spcAft>
                          <a:spcPts val="0"/>
                        </a:spcAft>
                        <a:buClrTx/>
                        <a:buSzTx/>
                        <a:buFontTx/>
                        <a:buNone/>
                        <a:tabLst/>
                        <a:defRPr/>
                      </a:pPr>
                      <a:r>
                        <a:rPr lang="en-US" sz="1100" b="1" spc="10" dirty="0">
                          <a:solidFill>
                            <a:srgbClr val="58595B"/>
                          </a:solidFill>
                          <a:latin typeface="Trebuchet MS" panose="020B0603020202020204" pitchFamily="34" charset="0"/>
                          <a:cs typeface="Arial"/>
                        </a:rPr>
                        <a:t>TEAEs </a:t>
                      </a:r>
                      <a:r>
                        <a:rPr lang="en-US" sz="1100" b="1" spc="5" dirty="0">
                          <a:solidFill>
                            <a:srgbClr val="58595B"/>
                          </a:solidFill>
                          <a:latin typeface="Trebuchet MS" panose="020B0603020202020204" pitchFamily="34" charset="0"/>
                          <a:cs typeface="Arial"/>
                        </a:rPr>
                        <a:t>leading to</a:t>
                      </a:r>
                      <a:r>
                        <a:rPr lang="en-US" sz="1100" b="1" spc="-15" dirty="0">
                          <a:solidFill>
                            <a:srgbClr val="58595B"/>
                          </a:solidFill>
                          <a:latin typeface="Trebuchet MS" panose="020B0603020202020204" pitchFamily="34" charset="0"/>
                          <a:cs typeface="Arial"/>
                        </a:rPr>
                        <a:t> </a:t>
                      </a:r>
                      <a:r>
                        <a:rPr lang="en-US" sz="1100" b="1" spc="10" dirty="0">
                          <a:solidFill>
                            <a:srgbClr val="58595B"/>
                          </a:solidFill>
                          <a:latin typeface="Trebuchet MS" panose="020B0603020202020204" pitchFamily="34" charset="0"/>
                          <a:cs typeface="Arial"/>
                        </a:rPr>
                        <a:t>death</a:t>
                      </a:r>
                      <a:endParaRPr lang="en-US"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4839636"/>
                  </a:ext>
                </a:extLst>
              </a:tr>
              <a:tr h="219688">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10" dirty="0">
                          <a:solidFill>
                            <a:srgbClr val="58595B"/>
                          </a:solidFill>
                          <a:latin typeface="Trebuchet MS" panose="020B0603020202020204" pitchFamily="34" charset="0"/>
                          <a:cs typeface="Arial"/>
                        </a:rPr>
                        <a:t>6</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(2)</a:t>
                      </a:r>
                      <a:r>
                        <a:rPr sz="1100" spc="0" baseline="31746" dirty="0">
                          <a:solidFill>
                            <a:srgbClr val="58595B"/>
                          </a:solidFill>
                          <a:latin typeface="Trebuchet MS" panose="020B0603020202020204" pitchFamily="34" charset="0"/>
                          <a:cs typeface="Arial"/>
                        </a:rPr>
                        <a:t>e</a:t>
                      </a:r>
                      <a:endParaRPr sz="1100" baseline="31746"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dirty="0">
                          <a:solidFill>
                            <a:srgbClr val="58595B"/>
                          </a:solidFill>
                          <a:latin typeface="Trebuchet MS" panose="020B0603020202020204" pitchFamily="34" charset="0"/>
                          <a:cs typeface="Arial"/>
                        </a:rPr>
                        <a:t>0</a:t>
                      </a: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1156482"/>
                  </a:ext>
                </a:extLst>
              </a:tr>
              <a:tr h="219688">
                <a:tc>
                  <a:txBody>
                    <a:bodyPr/>
                    <a:lstStyle/>
                    <a:p>
                      <a:pPr marL="182880" algn="l">
                        <a:lnSpc>
                          <a:spcPct val="100000"/>
                        </a:lnSpc>
                        <a:spcBef>
                          <a:spcPts val="195"/>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123.9</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72.0</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1176243"/>
                  </a:ext>
                </a:extLst>
              </a:tr>
              <a:tr h="219688">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0" dirty="0">
                          <a:solidFill>
                            <a:srgbClr val="58595B"/>
                          </a:solidFill>
                          <a:latin typeface="Trebuchet MS" panose="020B0603020202020204" pitchFamily="34" charset="0"/>
                          <a:cs typeface="Arial"/>
                        </a:rPr>
                        <a:t>0.05</a:t>
                      </a:r>
                      <a:r>
                        <a:rPr sz="1100" spc="-1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(0.02-0.11)</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sz="1100" spc="10" dirty="0">
                          <a:solidFill>
                            <a:srgbClr val="58595B"/>
                          </a:solidFill>
                          <a:latin typeface="Trebuchet MS" panose="020B0603020202020204" pitchFamily="34" charset="0"/>
                          <a:cs typeface="Arial"/>
                        </a:rPr>
                        <a:t>0</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(0-0.05)</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9995654"/>
                  </a:ext>
                </a:extLst>
              </a:tr>
              <a:tr h="219688">
                <a:tc>
                  <a:txBody>
                    <a:bodyPr/>
                    <a:lstStyle/>
                    <a:p>
                      <a:pPr marL="182880" marR="231140" algn="l">
                        <a:lnSpc>
                          <a:spcPct val="100000"/>
                        </a:lnSpc>
                        <a:spcBef>
                          <a:spcPts val="195"/>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4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195"/>
                        </a:spcBef>
                      </a:pPr>
                      <a:r>
                        <a:rPr sz="1100" spc="0" dirty="0">
                          <a:solidFill>
                            <a:srgbClr val="0070C0"/>
                          </a:solidFill>
                          <a:latin typeface="Trebuchet MS" panose="020B0603020202020204" pitchFamily="34" charset="0"/>
                          <a:cs typeface="Arial"/>
                        </a:rPr>
                        <a:t>0.05 </a:t>
                      </a:r>
                      <a:r>
                        <a:rPr sz="1100" spc="5" dirty="0">
                          <a:solidFill>
                            <a:srgbClr val="0070C0"/>
                          </a:solidFill>
                          <a:latin typeface="Trebuchet MS" panose="020B0603020202020204" pitchFamily="34" charset="0"/>
                          <a:cs typeface="Arial"/>
                        </a:rPr>
                        <a:t>(−0.01 to</a:t>
                      </a:r>
                      <a:r>
                        <a:rPr sz="1100" spc="-10" dirty="0">
                          <a:solidFill>
                            <a:srgbClr val="0070C0"/>
                          </a:solidFill>
                          <a:latin typeface="Trebuchet MS" panose="020B0603020202020204" pitchFamily="34" charset="0"/>
                          <a:cs typeface="Arial"/>
                        </a:rPr>
                        <a:t> </a:t>
                      </a:r>
                      <a:r>
                        <a:rPr sz="1100" spc="-5" dirty="0">
                          <a:solidFill>
                            <a:srgbClr val="0070C0"/>
                          </a:solidFill>
                          <a:latin typeface="Trebuchet MS" panose="020B0603020202020204" pitchFamily="34" charset="0"/>
                          <a:cs typeface="Arial"/>
                        </a:rPr>
                        <a:t>0.11)</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0" marR="0" marT="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4970179"/>
                  </a:ext>
                </a:extLst>
              </a:tr>
            </a:tbl>
          </a:graphicData>
        </a:graphic>
      </p:graphicFrame>
      <p:sp>
        <p:nvSpPr>
          <p:cNvPr id="13" name="TextBox 12">
            <a:extLst>
              <a:ext uri="{FF2B5EF4-FFF2-40B4-BE49-F238E27FC236}">
                <a16:creationId xmlns:a16="http://schemas.microsoft.com/office/drawing/2014/main" id="{604F5B7F-8901-408C-B7FE-82641975FDCB}"/>
              </a:ext>
            </a:extLst>
          </p:cNvPr>
          <p:cNvSpPr txBox="1">
            <a:spLocks/>
          </p:cNvSpPr>
          <p:nvPr/>
        </p:nvSpPr>
        <p:spPr>
          <a:xfrm>
            <a:off x="577516" y="1311739"/>
            <a:ext cx="11036968" cy="728405"/>
          </a:xfrm>
          <a:prstGeom prst="rect">
            <a:avLst/>
          </a:prstGeom>
          <a:noFill/>
        </p:spPr>
        <p:txBody>
          <a:bodyPr wrap="square" lIns="0" tIns="0" rIns="0" bIns="0">
            <a:spAutoFit/>
          </a:bodyPr>
          <a:lstStyle/>
          <a:p>
            <a:pPr marL="182880" marR="98425" lvl="1" indent="-182880" algn="l" defTabSz="914400" rtl="0" eaLnBrk="1" fontAlgn="auto" latinLnBrk="0" hangingPunct="1">
              <a:lnSpc>
                <a:spcPct val="100000"/>
              </a:lnSpc>
              <a:spcBef>
                <a:spcPts val="200"/>
              </a:spcBef>
              <a:spcAft>
                <a:spcPts val="200"/>
              </a:spcAft>
              <a:buClr>
                <a:srgbClr val="231F20"/>
              </a:buClr>
              <a:buSzPct val="125000"/>
              <a:buFont typeface="Arial" panose="020B0604020202020204" pitchFamily="34" charset="0"/>
              <a:buChar char="•"/>
              <a:tabLst>
                <a:tab pos="222250" algn="l"/>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The absolute incidence rate for TEAEs leading to dose reduction was similar between treatment groups, but when adjusted for treatment exposure, the incidence rate was lower for SG compared with TPC; </a:t>
            </a:r>
          </a:p>
          <a:p>
            <a:pPr marL="182880" marR="98425" lvl="1" indent="-182880" algn="l" defTabSz="914400" rtl="0" eaLnBrk="1" fontAlgn="auto" latinLnBrk="0" hangingPunct="1">
              <a:lnSpc>
                <a:spcPct val="100000"/>
              </a:lnSpc>
              <a:spcBef>
                <a:spcPts val="200"/>
              </a:spcBef>
              <a:spcAft>
                <a:spcPts val="200"/>
              </a:spcAft>
              <a:buClr>
                <a:srgbClr val="231F20"/>
              </a:buClr>
              <a:buSzPct val="125000"/>
              <a:buFont typeface="Arial" panose="020B0604020202020204" pitchFamily="34" charset="0"/>
              <a:buChar char="•"/>
              <a:tabLst>
                <a:tab pos="222250" algn="l"/>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SG had higher absolute incidence rates vs TPC for grade ≥3 TEAEs, serious AEs, TEAEs leading to dose discontinuation, and TEAEs leading to death, but the EAIRs were similar between treatment groups</a:t>
            </a:r>
          </a:p>
        </p:txBody>
      </p:sp>
      <p:sp>
        <p:nvSpPr>
          <p:cNvPr id="15" name="TextBox 14">
            <a:extLst>
              <a:ext uri="{FF2B5EF4-FFF2-40B4-BE49-F238E27FC236}">
                <a16:creationId xmlns:a16="http://schemas.microsoft.com/office/drawing/2014/main" id="{DE447655-120C-4D12-A737-0AA5F355165C}"/>
              </a:ext>
            </a:extLst>
          </p:cNvPr>
          <p:cNvSpPr txBox="1"/>
          <p:nvPr/>
        </p:nvSpPr>
        <p:spPr>
          <a:xfrm>
            <a:off x="412706" y="6390050"/>
            <a:ext cx="11366588"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1. Tolaney SM, et al. Presented at SABCS 2022 (abstract ID P3-07-08). </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Exposure-adjusted incidence  rates of adverse events from  the phase 3 TROPiCS-02  study of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sacituzumab</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govitecan</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vs treatment of  physician’s choice in HR+/HER2─ metastatic breast  cancer</a:t>
            </a:r>
          </a:p>
        </p:txBody>
      </p:sp>
    </p:spTree>
    <p:extLst>
      <p:ext uri="{BB962C8B-B14F-4D97-AF65-F5344CB8AC3E}">
        <p14:creationId xmlns:p14="http://schemas.microsoft.com/office/powerpoint/2010/main" val="2556717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1_20221121_125952">
            <a:extLst>
              <a:ext uri="{FF2B5EF4-FFF2-40B4-BE49-F238E27FC236}">
                <a16:creationId xmlns:a16="http://schemas.microsoft.com/office/drawing/2014/main" id="{91497A9A-50E1-49A0-BFFD-8F8296106078}"/>
              </a:ext>
            </a:extLst>
          </p:cNvPr>
          <p:cNvSpPr>
            <a:spLocks noGrp="1"/>
          </p:cNvSpPr>
          <p:nvPr>
            <p:ph type="title"/>
          </p:nvPr>
        </p:nvSpPr>
        <p:spPr/>
        <p:txBody>
          <a:bodyPr/>
          <a:lstStyle/>
          <a:p>
            <a:r>
              <a:rPr lang="en-US" dirty="0">
                <a:solidFill>
                  <a:srgbClr val="002557"/>
                </a:solidFill>
              </a:rPr>
              <a:t>Results (Cont’d)</a:t>
            </a:r>
          </a:p>
        </p:txBody>
      </p:sp>
      <p:sp>
        <p:nvSpPr>
          <p:cNvPr id="4" name="Shape2_20221121_125952">
            <a:extLst>
              <a:ext uri="{FF2B5EF4-FFF2-40B4-BE49-F238E27FC236}">
                <a16:creationId xmlns:a16="http://schemas.microsoft.com/office/drawing/2014/main" id="{C02C7DF1-A1F0-47AA-93E6-5C47FB7969F3}"/>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210" name="TextBox 209">
            <a:extLst>
              <a:ext uri="{FF2B5EF4-FFF2-40B4-BE49-F238E27FC236}">
                <a16:creationId xmlns:a16="http://schemas.microsoft.com/office/drawing/2014/main" id="{390679B1-253C-4870-A36C-883C78CBB36A}"/>
              </a:ext>
            </a:extLst>
          </p:cNvPr>
          <p:cNvSpPr txBox="1">
            <a:spLocks/>
          </p:cNvSpPr>
          <p:nvPr/>
        </p:nvSpPr>
        <p:spPr>
          <a:xfrm>
            <a:off x="577516" y="6061149"/>
            <a:ext cx="10972800" cy="369332"/>
          </a:xfrm>
          <a:prstGeom prst="rect">
            <a:avLst/>
          </a:prstGeom>
          <a:noFill/>
        </p:spPr>
        <p:txBody>
          <a:bodyPr wrap="square" lIns="0" tIns="0" rIns="0" bIns="0"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a</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Reported</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as patient with at least 1 event per 1 patient-year of exposure. </a:t>
            </a:r>
            <a:r>
              <a:rPr kumimoji="0" lang="en-US" sz="8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b</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Lower</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bound of 95% CI greater than 0 indicate statistically significant (nominally) higher EAIR in SG than TPC. </a:t>
            </a:r>
            <a:r>
              <a:rPr kumimoji="0" lang="en-US" sz="8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c</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SG</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and TPC EAIRs were similar if the 95% CI covers 0, nominally not statistically significant based on informal testing.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EAIR, exposure-adjusted incidence rate; SG,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sacituzumab</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a:t>
            </a:r>
            <a:r>
              <a:rPr kumimoji="0" lang="en-US" sz="8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 TEAE, treatment-emergent adverse event; TPC, treatment of physician’s choice.</a:t>
            </a:r>
            <a:endPar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endParaRPr>
          </a:p>
        </p:txBody>
      </p:sp>
      <p:sp>
        <p:nvSpPr>
          <p:cNvPr id="197" name="TextBox 196">
            <a:extLst>
              <a:ext uri="{FF2B5EF4-FFF2-40B4-BE49-F238E27FC236}">
                <a16:creationId xmlns:a16="http://schemas.microsoft.com/office/drawing/2014/main" id="{D9258C83-A34E-4772-9BC9-97B8207F90EC}"/>
              </a:ext>
            </a:extLst>
          </p:cNvPr>
          <p:cNvSpPr txBox="1">
            <a:spLocks/>
          </p:cNvSpPr>
          <p:nvPr/>
        </p:nvSpPr>
        <p:spPr>
          <a:xfrm>
            <a:off x="577515" y="2173156"/>
            <a:ext cx="10972800" cy="184666"/>
          </a:xfrm>
          <a:prstGeom prst="rect">
            <a:avLst/>
          </a:prstGeom>
          <a:noFill/>
          <a:ln>
            <a:noFill/>
          </a:ln>
        </p:spPr>
        <p:txBody>
          <a:bodyPr wrap="square" lIns="0" tIns="0" rIns="0" bIns="0" anchor="ctr">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lang="en-US"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Table 5. Most Common (Absolute Incidence ≥5%) Grade ≥3 TEAEs With Absolute Incidence, </a:t>
            </a:r>
            <a:r>
              <a:rPr kumimoji="0" lang="en-US" sz="1200" b="1"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EAIRs,</a:t>
            </a:r>
            <a:r>
              <a:rPr kumimoji="0" lang="en-US" sz="1200" b="1"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Arial"/>
              </a:rPr>
              <a:t>a</a:t>
            </a:r>
            <a:r>
              <a:rPr kumimoji="0" lang="en-US" sz="12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Arial"/>
              </a:rPr>
              <a:t> and EAIR </a:t>
            </a:r>
            <a:r>
              <a:rPr kumimoji="0" lang="en-US" sz="1200" b="1"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Arial"/>
              </a:rPr>
              <a:t>Differences</a:t>
            </a:r>
            <a:r>
              <a:rPr kumimoji="0" lang="en-US" sz="1200" b="1"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Arial"/>
              </a:rPr>
              <a:t>b,c</a:t>
            </a:r>
            <a:endParaRPr kumimoji="0" lang="en-US" sz="1200" b="1"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Arial"/>
            </a:endParaRPr>
          </a:p>
        </p:txBody>
      </p:sp>
      <p:graphicFrame>
        <p:nvGraphicFramePr>
          <p:cNvPr id="198" name="object 221">
            <a:extLst>
              <a:ext uri="{FF2B5EF4-FFF2-40B4-BE49-F238E27FC236}">
                <a16:creationId xmlns:a16="http://schemas.microsoft.com/office/drawing/2014/main" id="{85019BB6-9BE8-4505-967B-4C915CAB22BD}"/>
              </a:ext>
            </a:extLst>
          </p:cNvPr>
          <p:cNvGraphicFramePr>
            <a:graphicFrameLocks noGrp="1"/>
          </p:cNvGraphicFramePr>
          <p:nvPr/>
        </p:nvGraphicFramePr>
        <p:xfrm>
          <a:off x="577516" y="2406074"/>
          <a:ext cx="5303521" cy="3675888"/>
        </p:xfrm>
        <a:graphic>
          <a:graphicData uri="http://schemas.openxmlformats.org/drawingml/2006/table">
            <a:tbl>
              <a:tblPr firstRow="1" bandRow="1">
                <a:tableStyleId>{2D5ABB26-0587-4C30-8999-92F81FD0307C}</a:tableStyleId>
              </a:tblPr>
              <a:tblGrid>
                <a:gridCol w="2982113">
                  <a:extLst>
                    <a:ext uri="{9D8B030D-6E8A-4147-A177-3AD203B41FA5}">
                      <a16:colId xmlns:a16="http://schemas.microsoft.com/office/drawing/2014/main" val="20000"/>
                    </a:ext>
                  </a:extLst>
                </a:gridCol>
                <a:gridCol w="1160704">
                  <a:extLst>
                    <a:ext uri="{9D8B030D-6E8A-4147-A177-3AD203B41FA5}">
                      <a16:colId xmlns:a16="http://schemas.microsoft.com/office/drawing/2014/main" val="20001"/>
                    </a:ext>
                  </a:extLst>
                </a:gridCol>
                <a:gridCol w="1160704">
                  <a:extLst>
                    <a:ext uri="{9D8B030D-6E8A-4147-A177-3AD203B41FA5}">
                      <a16:colId xmlns:a16="http://schemas.microsoft.com/office/drawing/2014/main" val="20002"/>
                    </a:ext>
                  </a:extLst>
                </a:gridCol>
              </a:tblGrid>
              <a:tr h="169346">
                <a:tc>
                  <a:txBody>
                    <a:bodyPr/>
                    <a:lstStyle/>
                    <a:p>
                      <a:pPr marL="0" algn="l">
                        <a:lnSpc>
                          <a:spcPct val="100000"/>
                        </a:lnSpc>
                        <a:spcBef>
                          <a:spcPts val="0"/>
                        </a:spcBef>
                      </a:pPr>
                      <a:endParaRPr sz="1100"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algn="ctr">
                        <a:lnSpc>
                          <a:spcPct val="100000"/>
                        </a:lnSpc>
                        <a:spcBef>
                          <a:spcPts val="0"/>
                        </a:spcBef>
                      </a:pPr>
                      <a:r>
                        <a:rPr lang="en-US" sz="1100" b="1" dirty="0">
                          <a:solidFill>
                            <a:schemeClr val="bg1"/>
                          </a:solidFill>
                          <a:latin typeface="Trebuchet MS" panose="020B0603020202020204" pitchFamily="34" charset="0"/>
                          <a:cs typeface="Arial"/>
                        </a:rPr>
                        <a:t>SG (n=268)</a:t>
                      </a:r>
                      <a:endParaRPr sz="11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algn="ctr">
                        <a:lnSpc>
                          <a:spcPct val="100000"/>
                        </a:lnSpc>
                        <a:spcBef>
                          <a:spcPts val="0"/>
                        </a:spcBef>
                      </a:pPr>
                      <a:r>
                        <a:rPr lang="en-US" sz="1100" b="1" dirty="0">
                          <a:solidFill>
                            <a:schemeClr val="bg1"/>
                          </a:solidFill>
                          <a:latin typeface="Trebuchet MS" panose="020B0603020202020204" pitchFamily="34" charset="0"/>
                          <a:cs typeface="Arial"/>
                        </a:rPr>
                        <a:t>TPC (n=249)</a:t>
                      </a:r>
                      <a:endParaRPr sz="11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extLst>
                  <a:ext uri="{0D108BD9-81ED-4DB2-BD59-A6C34878D82A}">
                    <a16:rowId xmlns:a16="http://schemas.microsoft.com/office/drawing/2014/main" val="334391815"/>
                  </a:ext>
                </a:extLst>
              </a:tr>
              <a:tr h="181984">
                <a:tc>
                  <a:txBody>
                    <a:bodyPr/>
                    <a:lstStyle/>
                    <a:p>
                      <a:pPr marL="0" algn="l">
                        <a:lnSpc>
                          <a:spcPct val="100000"/>
                        </a:lnSpc>
                        <a:spcBef>
                          <a:spcPts val="0"/>
                        </a:spcBef>
                      </a:pPr>
                      <a:r>
                        <a:rPr lang="en-US" sz="1100" b="1" spc="10" dirty="0">
                          <a:solidFill>
                            <a:srgbClr val="58595B"/>
                          </a:solidFill>
                          <a:latin typeface="Trebuchet MS" panose="020B0603020202020204" pitchFamily="34" charset="0"/>
                          <a:cs typeface="Arial"/>
                        </a:rPr>
                        <a:t>Statistically significant EAIR difference</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1984">
                <a:tc>
                  <a:txBody>
                    <a:bodyPr/>
                    <a:lstStyle/>
                    <a:p>
                      <a:pPr marL="9144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Trebuchet MS" panose="020B0603020202020204" pitchFamily="34" charset="0"/>
                          <a:cs typeface="Arial"/>
                        </a:rPr>
                        <a:t>Grade ≥3 diarrhea</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6522769"/>
                  </a:ext>
                </a:extLst>
              </a:tr>
              <a:tr h="181984">
                <a:tc>
                  <a:txBody>
                    <a:bodyPr/>
                    <a:lstStyle/>
                    <a:p>
                      <a:pPr marL="182880">
                        <a:lnSpc>
                          <a:spcPct val="100000"/>
                        </a:lnSpc>
                        <a:spcBef>
                          <a:spcPts val="0"/>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0"/>
                        </a:spcBef>
                      </a:pPr>
                      <a:r>
                        <a:rPr sz="1100" spc="5" dirty="0">
                          <a:solidFill>
                            <a:srgbClr val="58595B"/>
                          </a:solidFill>
                          <a:latin typeface="Trebuchet MS" panose="020B0603020202020204" pitchFamily="34" charset="0"/>
                          <a:cs typeface="Arial"/>
                        </a:rPr>
                        <a:t>27</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(10)</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algn="ctr">
                        <a:lnSpc>
                          <a:spcPct val="100000"/>
                        </a:lnSpc>
                        <a:spcBef>
                          <a:spcPts val="0"/>
                        </a:spcBef>
                      </a:pPr>
                      <a:r>
                        <a:rPr sz="1100" spc="10" dirty="0">
                          <a:solidFill>
                            <a:srgbClr val="58595B"/>
                          </a:solidFill>
                          <a:latin typeface="Trebuchet MS" panose="020B0603020202020204" pitchFamily="34" charset="0"/>
                          <a:cs typeface="Arial"/>
                        </a:rPr>
                        <a:t>3</a:t>
                      </a:r>
                      <a:r>
                        <a:rPr sz="1100" spc="-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(1)</a:t>
                      </a: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9989298"/>
                  </a:ext>
                </a:extLst>
              </a:tr>
              <a:tr h="181984">
                <a:tc>
                  <a:txBody>
                    <a:bodyPr/>
                    <a:lstStyle/>
                    <a:p>
                      <a:pPr marL="182880">
                        <a:lnSpc>
                          <a:spcPct val="100000"/>
                        </a:lnSpc>
                        <a:spcBef>
                          <a:spcPts val="0"/>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40" algn="ctr">
                        <a:lnSpc>
                          <a:spcPct val="100000"/>
                        </a:lnSpc>
                        <a:spcBef>
                          <a:spcPts val="0"/>
                        </a:spcBef>
                      </a:pPr>
                      <a:r>
                        <a:rPr sz="1100" dirty="0">
                          <a:solidFill>
                            <a:srgbClr val="58595B"/>
                          </a:solidFill>
                          <a:latin typeface="Trebuchet MS" panose="020B0603020202020204" pitchFamily="34" charset="0"/>
                          <a:cs typeface="Arial"/>
                        </a:rPr>
                        <a:t>116.2</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40" algn="ctr">
                        <a:lnSpc>
                          <a:spcPct val="100000"/>
                        </a:lnSpc>
                        <a:spcBef>
                          <a:spcPts val="0"/>
                        </a:spcBef>
                      </a:pPr>
                      <a:r>
                        <a:rPr sz="1100" spc="0" dirty="0">
                          <a:solidFill>
                            <a:srgbClr val="58595B"/>
                          </a:solidFill>
                          <a:latin typeface="Trebuchet MS" panose="020B0603020202020204" pitchFamily="34" charset="0"/>
                          <a:cs typeface="Arial"/>
                        </a:rPr>
                        <a:t>71.8</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6157598"/>
                  </a:ext>
                </a:extLst>
              </a:tr>
              <a:tr h="181984">
                <a:tc>
                  <a:txBody>
                    <a:bodyPr/>
                    <a:lstStyle/>
                    <a:p>
                      <a:pPr marL="182880">
                        <a:lnSpc>
                          <a:spcPct val="100000"/>
                        </a:lnSpc>
                        <a:spcBef>
                          <a:spcPts val="0"/>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40" algn="ctr">
                        <a:lnSpc>
                          <a:spcPct val="100000"/>
                        </a:lnSpc>
                        <a:spcBef>
                          <a:spcPts val="0"/>
                        </a:spcBef>
                      </a:pPr>
                      <a:r>
                        <a:rPr sz="1100" spc="0" dirty="0">
                          <a:solidFill>
                            <a:srgbClr val="58595B"/>
                          </a:solidFill>
                          <a:latin typeface="Trebuchet MS" panose="020B0603020202020204" pitchFamily="34" charset="0"/>
                          <a:cs typeface="Arial"/>
                        </a:rPr>
                        <a:t>0.23</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(0.15-0.34)</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40" algn="ctr">
                        <a:lnSpc>
                          <a:spcPct val="100000"/>
                        </a:lnSpc>
                        <a:spcBef>
                          <a:spcPts val="0"/>
                        </a:spcBef>
                      </a:pPr>
                      <a:r>
                        <a:rPr sz="1100" spc="0" dirty="0">
                          <a:solidFill>
                            <a:srgbClr val="58595B"/>
                          </a:solidFill>
                          <a:latin typeface="Trebuchet MS" panose="020B0603020202020204" pitchFamily="34" charset="0"/>
                          <a:cs typeface="Arial"/>
                        </a:rPr>
                        <a:t>0.04</a:t>
                      </a:r>
                      <a:r>
                        <a:rPr sz="1100" spc="-15"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(0.01-0.12)</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2205293"/>
                  </a:ext>
                </a:extLst>
              </a:tr>
              <a:tr h="181984">
                <a:tc>
                  <a:txBody>
                    <a:bodyPr/>
                    <a:lstStyle/>
                    <a:p>
                      <a:pPr marL="182880">
                        <a:lnSpc>
                          <a:spcPct val="100000"/>
                        </a:lnSpc>
                        <a:spcBef>
                          <a:spcPts val="0"/>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3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390525" algn="ctr">
                        <a:lnSpc>
                          <a:spcPct val="100000"/>
                        </a:lnSpc>
                        <a:spcBef>
                          <a:spcPts val="0"/>
                        </a:spcBef>
                      </a:pPr>
                      <a:r>
                        <a:rPr sz="1100" spc="0" dirty="0">
                          <a:solidFill>
                            <a:srgbClr val="0070C0"/>
                          </a:solidFill>
                          <a:latin typeface="Trebuchet MS" panose="020B0603020202020204" pitchFamily="34" charset="0"/>
                          <a:cs typeface="Arial"/>
                        </a:rPr>
                        <a:t>0.19</a:t>
                      </a:r>
                      <a:r>
                        <a:rPr sz="1100" dirty="0">
                          <a:solidFill>
                            <a:srgbClr val="0070C0"/>
                          </a:solidFill>
                          <a:latin typeface="Trebuchet MS" panose="020B0603020202020204" pitchFamily="34" charset="0"/>
                          <a:cs typeface="Arial"/>
                        </a:rPr>
                        <a:t> </a:t>
                      </a:r>
                      <a:r>
                        <a:rPr sz="1100" spc="5" dirty="0">
                          <a:solidFill>
                            <a:srgbClr val="0070C0"/>
                          </a:solidFill>
                          <a:latin typeface="Trebuchet MS" panose="020B0603020202020204" pitchFamily="34" charset="0"/>
                          <a:cs typeface="Arial"/>
                        </a:rPr>
                        <a:t>(0.08</a:t>
                      </a:r>
                      <a:r>
                        <a:rPr lang="en-US" sz="1100" spc="5" dirty="0">
                          <a:solidFill>
                            <a:srgbClr val="0070C0"/>
                          </a:solidFill>
                          <a:latin typeface="Trebuchet MS" panose="020B0603020202020204" pitchFamily="34" charset="0"/>
                          <a:cs typeface="Arial"/>
                        </a:rPr>
                        <a:t> to </a:t>
                      </a:r>
                      <a:r>
                        <a:rPr sz="1100" spc="5" dirty="0">
                          <a:solidFill>
                            <a:srgbClr val="0070C0"/>
                          </a:solidFill>
                          <a:latin typeface="Trebuchet MS" panose="020B0603020202020204" pitchFamily="34" charset="0"/>
                          <a:cs typeface="Arial"/>
                        </a:rPr>
                        <a:t>0.30)</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0" marR="0" marT="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4084380"/>
                  </a:ext>
                </a:extLst>
              </a:tr>
              <a:tr h="181984">
                <a:tc>
                  <a:txBody>
                    <a:bodyPr/>
                    <a:lstStyle/>
                    <a:p>
                      <a:pPr marL="0" algn="l">
                        <a:lnSpc>
                          <a:spcPct val="100000"/>
                        </a:lnSpc>
                        <a:spcBef>
                          <a:spcPts val="0"/>
                        </a:spcBef>
                      </a:pPr>
                      <a:r>
                        <a:rPr lang="en-US" sz="1100" b="1" dirty="0">
                          <a:latin typeface="Trebuchet MS" panose="020B0603020202020204" pitchFamily="34" charset="0"/>
                          <a:cs typeface="Arial"/>
                        </a:rPr>
                        <a:t>No statistically significant EAIR difference</a:t>
                      </a:r>
                      <a:r>
                        <a:rPr lang="en-US" sz="1100" b="1" baseline="30000" dirty="0">
                          <a:latin typeface="Trebuchet MS" panose="020B0603020202020204" pitchFamily="34" charset="0"/>
                          <a:cs typeface="Arial"/>
                        </a:rPr>
                        <a:t>d</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1786084"/>
                  </a:ext>
                </a:extLst>
              </a:tr>
              <a:tr h="181984">
                <a:tc>
                  <a:txBody>
                    <a:bodyPr/>
                    <a:lstStyle/>
                    <a:p>
                      <a:pPr marL="91440" algn="l">
                        <a:lnSpc>
                          <a:spcPct val="100000"/>
                        </a:lnSpc>
                        <a:spcBef>
                          <a:spcPts val="0"/>
                        </a:spcBef>
                      </a:pPr>
                      <a:r>
                        <a:rPr lang="en-US" sz="1100" b="1" baseline="0" dirty="0">
                          <a:latin typeface="Trebuchet MS" panose="020B0603020202020204" pitchFamily="34" charset="0"/>
                          <a:cs typeface="Arial"/>
                        </a:rPr>
                        <a:t>Grade ≥3 neutropenia</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3833694"/>
                  </a:ext>
                </a:extLst>
              </a:tr>
              <a:tr h="181984">
                <a:tc>
                  <a:txBody>
                    <a:bodyPr/>
                    <a:lstStyle/>
                    <a:p>
                      <a:pPr marL="182880" algn="l">
                        <a:lnSpc>
                          <a:spcPct val="100000"/>
                        </a:lnSpc>
                        <a:spcBef>
                          <a:spcPts val="0"/>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spc="5" dirty="0">
                          <a:solidFill>
                            <a:srgbClr val="58595B"/>
                          </a:solidFill>
                          <a:latin typeface="Trebuchet MS" panose="020B0603020202020204" pitchFamily="34" charset="0"/>
                          <a:cs typeface="Arial"/>
                        </a:rPr>
                        <a:t>138 (51)</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spc="5" dirty="0">
                          <a:solidFill>
                            <a:srgbClr val="58595B"/>
                          </a:solidFill>
                          <a:latin typeface="Trebuchet MS" panose="020B0603020202020204" pitchFamily="34" charset="0"/>
                          <a:cs typeface="Arial"/>
                        </a:rPr>
                        <a:t>96 (39)</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2957391"/>
                  </a:ext>
                </a:extLst>
              </a:tr>
              <a:tr h="181984">
                <a:tc>
                  <a:txBody>
                    <a:bodyPr/>
                    <a:lstStyle/>
                    <a:p>
                      <a:pPr marL="182880" algn="l">
                        <a:lnSpc>
                          <a:spcPct val="100000"/>
                        </a:lnSpc>
                        <a:spcBef>
                          <a:spcPts val="0"/>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spc="0" dirty="0">
                          <a:solidFill>
                            <a:srgbClr val="58595B"/>
                          </a:solidFill>
                          <a:latin typeface="Trebuchet MS" panose="020B0603020202020204" pitchFamily="34" charset="0"/>
                          <a:cs typeface="Arial"/>
                        </a:rPr>
                        <a:t>67.3</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spc="0" dirty="0">
                          <a:solidFill>
                            <a:srgbClr val="58595B"/>
                          </a:solidFill>
                          <a:latin typeface="Trebuchet MS" panose="020B0603020202020204" pitchFamily="34" charset="0"/>
                          <a:cs typeface="Arial"/>
                        </a:rPr>
                        <a:t>47.5</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9467343"/>
                  </a:ext>
                </a:extLst>
              </a:tr>
              <a:tr h="181984">
                <a:tc>
                  <a:txBody>
                    <a:bodyPr/>
                    <a:lstStyle/>
                    <a:p>
                      <a:pPr marL="182880" algn="l">
                        <a:lnSpc>
                          <a:spcPct val="100000"/>
                        </a:lnSpc>
                        <a:spcBef>
                          <a:spcPts val="0"/>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spc="0" dirty="0">
                          <a:solidFill>
                            <a:srgbClr val="58595B"/>
                          </a:solidFill>
                          <a:latin typeface="Trebuchet MS" panose="020B0603020202020204" pitchFamily="34" charset="0"/>
                          <a:cs typeface="Arial"/>
                        </a:rPr>
                        <a:t>2.05 (1.72-2.42)</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spc="0" dirty="0">
                          <a:solidFill>
                            <a:srgbClr val="58595B"/>
                          </a:solidFill>
                          <a:latin typeface="Trebuchet MS" panose="020B0603020202020204" pitchFamily="34" charset="0"/>
                          <a:cs typeface="Arial"/>
                        </a:rPr>
                        <a:t>2.02 (1.64-2.47)</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4839636"/>
                  </a:ext>
                </a:extLst>
              </a:tr>
              <a:tr h="181984">
                <a:tc>
                  <a:txBody>
                    <a:bodyPr/>
                    <a:lstStyle/>
                    <a:p>
                      <a:pPr marL="182880" algn="l">
                        <a:lnSpc>
                          <a:spcPct val="100000"/>
                        </a:lnSpc>
                        <a:spcBef>
                          <a:spcPts val="0"/>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3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0"/>
                        </a:spcBef>
                      </a:pPr>
                      <a:r>
                        <a:rPr lang="en-US" sz="1100" spc="0" dirty="0">
                          <a:solidFill>
                            <a:srgbClr val="0070C0"/>
                          </a:solidFill>
                          <a:latin typeface="Trebuchet MS" panose="020B0603020202020204" pitchFamily="34" charset="0"/>
                          <a:cs typeface="Arial"/>
                        </a:rPr>
                        <a:t>0.03 (−0.53 to 0.56)</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1156482"/>
                  </a:ext>
                </a:extLst>
              </a:tr>
              <a:tr h="181984">
                <a:tc>
                  <a:txBody>
                    <a:bodyPr/>
                    <a:lstStyle/>
                    <a:p>
                      <a:pPr marL="91440" algn="l">
                        <a:lnSpc>
                          <a:spcPct val="100000"/>
                        </a:lnSpc>
                        <a:spcBef>
                          <a:spcPts val="0"/>
                        </a:spcBef>
                      </a:pPr>
                      <a:r>
                        <a:rPr lang="en-US" sz="1100" b="1" dirty="0">
                          <a:latin typeface="Trebuchet MS" panose="020B0603020202020204" pitchFamily="34" charset="0"/>
                          <a:cs typeface="Arial"/>
                        </a:rPr>
                        <a:t>Grade ≥3 leukopenia</a:t>
                      </a:r>
                      <a:endParaRPr lang="en-US" sz="1100" b="1" baseline="300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1176243"/>
                  </a:ext>
                </a:extLst>
              </a:tr>
              <a:tr h="181984">
                <a:tc>
                  <a:txBody>
                    <a:bodyPr/>
                    <a:lstStyle/>
                    <a:p>
                      <a:pPr marL="182880" algn="l">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n (%)</a:t>
                      </a:r>
                      <a:endParaRPr lang="en-US" sz="1100" baseline="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23 (9)</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15 (6)</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4970179"/>
                  </a:ext>
                </a:extLst>
              </a:tr>
              <a:tr h="181984">
                <a:tc>
                  <a:txBody>
                    <a:bodyPr/>
                    <a:lstStyle/>
                    <a:p>
                      <a:pPr marL="182880" algn="l">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Patient-years of exposure</a:t>
                      </a:r>
                      <a:endParaRPr lang="en-US" sz="1100" baseline="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118.6</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68.3</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8135172"/>
                  </a:ext>
                </a:extLst>
              </a:tr>
              <a:tr h="181984">
                <a:tc>
                  <a:txBody>
                    <a:bodyPr/>
                    <a:lstStyle/>
                    <a:p>
                      <a:pPr marL="182880" algn="l">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EAIR (95% CI)</a:t>
                      </a:r>
                      <a:endParaRPr lang="en-US" sz="1100" baseline="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0.19 (0.12-0.29)</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r>
                        <a:rPr lang="en-US" sz="1100" b="0" i="0" u="none" strike="noStrike" kern="1200" baseline="0" dirty="0">
                          <a:solidFill>
                            <a:schemeClr val="tx1"/>
                          </a:solidFill>
                          <a:latin typeface="Trebuchet MS" panose="020B0603020202020204" pitchFamily="34" charset="0"/>
                          <a:ea typeface="+mn-ea"/>
                          <a:cs typeface="+mn-cs"/>
                        </a:rPr>
                        <a:t>0.22 (0.12-0.36)</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6935851"/>
                  </a:ext>
                </a:extLst>
              </a:tr>
              <a:tr h="181984">
                <a:tc>
                  <a:txBody>
                    <a:bodyPr/>
                    <a:lstStyle/>
                    <a:p>
                      <a:pPr marL="182880" algn="l">
                        <a:lnSpc>
                          <a:spcPct val="100000"/>
                        </a:lnSpc>
                        <a:spcBef>
                          <a:spcPts val="0"/>
                        </a:spcBef>
                      </a:pPr>
                      <a:r>
                        <a:rPr lang="en-US" sz="1100" b="0" i="0" u="none" strike="noStrike" kern="1200" baseline="0" noProof="0" dirty="0">
                          <a:solidFill>
                            <a:srgbClr val="0070C0"/>
                          </a:solidFill>
                          <a:latin typeface="Trebuchet MS" panose="020B0603020202020204" pitchFamily="34" charset="0"/>
                          <a:ea typeface="+mn-ea"/>
                          <a:cs typeface="+mn-cs"/>
                        </a:rPr>
                        <a:t>EAIR difference vs </a:t>
                      </a:r>
                      <a:r>
                        <a:rPr lang="fr-FR" sz="1100" b="0" i="0" u="none" strike="noStrike" kern="1200" baseline="0" dirty="0">
                          <a:solidFill>
                            <a:srgbClr val="0070C0"/>
                          </a:solidFill>
                          <a:latin typeface="Trebuchet MS" panose="020B0603020202020204" pitchFamily="34" charset="0"/>
                          <a:ea typeface="+mn-ea"/>
                          <a:cs typeface="+mn-cs"/>
                        </a:rPr>
                        <a:t>TPC (95% CI)</a:t>
                      </a:r>
                      <a:endParaRPr lang="en-US" sz="1100" baseline="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0"/>
                        </a:spcBef>
                      </a:pPr>
                      <a:r>
                        <a:rPr lang="en-US" sz="1100" b="0" i="0" u="none" strike="noStrike" kern="1200" baseline="0" dirty="0">
                          <a:solidFill>
                            <a:srgbClr val="0070C0"/>
                          </a:solidFill>
                          <a:latin typeface="Trebuchet MS" panose="020B0603020202020204" pitchFamily="34" charset="0"/>
                          <a:ea typeface="+mn-ea"/>
                          <a:cs typeface="+mn-cs"/>
                        </a:rPr>
                        <a:t>−0.03 (−0.18 to 0.11)</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0918613"/>
                  </a:ext>
                </a:extLst>
              </a:tr>
            </a:tbl>
          </a:graphicData>
        </a:graphic>
      </p:graphicFrame>
      <p:graphicFrame>
        <p:nvGraphicFramePr>
          <p:cNvPr id="200" name="object 221">
            <a:extLst>
              <a:ext uri="{FF2B5EF4-FFF2-40B4-BE49-F238E27FC236}">
                <a16:creationId xmlns:a16="http://schemas.microsoft.com/office/drawing/2014/main" id="{4EF3ED48-0FE6-4161-AAD4-C9D7EF1EE778}"/>
              </a:ext>
            </a:extLst>
          </p:cNvPr>
          <p:cNvGraphicFramePr>
            <a:graphicFrameLocks noGrp="1"/>
          </p:cNvGraphicFramePr>
          <p:nvPr/>
        </p:nvGraphicFramePr>
        <p:xfrm>
          <a:off x="6246796" y="2403025"/>
          <a:ext cx="5303520" cy="3689121"/>
        </p:xfrm>
        <a:graphic>
          <a:graphicData uri="http://schemas.openxmlformats.org/drawingml/2006/table">
            <a:tbl>
              <a:tblPr firstRow="1" bandRow="1">
                <a:tableStyleId>{2D5ABB26-0587-4C30-8999-92F81FD0307C}</a:tableStyleId>
              </a:tblPr>
              <a:tblGrid>
                <a:gridCol w="292608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gridCol w="1188720">
                  <a:extLst>
                    <a:ext uri="{9D8B030D-6E8A-4147-A177-3AD203B41FA5}">
                      <a16:colId xmlns:a16="http://schemas.microsoft.com/office/drawing/2014/main" val="20002"/>
                    </a:ext>
                  </a:extLst>
                </a:gridCol>
              </a:tblGrid>
              <a:tr h="190983">
                <a:tc>
                  <a:txBody>
                    <a:bodyPr/>
                    <a:lstStyle/>
                    <a:p>
                      <a:pPr marL="0" algn="l">
                        <a:lnSpc>
                          <a:spcPct val="100000"/>
                        </a:lnSpc>
                        <a:spcBef>
                          <a:spcPts val="0"/>
                        </a:spcBef>
                      </a:pPr>
                      <a:endParaRPr sz="1100"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algn="ctr">
                        <a:lnSpc>
                          <a:spcPct val="100000"/>
                        </a:lnSpc>
                        <a:spcBef>
                          <a:spcPts val="0"/>
                        </a:spcBef>
                      </a:pPr>
                      <a:r>
                        <a:rPr lang="en-US" sz="1100" b="1" dirty="0">
                          <a:solidFill>
                            <a:schemeClr val="bg1"/>
                          </a:solidFill>
                          <a:latin typeface="Trebuchet MS" panose="020B0603020202020204" pitchFamily="34" charset="0"/>
                          <a:cs typeface="Arial"/>
                        </a:rPr>
                        <a:t>SG (n=268)</a:t>
                      </a:r>
                      <a:endParaRPr sz="11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tc>
                  <a:txBody>
                    <a:bodyPr/>
                    <a:lstStyle/>
                    <a:p>
                      <a:pPr marL="0" algn="ctr">
                        <a:lnSpc>
                          <a:spcPct val="100000"/>
                        </a:lnSpc>
                        <a:spcBef>
                          <a:spcPts val="0"/>
                        </a:spcBef>
                      </a:pPr>
                      <a:r>
                        <a:rPr lang="en-US" sz="1100" b="1" dirty="0">
                          <a:solidFill>
                            <a:schemeClr val="bg1"/>
                          </a:solidFill>
                          <a:latin typeface="Trebuchet MS" panose="020B0603020202020204" pitchFamily="34" charset="0"/>
                          <a:cs typeface="Arial"/>
                        </a:rPr>
                        <a:t>TPC (n=249)</a:t>
                      </a:r>
                      <a:endParaRPr sz="1100" b="1" dirty="0">
                        <a:solidFill>
                          <a:schemeClr val="bg1"/>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2557"/>
                    </a:solidFill>
                  </a:tcPr>
                </a:tc>
                <a:extLst>
                  <a:ext uri="{0D108BD9-81ED-4DB2-BD59-A6C34878D82A}">
                    <a16:rowId xmlns:a16="http://schemas.microsoft.com/office/drawing/2014/main" val="334391815"/>
                  </a:ext>
                </a:extLst>
              </a:tr>
              <a:tr h="232327">
                <a:tc>
                  <a:txBody>
                    <a:bodyPr/>
                    <a:lstStyle/>
                    <a:p>
                      <a:pPr marL="91440" algn="l">
                        <a:lnSpc>
                          <a:spcPct val="100000"/>
                        </a:lnSpc>
                        <a:spcBef>
                          <a:spcPts val="0"/>
                        </a:spcBef>
                      </a:pPr>
                      <a:r>
                        <a:rPr lang="en-US" sz="1100" b="1" spc="10" dirty="0">
                          <a:solidFill>
                            <a:srgbClr val="58595B"/>
                          </a:solidFill>
                          <a:latin typeface="Trebuchet MS" panose="020B0603020202020204" pitchFamily="34" charset="0"/>
                          <a:cs typeface="Arial"/>
                        </a:rPr>
                        <a:t>Grade ≥3 anemia</a:t>
                      </a: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2327">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spc="5" dirty="0">
                          <a:solidFill>
                            <a:srgbClr val="58595B"/>
                          </a:solidFill>
                          <a:latin typeface="Trebuchet MS" panose="020B0603020202020204" pitchFamily="34" charset="0"/>
                          <a:cs typeface="Arial"/>
                        </a:rPr>
                        <a:t>20 (7)</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spc="5" dirty="0">
                          <a:solidFill>
                            <a:srgbClr val="58595B"/>
                          </a:solidFill>
                          <a:latin typeface="Trebuchet MS" panose="020B0603020202020204" pitchFamily="34" charset="0"/>
                          <a:cs typeface="Arial"/>
                        </a:rPr>
                        <a:t>9 (4)</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6522769"/>
                  </a:ext>
                </a:extLst>
              </a:tr>
              <a:tr h="232327">
                <a:tc>
                  <a:txBody>
                    <a:bodyPr/>
                    <a:lstStyle/>
                    <a:p>
                      <a:pPr marL="182880" algn="l">
                        <a:lnSpc>
                          <a:spcPct val="100000"/>
                        </a:lnSpc>
                        <a:spcBef>
                          <a:spcPts val="195"/>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spc="0" dirty="0">
                          <a:solidFill>
                            <a:srgbClr val="58595B"/>
                          </a:solidFill>
                          <a:latin typeface="Trebuchet MS" panose="020B0603020202020204" pitchFamily="34" charset="0"/>
                          <a:cs typeface="Arial"/>
                        </a:rPr>
                        <a:t>118.5</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spc="0" dirty="0">
                          <a:solidFill>
                            <a:srgbClr val="58595B"/>
                          </a:solidFill>
                          <a:latin typeface="Trebuchet MS" panose="020B0603020202020204" pitchFamily="34" charset="0"/>
                          <a:cs typeface="Arial"/>
                        </a:rPr>
                        <a:t>71.3</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6733533"/>
                  </a:ext>
                </a:extLst>
              </a:tr>
              <a:tr h="232327">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spc="0" dirty="0">
                          <a:solidFill>
                            <a:srgbClr val="58595B"/>
                          </a:solidFill>
                          <a:latin typeface="Trebuchet MS" panose="020B0603020202020204" pitchFamily="34" charset="0"/>
                          <a:cs typeface="Arial"/>
                        </a:rPr>
                        <a:t>0.17 (0.10-0.26)</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spc="0" dirty="0">
                          <a:solidFill>
                            <a:srgbClr val="58595B"/>
                          </a:solidFill>
                          <a:latin typeface="Trebuchet MS" panose="020B0603020202020204" pitchFamily="34" charset="0"/>
                          <a:cs typeface="Arial"/>
                        </a:rPr>
                        <a:t>0.13 (0.06-0.24)</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9989298"/>
                  </a:ext>
                </a:extLst>
              </a:tr>
              <a:tr h="232327">
                <a:tc>
                  <a:txBody>
                    <a:bodyPr/>
                    <a:lstStyle/>
                    <a:p>
                      <a:pPr marL="182880" algn="l">
                        <a:lnSpc>
                          <a:spcPct val="100000"/>
                        </a:lnSpc>
                        <a:spcBef>
                          <a:spcPts val="195"/>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3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195"/>
                        </a:spcBef>
                      </a:pPr>
                      <a:r>
                        <a:rPr lang="en-US" sz="1100" spc="5" dirty="0">
                          <a:solidFill>
                            <a:srgbClr val="0070C0"/>
                          </a:solidFill>
                          <a:latin typeface="Trebuchet MS" panose="020B0603020202020204" pitchFamily="34" charset="0"/>
                          <a:cs typeface="Arial"/>
                        </a:rPr>
                        <a:t>0.04 (−0.09 to 0.16)</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0" marR="0" marT="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6157598"/>
                  </a:ext>
                </a:extLst>
              </a:tr>
              <a:tr h="232327">
                <a:tc>
                  <a:txBody>
                    <a:bodyPr/>
                    <a:lstStyle/>
                    <a:p>
                      <a:pPr marL="91440" marR="0" lvl="0" indent="0" algn="l" defTabSz="914400" rtl="0" eaLnBrk="1" fontAlgn="auto" latinLnBrk="0" hangingPunct="1">
                        <a:lnSpc>
                          <a:spcPct val="100000"/>
                        </a:lnSpc>
                        <a:spcBef>
                          <a:spcPts val="0"/>
                        </a:spcBef>
                        <a:spcAft>
                          <a:spcPts val="0"/>
                        </a:spcAft>
                        <a:buClrTx/>
                        <a:buSzTx/>
                        <a:buFontTx/>
                        <a:buNone/>
                        <a:tabLst/>
                        <a:defRPr/>
                      </a:pPr>
                      <a:r>
                        <a:rPr lang="en-US" sz="1100" b="1" spc="10" dirty="0">
                          <a:solidFill>
                            <a:srgbClr val="58595B"/>
                          </a:solidFill>
                          <a:latin typeface="Trebuchet MS" panose="020B0603020202020204" pitchFamily="34" charset="0"/>
                          <a:cs typeface="Arial"/>
                        </a:rPr>
                        <a:t>Grade ≥3 febrile neutropenia</a:t>
                      </a:r>
                      <a:endParaRPr lang="en-US"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2205293"/>
                  </a:ext>
                </a:extLst>
              </a:tr>
              <a:tr h="232327">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spc="5" dirty="0">
                          <a:solidFill>
                            <a:srgbClr val="58595B"/>
                          </a:solidFill>
                          <a:latin typeface="Trebuchet MS" panose="020B0603020202020204" pitchFamily="34" charset="0"/>
                          <a:cs typeface="Arial"/>
                        </a:rPr>
                        <a:t>16 (6)</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11 (4)</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4084380"/>
                  </a:ext>
                </a:extLst>
              </a:tr>
              <a:tr h="232327">
                <a:tc>
                  <a:txBody>
                    <a:bodyPr/>
                    <a:lstStyle/>
                    <a:p>
                      <a:pPr marL="182880" algn="l">
                        <a:lnSpc>
                          <a:spcPct val="100000"/>
                        </a:lnSpc>
                        <a:spcBef>
                          <a:spcPts val="195"/>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119.7</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69.8</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1786084"/>
                  </a:ext>
                </a:extLst>
              </a:tr>
              <a:tr h="232327">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0.13 (0.08-0.22)</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0.16 (0.08-0.28)</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2957391"/>
                  </a:ext>
                </a:extLst>
              </a:tr>
              <a:tr h="232327">
                <a:tc>
                  <a:txBody>
                    <a:bodyPr/>
                    <a:lstStyle/>
                    <a:p>
                      <a:pPr marL="182880" marR="230504" algn="l">
                        <a:lnSpc>
                          <a:spcPct val="100000"/>
                        </a:lnSpc>
                        <a:spcBef>
                          <a:spcPts val="195"/>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4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195"/>
                        </a:spcBef>
                      </a:pPr>
                      <a:r>
                        <a:rPr lang="en-US" sz="1100" dirty="0">
                          <a:solidFill>
                            <a:srgbClr val="0070C0"/>
                          </a:solidFill>
                          <a:latin typeface="Trebuchet MS" panose="020B0603020202020204" pitchFamily="34" charset="0"/>
                          <a:cs typeface="Arial"/>
                        </a:rPr>
                        <a:t>−0.02 (−0.16 to 0.09)</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0" marR="0" marT="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9467343"/>
                  </a:ext>
                </a:extLst>
              </a:tr>
              <a:tr h="232327">
                <a:tc>
                  <a:txBody>
                    <a:bodyPr/>
                    <a:lstStyle/>
                    <a:p>
                      <a:pPr marL="91440" marR="0" lvl="0" indent="0" algn="l" defTabSz="914400" rtl="0" eaLnBrk="1" fontAlgn="auto" latinLnBrk="0" hangingPunct="1">
                        <a:lnSpc>
                          <a:spcPct val="100000"/>
                        </a:lnSpc>
                        <a:spcBef>
                          <a:spcPts val="0"/>
                        </a:spcBef>
                        <a:spcAft>
                          <a:spcPts val="0"/>
                        </a:spcAft>
                        <a:buClrTx/>
                        <a:buSzTx/>
                        <a:buFontTx/>
                        <a:buNone/>
                        <a:tabLst/>
                        <a:defRPr/>
                      </a:pPr>
                      <a:r>
                        <a:rPr lang="en-US" sz="1100" b="1" spc="10" dirty="0">
                          <a:solidFill>
                            <a:srgbClr val="58595B"/>
                          </a:solidFill>
                          <a:latin typeface="Trebuchet MS" panose="020B0603020202020204" pitchFamily="34" charset="0"/>
                          <a:cs typeface="Arial"/>
                        </a:rPr>
                        <a:t>Grade ≥3 fatigue</a:t>
                      </a:r>
                      <a:endParaRPr lang="en-US"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0"/>
                        </a:spcBef>
                      </a:pP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4839636"/>
                  </a:ext>
                </a:extLst>
              </a:tr>
              <a:tr h="232327">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n</a:t>
                      </a:r>
                      <a:r>
                        <a:rPr sz="1100" dirty="0">
                          <a:solidFill>
                            <a:srgbClr val="58595B"/>
                          </a:solidFill>
                          <a:latin typeface="Trebuchet MS" panose="020B0603020202020204" pitchFamily="34" charset="0"/>
                          <a:cs typeface="Arial"/>
                        </a:rPr>
                        <a:t> </a:t>
                      </a:r>
                      <a:r>
                        <a:rPr sz="1100" spc="5" dirty="0">
                          <a:solidFill>
                            <a:srgbClr val="58595B"/>
                          </a:solidFill>
                          <a:latin typeface="Trebuchet MS" panose="020B0603020202020204" pitchFamily="34" charset="0"/>
                          <a:cs typeface="Arial"/>
                        </a:rPr>
                        <a:t>(%)</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baseline="0" dirty="0">
                          <a:latin typeface="Trebuchet MS" panose="020B0603020202020204" pitchFamily="34" charset="0"/>
                          <a:cs typeface="Arial"/>
                        </a:rPr>
                        <a:t>16 (6)</a:t>
                      </a:r>
                      <a:endParaRPr sz="1100" baseline="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8 (3)</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1156482"/>
                  </a:ext>
                </a:extLst>
              </a:tr>
              <a:tr h="232327">
                <a:tc>
                  <a:txBody>
                    <a:bodyPr/>
                    <a:lstStyle/>
                    <a:p>
                      <a:pPr marL="182880" algn="l">
                        <a:lnSpc>
                          <a:spcPct val="100000"/>
                        </a:lnSpc>
                        <a:spcBef>
                          <a:spcPts val="195"/>
                        </a:spcBef>
                      </a:pPr>
                      <a:r>
                        <a:rPr sz="1100" spc="5" dirty="0">
                          <a:solidFill>
                            <a:srgbClr val="58595B"/>
                          </a:solidFill>
                          <a:latin typeface="Trebuchet MS" panose="020B0603020202020204" pitchFamily="34" charset="0"/>
                          <a:cs typeface="Arial"/>
                        </a:rPr>
                        <a:t>Patient-years </a:t>
                      </a:r>
                      <a:r>
                        <a:rPr sz="1100" spc="0" dirty="0">
                          <a:solidFill>
                            <a:srgbClr val="58595B"/>
                          </a:solidFill>
                          <a:latin typeface="Trebuchet MS" panose="020B0603020202020204" pitchFamily="34" charset="0"/>
                          <a:cs typeface="Arial"/>
                        </a:rPr>
                        <a:t>of</a:t>
                      </a:r>
                      <a:r>
                        <a:rPr sz="1100" spc="-5"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exposure</a:t>
                      </a: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115.3</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71.1</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1176243"/>
                  </a:ext>
                </a:extLst>
              </a:tr>
              <a:tr h="232327">
                <a:tc>
                  <a:txBody>
                    <a:bodyPr/>
                    <a:lstStyle/>
                    <a:p>
                      <a:pPr marL="182880" algn="l">
                        <a:lnSpc>
                          <a:spcPct val="100000"/>
                        </a:lnSpc>
                        <a:spcBef>
                          <a:spcPts val="195"/>
                        </a:spcBef>
                      </a:pPr>
                      <a:r>
                        <a:rPr sz="1100" spc="10" dirty="0">
                          <a:solidFill>
                            <a:srgbClr val="58595B"/>
                          </a:solidFill>
                          <a:latin typeface="Trebuchet MS" panose="020B0603020202020204" pitchFamily="34" charset="0"/>
                          <a:cs typeface="Arial"/>
                        </a:rPr>
                        <a:t>EAIR (95%</a:t>
                      </a:r>
                      <a:r>
                        <a:rPr sz="1100" spc="-10" dirty="0">
                          <a:solidFill>
                            <a:srgbClr val="58595B"/>
                          </a:solidFill>
                          <a:latin typeface="Trebuchet MS" panose="020B0603020202020204" pitchFamily="34" charset="0"/>
                          <a:cs typeface="Arial"/>
                        </a:rPr>
                        <a:t> </a:t>
                      </a:r>
                      <a:r>
                        <a:rPr sz="1100" spc="0" dirty="0">
                          <a:solidFill>
                            <a:srgbClr val="58595B"/>
                          </a:solidFill>
                          <a:latin typeface="Trebuchet MS" panose="020B0603020202020204" pitchFamily="34" charset="0"/>
                          <a:cs typeface="Arial"/>
                        </a:rPr>
                        <a:t>CI)</a:t>
                      </a:r>
                      <a:endParaRPr sz="110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0.14 (0.08-0.23)</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Bef>
                          <a:spcPts val="195"/>
                        </a:spcBef>
                      </a:pPr>
                      <a:r>
                        <a:rPr lang="en-US" sz="1100" dirty="0">
                          <a:latin typeface="Trebuchet MS" panose="020B0603020202020204" pitchFamily="34" charset="0"/>
                          <a:cs typeface="Arial"/>
                        </a:rPr>
                        <a:t>0.11 (0.05-0.22)</a:t>
                      </a:r>
                      <a:endParaRPr sz="1100" dirty="0">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9995654"/>
                  </a:ext>
                </a:extLst>
              </a:tr>
              <a:tr h="232327">
                <a:tc>
                  <a:txBody>
                    <a:bodyPr/>
                    <a:lstStyle/>
                    <a:p>
                      <a:pPr marL="182880" marR="231140" algn="l">
                        <a:lnSpc>
                          <a:spcPct val="100000"/>
                        </a:lnSpc>
                        <a:spcBef>
                          <a:spcPts val="195"/>
                        </a:spcBef>
                      </a:pPr>
                      <a:r>
                        <a:rPr sz="1100" spc="10" dirty="0">
                          <a:solidFill>
                            <a:srgbClr val="0070C0"/>
                          </a:solidFill>
                          <a:latin typeface="Trebuchet MS" panose="020B0603020202020204" pitchFamily="34" charset="0"/>
                          <a:cs typeface="Arial"/>
                        </a:rPr>
                        <a:t>EAIR </a:t>
                      </a:r>
                      <a:r>
                        <a:rPr sz="1100" spc="0" dirty="0">
                          <a:solidFill>
                            <a:srgbClr val="0070C0"/>
                          </a:solidFill>
                          <a:latin typeface="Trebuchet MS" panose="020B0603020202020204" pitchFamily="34" charset="0"/>
                          <a:cs typeface="Arial"/>
                        </a:rPr>
                        <a:t>difference </a:t>
                      </a:r>
                      <a:r>
                        <a:rPr sz="1100" spc="5" dirty="0">
                          <a:solidFill>
                            <a:srgbClr val="0070C0"/>
                          </a:solidFill>
                          <a:latin typeface="Trebuchet MS" panose="020B0603020202020204" pitchFamily="34" charset="0"/>
                          <a:cs typeface="Arial"/>
                        </a:rPr>
                        <a:t>vs </a:t>
                      </a:r>
                      <a:r>
                        <a:rPr sz="1100" spc="10" dirty="0">
                          <a:solidFill>
                            <a:srgbClr val="0070C0"/>
                          </a:solidFill>
                          <a:latin typeface="Trebuchet MS" panose="020B0603020202020204" pitchFamily="34" charset="0"/>
                          <a:cs typeface="Arial"/>
                        </a:rPr>
                        <a:t>TPC (95%</a:t>
                      </a:r>
                      <a:r>
                        <a:rPr sz="1100" spc="-45" dirty="0">
                          <a:solidFill>
                            <a:srgbClr val="0070C0"/>
                          </a:solidFill>
                          <a:latin typeface="Trebuchet MS" panose="020B0603020202020204" pitchFamily="34" charset="0"/>
                          <a:cs typeface="Arial"/>
                        </a:rPr>
                        <a:t> </a:t>
                      </a:r>
                      <a:r>
                        <a:rPr sz="1100" spc="0" dirty="0">
                          <a:solidFill>
                            <a:srgbClr val="0070C0"/>
                          </a:solidFill>
                          <a:latin typeface="Trebuchet MS" panose="020B0603020202020204" pitchFamily="34" charset="0"/>
                          <a:cs typeface="Arial"/>
                        </a:rPr>
                        <a:t>CI)</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a:lnSpc>
                          <a:spcPct val="100000"/>
                        </a:lnSpc>
                        <a:spcBef>
                          <a:spcPts val="195"/>
                        </a:spcBef>
                      </a:pPr>
                      <a:r>
                        <a:rPr lang="en-US" sz="1100" dirty="0">
                          <a:solidFill>
                            <a:srgbClr val="0070C0"/>
                          </a:solidFill>
                          <a:latin typeface="Trebuchet MS" panose="020B0603020202020204" pitchFamily="34" charset="0"/>
                          <a:cs typeface="Arial"/>
                        </a:rPr>
                        <a:t>0.03 (−0.10 to 0.13)</a:t>
                      </a:r>
                      <a:endParaRPr sz="1100" dirty="0">
                        <a:solidFill>
                          <a:srgbClr val="0070C0"/>
                        </a:solidFill>
                        <a:latin typeface="Trebuchet MS" panose="020B0603020202020204" pitchFamily="34" charset="0"/>
                        <a:cs typeface="Arial"/>
                      </a:endParaRPr>
                    </a:p>
                  </a:txBody>
                  <a:tcPr marL="45720" marR="45720" marT="18288" marB="18288"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0" marR="0" marT="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4970179"/>
                  </a:ext>
                </a:extLst>
              </a:tr>
            </a:tbl>
          </a:graphicData>
        </a:graphic>
      </p:graphicFrame>
      <p:sp>
        <p:nvSpPr>
          <p:cNvPr id="9" name="TextBox 8">
            <a:extLst>
              <a:ext uri="{FF2B5EF4-FFF2-40B4-BE49-F238E27FC236}">
                <a16:creationId xmlns:a16="http://schemas.microsoft.com/office/drawing/2014/main" id="{9A8E4970-14A1-4723-893A-6586047CC546}"/>
              </a:ext>
            </a:extLst>
          </p:cNvPr>
          <p:cNvSpPr txBox="1">
            <a:spLocks/>
          </p:cNvSpPr>
          <p:nvPr/>
        </p:nvSpPr>
        <p:spPr>
          <a:xfrm>
            <a:off x="577515" y="1457438"/>
            <a:ext cx="11119185" cy="610424"/>
          </a:xfrm>
          <a:prstGeom prst="rect">
            <a:avLst/>
          </a:prstGeom>
          <a:noFill/>
        </p:spPr>
        <p:txBody>
          <a:bodyPr wrap="square" lIns="0" tIns="0" rIns="0" bIns="0">
            <a:spAutoFit/>
          </a:bodyPr>
          <a:lstStyle>
            <a:defPPr>
              <a:defRPr lang="en-US"/>
            </a:defPPr>
            <a:lvl2pPr marL="182880" marR="98425" lvl="1" indent="-182880">
              <a:spcBef>
                <a:spcPts val="200"/>
              </a:spcBef>
              <a:spcAft>
                <a:spcPts val="200"/>
              </a:spcAft>
              <a:buClr>
                <a:srgbClr val="231F20"/>
              </a:buClr>
              <a:buSzPct val="125000"/>
              <a:buFont typeface="Arial" panose="020B0604020202020204" pitchFamily="34" charset="0"/>
              <a:buChar char="•"/>
              <a:tabLst>
                <a:tab pos="222250" algn="l"/>
              </a:tabLst>
              <a:defRPr sz="1100">
                <a:latin typeface="Trebuchet MS" panose="020B0603020202020204" pitchFamily="34" charset="0"/>
              </a:defRPr>
            </a:lvl2pPr>
          </a:lstStyle>
          <a:p>
            <a:pPr marL="182880" marR="98425" lvl="1" indent="-182880" algn="l" defTabSz="914400" rtl="0" eaLnBrk="1" fontAlgn="auto" latinLnBrk="0" hangingPunct="1">
              <a:lnSpc>
                <a:spcPct val="100000"/>
              </a:lnSpc>
              <a:spcBef>
                <a:spcPts val="200"/>
              </a:spcBef>
              <a:spcAft>
                <a:spcPts val="200"/>
              </a:spcAft>
              <a:buClr>
                <a:srgbClr val="231F20"/>
              </a:buClr>
              <a:buSzPct val="125000"/>
              <a:buFont typeface="Arial" panose="020B0604020202020204" pitchFamily="34" charset="0"/>
              <a:buChar char="•"/>
              <a:tabLst>
                <a:tab pos="222250" algn="l"/>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When the absolute incidence was adjusted for treatment exposure, the incidence rate for grade ≥3 diarrhea remained higher for SG vs TPC</a:t>
            </a:r>
          </a:p>
          <a:p>
            <a:pPr marL="182880" marR="98425" lvl="1" indent="-182880" algn="l" defTabSz="914400" rtl="0" eaLnBrk="1" fontAlgn="auto" latinLnBrk="0" hangingPunct="1">
              <a:lnSpc>
                <a:spcPct val="100000"/>
              </a:lnSpc>
              <a:spcBef>
                <a:spcPts val="200"/>
              </a:spcBef>
              <a:spcAft>
                <a:spcPts val="200"/>
              </a:spcAft>
              <a:buClr>
                <a:srgbClr val="231F20"/>
              </a:buClr>
              <a:buSzPct val="125000"/>
              <a:buFont typeface="Arial" panose="020B0604020202020204" pitchFamily="34" charset="0"/>
              <a:buChar char="•"/>
              <a:tabLst>
                <a:tab pos="222250" algn="l"/>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Although the absolute incidence of grade ≥3 neutropenia was higher with SG vs TPC, the EAIRs were similar between treatment groups</a:t>
            </a:r>
          </a:p>
          <a:p>
            <a:pPr marL="182880" marR="98425" lvl="1" indent="-182880" algn="l" defTabSz="914400" rtl="0" eaLnBrk="1" fontAlgn="auto" latinLnBrk="0" hangingPunct="1">
              <a:lnSpc>
                <a:spcPct val="100000"/>
              </a:lnSpc>
              <a:spcBef>
                <a:spcPts val="200"/>
              </a:spcBef>
              <a:spcAft>
                <a:spcPts val="200"/>
              </a:spcAft>
              <a:buClr>
                <a:srgbClr val="231F20"/>
              </a:buClr>
              <a:buSzPct val="125000"/>
              <a:buFont typeface="Arial" panose="020B0604020202020204" pitchFamily="34" charset="0"/>
              <a:buChar char="•"/>
              <a:tabLst>
                <a:tab pos="222250" algn="l"/>
              </a:tabLst>
              <a:defRPr/>
            </a:pPr>
            <a:r>
              <a:rPr kumimoji="0" lang="en-US" sz="11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EAIRs for other common grade ≥3 TEAEs, including leukopenia, anemia, febrile neutropenia, and fatigue, were similar between treatment groups</a:t>
            </a:r>
          </a:p>
        </p:txBody>
      </p:sp>
      <p:sp>
        <p:nvSpPr>
          <p:cNvPr id="13" name="TextBox 12">
            <a:extLst>
              <a:ext uri="{FF2B5EF4-FFF2-40B4-BE49-F238E27FC236}">
                <a16:creationId xmlns:a16="http://schemas.microsoft.com/office/drawing/2014/main" id="{C9D60A4E-B2F4-4584-9DA1-D6583310F141}"/>
              </a:ext>
            </a:extLst>
          </p:cNvPr>
          <p:cNvSpPr txBox="1"/>
          <p:nvPr/>
        </p:nvSpPr>
        <p:spPr>
          <a:xfrm>
            <a:off x="412706" y="6390050"/>
            <a:ext cx="11366588"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1. Tolaney SM, et al. Presented at SABCS 2022 (abstract ID P3-07-08). </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Exposure-adjusted incidence  rates of adverse events from  the phase 3 TROPiCS-02  study of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sacituzumab</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a:t>
            </a:r>
            <a:r>
              <a:rPr kumimoji="0" lang="en-IE" sz="800" b="0" i="1" u="none" strike="noStrike" kern="1200" cap="none" spc="0" normalizeH="0" baseline="0" noProof="0" dirty="0" err="1">
                <a:ln>
                  <a:noFill/>
                </a:ln>
                <a:solidFill>
                  <a:srgbClr val="54565B"/>
                </a:solidFill>
                <a:effectLst/>
                <a:uLnTx/>
                <a:uFillTx/>
                <a:latin typeface="Arial" panose="020B0604020202020204" pitchFamily="34" charset="0"/>
                <a:ea typeface="+mn-ea"/>
                <a:cs typeface="Arial" panose="020B0604020202020204" pitchFamily="34" charset="0"/>
              </a:rPr>
              <a:t>govitecan</a:t>
            </a:r>
            <a:r>
              <a:rPr kumimoji="0" lang="en-IE" sz="800" b="0" i="1" u="none" strike="noStrike" kern="1200" cap="none" spc="0" normalizeH="0" baseline="0" noProof="0" dirty="0">
                <a:ln>
                  <a:noFill/>
                </a:ln>
                <a:solidFill>
                  <a:srgbClr val="54565B"/>
                </a:solidFill>
                <a:effectLst/>
                <a:uLnTx/>
                <a:uFillTx/>
                <a:latin typeface="Arial" panose="020B0604020202020204" pitchFamily="34" charset="0"/>
                <a:ea typeface="+mn-ea"/>
                <a:cs typeface="Arial" panose="020B0604020202020204" pitchFamily="34" charset="0"/>
              </a:rPr>
              <a:t> vs treatment of  physician’s choice in HR+/HER2─ metastatic breast  cancer</a:t>
            </a:r>
          </a:p>
        </p:txBody>
      </p:sp>
    </p:spTree>
    <p:extLst>
      <p:ext uri="{BB962C8B-B14F-4D97-AF65-F5344CB8AC3E}">
        <p14:creationId xmlns:p14="http://schemas.microsoft.com/office/powerpoint/2010/main" val="1444407501"/>
      </p:ext>
    </p:extLst>
  </p:cSld>
  <p:clrMapOvr>
    <a:masterClrMapping/>
  </p:clrMapOvr>
</p:sld>
</file>

<file path=ppt/theme/theme1.xml><?xml version="1.0" encoding="utf-8"?>
<a:theme xmlns:a="http://schemas.openxmlformats.org/drawingml/2006/main" name="Gilead and Kite Oncology Template">
  <a:themeElements>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6361</Words>
  <Application>Microsoft Office PowerPoint</Application>
  <PresentationFormat>Widescreen</PresentationFormat>
  <Paragraphs>594</Paragraphs>
  <Slides>11</Slides>
  <Notes>10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11</vt:i4>
      </vt:variant>
    </vt:vector>
  </HeadingPairs>
  <TitlesOfParts>
    <vt:vector size="23" baseType="lpstr">
      <vt:lpstr>Apple Symbols</vt:lpstr>
      <vt:lpstr>Arial</vt:lpstr>
      <vt:lpstr>Arial</vt:lpstr>
      <vt:lpstr>Arial Narrow</vt:lpstr>
      <vt:lpstr>Calibri</vt:lpstr>
      <vt:lpstr>Calibri Light</vt:lpstr>
      <vt:lpstr>Georgia</vt:lpstr>
      <vt:lpstr>Monaco</vt:lpstr>
      <vt:lpstr>Times New Roman</vt:lpstr>
      <vt:lpstr>Trebuchet MS</vt:lpstr>
      <vt:lpstr>Gilead and Kite Oncology Template</vt:lpstr>
      <vt:lpstr>Office Theme</vt:lpstr>
      <vt:lpstr>PowerPoint Presentation</vt:lpstr>
      <vt:lpstr>PowerPoint Presentation</vt:lpstr>
      <vt:lpstr>Background</vt:lpstr>
      <vt:lpstr>Sacituzumab Govitecan  Sacituzumab Govitecan Antibody-Drug Conjugate</vt:lpstr>
      <vt:lpstr>Methods</vt:lpstr>
      <vt:lpstr>Results</vt:lpstr>
      <vt:lpstr>Results (Cont’d)</vt:lpstr>
      <vt:lpstr>Results (Cont’d)</vt:lpstr>
      <vt:lpstr>Results (Cont’d)</vt:lpstr>
      <vt:lpstr>Results (Cont’d)</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Jonas Söderholm</dc:creator>
  <cp:lastModifiedBy>Jonas Söderholm</cp:lastModifiedBy>
  <cp:revision>1</cp:revision>
  <dcterms:created xsi:type="dcterms:W3CDTF">2023-10-05T14:06:51Z</dcterms:created>
  <dcterms:modified xsi:type="dcterms:W3CDTF">2023-12-12T12:36:20Z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8c1083-8924-401d-97ae-40f5eed0fcd8_Enabled">
    <vt:lpwstr>true</vt:lpwstr>
  </property>
  <property fmtid="{D5CDD505-2E9C-101B-9397-08002B2CF9AE}" pid="3" name="MSIP_Label_418c1083-8924-401d-97ae-40f5eed0fcd8_SetDate">
    <vt:lpwstr>2023-10-05T14:06:51Z</vt:lpwstr>
  </property>
  <property fmtid="{D5CDD505-2E9C-101B-9397-08002B2CF9AE}" pid="4" name="MSIP_Label_418c1083-8924-401d-97ae-40f5eed0fcd8_Method">
    <vt:lpwstr>Standard</vt:lpwstr>
  </property>
  <property fmtid="{D5CDD505-2E9C-101B-9397-08002B2CF9AE}" pid="5" name="MSIP_Label_418c1083-8924-401d-97ae-40f5eed0fcd8_Name">
    <vt:lpwstr>418c1083-8924-401d-97ae-40f5eed0fcd8</vt:lpwstr>
  </property>
  <property fmtid="{D5CDD505-2E9C-101B-9397-08002B2CF9AE}" pid="6" name="MSIP_Label_418c1083-8924-401d-97ae-40f5eed0fcd8_SiteId">
    <vt:lpwstr>a5a8bcaa-3292-41e6-b735-5e8b21f4dbfd</vt:lpwstr>
  </property>
  <property fmtid="{D5CDD505-2E9C-101B-9397-08002B2CF9AE}" pid="7" name="MSIP_Label_418c1083-8924-401d-97ae-40f5eed0fcd8_ActionId">
    <vt:lpwstr>9a7554a8-ba17-4eac-9483-af172193fd5b</vt:lpwstr>
  </property>
  <property fmtid="{D5CDD505-2E9C-101B-9397-08002B2CF9AE}" pid="8" name="MSIP_Label_418c1083-8924-401d-97ae-40f5eed0fcd8_ContentBits">
    <vt:lpwstr>0</vt:lpwstr>
  </property>
</Properties>
</file>