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37" r:id="rId3"/>
  </p:sldMasterIdLst>
  <p:notesMasterIdLst>
    <p:notesMasterId r:id="rId23"/>
  </p:notesMasterIdLst>
  <p:sldIdLst>
    <p:sldId id="13132" r:id="rId4"/>
    <p:sldId id="13169" r:id="rId5"/>
    <p:sldId id="2147481608" r:id="rId6"/>
    <p:sldId id="2147481623" r:id="rId7"/>
    <p:sldId id="2147481622" r:id="rId8"/>
    <p:sldId id="2147481609" r:id="rId9"/>
    <p:sldId id="2147481624" r:id="rId10"/>
    <p:sldId id="2147481610" r:id="rId11"/>
    <p:sldId id="2147481611" r:id="rId12"/>
    <p:sldId id="2147481612" r:id="rId13"/>
    <p:sldId id="2147481613" r:id="rId14"/>
    <p:sldId id="2147481614" r:id="rId15"/>
    <p:sldId id="2147481615" r:id="rId16"/>
    <p:sldId id="2147481616" r:id="rId17"/>
    <p:sldId id="2147481617" r:id="rId18"/>
    <p:sldId id="2147481618" r:id="rId19"/>
    <p:sldId id="2147481619" r:id="rId20"/>
    <p:sldId id="2147481620" r:id="rId21"/>
    <p:sldId id="21474816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793D0-1936-49DA-8331-1C8C3D45C665}" v="6" dt="2023-11-22T15:07:27.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9" autoAdjust="0"/>
    <p:restoredTop sz="94660"/>
  </p:normalViewPr>
  <p:slideViewPr>
    <p:cSldViewPr snapToGrid="0">
      <p:cViewPr varScale="1">
        <p:scale>
          <a:sx n="94" d="100"/>
          <a:sy n="94"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402793D0-1936-49DA-8331-1C8C3D45C665}"/>
    <pc:docChg chg="undo custSel modSld modMainMaster">
      <pc:chgData name="Jonas Söderholm" userId="b146546c-6bf2-46e5-8a26-00cca8510547" providerId="ADAL" clId="{402793D0-1936-49DA-8331-1C8C3D45C665}" dt="2023-11-22T15:09:12.586" v="188" actId="20577"/>
      <pc:docMkLst>
        <pc:docMk/>
      </pc:docMkLst>
      <pc:sldChg chg="modSp mod">
        <pc:chgData name="Jonas Söderholm" userId="b146546c-6bf2-46e5-8a26-00cca8510547" providerId="ADAL" clId="{402793D0-1936-49DA-8331-1C8C3D45C665}" dt="2023-11-22T15:07:00.069" v="182" actId="6549"/>
        <pc:sldMkLst>
          <pc:docMk/>
          <pc:sldMk cId="3846850421" sldId="13132"/>
        </pc:sldMkLst>
        <pc:spChg chg="mod">
          <ac:chgData name="Jonas Söderholm" userId="b146546c-6bf2-46e5-8a26-00cca8510547" providerId="ADAL" clId="{402793D0-1936-49DA-8331-1C8C3D45C665}" dt="2023-11-22T15:07:00.069" v="182" actId="6549"/>
          <ac:spMkLst>
            <pc:docMk/>
            <pc:sldMk cId="3846850421" sldId="13132"/>
            <ac:spMk id="3" creationId="{5A3D357E-3BBF-F065-5974-A13C9681B474}"/>
          </ac:spMkLst>
        </pc:spChg>
        <pc:spChg chg="mod">
          <ac:chgData name="Jonas Söderholm" userId="b146546c-6bf2-46e5-8a26-00cca8510547" providerId="ADAL" clId="{402793D0-1936-49DA-8331-1C8C3D45C665}" dt="2023-11-22T15:06:22.233" v="143" actId="6549"/>
          <ac:spMkLst>
            <pc:docMk/>
            <pc:sldMk cId="3846850421" sldId="13132"/>
            <ac:spMk id="5" creationId="{8543ABBF-E1A0-A65C-1E66-7B08AD4BCA4E}"/>
          </ac:spMkLst>
        </pc:spChg>
      </pc:sldChg>
      <pc:sldChg chg="modSp mod">
        <pc:chgData name="Jonas Söderholm" userId="b146546c-6bf2-46e5-8a26-00cca8510547" providerId="ADAL" clId="{402793D0-1936-49DA-8331-1C8C3D45C665}" dt="2023-11-22T15:00:56.002" v="1" actId="1076"/>
        <pc:sldMkLst>
          <pc:docMk/>
          <pc:sldMk cId="2136014615" sldId="13169"/>
        </pc:sldMkLst>
        <pc:spChg chg="mod">
          <ac:chgData name="Jonas Söderholm" userId="b146546c-6bf2-46e5-8a26-00cca8510547" providerId="ADAL" clId="{402793D0-1936-49DA-8331-1C8C3D45C665}" dt="2023-11-22T15:00:56.002" v="1" actId="1076"/>
          <ac:spMkLst>
            <pc:docMk/>
            <pc:sldMk cId="2136014615" sldId="13169"/>
            <ac:spMk id="3" creationId="{187CB0A9-3628-467A-AFB6-C5C9D1707BF5}"/>
          </ac:spMkLst>
        </pc:spChg>
      </pc:sldChg>
      <pc:sldMasterChg chg="addSp delSp modSp mod">
        <pc:chgData name="Jonas Söderholm" userId="b146546c-6bf2-46e5-8a26-00cca8510547" providerId="ADAL" clId="{402793D0-1936-49DA-8331-1C8C3D45C665}" dt="2023-11-22T15:09:12.586" v="188" actId="20577"/>
        <pc:sldMasterMkLst>
          <pc:docMk/>
          <pc:sldMasterMk cId="1788461492" sldId="2147483660"/>
        </pc:sldMasterMkLst>
        <pc:spChg chg="add mod">
          <ac:chgData name="Jonas Söderholm" userId="b146546c-6bf2-46e5-8a26-00cca8510547" providerId="ADAL" clId="{402793D0-1936-49DA-8331-1C8C3D45C665}" dt="2023-11-22T15:09:12.586" v="188" actId="20577"/>
          <ac:spMkLst>
            <pc:docMk/>
            <pc:sldMasterMk cId="1788461492" sldId="2147483660"/>
            <ac:spMk id="3" creationId="{F74F485E-3421-C1CD-3C05-592F2BFDE070}"/>
          </ac:spMkLst>
        </pc:spChg>
        <pc:spChg chg="del">
          <ac:chgData name="Jonas Söderholm" userId="b146546c-6bf2-46e5-8a26-00cca8510547" providerId="ADAL" clId="{402793D0-1936-49DA-8331-1C8C3D45C665}" dt="2023-11-22T15:07:27.068" v="183" actId="478"/>
          <ac:spMkLst>
            <pc:docMk/>
            <pc:sldMasterMk cId="1788461492" sldId="2147483660"/>
            <ac:spMk id="5" creationId="{DF37C4B3-C390-1B4B-9F24-930CD9AE7CA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sta-fp004\ppsi\Gilead\2%20-%20ONCOLOGY\Publication%20Outputs\Congresses\2023\ASCO%202023\Tolaney_TROPiCS-02%20Final%20OS\References\PFS%20forest%20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sta-fp004\ppsi\Gilead\2%20-%20ONCOLOGY\Publication%20Outputs\Congresses\2023\ASCO%202023\Tolaney_TROPiCS-02%20Final%20OS\References\OS%20forest%20plo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557305336834E-2"/>
          <c:y val="3.0245750293467131E-2"/>
          <c:w val="0.90406955380577425"/>
          <c:h val="0.89656477341765306"/>
        </c:manualLayout>
      </c:layout>
      <c:scatterChart>
        <c:scatterStyle val="lineMarker"/>
        <c:varyColors val="0"/>
        <c:ser>
          <c:idx val="0"/>
          <c:order val="0"/>
          <c:spPr>
            <a:ln w="25400" cap="rnd">
              <a:noFill/>
              <a:round/>
            </a:ln>
            <a:effectLst/>
          </c:spPr>
          <c:marker>
            <c:symbol val="circle"/>
            <c:size val="5"/>
            <c:spPr>
              <a:solidFill>
                <a:srgbClr val="33B4A7"/>
              </a:solidFill>
              <a:ln w="9525">
                <a:noFill/>
              </a:ln>
              <a:effectLst/>
            </c:spPr>
          </c:marker>
          <c:errBars>
            <c:errDir val="x"/>
            <c:errBarType val="both"/>
            <c:errValType val="cust"/>
            <c:noEndCap val="0"/>
            <c:plus>
              <c:numRef>
                <c:f>Sheet1!$G$3:$G$40</c:f>
                <c:numCache>
                  <c:formatCode>General</c:formatCode>
                  <c:ptCount val="38"/>
                  <c:pt idx="0">
                    <c:v>0.14999999999999991</c:v>
                  </c:pt>
                  <c:pt idx="2">
                    <c:v>0.15999999999999992</c:v>
                  </c:pt>
                  <c:pt idx="3">
                    <c:v>1.6199999999999999</c:v>
                  </c:pt>
                  <c:pt idx="5">
                    <c:v>0.16000000000000003</c:v>
                  </c:pt>
                  <c:pt idx="6">
                    <c:v>0.82999999999999985</c:v>
                  </c:pt>
                  <c:pt idx="8">
                    <c:v>0.22999999999999998</c:v>
                  </c:pt>
                  <c:pt idx="9">
                    <c:v>0.24</c:v>
                  </c:pt>
                  <c:pt idx="11">
                    <c:v>0.20000000000000007</c:v>
                  </c:pt>
                  <c:pt idx="12">
                    <c:v>0.33000000000000007</c:v>
                  </c:pt>
                  <c:pt idx="14">
                    <c:v>0.24</c:v>
                  </c:pt>
                  <c:pt idx="15">
                    <c:v>0.22999999999999998</c:v>
                  </c:pt>
                  <c:pt idx="17">
                    <c:v>0.19000000000000006</c:v>
                  </c:pt>
                  <c:pt idx="18">
                    <c:v>0.31000000000000005</c:v>
                  </c:pt>
                </c:numCache>
              </c:numRef>
            </c:plus>
            <c:minus>
              <c:numRef>
                <c:f>Sheet1!$F$3:$F$40</c:f>
                <c:numCache>
                  <c:formatCode>General</c:formatCode>
                  <c:ptCount val="38"/>
                  <c:pt idx="0">
                    <c:v>0.13</c:v>
                  </c:pt>
                  <c:pt idx="2">
                    <c:v>0.13</c:v>
                  </c:pt>
                  <c:pt idx="3">
                    <c:v>0.53</c:v>
                  </c:pt>
                  <c:pt idx="5">
                    <c:v>0.13</c:v>
                  </c:pt>
                  <c:pt idx="6">
                    <c:v>0.47000000000000008</c:v>
                  </c:pt>
                  <c:pt idx="8">
                    <c:v>0.15999999999999998</c:v>
                  </c:pt>
                  <c:pt idx="9">
                    <c:v>0.17999999999999994</c:v>
                  </c:pt>
                  <c:pt idx="11">
                    <c:v>0.14999999999999991</c:v>
                  </c:pt>
                  <c:pt idx="12">
                    <c:v>0.20999999999999996</c:v>
                  </c:pt>
                  <c:pt idx="14">
                    <c:v>0.16999999999999998</c:v>
                  </c:pt>
                  <c:pt idx="15">
                    <c:v>0.16999999999999993</c:v>
                  </c:pt>
                  <c:pt idx="17">
                    <c:v>0.14999999999999997</c:v>
                  </c:pt>
                  <c:pt idx="18">
                    <c:v>0.21999999999999997</c:v>
                  </c:pt>
                </c:numCache>
              </c:numRef>
            </c:minus>
            <c:spPr>
              <a:noFill/>
              <a:ln w="9525" cap="flat" cmpd="sng" algn="ctr">
                <a:solidFill>
                  <a:schemeClr val="tx1"/>
                </a:solidFill>
                <a:round/>
              </a:ln>
              <a:effectLst/>
            </c:spPr>
          </c:errBars>
          <c:xVal>
            <c:numRef>
              <c:f>Sheet1!$B$3:$B$21</c:f>
              <c:numCache>
                <c:formatCode>General</c:formatCode>
                <c:ptCount val="19"/>
                <c:pt idx="0">
                  <c:v>0.67</c:v>
                </c:pt>
                <c:pt idx="2">
                  <c:v>0.66</c:v>
                </c:pt>
                <c:pt idx="3">
                  <c:v>0.78</c:v>
                </c:pt>
                <c:pt idx="5">
                  <c:v>0.62</c:v>
                </c:pt>
                <c:pt idx="6">
                  <c:v>1.08</c:v>
                </c:pt>
                <c:pt idx="8">
                  <c:v>0.6</c:v>
                </c:pt>
                <c:pt idx="9">
                  <c:v>0.72</c:v>
                </c:pt>
                <c:pt idx="11">
                  <c:v>0.7</c:v>
                </c:pt>
                <c:pt idx="12">
                  <c:v>0.57999999999999996</c:v>
                </c:pt>
                <c:pt idx="14">
                  <c:v>0.61</c:v>
                </c:pt>
                <c:pt idx="15">
                  <c:v>0.71</c:v>
                </c:pt>
                <c:pt idx="17">
                  <c:v>0.61</c:v>
                </c:pt>
                <c:pt idx="18">
                  <c:v>0.74</c:v>
                </c:pt>
              </c:numCache>
            </c:numRef>
          </c:xVal>
          <c:yVal>
            <c:numRef>
              <c:f>Sheet1!$I$3:$I$21</c:f>
              <c:numCache>
                <c:formatCode>General</c:formatCode>
                <c:ptCount val="19"/>
                <c:pt idx="0">
                  <c:v>18.5</c:v>
                </c:pt>
                <c:pt idx="2">
                  <c:v>16.5</c:v>
                </c:pt>
                <c:pt idx="3">
                  <c:v>15.5</c:v>
                </c:pt>
                <c:pt idx="5">
                  <c:v>13.5</c:v>
                </c:pt>
                <c:pt idx="6">
                  <c:v>12.5</c:v>
                </c:pt>
                <c:pt idx="8">
                  <c:v>10.5</c:v>
                </c:pt>
                <c:pt idx="9">
                  <c:v>9.5</c:v>
                </c:pt>
                <c:pt idx="11">
                  <c:v>7.5</c:v>
                </c:pt>
                <c:pt idx="12">
                  <c:v>6.5</c:v>
                </c:pt>
                <c:pt idx="14">
                  <c:v>4.5</c:v>
                </c:pt>
                <c:pt idx="15">
                  <c:v>3.5</c:v>
                </c:pt>
                <c:pt idx="17">
                  <c:v>1.5</c:v>
                </c:pt>
                <c:pt idx="18">
                  <c:v>0.5</c:v>
                </c:pt>
              </c:numCache>
            </c:numRef>
          </c:yVal>
          <c:smooth val="0"/>
          <c:extLst>
            <c:ext xmlns:c16="http://schemas.microsoft.com/office/drawing/2014/chart" uri="{C3380CC4-5D6E-409C-BE32-E72D297353CC}">
              <c16:uniqueId val="{00000000-E8F5-4DBE-815C-4AF06E63C6FE}"/>
            </c:ext>
          </c:extLst>
        </c:ser>
        <c:dLbls>
          <c:showLegendKey val="0"/>
          <c:showVal val="0"/>
          <c:showCatName val="0"/>
          <c:showSerName val="0"/>
          <c:showPercent val="0"/>
          <c:showBubbleSize val="0"/>
        </c:dLbls>
        <c:axId val="560986096"/>
        <c:axId val="560980848"/>
      </c:scatterChart>
      <c:valAx>
        <c:axId val="560986096"/>
        <c:scaling>
          <c:logBase val="8"/>
          <c:orientation val="minMax"/>
          <c:max val="4"/>
          <c:min val="0.25"/>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60980848"/>
        <c:crosses val="autoZero"/>
        <c:crossBetween val="midCat"/>
        <c:majorUnit val="2"/>
        <c:minorUnit val="0.25"/>
      </c:valAx>
      <c:valAx>
        <c:axId val="560980848"/>
        <c:scaling>
          <c:orientation val="minMax"/>
          <c:max val="19"/>
          <c:min val="0"/>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860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1557305336834E-2"/>
          <c:y val="3.0245750293467131E-2"/>
          <c:w val="0.90406955380577425"/>
          <c:h val="0.89656477341765306"/>
        </c:manualLayout>
      </c:layout>
      <c:scatterChart>
        <c:scatterStyle val="lineMarker"/>
        <c:varyColors val="0"/>
        <c:ser>
          <c:idx val="0"/>
          <c:order val="0"/>
          <c:spPr>
            <a:ln w="25400" cap="rnd">
              <a:noFill/>
              <a:round/>
            </a:ln>
            <a:effectLst/>
          </c:spPr>
          <c:marker>
            <c:symbol val="circle"/>
            <c:size val="5"/>
            <c:spPr>
              <a:solidFill>
                <a:srgbClr val="33B4A7"/>
              </a:solidFill>
              <a:ln w="9525">
                <a:noFill/>
              </a:ln>
              <a:effectLst/>
            </c:spPr>
          </c:marker>
          <c:errBars>
            <c:errDir val="x"/>
            <c:errBarType val="both"/>
            <c:errValType val="cust"/>
            <c:noEndCap val="0"/>
            <c:plus>
              <c:numRef>
                <c:f>Sheet1!$G$3:$G$40</c:f>
                <c:numCache>
                  <c:formatCode>General</c:formatCode>
                  <c:ptCount val="38"/>
                  <c:pt idx="0">
                    <c:v>0.15999999999999992</c:v>
                  </c:pt>
                  <c:pt idx="2">
                    <c:v>0.16000000000000003</c:v>
                  </c:pt>
                  <c:pt idx="3">
                    <c:v>4.6760000000000002</c:v>
                  </c:pt>
                  <c:pt idx="5">
                    <c:v>0.17999999999999994</c:v>
                  </c:pt>
                  <c:pt idx="6">
                    <c:v>0.52000000000000013</c:v>
                  </c:pt>
                  <c:pt idx="8">
                    <c:v>0.26</c:v>
                  </c:pt>
                  <c:pt idx="9">
                    <c:v>0.22999999999999998</c:v>
                  </c:pt>
                  <c:pt idx="11">
                    <c:v>0.19999999999999996</c:v>
                  </c:pt>
                  <c:pt idx="12">
                    <c:v>0.35000000000000009</c:v>
                  </c:pt>
                  <c:pt idx="14">
                    <c:v>0.27</c:v>
                  </c:pt>
                  <c:pt idx="15">
                    <c:v>0.20999999999999996</c:v>
                  </c:pt>
                  <c:pt idx="17">
                    <c:v>0.17999999999999994</c:v>
                  </c:pt>
                  <c:pt idx="18">
                    <c:v>0.35000000000000009</c:v>
                  </c:pt>
                </c:numCache>
              </c:numRef>
            </c:plus>
            <c:minus>
              <c:numRef>
                <c:f>Sheet1!$F$3:$F$40</c:f>
                <c:numCache>
                  <c:formatCode>General</c:formatCode>
                  <c:ptCount val="38"/>
                  <c:pt idx="0">
                    <c:v>0.14000000000000001</c:v>
                  </c:pt>
                  <c:pt idx="2">
                    <c:v>0.13</c:v>
                  </c:pt>
                  <c:pt idx="3">
                    <c:v>1.6839999999999999</c:v>
                  </c:pt>
                  <c:pt idx="5">
                    <c:v>0.15000000000000002</c:v>
                  </c:pt>
                  <c:pt idx="6">
                    <c:v>0.31999999999999995</c:v>
                  </c:pt>
                  <c:pt idx="8">
                    <c:v>0.20000000000000007</c:v>
                  </c:pt>
                  <c:pt idx="9">
                    <c:v>0.17000000000000004</c:v>
                  </c:pt>
                  <c:pt idx="11">
                    <c:v>0.15000000000000002</c:v>
                  </c:pt>
                  <c:pt idx="12">
                    <c:v>0.24</c:v>
                  </c:pt>
                  <c:pt idx="14">
                    <c:v>0.20000000000000007</c:v>
                  </c:pt>
                  <c:pt idx="15">
                    <c:v>0.17000000000000004</c:v>
                  </c:pt>
                  <c:pt idx="17">
                    <c:v>0.14000000000000001</c:v>
                  </c:pt>
                  <c:pt idx="18">
                    <c:v>0.26</c:v>
                  </c:pt>
                </c:numCache>
              </c:numRef>
            </c:minus>
            <c:spPr>
              <a:noFill/>
              <a:ln w="9525" cap="flat" cmpd="sng" algn="ctr">
                <a:solidFill>
                  <a:schemeClr val="tx1"/>
                </a:solidFill>
                <a:round/>
              </a:ln>
              <a:effectLst/>
            </c:spPr>
          </c:errBars>
          <c:xVal>
            <c:numRef>
              <c:f>Sheet1!$B$3:$B$21</c:f>
              <c:numCache>
                <c:formatCode>General</c:formatCode>
                <c:ptCount val="19"/>
                <c:pt idx="0">
                  <c:v>0.8</c:v>
                </c:pt>
                <c:pt idx="2">
                  <c:v>0.75</c:v>
                </c:pt>
                <c:pt idx="3">
                  <c:v>2.6339999999999999</c:v>
                </c:pt>
                <c:pt idx="5">
                  <c:v>0.8</c:v>
                </c:pt>
                <c:pt idx="6">
                  <c:v>0.83</c:v>
                </c:pt>
                <c:pt idx="8">
                  <c:v>0.78</c:v>
                </c:pt>
                <c:pt idx="9">
                  <c:v>0.81</c:v>
                </c:pt>
                <c:pt idx="11">
                  <c:v>0.8</c:v>
                </c:pt>
                <c:pt idx="12">
                  <c:v>0.77</c:v>
                </c:pt>
                <c:pt idx="14">
                  <c:v>0.78</c:v>
                </c:pt>
                <c:pt idx="15">
                  <c:v>0.77</c:v>
                </c:pt>
                <c:pt idx="17">
                  <c:v>0.67</c:v>
                </c:pt>
                <c:pt idx="18">
                  <c:v>0.98</c:v>
                </c:pt>
              </c:numCache>
            </c:numRef>
          </c:xVal>
          <c:yVal>
            <c:numRef>
              <c:f>Sheet1!$I$3:$I$21</c:f>
              <c:numCache>
                <c:formatCode>General</c:formatCode>
                <c:ptCount val="19"/>
                <c:pt idx="0">
                  <c:v>18.5</c:v>
                </c:pt>
                <c:pt idx="2">
                  <c:v>16.5</c:v>
                </c:pt>
                <c:pt idx="3">
                  <c:v>15.5</c:v>
                </c:pt>
                <c:pt idx="5">
                  <c:v>13.5</c:v>
                </c:pt>
                <c:pt idx="6">
                  <c:v>12.5</c:v>
                </c:pt>
                <c:pt idx="8">
                  <c:v>10.5</c:v>
                </c:pt>
                <c:pt idx="9">
                  <c:v>9.5</c:v>
                </c:pt>
                <c:pt idx="11">
                  <c:v>7.5</c:v>
                </c:pt>
                <c:pt idx="12">
                  <c:v>6.5</c:v>
                </c:pt>
                <c:pt idx="14">
                  <c:v>4.5</c:v>
                </c:pt>
                <c:pt idx="15">
                  <c:v>3.5</c:v>
                </c:pt>
                <c:pt idx="17">
                  <c:v>1.5</c:v>
                </c:pt>
                <c:pt idx="18">
                  <c:v>0.5</c:v>
                </c:pt>
              </c:numCache>
            </c:numRef>
          </c:yVal>
          <c:smooth val="0"/>
          <c:extLst>
            <c:ext xmlns:c16="http://schemas.microsoft.com/office/drawing/2014/chart" uri="{C3380CC4-5D6E-409C-BE32-E72D297353CC}">
              <c16:uniqueId val="{00000000-0A9A-43B6-888B-5C7D45A16C12}"/>
            </c:ext>
          </c:extLst>
        </c:ser>
        <c:dLbls>
          <c:showLegendKey val="0"/>
          <c:showVal val="0"/>
          <c:showCatName val="0"/>
          <c:showSerName val="0"/>
          <c:showPercent val="0"/>
          <c:showBubbleSize val="0"/>
        </c:dLbls>
        <c:axId val="560986096"/>
        <c:axId val="560980848"/>
      </c:scatterChart>
      <c:valAx>
        <c:axId val="560986096"/>
        <c:scaling>
          <c:logBase val="8"/>
          <c:orientation val="minMax"/>
          <c:max val="4"/>
          <c:min val="0.25"/>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60980848"/>
        <c:crosses val="autoZero"/>
        <c:crossBetween val="midCat"/>
        <c:majorUnit val="2"/>
        <c:minorUnit val="0.25"/>
      </c:valAx>
      <c:valAx>
        <c:axId val="560980848"/>
        <c:scaling>
          <c:orientation val="minMax"/>
          <c:max val="19"/>
          <c:min val="0"/>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860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607EE-5B61-4E6A-981C-3C17B712D0C8}"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CDDD8-A6FC-428A-963B-E23E19CD2553}" type="slidenum">
              <a:rPr lang="en-US" smtClean="0"/>
              <a:t>‹#›</a:t>
            </a:fld>
            <a:endParaRPr lang="en-US"/>
          </a:p>
        </p:txBody>
      </p:sp>
    </p:spTree>
    <p:extLst>
      <p:ext uri="{BB962C8B-B14F-4D97-AF65-F5344CB8AC3E}">
        <p14:creationId xmlns:p14="http://schemas.microsoft.com/office/powerpoint/2010/main" val="225373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5465B-1F3E-4508-81BA-30485342A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36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2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8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effectLst/>
              <a:uLnTx/>
              <a:uFillTx/>
              <a:latin typeface="+mj-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3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63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94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07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33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612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11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6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9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09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60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8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43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2B426C-B625-42EB-921F-A8EA0949F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59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9.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11833197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Divider Blue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90869-419C-404C-A780-60070061C6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5" name="Content Placeholder 2">
            <a:extLst>
              <a:ext uri="{FF2B5EF4-FFF2-40B4-BE49-F238E27FC236}">
                <a16:creationId xmlns:a16="http://schemas.microsoft.com/office/drawing/2014/main" id="{F1624BFA-3408-CB48-BB40-1B8DA80F0B9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152554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Divider Red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BEA39-B9F1-154B-A579-1CFB9CE600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4" name="Content Placeholder 2">
            <a:extLst>
              <a:ext uri="{FF2B5EF4-FFF2-40B4-BE49-F238E27FC236}">
                <a16:creationId xmlns:a16="http://schemas.microsoft.com/office/drawing/2014/main" id="{BE766F11-A0B8-5043-BD39-F5EBBCBBFB2E}"/>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163572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Divider Blue ">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103447407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Divider Red">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1D111DE1-BD25-8B4A-BEFC-769203F0F0C7}"/>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346637886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Divider B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Tree>
    <p:extLst>
      <p:ext uri="{BB962C8B-B14F-4D97-AF65-F5344CB8AC3E}">
        <p14:creationId xmlns:p14="http://schemas.microsoft.com/office/powerpoint/2010/main" val="3829940399"/>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Divider 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Tree>
    <p:extLst>
      <p:ext uri="{BB962C8B-B14F-4D97-AF65-F5344CB8AC3E}">
        <p14:creationId xmlns:p14="http://schemas.microsoft.com/office/powerpoint/2010/main" val="2468472646"/>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a:prstGeom prst="rect">
            <a:avLst/>
          </a:prstGeom>
        </p:spPr>
        <p:txBody>
          <a:bodyPr anchor="ctr">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p:nvPr>
        </p:nvSpPr>
        <p:spPr>
          <a:xfrm>
            <a:off x="4606972" y="800327"/>
            <a:ext cx="7157992" cy="5257346"/>
          </a:xfrm>
          <a:prstGeom prst="rect">
            <a:avLst/>
          </a:prstGeom>
        </p:spPr>
        <p:txBody>
          <a:bodyPr anchor="ctr">
            <a:noAutofit/>
          </a:bodyPr>
          <a:lstStyle>
            <a:lvl1pPr marL="0" marR="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sz="1800" b="0">
                <a:solidFill>
                  <a:schemeClr val="tx1"/>
                </a:solidFill>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sz="1600"/>
            </a:lvl3pPr>
            <a:lvl4pPr marL="693738" indent="-169863" algn="l" defTabSz="914400" rtl="0" eaLnBrk="1" latinLnBrk="0" hangingPunct="1">
              <a:lnSpc>
                <a:spcPct val="110000"/>
              </a:lnSpc>
              <a:spcBef>
                <a:spcPts val="0"/>
              </a:spcBef>
              <a:spcAft>
                <a:spcPts val="600"/>
              </a:spcAft>
              <a:buFont typeface="Apple Symbols" panose="02000000000000000000" pitchFamily="2" charset="-79"/>
              <a:buChar char="⎼"/>
              <a:tabLst/>
              <a:defRPr sz="1400"/>
            </a:lvl4pPr>
            <a:lvl5pPr marL="1260476" indent="-169863" algn="l" defTabSz="914400" rtl="0" eaLnBrk="1" latinLnBrk="0" hangingPunct="1">
              <a:lnSpc>
                <a:spcPct val="110000"/>
              </a:lnSpc>
              <a:spcBef>
                <a:spcPts val="0"/>
              </a:spcBef>
              <a:spcAft>
                <a:spcPts val="600"/>
              </a:spcAft>
              <a:buFont typeface="Apple Symbols" panose="02000000000000000000" pitchFamily="2" charset="-79"/>
              <a:buChar char="⎼"/>
              <a:tabLst/>
              <a:defRPr/>
            </a:lvl5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0" name="Slide Number Placeholder 5">
            <a:extLst>
              <a:ext uri="{FF2B5EF4-FFF2-40B4-BE49-F238E27FC236}">
                <a16:creationId xmlns:a16="http://schemas.microsoft.com/office/drawing/2014/main" id="{3775700F-D6DD-FC44-88CD-E5700FB501F6}"/>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8" name="Picture 7" descr="A picture containing text&#10;&#10;Description automatically generated">
            <a:extLst>
              <a:ext uri="{FF2B5EF4-FFF2-40B4-BE49-F238E27FC236}">
                <a16:creationId xmlns:a16="http://schemas.microsoft.com/office/drawing/2014/main" id="{D7782802-A9EB-EA49-9965-590F35318D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21376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Comparison Red">
    <p:bg>
      <p:bgPr>
        <a:solidFill>
          <a:schemeClr val="tx2"/>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pic>
        <p:nvPicPr>
          <p:cNvPr id="15" name="Picture 14" descr="Logo&#10;&#10;Description automatically generated with low confidence">
            <a:extLst>
              <a:ext uri="{FF2B5EF4-FFF2-40B4-BE49-F238E27FC236}">
                <a16:creationId xmlns:a16="http://schemas.microsoft.com/office/drawing/2014/main" id="{997327DD-9F18-1840-A1AA-EC2C2D6CF9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269775854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Comparison Red-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ED80A7AC-9C57-8648-847F-4E901E93F3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C34C52C2-4347-6644-86FB-13CD9304DAF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447552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Comparison-Blue">
    <p:bg>
      <p:bgPr>
        <a:solidFill>
          <a:schemeClr val="accent1"/>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pic>
        <p:nvPicPr>
          <p:cNvPr id="10" name="Picture 9" descr="Logo&#10;&#10;Description automatically generated with low confidence">
            <a:extLst>
              <a:ext uri="{FF2B5EF4-FFF2-40B4-BE49-F238E27FC236}">
                <a16:creationId xmlns:a16="http://schemas.microsoft.com/office/drawing/2014/main" id="{8990FAF9-85ED-2F49-BCBF-FE4365E289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3023679157"/>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0" y="0"/>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198E766B-09F6-1446-AA31-C4C5A450A666}"/>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74EDF864-96D5-2B42-A4ED-FFDADB00D6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8" name="Title 1">
            <a:extLst>
              <a:ext uri="{FF2B5EF4-FFF2-40B4-BE49-F238E27FC236}">
                <a16:creationId xmlns:a16="http://schemas.microsoft.com/office/drawing/2014/main" id="{AD17D43D-88B8-7F49-9F24-09DCFB53790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1"/>
                </a:solidFill>
                <a:latin typeface="Trebuchet MS" panose="020B070302020209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78C1A97-699A-DD4D-BD1B-C1C01A9E8AEB}"/>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71309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Comparison Blue-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3BF720D9-7666-144A-A95D-F9268E1BE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B2721726-BD3B-5143-B62A-8F8E2439E4A6}"/>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70811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Spli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7" name="Picture 6" descr="A picture containing text&#10;&#10;Description automatically generated">
            <a:extLst>
              <a:ext uri="{FF2B5EF4-FFF2-40B4-BE49-F238E27FC236}">
                <a16:creationId xmlns:a16="http://schemas.microsoft.com/office/drawing/2014/main" id="{84A72C24-4C79-2B45-A197-BD89F220A8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285627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Split R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7" name="Picture 6" descr="A picture containing text&#10;&#10;Description automatically generated">
            <a:extLst>
              <a:ext uri="{FF2B5EF4-FFF2-40B4-BE49-F238E27FC236}">
                <a16:creationId xmlns:a16="http://schemas.microsoft.com/office/drawing/2014/main" id="{8025DF2F-C64D-8F4D-B4DD-BC6EA0DEA0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2721527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Split-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6" name="Picture 5" descr="A picture containing person, indoor&#10;&#10;Description automatically generated">
            <a:extLst>
              <a:ext uri="{FF2B5EF4-FFF2-40B4-BE49-F238E27FC236}">
                <a16:creationId xmlns:a16="http://schemas.microsoft.com/office/drawing/2014/main" id="{5F48932E-3B1B-474B-9512-7DE411C5B9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127058" y="0"/>
            <a:ext cx="7064942" cy="6858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CBFF64-B4A1-344B-AB45-4A280F7EC11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53619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4" name="Text Placeholder 3">
            <a:extLst>
              <a:ext uri="{FF2B5EF4-FFF2-40B4-BE49-F238E27FC236}">
                <a16:creationId xmlns:a16="http://schemas.microsoft.com/office/drawing/2014/main" id="{AB1E31CD-65A3-BA4E-9C03-9CCFCA71BB8A}"/>
              </a:ext>
            </a:extLst>
          </p:cNvPr>
          <p:cNvSpPr>
            <a:spLocks noGrp="1"/>
          </p:cNvSpPr>
          <p:nvPr>
            <p:ph type="body" sz="quarter" idx="10"/>
          </p:nvPr>
        </p:nvSpPr>
        <p:spPr>
          <a:xfrm>
            <a:off x="577850" y="1417638"/>
            <a:ext cx="10972800" cy="4422775"/>
          </a:xfrm>
          <a:prstGeom prst="rect">
            <a:avLst/>
          </a:prstGeom>
        </p:spPr>
        <p:txBody>
          <a:bodyPr>
            <a:noAutofit/>
          </a:bodyPr>
          <a:lstStyle>
            <a:lvl1pPr>
              <a:defRPr sz="2000"/>
            </a:lvl1pPr>
            <a:lvl2pPr>
              <a:defRPr sz="1400"/>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ext&#10;&#10;Description automatically generated">
            <a:extLst>
              <a:ext uri="{FF2B5EF4-FFF2-40B4-BE49-F238E27FC236}">
                <a16:creationId xmlns:a16="http://schemas.microsoft.com/office/drawing/2014/main" id="{DBD3CE20-DD83-1646-A3A3-5473F29ACD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070688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8775F5BB-F5E4-F444-B1D5-BA8D666C0827}"/>
              </a:ext>
            </a:extLst>
          </p:cNvPr>
          <p:cNvCxnSpPr>
            <a:cxnSpLocks/>
          </p:cNvCxnSpPr>
          <p:nvPr userDrawn="1"/>
        </p:nvCxnSpPr>
        <p:spPr>
          <a:xfrm>
            <a:off x="5885424"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C10DD09-27B1-3B4A-B4A8-4390B6297FE5}"/>
              </a:ext>
            </a:extLst>
          </p:cNvPr>
          <p:cNvSpPr>
            <a:spLocks noGrp="1"/>
          </p:cNvSpPr>
          <p:nvPr>
            <p:ph type="body" sz="quarter" idx="15"/>
          </p:nvPr>
        </p:nvSpPr>
        <p:spPr>
          <a:xfrm>
            <a:off x="577849"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5" name="Text Placeholder 3">
            <a:extLst>
              <a:ext uri="{FF2B5EF4-FFF2-40B4-BE49-F238E27FC236}">
                <a16:creationId xmlns:a16="http://schemas.microsoft.com/office/drawing/2014/main" id="{7037DFCD-0E35-D440-845D-FF549CF24B73}"/>
              </a:ext>
            </a:extLst>
          </p:cNvPr>
          <p:cNvSpPr>
            <a:spLocks noGrp="1"/>
          </p:cNvSpPr>
          <p:nvPr>
            <p:ph type="body" sz="quarter" idx="16"/>
          </p:nvPr>
        </p:nvSpPr>
        <p:spPr>
          <a:xfrm>
            <a:off x="6151335"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pic>
        <p:nvPicPr>
          <p:cNvPr id="12" name="Picture 11" descr="A picture containing text&#10;&#10;Description automatically generated">
            <a:extLst>
              <a:ext uri="{FF2B5EF4-FFF2-40B4-BE49-F238E27FC236}">
                <a16:creationId xmlns:a16="http://schemas.microsoft.com/office/drawing/2014/main" id="{1B9D379B-1CB5-FB40-923F-25CED0978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536531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6ADF5480-C0C7-C64C-8BB2-74C63D4DEFC4}"/>
              </a:ext>
            </a:extLst>
          </p:cNvPr>
          <p:cNvCxnSpPr>
            <a:cxnSpLocks/>
          </p:cNvCxnSpPr>
          <p:nvPr userDrawn="1"/>
        </p:nvCxnSpPr>
        <p:spPr>
          <a:xfrm>
            <a:off x="4190736"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77EF41-0258-3B45-996A-6490BA874BBD}"/>
              </a:ext>
            </a:extLst>
          </p:cNvPr>
          <p:cNvCxnSpPr>
            <a:cxnSpLocks/>
          </p:cNvCxnSpPr>
          <p:nvPr userDrawn="1"/>
        </p:nvCxnSpPr>
        <p:spPr>
          <a:xfrm>
            <a:off x="7933680"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7238BA6B-E620-AF4F-A0C3-8A5B9D5C11B6}"/>
              </a:ext>
            </a:extLst>
          </p:cNvPr>
          <p:cNvSpPr>
            <a:spLocks noGrp="1"/>
          </p:cNvSpPr>
          <p:nvPr>
            <p:ph type="body" sz="quarter" idx="15" hasCustomPrompt="1"/>
          </p:nvPr>
        </p:nvSpPr>
        <p:spPr>
          <a:xfrm>
            <a:off x="57785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sz="1800"/>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7" name="Text Placeholder 3">
            <a:extLst>
              <a:ext uri="{FF2B5EF4-FFF2-40B4-BE49-F238E27FC236}">
                <a16:creationId xmlns:a16="http://schemas.microsoft.com/office/drawing/2014/main" id="{CE8F9A4A-9700-2E49-AA7D-4C819732798C}"/>
              </a:ext>
            </a:extLst>
          </p:cNvPr>
          <p:cNvSpPr>
            <a:spLocks noGrp="1"/>
          </p:cNvSpPr>
          <p:nvPr>
            <p:ph type="body" sz="quarter" idx="16" hasCustomPrompt="1"/>
          </p:nvPr>
        </p:nvSpPr>
        <p:spPr>
          <a:xfrm>
            <a:off x="4328757"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8" name="Text Placeholder 3">
            <a:extLst>
              <a:ext uri="{FF2B5EF4-FFF2-40B4-BE49-F238E27FC236}">
                <a16:creationId xmlns:a16="http://schemas.microsoft.com/office/drawing/2014/main" id="{C6FBE4AE-B4C8-AD4B-95AF-CB27A898FEC1}"/>
              </a:ext>
            </a:extLst>
          </p:cNvPr>
          <p:cNvSpPr>
            <a:spLocks noGrp="1"/>
          </p:cNvSpPr>
          <p:nvPr>
            <p:ph type="body" sz="quarter" idx="17" hasCustomPrompt="1"/>
          </p:nvPr>
        </p:nvSpPr>
        <p:spPr>
          <a:xfrm>
            <a:off x="804234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pic>
        <p:nvPicPr>
          <p:cNvPr id="13" name="Picture 12" descr="A picture containing text&#10;&#10;Description automatically generated">
            <a:extLst>
              <a:ext uri="{FF2B5EF4-FFF2-40B4-BE49-F238E27FC236}">
                <a16:creationId xmlns:a16="http://schemas.microsoft.com/office/drawing/2014/main" id="{62E86C9E-CB13-FE47-810D-ACC7D4406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812170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ECBF799-752D-3A48-BBAE-380CFE2E5B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959131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pic>
        <p:nvPicPr>
          <p:cNvPr id="5" name="Picture 4" descr="A picture containing text&#10;&#10;Description automatically generated">
            <a:extLst>
              <a:ext uri="{FF2B5EF4-FFF2-40B4-BE49-F238E27FC236}">
                <a16:creationId xmlns:a16="http://schemas.microsoft.com/office/drawing/2014/main" id="{9EB3994F-086B-D541-830D-38982D59AC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80817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1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Add Image">
    <p:bg bwMode="grayWhite">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4714421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349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088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 Add 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6" name="Picture Placeholder 4">
            <a:extLst>
              <a:ext uri="{FF2B5EF4-FFF2-40B4-BE49-F238E27FC236}">
                <a16:creationId xmlns:a16="http://schemas.microsoft.com/office/drawing/2014/main" id="{46CC5A0F-1802-5B4A-A4A0-3E3E5F67C291}"/>
              </a:ext>
            </a:extLst>
          </p:cNvPr>
          <p:cNvSpPr>
            <a:spLocks noGrp="1"/>
          </p:cNvSpPr>
          <p:nvPr>
            <p:ph type="pic" sz="quarter" idx="10" hasCustomPrompt="1"/>
          </p:nvPr>
        </p:nvSpPr>
        <p:spPr>
          <a:xfrm>
            <a:off x="-12190" y="-48768"/>
            <a:ext cx="12216446" cy="6894576"/>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6446" h="6894576">
                <a:moveTo>
                  <a:pt x="12192" y="12192"/>
                </a:moveTo>
                <a:lnTo>
                  <a:pt x="12207215" y="0"/>
                </a:lnTo>
                <a:cubicBezTo>
                  <a:pt x="12206207" y="385072"/>
                  <a:pt x="12217390" y="5317759"/>
                  <a:pt x="12216382" y="5702831"/>
                </a:cubicBezTo>
                <a:lnTo>
                  <a:pt x="3584446" y="6894576"/>
                </a:lnTo>
                <a:lnTo>
                  <a:pt x="0" y="5724144"/>
                </a:lnTo>
                <a:lnTo>
                  <a:pt x="12192" y="12192"/>
                </a:lnTo>
                <a:close/>
              </a:path>
            </a:pathLst>
          </a:custGeom>
        </p:spPr>
        <p:txBody>
          <a:bodyPr anchor="ctr"/>
          <a:lstStyle>
            <a:lvl1pPr marL="0" indent="0" algn="ctr">
              <a:buNone/>
              <a:defRPr/>
            </a:lvl1pPr>
          </a:lstStyle>
          <a:p>
            <a:r>
              <a:rPr lang="en-US"/>
              <a:t>Insert photo by clicking on the image icon</a:t>
            </a:r>
          </a:p>
        </p:txBody>
      </p:sp>
      <p:pic>
        <p:nvPicPr>
          <p:cNvPr id="5" name="Picture 4" descr="A picture containing text&#10;&#10;Description automatically generated">
            <a:extLst>
              <a:ext uri="{FF2B5EF4-FFF2-40B4-BE49-F238E27FC236}">
                <a16:creationId xmlns:a16="http://schemas.microsoft.com/office/drawing/2014/main" id="{94DCBA6C-5F47-CF46-AC86-06DFC71288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19765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
        <p:nvSpPr>
          <p:cNvPr id="9" name="Footer Placeholder 7">
            <a:extLst>
              <a:ext uri="{FF2B5EF4-FFF2-40B4-BE49-F238E27FC236}">
                <a16:creationId xmlns:a16="http://schemas.microsoft.com/office/drawing/2014/main" id="{6F7370A6-09E9-FF4D-BA29-A13E3D155047}"/>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826748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a:prstGeom prst="rect">
            <a:avLst/>
          </a:prstGeo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a:prstGeom prst="rect">
            <a:avLst/>
          </a:prstGeo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
        <p:nvSpPr>
          <p:cNvPr id="12" name="Rectangle 11">
            <a:extLst>
              <a:ext uri="{FF2B5EF4-FFF2-40B4-BE49-F238E27FC236}">
                <a16:creationId xmlns:a16="http://schemas.microsoft.com/office/drawing/2014/main" id="{AFE4467A-E8EF-78D6-1F8E-B401A81656AD}"/>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115183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Point - Red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6" name="Footer Placeholder 7">
            <a:extLst>
              <a:ext uri="{FF2B5EF4-FFF2-40B4-BE49-F238E27FC236}">
                <a16:creationId xmlns:a16="http://schemas.microsoft.com/office/drawing/2014/main" id="{389236A4-501C-C34A-BCB6-D29124A7D57C}"/>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40467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Point - Blue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7" name="Rectangle 6">
            <a:extLst>
              <a:ext uri="{FF2B5EF4-FFF2-40B4-BE49-F238E27FC236}">
                <a16:creationId xmlns:a16="http://schemas.microsoft.com/office/drawing/2014/main" id="{2E2A5CE7-C140-35C8-C4FE-A4C7C1F9FC5A}"/>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62249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Point - Re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rgbClr val="C50F3C"/>
                </a:solidFill>
                <a:latin typeface="Trebuchet MS" panose="020B070302020209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62CB678E-0D6A-0346-AF59-EC36BED48ACE}"/>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7" name="Footer Placeholder 7">
            <a:extLst>
              <a:ext uri="{FF2B5EF4-FFF2-40B4-BE49-F238E27FC236}">
                <a16:creationId xmlns:a16="http://schemas.microsoft.com/office/drawing/2014/main" id="{8A8ED957-9EFC-7547-B917-1A0FA7F53EE1}"/>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818824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Point - Blue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prstGeom prst="rect">
            <a:avLst/>
          </a:prstGeom>
          <a:ln w="3175">
            <a:noFill/>
          </a:ln>
        </p:spPr>
        <p:txBody>
          <a:bodyPr anchor="ctr"/>
          <a:lstStyle>
            <a:lvl1pPr algn="ctr">
              <a:lnSpc>
                <a:spcPct val="100000"/>
              </a:lnSpc>
              <a:defRPr sz="4500" b="1" i="0">
                <a:solidFill>
                  <a:schemeClr val="accent1"/>
                </a:solidFill>
                <a:latin typeface="Trebuchet MS" panose="020B070302020209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797E9B31-CA71-224B-903F-0E776EF14BC1}"/>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7" name="Footer Placeholder 7">
            <a:extLst>
              <a:ext uri="{FF2B5EF4-FFF2-40B4-BE49-F238E27FC236}">
                <a16:creationId xmlns:a16="http://schemas.microsoft.com/office/drawing/2014/main" id="{64F90BAC-55D7-7F48-8163-E0E10DA913B0}"/>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046962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Poin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2192000" cy="6858000"/>
          </a:xfrm>
          <a:prstGeom prst="rect">
            <a:avLst/>
          </a:prstGeom>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8200" y="3932482"/>
            <a:ext cx="10515600" cy="1895109"/>
          </a:xfrm>
          <a:prstGeom prst="rect">
            <a:avLst/>
          </a:prstGeom>
          <a:ln w="3175">
            <a:noFill/>
          </a:ln>
        </p:spPr>
        <p:txBody>
          <a:bodyPr anchor="ctr"/>
          <a:lstStyle>
            <a:lvl1pPr algn="ctr">
              <a:lnSpc>
                <a:spcPct val="80000"/>
              </a:lnSpc>
              <a:defRPr sz="5500" b="1" i="0" spc="300">
                <a:solidFill>
                  <a:schemeClr val="bg1"/>
                </a:solidFill>
                <a:effectLst>
                  <a:outerShdw blurRad="127000" dist="38100" dir="5400000" algn="t" rotWithShape="0">
                    <a:prstClr val="black"/>
                  </a:outerShdw>
                </a:effectLst>
                <a:latin typeface="Trebuchet MS" panose="020B0703020202090204" pitchFamily="34" charset="0"/>
              </a:defRPr>
            </a:lvl1pPr>
          </a:lstStyle>
          <a:p>
            <a:r>
              <a:rPr lang="en-US"/>
              <a:t>Click to edit master title style</a:t>
            </a:r>
          </a:p>
        </p:txBody>
      </p:sp>
    </p:spTree>
    <p:extLst>
      <p:ext uri="{BB962C8B-B14F-4D97-AF65-F5344CB8AC3E}">
        <p14:creationId xmlns:p14="http://schemas.microsoft.com/office/powerpoint/2010/main" val="426562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List Blue">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BE5DCA31-1BBA-5C47-AED6-24579BD463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957915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1" y="0"/>
            <a:ext cx="12191998" cy="6858000"/>
          </a:xfrm>
          <a:prstGeom prst="rect">
            <a:avLst/>
          </a:prstGeom>
        </p:spPr>
        <p:txBody>
          <a:bodyPr/>
          <a:lstStyle>
            <a:lvl1pPr marL="0" indent="0">
              <a:buNone/>
              <a:defRPr/>
            </a:lvl1pPr>
          </a:lstStyle>
          <a:p>
            <a:endParaRPr lang="en-US"/>
          </a:p>
        </p:txBody>
      </p:sp>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0" y="957364"/>
            <a:ext cx="5939883" cy="4943272"/>
          </a:xfrm>
          <a:prstGeom prst="rect">
            <a:avLst/>
          </a:prstGeom>
          <a:solidFill>
            <a:srgbClr val="C50F3C"/>
          </a:solidFill>
        </p:spPr>
        <p:txBody>
          <a:bodyPr lIns="914400" tIns="914400" rIns="914400" bIns="914400" anchor="ctr">
            <a:normAutofit/>
          </a:bodyPr>
          <a:lstStyle>
            <a:lvl1pPr marL="0" indent="0" algn="ctr">
              <a:lnSpc>
                <a:spcPct val="80000"/>
              </a:lnSpc>
              <a:buNone/>
              <a:defRPr sz="32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4" name="Picture 3">
            <a:extLst>
              <a:ext uri="{FF2B5EF4-FFF2-40B4-BE49-F238E27FC236}">
                <a16:creationId xmlns:a16="http://schemas.microsoft.com/office/drawing/2014/main" id="{0A8721EA-FCD5-8E4E-8CFA-D3F6BEFBE90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Footer Placeholder 7">
            <a:extLst>
              <a:ext uri="{FF2B5EF4-FFF2-40B4-BE49-F238E27FC236}">
                <a16:creationId xmlns:a16="http://schemas.microsoft.com/office/drawing/2014/main" id="{9910C7C6-7FC8-8644-8B01-37D80A253D59}"/>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242118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7" y="1189899"/>
            <a:ext cx="3535407" cy="4351338"/>
          </a:xfrm>
          <a:prstGeom prst="rect">
            <a:avLst/>
          </a:prstGeom>
        </p:spPr>
        <p:txBody>
          <a:bodyPr anchor="ctr">
            <a:normAutofit/>
          </a:bodyPr>
          <a:lstStyle>
            <a:lvl1pPr marL="0" indent="0" algn="ctr">
              <a:lnSpc>
                <a:spcPct val="80000"/>
              </a:lnSpc>
              <a:buNone/>
              <a:defRPr sz="5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1409700"/>
            <a:ext cx="7157992" cy="4666456"/>
          </a:xfrm>
          <a:prstGeom prst="rect">
            <a:avLst/>
          </a:prstGeom>
        </p:spPr>
        <p:txBody>
          <a:bodyPr anchor="t"/>
          <a:lstStyle>
            <a:lvl1pPr marL="457200" indent="-457200">
              <a:lnSpc>
                <a:spcPct val="110000"/>
              </a:lnSpc>
              <a:buFont typeface="+mj-lt"/>
              <a:buAutoNum type="arabicPeriod"/>
              <a:defRPr sz="2000">
                <a:solidFill>
                  <a:schemeClr val="tx1"/>
                </a:solidFill>
                <a:latin typeface="+mn-lt"/>
              </a:defRPr>
            </a:lvl1pPr>
            <a:lvl2pPr marL="800100" indent="-331788">
              <a:lnSpc>
                <a:spcPct val="110000"/>
              </a:lnSpc>
              <a:buFont typeface="+mj-lt"/>
              <a:buAutoNum type="alphaLcPeriod"/>
              <a:tabLst/>
              <a:defRPr sz="1800">
                <a:solidFill>
                  <a:schemeClr val="tx1"/>
                </a:solidFill>
                <a:latin typeface="+mn-lt"/>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a:p>
            <a:pPr lvl="1"/>
            <a:r>
              <a:rPr lang="en-US"/>
              <a:t>Second level</a:t>
            </a:r>
          </a:p>
        </p:txBody>
      </p:sp>
      <p:sp>
        <p:nvSpPr>
          <p:cNvPr id="5" name="Slide Number Placeholder 4">
            <a:extLst>
              <a:ext uri="{FF2B5EF4-FFF2-40B4-BE49-F238E27FC236}">
                <a16:creationId xmlns:a16="http://schemas.microsoft.com/office/drawing/2014/main" id="{A4696A3A-045C-BB45-A282-8AD9F00882EA}"/>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560691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325DB6A9-E5B5-D446-B394-988A408B709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Footer Placeholder 7">
            <a:extLst>
              <a:ext uri="{FF2B5EF4-FFF2-40B4-BE49-F238E27FC236}">
                <a16:creationId xmlns:a16="http://schemas.microsoft.com/office/drawing/2014/main" id="{C098F7EA-BC17-884C-AAC7-8D6FFB7EE4A6}"/>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2714944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 - 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3544252" cy="4351338"/>
          </a:xfrm>
          <a:prstGeom prst="rect">
            <a:avLst/>
          </a:prstGeom>
        </p:spPr>
        <p:txBody>
          <a:bodyPr anchor="ctr">
            <a:noAutofit/>
          </a:bodyPr>
          <a:lstStyle>
            <a:lvl1pPr algn="r">
              <a:lnSpc>
                <a:spcPct val="80000"/>
              </a:lnSpc>
              <a:defRPr sz="3200" b="0"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a:prstGeom prst="rect">
            <a:avLst/>
          </a:prstGeom>
        </p:spPr>
        <p:txBody>
          <a:bodyPr anchor="ctr"/>
          <a:lstStyle>
            <a:lvl1pPr>
              <a:lnSpc>
                <a:spcPct val="110000"/>
              </a:lnSpc>
              <a:defRPr>
                <a:solidFill>
                  <a:schemeClr val="tx1"/>
                </a:solidFill>
              </a:defRPr>
            </a:lvl1pPr>
            <a:lvl2pPr marL="15875" indent="0">
              <a:lnSpc>
                <a:spcPct val="110000"/>
              </a:lnSpc>
              <a:buNone/>
              <a:tabLst/>
              <a:defRPr sz="1800" b="0">
                <a:solidFill>
                  <a:schemeClr val="tx1"/>
                </a:solidFill>
              </a:defRPr>
            </a:lvl2pPr>
            <a:lvl3pPr marL="287338" indent="-169863">
              <a:lnSpc>
                <a:spcPct val="110000"/>
              </a:lnSpc>
              <a:tabLst/>
              <a:defRPr sz="1600">
                <a:solidFill>
                  <a:schemeClr val="tx1"/>
                </a:solidFill>
              </a:defRPr>
            </a:lvl3pPr>
            <a:lvl4pPr marL="693738" indent="-169863">
              <a:lnSpc>
                <a:spcPct val="110000"/>
              </a:lnSpc>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7">
            <a:extLst>
              <a:ext uri="{FF2B5EF4-FFF2-40B4-BE49-F238E27FC236}">
                <a16:creationId xmlns:a16="http://schemas.microsoft.com/office/drawing/2014/main" id="{F0F85F7A-2755-D14B-8C8C-7D3ACB94C1AB}"/>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
        <p:nvSpPr>
          <p:cNvPr id="4" name="Slide Number Placeholder 3">
            <a:extLst>
              <a:ext uri="{FF2B5EF4-FFF2-40B4-BE49-F238E27FC236}">
                <a16:creationId xmlns:a16="http://schemas.microsoft.com/office/drawing/2014/main" id="{2EA4F75A-F99D-C640-BD7A-A447FD6ECEBD}"/>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4125131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r">
              <a:lnSpc>
                <a:spcPct val="80000"/>
              </a:lnSpc>
              <a:defRPr sz="3200" b="1" i="0">
                <a:solidFill>
                  <a:srgbClr val="C50F3C"/>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algn="l">
              <a:lnSpc>
                <a:spcPct val="80000"/>
              </a:lnSpc>
              <a:defRPr sz="3200" b="0" i="0">
                <a:solidFill>
                  <a:schemeClr val="tx1"/>
                </a:solidFill>
                <a:latin typeface="+mn-lt"/>
                <a:cs typeface="Rockwell Nova Light" panose="02060303020205020403" pitchFamily="18" charset="0"/>
              </a:defRPr>
            </a:lvl1pPr>
          </a:lstStyle>
          <a:p>
            <a:pPr lvl="0"/>
            <a:r>
              <a:rPr lang="en-US"/>
              <a:t>Edit master text styles</a:t>
            </a:r>
          </a:p>
        </p:txBody>
      </p:sp>
      <p:sp>
        <p:nvSpPr>
          <p:cNvPr id="4" name="Slide Number Placeholder 3"/>
          <p:cNvSpPr>
            <a:spLocks noGrp="1"/>
          </p:cNvSpPr>
          <p:nvPr>
            <p:ph type="sldNum" sz="quarter" idx="11"/>
          </p:nvPr>
        </p:nvSpPr>
        <p:spPr/>
        <p:txBody>
          <a:bodyPr/>
          <a:lstStyle/>
          <a:p>
            <a:fld id="{4BEAA09E-D67E-864E-8466-C38E88600C4F}" type="slidenum">
              <a:rPr lang="en-US" smtClean="0"/>
              <a:pPr/>
              <a:t>‹#›</a:t>
            </a:fld>
            <a:endParaRPr lang="en-US"/>
          </a:p>
        </p:txBody>
      </p:sp>
      <p:pic>
        <p:nvPicPr>
          <p:cNvPr id="8" name="Picture 7">
            <a:extLst>
              <a:ext uri="{FF2B5EF4-FFF2-40B4-BE49-F238E27FC236}">
                <a16:creationId xmlns:a16="http://schemas.microsoft.com/office/drawing/2014/main" id="{66D9DE46-877B-5D47-8F0F-C38759C0BC5C}"/>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Footer Placeholder 7">
            <a:extLst>
              <a:ext uri="{FF2B5EF4-FFF2-40B4-BE49-F238E27FC236}">
                <a16:creationId xmlns:a16="http://schemas.microsoft.com/office/drawing/2014/main" id="{6B63A803-7245-D84C-B5A8-772E0174EB6C}"/>
              </a:ext>
            </a:extLst>
          </p:cNvPr>
          <p:cNvSpPr txBox="1">
            <a:spLocks/>
          </p:cNvSpPr>
          <p:nvPr userDrawn="1"/>
        </p:nvSpPr>
        <p:spPr>
          <a:xfrm>
            <a:off x="755890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836994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Compariso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8" y="1189899"/>
            <a:ext cx="5220003" cy="4351338"/>
          </a:xfrm>
          <a:prstGeom prst="rect">
            <a:avLst/>
          </a:prstGeom>
          <a:ln>
            <a:noFill/>
          </a:ln>
        </p:spPr>
        <p:txBody>
          <a:bodyPr anchor="ctr">
            <a:normAutofit/>
          </a:bodyPr>
          <a:lstStyle>
            <a:lvl1pPr marL="0" indent="0" algn="r">
              <a:lnSpc>
                <a:spcPct val="80000"/>
              </a:lnSpc>
              <a:buNone/>
              <a:defRPr sz="32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a:prstGeom prst="rect">
            <a:avLst/>
          </a:prstGeom>
        </p:spPr>
        <p:txBody>
          <a:bodyPr anchor="ctr">
            <a:normAutofit/>
          </a:bodyPr>
          <a:lstStyle>
            <a:lvl1pPr marL="0" indent="0" algn="l">
              <a:lnSpc>
                <a:spcPct val="80000"/>
              </a:lnSpc>
              <a:buNone/>
              <a:defRPr sz="4000" b="0" i="0">
                <a:solidFill>
                  <a:schemeClr val="tx1"/>
                </a:solidFill>
                <a:latin typeface="+mj-lt"/>
                <a:cs typeface="Rockwell Nova Light" panose="02060303020205020403" pitchFamily="18" charset="0"/>
              </a:defRPr>
            </a:lvl1pPr>
          </a:lstStyle>
          <a:p>
            <a:pPr lvl="0"/>
            <a:r>
              <a:rPr lang="en-US"/>
              <a:t>Edit master text styles</a:t>
            </a:r>
          </a:p>
        </p:txBody>
      </p:sp>
      <p:sp>
        <p:nvSpPr>
          <p:cNvPr id="6" name="Slide Number Placeholder 5">
            <a:extLst>
              <a:ext uri="{FF2B5EF4-FFF2-40B4-BE49-F238E27FC236}">
                <a16:creationId xmlns:a16="http://schemas.microsoft.com/office/drawing/2014/main" id="{E0603ADB-4D5D-4544-A559-72B1C132866B}"/>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9" name="Rectangle 8">
            <a:extLst>
              <a:ext uri="{FF2B5EF4-FFF2-40B4-BE49-F238E27FC236}">
                <a16:creationId xmlns:a16="http://schemas.microsoft.com/office/drawing/2014/main" id="{FBB3E5C9-DE14-1885-42F5-987427FED248}"/>
              </a:ext>
            </a:extLst>
          </p:cNvPr>
          <p:cNvSpPr/>
          <p:nvPr userDrawn="1"/>
        </p:nvSpPr>
        <p:spPr>
          <a:xfrm>
            <a:off x="5929887"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492096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6095999" y="0"/>
            <a:ext cx="6095999" cy="6858000"/>
          </a:xfrm>
          <a:prstGeom prst="rect">
            <a:avLst/>
          </a:prstGeom>
        </p:spPr>
        <p:txBody>
          <a:bodyPr/>
          <a:lstStyle/>
          <a:p>
            <a:endParaRPr lang="en-US"/>
          </a:p>
        </p:txBody>
      </p:sp>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357188" y="1189899"/>
            <a:ext cx="5220003" cy="4351338"/>
          </a:xfrm>
          <a:prstGeom prst="rect">
            <a:avLst/>
          </a:prstGeom>
        </p:spPr>
        <p:txBody>
          <a:bodyPr anchor="ctr">
            <a:normAutofit/>
          </a:bodyPr>
          <a:lstStyle>
            <a:lvl1pPr algn="ctr">
              <a:lnSpc>
                <a:spcPct val="80000"/>
              </a:lnSpc>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4" name="Slide Number Placeholder 3"/>
          <p:cNvSpPr>
            <a:spLocks noGrp="1"/>
          </p:cNvSpPr>
          <p:nvPr>
            <p:ph type="sldNum" sz="quarter" idx="12"/>
          </p:nvPr>
        </p:nvSpPr>
        <p:spPr/>
        <p:txBody>
          <a:bodyPr/>
          <a:lstStyle/>
          <a:p>
            <a:fld id="{4BEAA09E-D67E-864E-8466-C38E88600C4F}" type="slidenum">
              <a:rPr lang="en-US" smtClean="0"/>
              <a:pPr/>
              <a:t>‹#›</a:t>
            </a:fld>
            <a:endParaRPr lang="en-US"/>
          </a:p>
        </p:txBody>
      </p:sp>
      <p:pic>
        <p:nvPicPr>
          <p:cNvPr id="7" name="Picture 6">
            <a:extLst>
              <a:ext uri="{FF2B5EF4-FFF2-40B4-BE49-F238E27FC236}">
                <a16:creationId xmlns:a16="http://schemas.microsoft.com/office/drawing/2014/main" id="{CF53BC71-8969-4346-BA27-4CED612F0D0C}"/>
              </a:ext>
            </a:extLst>
          </p:cNvPr>
          <p:cNvPicPr>
            <a:picLocks noChangeAspect="1"/>
          </p:cNvPicPr>
          <p:nvPr userDrawn="1"/>
        </p:nvPicPr>
        <p:blipFill>
          <a:blip r:embed="rId2"/>
          <a:stretch>
            <a:fillRect/>
          </a:stretch>
        </p:blipFill>
        <p:spPr>
          <a:xfrm>
            <a:off x="5547731" y="6408817"/>
            <a:ext cx="206592" cy="275456"/>
          </a:xfrm>
          <a:prstGeom prst="rect">
            <a:avLst/>
          </a:prstGeom>
        </p:spPr>
      </p:pic>
      <p:sp>
        <p:nvSpPr>
          <p:cNvPr id="9" name="Footer Placeholder 7">
            <a:extLst>
              <a:ext uri="{FF2B5EF4-FFF2-40B4-BE49-F238E27FC236}">
                <a16:creationId xmlns:a16="http://schemas.microsoft.com/office/drawing/2014/main" id="{08FFF770-780E-E049-8745-5204400937F6}"/>
              </a:ext>
            </a:extLst>
          </p:cNvPr>
          <p:cNvSpPr txBox="1">
            <a:spLocks/>
          </p:cNvSpPr>
          <p:nvPr userDrawn="1"/>
        </p:nvSpPr>
        <p:spPr>
          <a:xfrm>
            <a:off x="1340985"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690362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598" y="1794617"/>
            <a:ext cx="10894997" cy="4497200"/>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lIns="0" tIns="0" rIns="0" bIns="0">
            <a:noAutofit/>
          </a:bodyPr>
          <a:lstStyle/>
          <a:p>
            <a:r>
              <a:rPr lang="en-US"/>
              <a:t>Click to edit Master title style</a:t>
            </a:r>
          </a:p>
        </p:txBody>
      </p:sp>
      <p:sp>
        <p:nvSpPr>
          <p:cNvPr id="2" name="Slide Number Placeholder 1">
            <a:extLst>
              <a:ext uri="{FF2B5EF4-FFF2-40B4-BE49-F238E27FC236}">
                <a16:creationId xmlns:a16="http://schemas.microsoft.com/office/drawing/2014/main" id="{6F9E32B9-8402-F641-A94F-A5FC8809EA80}"/>
              </a:ext>
            </a:extLst>
          </p:cNvPr>
          <p:cNvSpPr>
            <a:spLocks noGrp="1"/>
          </p:cNvSpPr>
          <p:nvPr>
            <p:ph type="sldNum" sz="quarter" idx="11"/>
          </p:nvPr>
        </p:nvSpPr>
        <p:spPr/>
        <p:txBody>
          <a:bodyPr/>
          <a:lstStyle/>
          <a:p>
            <a:fld id="{4BEAA09E-D67E-864E-8466-C38E88600C4F}" type="slidenum">
              <a:rPr lang="en-US" smtClean="0"/>
              <a:pPr/>
              <a:t>‹#›</a:t>
            </a:fld>
            <a:endParaRPr lang="en-US"/>
          </a:p>
        </p:txBody>
      </p:sp>
      <p:pic>
        <p:nvPicPr>
          <p:cNvPr id="6" name="Picture 5" descr="A picture containing text&#10;&#10;Description automatically generated">
            <a:extLst>
              <a:ext uri="{FF2B5EF4-FFF2-40B4-BE49-F238E27FC236}">
                <a16:creationId xmlns:a16="http://schemas.microsoft.com/office/drawing/2014/main" id="{326C1C33-91A2-47A1-9A97-4F8DBB3C14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7F9FD7CC-97FD-46BA-B4ED-C4F7BBA01571}"/>
              </a:ext>
            </a:extLst>
          </p:cNvPr>
          <p:cNvSpPr txBox="1">
            <a:spLocks/>
          </p:cNvSpPr>
          <p:nvPr userDrawn="1"/>
        </p:nvSpPr>
        <p:spPr>
          <a:xfrm>
            <a:off x="5357912" y="6493880"/>
            <a:ext cx="147617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chemeClr val="tx1"/>
                </a:solidFill>
                <a:latin typeface="Trebuchet MS" panose="020B0703020202090204" pitchFamily="34" charset="0"/>
              </a:rPr>
              <a:t>For external reactive use</a:t>
            </a:r>
          </a:p>
        </p:txBody>
      </p:sp>
    </p:spTree>
    <p:extLst>
      <p:ext uri="{BB962C8B-B14F-4D97-AF65-F5344CB8AC3E}">
        <p14:creationId xmlns:p14="http://schemas.microsoft.com/office/powerpoint/2010/main" val="3498946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5" name="Title 4"/>
          <p:cNvSpPr>
            <a:spLocks noGrp="1"/>
          </p:cNvSpPr>
          <p:nvPr>
            <p:ph type="title"/>
          </p:nvPr>
        </p:nvSpPr>
        <p:spPr>
          <a:xfrm>
            <a:off x="648788" y="123668"/>
            <a:ext cx="10924675" cy="1093408"/>
          </a:xfrm>
        </p:spPr>
        <p:txBody>
          <a:bodyPr lIns="0" tIns="0" rIns="0" bIns="0">
            <a:noAutofit/>
          </a:bodyPr>
          <a:lstStyle/>
          <a:p>
            <a:r>
              <a:rPr lang="en-US"/>
              <a:t>Click to edit Master title style</a:t>
            </a:r>
          </a:p>
        </p:txBody>
      </p:sp>
      <p:sp>
        <p:nvSpPr>
          <p:cNvPr id="2" name="Slide Number Placeholder 1">
            <a:extLst>
              <a:ext uri="{FF2B5EF4-FFF2-40B4-BE49-F238E27FC236}">
                <a16:creationId xmlns:a16="http://schemas.microsoft.com/office/drawing/2014/main" id="{F95EE847-D408-D24A-8DAB-19C7FEC25FD0}"/>
              </a:ext>
            </a:extLst>
          </p:cNvPr>
          <p:cNvSpPr>
            <a:spLocks noGrp="1"/>
          </p:cNvSpPr>
          <p:nvPr>
            <p:ph type="sldNum" sz="quarter" idx="10"/>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3659600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5" name="Content Placeholder 4"/>
          <p:cNvSpPr>
            <a:spLocks noGrp="1"/>
          </p:cNvSpPr>
          <p:nvPr>
            <p:ph sz="quarter" idx="10" hasCustomPrompt="1"/>
          </p:nvPr>
        </p:nvSpPr>
        <p:spPr>
          <a:xfrm>
            <a:off x="609599" y="1751352"/>
            <a:ext cx="5394960" cy="433298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1" hasCustomPrompt="1"/>
          </p:nvPr>
        </p:nvSpPr>
        <p:spPr>
          <a:xfrm>
            <a:off x="6144726" y="1743073"/>
            <a:ext cx="5394960" cy="4341263"/>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34813CEF-B7CC-154D-A14C-94A70D6CCE91}"/>
              </a:ext>
            </a:extLst>
          </p:cNvPr>
          <p:cNvSpPr>
            <a:spLocks noGrp="1"/>
          </p:cNvSpPr>
          <p:nvPr>
            <p:ph type="sldNum" sz="quarter" idx="12"/>
          </p:nvPr>
        </p:nvSpPr>
        <p:spPr/>
        <p:txBody>
          <a:bodyPr/>
          <a:lstStyle/>
          <a:p>
            <a:fld id="{4BEAA09E-D67E-864E-8466-C38E88600C4F}" type="slidenum">
              <a:rPr lang="en-US" smtClean="0"/>
              <a:pPr/>
              <a:t>‹#›</a:t>
            </a:fld>
            <a:endParaRPr lang="en-US"/>
          </a:p>
        </p:txBody>
      </p:sp>
      <p:sp>
        <p:nvSpPr>
          <p:cNvPr id="4" name="Title 3">
            <a:extLst>
              <a:ext uri="{FF2B5EF4-FFF2-40B4-BE49-F238E27FC236}">
                <a16:creationId xmlns:a16="http://schemas.microsoft.com/office/drawing/2014/main" id="{3A53F23A-1205-6340-AD95-48626FF2E8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178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List Red">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text&#10;&#10;Description automatically generated">
            <a:extLst>
              <a:ext uri="{FF2B5EF4-FFF2-40B4-BE49-F238E27FC236}">
                <a16:creationId xmlns:a16="http://schemas.microsoft.com/office/drawing/2014/main" id="{A5AFEAA1-B272-E545-BA56-83983BF4F4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9815059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609600"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hasCustomPrompt="1"/>
          </p:nvPr>
        </p:nvSpPr>
        <p:spPr>
          <a:xfrm>
            <a:off x="4337671"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7">
            <a:extLst>
              <a:ext uri="{FF2B5EF4-FFF2-40B4-BE49-F238E27FC236}">
                <a16:creationId xmlns:a16="http://schemas.microsoft.com/office/drawing/2014/main" id="{CC246391-91B4-BC47-A6BA-88CFDDCA116C}"/>
              </a:ext>
            </a:extLst>
          </p:cNvPr>
          <p:cNvSpPr>
            <a:spLocks noGrp="1"/>
          </p:cNvSpPr>
          <p:nvPr>
            <p:ph sz="quarter" idx="18" hasCustomPrompt="1"/>
          </p:nvPr>
        </p:nvSpPr>
        <p:spPr>
          <a:xfrm>
            <a:off x="8065741" y="1409700"/>
            <a:ext cx="3516658" cy="4662715"/>
          </a:xfrm>
          <a:prstGeom prst="rect">
            <a:avLst/>
          </a:prstGeom>
        </p:spPr>
        <p:txBody>
          <a:bodyPr>
            <a:noAutofit/>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20"/>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3263401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09486"/>
            <a:ext cx="4952427" cy="4662715"/>
          </a:xfrm>
          <a:prstGeom prst="rect">
            <a:avLst/>
          </a:prstGeom>
        </p:spPr>
        <p:txBody>
          <a:bodyPr/>
          <a:lstStyle>
            <a:lvl1pPr>
              <a:lnSpc>
                <a:spcPct val="100000"/>
              </a:lnSpc>
              <a:spcAft>
                <a:spcPts val="600"/>
              </a:spcAft>
              <a:defRPr>
                <a:solidFill>
                  <a:schemeClr val="tx1"/>
                </a:solidFill>
              </a:defRPr>
            </a:lvl1pPr>
            <a:lvl2pPr marL="15875" indent="0">
              <a:lnSpc>
                <a:spcPct val="100000"/>
              </a:lnSpc>
              <a:spcAft>
                <a:spcPts val="600"/>
              </a:spcAft>
              <a:buNone/>
              <a:tabLst/>
              <a:defRPr sz="1800" b="0">
                <a:solidFill>
                  <a:schemeClr val="tx1"/>
                </a:solidFill>
              </a:defRPr>
            </a:lvl2pPr>
            <a:lvl3pPr marL="287338" indent="-169863">
              <a:lnSpc>
                <a:spcPct val="100000"/>
              </a:lnSpc>
              <a:spcAft>
                <a:spcPts val="600"/>
              </a:spcAft>
              <a:tabLst/>
              <a:defRPr sz="1600">
                <a:solidFill>
                  <a:schemeClr val="tx1"/>
                </a:solidFill>
              </a:defRPr>
            </a:lvl3pPr>
            <a:lvl4pPr marL="693738" indent="-169863">
              <a:lnSpc>
                <a:spcPct val="100000"/>
              </a:lnSpc>
              <a:spcAft>
                <a:spcPts val="600"/>
              </a:spcAft>
              <a:tabLst/>
              <a:defRPr sz="1400">
                <a:solidFill>
                  <a:schemeClr val="tx1"/>
                </a:solidFill>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Picture Placeholder 4">
            <a:extLst>
              <a:ext uri="{FF2B5EF4-FFF2-40B4-BE49-F238E27FC236}">
                <a16:creationId xmlns:a16="http://schemas.microsoft.com/office/drawing/2014/main" id="{F1022810-7811-7444-BF24-F7CE2AA9BA47}"/>
              </a:ext>
            </a:extLst>
          </p:cNvPr>
          <p:cNvSpPr>
            <a:spLocks noGrp="1"/>
          </p:cNvSpPr>
          <p:nvPr>
            <p:ph type="pic" sz="quarter" idx="10"/>
          </p:nvPr>
        </p:nvSpPr>
        <p:spPr>
          <a:xfrm>
            <a:off x="6095999" y="0"/>
            <a:ext cx="6095999" cy="6858000"/>
          </a:xfrm>
          <a:prstGeom prst="rect">
            <a:avLst/>
          </a:prstGeom>
          <a:solidFill>
            <a:schemeClr val="bg1"/>
          </a:solidFill>
        </p:spPr>
        <p:txBody>
          <a:bodyPr/>
          <a:lstStyle/>
          <a:p>
            <a:endParaRPr lang="en-US"/>
          </a:p>
        </p:txBody>
      </p:sp>
      <p:pic>
        <p:nvPicPr>
          <p:cNvPr id="7" name="Picture 6">
            <a:extLst>
              <a:ext uri="{FF2B5EF4-FFF2-40B4-BE49-F238E27FC236}">
                <a16:creationId xmlns:a16="http://schemas.microsoft.com/office/drawing/2014/main" id="{B622BACF-4307-D74A-B82C-A808DF6D2C0C}"/>
              </a:ext>
            </a:extLst>
          </p:cNvPr>
          <p:cNvPicPr>
            <a:picLocks noChangeAspect="1"/>
          </p:cNvPicPr>
          <p:nvPr userDrawn="1"/>
        </p:nvPicPr>
        <p:blipFill>
          <a:blip r:embed="rId2"/>
          <a:stretch>
            <a:fillRect/>
          </a:stretch>
        </p:blipFill>
        <p:spPr>
          <a:xfrm>
            <a:off x="5325663" y="6408817"/>
            <a:ext cx="206592" cy="275456"/>
          </a:xfrm>
          <a:prstGeom prst="rect">
            <a:avLst/>
          </a:prstGeom>
        </p:spPr>
      </p:pic>
      <p:sp>
        <p:nvSpPr>
          <p:cNvPr id="9" name="Footer Placeholder 7">
            <a:extLst>
              <a:ext uri="{FF2B5EF4-FFF2-40B4-BE49-F238E27FC236}">
                <a16:creationId xmlns:a16="http://schemas.microsoft.com/office/drawing/2014/main" id="{9C16D63F-82A1-154F-B107-0509D39D09AC}"/>
              </a:ext>
            </a:extLst>
          </p:cNvPr>
          <p:cNvSpPr txBox="1">
            <a:spLocks/>
          </p:cNvSpPr>
          <p:nvPr userDrawn="1"/>
        </p:nvSpPr>
        <p:spPr>
          <a:xfrm>
            <a:off x="1118917" y="6443933"/>
            <a:ext cx="41148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bg2"/>
                </a:solidFill>
              </a:rPr>
              <a:t>Confidential – For Internal Use Only. Not for Promotion.</a:t>
            </a:r>
          </a:p>
        </p:txBody>
      </p:sp>
      <p:sp>
        <p:nvSpPr>
          <p:cNvPr id="5" name="Title 4">
            <a:extLst>
              <a:ext uri="{FF2B5EF4-FFF2-40B4-BE49-F238E27FC236}">
                <a16:creationId xmlns:a16="http://schemas.microsoft.com/office/drawing/2014/main" id="{CDE06955-0D34-684B-90C7-4446EC21AC9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C00B858-FBAA-0941-9DBF-E8F3784F035B}"/>
              </a:ext>
            </a:extLst>
          </p:cNvPr>
          <p:cNvSpPr>
            <a:spLocks noGrp="1"/>
          </p:cNvSpPr>
          <p:nvPr>
            <p:ph type="sldNum" sz="quarter" idx="14"/>
          </p:nvPr>
        </p:nvSpPr>
        <p:spPr/>
        <p:txBody>
          <a:bodyPr/>
          <a:lstStyle/>
          <a:p>
            <a:fld id="{4BEAA09E-D67E-864E-8466-C38E88600C4F}" type="slidenum">
              <a:rPr lang="en-US" smtClean="0"/>
              <a:pPr/>
              <a:t>‹#›</a:t>
            </a:fld>
            <a:endParaRPr lang="en-US"/>
          </a:p>
        </p:txBody>
      </p:sp>
    </p:spTree>
    <p:extLst>
      <p:ext uri="{BB962C8B-B14F-4D97-AF65-F5344CB8AC3E}">
        <p14:creationId xmlns:p14="http://schemas.microsoft.com/office/powerpoint/2010/main" val="3949104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Grey -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4" name="Slide Number Placeholder 3">
            <a:extLst>
              <a:ext uri="{FF2B5EF4-FFF2-40B4-BE49-F238E27FC236}">
                <a16:creationId xmlns:a16="http://schemas.microsoft.com/office/drawing/2014/main" id="{10C698A6-45D6-E647-BFA6-48E1F1FCA281}"/>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8" name="Rectangle 7">
            <a:extLst>
              <a:ext uri="{FF2B5EF4-FFF2-40B4-BE49-F238E27FC236}">
                <a16:creationId xmlns:a16="http://schemas.microsoft.com/office/drawing/2014/main" id="{23D5293D-957F-A692-A61D-C2A990D65D52}"/>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100554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974788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rgbClr val="C50F3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83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199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229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2" name="Footer Placeholder 8">
            <a:extLst>
              <a:ext uri="{FF2B5EF4-FFF2-40B4-BE49-F238E27FC236}">
                <a16:creationId xmlns:a16="http://schemas.microsoft.com/office/drawing/2014/main" id="{6774C075-0289-47D1-A663-763368E2D1D1}"/>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3833985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ntent - 2Pi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4739FC6-591A-4590-83AB-1F75ABB13A97}"/>
              </a:ext>
            </a:extLst>
          </p:cNvPr>
          <p:cNvSpPr>
            <a:spLocks noGrp="1"/>
          </p:cNvSpPr>
          <p:nvPr>
            <p:ph type="pic" sz="quarter" idx="19"/>
          </p:nvPr>
        </p:nvSpPr>
        <p:spPr>
          <a:xfrm>
            <a:off x="4294414" y="2667000"/>
            <a:ext cx="7298872" cy="3522172"/>
          </a:xfrm>
          <a:solidFill>
            <a:schemeClr val="bg2">
              <a:lumMod val="40000"/>
              <a:lumOff val="60000"/>
            </a:schemeClr>
          </a:solidFill>
        </p:spPr>
        <p:txBody>
          <a:bodyPr/>
          <a:lstStyle/>
          <a:p>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508171" y="539296"/>
            <a:ext cx="6042145"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293914" y="2663756"/>
            <a:ext cx="3800261" cy="3508444"/>
          </a:xfrm>
        </p:spPr>
        <p:txBody>
          <a:bodyPr/>
          <a:lstStyle>
            <a:lvl1pPr>
              <a:lnSpc>
                <a:spcPct val="110000"/>
              </a:lnSpc>
              <a:spcAft>
                <a:spcPts val="800"/>
              </a:spcAft>
              <a:defRPr sz="1600"/>
            </a:lvl1pPr>
            <a:lvl2pPr marL="15875" indent="0">
              <a:lnSpc>
                <a:spcPct val="110000"/>
              </a:lnSpc>
              <a:buNone/>
              <a:tabLst/>
              <a:defRPr sz="1400" b="0">
                <a:solidFill>
                  <a:schemeClr val="tx1"/>
                </a:solidFill>
              </a:defRPr>
            </a:lvl2pPr>
            <a:lvl3pPr marL="287338" indent="-169863">
              <a:lnSpc>
                <a:spcPct val="110000"/>
              </a:lnSpc>
              <a:tabLst/>
              <a:defRPr sz="1200"/>
            </a:lvl3pPr>
            <a:lvl4pPr marL="693738" indent="-169863">
              <a:lnSpc>
                <a:spcPct val="110000"/>
              </a:lnSpc>
              <a:tabLst/>
              <a:defRPr sz="11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3" name="Footer Placeholder 8">
            <a:extLst>
              <a:ext uri="{FF2B5EF4-FFF2-40B4-BE49-F238E27FC236}">
                <a16:creationId xmlns:a16="http://schemas.microsoft.com/office/drawing/2014/main" id="{F18001FD-6EAC-4895-BFFE-7C0FCDD83A5B}"/>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2317877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 Pic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1A6083E-1E55-49B7-B93A-FB9F74F0F454}"/>
              </a:ext>
            </a:extLst>
          </p:cNvPr>
          <p:cNvSpPr>
            <a:spLocks noGrp="1"/>
          </p:cNvSpPr>
          <p:nvPr>
            <p:ph type="pic" sz="quarter" idx="16"/>
          </p:nvPr>
        </p:nvSpPr>
        <p:spPr>
          <a:xfrm>
            <a:off x="577850" y="1943100"/>
            <a:ext cx="5464175" cy="4229100"/>
          </a:xfrm>
          <a:solidFill>
            <a:schemeClr val="bg2">
              <a:lumMod val="60000"/>
              <a:lumOff val="40000"/>
            </a:schemeClr>
          </a:solidFill>
        </p:spPr>
        <p:txBody>
          <a:bodyPr/>
          <a:lstStyle/>
          <a:p>
            <a:endParaRPr lang="en-US"/>
          </a:p>
        </p:txBody>
      </p:sp>
      <p:sp>
        <p:nvSpPr>
          <p:cNvPr id="4" name="Picture Placeholder 3">
            <a:extLst>
              <a:ext uri="{FF2B5EF4-FFF2-40B4-BE49-F238E27FC236}">
                <a16:creationId xmlns:a16="http://schemas.microsoft.com/office/drawing/2014/main" id="{A400DA5F-B843-4C5C-8E83-EF8F7EA1D4D9}"/>
              </a:ext>
            </a:extLst>
          </p:cNvPr>
          <p:cNvSpPr>
            <a:spLocks noGrp="1"/>
          </p:cNvSpPr>
          <p:nvPr>
            <p:ph type="pic" sz="quarter" idx="15"/>
          </p:nvPr>
        </p:nvSpPr>
        <p:spPr>
          <a:xfrm>
            <a:off x="6149975" y="1943100"/>
            <a:ext cx="5464175" cy="4246563"/>
          </a:xfrm>
          <a:solidFill>
            <a:schemeClr val="bg2">
              <a:lumMod val="60000"/>
              <a:lumOff val="40000"/>
            </a:schemeClr>
          </a:solidFill>
        </p:spPr>
        <p:txBody>
          <a:bodyPr/>
          <a:lstStyle/>
          <a:p>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3" name="Footer Placeholder 8">
            <a:extLst>
              <a:ext uri="{FF2B5EF4-FFF2-40B4-BE49-F238E27FC236}">
                <a16:creationId xmlns:a16="http://schemas.microsoft.com/office/drawing/2014/main" id="{C6F406F0-F57C-49F8-9D01-94C301E039A0}"/>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31411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 Point-Blue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9237" y="-31472"/>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3CE310BB-EC76-0A4F-82B7-208CE74EB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716347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 2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p:nvPr>
        </p:nvSpPr>
        <p:spPr>
          <a:xfrm>
            <a:off x="6150365"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Footer Placeholder 8">
            <a:extLst>
              <a:ext uri="{FF2B5EF4-FFF2-40B4-BE49-F238E27FC236}">
                <a16:creationId xmlns:a16="http://schemas.microsoft.com/office/drawing/2014/main" id="{C6F406F0-F57C-49F8-9D01-94C301E039A0}"/>
              </a:ext>
            </a:extLst>
          </p:cNvPr>
          <p:cNvSpPr>
            <a:spLocks noGrp="1"/>
          </p:cNvSpPr>
          <p:nvPr>
            <p:ph type="ftr" sz="quarter" idx="3"/>
          </p:nvPr>
        </p:nvSpPr>
        <p:spPr>
          <a:xfrm>
            <a:off x="609600" y="6189173"/>
            <a:ext cx="10972800" cy="303702"/>
          </a:xfrm>
          <a:prstGeom prst="rect">
            <a:avLst/>
          </a:prstGeom>
        </p:spPr>
        <p:txBody>
          <a:bodyPr vert="horz" lIns="91440" tIns="45720" rIns="91440" bIns="45720" rtlCol="0" anchor="b" anchorCtr="0"/>
          <a:lstStyle>
            <a:lvl1pPr algn="l">
              <a:defRPr sz="800">
                <a:solidFill>
                  <a:schemeClr val="tx1">
                    <a:tint val="75000"/>
                  </a:schemeClr>
                </a:solidFill>
              </a:defRPr>
            </a:lvl1pPr>
          </a:lstStyle>
          <a:p>
            <a:r>
              <a:rPr lang="en-US"/>
              <a:t>Confidential – For Internal Use Only. Not for Promotion.</a:t>
            </a:r>
          </a:p>
        </p:txBody>
      </p:sp>
    </p:spTree>
    <p:extLst>
      <p:ext uri="{BB962C8B-B14F-4D97-AF65-F5344CB8AC3E}">
        <p14:creationId xmlns:p14="http://schemas.microsoft.com/office/powerpoint/2010/main" val="2591750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72"/>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31F141-2ADA-4AE9-92AB-9CC968639F83}"/>
              </a:ext>
            </a:extLst>
          </p:cNvPr>
          <p:cNvGraphicFramePr>
            <a:graphicFrameLocks noChangeAspect="1"/>
          </p:cNvGraphicFramePr>
          <p:nvPr userDrawn="1">
            <p:custDataLst>
              <p:tags r:id="rId1"/>
            </p:custDataLst>
            <p:extLst>
              <p:ext uri="{D42A27DB-BD31-4B8C-83A1-F6EECF244321}">
                <p14:modId xmlns:p14="http://schemas.microsoft.com/office/powerpoint/2010/main" val="3563201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a:extLst>
                          <a:ext uri="{FF2B5EF4-FFF2-40B4-BE49-F238E27FC236}">
                            <a16:creationId xmlns:a16="http://schemas.microsoft.com/office/drawing/2014/main" id="{D331F141-2ADA-4AE9-92AB-9CC968639F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3" name="Google Shape;73;p60"/>
          <p:cNvSpPr txBox="1">
            <a:spLocks noGrp="1"/>
          </p:cNvSpPr>
          <p:nvPr>
            <p:ph type="title"/>
          </p:nvPr>
        </p:nvSpPr>
        <p:spPr>
          <a:xfrm>
            <a:off x="626533" y="327780"/>
            <a:ext cx="10972800" cy="786672"/>
          </a:xfrm>
          <a:prstGeom prst="rect">
            <a:avLst/>
          </a:prstGeom>
          <a:noFill/>
          <a:ln>
            <a:noFill/>
          </a:ln>
        </p:spPr>
        <p:txBody>
          <a:bodyPr spcFirstLastPara="1" wrap="square" lIns="0" tIns="45700" rIns="0" bIns="45700" anchor="b" anchorCtr="0">
            <a:noAutofit/>
          </a:bodyPr>
          <a:lstStyle>
            <a:lvl1pPr lvl="0" algn="l" rtl="0">
              <a:lnSpc>
                <a:spcPct val="90000"/>
              </a:lnSpc>
              <a:spcBef>
                <a:spcPts val="0"/>
              </a:spcBef>
              <a:spcAft>
                <a:spcPts val="0"/>
              </a:spcAft>
              <a:buSzPts val="1400"/>
              <a:buNone/>
              <a:defRPr sz="1800">
                <a:solidFill>
                  <a:schemeClr val="accen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lang="en-US"/>
          </a:p>
        </p:txBody>
      </p:sp>
      <p:sp>
        <p:nvSpPr>
          <p:cNvPr id="74" name="Google Shape;74;p60"/>
          <p:cNvSpPr txBox="1">
            <a:spLocks noGrp="1"/>
          </p:cNvSpPr>
          <p:nvPr>
            <p:ph type="body" idx="1"/>
          </p:nvPr>
        </p:nvSpPr>
        <p:spPr>
          <a:xfrm>
            <a:off x="626533" y="1341967"/>
            <a:ext cx="10972800" cy="4846320"/>
          </a:xfrm>
          <a:prstGeom prst="rect">
            <a:avLst/>
          </a:prstGeom>
          <a:noFill/>
          <a:ln>
            <a:noFill/>
          </a:ln>
        </p:spPr>
        <p:txBody>
          <a:bodyPr spcFirstLastPara="1" wrap="square" lIns="0" tIns="0" rIns="0" bIns="0" anchor="t" anchorCtr="0">
            <a:noAutofit/>
          </a:bodyPr>
          <a:lstStyle>
            <a:lvl1pPr marL="457189" lvl="0" indent="-355591" algn="l" rtl="0">
              <a:lnSpc>
                <a:spcPct val="100000"/>
              </a:lnSpc>
              <a:spcBef>
                <a:spcPts val="300"/>
              </a:spcBef>
              <a:spcAft>
                <a:spcPts val="0"/>
              </a:spcAft>
              <a:buClr>
                <a:schemeClr val="dk1"/>
              </a:buClr>
              <a:buSzPts val="2000"/>
              <a:buChar char="•"/>
              <a:defRPr sz="2000"/>
            </a:lvl1pPr>
            <a:lvl2pPr marL="914377" lvl="1" indent="-342891" algn="l">
              <a:lnSpc>
                <a:spcPct val="100000"/>
              </a:lnSpc>
              <a:spcBef>
                <a:spcPts val="600"/>
              </a:spcBef>
              <a:spcAft>
                <a:spcPts val="0"/>
              </a:spcAft>
              <a:buClr>
                <a:schemeClr val="dk1"/>
              </a:buClr>
              <a:buSzPts val="1800"/>
              <a:buChar char="–"/>
              <a:defRPr sz="1800"/>
            </a:lvl2pPr>
            <a:lvl3pPr marL="1371566" lvl="2" indent="-330192" algn="l">
              <a:lnSpc>
                <a:spcPct val="100000"/>
              </a:lnSpc>
              <a:spcBef>
                <a:spcPts val="600"/>
              </a:spcBef>
              <a:spcAft>
                <a:spcPts val="0"/>
              </a:spcAft>
              <a:buClr>
                <a:schemeClr val="dk1"/>
              </a:buClr>
              <a:buSzPts val="1600"/>
              <a:buChar char="▪"/>
              <a:defRPr sz="1600"/>
            </a:lvl3pPr>
            <a:lvl4pPr marL="1828754" lvl="3" indent="-317492" algn="l">
              <a:lnSpc>
                <a:spcPct val="100000"/>
              </a:lnSpc>
              <a:spcBef>
                <a:spcPts val="600"/>
              </a:spcBef>
              <a:spcAft>
                <a:spcPts val="0"/>
              </a:spcAft>
              <a:buClr>
                <a:schemeClr val="dk1"/>
              </a:buClr>
              <a:buSzPts val="1400"/>
              <a:buChar char="•"/>
              <a:defRPr sz="1400"/>
            </a:lvl4pPr>
            <a:lvl5pPr marL="2285943" lvl="4" indent="-317492" algn="l">
              <a:lnSpc>
                <a:spcPct val="100000"/>
              </a:lnSpc>
              <a:spcBef>
                <a:spcPts val="600"/>
              </a:spcBef>
              <a:spcAft>
                <a:spcPts val="0"/>
              </a:spcAft>
              <a:buClr>
                <a:schemeClr val="dk1"/>
              </a:buClr>
              <a:buSzPts val="1400"/>
              <a:buChar char="•"/>
              <a:defRPr sz="1400"/>
            </a:lvl5pPr>
            <a:lvl6pPr marL="2743131" lvl="5" indent="-342891" algn="l">
              <a:lnSpc>
                <a:spcPct val="90000"/>
              </a:lnSpc>
              <a:spcBef>
                <a:spcPts val="6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lang="en-US"/>
          </a:p>
        </p:txBody>
      </p:sp>
      <p:sp>
        <p:nvSpPr>
          <p:cNvPr id="11" name="Google Shape;76;p60">
            <a:extLst>
              <a:ext uri="{FF2B5EF4-FFF2-40B4-BE49-F238E27FC236}">
                <a16:creationId xmlns:a16="http://schemas.microsoft.com/office/drawing/2014/main" id="{140B072C-8139-49D0-B7E4-F3E2D324979A}"/>
              </a:ext>
            </a:extLst>
          </p:cNvPr>
          <p:cNvSpPr txBox="1">
            <a:spLocks noGrp="1"/>
          </p:cNvSpPr>
          <p:nvPr>
            <p:ph type="body" idx="2" hasCustomPrompt="1"/>
          </p:nvPr>
        </p:nvSpPr>
        <p:spPr>
          <a:xfrm>
            <a:off x="986824" y="6337300"/>
            <a:ext cx="9692640" cy="27432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spcAft>
                <a:spcPts val="0"/>
              </a:spcAft>
              <a:buClr>
                <a:schemeClr val="dk1"/>
              </a:buClr>
              <a:buSzPts val="1200"/>
              <a:buNone/>
              <a:defRPr sz="1000"/>
            </a:lvl1pPr>
            <a:lvl2pPr marL="914377" lvl="1" indent="-228594" algn="l">
              <a:lnSpc>
                <a:spcPct val="100000"/>
              </a:lnSpc>
              <a:spcBef>
                <a:spcPts val="0"/>
              </a:spcBef>
              <a:spcAft>
                <a:spcPts val="0"/>
              </a:spcAft>
              <a:buClr>
                <a:schemeClr val="dk1"/>
              </a:buClr>
              <a:buSzPts val="1100"/>
              <a:buNone/>
              <a:defRPr sz="1100"/>
            </a:lvl2pPr>
            <a:lvl3pPr marL="1371566" lvl="2" indent="-228594" algn="l">
              <a:lnSpc>
                <a:spcPct val="100000"/>
              </a:lnSpc>
              <a:spcBef>
                <a:spcPts val="0"/>
              </a:spcBef>
              <a:spcAft>
                <a:spcPts val="0"/>
              </a:spcAft>
              <a:buClr>
                <a:schemeClr val="dk1"/>
              </a:buClr>
              <a:buSzPts val="1100"/>
              <a:buNone/>
              <a:defRPr sz="1100"/>
            </a:lvl3pPr>
            <a:lvl4pPr marL="1828754" lvl="3" indent="-228594" algn="l">
              <a:lnSpc>
                <a:spcPct val="100000"/>
              </a:lnSpc>
              <a:spcBef>
                <a:spcPts val="0"/>
              </a:spcBef>
              <a:spcAft>
                <a:spcPts val="0"/>
              </a:spcAft>
              <a:buClr>
                <a:schemeClr val="dk1"/>
              </a:buClr>
              <a:buSzPts val="1100"/>
              <a:buNone/>
              <a:defRPr sz="1100"/>
            </a:lvl4pPr>
            <a:lvl5pPr marL="2285943" lvl="4" indent="-228594" algn="l">
              <a:lnSpc>
                <a:spcPct val="100000"/>
              </a:lnSpc>
              <a:spcBef>
                <a:spcPts val="0"/>
              </a:spcBef>
              <a:spcAft>
                <a:spcPts val="0"/>
              </a:spcAft>
              <a:buClr>
                <a:schemeClr val="dk1"/>
              </a:buClr>
              <a:buSzPts val="1100"/>
              <a:buNone/>
              <a:defRPr sz="1100"/>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r>
              <a:rPr lang="en-US"/>
              <a:t>Footer</a:t>
            </a:r>
          </a:p>
        </p:txBody>
      </p:sp>
      <p:sp>
        <p:nvSpPr>
          <p:cNvPr id="4" name="Slide Number Placeholder 3">
            <a:extLst>
              <a:ext uri="{FF2B5EF4-FFF2-40B4-BE49-F238E27FC236}">
                <a16:creationId xmlns:a16="http://schemas.microsoft.com/office/drawing/2014/main" id="{D7E59992-5C70-424E-ACDD-B733A85EB069}"/>
              </a:ext>
            </a:extLst>
          </p:cNvPr>
          <p:cNvSpPr>
            <a:spLocks noGrp="1"/>
          </p:cNvSpPr>
          <p:nvPr>
            <p:ph type="sldNum" sz="quarter" idx="10"/>
          </p:nvPr>
        </p:nvSpPr>
        <p:spPr/>
        <p:txBody>
          <a:bodyPr/>
          <a:lstStyle/>
          <a:p>
            <a:pPr>
              <a:defRPr/>
            </a:pPr>
            <a:fld id="{FFF3FCF6-9BEF-4CD2-B889-A2BCC408DBD0}" type="slidenum">
              <a:rPr lang="en-US" smtClean="0"/>
              <a:pPr>
                <a:defRPr/>
              </a:pPr>
              <a:t>‹#›</a:t>
            </a:fld>
            <a:endParaRPr lang="en-US"/>
          </a:p>
        </p:txBody>
      </p:sp>
    </p:spTree>
    <p:extLst>
      <p:ext uri="{BB962C8B-B14F-4D97-AF65-F5344CB8AC3E}">
        <p14:creationId xmlns:p14="http://schemas.microsoft.com/office/powerpoint/2010/main" val="3490110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Subdivide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1726665"/>
            <a:ext cx="12192000" cy="340467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647700" y="1726666"/>
            <a:ext cx="11026005" cy="3404670"/>
          </a:xfrm>
          <a:prstGeom prst="rect">
            <a:avLst/>
          </a:prstGeom>
          <a:ln>
            <a:noFill/>
          </a:ln>
        </p:spPr>
        <p:txBody>
          <a:bodyPr lIns="91440" tIns="91440" rIns="91440" bIns="91440" anchor="ctr">
            <a:noAutofit/>
          </a:bodyPr>
          <a:lstStyle>
            <a:lvl1pPr marL="0" indent="0" algn="l">
              <a:lnSpc>
                <a:spcPct val="80000"/>
              </a:lnSpc>
              <a:buNone/>
              <a:defRPr sz="24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Slide Number Placeholder 5">
            <a:extLst>
              <a:ext uri="{FF2B5EF4-FFF2-40B4-BE49-F238E27FC236}">
                <a16:creationId xmlns:a16="http://schemas.microsoft.com/office/drawing/2014/main" id="{E0603ADB-4D5D-4544-A559-72B1C132866B}"/>
              </a:ext>
            </a:extLst>
          </p:cNvPr>
          <p:cNvSpPr>
            <a:spLocks noGrp="1"/>
          </p:cNvSpPr>
          <p:nvPr>
            <p:ph type="sldNum" sz="quarter" idx="11"/>
          </p:nvPr>
        </p:nvSpPr>
        <p:spPr/>
        <p:txBody>
          <a:bodyPr/>
          <a:lstStyle/>
          <a:p>
            <a:fld id="{4BEAA09E-D67E-864E-8466-C38E88600C4F}" type="slidenum">
              <a:rPr lang="en-US" smtClean="0"/>
              <a:pPr/>
              <a:t>‹#›</a:t>
            </a:fld>
            <a:endParaRPr lang="en-US"/>
          </a:p>
        </p:txBody>
      </p:sp>
      <p:sp>
        <p:nvSpPr>
          <p:cNvPr id="7" name="Rectangle 6">
            <a:extLst>
              <a:ext uri="{FF2B5EF4-FFF2-40B4-BE49-F238E27FC236}">
                <a16:creationId xmlns:a16="http://schemas.microsoft.com/office/drawing/2014/main" id="{FDBE6796-A0B8-BA7E-3156-80C03FC3946D}"/>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a:t>
            </a:r>
          </a:p>
        </p:txBody>
      </p:sp>
    </p:spTree>
    <p:extLst>
      <p:ext uri="{BB962C8B-B14F-4D97-AF65-F5344CB8AC3E}">
        <p14:creationId xmlns:p14="http://schemas.microsoft.com/office/powerpoint/2010/main" val="3984255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lIns="0" anchor="t"/>
          <a:lstStyle>
            <a:lvl1pPr algn="l">
              <a:lnSpc>
                <a:spcPct val="80000"/>
              </a:lnSpc>
              <a:defRPr sz="3200"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spTree>
    <p:extLst>
      <p:ext uri="{BB962C8B-B14F-4D97-AF65-F5344CB8AC3E}">
        <p14:creationId xmlns:p14="http://schemas.microsoft.com/office/powerpoint/2010/main" val="3163426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91440"/>
            <a:ext cx="10972800" cy="987019"/>
          </a:xfrm>
        </p:spPr>
        <p:txBody>
          <a:bodyPr anchor="t" anchorCtr="0"/>
          <a:lstStyle>
            <a:lvl1pPr>
              <a:lnSpc>
                <a:spcPct val="80000"/>
              </a:lnSpc>
              <a:defRPr>
                <a:solidFill>
                  <a:srgbClr val="C50F3C"/>
                </a:solidFill>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305797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82F7D519-5727-A342-FBF1-A6E550A76D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995886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Slide-Ad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235162275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Tree>
    <p:extLst>
      <p:ext uri="{BB962C8B-B14F-4D97-AF65-F5344CB8AC3E}">
        <p14:creationId xmlns:p14="http://schemas.microsoft.com/office/powerpoint/2010/main" val="124828593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1" name="Title 4">
            <a:extLst>
              <a:ext uri="{FF2B5EF4-FFF2-40B4-BE49-F238E27FC236}">
                <a16:creationId xmlns:a16="http://schemas.microsoft.com/office/drawing/2014/main" id="{B9878A25-57F3-DE45-9B5D-913EC7AD05F7}"/>
              </a:ext>
            </a:extLst>
          </p:cNvPr>
          <p:cNvSpPr>
            <a:spLocks noGrp="1"/>
          </p:cNvSpPr>
          <p:nvPr>
            <p:ph type="title"/>
          </p:nvPr>
        </p:nvSpPr>
        <p:spPr>
          <a:xfrm>
            <a:off x="577516" y="365125"/>
            <a:ext cx="10972800" cy="987019"/>
          </a:xfrm>
        </p:spPr>
        <p:txBody>
          <a:bodyPr/>
          <a:lstStyle/>
          <a:p>
            <a:r>
              <a:rPr lang="en-US"/>
              <a:t>Click to edit Master title style</a:t>
            </a:r>
          </a:p>
        </p:txBody>
      </p:sp>
      <p:sp>
        <p:nvSpPr>
          <p:cNvPr id="12" name="Text Placeholder 2">
            <a:extLst>
              <a:ext uri="{FF2B5EF4-FFF2-40B4-BE49-F238E27FC236}">
                <a16:creationId xmlns:a16="http://schemas.microsoft.com/office/drawing/2014/main" id="{37F7DFF8-155C-D14A-AE88-664D164A59E8}"/>
              </a:ext>
            </a:extLst>
          </p:cNvPr>
          <p:cNvSpPr>
            <a:spLocks noGrp="1"/>
          </p:cNvSpPr>
          <p:nvPr>
            <p:ph idx="1"/>
          </p:nvPr>
        </p:nvSpPr>
        <p:spPr>
          <a:xfrm>
            <a:off x="628650" y="1809750"/>
            <a:ext cx="10920222" cy="4351338"/>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Slide Number Placeholder 5">
            <a:extLst>
              <a:ext uri="{FF2B5EF4-FFF2-40B4-BE49-F238E27FC236}">
                <a16:creationId xmlns:a16="http://schemas.microsoft.com/office/drawing/2014/main" id="{DD7CA6BE-5B6B-5E40-AA05-052DDB0DC309}"/>
              </a:ext>
            </a:extLst>
          </p:cNvPr>
          <p:cNvSpPr>
            <a:spLocks noGrp="1"/>
          </p:cNvSpPr>
          <p:nvPr>
            <p:ph type="sldNum" sz="quarter" idx="4"/>
          </p:nvPr>
        </p:nvSpPr>
        <p:spPr>
          <a:xfrm>
            <a:off x="628650" y="6255657"/>
            <a:ext cx="10579434" cy="504000"/>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26861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82296"/>
            <a:ext cx="10972800" cy="987019"/>
          </a:xfrm>
        </p:spPr>
        <p:txBody>
          <a:bodyPr/>
          <a:lstStyle>
            <a:lvl1pPr>
              <a:lnSpc>
                <a:spcPct val="80000"/>
              </a:lnSpc>
              <a:defRPr sz="3600">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572323"/>
            <a:ext cx="10972800" cy="459987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366501" cy="291492"/>
          </a:xfrm>
          <a:prstGeom prst="rect">
            <a:avLst/>
          </a:prstGeom>
        </p:spPr>
        <p:txBody>
          <a:bodyPr vert="horz" lIns="91440" tIns="45720" rIns="91440" bIns="45720" rtlCol="0" anchor="ctr"/>
          <a:lstStyle>
            <a:lvl1pPr algn="l">
              <a:defRPr sz="800">
                <a:solidFill>
                  <a:schemeClr val="tx1"/>
                </a:solidFill>
              </a:defRPr>
            </a:lvl1pPr>
          </a:lstStyle>
          <a:p>
            <a:fld id="{4BEAA09E-D67E-864E-8466-C38E88600C4F}" type="slidenum">
              <a:rPr lang="en-US" smtClean="0"/>
              <a:pPr/>
              <a:t>‹#›</a:t>
            </a:fld>
            <a:endParaRPr lang="en-US"/>
          </a:p>
        </p:txBody>
      </p:sp>
      <p:sp>
        <p:nvSpPr>
          <p:cNvPr id="5" name="Text Placeholder 4">
            <a:extLst>
              <a:ext uri="{FF2B5EF4-FFF2-40B4-BE49-F238E27FC236}">
                <a16:creationId xmlns:a16="http://schemas.microsoft.com/office/drawing/2014/main" id="{49E2D19A-DD4F-47D9-9687-B988110BE4BD}"/>
              </a:ext>
            </a:extLst>
          </p:cNvPr>
          <p:cNvSpPr>
            <a:spLocks noGrp="1"/>
          </p:cNvSpPr>
          <p:nvPr>
            <p:ph type="body" sz="quarter" idx="14"/>
          </p:nvPr>
        </p:nvSpPr>
        <p:spPr>
          <a:xfrm>
            <a:off x="577850" y="6219825"/>
            <a:ext cx="10972800" cy="290513"/>
          </a:xfrm>
        </p:spPr>
        <p:txBody>
          <a:bodyPr anchor="b"/>
          <a:lstStyle>
            <a:lvl1pPr>
              <a:lnSpc>
                <a:spcPct val="100000"/>
              </a:lnSpc>
              <a:spcAft>
                <a:spcPts val="0"/>
              </a:spcAft>
              <a:defRPr sz="1100"/>
            </a:lvl1pPr>
          </a:lstStyle>
          <a:p>
            <a:pPr lvl="0"/>
            <a:r>
              <a:rPr lang="en-US"/>
              <a:t>Click to edit Master text styles</a:t>
            </a:r>
          </a:p>
        </p:txBody>
      </p:sp>
    </p:spTree>
    <p:extLst>
      <p:ext uri="{BB962C8B-B14F-4D97-AF65-F5344CB8AC3E}">
        <p14:creationId xmlns:p14="http://schemas.microsoft.com/office/powerpoint/2010/main" val="193007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ey Point-Red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13855" y="-19869"/>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C482021D-608E-5E46-B147-05832E43AE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272117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E83E5-2EF2-6A43-863C-E6A58A5E3C21}"/>
              </a:ext>
            </a:extLst>
          </p:cNvPr>
          <p:cNvSpPr>
            <a:spLocks noGrp="1"/>
          </p:cNvSpPr>
          <p:nvPr>
            <p:ph idx="1"/>
          </p:nvPr>
        </p:nvSpPr>
        <p:spPr>
          <a:xfrm>
            <a:off x="447615" y="2062501"/>
            <a:ext cx="11269255" cy="4114461"/>
          </a:xfrm>
        </p:spPr>
        <p:txBody>
          <a:bodyPr lIns="0" tIns="0" rIns="0" bIns="0"/>
          <a:lstStyle>
            <a:lvl1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1pPr>
            <a:lvl2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2pPr>
            <a:lvl3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3pPr>
            <a:lvl4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4pPr>
            <a:lvl5pPr>
              <a:defRPr b="0" i="0">
                <a:solidFill>
                  <a:schemeClr val="tx1"/>
                </a:solidFill>
                <a:latin typeface="Trebuchet MS Regular" panose="020B0603020202020204" pitchFamily="34" charset="0"/>
                <a:ea typeface="Roboto Light"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32D094-B162-CC47-A614-660A97B755DD}"/>
              </a:ext>
            </a:extLst>
          </p:cNvPr>
          <p:cNvSpPr>
            <a:spLocks noGrp="1"/>
          </p:cNvSpPr>
          <p:nvPr>
            <p:ph type="sldNum" sz="quarter" idx="12"/>
          </p:nvPr>
        </p:nvSpPr>
        <p:spPr>
          <a:xfrm>
            <a:off x="11356848" y="6446519"/>
            <a:ext cx="457200" cy="411480"/>
          </a:xfrm>
        </p:spPr>
        <p:txBody>
          <a:bodyPr/>
          <a:lstStyle>
            <a:lvl1pPr>
              <a:defRPr sz="900" b="0" i="0">
                <a:solidFill>
                  <a:schemeClr val="tx2"/>
                </a:solidFill>
                <a:latin typeface="Trebuchet MS Regular" panose="020B0603020202020204" pitchFamily="34" charset="0"/>
              </a:defRPr>
            </a:lvl1pPr>
          </a:lstStyle>
          <a:p>
            <a:fld id="{A98D944F-E0E7-A24A-914C-DDFD515C1584}" type="slidenum">
              <a:rPr lang="en-US" smtClean="0"/>
              <a:pPr/>
              <a:t>‹#›</a:t>
            </a:fld>
            <a:endParaRPr lang="en-US"/>
          </a:p>
        </p:txBody>
      </p:sp>
      <p:sp>
        <p:nvSpPr>
          <p:cNvPr id="13" name="Title 1">
            <a:extLst>
              <a:ext uri="{FF2B5EF4-FFF2-40B4-BE49-F238E27FC236}">
                <a16:creationId xmlns:a16="http://schemas.microsoft.com/office/drawing/2014/main" id="{69A11B6D-85FD-BA46-B0C1-FEA93902B870}"/>
              </a:ext>
            </a:extLst>
          </p:cNvPr>
          <p:cNvSpPr>
            <a:spLocks noGrp="1"/>
          </p:cNvSpPr>
          <p:nvPr>
            <p:ph type="title"/>
          </p:nvPr>
        </p:nvSpPr>
        <p:spPr>
          <a:xfrm>
            <a:off x="447615" y="1018903"/>
            <a:ext cx="11269255" cy="671785"/>
          </a:xfrm>
        </p:spPr>
        <p:txBody>
          <a:bodyPr lIns="0" tIns="0" rIns="0" bIns="0" anchor="t" anchorCtr="0"/>
          <a:lstStyle>
            <a:lvl1pPr>
              <a:defRPr b="0" i="0">
                <a:solidFill>
                  <a:schemeClr val="accent1"/>
                </a:solidFill>
                <a:latin typeface="Trebuchet MS" panose="020B0603020202020204" pitchFamily="34" charset="0"/>
                <a:ea typeface="Trebuchet MS" panose="020B0603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75662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609600" y="327780"/>
            <a:ext cx="10972800" cy="78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a:defRPr sz="3600"/>
            </a:lvl1pPr>
          </a:lstStyle>
          <a:p>
            <a:pPr lvl="0"/>
            <a:r>
              <a:rPr lang="en-US" altLang="en-US"/>
              <a:t>Click to edit Master title style</a:t>
            </a:r>
          </a:p>
        </p:txBody>
      </p:sp>
      <p:sp>
        <p:nvSpPr>
          <p:cNvPr id="3" name="Content Placeholder 2"/>
          <p:cNvSpPr>
            <a:spLocks noGrp="1"/>
          </p:cNvSpPr>
          <p:nvPr>
            <p:ph idx="1" hasCustomPrompt="1"/>
          </p:nvPr>
        </p:nvSpPr>
        <p:spPr>
          <a:xfrm>
            <a:off x="609600" y="1341121"/>
            <a:ext cx="10972800" cy="4351339"/>
          </a:xfrm>
        </p:spPr>
        <p:txBody>
          <a:bodyPr lIns="0" rIns="0"/>
          <a:lstStyle>
            <a:lvl1pPr>
              <a:lnSpc>
                <a:spcPct val="100000"/>
              </a:lnSpc>
              <a:spcBef>
                <a:spcPts val="300"/>
              </a:spcBef>
              <a:spcAft>
                <a:spcPts val="600"/>
              </a:spcAft>
              <a:defRPr sz="2000"/>
            </a:lvl1pPr>
            <a:lvl2pPr marL="615903" indent="-309011">
              <a:lnSpc>
                <a:spcPct val="100000"/>
              </a:lnSpc>
              <a:spcBef>
                <a:spcPts val="300"/>
              </a:spcBef>
              <a:spcAft>
                <a:spcPts val="600"/>
              </a:spcAft>
              <a:tabLst/>
              <a:defRPr sz="1800"/>
            </a:lvl2pPr>
            <a:lvl3pPr marL="912216" indent="-296311">
              <a:lnSpc>
                <a:spcPct val="100000"/>
              </a:lnSpc>
              <a:spcBef>
                <a:spcPts val="300"/>
              </a:spcBef>
              <a:spcAft>
                <a:spcPts val="600"/>
              </a:spcAft>
              <a:tabLst/>
              <a:defRPr sz="1600"/>
            </a:lvl3pPr>
            <a:lvl4pPr marL="1219110" indent="-306895">
              <a:lnSpc>
                <a:spcPct val="100000"/>
              </a:lnSpc>
              <a:spcBef>
                <a:spcPts val="300"/>
              </a:spcBef>
              <a:spcAft>
                <a:spcPts val="600"/>
              </a:spcAft>
              <a:tabLst/>
              <a:defRPr sz="1400"/>
            </a:lvl4pPr>
            <a:lvl5pPr marL="1526003" indent="-306895">
              <a:lnSpc>
                <a:spcPct val="100000"/>
              </a:lnSpc>
              <a:spcBef>
                <a:spcPts val="300"/>
              </a:spcBef>
              <a:spcAft>
                <a:spcPts val="600"/>
              </a:spcAft>
              <a:tabLs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F23E8AF-7EC7-46BD-8065-1C998188538B}"/>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pic>
        <p:nvPicPr>
          <p:cNvPr id="10" name="Picture 9">
            <a:extLst>
              <a:ext uri="{FF2B5EF4-FFF2-40B4-BE49-F238E27FC236}">
                <a16:creationId xmlns:a16="http://schemas.microsoft.com/office/drawing/2014/main" id="{2F581718-062C-4257-B9F6-7E5DD83EFFC9}"/>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437490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30" y="1146412"/>
            <a:ext cx="11481363" cy="2000548"/>
          </a:xfrm>
          <a:prstGeom prst="rect">
            <a:avLst/>
          </a:prstGeom>
        </p:spPr>
        <p:txBody>
          <a:bodyPr>
            <a:spAutoFit/>
          </a:bodyPr>
          <a:lstStyle>
            <a:lvl1pPr marL="173038"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1pPr>
            <a:lvl2pPr marL="6302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2pPr>
            <a:lvl3pPr marL="922338" indent="-174625">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3pPr>
            <a:lvl4pPr marL="13795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4pPr>
            <a:lvl5pPr marL="1662113"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2831" y="202337"/>
            <a:ext cx="11481362" cy="916687"/>
          </a:xfrm>
          <a:prstGeom prst="rect">
            <a:avLst/>
          </a:prstGeom>
        </p:spPr>
        <p:txBody>
          <a:bodyPr anchor="t"/>
          <a:lstStyle>
            <a:lvl1pPr>
              <a:defRPr sz="3200" b="1">
                <a:solidFill>
                  <a:srgbClr val="26245E"/>
                </a:solidFill>
                <a:latin typeface="Trebuchet MS" panose="020B0703020202090204" pitchFamily="34" charset="0"/>
                <a:ea typeface="Trebuchet MS" panose="020B0703020202090204" pitchFamily="34" charset="0"/>
                <a:cs typeface="Arial" panose="020B0604020202020204" pitchFamily="34" charset="0"/>
              </a:defRPr>
            </a:lvl1pPr>
          </a:lstStyle>
          <a:p>
            <a:r>
              <a:rPr lang="en-US"/>
              <a:t>Click to edit Master title style</a:t>
            </a:r>
          </a:p>
        </p:txBody>
      </p:sp>
      <p:sp>
        <p:nvSpPr>
          <p:cNvPr id="7" name="Slide Number Placeholder 6">
            <a:extLst>
              <a:ext uri="{FF2B5EF4-FFF2-40B4-BE49-F238E27FC236}">
                <a16:creationId xmlns:a16="http://schemas.microsoft.com/office/drawing/2014/main" id="{40CC0D8B-04E1-834F-A50B-635F7EC9444F}"/>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latin typeface="+mn-lt"/>
              </a:rPr>
              <a:pPr/>
              <a:t>‹#›</a:t>
            </a:fld>
            <a:endParaRPr lang="en-US">
              <a:latin typeface="+mn-lt"/>
            </a:endParaRPr>
          </a:p>
        </p:txBody>
      </p:sp>
      <p:pic>
        <p:nvPicPr>
          <p:cNvPr id="9" name="Picture 8">
            <a:extLst>
              <a:ext uri="{FF2B5EF4-FFF2-40B4-BE49-F238E27FC236}">
                <a16:creationId xmlns:a16="http://schemas.microsoft.com/office/drawing/2014/main" id="{4367E9F8-1BF3-8C49-BB26-9B0F0C2FD7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13" name="Text Placeholder 3">
            <a:extLst>
              <a:ext uri="{FF2B5EF4-FFF2-40B4-BE49-F238E27FC236}">
                <a16:creationId xmlns:a16="http://schemas.microsoft.com/office/drawing/2014/main" id="{7EE233F2-FD38-114A-A5D2-B500B9F2047D}"/>
              </a:ext>
            </a:extLst>
          </p:cNvPr>
          <p:cNvSpPr>
            <a:spLocks noGrp="1"/>
          </p:cNvSpPr>
          <p:nvPr>
            <p:ph type="body" sz="quarter" idx="13"/>
          </p:nvPr>
        </p:nvSpPr>
        <p:spPr>
          <a:xfrm>
            <a:off x="568793" y="5964198"/>
            <a:ext cx="10789164" cy="704449"/>
          </a:xfrm>
          <a:prstGeom prst="rect">
            <a:avLst/>
          </a:prstGeom>
          <a:noFill/>
        </p:spPr>
        <p:txBody>
          <a:bodyPr anchor="b"/>
          <a:lstStyle>
            <a:lvl1pPr marL="0" indent="0">
              <a:lnSpc>
                <a:spcPct val="100000"/>
              </a:lnSpc>
              <a:spcBef>
                <a:spcPts val="0"/>
              </a:spcBef>
              <a:spcAft>
                <a:spcPts val="0"/>
              </a:spcAft>
              <a:buNone/>
              <a:defRPr sz="900" spc="0">
                <a:solidFill>
                  <a:schemeClr val="tx1"/>
                </a:solidFill>
                <a:latin typeface="Trebuchet MS" panose="020B0703020202090204" pitchFamily="34" charset="0"/>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endParaRPr lang="en-US"/>
          </a:p>
        </p:txBody>
      </p:sp>
    </p:spTree>
    <p:extLst>
      <p:ext uri="{BB962C8B-B14F-4D97-AF65-F5344CB8AC3E}">
        <p14:creationId xmlns:p14="http://schemas.microsoft.com/office/powerpoint/2010/main" val="4196086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0604F511-274F-4F77-973C-551409025F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10" name="Slide Number Placeholder 5">
            <a:extLst>
              <a:ext uri="{FF2B5EF4-FFF2-40B4-BE49-F238E27FC236}">
                <a16:creationId xmlns:a16="http://schemas.microsoft.com/office/drawing/2014/main" id="{7E59E302-FF4E-4F65-A2E1-6F4252CFB6B2}"/>
              </a:ext>
            </a:extLst>
          </p:cNvPr>
          <p:cNvSpPr txBox="1">
            <a:spLocks/>
          </p:cNvSpPr>
          <p:nvPr userDrawn="1"/>
        </p:nvSpPr>
        <p:spPr>
          <a:xfrm>
            <a:off x="5357912" y="6502507"/>
            <a:ext cx="147617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chemeClr val="tx1"/>
                </a:solidFill>
                <a:latin typeface="Trebuchet MS" panose="020B0703020202090204" pitchFamily="34" charset="0"/>
              </a:rPr>
              <a:t>For external reactive use</a:t>
            </a:r>
          </a:p>
        </p:txBody>
      </p:sp>
    </p:spTree>
    <p:extLst>
      <p:ext uri="{BB962C8B-B14F-4D97-AF65-F5344CB8AC3E}">
        <p14:creationId xmlns:p14="http://schemas.microsoft.com/office/powerpoint/2010/main" val="2248380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5AE24EE1-3D12-4DE9-8201-38BEE51CA4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10" name="Slide Number Placeholder 5">
            <a:extLst>
              <a:ext uri="{FF2B5EF4-FFF2-40B4-BE49-F238E27FC236}">
                <a16:creationId xmlns:a16="http://schemas.microsoft.com/office/drawing/2014/main" id="{28CB2011-96E0-46E1-B00D-72D6F69FD281}"/>
              </a:ext>
            </a:extLst>
          </p:cNvPr>
          <p:cNvSpPr txBox="1">
            <a:spLocks/>
          </p:cNvSpPr>
          <p:nvPr userDrawn="1"/>
        </p:nvSpPr>
        <p:spPr>
          <a:xfrm>
            <a:off x="5357912" y="6416245"/>
            <a:ext cx="147617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chemeClr val="tx1"/>
                </a:solidFill>
                <a:latin typeface="Trebuchet MS" panose="020B0703020202090204" pitchFamily="34" charset="0"/>
              </a:rPr>
              <a:t>For external reactive use</a:t>
            </a:r>
          </a:p>
        </p:txBody>
      </p:sp>
    </p:spTree>
    <p:extLst>
      <p:ext uri="{BB962C8B-B14F-4D97-AF65-F5344CB8AC3E}">
        <p14:creationId xmlns:p14="http://schemas.microsoft.com/office/powerpoint/2010/main" val="1303011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FBB5A0C0-B8B9-4BD0-A2B7-8B3739D71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10" name="Slide Number Placeholder 5">
            <a:extLst>
              <a:ext uri="{FF2B5EF4-FFF2-40B4-BE49-F238E27FC236}">
                <a16:creationId xmlns:a16="http://schemas.microsoft.com/office/drawing/2014/main" id="{FE92CD8D-F45C-4258-9872-AFDFD309D408}"/>
              </a:ext>
            </a:extLst>
          </p:cNvPr>
          <p:cNvSpPr txBox="1">
            <a:spLocks/>
          </p:cNvSpPr>
          <p:nvPr userDrawn="1"/>
        </p:nvSpPr>
        <p:spPr>
          <a:xfrm>
            <a:off x="5357912" y="6416245"/>
            <a:ext cx="147617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solidFill>
                  <a:schemeClr val="tx1"/>
                </a:solidFill>
                <a:latin typeface="Trebuchet MS" panose="020B0703020202090204" pitchFamily="34" charset="0"/>
              </a:rPr>
              <a:t>For external reactive use</a:t>
            </a:r>
          </a:p>
        </p:txBody>
      </p:sp>
    </p:spTree>
    <p:extLst>
      <p:ext uri="{BB962C8B-B14F-4D97-AF65-F5344CB8AC3E}">
        <p14:creationId xmlns:p14="http://schemas.microsoft.com/office/powerpoint/2010/main" val="2392079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9814983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853915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172907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00849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R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tx2"/>
                </a:solidFill>
                <a:latin typeface="Trebuchet MS" panose="020B070302020209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1A11D974-5129-7B42-9397-65A5982E58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798444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841895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000105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332475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289697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79254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3158574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11/22/2023</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3347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Blu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Trebuchet MS" panose="020B070302020209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0EB9C91B-632E-3243-B878-5265BEF694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76000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oleObject" Target="../embeddings/oleObject1.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tags" Target="../tags/tag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slideLayout" Target="../slideLayouts/slideLayout7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tags" Target="../tags/tag1.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image" Target="../media/image6.e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image" Target="../media/image5.emf"/><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0.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a:t>Master Slide Template – Click to Edit</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Trebuchet MS" panose="020B0703020202090204" pitchFamily="34" charset="0"/>
              </a:defRPr>
            </a:lvl1pPr>
          </a:lstStyle>
          <a:p>
            <a:fld id="{4BEAA09E-D67E-864E-8466-C38E88600C4F}" type="slidenum">
              <a:rPr lang="en-US" smtClean="0"/>
              <a:pPr/>
              <a:t>‹#›</a:t>
            </a:fld>
            <a:endParaRPr lang="en-US"/>
          </a:p>
        </p:txBody>
      </p:sp>
      <p:sp>
        <p:nvSpPr>
          <p:cNvPr id="7" name="Text Placeholder 6">
            <a:extLst>
              <a:ext uri="{FF2B5EF4-FFF2-40B4-BE49-F238E27FC236}">
                <a16:creationId xmlns:a16="http://schemas.microsoft.com/office/drawing/2014/main" id="{F635B3DB-1668-A548-94F3-5254895534FE}"/>
              </a:ext>
            </a:extLst>
          </p:cNvPr>
          <p:cNvSpPr>
            <a:spLocks noGrp="1"/>
          </p:cNvSpPr>
          <p:nvPr>
            <p:ph type="body" idx="1"/>
          </p:nvPr>
        </p:nvSpPr>
        <p:spPr>
          <a:xfrm>
            <a:off x="609599" y="1455576"/>
            <a:ext cx="10924673" cy="4721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F74F485E-3421-C1CD-3C05-592F2BFDE070}"/>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chemeClr val="tx1"/>
                </a:solidFill>
                <a:latin typeface="Trebuchet MS" panose="020B0703020202090204" pitchFamily="34" charset="0"/>
              </a:rPr>
              <a:t>External Use and Distribution </a:t>
            </a:r>
          </a:p>
          <a:p>
            <a:pPr algn="ctr"/>
            <a:r>
              <a:rPr lang="en-US" b="0" i="0" dirty="0">
                <a:solidFill>
                  <a:srgbClr val="54565B"/>
                </a:solidFill>
                <a:effectLst/>
                <a:latin typeface="Trebuchet MS" panose="020B0603020202020204" pitchFamily="34" charset="0"/>
              </a:rPr>
              <a:t>SE-TRO-0141 Date of preparation November 2023</a:t>
            </a:r>
            <a:endParaRPr lang="en-US" b="0" i="0" dirty="0">
              <a:solidFill>
                <a:srgbClr val="54565B"/>
              </a:solidFill>
              <a:latin typeface="Trebuchet MS" panose="020B0603020202020204" pitchFamily="34" charset="0"/>
            </a:endParaRPr>
          </a:p>
        </p:txBody>
      </p:sp>
    </p:spTree>
    <p:extLst>
      <p:ext uri="{BB962C8B-B14F-4D97-AF65-F5344CB8AC3E}">
        <p14:creationId xmlns:p14="http://schemas.microsoft.com/office/powerpoint/2010/main" val="178846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ftr="0" dt="0"/>
  <p:txStyles>
    <p:title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342900" indent="-342900" algn="l" defTabSz="914400" rtl="0" eaLnBrk="1" latinLnBrk="0" hangingPunct="1">
        <a:lnSpc>
          <a:spcPct val="114000"/>
        </a:lnSpc>
        <a:spcBef>
          <a:spcPts val="0"/>
        </a:spcBef>
        <a:spcAft>
          <a:spcPts val="600"/>
        </a:spcAft>
        <a:buClr>
          <a:schemeClr val="tx1"/>
        </a:buClr>
        <a:buSzPct val="65000"/>
        <a:buFont typeface="Monaco" pitchFamily="2" charset="77"/>
        <a:buChar char="⎻"/>
        <a:defRPr sz="2000" b="0" i="0" kern="1600" spc="-50" baseline="0">
          <a:solidFill>
            <a:schemeClr val="tx1"/>
          </a:solidFill>
          <a:latin typeface="Trebuchet MS" panose="020B0703020202090204" pitchFamily="34" charset="0"/>
          <a:ea typeface="+mn-ea"/>
          <a:cs typeface="+mn-cs"/>
        </a:defRPr>
      </a:lvl1pPr>
      <a:lvl2pPr marL="675958" indent="-285750" algn="l" defTabSz="914400" rtl="0" eaLnBrk="1" latinLnBrk="0" hangingPunct="1">
        <a:lnSpc>
          <a:spcPct val="114000"/>
        </a:lnSpc>
        <a:spcBef>
          <a:spcPts val="0"/>
        </a:spcBef>
        <a:spcAft>
          <a:spcPts val="600"/>
        </a:spcAft>
        <a:buFont typeface="Monaco" pitchFamily="2" charset="77"/>
        <a:buChar char="⎻"/>
        <a:tabLst/>
        <a:defRPr lang="en-US" sz="1200" b="0" i="0" kern="1600" spc="-50" baseline="0" dirty="0">
          <a:solidFill>
            <a:schemeClr val="tx1"/>
          </a:solidFill>
          <a:latin typeface="+mj-lt"/>
          <a:ea typeface="+mn-ea"/>
          <a:cs typeface="+mn-cs"/>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lang="en-US" sz="1050" b="0" i="1" kern="1600" spc="-50" baseline="0" dirty="0" smtClean="0">
          <a:solidFill>
            <a:schemeClr val="tx1"/>
          </a:solidFill>
          <a:latin typeface="Georgia" panose="02040502050405020303" pitchFamily="18" charset="0"/>
          <a:ea typeface="+mn-ea"/>
          <a:cs typeface="+mn-cs"/>
        </a:defRPr>
      </a:lvl3pPr>
      <a:lvl4pPr marL="1136332" indent="-171450" algn="l" defTabSz="914400" rtl="0" eaLnBrk="1" latinLnBrk="0" hangingPunct="1">
        <a:lnSpc>
          <a:spcPct val="114000"/>
        </a:lnSpc>
        <a:spcBef>
          <a:spcPts val="0"/>
        </a:spcBef>
        <a:spcAft>
          <a:spcPts val="600"/>
        </a:spcAft>
        <a:buFont typeface="Monaco" pitchFamily="2" charset="77"/>
        <a:buChar char="⎻"/>
        <a:tabLst/>
        <a:defRPr lang="en-US" sz="1050" b="0" i="1" kern="1600" spc="-50" baseline="0" dirty="0">
          <a:solidFill>
            <a:schemeClr val="tx1"/>
          </a:solidFill>
          <a:latin typeface="Georgia" panose="02040502050405020303" pitchFamily="18" charset="0"/>
          <a:ea typeface="+mn-ea"/>
          <a:cs typeface="+mn-cs"/>
        </a:defRPr>
      </a:lvl4pPr>
      <a:lvl5pPr marL="1353503" indent="-171450" algn="l" defTabSz="914400" rtl="0" eaLnBrk="1" latinLnBrk="0" hangingPunct="1">
        <a:lnSpc>
          <a:spcPct val="114000"/>
        </a:lnSpc>
        <a:spcBef>
          <a:spcPts val="0"/>
        </a:spcBef>
        <a:spcAft>
          <a:spcPts val="600"/>
        </a:spcAft>
        <a:buFont typeface="Monaco" pitchFamily="2" charset="77"/>
        <a:buChar char="⎻"/>
        <a:tabLst/>
        <a:defRPr sz="1050" b="0" i="1" kern="1600" spc="-5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CB2D2B-1A4D-453C-820C-C7C641B0F1CA}"/>
              </a:ext>
            </a:extLst>
          </p:cNvPr>
          <p:cNvGraphicFramePr>
            <a:graphicFrameLocks noChangeAspect="1"/>
          </p:cNvGraphicFramePr>
          <p:nvPr userDrawn="1">
            <p:custDataLst>
              <p:tags r:id="rId45"/>
            </p:custDataLst>
            <p:extLst>
              <p:ext uri="{D42A27DB-BD31-4B8C-83A1-F6EECF244321}">
                <p14:modId xmlns:p14="http://schemas.microsoft.com/office/powerpoint/2010/main" val="17322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592" imgH="591" progId="TCLayout.ActiveDocument.1">
                  <p:embed/>
                </p:oleObj>
              </mc:Choice>
              <mc:Fallback>
                <p:oleObj name="think-cell Slide" r:id="rId47" imgW="592" imgH="591" progId="TCLayout.ActiveDocument.1">
                  <p:embed/>
                  <p:pic>
                    <p:nvPicPr>
                      <p:cNvPr id="5" name="Object 4" hidden="1">
                        <a:extLst>
                          <a:ext uri="{FF2B5EF4-FFF2-40B4-BE49-F238E27FC236}">
                            <a16:creationId xmlns:a16="http://schemas.microsoft.com/office/drawing/2014/main" id="{86CB2D2B-1A4D-453C-820C-C7C641B0F1CA}"/>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99D1307-490B-497B-B49E-679EF84478A5}"/>
              </a:ext>
            </a:extLst>
          </p:cNvPr>
          <p:cNvSpPr/>
          <p:nvPr userDrawn="1">
            <p:custDataLst>
              <p:tags r:id="rId4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a:latin typeface="Trebuchet MS" panose="020B0603020202020204" pitchFamily="34" charset="0"/>
              <a:ea typeface="+mj-ea"/>
              <a:sym typeface="Trebuchet MS" panose="020B0603020202020204" pitchFamily="34" charset="0"/>
            </a:endParaRP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309604"/>
            <a:ext cx="549561" cy="291492"/>
          </a:xfrm>
          <a:prstGeom prst="rect">
            <a:avLst/>
          </a:prstGeom>
        </p:spPr>
        <p:txBody>
          <a:bodyPr vert="horz" lIns="0" tIns="0" rIns="0" bIns="0" rtlCol="0" anchor="b"/>
          <a:lstStyle>
            <a:lvl1pPr algn="l">
              <a:defRPr sz="800" b="0" i="0">
                <a:solidFill>
                  <a:schemeClr val="bg2"/>
                </a:solidFill>
                <a:latin typeface="+mn-lt"/>
              </a:defRPr>
            </a:lvl1pPr>
          </a:lstStyle>
          <a:p>
            <a:fld id="{4BEAA09E-D67E-864E-8466-C38E88600C4F}" type="slidenum">
              <a:rPr lang="en-US" smtClean="0"/>
              <a:pPr/>
              <a:t>‹#›</a:t>
            </a:fld>
            <a:endParaRPr lang="en-US"/>
          </a:p>
        </p:txBody>
      </p:sp>
      <p:sp>
        <p:nvSpPr>
          <p:cNvPr id="10" name="Text Placeholder 9"/>
          <p:cNvSpPr>
            <a:spLocks noGrp="1"/>
          </p:cNvSpPr>
          <p:nvPr>
            <p:ph type="body" idx="1"/>
          </p:nvPr>
        </p:nvSpPr>
        <p:spPr>
          <a:xfrm>
            <a:off x="609600" y="1409700"/>
            <a:ext cx="1092467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p:cNvSpPr>
            <a:spLocks noGrp="1"/>
          </p:cNvSpPr>
          <p:nvPr>
            <p:ph type="title"/>
          </p:nvPr>
        </p:nvSpPr>
        <p:spPr>
          <a:xfrm>
            <a:off x="648788" y="123668"/>
            <a:ext cx="10924675" cy="1093408"/>
          </a:xfrm>
          <a:prstGeom prst="rect">
            <a:avLst/>
          </a:prstGeom>
        </p:spPr>
        <p:txBody>
          <a:bodyPr vert="horz" lIns="0" tIns="0" rIns="0" bIns="0" rtlCol="0" anchor="b">
            <a:normAutofit/>
          </a:bodyPr>
          <a:lstStyle/>
          <a:p>
            <a:r>
              <a:rPr lang="en-US"/>
              <a:t>Click to edit Master title style</a:t>
            </a:r>
          </a:p>
        </p:txBody>
      </p:sp>
      <p:pic>
        <p:nvPicPr>
          <p:cNvPr id="8" name="Picture 7">
            <a:extLst>
              <a:ext uri="{FF2B5EF4-FFF2-40B4-BE49-F238E27FC236}">
                <a16:creationId xmlns:a16="http://schemas.microsoft.com/office/drawing/2014/main" id="{40CF26D1-D421-7040-88ED-55095AE7B12E}"/>
              </a:ext>
            </a:extLst>
          </p:cNvPr>
          <p:cNvPicPr>
            <a:picLocks noChangeAspect="1"/>
          </p:cNvPicPr>
          <p:nvPr userDrawn="1"/>
        </p:nvPicPr>
        <p:blipFill>
          <a:blip r:embed="rId49"/>
          <a:stretch>
            <a:fillRect/>
          </a:stretch>
        </p:blipFill>
        <p:spPr>
          <a:xfrm>
            <a:off x="11765651" y="6408817"/>
            <a:ext cx="206592" cy="275456"/>
          </a:xfrm>
          <a:prstGeom prst="rect">
            <a:avLst/>
          </a:prstGeom>
        </p:spPr>
      </p:pic>
      <p:sp>
        <p:nvSpPr>
          <p:cNvPr id="2" name="Rectangle 1">
            <a:extLst>
              <a:ext uri="{FF2B5EF4-FFF2-40B4-BE49-F238E27FC236}">
                <a16:creationId xmlns:a16="http://schemas.microsoft.com/office/drawing/2014/main" id="{D9FF4409-88BD-B302-8F4F-D1C25DB6DC05}"/>
              </a:ext>
            </a:extLst>
          </p:cNvPr>
          <p:cNvSpPr/>
          <p:nvPr userDrawn="1"/>
        </p:nvSpPr>
        <p:spPr>
          <a:xfrm>
            <a:off x="5906082" y="6493374"/>
            <a:ext cx="5835764" cy="215444"/>
          </a:xfrm>
          <a:prstGeom prst="rect">
            <a:avLst/>
          </a:prstGeom>
        </p:spPr>
        <p:txBody>
          <a:bodyPr wrap="square">
            <a:spAutoFit/>
          </a:bodyPr>
          <a:lstStyle/>
          <a:p>
            <a:pPr algn="r"/>
            <a:r>
              <a:rPr lang="en-US" sz="800">
                <a:solidFill>
                  <a:schemeClr val="bg2"/>
                </a:solidFill>
              </a:rPr>
              <a:t>Confidential – For Internal Use Only. Not for Promotion. </a:t>
            </a:r>
            <a:endParaRPr lang="en-US" sz="800">
              <a:solidFill>
                <a:srgbClr val="FF0000"/>
              </a:solidFill>
            </a:endParaRPr>
          </a:p>
        </p:txBody>
      </p:sp>
    </p:spTree>
    <p:extLst>
      <p:ext uri="{BB962C8B-B14F-4D97-AF65-F5344CB8AC3E}">
        <p14:creationId xmlns:p14="http://schemas.microsoft.com/office/powerpoint/2010/main" val="24949673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Lst>
  <p:hf hdr="0" dt="0"/>
  <p:txStyles>
    <p:title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230188" indent="-230188" algn="l" defTabSz="914400" rtl="0" eaLnBrk="1" latinLnBrk="0" hangingPunct="1">
        <a:lnSpc>
          <a:spcPct val="90000"/>
        </a:lnSpc>
        <a:spcBef>
          <a:spcPts val="1200"/>
        </a:spcBef>
        <a:spcAft>
          <a:spcPts val="0"/>
        </a:spcAft>
        <a:buFont typeface="Arial" panose="020B0604020202020204" pitchFamily="34" charset="0"/>
        <a:buChar char="•"/>
        <a:defRPr sz="2400" b="0" i="0" kern="1600" spc="-50" baseline="0">
          <a:solidFill>
            <a:schemeClr val="tx1"/>
          </a:solidFill>
          <a:latin typeface="+mn-lt"/>
          <a:ea typeface="+mn-ea"/>
          <a:cs typeface="+mn-cs"/>
        </a:defRPr>
      </a:lvl1pPr>
      <a:lvl2pPr marL="512763" indent="-230188" algn="l" defTabSz="914400" rtl="0" eaLnBrk="1" latinLnBrk="0" hangingPunct="1">
        <a:lnSpc>
          <a:spcPct val="90000"/>
        </a:lnSpc>
        <a:spcBef>
          <a:spcPts val="600"/>
        </a:spcBef>
        <a:spcAft>
          <a:spcPts val="0"/>
        </a:spcAft>
        <a:buFont typeface="Apple Symbols" panose="02000000000000000000" pitchFamily="2" charset="-79"/>
        <a:buChar char="⎼"/>
        <a:tabLst/>
        <a:defRPr lang="en-US" sz="2200" b="0" i="0" kern="1600" spc="-50" baseline="0" dirty="0">
          <a:solidFill>
            <a:schemeClr val="tx1"/>
          </a:solidFill>
          <a:latin typeface="+mn-lt"/>
          <a:ea typeface="+mn-ea"/>
          <a:cs typeface="+mn-cs"/>
        </a:defRPr>
      </a:lvl2pPr>
      <a:lvl3pPr marL="742950" indent="-225425" algn="l" defTabSz="914400" rtl="0" eaLnBrk="1" latinLnBrk="0" hangingPunct="1">
        <a:lnSpc>
          <a:spcPct val="90000"/>
        </a:lnSpc>
        <a:spcBef>
          <a:spcPts val="600"/>
        </a:spcBef>
        <a:spcAft>
          <a:spcPts val="0"/>
        </a:spcAft>
        <a:buFont typeface="Arial" panose="020B0604020202020204" pitchFamily="34" charset="0"/>
        <a:buChar char="•"/>
        <a:tabLst/>
        <a:defRPr lang="en-US" sz="2000" b="0" i="0" kern="1600" spc="-50" baseline="0" dirty="0">
          <a:solidFill>
            <a:schemeClr val="tx1"/>
          </a:solidFill>
          <a:latin typeface="+mn-lt"/>
          <a:ea typeface="+mn-ea"/>
          <a:cs typeface="+mn-cs"/>
        </a:defRPr>
      </a:lvl3pPr>
      <a:lvl4pPr marL="974725" indent="-185738" algn="l" defTabSz="914400" rtl="0" eaLnBrk="1" latinLnBrk="0" hangingPunct="1">
        <a:lnSpc>
          <a:spcPct val="90000"/>
        </a:lnSpc>
        <a:spcBef>
          <a:spcPts val="600"/>
        </a:spcBef>
        <a:spcAft>
          <a:spcPts val="0"/>
        </a:spcAft>
        <a:buFont typeface="Apple Symbols" panose="02000000000000000000" pitchFamily="2" charset="-79"/>
        <a:buChar char="⎼"/>
        <a:tabLst/>
        <a:defRPr lang="en-US" sz="1800" b="0" i="0" kern="1600" spc="-50" baseline="0" dirty="0">
          <a:solidFill>
            <a:schemeClr val="tx1"/>
          </a:solidFill>
          <a:latin typeface="+mn-lt"/>
          <a:ea typeface="+mn-ea"/>
          <a:cs typeface="+mn-cs"/>
        </a:defRPr>
      </a:lvl4pPr>
      <a:lvl5pPr marL="1255713" indent="-174625" algn="l" defTabSz="914400" rtl="0" eaLnBrk="1" latinLnBrk="0" hangingPunct="1">
        <a:lnSpc>
          <a:spcPct val="90000"/>
        </a:lnSpc>
        <a:spcBef>
          <a:spcPts val="600"/>
        </a:spcBef>
        <a:spcAft>
          <a:spcPts val="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88">
          <p15:clr>
            <a:srgbClr val="F26B43"/>
          </p15:clr>
        </p15:guide>
        <p15:guide id="4" orient="horz" pos="4152">
          <p15:clr>
            <a:srgbClr val="F26B43"/>
          </p15:clr>
        </p15:guide>
        <p15:guide id="5" pos="408">
          <p15:clr>
            <a:srgbClr val="F26B43"/>
          </p15:clr>
        </p15:guide>
        <p15:guide id="6" orient="horz" pos="6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8885177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copubs.org/doi/abs/10.1200/JCO.2023.41.16_suppl.1003" TargetMode="External"/><Relationship Id="rId2" Type="http://schemas.openxmlformats.org/officeDocument/2006/relationships/hyperlink" Target="http://www.fass.se/" TargetMode="External"/><Relationship Id="rId1" Type="http://schemas.openxmlformats.org/officeDocument/2006/relationships/slideLayout" Target="../slideLayouts/slideLayout76.xml"/><Relationship Id="rId4" Type="http://schemas.openxmlformats.org/officeDocument/2006/relationships/hyperlink" Target="https://www.thelancet.com/journals/lancet/article/PIIS0140-6736(23)01245-X/fulltext"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11.jpe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3.xml"/><Relationship Id="rId5" Type="http://schemas.openxmlformats.org/officeDocument/2006/relationships/image" Target="../media/image11.jpe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7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openxmlformats.org/officeDocument/2006/relationships/image" Target="../media/image11.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11.jpeg"/><Relationship Id="rId5" Type="http://schemas.openxmlformats.org/officeDocument/2006/relationships/slide" Target="slide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94190-4DAA-8BD9-9551-F10BC4480CA3}"/>
              </a:ext>
            </a:extLst>
          </p:cNvPr>
          <p:cNvSpPr txBox="1"/>
          <p:nvPr/>
        </p:nvSpPr>
        <p:spPr>
          <a:xfrm>
            <a:off x="2621311" y="2628353"/>
            <a:ext cx="8681291" cy="3460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Trodelvy®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Rx</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EF.  </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mTNBC</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hormonreceptor (HR)-positiv, HER2-negativ bröstcancer som har fått endokrinbaserad behandling och minst två ytterligare systemiska behandlingar för avancerad sjukdom.</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hjälpämne.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neutropeni</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1 500/mm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1 000/mm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feber. Kan orsaka svår diarré. Ska inte administreras vid diarré av grad 3–4. Kan orsaka svår eller livshotande överkänslighet. Premedicinering rekommenderas och noggrann observation med avseende på infusionsrelaterade reaktioner.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illamående och kräkningar rekommenderas förebyggande behandling med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antiemetika</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 Innehåller natrium, ska beaktas i relation till patientens totala natriumintag.</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Gilead Sciences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Ireland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UC</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För information: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Kontakta Gilead Sciences Sweden AB, + 46 (0) 8 5057 1849. För fullständig information om dosering, varningar och försiktighet, interaktioner och biverkningar samt aktuell information om förpackningar och priser se </a:t>
            </a:r>
            <a:r>
              <a:rPr kumimoji="0" lang="sv-SE" sz="10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www.fass.se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Baserad på produktresumé: 07/2023</a:t>
            </a:r>
          </a:p>
        </p:txBody>
      </p:sp>
      <p:sp>
        <p:nvSpPr>
          <p:cNvPr id="3" name="TextBox 2">
            <a:extLst>
              <a:ext uri="{FF2B5EF4-FFF2-40B4-BE49-F238E27FC236}">
                <a16:creationId xmlns:a16="http://schemas.microsoft.com/office/drawing/2014/main" id="{5A3D357E-3BBF-F065-5974-A13C9681B474}"/>
              </a:ext>
            </a:extLst>
          </p:cNvPr>
          <p:cNvSpPr txBox="1"/>
          <p:nvPr/>
        </p:nvSpPr>
        <p:spPr>
          <a:xfrm>
            <a:off x="2621311" y="640544"/>
            <a:ext cx="9570689"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TROPiCS</a:t>
            </a:r>
            <a:r>
              <a:rPr lang="en-US" sz="3200" dirty="0">
                <a:solidFill>
                  <a:prstClr val="black"/>
                </a:solidFill>
                <a:latin typeface="Calibri" panose="020F0502020204030204"/>
              </a:rPr>
              <a:t>-02: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Final Overall Survival Analysis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Tolaney at ASCO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3L and beyond in HR+/HER2-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mBC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(TROPiCS-02; Phase III)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543ABBF-E1A0-A65C-1E66-7B08AD4BCA4E}"/>
              </a:ext>
            </a:extLst>
          </p:cNvPr>
          <p:cNvSpPr txBox="1"/>
          <p:nvPr/>
        </p:nvSpPr>
        <p:spPr>
          <a:xfrm>
            <a:off x="2621311" y="6245407"/>
            <a:ext cx="764633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Abstract: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Tolaney et al. Journal of Clinical Oncology 41, no. 16_suppl (June 01, 2023) 1003-1003.</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Manuscript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hlinkClick r:id="rId4"/>
              </a:rPr>
              <a:t>Bardia A et al. Lancet. 2023 Oct 21;402(10411):1423-1433.</a:t>
            </a:r>
            <a:endPar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685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E7F29-FB05-BBC9-8731-8E0008832682}"/>
              </a:ext>
            </a:extLst>
          </p:cNvPr>
          <p:cNvSpPr>
            <a:spLocks noGrp="1"/>
          </p:cNvSpPr>
          <p:nvPr>
            <p:ph type="title"/>
          </p:nvPr>
        </p:nvSpPr>
        <p:spPr/>
        <p:txBody>
          <a:bodyPr/>
          <a:lstStyle/>
          <a:p>
            <a:r>
              <a:rPr lang="en-US" b="1"/>
              <a:t>Progression-Free Survival Subgroup Analysis</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4A8C9DAD-8826-28D3-04C3-877FE52CD9F9}"/>
              </a:ext>
            </a:extLst>
          </p:cNvPr>
          <p:cNvSpPr/>
          <p:nvPr/>
        </p:nvSpPr>
        <p:spPr>
          <a:xfrm>
            <a:off x="734985" y="5258369"/>
            <a:ext cx="10752280" cy="452339"/>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PFS benefit was generally observed for SG vs TPC across predefined subgroups</a:t>
            </a:r>
          </a:p>
        </p:txBody>
      </p:sp>
      <p:graphicFrame>
        <p:nvGraphicFramePr>
          <p:cNvPr id="8" name="Table 7">
            <a:extLst>
              <a:ext uri="{FF2B5EF4-FFF2-40B4-BE49-F238E27FC236}">
                <a16:creationId xmlns:a16="http://schemas.microsoft.com/office/drawing/2014/main" id="{63DB44E9-1463-FD04-FA60-CC73256E78AA}"/>
              </a:ext>
            </a:extLst>
          </p:cNvPr>
          <p:cNvGraphicFramePr>
            <a:graphicFrameLocks noGrp="1"/>
          </p:cNvGraphicFramePr>
          <p:nvPr/>
        </p:nvGraphicFramePr>
        <p:xfrm>
          <a:off x="938652" y="1051628"/>
          <a:ext cx="10105994" cy="3652980"/>
        </p:xfrm>
        <a:graphic>
          <a:graphicData uri="http://schemas.openxmlformats.org/drawingml/2006/table">
            <a:tbl>
              <a:tblPr firstRow="1">
                <a:tableStyleId>{B301B821-A1FF-4177-AEE7-76D212191A09}</a:tableStyleId>
              </a:tblPr>
              <a:tblGrid>
                <a:gridCol w="2024170">
                  <a:extLst>
                    <a:ext uri="{9D8B030D-6E8A-4147-A177-3AD203B41FA5}">
                      <a16:colId xmlns:a16="http://schemas.microsoft.com/office/drawing/2014/main" val="20000"/>
                    </a:ext>
                  </a:extLst>
                </a:gridCol>
                <a:gridCol w="1223824">
                  <a:extLst>
                    <a:ext uri="{9D8B030D-6E8A-4147-A177-3AD203B41FA5}">
                      <a16:colId xmlns:a16="http://schemas.microsoft.com/office/drawing/2014/main" val="3888713306"/>
                    </a:ext>
                  </a:extLst>
                </a:gridCol>
                <a:gridCol w="1400675">
                  <a:extLst>
                    <a:ext uri="{9D8B030D-6E8A-4147-A177-3AD203B41FA5}">
                      <a16:colId xmlns:a16="http://schemas.microsoft.com/office/drawing/2014/main" val="20002"/>
                    </a:ext>
                  </a:extLst>
                </a:gridCol>
                <a:gridCol w="4156754">
                  <a:extLst>
                    <a:ext uri="{9D8B030D-6E8A-4147-A177-3AD203B41FA5}">
                      <a16:colId xmlns:a16="http://schemas.microsoft.com/office/drawing/2014/main" val="2493547088"/>
                    </a:ext>
                  </a:extLst>
                </a:gridCol>
                <a:gridCol w="1300571">
                  <a:extLst>
                    <a:ext uri="{9D8B030D-6E8A-4147-A177-3AD203B41FA5}">
                      <a16:colId xmlns:a16="http://schemas.microsoft.com/office/drawing/2014/main" val="34241933"/>
                    </a:ext>
                  </a:extLst>
                </a:gridCol>
              </a:tblGrid>
              <a:tr h="0">
                <a:tc rowSpan="2">
                  <a:txBody>
                    <a:bodyPr/>
                    <a:lstStyle/>
                    <a:p>
                      <a:pPr fontAlgn="auto">
                        <a:lnSpc>
                          <a:spcPct val="90000"/>
                        </a:lnSpc>
                        <a:spcBef>
                          <a:spcPts val="0"/>
                        </a:spcBef>
                        <a:spcAft>
                          <a:spcPts val="200"/>
                        </a:spcAft>
                      </a:pPr>
                      <a:r>
                        <a:rPr lang="en-US" sz="900" b="1">
                          <a:solidFill>
                            <a:srgbClr val="002557"/>
                          </a:solidFill>
                          <a:latin typeface="+mj-lt"/>
                          <a:ea typeface="MS Mincho"/>
                          <a:cs typeface="Times New Roman"/>
                        </a:rPr>
                        <a:t>Subgroup</a:t>
                      </a:r>
                    </a:p>
                  </a:txBody>
                  <a:tcPr marL="121888" marR="121888" marT="45708" marB="4570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ctr">
                        <a:lnSpc>
                          <a:spcPct val="90000"/>
                        </a:lnSpc>
                        <a:spcBef>
                          <a:spcPts val="0"/>
                        </a:spcBef>
                        <a:spcAft>
                          <a:spcPts val="200"/>
                        </a:spcAft>
                        <a:tabLst/>
                      </a:pPr>
                      <a:r>
                        <a:rPr lang="en-US" sz="900" b="1">
                          <a:solidFill>
                            <a:srgbClr val="002557"/>
                          </a:solidFill>
                          <a:latin typeface="+mj-lt"/>
                          <a:ea typeface="MS Mincho"/>
                        </a:rPr>
                        <a:t>Median PFS, months (95% CI)</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a:lnSpc>
                          <a:spcPct val="90000"/>
                        </a:lnSpc>
                        <a:spcBef>
                          <a:spcPts val="0"/>
                        </a:spcBef>
                        <a:spcAft>
                          <a:spcPts val="200"/>
                        </a:spcAft>
                        <a:tabLst/>
                      </a:pPr>
                      <a:r>
                        <a:rPr lang="en-GB" sz="1200" b="1">
                          <a:solidFill>
                            <a:schemeClr val="bg1"/>
                          </a:solidFill>
                          <a:latin typeface="+mj-lt"/>
                          <a:ea typeface="MS Mincho"/>
                          <a:cs typeface="ArialMT"/>
                        </a:rPr>
                        <a:t>All randomized</a:t>
                      </a:r>
                    </a:p>
                  </a:txBody>
                  <a:tcPr marL="121888" marR="121888" marT="45708" marB="4570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indent="0" algn="ctr">
                        <a:lnSpc>
                          <a:spcPct val="90000"/>
                        </a:lnSpc>
                        <a:spcBef>
                          <a:spcPts val="0"/>
                        </a:spcBef>
                        <a:spcAft>
                          <a:spcPts val="200"/>
                        </a:spcAft>
                        <a:tabLst/>
                      </a:pPr>
                      <a:r>
                        <a:rPr lang="en-US" sz="900" b="1" kern="1200">
                          <a:solidFill>
                            <a:srgbClr val="002557"/>
                          </a:solidFill>
                          <a:latin typeface="+mj-lt"/>
                          <a:ea typeface="MS Mincho"/>
                          <a:cs typeface="+mn-cs"/>
                        </a:rPr>
                        <a:t>Unstratified Hazard Ratio (95% CI)</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1218895" rtl="0" eaLnBrk="1" fontAlgn="auto" latinLnBrk="0" hangingPunct="1">
                        <a:lnSpc>
                          <a:spcPct val="90000"/>
                        </a:lnSpc>
                        <a:spcBef>
                          <a:spcPts val="0"/>
                        </a:spcBef>
                        <a:spcAft>
                          <a:spcPts val="200"/>
                        </a:spcAft>
                        <a:buClrTx/>
                        <a:buSzTx/>
                        <a:buFontTx/>
                        <a:buNone/>
                        <a:tabLst/>
                        <a:defRPr/>
                      </a:pPr>
                      <a:r>
                        <a:rPr lang="en-US" sz="900" b="1" kern="1200">
                          <a:solidFill>
                            <a:srgbClr val="002557"/>
                          </a:solidFill>
                          <a:latin typeface="+mj-lt"/>
                          <a:ea typeface="MS Mincho"/>
                          <a:cs typeface="+mn-cs"/>
                        </a:rPr>
                        <a:t>Unstratified HR (95% CI)</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6885789"/>
                  </a:ext>
                </a:extLst>
              </a:tr>
              <a:tr h="0">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auto">
                        <a:lnSpc>
                          <a:spcPct val="90000"/>
                        </a:lnSpc>
                        <a:spcBef>
                          <a:spcPts val="0"/>
                        </a:spcBef>
                        <a:spcAft>
                          <a:spcPts val="200"/>
                        </a:spcAft>
                      </a:pPr>
                      <a:r>
                        <a:rPr lang="en-US" sz="1200" b="1">
                          <a:solidFill>
                            <a:schemeClr val="bg1"/>
                          </a:solidFill>
                          <a:latin typeface="+mj-lt"/>
                          <a:ea typeface="MS Mincho"/>
                          <a:cs typeface="Times New Roman"/>
                        </a:rPr>
                        <a:t>Characteristic</a:t>
                      </a:r>
                    </a:p>
                  </a:txBody>
                  <a:tcPr marL="121888" marR="121888" marT="45708" marB="45708" anchor="b">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indent="0" algn="ctr">
                        <a:lnSpc>
                          <a:spcPct val="90000"/>
                        </a:lnSpc>
                        <a:spcBef>
                          <a:spcPts val="0"/>
                        </a:spcBef>
                        <a:spcAft>
                          <a:spcPts val="200"/>
                        </a:spcAft>
                        <a:tabLst/>
                      </a:pPr>
                      <a:r>
                        <a:rPr lang="en-US" sz="900" b="1">
                          <a:solidFill>
                            <a:srgbClr val="33B4A7"/>
                          </a:solidFill>
                          <a:latin typeface="+mj-lt"/>
                          <a:ea typeface="MS Mincho"/>
                          <a:cs typeface="ArialMT"/>
                        </a:rPr>
                        <a:t>SG</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US" sz="900" b="1">
                          <a:solidFill>
                            <a:srgbClr val="A6A6A6"/>
                          </a:solidFill>
                          <a:latin typeface="+mj-lt"/>
                          <a:ea typeface="MS Mincho"/>
                          <a:cs typeface="ArialMT"/>
                        </a:rPr>
                        <a:t>TPC</a:t>
                      </a:r>
                    </a:p>
                  </a:txBody>
                  <a:tcPr marL="121888" marR="121888" marT="45708" marB="45708"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indent="0" algn="ctr">
                        <a:lnSpc>
                          <a:spcPct val="90000"/>
                        </a:lnSpc>
                        <a:spcBef>
                          <a:spcPts val="0"/>
                        </a:spcBef>
                        <a:spcAft>
                          <a:spcPts val="200"/>
                        </a:spcAft>
                        <a:tabLst/>
                      </a:pPr>
                      <a:r>
                        <a:rPr lang="en-GB" sz="1200" b="1">
                          <a:solidFill>
                            <a:schemeClr val="bg1"/>
                          </a:solidFill>
                          <a:latin typeface="+mj-lt"/>
                          <a:ea typeface="MS Mincho"/>
                          <a:cs typeface="ArialMT"/>
                        </a:rPr>
                        <a:t>Chemo</a:t>
                      </a:r>
                    </a:p>
                    <a:p>
                      <a:pPr marL="0" indent="0" algn="ctr">
                        <a:lnSpc>
                          <a:spcPct val="90000"/>
                        </a:lnSpc>
                        <a:spcBef>
                          <a:spcPts val="0"/>
                        </a:spcBef>
                        <a:spcAft>
                          <a:spcPts val="200"/>
                        </a:spcAft>
                        <a:tabLst/>
                      </a:pPr>
                      <a:r>
                        <a:rPr lang="en-GB" sz="1200" b="1">
                          <a:solidFill>
                            <a:schemeClr val="bg1"/>
                          </a:solidFill>
                          <a:latin typeface="+mj-lt"/>
                          <a:ea typeface="MS Mincho"/>
                          <a:cs typeface="ArialMT"/>
                        </a:rPr>
                        <a:t>(n = 109)</a:t>
                      </a:r>
                    </a:p>
                  </a:txBody>
                  <a:tcPr marL="121888" marR="121888" marT="45708" marB="45708" anchor="b"/>
                </a:tc>
                <a:tc vMerge="1">
                  <a:txBody>
                    <a:bodyPr/>
                    <a:lstStyle/>
                    <a:p>
                      <a:pPr marL="0" indent="0" algn="ctr">
                        <a:lnSpc>
                          <a:spcPct val="90000"/>
                        </a:lnSpc>
                        <a:spcBef>
                          <a:spcPts val="0"/>
                        </a:spcBef>
                        <a:spcAft>
                          <a:spcPts val="200"/>
                        </a:spcAft>
                        <a:tabLst/>
                      </a:pPr>
                      <a:endParaRPr lang="en-GB" sz="1200" b="1">
                        <a:solidFill>
                          <a:schemeClr val="bg1"/>
                        </a:solidFill>
                        <a:latin typeface="+mj-lt"/>
                        <a:ea typeface="MS Mincho"/>
                        <a:cs typeface="ArialMT"/>
                      </a:endParaRPr>
                    </a:p>
                  </a:txBody>
                  <a:tcPr marL="121888" marR="121888" marT="45708" marB="45708" anchor="b">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9F9F"/>
                    </a:solidFill>
                  </a:tcPr>
                </a:tc>
                <a:extLst>
                  <a:ext uri="{0D108BD9-81ED-4DB2-BD59-A6C34878D82A}">
                    <a16:rowId xmlns:a16="http://schemas.microsoft.com/office/drawing/2014/main" val="10000"/>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Overall (N = 543)</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5.5 (4.2-6.9)</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4.0 (3.0-4.4)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0.67 (0.54-0.82)</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2985831"/>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Visceral metastasis</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473420"/>
                  </a:ext>
                </a:extLst>
              </a:tr>
              <a:tr h="89154">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Yes (n = 517)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5.5 (4.1-6.9)</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4.0 (3.0-4.4)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0.66 (0.53-0.82)</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79518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No (n = 26)</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9.1 (1.3-10.8)</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5.6 (1.6-NE)</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0.78 (0.25-2.40)</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6426577"/>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ET for </a:t>
                      </a:r>
                      <a:r>
                        <a:rPr lang="en-US" sz="900" b="1" err="1">
                          <a:solidFill>
                            <a:srgbClr val="002557"/>
                          </a:solidFill>
                          <a:latin typeface="+mj-lt"/>
                          <a:ea typeface="MS Mincho"/>
                          <a:cs typeface="ArialMT"/>
                        </a:rPr>
                        <a:t>mBC</a:t>
                      </a:r>
                      <a:r>
                        <a:rPr lang="en-US" sz="900" b="1">
                          <a:solidFill>
                            <a:srgbClr val="002557"/>
                          </a:solidFill>
                          <a:latin typeface="+mj-lt"/>
                          <a:ea typeface="MS Mincho"/>
                          <a:cs typeface="ArialMT"/>
                        </a:rPr>
                        <a:t> </a:t>
                      </a:r>
                      <a:r>
                        <a:rPr lang="en-US" sz="900" b="1">
                          <a:solidFill>
                            <a:srgbClr val="002557"/>
                          </a:solidFill>
                          <a:latin typeface="+mj-lt"/>
                          <a:ea typeface="MS Mincho"/>
                          <a:cs typeface="Arial" panose="020B0604020202020204" pitchFamily="34" charset="0"/>
                        </a:rPr>
                        <a:t>≥ 6 mo</a:t>
                      </a:r>
                      <a:endParaRPr lang="en-US" sz="900" b="1">
                        <a:solidFill>
                          <a:srgbClr val="002557"/>
                        </a:solidFill>
                        <a:latin typeface="+mj-lt"/>
                        <a:ea typeface="MS Mincho"/>
                        <a:cs typeface="ArialMT"/>
                      </a:endParaRP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00986873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Yes (n = 469)</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5.6 (4.4-7.4)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4.1 (3.1-4.4)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0.62 (0.49-0.78)</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766586037"/>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No (n = 74)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3.1 (2.2-5.5)</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3.1 (1.5-6.5)</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1.08 (0.61-1.91)</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720193066"/>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No. of prior CT for mBC</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36751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2</a:t>
                      </a:r>
                      <a:r>
                        <a:rPr lang="en-US" sz="900" b="0" strike="noStrike" noProof="0">
                          <a:solidFill>
                            <a:srgbClr val="002557"/>
                          </a:solidFill>
                          <a:effectLst/>
                          <a:latin typeface="+mj-lt"/>
                          <a:ea typeface="Times New Roman"/>
                          <a:cs typeface="Palatino Linotype"/>
                        </a:rPr>
                        <a:t> (n = 226)</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lang="en-US" sz="900" b="0" noProof="0">
                          <a:solidFill>
                            <a:srgbClr val="002557"/>
                          </a:solidFill>
                          <a:effectLst/>
                          <a:latin typeface="+mj-lt"/>
                          <a:ea typeface="Times New Roman"/>
                          <a:cs typeface="Palatino Linotype"/>
                        </a:rPr>
                        <a:t>5.6 (4.2-8.3)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4.1 (2.8-4.6)</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0.60 (0.44-0.83)</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97598"/>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3</a:t>
                      </a:r>
                      <a:r>
                        <a:rPr lang="en-US" sz="900" b="0" strike="noStrike" noProof="0">
                          <a:solidFill>
                            <a:srgbClr val="002557"/>
                          </a:solidFill>
                          <a:effectLst/>
                          <a:latin typeface="+mj-lt"/>
                          <a:ea typeface="Times New Roman"/>
                          <a:cs typeface="Palatino Linotype"/>
                        </a:rPr>
                        <a:t> (n = 317)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5.3 (4.0-6.7)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4.0 (2.8-4.4)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0.72 (0.54-0.96)</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92479"/>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Age group</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008"/>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&lt; 65 (n = 403)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mj-lt"/>
                          <a:ea typeface="Times New Roman"/>
                          <a:cs typeface="Palatino Linotype"/>
                        </a:rPr>
                        <a:t>5.3 (4.1-6.4)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mj-lt"/>
                          <a:ea typeface="Times New Roman"/>
                          <a:cs typeface="Palatino Linotype"/>
                        </a:rPr>
                        <a:t>4.0 (3.0-4.3)</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0.70 (0.55-0.90)</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196179783"/>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65</a:t>
                      </a:r>
                      <a:r>
                        <a:rPr lang="en-US" sz="900" b="0" strike="noStrike" noProof="0">
                          <a:solidFill>
                            <a:srgbClr val="002557"/>
                          </a:solidFill>
                          <a:effectLst/>
                          <a:latin typeface="+mj-lt"/>
                          <a:ea typeface="Times New Roman"/>
                          <a:cs typeface="Palatino Linotype"/>
                        </a:rPr>
                        <a:t> (n = 140)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6.7 (4.2-9.0)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3.5 (1.7-5.5)</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0.58 (0.37-0.91)</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012"/>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ECOG PS</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9768766"/>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0 (n = 241)</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5.7 (4.1-8.4)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4.0 (2.7-5.6)</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0.61 (0.44-0.85)</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2512364"/>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1 (n = 302)</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4.6 (4.0-7.1)</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4.0 (2.8-4.4)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0.71 (0.54-0.94)</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7476041"/>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Prior CDK4/6i duration</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54713591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12 mo</a:t>
                      </a:r>
                      <a:r>
                        <a:rPr lang="en-US" sz="900" b="0" strike="noStrike" noProof="0">
                          <a:solidFill>
                            <a:srgbClr val="002557"/>
                          </a:solidFill>
                          <a:effectLst/>
                          <a:latin typeface="+mj-lt"/>
                          <a:ea typeface="Times New Roman"/>
                          <a:cs typeface="Palatino Linotype"/>
                        </a:rPr>
                        <a:t> (n = 327)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5.8 (4.2-7.3)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4.0 (2.8-4.4)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0.61 (0.46-0.80)</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878103183"/>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&gt; 12 mo (n = 208)</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4.4 (3.3-7.0)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4.2 (2.7-5.6)</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0.74 (0.52-1.05)</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46316515"/>
                  </a:ext>
                </a:extLst>
              </a:tr>
            </a:tbl>
          </a:graphicData>
        </a:graphic>
      </p:graphicFrame>
      <p:graphicFrame>
        <p:nvGraphicFramePr>
          <p:cNvPr id="10" name="Chart 9">
            <a:extLst>
              <a:ext uri="{FF2B5EF4-FFF2-40B4-BE49-F238E27FC236}">
                <a16:creationId xmlns:a16="http://schemas.microsoft.com/office/drawing/2014/main" id="{42134205-7569-34D3-4C02-0EDD83FCE6B2}"/>
              </a:ext>
            </a:extLst>
          </p:cNvPr>
          <p:cNvGraphicFramePr>
            <a:graphicFrameLocks/>
          </p:cNvGraphicFramePr>
          <p:nvPr/>
        </p:nvGraphicFramePr>
        <p:xfrm>
          <a:off x="5607844" y="1372482"/>
          <a:ext cx="4129087" cy="359330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a:extLst>
              <a:ext uri="{FF2B5EF4-FFF2-40B4-BE49-F238E27FC236}">
                <a16:creationId xmlns:a16="http://schemas.microsoft.com/office/drawing/2014/main" id="{97AA764E-5D83-D33A-8708-34B6A990B12B}"/>
              </a:ext>
            </a:extLst>
          </p:cNvPr>
          <p:cNvCxnSpPr>
            <a:cxnSpLocks/>
          </p:cNvCxnSpPr>
          <p:nvPr/>
        </p:nvCxnSpPr>
        <p:spPr>
          <a:xfrm flipH="1">
            <a:off x="6943724" y="4914979"/>
            <a:ext cx="700088" cy="0"/>
          </a:xfrm>
          <a:prstGeom prst="straightConnector1">
            <a:avLst/>
          </a:prstGeom>
          <a:ln w="19050">
            <a:solidFill>
              <a:srgbClr val="33B4A7"/>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631A2B3-F981-5F6B-C682-D9241B66AE77}"/>
              </a:ext>
            </a:extLst>
          </p:cNvPr>
          <p:cNvCxnSpPr>
            <a:cxnSpLocks/>
          </p:cNvCxnSpPr>
          <p:nvPr/>
        </p:nvCxnSpPr>
        <p:spPr>
          <a:xfrm>
            <a:off x="7820024" y="4931647"/>
            <a:ext cx="700088" cy="0"/>
          </a:xfrm>
          <a:prstGeom prst="straightConnector1">
            <a:avLst/>
          </a:prstGeom>
          <a:ln w="1905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5B841A-E3FD-B821-4B9F-8139869DFAB7}"/>
              </a:ext>
            </a:extLst>
          </p:cNvPr>
          <p:cNvSpPr txBox="1"/>
          <p:nvPr/>
        </p:nvSpPr>
        <p:spPr>
          <a:xfrm>
            <a:off x="7058024" y="4907835"/>
            <a:ext cx="7000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3B4A7"/>
                </a:solidFill>
                <a:effectLst/>
                <a:uLnTx/>
                <a:uFillTx/>
                <a:latin typeface="Arial"/>
                <a:ea typeface="+mn-ea"/>
                <a:cs typeface="+mn-cs"/>
              </a:rPr>
              <a:t>SG better</a:t>
            </a:r>
          </a:p>
        </p:txBody>
      </p:sp>
      <p:sp>
        <p:nvSpPr>
          <p:cNvPr id="14" name="TextBox 13">
            <a:extLst>
              <a:ext uri="{FF2B5EF4-FFF2-40B4-BE49-F238E27FC236}">
                <a16:creationId xmlns:a16="http://schemas.microsoft.com/office/drawing/2014/main" id="{B84EF3DC-8770-1AB4-15B6-EC527A5DBF76}"/>
              </a:ext>
            </a:extLst>
          </p:cNvPr>
          <p:cNvSpPr txBox="1"/>
          <p:nvPr/>
        </p:nvSpPr>
        <p:spPr>
          <a:xfrm>
            <a:off x="7758112" y="4907835"/>
            <a:ext cx="762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6A6A6"/>
                </a:solidFill>
                <a:effectLst/>
                <a:uLnTx/>
                <a:uFillTx/>
                <a:latin typeface="Arial"/>
                <a:ea typeface="+mn-ea"/>
                <a:cs typeface="+mn-cs"/>
              </a:rPr>
              <a:t>TPC better</a:t>
            </a:r>
          </a:p>
        </p:txBody>
      </p:sp>
      <p:sp>
        <p:nvSpPr>
          <p:cNvPr id="15" name="TextBox 14">
            <a:extLst>
              <a:ext uri="{FF2B5EF4-FFF2-40B4-BE49-F238E27FC236}">
                <a16:creationId xmlns:a16="http://schemas.microsoft.com/office/drawing/2014/main" id="{736C3071-5A38-4289-9C09-9184F6DD5CE9}"/>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8" name="Footer Placeholder 29">
            <a:extLst>
              <a:ext uri="{FF2B5EF4-FFF2-40B4-BE49-F238E27FC236}">
                <a16:creationId xmlns:a16="http://schemas.microsoft.com/office/drawing/2014/main" id="{0203BFB5-BFA6-4E31-8EBD-37965070F79B}"/>
              </a:ext>
            </a:extLst>
          </p:cNvPr>
          <p:cNvSpPr txBox="1">
            <a:spLocks/>
          </p:cNvSpPr>
          <p:nvPr/>
        </p:nvSpPr>
        <p:spPr>
          <a:xfrm>
            <a:off x="586379" y="5859977"/>
            <a:ext cx="11393609"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CDK4/6i, cyclin-dependent kinase 4/6 inhibitor; CI, confidence interval; CT, chemotherapy; ECOG PS, Eastern Cooperative Oncology Group performance status; ET, endocrine therapy; HR, hazard ratio;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NE, not estimable;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7" name="Picture 2" descr="House Symbol Vector Art, Icons, and Graphics for Free Download">
            <a:hlinkClick r:id="rId4" action="ppaction://hlinksldjump"/>
            <a:extLst>
              <a:ext uri="{FF2B5EF4-FFF2-40B4-BE49-F238E27FC236}">
                <a16:creationId xmlns:a16="http://schemas.microsoft.com/office/drawing/2014/main" id="{C041210D-1884-48CF-AB86-19F65BD02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3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609600" y="-64788"/>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Overall Survival Subgroup Analysis</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4" name="Rectangle: Rounded Corners 3">
            <a:extLst>
              <a:ext uri="{FF2B5EF4-FFF2-40B4-BE49-F238E27FC236}">
                <a16:creationId xmlns:a16="http://schemas.microsoft.com/office/drawing/2014/main" id="{D45BE963-4208-248E-B3F1-F265312DEAC4}"/>
              </a:ext>
            </a:extLst>
          </p:cNvPr>
          <p:cNvSpPr/>
          <p:nvPr/>
        </p:nvSpPr>
        <p:spPr>
          <a:xfrm>
            <a:off x="719860" y="5151176"/>
            <a:ext cx="10752280" cy="452339"/>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Trebuchet MS"/>
                <a:ea typeface="+mn-ea"/>
                <a:cs typeface="+mn-cs"/>
                <a:sym typeface="Arial"/>
              </a:rPr>
              <a:t>OS benefit was generally observed for SG vs TPC across predefined subgroups</a:t>
            </a:r>
          </a:p>
        </p:txBody>
      </p:sp>
      <p:graphicFrame>
        <p:nvGraphicFramePr>
          <p:cNvPr id="9" name="Table 8">
            <a:extLst>
              <a:ext uri="{FF2B5EF4-FFF2-40B4-BE49-F238E27FC236}">
                <a16:creationId xmlns:a16="http://schemas.microsoft.com/office/drawing/2014/main" id="{B36C2BD5-369B-6773-A0E3-0FCBF8568FC4}"/>
              </a:ext>
            </a:extLst>
          </p:cNvPr>
          <p:cNvGraphicFramePr>
            <a:graphicFrameLocks noGrp="1"/>
          </p:cNvGraphicFramePr>
          <p:nvPr/>
        </p:nvGraphicFramePr>
        <p:xfrm>
          <a:off x="938652" y="1022002"/>
          <a:ext cx="9984884" cy="3652980"/>
        </p:xfrm>
        <a:graphic>
          <a:graphicData uri="http://schemas.openxmlformats.org/drawingml/2006/table">
            <a:tbl>
              <a:tblPr firstRow="1">
                <a:tableStyleId>{B301B821-A1FF-4177-AEE7-76D212191A09}</a:tableStyleId>
              </a:tblPr>
              <a:tblGrid>
                <a:gridCol w="2024170">
                  <a:extLst>
                    <a:ext uri="{9D8B030D-6E8A-4147-A177-3AD203B41FA5}">
                      <a16:colId xmlns:a16="http://schemas.microsoft.com/office/drawing/2014/main" val="20000"/>
                    </a:ext>
                  </a:extLst>
                </a:gridCol>
                <a:gridCol w="1223824">
                  <a:extLst>
                    <a:ext uri="{9D8B030D-6E8A-4147-A177-3AD203B41FA5}">
                      <a16:colId xmlns:a16="http://schemas.microsoft.com/office/drawing/2014/main" val="3888713306"/>
                    </a:ext>
                  </a:extLst>
                </a:gridCol>
                <a:gridCol w="1400675">
                  <a:extLst>
                    <a:ext uri="{9D8B030D-6E8A-4147-A177-3AD203B41FA5}">
                      <a16:colId xmlns:a16="http://schemas.microsoft.com/office/drawing/2014/main" val="20002"/>
                    </a:ext>
                  </a:extLst>
                </a:gridCol>
                <a:gridCol w="4156754">
                  <a:extLst>
                    <a:ext uri="{9D8B030D-6E8A-4147-A177-3AD203B41FA5}">
                      <a16:colId xmlns:a16="http://schemas.microsoft.com/office/drawing/2014/main" val="2493547088"/>
                    </a:ext>
                  </a:extLst>
                </a:gridCol>
                <a:gridCol w="1179461">
                  <a:extLst>
                    <a:ext uri="{9D8B030D-6E8A-4147-A177-3AD203B41FA5}">
                      <a16:colId xmlns:a16="http://schemas.microsoft.com/office/drawing/2014/main" val="34241933"/>
                    </a:ext>
                  </a:extLst>
                </a:gridCol>
              </a:tblGrid>
              <a:tr h="0">
                <a:tc rowSpan="2">
                  <a:txBody>
                    <a:bodyPr/>
                    <a:lstStyle/>
                    <a:p>
                      <a:pPr fontAlgn="auto">
                        <a:lnSpc>
                          <a:spcPct val="90000"/>
                        </a:lnSpc>
                        <a:spcBef>
                          <a:spcPts val="0"/>
                        </a:spcBef>
                        <a:spcAft>
                          <a:spcPts val="200"/>
                        </a:spcAft>
                      </a:pPr>
                      <a:r>
                        <a:rPr lang="en-US" sz="900" b="1">
                          <a:solidFill>
                            <a:srgbClr val="002557"/>
                          </a:solidFill>
                          <a:latin typeface="+mj-lt"/>
                          <a:ea typeface="MS Mincho"/>
                          <a:cs typeface="Times New Roman"/>
                        </a:rPr>
                        <a:t>Subgroup</a:t>
                      </a:r>
                    </a:p>
                  </a:txBody>
                  <a:tcPr marL="121888" marR="121888" marT="45708" marB="4570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ctr">
                        <a:lnSpc>
                          <a:spcPct val="90000"/>
                        </a:lnSpc>
                        <a:spcBef>
                          <a:spcPts val="0"/>
                        </a:spcBef>
                        <a:spcAft>
                          <a:spcPts val="200"/>
                        </a:spcAft>
                        <a:tabLst/>
                      </a:pPr>
                      <a:r>
                        <a:rPr lang="en-US" sz="900" b="1">
                          <a:solidFill>
                            <a:srgbClr val="002557"/>
                          </a:solidFill>
                          <a:latin typeface="+mj-lt"/>
                          <a:ea typeface="MS Mincho"/>
                        </a:rPr>
                        <a:t>Median OS, months (95% CI)</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a:lnSpc>
                          <a:spcPct val="90000"/>
                        </a:lnSpc>
                        <a:spcBef>
                          <a:spcPts val="0"/>
                        </a:spcBef>
                        <a:spcAft>
                          <a:spcPts val="200"/>
                        </a:spcAft>
                        <a:tabLst/>
                      </a:pPr>
                      <a:r>
                        <a:rPr lang="en-GB" sz="1200" b="1">
                          <a:solidFill>
                            <a:schemeClr val="bg1"/>
                          </a:solidFill>
                          <a:latin typeface="+mj-lt"/>
                          <a:ea typeface="MS Mincho"/>
                          <a:cs typeface="ArialMT"/>
                        </a:rPr>
                        <a:t>All randomized</a:t>
                      </a:r>
                    </a:p>
                  </a:txBody>
                  <a:tcPr marL="121888" marR="121888" marT="45708" marB="4570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a:txBody>
                    <a:bodyPr/>
                    <a:lstStyle/>
                    <a:p>
                      <a:pPr marL="0" indent="0" algn="ctr">
                        <a:lnSpc>
                          <a:spcPct val="90000"/>
                        </a:lnSpc>
                        <a:spcBef>
                          <a:spcPts val="0"/>
                        </a:spcBef>
                        <a:spcAft>
                          <a:spcPts val="200"/>
                        </a:spcAft>
                        <a:tabLst/>
                      </a:pPr>
                      <a:r>
                        <a:rPr lang="en-US" sz="900" b="1" kern="1200">
                          <a:solidFill>
                            <a:srgbClr val="002557"/>
                          </a:solidFill>
                          <a:latin typeface="+mj-lt"/>
                          <a:ea typeface="MS Mincho"/>
                          <a:cs typeface="+mn-cs"/>
                        </a:rPr>
                        <a:t>Unstratified Hazard Ratio (95% CI)</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1218895" rtl="0" eaLnBrk="1" fontAlgn="auto" latinLnBrk="0" hangingPunct="1">
                        <a:lnSpc>
                          <a:spcPct val="90000"/>
                        </a:lnSpc>
                        <a:spcBef>
                          <a:spcPts val="0"/>
                        </a:spcBef>
                        <a:spcAft>
                          <a:spcPts val="200"/>
                        </a:spcAft>
                        <a:buClrTx/>
                        <a:buSzTx/>
                        <a:buFontTx/>
                        <a:buNone/>
                        <a:tabLst/>
                        <a:defRPr/>
                      </a:pPr>
                      <a:r>
                        <a:rPr lang="en-US" sz="900" b="1" kern="1200">
                          <a:solidFill>
                            <a:srgbClr val="002557"/>
                          </a:solidFill>
                          <a:latin typeface="+mj-lt"/>
                          <a:ea typeface="MS Mincho"/>
                          <a:cs typeface="+mn-cs"/>
                        </a:rPr>
                        <a:t>Unstratified HR (95% CI) </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6885789"/>
                  </a:ext>
                </a:extLst>
              </a:tr>
              <a:tr h="0">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auto">
                        <a:lnSpc>
                          <a:spcPct val="90000"/>
                        </a:lnSpc>
                        <a:spcBef>
                          <a:spcPts val="0"/>
                        </a:spcBef>
                        <a:spcAft>
                          <a:spcPts val="200"/>
                        </a:spcAft>
                      </a:pPr>
                      <a:r>
                        <a:rPr lang="en-US" sz="1200" b="1">
                          <a:solidFill>
                            <a:schemeClr val="bg1"/>
                          </a:solidFill>
                          <a:latin typeface="+mj-lt"/>
                          <a:ea typeface="MS Mincho"/>
                          <a:cs typeface="Times New Roman"/>
                        </a:rPr>
                        <a:t>Characteristic</a:t>
                      </a:r>
                    </a:p>
                  </a:txBody>
                  <a:tcPr marL="121888" marR="121888" marT="45708" marB="45708" anchor="b">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indent="0" algn="ctr">
                        <a:lnSpc>
                          <a:spcPct val="90000"/>
                        </a:lnSpc>
                        <a:spcBef>
                          <a:spcPts val="0"/>
                        </a:spcBef>
                        <a:spcAft>
                          <a:spcPts val="200"/>
                        </a:spcAft>
                        <a:tabLst/>
                      </a:pPr>
                      <a:r>
                        <a:rPr lang="en-US" sz="900" b="1">
                          <a:solidFill>
                            <a:srgbClr val="33B4A7"/>
                          </a:solidFill>
                          <a:latin typeface="+mj-lt"/>
                          <a:ea typeface="MS Mincho"/>
                          <a:cs typeface="ArialMT"/>
                        </a:rPr>
                        <a:t>SG</a:t>
                      </a:r>
                    </a:p>
                  </a:txBody>
                  <a:tcPr marL="121888" marR="121888"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US" sz="900" b="1">
                          <a:solidFill>
                            <a:srgbClr val="A6A6A6"/>
                          </a:solidFill>
                          <a:latin typeface="+mj-lt"/>
                          <a:ea typeface="MS Mincho"/>
                          <a:cs typeface="ArialMT"/>
                        </a:rPr>
                        <a:t>TPC</a:t>
                      </a:r>
                    </a:p>
                  </a:txBody>
                  <a:tcPr marL="121888" marR="121888" marT="45708" marB="45708"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indent="0" algn="ctr">
                        <a:lnSpc>
                          <a:spcPct val="90000"/>
                        </a:lnSpc>
                        <a:spcBef>
                          <a:spcPts val="0"/>
                        </a:spcBef>
                        <a:spcAft>
                          <a:spcPts val="200"/>
                        </a:spcAft>
                        <a:tabLst/>
                      </a:pPr>
                      <a:r>
                        <a:rPr lang="en-GB" sz="1200" b="1">
                          <a:solidFill>
                            <a:schemeClr val="bg1"/>
                          </a:solidFill>
                          <a:latin typeface="+mj-lt"/>
                          <a:ea typeface="MS Mincho"/>
                          <a:cs typeface="ArialMT"/>
                        </a:rPr>
                        <a:t>Chemo</a:t>
                      </a:r>
                    </a:p>
                    <a:p>
                      <a:pPr marL="0" indent="0" algn="ctr">
                        <a:lnSpc>
                          <a:spcPct val="90000"/>
                        </a:lnSpc>
                        <a:spcBef>
                          <a:spcPts val="0"/>
                        </a:spcBef>
                        <a:spcAft>
                          <a:spcPts val="200"/>
                        </a:spcAft>
                        <a:tabLst/>
                      </a:pPr>
                      <a:r>
                        <a:rPr lang="en-GB" sz="1200" b="1">
                          <a:solidFill>
                            <a:schemeClr val="bg1"/>
                          </a:solidFill>
                          <a:latin typeface="+mj-lt"/>
                          <a:ea typeface="MS Mincho"/>
                          <a:cs typeface="ArialMT"/>
                        </a:rPr>
                        <a:t>(n = 109)</a:t>
                      </a:r>
                    </a:p>
                  </a:txBody>
                  <a:tcPr marL="121888" marR="121888" marT="45708" marB="45708" anchor="b"/>
                </a:tc>
                <a:tc vMerge="1">
                  <a:txBody>
                    <a:bodyPr/>
                    <a:lstStyle/>
                    <a:p>
                      <a:pPr marL="0" indent="0" algn="ctr">
                        <a:lnSpc>
                          <a:spcPct val="90000"/>
                        </a:lnSpc>
                        <a:spcBef>
                          <a:spcPts val="0"/>
                        </a:spcBef>
                        <a:spcAft>
                          <a:spcPts val="200"/>
                        </a:spcAft>
                        <a:tabLst/>
                      </a:pPr>
                      <a:endParaRPr lang="en-GB" sz="1200" b="1">
                        <a:solidFill>
                          <a:schemeClr val="bg1"/>
                        </a:solidFill>
                        <a:latin typeface="+mj-lt"/>
                        <a:ea typeface="MS Mincho"/>
                        <a:cs typeface="ArialMT"/>
                      </a:endParaRPr>
                    </a:p>
                  </a:txBody>
                  <a:tcPr marL="121888" marR="121888" marT="45708" marB="45708" anchor="b">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69F9F"/>
                    </a:solidFill>
                  </a:tcPr>
                </a:tc>
                <a:extLst>
                  <a:ext uri="{0D108BD9-81ED-4DB2-BD59-A6C34878D82A}">
                    <a16:rowId xmlns:a16="http://schemas.microsoft.com/office/drawing/2014/main" val="10000"/>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Overall (N = 543)</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14.5 (13.0-16.0)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11.2 (10.2-12.6)</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0.80 (0.66-0.96)</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2985831"/>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Visceral metastasis</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473420"/>
                  </a:ext>
                </a:extLst>
              </a:tr>
              <a:tr h="89154">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Yes (n = 517)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14.9 (13.1-16.3)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10.7 (10.0-12.3)</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0.75 (0.62-0.91)</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79518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No (n = 26)</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12.8 (6.4-18.1)</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22.4 (14.9-NE)</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2.63 (0.95-7.31)</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6426577"/>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ET for </a:t>
                      </a:r>
                      <a:r>
                        <a:rPr lang="en-US" sz="900" b="1" err="1">
                          <a:solidFill>
                            <a:srgbClr val="002557"/>
                          </a:solidFill>
                          <a:latin typeface="+mj-lt"/>
                          <a:ea typeface="MS Mincho"/>
                          <a:cs typeface="ArialMT"/>
                        </a:rPr>
                        <a:t>mBC</a:t>
                      </a:r>
                      <a:r>
                        <a:rPr lang="en-US" sz="900" b="1">
                          <a:solidFill>
                            <a:srgbClr val="002557"/>
                          </a:solidFill>
                          <a:latin typeface="+mj-lt"/>
                          <a:ea typeface="MS Mincho"/>
                          <a:cs typeface="ArialMT"/>
                        </a:rPr>
                        <a:t> </a:t>
                      </a:r>
                      <a:r>
                        <a:rPr lang="en-US" sz="900" b="1">
                          <a:solidFill>
                            <a:srgbClr val="002557"/>
                          </a:solidFill>
                          <a:latin typeface="+mj-lt"/>
                          <a:ea typeface="MS Mincho"/>
                          <a:cs typeface="Arial" panose="020B0604020202020204" pitchFamily="34" charset="0"/>
                        </a:rPr>
                        <a:t>≥ 6 mo</a:t>
                      </a:r>
                      <a:endParaRPr lang="en-US" sz="900" b="1">
                        <a:solidFill>
                          <a:srgbClr val="002557"/>
                        </a:solidFill>
                        <a:latin typeface="+mj-lt"/>
                        <a:ea typeface="MS Mincho"/>
                        <a:cs typeface="ArialMT"/>
                      </a:endParaRP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00986873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Yes (n = 469)</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15.2 (13.2-17.0)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11.5 (10.4-12.9)</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endParaRPr lang="en-US" sz="900" b="0" noProof="0">
                        <a:solidFill>
                          <a:srgbClr val="002557"/>
                        </a:solidFill>
                        <a:effectLst/>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80000"/>
                        </a:lnSpc>
                        <a:spcBef>
                          <a:spcPts val="0"/>
                        </a:spcBef>
                        <a:spcAft>
                          <a:spcPts val="0"/>
                        </a:spcAft>
                      </a:pPr>
                      <a:r>
                        <a:rPr lang="en-US" sz="900" b="0" noProof="0">
                          <a:solidFill>
                            <a:srgbClr val="002557"/>
                          </a:solidFill>
                          <a:effectLst/>
                          <a:latin typeface="+mj-lt"/>
                          <a:ea typeface="Times New Roman"/>
                          <a:cs typeface="Palatino Linotype"/>
                        </a:rPr>
                        <a:t>0.80 (0.65-0.98)</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766586037"/>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No (n = 74)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12.7 (6.1-15.4)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8.9 (5.0-13.3)</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900">
                          <a:solidFill>
                            <a:srgbClr val="002557"/>
                          </a:solidFill>
                          <a:latin typeface="+mj-lt"/>
                        </a:rPr>
                        <a:t>0.83 (0.51-1.35)</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720193066"/>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No. of prior CT for mBC</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36751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2</a:t>
                      </a:r>
                      <a:r>
                        <a:rPr lang="en-US" sz="900" b="0" strike="noStrike" noProof="0">
                          <a:solidFill>
                            <a:srgbClr val="002557"/>
                          </a:solidFill>
                          <a:effectLst/>
                          <a:latin typeface="+mj-lt"/>
                          <a:ea typeface="Times New Roman"/>
                          <a:cs typeface="Palatino Linotype"/>
                        </a:rPr>
                        <a:t> (n = 226)</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lang="en-US" sz="900" b="0" noProof="0">
                          <a:solidFill>
                            <a:srgbClr val="002557"/>
                          </a:solidFill>
                          <a:effectLst/>
                          <a:latin typeface="+mj-lt"/>
                          <a:ea typeface="Times New Roman"/>
                          <a:cs typeface="Palatino Linotype"/>
                        </a:rPr>
                        <a:t>15.4 (12.7-19.8)</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12.3 (10.4-14.9)</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0.78 (0.58-1.04)</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97598"/>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3</a:t>
                      </a:r>
                      <a:r>
                        <a:rPr lang="en-US" sz="900" b="0" strike="noStrike" noProof="0">
                          <a:solidFill>
                            <a:srgbClr val="002557"/>
                          </a:solidFill>
                          <a:effectLst/>
                          <a:latin typeface="+mj-lt"/>
                          <a:ea typeface="Times New Roman"/>
                          <a:cs typeface="Palatino Linotype"/>
                        </a:rPr>
                        <a:t> (n = 317)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14.1 (12.7-15.7)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10.3 (8.7-12.4)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0.81 (0.64-1.04)</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92479"/>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Age group</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008"/>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&lt; 65 (n = 403)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mj-lt"/>
                          <a:ea typeface="Times New Roman"/>
                          <a:cs typeface="Palatino Linotype"/>
                        </a:rPr>
                        <a:t>14.1 (12.7-16.4)</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mj-lt"/>
                          <a:ea typeface="Times New Roman"/>
                          <a:cs typeface="Palatino Linotype"/>
                        </a:rPr>
                        <a:t>11.7 (10.4-13.3)</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2557"/>
                        </a:solidFill>
                        <a:effectLst/>
                        <a:uLnTx/>
                        <a:uFillTx/>
                        <a:latin typeface="+mj-lt"/>
                        <a:ea typeface="Times New Roman"/>
                        <a:cs typeface="Palatino Linotype"/>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0.80 (0.65-1.00)</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196179783"/>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65</a:t>
                      </a:r>
                      <a:r>
                        <a:rPr lang="en-US" sz="900" b="0" strike="noStrike" noProof="0">
                          <a:solidFill>
                            <a:srgbClr val="002557"/>
                          </a:solidFill>
                          <a:effectLst/>
                          <a:latin typeface="+mj-lt"/>
                          <a:ea typeface="Times New Roman"/>
                          <a:cs typeface="Palatino Linotype"/>
                        </a:rPr>
                        <a:t> (n = 140)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15.4 (13.0-17.5)</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10.1 (7.6-12.8)</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0.77 (0.53-1.12)</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012"/>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ECOG PS</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9768766"/>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0 (n = 241)</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17.6 (14.2-20.2)</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13.5 (10.6-18.2)</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0.78 (0.58-1.05)</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2512364"/>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1 (n = 302)</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13.2 (11.5-15.3)</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10.4 (8.8-11.7)</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spcAft>
                          <a:spcPts val="0"/>
                        </a:spcAft>
                      </a:pPr>
                      <a:r>
                        <a:rPr lang="en-US" sz="900">
                          <a:solidFill>
                            <a:srgbClr val="002557"/>
                          </a:solidFill>
                          <a:latin typeface="+mj-lt"/>
                        </a:rPr>
                        <a:t>0.77 (0.60-0.98)</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7476041"/>
                  </a:ext>
                </a:extLst>
              </a:tr>
              <a:tr h="0">
                <a:tc>
                  <a:txBody>
                    <a:bodyPr/>
                    <a:lstStyle/>
                    <a:p>
                      <a:pPr marL="0" indent="0">
                        <a:lnSpc>
                          <a:spcPct val="90000"/>
                        </a:lnSpc>
                        <a:spcBef>
                          <a:spcPts val="0"/>
                        </a:spcBef>
                        <a:spcAft>
                          <a:spcPts val="200"/>
                        </a:spcAft>
                        <a:tabLst/>
                      </a:pPr>
                      <a:r>
                        <a:rPr lang="en-US" sz="900" b="1">
                          <a:solidFill>
                            <a:srgbClr val="002557"/>
                          </a:solidFill>
                          <a:latin typeface="+mj-lt"/>
                          <a:ea typeface="MS Mincho"/>
                          <a:cs typeface="ArialMT"/>
                        </a:rPr>
                        <a:t>Prior CDK4/6i duration</a:t>
                      </a:r>
                    </a:p>
                  </a:txBody>
                  <a:tcPr marL="121888" marR="121888"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547135912"/>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Arial" panose="020B0604020202020204" pitchFamily="34" charset="0"/>
                        </a:rPr>
                        <a:t>≤ 12 mo</a:t>
                      </a:r>
                      <a:r>
                        <a:rPr lang="en-US" sz="900" b="0" strike="noStrike" noProof="0">
                          <a:solidFill>
                            <a:srgbClr val="002557"/>
                          </a:solidFill>
                          <a:effectLst/>
                          <a:latin typeface="+mj-lt"/>
                          <a:ea typeface="Times New Roman"/>
                          <a:cs typeface="Palatino Linotype"/>
                        </a:rPr>
                        <a:t> (n = 327)</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15.3 (13.1-17.0)</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10.5 (9.5-12.4)</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0.67 (0.53-0.85)</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878103183"/>
                  </a:ext>
                </a:extLst>
              </a:tr>
              <a:tr h="0">
                <a:tc>
                  <a:txBody>
                    <a:bodyPr/>
                    <a:lstStyle/>
                    <a:p>
                      <a:pPr marL="91440" marR="0" algn="l">
                        <a:lnSpc>
                          <a:spcPct val="80000"/>
                        </a:lnSpc>
                        <a:spcBef>
                          <a:spcPts val="0"/>
                        </a:spcBef>
                        <a:spcAft>
                          <a:spcPts val="0"/>
                        </a:spcAft>
                      </a:pPr>
                      <a:r>
                        <a:rPr lang="en-US" sz="900" b="0" strike="noStrike" noProof="0">
                          <a:solidFill>
                            <a:srgbClr val="002557"/>
                          </a:solidFill>
                          <a:effectLst/>
                          <a:latin typeface="+mj-lt"/>
                          <a:ea typeface="Times New Roman"/>
                          <a:cs typeface="Palatino Linotype"/>
                        </a:rPr>
                        <a:t>&gt; 12 mo (n = 208)</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14.4 (11.8-17.1)</a:t>
                      </a:r>
                    </a:p>
                  </a:txBody>
                  <a:tcPr marL="121920" marR="1219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11.7 (10.3-16.8)</a:t>
                      </a:r>
                    </a:p>
                  </a:txBody>
                  <a:tcPr marL="121920" marR="121920" marT="27432" marB="27432"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endParaRPr lang="en-US" sz="900">
                        <a:solidFill>
                          <a:srgbClr val="002557"/>
                        </a:solidFill>
                        <a:latin typeface="+mj-lt"/>
                      </a:endParaRPr>
                    </a:p>
                  </a:txBody>
                  <a:tcPr marL="121920" marR="121920" marT="27432" marB="2743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algn="ctr">
                        <a:lnSpc>
                          <a:spcPct val="80000"/>
                        </a:lnSpc>
                        <a:spcAft>
                          <a:spcPts val="0"/>
                        </a:spcAft>
                      </a:pPr>
                      <a:r>
                        <a:rPr lang="en-US" sz="900">
                          <a:solidFill>
                            <a:srgbClr val="002557"/>
                          </a:solidFill>
                          <a:latin typeface="+mj-lt"/>
                        </a:rPr>
                        <a:t>0.98 (0.72-1.33)</a:t>
                      </a:r>
                    </a:p>
                  </a:txBody>
                  <a:tcPr marL="121920" marR="121920"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46316515"/>
                  </a:ext>
                </a:extLst>
              </a:tr>
            </a:tbl>
          </a:graphicData>
        </a:graphic>
      </p:graphicFrame>
      <p:cxnSp>
        <p:nvCxnSpPr>
          <p:cNvPr id="15" name="Straight Arrow Connector 14">
            <a:extLst>
              <a:ext uri="{FF2B5EF4-FFF2-40B4-BE49-F238E27FC236}">
                <a16:creationId xmlns:a16="http://schemas.microsoft.com/office/drawing/2014/main" id="{F2EED27E-F57B-C63B-685D-88FB4D8271E3}"/>
              </a:ext>
            </a:extLst>
          </p:cNvPr>
          <p:cNvCxnSpPr>
            <a:cxnSpLocks/>
          </p:cNvCxnSpPr>
          <p:nvPr/>
        </p:nvCxnSpPr>
        <p:spPr>
          <a:xfrm flipH="1">
            <a:off x="6943724" y="4891791"/>
            <a:ext cx="700088" cy="0"/>
          </a:xfrm>
          <a:prstGeom prst="straightConnector1">
            <a:avLst/>
          </a:prstGeom>
          <a:ln w="19050">
            <a:solidFill>
              <a:srgbClr val="33B4A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9E8A76-B12E-E953-E666-10FC9A7535A3}"/>
              </a:ext>
            </a:extLst>
          </p:cNvPr>
          <p:cNvCxnSpPr>
            <a:cxnSpLocks/>
          </p:cNvCxnSpPr>
          <p:nvPr/>
        </p:nvCxnSpPr>
        <p:spPr>
          <a:xfrm>
            <a:off x="7820024" y="4908459"/>
            <a:ext cx="700088" cy="0"/>
          </a:xfrm>
          <a:prstGeom prst="straightConnector1">
            <a:avLst/>
          </a:prstGeom>
          <a:ln w="1905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95A570-5803-275F-3537-37817EC31CB1}"/>
              </a:ext>
            </a:extLst>
          </p:cNvPr>
          <p:cNvSpPr txBox="1"/>
          <p:nvPr/>
        </p:nvSpPr>
        <p:spPr>
          <a:xfrm>
            <a:off x="7058024" y="4884647"/>
            <a:ext cx="7000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3B4A7"/>
                </a:solidFill>
                <a:effectLst/>
                <a:uLnTx/>
                <a:uFillTx/>
                <a:latin typeface="Arial"/>
                <a:ea typeface="+mn-ea"/>
                <a:cs typeface="+mn-cs"/>
              </a:rPr>
              <a:t>SG better</a:t>
            </a:r>
          </a:p>
        </p:txBody>
      </p:sp>
      <p:sp>
        <p:nvSpPr>
          <p:cNvPr id="18" name="TextBox 17">
            <a:extLst>
              <a:ext uri="{FF2B5EF4-FFF2-40B4-BE49-F238E27FC236}">
                <a16:creationId xmlns:a16="http://schemas.microsoft.com/office/drawing/2014/main" id="{A7194972-0D96-61C0-CF1B-2463539AB7DF}"/>
              </a:ext>
            </a:extLst>
          </p:cNvPr>
          <p:cNvSpPr txBox="1"/>
          <p:nvPr/>
        </p:nvSpPr>
        <p:spPr>
          <a:xfrm>
            <a:off x="7758112" y="4884647"/>
            <a:ext cx="762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6A6A6"/>
                </a:solidFill>
                <a:effectLst/>
                <a:uLnTx/>
                <a:uFillTx/>
                <a:latin typeface="Arial"/>
                <a:ea typeface="+mn-ea"/>
                <a:cs typeface="+mn-cs"/>
              </a:rPr>
              <a:t>TPC better</a:t>
            </a:r>
          </a:p>
        </p:txBody>
      </p:sp>
      <p:graphicFrame>
        <p:nvGraphicFramePr>
          <p:cNvPr id="19" name="Chart 18">
            <a:extLst>
              <a:ext uri="{FF2B5EF4-FFF2-40B4-BE49-F238E27FC236}">
                <a16:creationId xmlns:a16="http://schemas.microsoft.com/office/drawing/2014/main" id="{E8635EAB-3981-7417-68AE-4A48BA67E6A4}"/>
              </a:ext>
            </a:extLst>
          </p:cNvPr>
          <p:cNvGraphicFramePr>
            <a:graphicFrameLocks/>
          </p:cNvGraphicFramePr>
          <p:nvPr/>
        </p:nvGraphicFramePr>
        <p:xfrm>
          <a:off x="5607844" y="1349997"/>
          <a:ext cx="4143375" cy="3594489"/>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Arrow Connector 19">
            <a:extLst>
              <a:ext uri="{FF2B5EF4-FFF2-40B4-BE49-F238E27FC236}">
                <a16:creationId xmlns:a16="http://schemas.microsoft.com/office/drawing/2014/main" id="{47ABC07B-17E3-EE03-FF94-C437CBEBA4A8}"/>
              </a:ext>
            </a:extLst>
          </p:cNvPr>
          <p:cNvCxnSpPr/>
          <p:nvPr/>
        </p:nvCxnSpPr>
        <p:spPr>
          <a:xfrm>
            <a:off x="9574530" y="2051038"/>
            <a:ext cx="971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2A4F08-2F81-4593-9F72-6880CEDB3F38}"/>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2" name="Footer Placeholder 29">
            <a:extLst>
              <a:ext uri="{FF2B5EF4-FFF2-40B4-BE49-F238E27FC236}">
                <a16:creationId xmlns:a16="http://schemas.microsoft.com/office/drawing/2014/main" id="{E5F4E6AC-DCB5-45AD-9945-7296C1EDAD1F}"/>
              </a:ext>
            </a:extLst>
          </p:cNvPr>
          <p:cNvSpPr txBox="1">
            <a:spLocks/>
          </p:cNvSpPr>
          <p:nvPr/>
        </p:nvSpPr>
        <p:spPr>
          <a:xfrm>
            <a:off x="587376" y="5844908"/>
            <a:ext cx="1099502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CDK4/6i, cyclin-dependent kinase 4/6 inhibitor; CI, confidence interval; CT, chemotherapy; ECOG PS, Eastern Cooperative Oncology Group performance status; ET, endocrine therapy; HR, hazard ratio;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NE, not estimable; OS, overall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23" name="Picture 2" descr="House Symbol Vector Art, Icons, and Graphics for Free Download">
            <a:hlinkClick r:id="rId4" action="ppaction://hlinksldjump"/>
            <a:extLst>
              <a:ext uri="{FF2B5EF4-FFF2-40B4-BE49-F238E27FC236}">
                <a16:creationId xmlns:a16="http://schemas.microsoft.com/office/drawing/2014/main" id="{B37367E2-B091-4045-B236-09D1FFF21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4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521389" y="-3013"/>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Progression-Free Survival by Trop-2 Expression Level</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9" name="Rectangle: Rounded Corners 8">
            <a:extLst>
              <a:ext uri="{FF2B5EF4-FFF2-40B4-BE49-F238E27FC236}">
                <a16:creationId xmlns:a16="http://schemas.microsoft.com/office/drawing/2014/main" id="{C47F487E-FC22-B61F-4F74-69F19CD559E0}"/>
              </a:ext>
            </a:extLst>
          </p:cNvPr>
          <p:cNvSpPr/>
          <p:nvPr/>
        </p:nvSpPr>
        <p:spPr>
          <a:xfrm>
            <a:off x="719860" y="5110025"/>
            <a:ext cx="10752280" cy="498053"/>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PFS outcome favored SG over TPC in the H-score &lt; 100 and the H-score </a:t>
            </a:r>
            <a:r>
              <a:rPr kumimoji="0" lang="en-US" sz="1400" b="0" i="0" u="none" strike="noStrike" kern="0" cap="none" spc="0" normalizeH="0" baseline="0" noProof="0">
                <a:ln>
                  <a:noFill/>
                </a:ln>
                <a:solidFill>
                  <a:srgbClr val="FFFFFF"/>
                </a:solidFill>
                <a:effectLst/>
                <a:uLnTx/>
                <a:uFillTx/>
                <a:latin typeface="Trebuchet MS"/>
                <a:ea typeface="+mn-ea"/>
                <a:cs typeface="Arial" panose="020B0604020202020204" pitchFamily="34" charset="0"/>
                <a:sym typeface="Arial"/>
              </a:rPr>
              <a:t>≥ 100</a:t>
            </a: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 groups with longer follow-up, </a:t>
            </a:r>
            <a:b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b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consistent with a previous analysis</a:t>
            </a:r>
            <a:r>
              <a:rPr kumimoji="0" lang="en-US" sz="1400" b="0" i="0" u="none" strike="noStrike" kern="0" cap="none" spc="0" normalizeH="0" baseline="30000" noProof="0">
                <a:ln>
                  <a:noFill/>
                </a:ln>
                <a:solidFill>
                  <a:srgbClr val="FFFFFF"/>
                </a:solidFill>
                <a:effectLst/>
                <a:uLnTx/>
                <a:uFillTx/>
                <a:latin typeface="Trebuchet MS"/>
                <a:ea typeface="+mn-ea"/>
                <a:cs typeface="+mn-cs"/>
                <a:sym typeface="Arial"/>
              </a:rPr>
              <a:t>1</a:t>
            </a:r>
            <a:endParaRPr kumimoji="0" lang="en-US" sz="1400" b="0" i="0" u="none" strike="noStrike" kern="0" cap="none" spc="0" normalizeH="0" baseline="0" noProof="0">
              <a:ln>
                <a:noFill/>
              </a:ln>
              <a:solidFill>
                <a:srgbClr val="FFFFFF"/>
              </a:solidFill>
              <a:effectLst/>
              <a:uLnTx/>
              <a:uFillTx/>
              <a:latin typeface="Trebuchet MS"/>
              <a:ea typeface="+mn-ea"/>
              <a:cs typeface="+mn-cs"/>
              <a:sym typeface="Arial"/>
            </a:endParaRPr>
          </a:p>
        </p:txBody>
      </p:sp>
      <p:grpSp>
        <p:nvGrpSpPr>
          <p:cNvPr id="10" name="Group 9">
            <a:extLst>
              <a:ext uri="{FF2B5EF4-FFF2-40B4-BE49-F238E27FC236}">
                <a16:creationId xmlns:a16="http://schemas.microsoft.com/office/drawing/2014/main" id="{920AFFA3-AC02-DA2E-F43A-B9BD25A3D410}"/>
              </a:ext>
            </a:extLst>
          </p:cNvPr>
          <p:cNvGrpSpPr/>
          <p:nvPr/>
        </p:nvGrpSpPr>
        <p:grpSpPr>
          <a:xfrm>
            <a:off x="1349465" y="2995301"/>
            <a:ext cx="596810" cy="1139664"/>
            <a:chOff x="2057699" y="3036835"/>
            <a:chExt cx="1359128" cy="1141414"/>
          </a:xfrm>
        </p:grpSpPr>
        <p:cxnSp>
          <p:nvCxnSpPr>
            <p:cNvPr id="12" name="Straight Connector 11">
              <a:extLst>
                <a:ext uri="{FF2B5EF4-FFF2-40B4-BE49-F238E27FC236}">
                  <a16:creationId xmlns:a16="http://schemas.microsoft.com/office/drawing/2014/main" id="{CB47228E-A01C-2573-DEAB-5C0088DE738F}"/>
                </a:ext>
              </a:extLst>
            </p:cNvPr>
            <p:cNvCxnSpPr>
              <a:cxnSpLocks/>
            </p:cNvCxnSpPr>
            <p:nvPr/>
          </p:nvCxnSpPr>
          <p:spPr>
            <a:xfrm>
              <a:off x="2057699" y="3036835"/>
              <a:ext cx="1359128"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246800-1E7B-34DC-C9E1-C0E1B69C1D07}"/>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AB0E4-EDD9-AFEB-7D76-34E9D08814A8}"/>
                </a:ext>
              </a:extLst>
            </p:cNvPr>
            <p:cNvCxnSpPr>
              <a:cxnSpLocks/>
            </p:cNvCxnSpPr>
            <p:nvPr/>
          </p:nvCxnSpPr>
          <p:spPr>
            <a:xfrm flipV="1">
              <a:off x="3150342"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468ABD4-4D71-D5C4-9723-6CE769BC677F}"/>
              </a:ext>
            </a:extLst>
          </p:cNvPr>
          <p:cNvGrpSpPr/>
          <p:nvPr/>
        </p:nvGrpSpPr>
        <p:grpSpPr>
          <a:xfrm>
            <a:off x="1219836" y="1723956"/>
            <a:ext cx="2267934" cy="2284863"/>
            <a:chOff x="1219836" y="1723956"/>
            <a:chExt cx="2267934" cy="2284863"/>
          </a:xfrm>
        </p:grpSpPr>
        <p:grpSp>
          <p:nvGrpSpPr>
            <p:cNvPr id="17" name="Graphic 306">
              <a:extLst>
                <a:ext uri="{FF2B5EF4-FFF2-40B4-BE49-F238E27FC236}">
                  <a16:creationId xmlns:a16="http://schemas.microsoft.com/office/drawing/2014/main" id="{6763B635-77CD-0874-4260-0C3E13C417DD}"/>
                </a:ext>
              </a:extLst>
            </p:cNvPr>
            <p:cNvGrpSpPr/>
            <p:nvPr/>
          </p:nvGrpSpPr>
          <p:grpSpPr>
            <a:xfrm>
              <a:off x="1219836" y="1723956"/>
              <a:ext cx="2267934" cy="2284863"/>
              <a:chOff x="1219836" y="1733481"/>
              <a:chExt cx="2267934" cy="2284863"/>
            </a:xfrm>
            <a:solidFill>
              <a:srgbClr val="0000FF"/>
            </a:solidFill>
          </p:grpSpPr>
          <p:sp>
            <p:nvSpPr>
              <p:cNvPr id="19" name="TextBox 18">
                <a:extLst>
                  <a:ext uri="{FF2B5EF4-FFF2-40B4-BE49-F238E27FC236}">
                    <a16:creationId xmlns:a16="http://schemas.microsoft.com/office/drawing/2014/main" id="{0D50FD9C-5E1F-0455-A364-B6D42B979B81}"/>
                  </a:ext>
                </a:extLst>
              </p:cNvPr>
              <p:cNvSpPr txBox="1"/>
              <p:nvPr/>
            </p:nvSpPr>
            <p:spPr>
              <a:xfrm>
                <a:off x="1219836" y="1733481"/>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0" name="TextBox 19">
                <a:extLst>
                  <a:ext uri="{FF2B5EF4-FFF2-40B4-BE49-F238E27FC236}">
                    <a16:creationId xmlns:a16="http://schemas.microsoft.com/office/drawing/2014/main" id="{ED73B2C5-1F0A-CEF1-9C4C-506A48D48630}"/>
                  </a:ext>
                </a:extLst>
              </p:cNvPr>
              <p:cNvSpPr txBox="1"/>
              <p:nvPr/>
            </p:nvSpPr>
            <p:spPr>
              <a:xfrm>
                <a:off x="1287364" y="1810138"/>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1" name="TextBox 20">
                <a:extLst>
                  <a:ext uri="{FF2B5EF4-FFF2-40B4-BE49-F238E27FC236}">
                    <a16:creationId xmlns:a16="http://schemas.microsoft.com/office/drawing/2014/main" id="{886E0648-B0AC-BC38-3C05-9162DC118715}"/>
                  </a:ext>
                </a:extLst>
              </p:cNvPr>
              <p:cNvSpPr txBox="1"/>
              <p:nvPr/>
            </p:nvSpPr>
            <p:spPr>
              <a:xfrm>
                <a:off x="1335097" y="191355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2" name="TextBox 21">
                <a:extLst>
                  <a:ext uri="{FF2B5EF4-FFF2-40B4-BE49-F238E27FC236}">
                    <a16:creationId xmlns:a16="http://schemas.microsoft.com/office/drawing/2014/main" id="{BB1AD27C-2B68-568A-8618-1E69AC6BE10B}"/>
                  </a:ext>
                </a:extLst>
              </p:cNvPr>
              <p:cNvSpPr txBox="1"/>
              <p:nvPr/>
            </p:nvSpPr>
            <p:spPr>
              <a:xfrm>
                <a:off x="1343050" y="1939703"/>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3" name="TextBox 22">
                <a:extLst>
                  <a:ext uri="{FF2B5EF4-FFF2-40B4-BE49-F238E27FC236}">
                    <a16:creationId xmlns:a16="http://schemas.microsoft.com/office/drawing/2014/main" id="{05260F0E-97D2-AB34-19AF-223779981AE0}"/>
                  </a:ext>
                </a:extLst>
              </p:cNvPr>
              <p:cNvSpPr txBox="1"/>
              <p:nvPr/>
            </p:nvSpPr>
            <p:spPr>
              <a:xfrm>
                <a:off x="1358959" y="2019266"/>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4" name="TextBox 23">
                <a:extLst>
                  <a:ext uri="{FF2B5EF4-FFF2-40B4-BE49-F238E27FC236}">
                    <a16:creationId xmlns:a16="http://schemas.microsoft.com/office/drawing/2014/main" id="{2C81C460-E803-FE43-4D06-A473E07598DE}"/>
                  </a:ext>
                </a:extLst>
              </p:cNvPr>
              <p:cNvSpPr txBox="1"/>
              <p:nvPr/>
            </p:nvSpPr>
            <p:spPr>
              <a:xfrm>
                <a:off x="1370891" y="2180399"/>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5" name="TextBox 24">
                <a:extLst>
                  <a:ext uri="{FF2B5EF4-FFF2-40B4-BE49-F238E27FC236}">
                    <a16:creationId xmlns:a16="http://schemas.microsoft.com/office/drawing/2014/main" id="{1504E0EC-A3D7-3DD3-43EB-EF8AE9E5DEB6}"/>
                  </a:ext>
                </a:extLst>
              </p:cNvPr>
              <p:cNvSpPr txBox="1"/>
              <p:nvPr/>
            </p:nvSpPr>
            <p:spPr>
              <a:xfrm>
                <a:off x="1398642" y="2453164"/>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6" name="TextBox 25">
                <a:extLst>
                  <a:ext uri="{FF2B5EF4-FFF2-40B4-BE49-F238E27FC236}">
                    <a16:creationId xmlns:a16="http://schemas.microsoft.com/office/drawing/2014/main" id="{28D57BB4-4AB7-EBD3-D922-637DB8CF8BBC}"/>
                  </a:ext>
                </a:extLst>
              </p:cNvPr>
              <p:cNvSpPr txBox="1"/>
              <p:nvPr/>
            </p:nvSpPr>
            <p:spPr>
              <a:xfrm>
                <a:off x="1410574" y="250868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29" name="TextBox 28">
                <a:extLst>
                  <a:ext uri="{FF2B5EF4-FFF2-40B4-BE49-F238E27FC236}">
                    <a16:creationId xmlns:a16="http://schemas.microsoft.com/office/drawing/2014/main" id="{750801C5-E183-F4B6-BA62-7ED64F435D5D}"/>
                  </a:ext>
                </a:extLst>
              </p:cNvPr>
              <p:cNvSpPr txBox="1"/>
              <p:nvPr/>
            </p:nvSpPr>
            <p:spPr>
              <a:xfrm>
                <a:off x="1414554" y="250868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0" name="TextBox 29">
                <a:extLst>
                  <a:ext uri="{FF2B5EF4-FFF2-40B4-BE49-F238E27FC236}">
                    <a16:creationId xmlns:a16="http://schemas.microsoft.com/office/drawing/2014/main" id="{735ED297-E877-AD22-5313-439952E16D9A}"/>
                  </a:ext>
                </a:extLst>
              </p:cNvPr>
              <p:cNvSpPr txBox="1"/>
              <p:nvPr/>
            </p:nvSpPr>
            <p:spPr>
              <a:xfrm>
                <a:off x="1418529" y="250868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1" name="TextBox 30">
                <a:extLst>
                  <a:ext uri="{FF2B5EF4-FFF2-40B4-BE49-F238E27FC236}">
                    <a16:creationId xmlns:a16="http://schemas.microsoft.com/office/drawing/2014/main" id="{093DB4B6-E611-6558-AB6C-DA7CA9DB99B8}"/>
                  </a:ext>
                </a:extLst>
              </p:cNvPr>
              <p:cNvSpPr txBox="1"/>
              <p:nvPr/>
            </p:nvSpPr>
            <p:spPr>
              <a:xfrm>
                <a:off x="1442395" y="2567399"/>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 name="TextBox 31">
                <a:extLst>
                  <a:ext uri="{FF2B5EF4-FFF2-40B4-BE49-F238E27FC236}">
                    <a16:creationId xmlns:a16="http://schemas.microsoft.com/office/drawing/2014/main" id="{21A2A919-8211-5738-68C6-81FA49ABDA2E}"/>
                  </a:ext>
                </a:extLst>
              </p:cNvPr>
              <p:cNvSpPr txBox="1"/>
              <p:nvPr/>
            </p:nvSpPr>
            <p:spPr>
              <a:xfrm>
                <a:off x="1529811" y="2597461"/>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3" name="TextBox 32">
                <a:extLst>
                  <a:ext uri="{FF2B5EF4-FFF2-40B4-BE49-F238E27FC236}">
                    <a16:creationId xmlns:a16="http://schemas.microsoft.com/office/drawing/2014/main" id="{C9A34790-354E-C095-F2D7-197E6DDFF2F8}"/>
                  </a:ext>
                </a:extLst>
              </p:cNvPr>
              <p:cNvSpPr txBox="1"/>
              <p:nvPr/>
            </p:nvSpPr>
            <p:spPr>
              <a:xfrm>
                <a:off x="1553677" y="265879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4" name="TextBox 33">
                <a:extLst>
                  <a:ext uri="{FF2B5EF4-FFF2-40B4-BE49-F238E27FC236}">
                    <a16:creationId xmlns:a16="http://schemas.microsoft.com/office/drawing/2014/main" id="{212346D4-2303-AB7E-5363-0801B454F8D2}"/>
                  </a:ext>
                </a:extLst>
              </p:cNvPr>
              <p:cNvSpPr txBox="1"/>
              <p:nvPr/>
            </p:nvSpPr>
            <p:spPr>
              <a:xfrm>
                <a:off x="1557651" y="2721520"/>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5" name="TextBox 34">
                <a:extLst>
                  <a:ext uri="{FF2B5EF4-FFF2-40B4-BE49-F238E27FC236}">
                    <a16:creationId xmlns:a16="http://schemas.microsoft.com/office/drawing/2014/main" id="{49BA35FD-D72A-4F09-1809-1CAB02DA278E}"/>
                  </a:ext>
                </a:extLst>
              </p:cNvPr>
              <p:cNvSpPr txBox="1"/>
              <p:nvPr/>
            </p:nvSpPr>
            <p:spPr>
              <a:xfrm>
                <a:off x="1716665" y="2914418"/>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 name="TextBox 35">
                <a:extLst>
                  <a:ext uri="{FF2B5EF4-FFF2-40B4-BE49-F238E27FC236}">
                    <a16:creationId xmlns:a16="http://schemas.microsoft.com/office/drawing/2014/main" id="{72A49711-099F-B521-6241-F99788FA5D51}"/>
                  </a:ext>
                </a:extLst>
              </p:cNvPr>
              <p:cNvSpPr txBox="1"/>
              <p:nvPr/>
            </p:nvSpPr>
            <p:spPr>
              <a:xfrm>
                <a:off x="1720640" y="2982659"/>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 name="TextBox 36">
                <a:extLst>
                  <a:ext uri="{FF2B5EF4-FFF2-40B4-BE49-F238E27FC236}">
                    <a16:creationId xmlns:a16="http://schemas.microsoft.com/office/drawing/2014/main" id="{B3977778-9369-018D-1877-5BBAB8158A66}"/>
                  </a:ext>
                </a:extLst>
              </p:cNvPr>
              <p:cNvSpPr txBox="1"/>
              <p:nvPr/>
            </p:nvSpPr>
            <p:spPr>
              <a:xfrm>
                <a:off x="1744416" y="3018032"/>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 name="TextBox 37">
                <a:extLst>
                  <a:ext uri="{FF2B5EF4-FFF2-40B4-BE49-F238E27FC236}">
                    <a16:creationId xmlns:a16="http://schemas.microsoft.com/office/drawing/2014/main" id="{4DB2AD48-0729-7D04-B98C-43D69B78DB41}"/>
                  </a:ext>
                </a:extLst>
              </p:cNvPr>
              <p:cNvSpPr txBox="1"/>
              <p:nvPr/>
            </p:nvSpPr>
            <p:spPr>
              <a:xfrm>
                <a:off x="1823963" y="3054707"/>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9" name="TextBox 38">
                <a:extLst>
                  <a:ext uri="{FF2B5EF4-FFF2-40B4-BE49-F238E27FC236}">
                    <a16:creationId xmlns:a16="http://schemas.microsoft.com/office/drawing/2014/main" id="{A6D9F332-03C6-98ED-23F8-2763B40D8E94}"/>
                  </a:ext>
                </a:extLst>
              </p:cNvPr>
              <p:cNvSpPr txBox="1"/>
              <p:nvPr/>
            </p:nvSpPr>
            <p:spPr>
              <a:xfrm>
                <a:off x="1867626" y="3092786"/>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0" name="TextBox 39">
                <a:extLst>
                  <a:ext uri="{FF2B5EF4-FFF2-40B4-BE49-F238E27FC236}">
                    <a16:creationId xmlns:a16="http://schemas.microsoft.com/office/drawing/2014/main" id="{FD8914AB-4DED-B16D-AFDE-B6A91952681B}"/>
                  </a:ext>
                </a:extLst>
              </p:cNvPr>
              <p:cNvSpPr txBox="1"/>
              <p:nvPr/>
            </p:nvSpPr>
            <p:spPr>
              <a:xfrm>
                <a:off x="1899446" y="3212132"/>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1" name="TextBox 40">
                <a:extLst>
                  <a:ext uri="{FF2B5EF4-FFF2-40B4-BE49-F238E27FC236}">
                    <a16:creationId xmlns:a16="http://schemas.microsoft.com/office/drawing/2014/main" id="{2AE515C6-DD20-4DBC-6AF1-F229904FEF5D}"/>
                  </a:ext>
                </a:extLst>
              </p:cNvPr>
              <p:cNvSpPr txBox="1"/>
              <p:nvPr/>
            </p:nvSpPr>
            <p:spPr>
              <a:xfrm>
                <a:off x="2090185" y="3337691"/>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2" name="TextBox 41">
                <a:extLst>
                  <a:ext uri="{FF2B5EF4-FFF2-40B4-BE49-F238E27FC236}">
                    <a16:creationId xmlns:a16="http://schemas.microsoft.com/office/drawing/2014/main" id="{EAA47968-0E48-85FC-62F6-578F5AB90505}"/>
                  </a:ext>
                </a:extLst>
              </p:cNvPr>
              <p:cNvSpPr txBox="1"/>
              <p:nvPr/>
            </p:nvSpPr>
            <p:spPr>
              <a:xfrm>
                <a:off x="2209415" y="3426975"/>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3" name="TextBox 42">
                <a:extLst>
                  <a:ext uri="{FF2B5EF4-FFF2-40B4-BE49-F238E27FC236}">
                    <a16:creationId xmlns:a16="http://schemas.microsoft.com/office/drawing/2014/main" id="{183B49EC-6F78-1C2E-81E3-37D765A769BD}"/>
                  </a:ext>
                </a:extLst>
              </p:cNvPr>
              <p:cNvSpPr txBox="1"/>
              <p:nvPr/>
            </p:nvSpPr>
            <p:spPr>
              <a:xfrm>
                <a:off x="2392291" y="3572175"/>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4" name="TextBox 43">
                <a:extLst>
                  <a:ext uri="{FF2B5EF4-FFF2-40B4-BE49-F238E27FC236}">
                    <a16:creationId xmlns:a16="http://schemas.microsoft.com/office/drawing/2014/main" id="{7149EB14-37F4-B9F9-7C1F-36DBB66EB78E}"/>
                  </a:ext>
                </a:extLst>
              </p:cNvPr>
              <p:cNvSpPr txBox="1"/>
              <p:nvPr/>
            </p:nvSpPr>
            <p:spPr>
              <a:xfrm>
                <a:off x="2535390" y="3680999"/>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5" name="TextBox 44">
                <a:extLst>
                  <a:ext uri="{FF2B5EF4-FFF2-40B4-BE49-F238E27FC236}">
                    <a16:creationId xmlns:a16="http://schemas.microsoft.com/office/drawing/2014/main" id="{9A86F4DE-E079-B536-6130-B7B9CD6842CE}"/>
                  </a:ext>
                </a:extLst>
              </p:cNvPr>
              <p:cNvSpPr txBox="1"/>
              <p:nvPr/>
            </p:nvSpPr>
            <p:spPr>
              <a:xfrm>
                <a:off x="2559163" y="3680999"/>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6" name="TextBox 45">
                <a:extLst>
                  <a:ext uri="{FF2B5EF4-FFF2-40B4-BE49-F238E27FC236}">
                    <a16:creationId xmlns:a16="http://schemas.microsoft.com/office/drawing/2014/main" id="{6EF549BD-8E3F-1973-D357-B125097798E1}"/>
                  </a:ext>
                </a:extLst>
              </p:cNvPr>
              <p:cNvSpPr txBox="1"/>
              <p:nvPr/>
            </p:nvSpPr>
            <p:spPr>
              <a:xfrm>
                <a:off x="2750003" y="3762568"/>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 name="TextBox 46">
                <a:extLst>
                  <a:ext uri="{FF2B5EF4-FFF2-40B4-BE49-F238E27FC236}">
                    <a16:creationId xmlns:a16="http://schemas.microsoft.com/office/drawing/2014/main" id="{71C655FF-6892-40DA-042D-B1741A1E3877}"/>
                  </a:ext>
                </a:extLst>
              </p:cNvPr>
              <p:cNvSpPr txBox="1"/>
              <p:nvPr/>
            </p:nvSpPr>
            <p:spPr>
              <a:xfrm>
                <a:off x="2801610" y="3762568"/>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 name="TextBox 47">
                <a:extLst>
                  <a:ext uri="{FF2B5EF4-FFF2-40B4-BE49-F238E27FC236}">
                    <a16:creationId xmlns:a16="http://schemas.microsoft.com/office/drawing/2014/main" id="{FB371A23-B956-7E2B-49EF-AF62718EDA29}"/>
                  </a:ext>
                </a:extLst>
              </p:cNvPr>
              <p:cNvSpPr txBox="1"/>
              <p:nvPr/>
            </p:nvSpPr>
            <p:spPr>
              <a:xfrm>
                <a:off x="3222954" y="3762568"/>
                <a:ext cx="264816" cy="25577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grpSp>
        <p:sp>
          <p:nvSpPr>
            <p:cNvPr id="18" name="Freeform 364">
              <a:extLst>
                <a:ext uri="{FF2B5EF4-FFF2-40B4-BE49-F238E27FC236}">
                  <a16:creationId xmlns:a16="http://schemas.microsoft.com/office/drawing/2014/main" id="{1DE64B60-AA13-39F7-6142-B42665BAA3DB}"/>
                </a:ext>
              </a:extLst>
            </p:cNvPr>
            <p:cNvSpPr/>
            <p:nvPr/>
          </p:nvSpPr>
          <p:spPr>
            <a:xfrm>
              <a:off x="1345500" y="1860000"/>
              <a:ext cx="2006356" cy="2029186"/>
            </a:xfrm>
            <a:custGeom>
              <a:avLst/>
              <a:gdLst>
                <a:gd name="connsiteX0" fmla="*/ 0 w 2006356"/>
                <a:gd name="connsiteY0" fmla="*/ 0 h 2029186"/>
                <a:gd name="connsiteX1" fmla="*/ 3700 w 2006356"/>
                <a:gd name="connsiteY1" fmla="*/ 0 h 2029186"/>
                <a:gd name="connsiteX2" fmla="*/ 31450 w 2006356"/>
                <a:gd name="connsiteY2" fmla="*/ 0 h 2029186"/>
                <a:gd name="connsiteX3" fmla="*/ 31450 w 2006356"/>
                <a:gd name="connsiteY3" fmla="*/ 25052 h 2029186"/>
                <a:gd name="connsiteX4" fmla="*/ 35151 w 2006356"/>
                <a:gd name="connsiteY4" fmla="*/ 25052 h 2029186"/>
                <a:gd name="connsiteX5" fmla="*/ 35151 w 2006356"/>
                <a:gd name="connsiteY5" fmla="*/ 51105 h 2029186"/>
                <a:gd name="connsiteX6" fmla="*/ 55501 w 2006356"/>
                <a:gd name="connsiteY6" fmla="*/ 51105 h 2029186"/>
                <a:gd name="connsiteX7" fmla="*/ 55501 w 2006356"/>
                <a:gd name="connsiteY7" fmla="*/ 76157 h 2029186"/>
                <a:gd name="connsiteX8" fmla="*/ 71226 w 2006356"/>
                <a:gd name="connsiteY8" fmla="*/ 76157 h 2029186"/>
                <a:gd name="connsiteX9" fmla="*/ 102677 w 2006356"/>
                <a:gd name="connsiteY9" fmla="*/ 76157 h 2029186"/>
                <a:gd name="connsiteX10" fmla="*/ 102677 w 2006356"/>
                <a:gd name="connsiteY10" fmla="*/ 102211 h 2029186"/>
                <a:gd name="connsiteX11" fmla="*/ 107302 w 2006356"/>
                <a:gd name="connsiteY11" fmla="*/ 102211 h 2029186"/>
                <a:gd name="connsiteX12" fmla="*/ 107302 w 2006356"/>
                <a:gd name="connsiteY12" fmla="*/ 128265 h 2029186"/>
                <a:gd name="connsiteX13" fmla="*/ 111002 w 2006356"/>
                <a:gd name="connsiteY13" fmla="*/ 128265 h 2029186"/>
                <a:gd name="connsiteX14" fmla="*/ 111002 w 2006356"/>
                <a:gd name="connsiteY14" fmla="*/ 154318 h 2029186"/>
                <a:gd name="connsiteX15" fmla="*/ 119327 w 2006356"/>
                <a:gd name="connsiteY15" fmla="*/ 154318 h 2029186"/>
                <a:gd name="connsiteX16" fmla="*/ 119327 w 2006356"/>
                <a:gd name="connsiteY16" fmla="*/ 180372 h 2029186"/>
                <a:gd name="connsiteX17" fmla="*/ 126727 w 2006356"/>
                <a:gd name="connsiteY17" fmla="*/ 180372 h 2029186"/>
                <a:gd name="connsiteX18" fmla="*/ 126727 w 2006356"/>
                <a:gd name="connsiteY18" fmla="*/ 206426 h 2029186"/>
                <a:gd name="connsiteX19" fmla="*/ 135052 w 2006356"/>
                <a:gd name="connsiteY19" fmla="*/ 206426 h 2029186"/>
                <a:gd name="connsiteX20" fmla="*/ 135052 w 2006356"/>
                <a:gd name="connsiteY20" fmla="*/ 232480 h 2029186"/>
                <a:gd name="connsiteX21" fmla="*/ 138752 w 2006356"/>
                <a:gd name="connsiteY21" fmla="*/ 232480 h 2029186"/>
                <a:gd name="connsiteX22" fmla="*/ 138752 w 2006356"/>
                <a:gd name="connsiteY22" fmla="*/ 259536 h 2029186"/>
                <a:gd name="connsiteX23" fmla="*/ 142452 w 2006356"/>
                <a:gd name="connsiteY23" fmla="*/ 259536 h 2029186"/>
                <a:gd name="connsiteX24" fmla="*/ 142452 w 2006356"/>
                <a:gd name="connsiteY24" fmla="*/ 285589 h 2029186"/>
                <a:gd name="connsiteX25" fmla="*/ 147077 w 2006356"/>
                <a:gd name="connsiteY25" fmla="*/ 285589 h 2029186"/>
                <a:gd name="connsiteX26" fmla="*/ 147077 w 2006356"/>
                <a:gd name="connsiteY26" fmla="*/ 312645 h 2029186"/>
                <a:gd name="connsiteX27" fmla="*/ 154477 w 2006356"/>
                <a:gd name="connsiteY27" fmla="*/ 312645 h 2029186"/>
                <a:gd name="connsiteX28" fmla="*/ 154477 w 2006356"/>
                <a:gd name="connsiteY28" fmla="*/ 446922 h 2029186"/>
                <a:gd name="connsiteX29" fmla="*/ 162803 w 2006356"/>
                <a:gd name="connsiteY29" fmla="*/ 446922 h 2029186"/>
                <a:gd name="connsiteX30" fmla="*/ 162803 w 2006356"/>
                <a:gd name="connsiteY30" fmla="*/ 501034 h 2029186"/>
                <a:gd name="connsiteX31" fmla="*/ 166503 w 2006356"/>
                <a:gd name="connsiteY31" fmla="*/ 501034 h 2029186"/>
                <a:gd name="connsiteX32" fmla="*/ 166503 w 2006356"/>
                <a:gd name="connsiteY32" fmla="*/ 529092 h 2029186"/>
                <a:gd name="connsiteX33" fmla="*/ 170203 w 2006356"/>
                <a:gd name="connsiteY33" fmla="*/ 529092 h 2029186"/>
                <a:gd name="connsiteX34" fmla="*/ 170203 w 2006356"/>
                <a:gd name="connsiteY34" fmla="*/ 610259 h 2029186"/>
                <a:gd name="connsiteX35" fmla="*/ 174828 w 2006356"/>
                <a:gd name="connsiteY35" fmla="*/ 610259 h 2029186"/>
                <a:gd name="connsiteX36" fmla="*/ 174828 w 2006356"/>
                <a:gd name="connsiteY36" fmla="*/ 692429 h 2029186"/>
                <a:gd name="connsiteX37" fmla="*/ 182228 w 2006356"/>
                <a:gd name="connsiteY37" fmla="*/ 692429 h 2029186"/>
                <a:gd name="connsiteX38" fmla="*/ 182228 w 2006356"/>
                <a:gd name="connsiteY38" fmla="*/ 719485 h 2029186"/>
                <a:gd name="connsiteX39" fmla="*/ 190553 w 2006356"/>
                <a:gd name="connsiteY39" fmla="*/ 719485 h 2029186"/>
                <a:gd name="connsiteX40" fmla="*/ 190553 w 2006356"/>
                <a:gd name="connsiteY40" fmla="*/ 747542 h 2029186"/>
                <a:gd name="connsiteX41" fmla="*/ 194253 w 2006356"/>
                <a:gd name="connsiteY41" fmla="*/ 747542 h 2029186"/>
                <a:gd name="connsiteX42" fmla="*/ 194253 w 2006356"/>
                <a:gd name="connsiteY42" fmla="*/ 774598 h 2029186"/>
                <a:gd name="connsiteX43" fmla="*/ 197953 w 2006356"/>
                <a:gd name="connsiteY43" fmla="*/ 774598 h 2029186"/>
                <a:gd name="connsiteX44" fmla="*/ 202578 w 2006356"/>
                <a:gd name="connsiteY44" fmla="*/ 774598 h 2029186"/>
                <a:gd name="connsiteX45" fmla="*/ 206278 w 2006356"/>
                <a:gd name="connsiteY45" fmla="*/ 774598 h 2029186"/>
                <a:gd name="connsiteX46" fmla="*/ 206278 w 2006356"/>
                <a:gd name="connsiteY46" fmla="*/ 804660 h 2029186"/>
                <a:gd name="connsiteX47" fmla="*/ 209978 w 2006356"/>
                <a:gd name="connsiteY47" fmla="*/ 804660 h 2029186"/>
                <a:gd name="connsiteX48" fmla="*/ 209978 w 2006356"/>
                <a:gd name="connsiteY48" fmla="*/ 833720 h 2029186"/>
                <a:gd name="connsiteX49" fmla="*/ 226629 w 2006356"/>
                <a:gd name="connsiteY49" fmla="*/ 833720 h 2029186"/>
                <a:gd name="connsiteX50" fmla="*/ 237729 w 2006356"/>
                <a:gd name="connsiteY50" fmla="*/ 833720 h 2029186"/>
                <a:gd name="connsiteX51" fmla="*/ 237729 w 2006356"/>
                <a:gd name="connsiteY51" fmla="*/ 863782 h 2029186"/>
                <a:gd name="connsiteX52" fmla="*/ 313580 w 2006356"/>
                <a:gd name="connsiteY52" fmla="*/ 863782 h 2029186"/>
                <a:gd name="connsiteX53" fmla="*/ 329305 w 2006356"/>
                <a:gd name="connsiteY53" fmla="*/ 863782 h 2029186"/>
                <a:gd name="connsiteX54" fmla="*/ 329305 w 2006356"/>
                <a:gd name="connsiteY54" fmla="*/ 894846 h 2029186"/>
                <a:gd name="connsiteX55" fmla="*/ 333930 w 2006356"/>
                <a:gd name="connsiteY55" fmla="*/ 894846 h 2029186"/>
                <a:gd name="connsiteX56" fmla="*/ 333930 w 2006356"/>
                <a:gd name="connsiteY56" fmla="*/ 924908 h 2029186"/>
                <a:gd name="connsiteX57" fmla="*/ 337630 w 2006356"/>
                <a:gd name="connsiteY57" fmla="*/ 924908 h 2029186"/>
                <a:gd name="connsiteX58" fmla="*/ 341330 w 2006356"/>
                <a:gd name="connsiteY58" fmla="*/ 924908 h 2029186"/>
                <a:gd name="connsiteX59" fmla="*/ 341330 w 2006356"/>
                <a:gd name="connsiteY59" fmla="*/ 988039 h 2029186"/>
                <a:gd name="connsiteX60" fmla="*/ 349656 w 2006356"/>
                <a:gd name="connsiteY60" fmla="*/ 988039 h 2029186"/>
                <a:gd name="connsiteX61" fmla="*/ 349656 w 2006356"/>
                <a:gd name="connsiteY61" fmla="*/ 1020105 h 2029186"/>
                <a:gd name="connsiteX62" fmla="*/ 365381 w 2006356"/>
                <a:gd name="connsiteY62" fmla="*/ 1020105 h 2029186"/>
                <a:gd name="connsiteX63" fmla="*/ 365381 w 2006356"/>
                <a:gd name="connsiteY63" fmla="*/ 1052171 h 2029186"/>
                <a:gd name="connsiteX64" fmla="*/ 420882 w 2006356"/>
                <a:gd name="connsiteY64" fmla="*/ 1052171 h 2029186"/>
                <a:gd name="connsiteX65" fmla="*/ 420882 w 2006356"/>
                <a:gd name="connsiteY65" fmla="*/ 1084237 h 2029186"/>
                <a:gd name="connsiteX66" fmla="*/ 448632 w 2006356"/>
                <a:gd name="connsiteY66" fmla="*/ 1084237 h 2029186"/>
                <a:gd name="connsiteX67" fmla="*/ 448632 w 2006356"/>
                <a:gd name="connsiteY67" fmla="*/ 1116303 h 2029186"/>
                <a:gd name="connsiteX68" fmla="*/ 481008 w 2006356"/>
                <a:gd name="connsiteY68" fmla="*/ 1116303 h 2029186"/>
                <a:gd name="connsiteX69" fmla="*/ 481008 w 2006356"/>
                <a:gd name="connsiteY69" fmla="*/ 1180436 h 2029186"/>
                <a:gd name="connsiteX70" fmla="*/ 500433 w 2006356"/>
                <a:gd name="connsiteY70" fmla="*/ 1180436 h 2029186"/>
                <a:gd name="connsiteX71" fmla="*/ 504133 w 2006356"/>
                <a:gd name="connsiteY71" fmla="*/ 1180436 h 2029186"/>
                <a:gd name="connsiteX72" fmla="*/ 504133 w 2006356"/>
                <a:gd name="connsiteY72" fmla="*/ 1249578 h 2029186"/>
                <a:gd name="connsiteX73" fmla="*/ 519858 w 2006356"/>
                <a:gd name="connsiteY73" fmla="*/ 1249578 h 2029186"/>
                <a:gd name="connsiteX74" fmla="*/ 519858 w 2006356"/>
                <a:gd name="connsiteY74" fmla="*/ 1284651 h 2029186"/>
                <a:gd name="connsiteX75" fmla="*/ 528183 w 2006356"/>
                <a:gd name="connsiteY75" fmla="*/ 1284651 h 2029186"/>
                <a:gd name="connsiteX76" fmla="*/ 555934 w 2006356"/>
                <a:gd name="connsiteY76" fmla="*/ 1284651 h 2029186"/>
                <a:gd name="connsiteX77" fmla="*/ 555934 w 2006356"/>
                <a:gd name="connsiteY77" fmla="*/ 1320725 h 2029186"/>
                <a:gd name="connsiteX78" fmla="*/ 607735 w 2006356"/>
                <a:gd name="connsiteY78" fmla="*/ 1320725 h 2029186"/>
                <a:gd name="connsiteX79" fmla="*/ 647510 w 2006356"/>
                <a:gd name="connsiteY79" fmla="*/ 1320725 h 2029186"/>
                <a:gd name="connsiteX80" fmla="*/ 647510 w 2006356"/>
                <a:gd name="connsiteY80" fmla="*/ 1358804 h 2029186"/>
                <a:gd name="connsiteX81" fmla="*/ 651210 w 2006356"/>
                <a:gd name="connsiteY81" fmla="*/ 1358804 h 2029186"/>
                <a:gd name="connsiteX82" fmla="*/ 671561 w 2006356"/>
                <a:gd name="connsiteY82" fmla="*/ 1358804 h 2029186"/>
                <a:gd name="connsiteX83" fmla="*/ 671561 w 2006356"/>
                <a:gd name="connsiteY83" fmla="*/ 1398886 h 2029186"/>
                <a:gd name="connsiteX84" fmla="*/ 675261 w 2006356"/>
                <a:gd name="connsiteY84" fmla="*/ 1398886 h 2029186"/>
                <a:gd name="connsiteX85" fmla="*/ 675261 w 2006356"/>
                <a:gd name="connsiteY85" fmla="*/ 1438969 h 2029186"/>
                <a:gd name="connsiteX86" fmla="*/ 678961 w 2006356"/>
                <a:gd name="connsiteY86" fmla="*/ 1438969 h 2029186"/>
                <a:gd name="connsiteX87" fmla="*/ 678961 w 2006356"/>
                <a:gd name="connsiteY87" fmla="*/ 1478050 h 2029186"/>
                <a:gd name="connsiteX88" fmla="*/ 683586 w 2006356"/>
                <a:gd name="connsiteY88" fmla="*/ 1478050 h 2029186"/>
                <a:gd name="connsiteX89" fmla="*/ 734462 w 2006356"/>
                <a:gd name="connsiteY89" fmla="*/ 1478050 h 2029186"/>
                <a:gd name="connsiteX90" fmla="*/ 734462 w 2006356"/>
                <a:gd name="connsiteY90" fmla="*/ 1520136 h 2029186"/>
                <a:gd name="connsiteX91" fmla="*/ 778862 w 2006356"/>
                <a:gd name="connsiteY91" fmla="*/ 1520136 h 2029186"/>
                <a:gd name="connsiteX92" fmla="*/ 778862 w 2006356"/>
                <a:gd name="connsiteY92" fmla="*/ 1562223 h 2029186"/>
                <a:gd name="connsiteX93" fmla="*/ 782562 w 2006356"/>
                <a:gd name="connsiteY93" fmla="*/ 1562223 h 2029186"/>
                <a:gd name="connsiteX94" fmla="*/ 782562 w 2006356"/>
                <a:gd name="connsiteY94" fmla="*/ 1604310 h 2029186"/>
                <a:gd name="connsiteX95" fmla="*/ 874139 w 2006356"/>
                <a:gd name="connsiteY95" fmla="*/ 1604310 h 2029186"/>
                <a:gd name="connsiteX96" fmla="*/ 921315 w 2006356"/>
                <a:gd name="connsiteY96" fmla="*/ 1604310 h 2029186"/>
                <a:gd name="connsiteX97" fmla="*/ 921315 w 2006356"/>
                <a:gd name="connsiteY97" fmla="*/ 1648401 h 2029186"/>
                <a:gd name="connsiteX98" fmla="*/ 933340 w 2006356"/>
                <a:gd name="connsiteY98" fmla="*/ 1648401 h 2029186"/>
                <a:gd name="connsiteX99" fmla="*/ 933340 w 2006356"/>
                <a:gd name="connsiteY99" fmla="*/ 1693494 h 2029186"/>
                <a:gd name="connsiteX100" fmla="*/ 993466 w 2006356"/>
                <a:gd name="connsiteY100" fmla="*/ 1693494 h 2029186"/>
                <a:gd name="connsiteX101" fmla="*/ 1009191 w 2006356"/>
                <a:gd name="connsiteY101" fmla="*/ 1693494 h 2029186"/>
                <a:gd name="connsiteX102" fmla="*/ 1009191 w 2006356"/>
                <a:gd name="connsiteY102" fmla="*/ 1741593 h 2029186"/>
                <a:gd name="connsiteX103" fmla="*/ 1017516 w 2006356"/>
                <a:gd name="connsiteY103" fmla="*/ 1741593 h 2029186"/>
                <a:gd name="connsiteX104" fmla="*/ 1017516 w 2006356"/>
                <a:gd name="connsiteY104" fmla="*/ 1789693 h 2029186"/>
                <a:gd name="connsiteX105" fmla="*/ 1116493 w 2006356"/>
                <a:gd name="connsiteY105" fmla="*/ 1789693 h 2029186"/>
                <a:gd name="connsiteX106" fmla="*/ 1116493 w 2006356"/>
                <a:gd name="connsiteY106" fmla="*/ 1838794 h 2029186"/>
                <a:gd name="connsiteX107" fmla="*/ 1175694 w 2006356"/>
                <a:gd name="connsiteY107" fmla="*/ 1838794 h 2029186"/>
                <a:gd name="connsiteX108" fmla="*/ 1220094 w 2006356"/>
                <a:gd name="connsiteY108" fmla="*/ 1838794 h 2029186"/>
                <a:gd name="connsiteX109" fmla="*/ 1220094 w 2006356"/>
                <a:gd name="connsiteY109" fmla="*/ 1892906 h 2029186"/>
                <a:gd name="connsiteX110" fmla="*/ 1319071 w 2006356"/>
                <a:gd name="connsiteY110" fmla="*/ 1892906 h 2029186"/>
                <a:gd name="connsiteX111" fmla="*/ 1319071 w 2006356"/>
                <a:gd name="connsiteY111" fmla="*/ 1947017 h 2029186"/>
                <a:gd name="connsiteX112" fmla="*/ 1343121 w 2006356"/>
                <a:gd name="connsiteY112" fmla="*/ 1947017 h 2029186"/>
                <a:gd name="connsiteX113" fmla="*/ 1346821 w 2006356"/>
                <a:gd name="connsiteY113" fmla="*/ 1947017 h 2029186"/>
                <a:gd name="connsiteX114" fmla="*/ 1346821 w 2006356"/>
                <a:gd name="connsiteY114" fmla="*/ 2029187 h 2029186"/>
                <a:gd name="connsiteX115" fmla="*/ 1533674 w 2006356"/>
                <a:gd name="connsiteY115" fmla="*/ 2029187 h 2029186"/>
                <a:gd name="connsiteX116" fmla="*/ 1585475 w 2006356"/>
                <a:gd name="connsiteY116" fmla="*/ 2029187 h 2029186"/>
                <a:gd name="connsiteX117" fmla="*/ 2006357 w 2006356"/>
                <a:gd name="connsiteY117" fmla="*/ 2029187 h 202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06356" h="2029186">
                  <a:moveTo>
                    <a:pt x="0" y="0"/>
                  </a:moveTo>
                  <a:lnTo>
                    <a:pt x="3700" y="0"/>
                  </a:lnTo>
                  <a:lnTo>
                    <a:pt x="31450" y="0"/>
                  </a:lnTo>
                  <a:lnTo>
                    <a:pt x="31450" y="25052"/>
                  </a:lnTo>
                  <a:lnTo>
                    <a:pt x="35151" y="25052"/>
                  </a:lnTo>
                  <a:lnTo>
                    <a:pt x="35151" y="51105"/>
                  </a:lnTo>
                  <a:lnTo>
                    <a:pt x="55501" y="51105"/>
                  </a:lnTo>
                  <a:lnTo>
                    <a:pt x="55501" y="76157"/>
                  </a:lnTo>
                  <a:lnTo>
                    <a:pt x="71226" y="76157"/>
                  </a:lnTo>
                  <a:lnTo>
                    <a:pt x="102677" y="76157"/>
                  </a:lnTo>
                  <a:lnTo>
                    <a:pt x="102677" y="102211"/>
                  </a:lnTo>
                  <a:lnTo>
                    <a:pt x="107302" y="102211"/>
                  </a:lnTo>
                  <a:lnTo>
                    <a:pt x="107302" y="128265"/>
                  </a:lnTo>
                  <a:lnTo>
                    <a:pt x="111002" y="128265"/>
                  </a:lnTo>
                  <a:lnTo>
                    <a:pt x="111002" y="154318"/>
                  </a:lnTo>
                  <a:lnTo>
                    <a:pt x="119327" y="154318"/>
                  </a:lnTo>
                  <a:lnTo>
                    <a:pt x="119327" y="180372"/>
                  </a:lnTo>
                  <a:lnTo>
                    <a:pt x="126727" y="180372"/>
                  </a:lnTo>
                  <a:lnTo>
                    <a:pt x="126727" y="206426"/>
                  </a:lnTo>
                  <a:lnTo>
                    <a:pt x="135052" y="206426"/>
                  </a:lnTo>
                  <a:lnTo>
                    <a:pt x="135052" y="232480"/>
                  </a:lnTo>
                  <a:lnTo>
                    <a:pt x="138752" y="232480"/>
                  </a:lnTo>
                  <a:lnTo>
                    <a:pt x="138752" y="259536"/>
                  </a:lnTo>
                  <a:lnTo>
                    <a:pt x="142452" y="259536"/>
                  </a:lnTo>
                  <a:lnTo>
                    <a:pt x="142452" y="285589"/>
                  </a:lnTo>
                  <a:lnTo>
                    <a:pt x="147077" y="285589"/>
                  </a:lnTo>
                  <a:lnTo>
                    <a:pt x="147077" y="312645"/>
                  </a:lnTo>
                  <a:lnTo>
                    <a:pt x="154477" y="312645"/>
                  </a:lnTo>
                  <a:lnTo>
                    <a:pt x="154477" y="446922"/>
                  </a:lnTo>
                  <a:lnTo>
                    <a:pt x="162803" y="446922"/>
                  </a:lnTo>
                  <a:lnTo>
                    <a:pt x="162803" y="501034"/>
                  </a:lnTo>
                  <a:lnTo>
                    <a:pt x="166503" y="501034"/>
                  </a:lnTo>
                  <a:lnTo>
                    <a:pt x="166503" y="529092"/>
                  </a:lnTo>
                  <a:lnTo>
                    <a:pt x="170203" y="529092"/>
                  </a:lnTo>
                  <a:lnTo>
                    <a:pt x="170203" y="610259"/>
                  </a:lnTo>
                  <a:lnTo>
                    <a:pt x="174828" y="610259"/>
                  </a:lnTo>
                  <a:lnTo>
                    <a:pt x="174828" y="692429"/>
                  </a:lnTo>
                  <a:lnTo>
                    <a:pt x="182228" y="692429"/>
                  </a:lnTo>
                  <a:lnTo>
                    <a:pt x="182228" y="719485"/>
                  </a:lnTo>
                  <a:lnTo>
                    <a:pt x="190553" y="719485"/>
                  </a:lnTo>
                  <a:lnTo>
                    <a:pt x="190553" y="747542"/>
                  </a:lnTo>
                  <a:lnTo>
                    <a:pt x="194253" y="747542"/>
                  </a:lnTo>
                  <a:lnTo>
                    <a:pt x="194253" y="774598"/>
                  </a:lnTo>
                  <a:lnTo>
                    <a:pt x="197953" y="774598"/>
                  </a:lnTo>
                  <a:lnTo>
                    <a:pt x="202578" y="774598"/>
                  </a:lnTo>
                  <a:lnTo>
                    <a:pt x="206278" y="774598"/>
                  </a:lnTo>
                  <a:lnTo>
                    <a:pt x="206278" y="804660"/>
                  </a:lnTo>
                  <a:lnTo>
                    <a:pt x="209978" y="804660"/>
                  </a:lnTo>
                  <a:lnTo>
                    <a:pt x="209978" y="833720"/>
                  </a:lnTo>
                  <a:lnTo>
                    <a:pt x="226629" y="833720"/>
                  </a:lnTo>
                  <a:lnTo>
                    <a:pt x="237729" y="833720"/>
                  </a:lnTo>
                  <a:lnTo>
                    <a:pt x="237729" y="863782"/>
                  </a:lnTo>
                  <a:lnTo>
                    <a:pt x="313580" y="863782"/>
                  </a:lnTo>
                  <a:lnTo>
                    <a:pt x="329305" y="863782"/>
                  </a:lnTo>
                  <a:lnTo>
                    <a:pt x="329305" y="894846"/>
                  </a:lnTo>
                  <a:lnTo>
                    <a:pt x="333930" y="894846"/>
                  </a:lnTo>
                  <a:lnTo>
                    <a:pt x="333930" y="924908"/>
                  </a:lnTo>
                  <a:lnTo>
                    <a:pt x="337630" y="924908"/>
                  </a:lnTo>
                  <a:lnTo>
                    <a:pt x="341330" y="924908"/>
                  </a:lnTo>
                  <a:lnTo>
                    <a:pt x="341330" y="988039"/>
                  </a:lnTo>
                  <a:lnTo>
                    <a:pt x="349656" y="988039"/>
                  </a:lnTo>
                  <a:lnTo>
                    <a:pt x="349656" y="1020105"/>
                  </a:lnTo>
                  <a:lnTo>
                    <a:pt x="365381" y="1020105"/>
                  </a:lnTo>
                  <a:lnTo>
                    <a:pt x="365381" y="1052171"/>
                  </a:lnTo>
                  <a:lnTo>
                    <a:pt x="420882" y="1052171"/>
                  </a:lnTo>
                  <a:lnTo>
                    <a:pt x="420882" y="1084237"/>
                  </a:lnTo>
                  <a:lnTo>
                    <a:pt x="448632" y="1084237"/>
                  </a:lnTo>
                  <a:lnTo>
                    <a:pt x="448632" y="1116303"/>
                  </a:lnTo>
                  <a:lnTo>
                    <a:pt x="481008" y="1116303"/>
                  </a:lnTo>
                  <a:lnTo>
                    <a:pt x="481008" y="1180436"/>
                  </a:lnTo>
                  <a:lnTo>
                    <a:pt x="500433" y="1180436"/>
                  </a:lnTo>
                  <a:lnTo>
                    <a:pt x="504133" y="1180436"/>
                  </a:lnTo>
                  <a:lnTo>
                    <a:pt x="504133" y="1249578"/>
                  </a:lnTo>
                  <a:lnTo>
                    <a:pt x="519858" y="1249578"/>
                  </a:lnTo>
                  <a:lnTo>
                    <a:pt x="519858" y="1284651"/>
                  </a:lnTo>
                  <a:lnTo>
                    <a:pt x="528183" y="1284651"/>
                  </a:lnTo>
                  <a:lnTo>
                    <a:pt x="555934" y="1284651"/>
                  </a:lnTo>
                  <a:lnTo>
                    <a:pt x="555934" y="1320725"/>
                  </a:lnTo>
                  <a:lnTo>
                    <a:pt x="607735" y="1320725"/>
                  </a:lnTo>
                  <a:lnTo>
                    <a:pt x="647510" y="1320725"/>
                  </a:lnTo>
                  <a:lnTo>
                    <a:pt x="647510" y="1358804"/>
                  </a:lnTo>
                  <a:lnTo>
                    <a:pt x="651210" y="1358804"/>
                  </a:lnTo>
                  <a:lnTo>
                    <a:pt x="671561" y="1358804"/>
                  </a:lnTo>
                  <a:lnTo>
                    <a:pt x="671561" y="1398886"/>
                  </a:lnTo>
                  <a:lnTo>
                    <a:pt x="675261" y="1398886"/>
                  </a:lnTo>
                  <a:lnTo>
                    <a:pt x="675261" y="1438969"/>
                  </a:lnTo>
                  <a:lnTo>
                    <a:pt x="678961" y="1438969"/>
                  </a:lnTo>
                  <a:lnTo>
                    <a:pt x="678961" y="1478050"/>
                  </a:lnTo>
                  <a:lnTo>
                    <a:pt x="683586" y="1478050"/>
                  </a:lnTo>
                  <a:lnTo>
                    <a:pt x="734462" y="1478050"/>
                  </a:lnTo>
                  <a:lnTo>
                    <a:pt x="734462" y="1520136"/>
                  </a:lnTo>
                  <a:lnTo>
                    <a:pt x="778862" y="1520136"/>
                  </a:lnTo>
                  <a:lnTo>
                    <a:pt x="778862" y="1562223"/>
                  </a:lnTo>
                  <a:lnTo>
                    <a:pt x="782562" y="1562223"/>
                  </a:lnTo>
                  <a:lnTo>
                    <a:pt x="782562" y="1604310"/>
                  </a:lnTo>
                  <a:lnTo>
                    <a:pt x="874139" y="1604310"/>
                  </a:lnTo>
                  <a:lnTo>
                    <a:pt x="921315" y="1604310"/>
                  </a:lnTo>
                  <a:lnTo>
                    <a:pt x="921315" y="1648401"/>
                  </a:lnTo>
                  <a:lnTo>
                    <a:pt x="933340" y="1648401"/>
                  </a:lnTo>
                  <a:lnTo>
                    <a:pt x="933340" y="1693494"/>
                  </a:lnTo>
                  <a:lnTo>
                    <a:pt x="993466" y="1693494"/>
                  </a:lnTo>
                  <a:lnTo>
                    <a:pt x="1009191" y="1693494"/>
                  </a:lnTo>
                  <a:lnTo>
                    <a:pt x="1009191" y="1741593"/>
                  </a:lnTo>
                  <a:lnTo>
                    <a:pt x="1017516" y="1741593"/>
                  </a:lnTo>
                  <a:lnTo>
                    <a:pt x="1017516" y="1789693"/>
                  </a:lnTo>
                  <a:lnTo>
                    <a:pt x="1116493" y="1789693"/>
                  </a:lnTo>
                  <a:lnTo>
                    <a:pt x="1116493" y="1838794"/>
                  </a:lnTo>
                  <a:lnTo>
                    <a:pt x="1175694" y="1838794"/>
                  </a:lnTo>
                  <a:lnTo>
                    <a:pt x="1220094" y="1838794"/>
                  </a:lnTo>
                  <a:lnTo>
                    <a:pt x="1220094" y="1892906"/>
                  </a:lnTo>
                  <a:lnTo>
                    <a:pt x="1319071" y="1892906"/>
                  </a:lnTo>
                  <a:lnTo>
                    <a:pt x="1319071" y="1947017"/>
                  </a:lnTo>
                  <a:lnTo>
                    <a:pt x="1343121" y="1947017"/>
                  </a:lnTo>
                  <a:lnTo>
                    <a:pt x="1346821" y="1947017"/>
                  </a:lnTo>
                  <a:lnTo>
                    <a:pt x="1346821" y="2029187"/>
                  </a:lnTo>
                  <a:lnTo>
                    <a:pt x="1533674" y="2029187"/>
                  </a:lnTo>
                  <a:lnTo>
                    <a:pt x="1585475" y="2029187"/>
                  </a:lnTo>
                  <a:lnTo>
                    <a:pt x="2006357" y="2029187"/>
                  </a:lnTo>
                </a:path>
              </a:pathLst>
            </a:custGeom>
            <a:noFill/>
            <a:ln w="15875" cap="flat">
              <a:solidFill>
                <a:srgbClr val="A6A6A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6A6A6"/>
                </a:solidFill>
                <a:effectLst/>
                <a:uLnTx/>
                <a:uFillTx/>
                <a:latin typeface="Arial"/>
                <a:ea typeface="+mn-ea"/>
                <a:cs typeface="+mn-cs"/>
              </a:endParaRPr>
            </a:p>
          </p:txBody>
        </p:sp>
      </p:grpSp>
      <p:sp>
        <p:nvSpPr>
          <p:cNvPr id="49" name="TextBox 48">
            <a:extLst>
              <a:ext uri="{FF2B5EF4-FFF2-40B4-BE49-F238E27FC236}">
                <a16:creationId xmlns:a16="http://schemas.microsoft.com/office/drawing/2014/main" id="{104805BD-F01D-8D8C-28E1-6F6C6561F3A7}"/>
              </a:ext>
            </a:extLst>
          </p:cNvPr>
          <p:cNvSpPr txBox="1"/>
          <p:nvPr/>
        </p:nvSpPr>
        <p:spPr>
          <a:xfrm>
            <a:off x="1526951" y="1350734"/>
            <a:ext cx="37560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rPr>
              <a:t>H-score &lt; 100</a:t>
            </a:r>
            <a:r>
              <a:rPr kumimoji="0" lang="en-US" sz="1800" b="1" i="0" u="none" strike="noStrike" kern="1200" cap="none" spc="0" normalizeH="0" baseline="30000" noProof="0">
                <a:ln>
                  <a:noFill/>
                </a:ln>
                <a:solidFill>
                  <a:srgbClr val="002557"/>
                </a:solidFill>
                <a:effectLst/>
                <a:uLnTx/>
                <a:uFillTx/>
                <a:latin typeface="Arial"/>
                <a:ea typeface="Times New Roman" panose="02020603050405020304" pitchFamily="18" charset="0"/>
                <a:cs typeface="Calibri"/>
              </a:rPr>
              <a:t>a</a:t>
            </a:r>
            <a:endParaRPr kumimoji="0" lang="en-US" sz="1800" b="1" i="0" u="none" strike="sngStrike" kern="1200" cap="none" spc="0" normalizeH="0" baseline="0" noProof="0">
              <a:ln>
                <a:noFill/>
              </a:ln>
              <a:solidFill>
                <a:srgbClr val="002557"/>
              </a:solidFill>
              <a:effectLst/>
              <a:uLnTx/>
              <a:uFillTx/>
              <a:latin typeface="Arial"/>
              <a:ea typeface="Times New Roman" panose="02020603050405020304" pitchFamily="18" charset="0"/>
              <a:cs typeface="Calibri"/>
            </a:endParaRPr>
          </a:p>
        </p:txBody>
      </p:sp>
      <p:grpSp>
        <p:nvGrpSpPr>
          <p:cNvPr id="50" name="Group 49">
            <a:extLst>
              <a:ext uri="{FF2B5EF4-FFF2-40B4-BE49-F238E27FC236}">
                <a16:creationId xmlns:a16="http://schemas.microsoft.com/office/drawing/2014/main" id="{48109589-C6F5-B811-79C7-2539A3228086}"/>
              </a:ext>
            </a:extLst>
          </p:cNvPr>
          <p:cNvGrpSpPr/>
          <p:nvPr/>
        </p:nvGrpSpPr>
        <p:grpSpPr>
          <a:xfrm>
            <a:off x="1162493" y="1842666"/>
            <a:ext cx="374645" cy="2577106"/>
            <a:chOff x="1873254" y="1885950"/>
            <a:chExt cx="374645" cy="2577106"/>
          </a:xfrm>
        </p:grpSpPr>
        <p:sp>
          <p:nvSpPr>
            <p:cNvPr id="51" name="TextBox 50">
              <a:extLst>
                <a:ext uri="{FF2B5EF4-FFF2-40B4-BE49-F238E27FC236}">
                  <a16:creationId xmlns:a16="http://schemas.microsoft.com/office/drawing/2014/main" id="{744751F5-74C0-7EB9-A872-E62074FBAFF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52" name="Straight Connector 51">
              <a:extLst>
                <a:ext uri="{FF2B5EF4-FFF2-40B4-BE49-F238E27FC236}">
                  <a16:creationId xmlns:a16="http://schemas.microsoft.com/office/drawing/2014/main" id="{AEF69C0F-31B5-BEC4-9376-176623B4FA9F}"/>
                </a:ext>
              </a:extLst>
            </p:cNvPr>
            <p:cNvCxnSpPr>
              <a:cxnSpLocks/>
              <a:stCxn id="51"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A997C96-DAA1-00ED-0633-653AA920F080}"/>
              </a:ext>
            </a:extLst>
          </p:cNvPr>
          <p:cNvGrpSpPr/>
          <p:nvPr/>
        </p:nvGrpSpPr>
        <p:grpSpPr>
          <a:xfrm>
            <a:off x="993104" y="3791264"/>
            <a:ext cx="356712" cy="230832"/>
            <a:chOff x="757249" y="4117000"/>
            <a:chExt cx="356712" cy="230832"/>
          </a:xfrm>
        </p:grpSpPr>
        <p:cxnSp>
          <p:nvCxnSpPr>
            <p:cNvPr id="54" name="Straight Connector 53">
              <a:extLst>
                <a:ext uri="{FF2B5EF4-FFF2-40B4-BE49-F238E27FC236}">
                  <a16:creationId xmlns:a16="http://schemas.microsoft.com/office/drawing/2014/main" id="{1CC77478-E5E1-E8E1-D9AA-09D56C1E3E5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F7D6363-DE7D-2029-8B98-1C73A9967CA5}"/>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a:t>
              </a:r>
            </a:p>
          </p:txBody>
        </p:sp>
      </p:grpSp>
      <p:grpSp>
        <p:nvGrpSpPr>
          <p:cNvPr id="56" name="Group 55">
            <a:extLst>
              <a:ext uri="{FF2B5EF4-FFF2-40B4-BE49-F238E27FC236}">
                <a16:creationId xmlns:a16="http://schemas.microsoft.com/office/drawing/2014/main" id="{7FC90637-1C9D-417E-C647-A119D94F4E21}"/>
              </a:ext>
            </a:extLst>
          </p:cNvPr>
          <p:cNvGrpSpPr/>
          <p:nvPr/>
        </p:nvGrpSpPr>
        <p:grpSpPr>
          <a:xfrm>
            <a:off x="993104" y="3562982"/>
            <a:ext cx="356712" cy="230832"/>
            <a:chOff x="757249" y="4117000"/>
            <a:chExt cx="356712" cy="230832"/>
          </a:xfrm>
        </p:grpSpPr>
        <p:cxnSp>
          <p:nvCxnSpPr>
            <p:cNvPr id="57" name="Straight Connector 56">
              <a:extLst>
                <a:ext uri="{FF2B5EF4-FFF2-40B4-BE49-F238E27FC236}">
                  <a16:creationId xmlns:a16="http://schemas.microsoft.com/office/drawing/2014/main" id="{E4434A6E-826A-2282-7AC3-5D32031A102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FEB2627-FF5B-428D-E03A-741C70344635}"/>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20</a:t>
              </a:r>
            </a:p>
          </p:txBody>
        </p:sp>
      </p:grpSp>
      <p:grpSp>
        <p:nvGrpSpPr>
          <p:cNvPr id="59" name="Group 58">
            <a:extLst>
              <a:ext uri="{FF2B5EF4-FFF2-40B4-BE49-F238E27FC236}">
                <a16:creationId xmlns:a16="http://schemas.microsoft.com/office/drawing/2014/main" id="{DACB03F8-6332-BC46-9E08-1C9051AA7AE0}"/>
              </a:ext>
            </a:extLst>
          </p:cNvPr>
          <p:cNvGrpSpPr/>
          <p:nvPr/>
        </p:nvGrpSpPr>
        <p:grpSpPr>
          <a:xfrm>
            <a:off x="993104" y="3334699"/>
            <a:ext cx="356712" cy="230832"/>
            <a:chOff x="757249" y="4117000"/>
            <a:chExt cx="356712" cy="230832"/>
          </a:xfrm>
        </p:grpSpPr>
        <p:cxnSp>
          <p:nvCxnSpPr>
            <p:cNvPr id="60" name="Straight Connector 59">
              <a:extLst>
                <a:ext uri="{FF2B5EF4-FFF2-40B4-BE49-F238E27FC236}">
                  <a16:creationId xmlns:a16="http://schemas.microsoft.com/office/drawing/2014/main" id="{A4069627-646A-3AD1-5771-7ED3663FEF3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C02B3B0-16C9-317C-748C-EBF495301A5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grpSp>
      <p:grpSp>
        <p:nvGrpSpPr>
          <p:cNvPr id="62" name="Group 61">
            <a:extLst>
              <a:ext uri="{FF2B5EF4-FFF2-40B4-BE49-F238E27FC236}">
                <a16:creationId xmlns:a16="http://schemas.microsoft.com/office/drawing/2014/main" id="{75FC8CAF-F190-20A1-ADA7-69274F074D6E}"/>
              </a:ext>
            </a:extLst>
          </p:cNvPr>
          <p:cNvGrpSpPr/>
          <p:nvPr/>
        </p:nvGrpSpPr>
        <p:grpSpPr>
          <a:xfrm>
            <a:off x="993104" y="3106417"/>
            <a:ext cx="356712" cy="230832"/>
            <a:chOff x="757249" y="4117000"/>
            <a:chExt cx="356712" cy="230832"/>
          </a:xfrm>
        </p:grpSpPr>
        <p:cxnSp>
          <p:nvCxnSpPr>
            <p:cNvPr id="65" name="Straight Connector 64">
              <a:extLst>
                <a:ext uri="{FF2B5EF4-FFF2-40B4-BE49-F238E27FC236}">
                  <a16:creationId xmlns:a16="http://schemas.microsoft.com/office/drawing/2014/main" id="{C7A6B29D-D9BA-830B-172B-0AF130E6609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2B90B51-7413-C424-4E47-5275AD305C67}"/>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40</a:t>
              </a:r>
            </a:p>
          </p:txBody>
        </p:sp>
      </p:grpSp>
      <p:grpSp>
        <p:nvGrpSpPr>
          <p:cNvPr id="67" name="Group 66">
            <a:extLst>
              <a:ext uri="{FF2B5EF4-FFF2-40B4-BE49-F238E27FC236}">
                <a16:creationId xmlns:a16="http://schemas.microsoft.com/office/drawing/2014/main" id="{5C198391-70CD-E183-DE43-8BC143A4A700}"/>
              </a:ext>
            </a:extLst>
          </p:cNvPr>
          <p:cNvGrpSpPr/>
          <p:nvPr/>
        </p:nvGrpSpPr>
        <p:grpSpPr>
          <a:xfrm>
            <a:off x="993104" y="2878135"/>
            <a:ext cx="356712" cy="230832"/>
            <a:chOff x="757249" y="4117000"/>
            <a:chExt cx="356712" cy="230832"/>
          </a:xfrm>
        </p:grpSpPr>
        <p:cxnSp>
          <p:nvCxnSpPr>
            <p:cNvPr id="68" name="Straight Connector 67">
              <a:extLst>
                <a:ext uri="{FF2B5EF4-FFF2-40B4-BE49-F238E27FC236}">
                  <a16:creationId xmlns:a16="http://schemas.microsoft.com/office/drawing/2014/main" id="{4C98AC27-A347-3AB0-1D08-7A5E7CB7FD1F}"/>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ED0FDF1-BB10-F762-D1A3-375F34EE59B7}"/>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50</a:t>
              </a:r>
            </a:p>
          </p:txBody>
        </p:sp>
      </p:grpSp>
      <p:grpSp>
        <p:nvGrpSpPr>
          <p:cNvPr id="70" name="Group 69">
            <a:extLst>
              <a:ext uri="{FF2B5EF4-FFF2-40B4-BE49-F238E27FC236}">
                <a16:creationId xmlns:a16="http://schemas.microsoft.com/office/drawing/2014/main" id="{28FBA3E5-D55C-03D2-ADE4-76CBAF5EA7C4}"/>
              </a:ext>
            </a:extLst>
          </p:cNvPr>
          <p:cNvGrpSpPr/>
          <p:nvPr/>
        </p:nvGrpSpPr>
        <p:grpSpPr>
          <a:xfrm>
            <a:off x="993104" y="2649853"/>
            <a:ext cx="356712" cy="230832"/>
            <a:chOff x="757249" y="4117000"/>
            <a:chExt cx="356712" cy="230832"/>
          </a:xfrm>
        </p:grpSpPr>
        <p:cxnSp>
          <p:nvCxnSpPr>
            <p:cNvPr id="71" name="Straight Connector 70">
              <a:extLst>
                <a:ext uri="{FF2B5EF4-FFF2-40B4-BE49-F238E27FC236}">
                  <a16:creationId xmlns:a16="http://schemas.microsoft.com/office/drawing/2014/main" id="{BAC35B8B-FD95-B27C-0A2D-3261B7F4E48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3C53622-694E-87D6-1E2A-9454DF20A76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60</a:t>
              </a:r>
            </a:p>
          </p:txBody>
        </p:sp>
      </p:grpSp>
      <p:grpSp>
        <p:nvGrpSpPr>
          <p:cNvPr id="73" name="Group 72">
            <a:extLst>
              <a:ext uri="{FF2B5EF4-FFF2-40B4-BE49-F238E27FC236}">
                <a16:creationId xmlns:a16="http://schemas.microsoft.com/office/drawing/2014/main" id="{14A53FD0-4109-3C50-FE2B-6037E292A266}"/>
              </a:ext>
            </a:extLst>
          </p:cNvPr>
          <p:cNvGrpSpPr/>
          <p:nvPr/>
        </p:nvGrpSpPr>
        <p:grpSpPr>
          <a:xfrm>
            <a:off x="993104" y="2421570"/>
            <a:ext cx="356712" cy="230832"/>
            <a:chOff x="757249" y="4117000"/>
            <a:chExt cx="356712" cy="230832"/>
          </a:xfrm>
        </p:grpSpPr>
        <p:cxnSp>
          <p:nvCxnSpPr>
            <p:cNvPr id="74" name="Straight Connector 73">
              <a:extLst>
                <a:ext uri="{FF2B5EF4-FFF2-40B4-BE49-F238E27FC236}">
                  <a16:creationId xmlns:a16="http://schemas.microsoft.com/office/drawing/2014/main" id="{9832F5E6-0D95-2BC0-E571-0EC3B543060A}"/>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991593D-C64F-34A3-C406-E61FDDBEE440}"/>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70</a:t>
              </a:r>
            </a:p>
          </p:txBody>
        </p:sp>
      </p:grpSp>
      <p:grpSp>
        <p:nvGrpSpPr>
          <p:cNvPr id="76" name="Group 75">
            <a:extLst>
              <a:ext uri="{FF2B5EF4-FFF2-40B4-BE49-F238E27FC236}">
                <a16:creationId xmlns:a16="http://schemas.microsoft.com/office/drawing/2014/main" id="{E5CA8A36-FE6C-0290-A2B5-71F8770FF73D}"/>
              </a:ext>
            </a:extLst>
          </p:cNvPr>
          <p:cNvGrpSpPr/>
          <p:nvPr/>
        </p:nvGrpSpPr>
        <p:grpSpPr>
          <a:xfrm>
            <a:off x="993104" y="2193288"/>
            <a:ext cx="356712" cy="230832"/>
            <a:chOff x="757249" y="4117000"/>
            <a:chExt cx="356712" cy="230832"/>
          </a:xfrm>
        </p:grpSpPr>
        <p:cxnSp>
          <p:nvCxnSpPr>
            <p:cNvPr id="77" name="Straight Connector 76">
              <a:extLst>
                <a:ext uri="{FF2B5EF4-FFF2-40B4-BE49-F238E27FC236}">
                  <a16:creationId xmlns:a16="http://schemas.microsoft.com/office/drawing/2014/main" id="{918F722B-71F4-4AF7-544C-3621AE386920}"/>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55E8AD3-9E0D-C09A-00FE-0098441AA5C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80</a:t>
              </a:r>
            </a:p>
          </p:txBody>
        </p:sp>
      </p:grpSp>
      <p:grpSp>
        <p:nvGrpSpPr>
          <p:cNvPr id="79" name="Group 78">
            <a:extLst>
              <a:ext uri="{FF2B5EF4-FFF2-40B4-BE49-F238E27FC236}">
                <a16:creationId xmlns:a16="http://schemas.microsoft.com/office/drawing/2014/main" id="{4C25873A-C7DA-0FFD-A230-556E9161D9D3}"/>
              </a:ext>
            </a:extLst>
          </p:cNvPr>
          <p:cNvGrpSpPr/>
          <p:nvPr/>
        </p:nvGrpSpPr>
        <p:grpSpPr>
          <a:xfrm>
            <a:off x="993104" y="1965006"/>
            <a:ext cx="356712" cy="230832"/>
            <a:chOff x="757249" y="4117000"/>
            <a:chExt cx="356712" cy="230832"/>
          </a:xfrm>
        </p:grpSpPr>
        <p:cxnSp>
          <p:nvCxnSpPr>
            <p:cNvPr id="80" name="Straight Connector 79">
              <a:extLst>
                <a:ext uri="{FF2B5EF4-FFF2-40B4-BE49-F238E27FC236}">
                  <a16:creationId xmlns:a16="http://schemas.microsoft.com/office/drawing/2014/main" id="{22346705-E735-D6CA-0BA2-EAC74D86EACB}"/>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A23DA6F-ABBC-DC6C-1B66-B27F95176D17}"/>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90</a:t>
              </a:r>
            </a:p>
          </p:txBody>
        </p:sp>
      </p:grpSp>
      <p:grpSp>
        <p:nvGrpSpPr>
          <p:cNvPr id="82" name="Group 81">
            <a:extLst>
              <a:ext uri="{FF2B5EF4-FFF2-40B4-BE49-F238E27FC236}">
                <a16:creationId xmlns:a16="http://schemas.microsoft.com/office/drawing/2014/main" id="{469DAAB8-E7DD-C20B-CA24-E3F30B799622}"/>
              </a:ext>
            </a:extLst>
          </p:cNvPr>
          <p:cNvGrpSpPr/>
          <p:nvPr/>
        </p:nvGrpSpPr>
        <p:grpSpPr>
          <a:xfrm>
            <a:off x="896133" y="1736724"/>
            <a:ext cx="453683" cy="230832"/>
            <a:chOff x="660278" y="4117000"/>
            <a:chExt cx="453683" cy="230832"/>
          </a:xfrm>
        </p:grpSpPr>
        <p:cxnSp>
          <p:nvCxnSpPr>
            <p:cNvPr id="83" name="Straight Connector 82">
              <a:extLst>
                <a:ext uri="{FF2B5EF4-FFF2-40B4-BE49-F238E27FC236}">
                  <a16:creationId xmlns:a16="http://schemas.microsoft.com/office/drawing/2014/main" id="{4886D273-28F2-28F7-F4D6-46080817074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88E69DF-D29C-D89D-1918-F170CEB5D350}"/>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100</a:t>
              </a:r>
            </a:p>
          </p:txBody>
        </p:sp>
      </p:grpSp>
      <p:grpSp>
        <p:nvGrpSpPr>
          <p:cNvPr id="85" name="Group 84">
            <a:extLst>
              <a:ext uri="{FF2B5EF4-FFF2-40B4-BE49-F238E27FC236}">
                <a16:creationId xmlns:a16="http://schemas.microsoft.com/office/drawing/2014/main" id="{85B763B9-CC56-07EC-73CF-FED0C62E2072}"/>
              </a:ext>
            </a:extLst>
          </p:cNvPr>
          <p:cNvGrpSpPr/>
          <p:nvPr/>
        </p:nvGrpSpPr>
        <p:grpSpPr>
          <a:xfrm>
            <a:off x="993104" y="4019549"/>
            <a:ext cx="4802776" cy="230832"/>
            <a:chOff x="757249" y="4117000"/>
            <a:chExt cx="4802776" cy="230832"/>
          </a:xfrm>
        </p:grpSpPr>
        <p:cxnSp>
          <p:nvCxnSpPr>
            <p:cNvPr id="86" name="Straight Connector 85">
              <a:extLst>
                <a:ext uri="{FF2B5EF4-FFF2-40B4-BE49-F238E27FC236}">
                  <a16:creationId xmlns:a16="http://schemas.microsoft.com/office/drawing/2014/main" id="{0533B6BA-4C73-D4AB-F5DC-8A44E5650A3A}"/>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6B1F183B-31B1-168B-EEA2-A7A4B6BD8CF7}"/>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grpSp>
      <p:graphicFrame>
        <p:nvGraphicFramePr>
          <p:cNvPr id="88" name="Table 27">
            <a:extLst>
              <a:ext uri="{FF2B5EF4-FFF2-40B4-BE49-F238E27FC236}">
                <a16:creationId xmlns:a16="http://schemas.microsoft.com/office/drawing/2014/main" id="{3B6EA6D9-17CE-7E00-D070-3CDF102FBD06}"/>
              </a:ext>
            </a:extLst>
          </p:cNvPr>
          <p:cNvGraphicFramePr>
            <a:graphicFrameLocks noGrp="1"/>
          </p:cNvGraphicFramePr>
          <p:nvPr/>
        </p:nvGraphicFramePr>
        <p:xfrm>
          <a:off x="887048" y="4477407"/>
          <a:ext cx="5035881" cy="594360"/>
        </p:xfrm>
        <a:graphic>
          <a:graphicData uri="http://schemas.openxmlformats.org/drawingml/2006/table">
            <a:tbl>
              <a:tblPr firstRow="1" bandRow="1">
                <a:tableStyleId>{5C22544A-7EE6-4342-B048-85BDC9FD1C3A}</a:tableStyleId>
              </a:tblPr>
              <a:tblGrid>
                <a:gridCol w="262151">
                  <a:extLst>
                    <a:ext uri="{9D8B030D-6E8A-4147-A177-3AD203B41FA5}">
                      <a16:colId xmlns:a16="http://schemas.microsoft.com/office/drawing/2014/main" val="2117145719"/>
                    </a:ext>
                  </a:extLst>
                </a:gridCol>
                <a:gridCol w="367210">
                  <a:extLst>
                    <a:ext uri="{9D8B030D-6E8A-4147-A177-3AD203B41FA5}">
                      <a16:colId xmlns:a16="http://schemas.microsoft.com/office/drawing/2014/main" val="116493994"/>
                    </a:ext>
                  </a:extLst>
                </a:gridCol>
                <a:gridCol w="367210">
                  <a:extLst>
                    <a:ext uri="{9D8B030D-6E8A-4147-A177-3AD203B41FA5}">
                      <a16:colId xmlns:a16="http://schemas.microsoft.com/office/drawing/2014/main" val="3515584910"/>
                    </a:ext>
                  </a:extLst>
                </a:gridCol>
                <a:gridCol w="367210">
                  <a:extLst>
                    <a:ext uri="{9D8B030D-6E8A-4147-A177-3AD203B41FA5}">
                      <a16:colId xmlns:a16="http://schemas.microsoft.com/office/drawing/2014/main" val="426262220"/>
                    </a:ext>
                  </a:extLst>
                </a:gridCol>
                <a:gridCol w="367210">
                  <a:extLst>
                    <a:ext uri="{9D8B030D-6E8A-4147-A177-3AD203B41FA5}">
                      <a16:colId xmlns:a16="http://schemas.microsoft.com/office/drawing/2014/main" val="2583470130"/>
                    </a:ext>
                  </a:extLst>
                </a:gridCol>
                <a:gridCol w="367210">
                  <a:extLst>
                    <a:ext uri="{9D8B030D-6E8A-4147-A177-3AD203B41FA5}">
                      <a16:colId xmlns:a16="http://schemas.microsoft.com/office/drawing/2014/main" val="1872342716"/>
                    </a:ext>
                  </a:extLst>
                </a:gridCol>
                <a:gridCol w="367210">
                  <a:extLst>
                    <a:ext uri="{9D8B030D-6E8A-4147-A177-3AD203B41FA5}">
                      <a16:colId xmlns:a16="http://schemas.microsoft.com/office/drawing/2014/main" val="941638318"/>
                    </a:ext>
                  </a:extLst>
                </a:gridCol>
                <a:gridCol w="367210">
                  <a:extLst>
                    <a:ext uri="{9D8B030D-6E8A-4147-A177-3AD203B41FA5}">
                      <a16:colId xmlns:a16="http://schemas.microsoft.com/office/drawing/2014/main" val="2578609759"/>
                    </a:ext>
                  </a:extLst>
                </a:gridCol>
                <a:gridCol w="367210">
                  <a:extLst>
                    <a:ext uri="{9D8B030D-6E8A-4147-A177-3AD203B41FA5}">
                      <a16:colId xmlns:a16="http://schemas.microsoft.com/office/drawing/2014/main" val="4125452289"/>
                    </a:ext>
                  </a:extLst>
                </a:gridCol>
                <a:gridCol w="367210">
                  <a:extLst>
                    <a:ext uri="{9D8B030D-6E8A-4147-A177-3AD203B41FA5}">
                      <a16:colId xmlns:a16="http://schemas.microsoft.com/office/drawing/2014/main" val="2607569124"/>
                    </a:ext>
                  </a:extLst>
                </a:gridCol>
                <a:gridCol w="367210">
                  <a:extLst>
                    <a:ext uri="{9D8B030D-6E8A-4147-A177-3AD203B41FA5}">
                      <a16:colId xmlns:a16="http://schemas.microsoft.com/office/drawing/2014/main" val="3015190534"/>
                    </a:ext>
                  </a:extLst>
                </a:gridCol>
                <a:gridCol w="367210">
                  <a:extLst>
                    <a:ext uri="{9D8B030D-6E8A-4147-A177-3AD203B41FA5}">
                      <a16:colId xmlns:a16="http://schemas.microsoft.com/office/drawing/2014/main" val="3049114674"/>
                    </a:ext>
                  </a:extLst>
                </a:gridCol>
                <a:gridCol w="367210">
                  <a:extLst>
                    <a:ext uri="{9D8B030D-6E8A-4147-A177-3AD203B41FA5}">
                      <a16:colId xmlns:a16="http://schemas.microsoft.com/office/drawing/2014/main" val="812398574"/>
                    </a:ext>
                  </a:extLst>
                </a:gridCol>
                <a:gridCol w="367210">
                  <a:extLst>
                    <a:ext uri="{9D8B030D-6E8A-4147-A177-3AD203B41FA5}">
                      <a16:colId xmlns:a16="http://schemas.microsoft.com/office/drawing/2014/main" val="320259088"/>
                    </a:ext>
                  </a:extLst>
                </a:gridCol>
              </a:tblGrid>
              <a:tr h="0">
                <a:tc gridSpan="14">
                  <a:txBody>
                    <a:bodyPr/>
                    <a:lstStyle/>
                    <a:p>
                      <a:r>
                        <a:rPr lang="en-US" sz="900">
                          <a:solidFill>
                            <a:srgbClr val="002557"/>
                          </a:solidFill>
                        </a:rPr>
                        <a:t>No. of Patients Still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0">
                <a:tc>
                  <a:txBody>
                    <a:bodyPr/>
                    <a:lstStyle/>
                    <a:p>
                      <a:r>
                        <a:rPr lang="en-US" sz="900" spc="-20" baseline="0">
                          <a:solidFill>
                            <a:srgbClr val="33B4A7"/>
                          </a:solidFill>
                        </a:rPr>
                        <a:t>SG</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96 (0)</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53 (28)</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24 (48)</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14 (55)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5 (61)</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0">
                <a:tc>
                  <a:txBody>
                    <a:bodyPr/>
                    <a:lstStyle/>
                    <a:p>
                      <a:r>
                        <a:rPr lang="en-US" sz="900" spc="-20" baseline="0">
                          <a:solidFill>
                            <a:srgbClr val="A6A6A6"/>
                          </a:solidFill>
                        </a:rPr>
                        <a:t>TPC</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96 (0)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39 (37)</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19 (50)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10 (57)</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3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(61)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sp>
        <p:nvSpPr>
          <p:cNvPr id="89" name="TextBox 88">
            <a:extLst>
              <a:ext uri="{FF2B5EF4-FFF2-40B4-BE49-F238E27FC236}">
                <a16:creationId xmlns:a16="http://schemas.microsoft.com/office/drawing/2014/main" id="{AA1678FD-FA0C-0E26-3489-4903758D4670}"/>
              </a:ext>
            </a:extLst>
          </p:cNvPr>
          <p:cNvSpPr txBox="1"/>
          <p:nvPr/>
        </p:nvSpPr>
        <p:spPr>
          <a:xfrm rot="16200000">
            <a:off x="-449744" y="2867991"/>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Progression-Free Survival Probability (%)</a:t>
            </a:r>
          </a:p>
        </p:txBody>
      </p:sp>
      <p:grpSp>
        <p:nvGrpSpPr>
          <p:cNvPr id="90" name="Group 89">
            <a:extLst>
              <a:ext uri="{FF2B5EF4-FFF2-40B4-BE49-F238E27FC236}">
                <a16:creationId xmlns:a16="http://schemas.microsoft.com/office/drawing/2014/main" id="{B67FA2F0-CEDE-AD06-49BF-4CD8B6B9C666}"/>
              </a:ext>
            </a:extLst>
          </p:cNvPr>
          <p:cNvGrpSpPr/>
          <p:nvPr/>
        </p:nvGrpSpPr>
        <p:grpSpPr>
          <a:xfrm>
            <a:off x="1525102" y="4134965"/>
            <a:ext cx="374645" cy="284807"/>
            <a:chOff x="1873254" y="4178249"/>
            <a:chExt cx="374645" cy="284807"/>
          </a:xfrm>
        </p:grpSpPr>
        <p:sp>
          <p:nvSpPr>
            <p:cNvPr id="91" name="TextBox 90">
              <a:extLst>
                <a:ext uri="{FF2B5EF4-FFF2-40B4-BE49-F238E27FC236}">
                  <a16:creationId xmlns:a16="http://schemas.microsoft.com/office/drawing/2014/main" id="{CE886D83-34C2-8865-55DC-A7962ECE5FC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a:t>
              </a:r>
            </a:p>
          </p:txBody>
        </p:sp>
        <p:cxnSp>
          <p:nvCxnSpPr>
            <p:cNvPr id="92" name="Straight Connector 91">
              <a:extLst>
                <a:ext uri="{FF2B5EF4-FFF2-40B4-BE49-F238E27FC236}">
                  <a16:creationId xmlns:a16="http://schemas.microsoft.com/office/drawing/2014/main" id="{3602F69C-678A-59F9-F05C-87568CB679DF}"/>
                </a:ext>
              </a:extLst>
            </p:cNvPr>
            <p:cNvCxnSpPr>
              <a:cxnSpLocks/>
              <a:stCxn id="9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3D5CAD4C-FF17-BA0C-D504-9A9DFE6E3A7A}"/>
              </a:ext>
            </a:extLst>
          </p:cNvPr>
          <p:cNvGrpSpPr/>
          <p:nvPr/>
        </p:nvGrpSpPr>
        <p:grpSpPr>
          <a:xfrm>
            <a:off x="1887711" y="4134965"/>
            <a:ext cx="374645" cy="284807"/>
            <a:chOff x="1873254" y="4178249"/>
            <a:chExt cx="374645" cy="284807"/>
          </a:xfrm>
        </p:grpSpPr>
        <p:sp>
          <p:nvSpPr>
            <p:cNvPr id="94" name="TextBox 93">
              <a:extLst>
                <a:ext uri="{FF2B5EF4-FFF2-40B4-BE49-F238E27FC236}">
                  <a16:creationId xmlns:a16="http://schemas.microsoft.com/office/drawing/2014/main" id="{5D687D22-5B1C-B331-3378-BE1CE23CD6B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a:t>
              </a:r>
            </a:p>
          </p:txBody>
        </p:sp>
        <p:cxnSp>
          <p:nvCxnSpPr>
            <p:cNvPr id="95" name="Straight Connector 94">
              <a:extLst>
                <a:ext uri="{FF2B5EF4-FFF2-40B4-BE49-F238E27FC236}">
                  <a16:creationId xmlns:a16="http://schemas.microsoft.com/office/drawing/2014/main" id="{22258DE1-6BAF-8E8A-2C70-29A7F4839D55}"/>
                </a:ext>
              </a:extLst>
            </p:cNvPr>
            <p:cNvCxnSpPr>
              <a:cxnSpLocks/>
              <a:stCxn id="9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1ECE5C41-7597-51A9-B35C-D40347F0B3DE}"/>
              </a:ext>
            </a:extLst>
          </p:cNvPr>
          <p:cNvGrpSpPr/>
          <p:nvPr/>
        </p:nvGrpSpPr>
        <p:grpSpPr>
          <a:xfrm>
            <a:off x="2250320" y="4134965"/>
            <a:ext cx="374645" cy="284807"/>
            <a:chOff x="1873254" y="4178249"/>
            <a:chExt cx="374645" cy="284807"/>
          </a:xfrm>
        </p:grpSpPr>
        <p:sp>
          <p:nvSpPr>
            <p:cNvPr id="161" name="TextBox 160">
              <a:extLst>
                <a:ext uri="{FF2B5EF4-FFF2-40B4-BE49-F238E27FC236}">
                  <a16:creationId xmlns:a16="http://schemas.microsoft.com/office/drawing/2014/main" id="{6EE6D5EF-F93B-8FF0-CB93-4EE13C9ED23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a:t>
              </a:r>
            </a:p>
          </p:txBody>
        </p:sp>
        <p:cxnSp>
          <p:nvCxnSpPr>
            <p:cNvPr id="162" name="Straight Connector 161">
              <a:extLst>
                <a:ext uri="{FF2B5EF4-FFF2-40B4-BE49-F238E27FC236}">
                  <a16:creationId xmlns:a16="http://schemas.microsoft.com/office/drawing/2014/main" id="{2CA323DB-31C7-D8DC-0E50-3253954F1AA8}"/>
                </a:ext>
              </a:extLst>
            </p:cNvPr>
            <p:cNvCxnSpPr>
              <a:cxnSpLocks/>
              <a:stCxn id="16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52516500-D61B-3C4B-444F-CB51D3D396FF}"/>
              </a:ext>
            </a:extLst>
          </p:cNvPr>
          <p:cNvGrpSpPr/>
          <p:nvPr/>
        </p:nvGrpSpPr>
        <p:grpSpPr>
          <a:xfrm>
            <a:off x="2612929" y="4134965"/>
            <a:ext cx="374645" cy="284807"/>
            <a:chOff x="1873254" y="4178249"/>
            <a:chExt cx="374645" cy="284807"/>
          </a:xfrm>
        </p:grpSpPr>
        <p:sp>
          <p:nvSpPr>
            <p:cNvPr id="164" name="TextBox 163">
              <a:extLst>
                <a:ext uri="{FF2B5EF4-FFF2-40B4-BE49-F238E27FC236}">
                  <a16:creationId xmlns:a16="http://schemas.microsoft.com/office/drawing/2014/main" id="{7940015F-9037-C7C9-481C-3A449EA69CE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12</a:t>
              </a:r>
            </a:p>
          </p:txBody>
        </p:sp>
        <p:cxnSp>
          <p:nvCxnSpPr>
            <p:cNvPr id="165" name="Straight Connector 164">
              <a:extLst>
                <a:ext uri="{FF2B5EF4-FFF2-40B4-BE49-F238E27FC236}">
                  <a16:creationId xmlns:a16="http://schemas.microsoft.com/office/drawing/2014/main" id="{F0146E7D-6419-DF22-FCC3-A7B75FAE69E5}"/>
                </a:ext>
              </a:extLst>
            </p:cNvPr>
            <p:cNvCxnSpPr>
              <a:cxnSpLocks/>
              <a:stCxn id="16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AD276E60-2E53-E187-FD32-D98D47B8078F}"/>
              </a:ext>
            </a:extLst>
          </p:cNvPr>
          <p:cNvGrpSpPr/>
          <p:nvPr/>
        </p:nvGrpSpPr>
        <p:grpSpPr>
          <a:xfrm>
            <a:off x="4063365" y="4134965"/>
            <a:ext cx="374645" cy="284807"/>
            <a:chOff x="1873254" y="4178249"/>
            <a:chExt cx="374645" cy="284807"/>
          </a:xfrm>
        </p:grpSpPr>
        <p:sp>
          <p:nvSpPr>
            <p:cNvPr id="167" name="TextBox 166">
              <a:extLst>
                <a:ext uri="{FF2B5EF4-FFF2-40B4-BE49-F238E27FC236}">
                  <a16:creationId xmlns:a16="http://schemas.microsoft.com/office/drawing/2014/main" id="{F609E241-9196-4F9A-363C-B3094031D8A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24</a:t>
              </a:r>
            </a:p>
          </p:txBody>
        </p:sp>
        <p:cxnSp>
          <p:nvCxnSpPr>
            <p:cNvPr id="168" name="Straight Connector 167">
              <a:extLst>
                <a:ext uri="{FF2B5EF4-FFF2-40B4-BE49-F238E27FC236}">
                  <a16:creationId xmlns:a16="http://schemas.microsoft.com/office/drawing/2014/main" id="{E54E85E1-54C2-2183-43EC-DBF612A43396}"/>
                </a:ext>
              </a:extLst>
            </p:cNvPr>
            <p:cNvCxnSpPr>
              <a:cxnSpLocks/>
              <a:stCxn id="16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D7723911-51BC-565B-6FBC-115FD7C11818}"/>
              </a:ext>
            </a:extLst>
          </p:cNvPr>
          <p:cNvGrpSpPr/>
          <p:nvPr/>
        </p:nvGrpSpPr>
        <p:grpSpPr>
          <a:xfrm>
            <a:off x="2975538" y="4134965"/>
            <a:ext cx="374645" cy="284807"/>
            <a:chOff x="1873254" y="4178249"/>
            <a:chExt cx="374645" cy="284807"/>
          </a:xfrm>
        </p:grpSpPr>
        <p:sp>
          <p:nvSpPr>
            <p:cNvPr id="170" name="TextBox 169">
              <a:extLst>
                <a:ext uri="{FF2B5EF4-FFF2-40B4-BE49-F238E27FC236}">
                  <a16:creationId xmlns:a16="http://schemas.microsoft.com/office/drawing/2014/main" id="{42FF1379-44EA-DD96-36DF-7D8E060DA6B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15</a:t>
              </a:r>
            </a:p>
          </p:txBody>
        </p:sp>
        <p:cxnSp>
          <p:nvCxnSpPr>
            <p:cNvPr id="171" name="Straight Connector 170">
              <a:extLst>
                <a:ext uri="{FF2B5EF4-FFF2-40B4-BE49-F238E27FC236}">
                  <a16:creationId xmlns:a16="http://schemas.microsoft.com/office/drawing/2014/main" id="{C157D143-9C4E-72D5-2408-E7B62FAC6A0C}"/>
                </a:ext>
              </a:extLst>
            </p:cNvPr>
            <p:cNvCxnSpPr>
              <a:cxnSpLocks/>
              <a:stCxn id="17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72" name="Group 171">
            <a:extLst>
              <a:ext uri="{FF2B5EF4-FFF2-40B4-BE49-F238E27FC236}">
                <a16:creationId xmlns:a16="http://schemas.microsoft.com/office/drawing/2014/main" id="{12D93493-BC41-CA89-190F-34D6548CF136}"/>
              </a:ext>
            </a:extLst>
          </p:cNvPr>
          <p:cNvGrpSpPr/>
          <p:nvPr/>
        </p:nvGrpSpPr>
        <p:grpSpPr>
          <a:xfrm>
            <a:off x="3338147" y="4134965"/>
            <a:ext cx="374645" cy="284807"/>
            <a:chOff x="1873254" y="4178249"/>
            <a:chExt cx="374645" cy="284807"/>
          </a:xfrm>
        </p:grpSpPr>
        <p:sp>
          <p:nvSpPr>
            <p:cNvPr id="173" name="TextBox 172">
              <a:extLst>
                <a:ext uri="{FF2B5EF4-FFF2-40B4-BE49-F238E27FC236}">
                  <a16:creationId xmlns:a16="http://schemas.microsoft.com/office/drawing/2014/main" id="{766ECEE8-9376-EB1B-4724-5E7B370BDB5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18</a:t>
              </a:r>
            </a:p>
          </p:txBody>
        </p:sp>
        <p:cxnSp>
          <p:nvCxnSpPr>
            <p:cNvPr id="174" name="Straight Connector 173">
              <a:extLst>
                <a:ext uri="{FF2B5EF4-FFF2-40B4-BE49-F238E27FC236}">
                  <a16:creationId xmlns:a16="http://schemas.microsoft.com/office/drawing/2014/main" id="{DA4A3EC7-3B66-D138-D8C4-43F70ACEB24F}"/>
                </a:ext>
              </a:extLst>
            </p:cNvPr>
            <p:cNvCxnSpPr>
              <a:cxnSpLocks/>
              <a:stCxn id="17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BB411631-2996-DD24-A1E6-5E7253003F47}"/>
              </a:ext>
            </a:extLst>
          </p:cNvPr>
          <p:cNvGrpSpPr/>
          <p:nvPr/>
        </p:nvGrpSpPr>
        <p:grpSpPr>
          <a:xfrm>
            <a:off x="3700756" y="4134965"/>
            <a:ext cx="374645" cy="284807"/>
            <a:chOff x="1873254" y="4178249"/>
            <a:chExt cx="374645" cy="284807"/>
          </a:xfrm>
        </p:grpSpPr>
        <p:sp>
          <p:nvSpPr>
            <p:cNvPr id="176" name="TextBox 175">
              <a:extLst>
                <a:ext uri="{FF2B5EF4-FFF2-40B4-BE49-F238E27FC236}">
                  <a16:creationId xmlns:a16="http://schemas.microsoft.com/office/drawing/2014/main" id="{B3E15B79-EB4D-FCB8-EAD1-A4BE344A8C2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21</a:t>
              </a:r>
            </a:p>
          </p:txBody>
        </p:sp>
        <p:cxnSp>
          <p:nvCxnSpPr>
            <p:cNvPr id="177" name="Straight Connector 176">
              <a:extLst>
                <a:ext uri="{FF2B5EF4-FFF2-40B4-BE49-F238E27FC236}">
                  <a16:creationId xmlns:a16="http://schemas.microsoft.com/office/drawing/2014/main" id="{C8C4DBA9-F3DA-E20A-D1F7-115BA279D7B4}"/>
                </a:ext>
              </a:extLst>
            </p:cNvPr>
            <p:cNvCxnSpPr>
              <a:cxnSpLocks/>
              <a:stCxn id="17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7E94F38E-9C9C-C24F-1FE4-C1C1B0B41CDD}"/>
              </a:ext>
            </a:extLst>
          </p:cNvPr>
          <p:cNvGrpSpPr/>
          <p:nvPr/>
        </p:nvGrpSpPr>
        <p:grpSpPr>
          <a:xfrm>
            <a:off x="4425974" y="4134965"/>
            <a:ext cx="374645" cy="284807"/>
            <a:chOff x="1873254" y="4178249"/>
            <a:chExt cx="374645" cy="284807"/>
          </a:xfrm>
        </p:grpSpPr>
        <p:sp>
          <p:nvSpPr>
            <p:cNvPr id="179" name="TextBox 178">
              <a:extLst>
                <a:ext uri="{FF2B5EF4-FFF2-40B4-BE49-F238E27FC236}">
                  <a16:creationId xmlns:a16="http://schemas.microsoft.com/office/drawing/2014/main" id="{30041496-0A94-1932-9484-BDEA19022DCE}"/>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27</a:t>
              </a:r>
            </a:p>
          </p:txBody>
        </p:sp>
        <p:cxnSp>
          <p:nvCxnSpPr>
            <p:cNvPr id="180" name="Straight Connector 179">
              <a:extLst>
                <a:ext uri="{FF2B5EF4-FFF2-40B4-BE49-F238E27FC236}">
                  <a16:creationId xmlns:a16="http://schemas.microsoft.com/office/drawing/2014/main" id="{D155BBB6-3CC4-C025-CC88-11B197452369}"/>
                </a:ext>
              </a:extLst>
            </p:cNvPr>
            <p:cNvCxnSpPr>
              <a:cxnSpLocks/>
              <a:stCxn id="17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4B60B692-FC29-9B67-F361-978FA3DFFC83}"/>
              </a:ext>
            </a:extLst>
          </p:cNvPr>
          <p:cNvGrpSpPr/>
          <p:nvPr/>
        </p:nvGrpSpPr>
        <p:grpSpPr>
          <a:xfrm>
            <a:off x="4788583" y="4134965"/>
            <a:ext cx="374645" cy="284807"/>
            <a:chOff x="1873254" y="4178249"/>
            <a:chExt cx="374645" cy="284807"/>
          </a:xfrm>
        </p:grpSpPr>
        <p:sp>
          <p:nvSpPr>
            <p:cNvPr id="184" name="TextBox 183">
              <a:extLst>
                <a:ext uri="{FF2B5EF4-FFF2-40B4-BE49-F238E27FC236}">
                  <a16:creationId xmlns:a16="http://schemas.microsoft.com/office/drawing/2014/main" id="{94695363-E532-68AE-72DD-3D36B28B7C0B}"/>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cxnSp>
          <p:nvCxnSpPr>
            <p:cNvPr id="185" name="Straight Connector 184">
              <a:extLst>
                <a:ext uri="{FF2B5EF4-FFF2-40B4-BE49-F238E27FC236}">
                  <a16:creationId xmlns:a16="http://schemas.microsoft.com/office/drawing/2014/main" id="{173F0390-8EAF-AC16-44D5-44046CCBF6E1}"/>
                </a:ext>
              </a:extLst>
            </p:cNvPr>
            <p:cNvCxnSpPr>
              <a:cxnSpLocks/>
              <a:stCxn id="18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B46D3E94-F33F-521F-7020-1D54A857DCD9}"/>
              </a:ext>
            </a:extLst>
          </p:cNvPr>
          <p:cNvGrpSpPr/>
          <p:nvPr/>
        </p:nvGrpSpPr>
        <p:grpSpPr>
          <a:xfrm>
            <a:off x="5151192" y="4134965"/>
            <a:ext cx="374645" cy="284807"/>
            <a:chOff x="1873254" y="4178249"/>
            <a:chExt cx="374645" cy="284807"/>
          </a:xfrm>
        </p:grpSpPr>
        <p:sp>
          <p:nvSpPr>
            <p:cNvPr id="187" name="TextBox 186">
              <a:extLst>
                <a:ext uri="{FF2B5EF4-FFF2-40B4-BE49-F238E27FC236}">
                  <a16:creationId xmlns:a16="http://schemas.microsoft.com/office/drawing/2014/main" id="{2DA4DD5F-DAE0-A769-90BA-2CACE0491BE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33</a:t>
              </a:r>
            </a:p>
          </p:txBody>
        </p:sp>
        <p:cxnSp>
          <p:nvCxnSpPr>
            <p:cNvPr id="188" name="Straight Connector 187">
              <a:extLst>
                <a:ext uri="{FF2B5EF4-FFF2-40B4-BE49-F238E27FC236}">
                  <a16:creationId xmlns:a16="http://schemas.microsoft.com/office/drawing/2014/main" id="{5647430F-688C-DDF6-BE47-08AAF1B0DBC9}"/>
                </a:ext>
              </a:extLst>
            </p:cNvPr>
            <p:cNvCxnSpPr>
              <a:cxnSpLocks/>
              <a:stCxn id="18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FA52AA03-49E1-1A19-692F-5B7E0A3F2036}"/>
              </a:ext>
            </a:extLst>
          </p:cNvPr>
          <p:cNvGrpSpPr/>
          <p:nvPr/>
        </p:nvGrpSpPr>
        <p:grpSpPr>
          <a:xfrm>
            <a:off x="5513800" y="4134965"/>
            <a:ext cx="374645" cy="284807"/>
            <a:chOff x="1873254" y="4178249"/>
            <a:chExt cx="374645" cy="284807"/>
          </a:xfrm>
        </p:grpSpPr>
        <p:sp>
          <p:nvSpPr>
            <p:cNvPr id="190" name="TextBox 189">
              <a:extLst>
                <a:ext uri="{FF2B5EF4-FFF2-40B4-BE49-F238E27FC236}">
                  <a16:creationId xmlns:a16="http://schemas.microsoft.com/office/drawing/2014/main" id="{BD2A78A5-D626-DD99-0B0B-58D81B64AA3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36</a:t>
              </a:r>
            </a:p>
          </p:txBody>
        </p:sp>
        <p:cxnSp>
          <p:nvCxnSpPr>
            <p:cNvPr id="191" name="Straight Connector 190">
              <a:extLst>
                <a:ext uri="{FF2B5EF4-FFF2-40B4-BE49-F238E27FC236}">
                  <a16:creationId xmlns:a16="http://schemas.microsoft.com/office/drawing/2014/main" id="{69C29EEE-7015-4452-578E-6817CF70F7F5}"/>
                </a:ext>
              </a:extLst>
            </p:cNvPr>
            <p:cNvCxnSpPr>
              <a:cxnSpLocks/>
              <a:stCxn id="19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sp>
        <p:nvSpPr>
          <p:cNvPr id="192" name="TextBox 191">
            <a:extLst>
              <a:ext uri="{FF2B5EF4-FFF2-40B4-BE49-F238E27FC236}">
                <a16:creationId xmlns:a16="http://schemas.microsoft.com/office/drawing/2014/main" id="{A3822BAB-AFCD-6870-2536-6EB89ACE8A97}"/>
              </a:ext>
            </a:extLst>
          </p:cNvPr>
          <p:cNvSpPr txBox="1"/>
          <p:nvPr/>
        </p:nvSpPr>
        <p:spPr>
          <a:xfrm>
            <a:off x="1349467" y="4386956"/>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Time (months)</a:t>
            </a:r>
          </a:p>
        </p:txBody>
      </p:sp>
      <p:graphicFrame>
        <p:nvGraphicFramePr>
          <p:cNvPr id="193" name="Content Placeholder 8">
            <a:extLst>
              <a:ext uri="{FF2B5EF4-FFF2-40B4-BE49-F238E27FC236}">
                <a16:creationId xmlns:a16="http://schemas.microsoft.com/office/drawing/2014/main" id="{D694541F-C1EB-4BF0-19A3-D65117EEC995}"/>
              </a:ext>
            </a:extLst>
          </p:cNvPr>
          <p:cNvGraphicFramePr>
            <a:graphicFrameLocks/>
          </p:cNvGraphicFramePr>
          <p:nvPr/>
        </p:nvGraphicFramePr>
        <p:xfrm>
          <a:off x="3343779" y="1816100"/>
          <a:ext cx="2716386" cy="952525"/>
        </p:xfrm>
        <a:graphic>
          <a:graphicData uri="http://schemas.openxmlformats.org/drawingml/2006/table">
            <a:tbl>
              <a:tblPr firstRow="1" bandRow="1">
                <a:tableStyleId>{5C22544A-7EE6-4342-B048-85BDC9FD1C3A}</a:tableStyleId>
              </a:tblPr>
              <a:tblGrid>
                <a:gridCol w="1244973">
                  <a:extLst>
                    <a:ext uri="{9D8B030D-6E8A-4147-A177-3AD203B41FA5}">
                      <a16:colId xmlns:a16="http://schemas.microsoft.com/office/drawing/2014/main" val="2275183721"/>
                    </a:ext>
                  </a:extLst>
                </a:gridCol>
                <a:gridCol w="703695">
                  <a:extLst>
                    <a:ext uri="{9D8B030D-6E8A-4147-A177-3AD203B41FA5}">
                      <a16:colId xmlns:a16="http://schemas.microsoft.com/office/drawing/2014/main" val="20001"/>
                    </a:ext>
                  </a:extLst>
                </a:gridCol>
                <a:gridCol w="767718">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mn-lt"/>
                          <a:cs typeface="Arial" panose="020B0604020202020204" pitchFamily="34" charset="0"/>
                        </a:rPr>
                        <a:t>BICR analysis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GB" altLang="zh-CN" sz="1000" u="none" strike="noStrike" kern="1200" cap="none">
                          <a:solidFill>
                            <a:schemeClr val="bg1"/>
                          </a:solidFill>
                          <a:latin typeface="+mn-lt"/>
                          <a:ea typeface="+mn-ea"/>
                          <a:cs typeface="+mn-cs"/>
                          <a:sym typeface="Arial"/>
                        </a:rPr>
                        <a:t>(n = 96)</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GB" altLang="zh-CN" sz="1000" u="none" strike="noStrike" kern="1200" cap="none">
                          <a:solidFill>
                            <a:schemeClr val="bg1"/>
                          </a:solidFill>
                          <a:latin typeface="+mn-lt"/>
                          <a:ea typeface="+mn-ea"/>
                          <a:cs typeface="+mn-cs"/>
                          <a:sym typeface="Arial"/>
                        </a:rPr>
                        <a:t>(n = 96)</a:t>
                      </a:r>
                    </a:p>
                  </a:txBody>
                  <a:tcPr marL="7625" marR="7625" marT="76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Median PFS,</a:t>
                      </a:r>
                      <a:br>
                        <a:rPr lang="en-US" sz="1000" b="1" u="none" strike="noStrike" kern="1200" cap="none">
                          <a:solidFill>
                            <a:srgbClr val="002557"/>
                          </a:solidFill>
                          <a:latin typeface="+mn-lt"/>
                          <a:ea typeface="+mn-ea"/>
                          <a:cs typeface="+mn-cs"/>
                        </a:rPr>
                      </a:br>
                      <a:r>
                        <a:rPr lang="en-US" sz="1000" b="1" u="none" strike="noStrike" kern="1200" cap="none">
                          <a:solidFill>
                            <a:srgbClr val="002557"/>
                          </a:solidFill>
                          <a:latin typeface="+mn-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rgbClr val="002557"/>
                          </a:solidFill>
                          <a:effectLst/>
                          <a:latin typeface="+mn-lt"/>
                          <a:ea typeface="MS PGothic" pitchFamily="34" charset="-128"/>
                        </a:rPr>
                        <a:t>5.0</a:t>
                      </a:r>
                      <a:br>
                        <a:rPr kumimoji="0" lang="en-GB" altLang="zh-CN" sz="1000" b="0" i="0" u="none" strike="noStrike" cap="none" normalizeH="0" baseline="0">
                          <a:ln>
                            <a:noFill/>
                          </a:ln>
                          <a:solidFill>
                            <a:srgbClr val="002557"/>
                          </a:solidFill>
                          <a:effectLst/>
                          <a:latin typeface="+mn-lt"/>
                          <a:ea typeface="MS PGothic" pitchFamily="34" charset="-128"/>
                        </a:rPr>
                      </a:br>
                      <a:r>
                        <a:rPr kumimoji="0" lang="en-GB" altLang="zh-CN" sz="1000" b="0" i="0" u="none" strike="noStrike" cap="none" normalizeH="0" baseline="0">
                          <a:ln>
                            <a:noFill/>
                          </a:ln>
                          <a:solidFill>
                            <a:srgbClr val="002557"/>
                          </a:solidFill>
                          <a:effectLst/>
                          <a:latin typeface="+mn-lt"/>
                          <a:ea typeface="MS PGothic" pitchFamily="34" charset="-128"/>
                        </a:rPr>
                        <a:t>(4.1-6.0)</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rgbClr val="002557"/>
                          </a:solidFill>
                          <a:latin typeface="+mn-lt"/>
                          <a:ea typeface="+mn-ea"/>
                          <a:cs typeface="+mn-cs"/>
                        </a:rPr>
                        <a:t>4.0 </a:t>
                      </a:r>
                      <a:br>
                        <a:rPr lang="en-US" altLang="zh-CN" sz="1000" b="0" u="none" strike="noStrike" kern="1200" cap="none">
                          <a:solidFill>
                            <a:srgbClr val="002557"/>
                          </a:solidFill>
                          <a:latin typeface="+mn-lt"/>
                          <a:ea typeface="+mn-ea"/>
                          <a:cs typeface="+mn-cs"/>
                        </a:rPr>
                      </a:br>
                      <a:r>
                        <a:rPr lang="en-US" altLang="zh-CN" sz="1000" b="0" u="none" strike="noStrike" kern="1200" cap="none">
                          <a:solidFill>
                            <a:srgbClr val="002557"/>
                          </a:solidFill>
                          <a:latin typeface="+mn-lt"/>
                          <a:ea typeface="+mn-ea"/>
                          <a:cs typeface="+mn-cs"/>
                        </a:rPr>
                        <a:t>(2.7-5.6)</a:t>
                      </a:r>
                      <a:endParaRPr lang="zh-CN" altLang="en-US" sz="1000" b="0" u="none" strike="noStrike" kern="1200" cap="none">
                        <a:solidFill>
                          <a:srgbClr val="002557"/>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err="1">
                          <a:solidFill>
                            <a:srgbClr val="002557"/>
                          </a:solidFill>
                          <a:latin typeface="+mn-lt"/>
                          <a:ea typeface="+mn-ea"/>
                          <a:cs typeface="+mn-cs"/>
                        </a:rPr>
                        <a:t>HR</a:t>
                      </a:r>
                      <a:r>
                        <a:rPr lang="en-US" sz="1000" b="1" u="none" strike="noStrike" kern="1200" cap="none" baseline="30000" err="1">
                          <a:solidFill>
                            <a:srgbClr val="002557"/>
                          </a:solidFill>
                          <a:latin typeface="+mn-lt"/>
                          <a:ea typeface="+mn-ea"/>
                          <a:cs typeface="+mn-cs"/>
                        </a:rPr>
                        <a:t>b</a:t>
                      </a:r>
                      <a:r>
                        <a:rPr lang="en-US" sz="1000" b="1" u="none" strike="noStrike" kern="1200" cap="none">
                          <a:solidFill>
                            <a:srgbClr val="002557"/>
                          </a:solidFill>
                          <a:latin typeface="+mn-lt"/>
                          <a:ea typeface="+mn-ea"/>
                          <a:cs typeface="+mn-cs"/>
                        </a:rPr>
                        <a:t>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0.79</a:t>
                      </a:r>
                      <a:r>
                        <a:rPr lang="en-US" sz="1000" u="none" strike="noStrike" kern="1200" cap="none">
                          <a:solidFill>
                            <a:srgbClr val="002557"/>
                          </a:solidFill>
                          <a:latin typeface="+mn-lt"/>
                          <a:ea typeface="+mn-ea"/>
                          <a:cs typeface="+mn-cs"/>
                        </a:rPr>
                        <a:t> (0.56</a:t>
                      </a:r>
                      <a:r>
                        <a:rPr kumimoji="0" lang="en-GB" altLang="zh-CN" sz="10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rgbClr val="002557"/>
                          </a:solidFill>
                          <a:effectLst/>
                          <a:latin typeface="+mn-lt"/>
                          <a:ea typeface="+mn-ea"/>
                          <a:cs typeface="+mn-cs"/>
                        </a:rPr>
                        <a:t>1.12</a:t>
                      </a:r>
                      <a:r>
                        <a:rPr lang="en-US" sz="1000" u="none" strike="noStrike" kern="1200" cap="none">
                          <a:solidFill>
                            <a:srgbClr val="002557"/>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pSp>
        <p:nvGrpSpPr>
          <p:cNvPr id="194" name="Group 193">
            <a:extLst>
              <a:ext uri="{FF2B5EF4-FFF2-40B4-BE49-F238E27FC236}">
                <a16:creationId xmlns:a16="http://schemas.microsoft.com/office/drawing/2014/main" id="{074BAB2B-4449-CFFC-85AB-174C4795BDB8}"/>
              </a:ext>
            </a:extLst>
          </p:cNvPr>
          <p:cNvGrpSpPr/>
          <p:nvPr/>
        </p:nvGrpSpPr>
        <p:grpSpPr>
          <a:xfrm>
            <a:off x="4867654" y="3149882"/>
            <a:ext cx="829821" cy="307777"/>
            <a:chOff x="4921198" y="3102388"/>
            <a:chExt cx="829821" cy="307777"/>
          </a:xfrm>
        </p:grpSpPr>
        <p:sp>
          <p:nvSpPr>
            <p:cNvPr id="195" name="TextBox 194">
              <a:extLst>
                <a:ext uri="{FF2B5EF4-FFF2-40B4-BE49-F238E27FC236}">
                  <a16:creationId xmlns:a16="http://schemas.microsoft.com/office/drawing/2014/main" id="{C25C26FD-96F0-E74C-A574-C73CF877730C}"/>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TPC</a:t>
              </a:r>
            </a:p>
          </p:txBody>
        </p:sp>
        <p:sp>
          <p:nvSpPr>
            <p:cNvPr id="196" name="Freeform 259">
              <a:extLst>
                <a:ext uri="{FF2B5EF4-FFF2-40B4-BE49-F238E27FC236}">
                  <a16:creationId xmlns:a16="http://schemas.microsoft.com/office/drawing/2014/main" id="{4C51E9A8-6E73-5AC5-57A5-5BBBD32F1794}"/>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Arial"/>
                  <a:ea typeface="+mn-ea"/>
                  <a:cs typeface="+mn-cs"/>
                  <a:sym typeface="Helvetica"/>
                  <a:rtl val="0"/>
                </a:rPr>
                <a:t>+</a:t>
              </a:r>
            </a:p>
          </p:txBody>
        </p:sp>
        <p:sp>
          <p:nvSpPr>
            <p:cNvPr id="197" name="Freeform 260">
              <a:extLst>
                <a:ext uri="{FF2B5EF4-FFF2-40B4-BE49-F238E27FC236}">
                  <a16:creationId xmlns:a16="http://schemas.microsoft.com/office/drawing/2014/main" id="{F6A242CB-115A-5E41-E12C-E72CE71E3855}"/>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grpSp>
        <p:nvGrpSpPr>
          <p:cNvPr id="198" name="Graphic 306">
            <a:extLst>
              <a:ext uri="{FF2B5EF4-FFF2-40B4-BE49-F238E27FC236}">
                <a16:creationId xmlns:a16="http://schemas.microsoft.com/office/drawing/2014/main" id="{CE2F405C-7099-81BB-DF51-E312439100BA}"/>
              </a:ext>
            </a:extLst>
          </p:cNvPr>
          <p:cNvGrpSpPr/>
          <p:nvPr/>
        </p:nvGrpSpPr>
        <p:grpSpPr>
          <a:xfrm>
            <a:off x="1219836" y="1707645"/>
            <a:ext cx="1945936" cy="2442889"/>
            <a:chOff x="1219836" y="1733481"/>
            <a:chExt cx="1945936" cy="2442889"/>
          </a:xfrm>
        </p:grpSpPr>
        <p:sp>
          <p:nvSpPr>
            <p:cNvPr id="199" name="Freeform 307">
              <a:extLst>
                <a:ext uri="{FF2B5EF4-FFF2-40B4-BE49-F238E27FC236}">
                  <a16:creationId xmlns:a16="http://schemas.microsoft.com/office/drawing/2014/main" id="{524461B2-39F0-F6A9-4954-BB1615DD19A3}"/>
                </a:ext>
              </a:extLst>
            </p:cNvPr>
            <p:cNvSpPr/>
            <p:nvPr/>
          </p:nvSpPr>
          <p:spPr>
            <a:xfrm>
              <a:off x="1345500" y="1879050"/>
              <a:ext cx="1684451" cy="2186511"/>
            </a:xfrm>
            <a:custGeom>
              <a:avLst/>
              <a:gdLst>
                <a:gd name="connsiteX0" fmla="*/ 0 w 1684451"/>
                <a:gd name="connsiteY0" fmla="*/ 0 h 2186511"/>
                <a:gd name="connsiteX1" fmla="*/ 3700 w 1684451"/>
                <a:gd name="connsiteY1" fmla="*/ 0 h 2186511"/>
                <a:gd name="connsiteX2" fmla="*/ 59201 w 1684451"/>
                <a:gd name="connsiteY2" fmla="*/ 0 h 2186511"/>
                <a:gd name="connsiteX3" fmla="*/ 59201 w 1684451"/>
                <a:gd name="connsiteY3" fmla="*/ 24050 h 2186511"/>
                <a:gd name="connsiteX4" fmla="*/ 62901 w 1684451"/>
                <a:gd name="connsiteY4" fmla="*/ 24050 h 2186511"/>
                <a:gd name="connsiteX5" fmla="*/ 62901 w 1684451"/>
                <a:gd name="connsiteY5" fmla="*/ 48099 h 2186511"/>
                <a:gd name="connsiteX6" fmla="*/ 142452 w 1684451"/>
                <a:gd name="connsiteY6" fmla="*/ 48099 h 2186511"/>
                <a:gd name="connsiteX7" fmla="*/ 147077 w 1684451"/>
                <a:gd name="connsiteY7" fmla="*/ 48099 h 2186511"/>
                <a:gd name="connsiteX8" fmla="*/ 150777 w 1684451"/>
                <a:gd name="connsiteY8" fmla="*/ 48099 h 2186511"/>
                <a:gd name="connsiteX9" fmla="*/ 150777 w 1684451"/>
                <a:gd name="connsiteY9" fmla="*/ 73151 h 2186511"/>
                <a:gd name="connsiteX10" fmla="*/ 154477 w 1684451"/>
                <a:gd name="connsiteY10" fmla="*/ 73151 h 2186511"/>
                <a:gd name="connsiteX11" fmla="*/ 154477 w 1684451"/>
                <a:gd name="connsiteY11" fmla="*/ 123254 h 2186511"/>
                <a:gd name="connsiteX12" fmla="*/ 158178 w 1684451"/>
                <a:gd name="connsiteY12" fmla="*/ 123254 h 2186511"/>
                <a:gd name="connsiteX13" fmla="*/ 158178 w 1684451"/>
                <a:gd name="connsiteY13" fmla="*/ 148306 h 2186511"/>
                <a:gd name="connsiteX14" fmla="*/ 162803 w 1684451"/>
                <a:gd name="connsiteY14" fmla="*/ 148306 h 2186511"/>
                <a:gd name="connsiteX15" fmla="*/ 162803 w 1684451"/>
                <a:gd name="connsiteY15" fmla="*/ 173358 h 2186511"/>
                <a:gd name="connsiteX16" fmla="*/ 166503 w 1684451"/>
                <a:gd name="connsiteY16" fmla="*/ 173358 h 2186511"/>
                <a:gd name="connsiteX17" fmla="*/ 166503 w 1684451"/>
                <a:gd name="connsiteY17" fmla="*/ 223461 h 2186511"/>
                <a:gd name="connsiteX18" fmla="*/ 170203 w 1684451"/>
                <a:gd name="connsiteY18" fmla="*/ 223461 h 2186511"/>
                <a:gd name="connsiteX19" fmla="*/ 170203 w 1684451"/>
                <a:gd name="connsiteY19" fmla="*/ 249515 h 2186511"/>
                <a:gd name="connsiteX20" fmla="*/ 174828 w 1684451"/>
                <a:gd name="connsiteY20" fmla="*/ 249515 h 2186511"/>
                <a:gd name="connsiteX21" fmla="*/ 174828 w 1684451"/>
                <a:gd name="connsiteY21" fmla="*/ 301622 h 2186511"/>
                <a:gd name="connsiteX22" fmla="*/ 178528 w 1684451"/>
                <a:gd name="connsiteY22" fmla="*/ 301622 h 2186511"/>
                <a:gd name="connsiteX23" fmla="*/ 182228 w 1684451"/>
                <a:gd name="connsiteY23" fmla="*/ 301622 h 2186511"/>
                <a:gd name="connsiteX24" fmla="*/ 182228 w 1684451"/>
                <a:gd name="connsiteY24" fmla="*/ 327676 h 2186511"/>
                <a:gd name="connsiteX25" fmla="*/ 186853 w 1684451"/>
                <a:gd name="connsiteY25" fmla="*/ 327676 h 2186511"/>
                <a:gd name="connsiteX26" fmla="*/ 186853 w 1684451"/>
                <a:gd name="connsiteY26" fmla="*/ 380786 h 2186511"/>
                <a:gd name="connsiteX27" fmla="*/ 194253 w 1684451"/>
                <a:gd name="connsiteY27" fmla="*/ 380786 h 2186511"/>
                <a:gd name="connsiteX28" fmla="*/ 194253 w 1684451"/>
                <a:gd name="connsiteY28" fmla="*/ 462955 h 2186511"/>
                <a:gd name="connsiteX29" fmla="*/ 197953 w 1684451"/>
                <a:gd name="connsiteY29" fmla="*/ 462955 h 2186511"/>
                <a:gd name="connsiteX30" fmla="*/ 197953 w 1684451"/>
                <a:gd name="connsiteY30" fmla="*/ 491013 h 2186511"/>
                <a:gd name="connsiteX31" fmla="*/ 242354 w 1684451"/>
                <a:gd name="connsiteY31" fmla="*/ 491013 h 2186511"/>
                <a:gd name="connsiteX32" fmla="*/ 246054 w 1684451"/>
                <a:gd name="connsiteY32" fmla="*/ 491013 h 2186511"/>
                <a:gd name="connsiteX33" fmla="*/ 246054 w 1684451"/>
                <a:gd name="connsiteY33" fmla="*/ 518069 h 2186511"/>
                <a:gd name="connsiteX34" fmla="*/ 270104 w 1684451"/>
                <a:gd name="connsiteY34" fmla="*/ 518069 h 2186511"/>
                <a:gd name="connsiteX35" fmla="*/ 270104 w 1684451"/>
                <a:gd name="connsiteY35" fmla="*/ 546127 h 2186511"/>
                <a:gd name="connsiteX36" fmla="*/ 305255 w 1684451"/>
                <a:gd name="connsiteY36" fmla="*/ 546127 h 2186511"/>
                <a:gd name="connsiteX37" fmla="*/ 305255 w 1684451"/>
                <a:gd name="connsiteY37" fmla="*/ 574185 h 2186511"/>
                <a:gd name="connsiteX38" fmla="*/ 325605 w 1684451"/>
                <a:gd name="connsiteY38" fmla="*/ 574185 h 2186511"/>
                <a:gd name="connsiteX39" fmla="*/ 325605 w 1684451"/>
                <a:gd name="connsiteY39" fmla="*/ 602243 h 2186511"/>
                <a:gd name="connsiteX40" fmla="*/ 329305 w 1684451"/>
                <a:gd name="connsiteY40" fmla="*/ 602243 h 2186511"/>
                <a:gd name="connsiteX41" fmla="*/ 329305 w 1684451"/>
                <a:gd name="connsiteY41" fmla="*/ 630301 h 2186511"/>
                <a:gd name="connsiteX42" fmla="*/ 337630 w 1684451"/>
                <a:gd name="connsiteY42" fmla="*/ 630301 h 2186511"/>
                <a:gd name="connsiteX43" fmla="*/ 337630 w 1684451"/>
                <a:gd name="connsiteY43" fmla="*/ 657356 h 2186511"/>
                <a:gd name="connsiteX44" fmla="*/ 341330 w 1684451"/>
                <a:gd name="connsiteY44" fmla="*/ 657356 h 2186511"/>
                <a:gd name="connsiteX45" fmla="*/ 341330 w 1684451"/>
                <a:gd name="connsiteY45" fmla="*/ 685414 h 2186511"/>
                <a:gd name="connsiteX46" fmla="*/ 345030 w 1684451"/>
                <a:gd name="connsiteY46" fmla="*/ 685414 h 2186511"/>
                <a:gd name="connsiteX47" fmla="*/ 345030 w 1684451"/>
                <a:gd name="connsiteY47" fmla="*/ 713472 h 2186511"/>
                <a:gd name="connsiteX48" fmla="*/ 349656 w 1684451"/>
                <a:gd name="connsiteY48" fmla="*/ 713472 h 2186511"/>
                <a:gd name="connsiteX49" fmla="*/ 349656 w 1684451"/>
                <a:gd name="connsiteY49" fmla="*/ 742532 h 2186511"/>
                <a:gd name="connsiteX50" fmla="*/ 353356 w 1684451"/>
                <a:gd name="connsiteY50" fmla="*/ 742532 h 2186511"/>
                <a:gd name="connsiteX51" fmla="*/ 369081 w 1684451"/>
                <a:gd name="connsiteY51" fmla="*/ 742532 h 2186511"/>
                <a:gd name="connsiteX52" fmla="*/ 369081 w 1684451"/>
                <a:gd name="connsiteY52" fmla="*/ 771592 h 2186511"/>
                <a:gd name="connsiteX53" fmla="*/ 396831 w 1684451"/>
                <a:gd name="connsiteY53" fmla="*/ 771592 h 2186511"/>
                <a:gd name="connsiteX54" fmla="*/ 396831 w 1684451"/>
                <a:gd name="connsiteY54" fmla="*/ 800652 h 2186511"/>
                <a:gd name="connsiteX55" fmla="*/ 476383 w 1684451"/>
                <a:gd name="connsiteY55" fmla="*/ 800652 h 2186511"/>
                <a:gd name="connsiteX56" fmla="*/ 476383 w 1684451"/>
                <a:gd name="connsiteY56" fmla="*/ 829712 h 2186511"/>
                <a:gd name="connsiteX57" fmla="*/ 496733 w 1684451"/>
                <a:gd name="connsiteY57" fmla="*/ 829712 h 2186511"/>
                <a:gd name="connsiteX58" fmla="*/ 496733 w 1684451"/>
                <a:gd name="connsiteY58" fmla="*/ 888834 h 2186511"/>
                <a:gd name="connsiteX59" fmla="*/ 500433 w 1684451"/>
                <a:gd name="connsiteY59" fmla="*/ 888834 h 2186511"/>
                <a:gd name="connsiteX60" fmla="*/ 500433 w 1684451"/>
                <a:gd name="connsiteY60" fmla="*/ 979020 h 2186511"/>
                <a:gd name="connsiteX61" fmla="*/ 504133 w 1684451"/>
                <a:gd name="connsiteY61" fmla="*/ 979020 h 2186511"/>
                <a:gd name="connsiteX62" fmla="*/ 504133 w 1684451"/>
                <a:gd name="connsiteY62" fmla="*/ 1009082 h 2186511"/>
                <a:gd name="connsiteX63" fmla="*/ 508758 w 1684451"/>
                <a:gd name="connsiteY63" fmla="*/ 1009082 h 2186511"/>
                <a:gd name="connsiteX64" fmla="*/ 508758 w 1684451"/>
                <a:gd name="connsiteY64" fmla="*/ 1040146 h 2186511"/>
                <a:gd name="connsiteX65" fmla="*/ 516158 w 1684451"/>
                <a:gd name="connsiteY65" fmla="*/ 1040146 h 2186511"/>
                <a:gd name="connsiteX66" fmla="*/ 516158 w 1684451"/>
                <a:gd name="connsiteY66" fmla="*/ 1071210 h 2186511"/>
                <a:gd name="connsiteX67" fmla="*/ 531883 w 1684451"/>
                <a:gd name="connsiteY67" fmla="*/ 1071210 h 2186511"/>
                <a:gd name="connsiteX68" fmla="*/ 536509 w 1684451"/>
                <a:gd name="connsiteY68" fmla="*/ 1071210 h 2186511"/>
                <a:gd name="connsiteX69" fmla="*/ 536509 w 1684451"/>
                <a:gd name="connsiteY69" fmla="*/ 1103276 h 2186511"/>
                <a:gd name="connsiteX70" fmla="*/ 559634 w 1684451"/>
                <a:gd name="connsiteY70" fmla="*/ 1103276 h 2186511"/>
                <a:gd name="connsiteX71" fmla="*/ 599410 w 1684451"/>
                <a:gd name="connsiteY71" fmla="*/ 1103276 h 2186511"/>
                <a:gd name="connsiteX72" fmla="*/ 599410 w 1684451"/>
                <a:gd name="connsiteY72" fmla="*/ 1137347 h 2186511"/>
                <a:gd name="connsiteX73" fmla="*/ 643810 w 1684451"/>
                <a:gd name="connsiteY73" fmla="*/ 1137347 h 2186511"/>
                <a:gd name="connsiteX74" fmla="*/ 643810 w 1684451"/>
                <a:gd name="connsiteY74" fmla="*/ 1170415 h 2186511"/>
                <a:gd name="connsiteX75" fmla="*/ 659535 w 1684451"/>
                <a:gd name="connsiteY75" fmla="*/ 1170415 h 2186511"/>
                <a:gd name="connsiteX76" fmla="*/ 659535 w 1684451"/>
                <a:gd name="connsiteY76" fmla="*/ 1237553 h 2186511"/>
                <a:gd name="connsiteX77" fmla="*/ 666936 w 1684451"/>
                <a:gd name="connsiteY77" fmla="*/ 1237553 h 2186511"/>
                <a:gd name="connsiteX78" fmla="*/ 666936 w 1684451"/>
                <a:gd name="connsiteY78" fmla="*/ 1270622 h 2186511"/>
                <a:gd name="connsiteX79" fmla="*/ 671561 w 1684451"/>
                <a:gd name="connsiteY79" fmla="*/ 1270622 h 2186511"/>
                <a:gd name="connsiteX80" fmla="*/ 671561 w 1684451"/>
                <a:gd name="connsiteY80" fmla="*/ 1304692 h 2186511"/>
                <a:gd name="connsiteX81" fmla="*/ 675261 w 1684451"/>
                <a:gd name="connsiteY81" fmla="*/ 1304692 h 2186511"/>
                <a:gd name="connsiteX82" fmla="*/ 675261 w 1684451"/>
                <a:gd name="connsiteY82" fmla="*/ 1337760 h 2186511"/>
                <a:gd name="connsiteX83" fmla="*/ 683586 w 1684451"/>
                <a:gd name="connsiteY83" fmla="*/ 1337760 h 2186511"/>
                <a:gd name="connsiteX84" fmla="*/ 683586 w 1684451"/>
                <a:gd name="connsiteY84" fmla="*/ 1373835 h 2186511"/>
                <a:gd name="connsiteX85" fmla="*/ 703011 w 1684451"/>
                <a:gd name="connsiteY85" fmla="*/ 1373835 h 2186511"/>
                <a:gd name="connsiteX86" fmla="*/ 727062 w 1684451"/>
                <a:gd name="connsiteY86" fmla="*/ 1373835 h 2186511"/>
                <a:gd name="connsiteX87" fmla="*/ 727062 w 1684451"/>
                <a:gd name="connsiteY87" fmla="*/ 1410911 h 2186511"/>
                <a:gd name="connsiteX88" fmla="*/ 742787 w 1684451"/>
                <a:gd name="connsiteY88" fmla="*/ 1410911 h 2186511"/>
                <a:gd name="connsiteX89" fmla="*/ 834363 w 1684451"/>
                <a:gd name="connsiteY89" fmla="*/ 1410911 h 2186511"/>
                <a:gd name="connsiteX90" fmla="*/ 853789 w 1684451"/>
                <a:gd name="connsiteY90" fmla="*/ 1410911 h 2186511"/>
                <a:gd name="connsiteX91" fmla="*/ 853789 w 1684451"/>
                <a:gd name="connsiteY91" fmla="*/ 1451996 h 2186511"/>
                <a:gd name="connsiteX92" fmla="*/ 870439 w 1684451"/>
                <a:gd name="connsiteY92" fmla="*/ 1451996 h 2186511"/>
                <a:gd name="connsiteX93" fmla="*/ 870439 w 1684451"/>
                <a:gd name="connsiteY93" fmla="*/ 1493081 h 2186511"/>
                <a:gd name="connsiteX94" fmla="*/ 1005491 w 1684451"/>
                <a:gd name="connsiteY94" fmla="*/ 1493081 h 2186511"/>
                <a:gd name="connsiteX95" fmla="*/ 1005491 w 1684451"/>
                <a:gd name="connsiteY95" fmla="*/ 1534165 h 2186511"/>
                <a:gd name="connsiteX96" fmla="*/ 1033241 w 1684451"/>
                <a:gd name="connsiteY96" fmla="*/ 1534165 h 2186511"/>
                <a:gd name="connsiteX97" fmla="*/ 1033241 w 1684451"/>
                <a:gd name="connsiteY97" fmla="*/ 1616335 h 2186511"/>
                <a:gd name="connsiteX98" fmla="*/ 1045267 w 1684451"/>
                <a:gd name="connsiteY98" fmla="*/ 1616335 h 2186511"/>
                <a:gd name="connsiteX99" fmla="*/ 1045267 w 1684451"/>
                <a:gd name="connsiteY99" fmla="*/ 1657420 h 2186511"/>
                <a:gd name="connsiteX100" fmla="*/ 1057292 w 1684451"/>
                <a:gd name="connsiteY100" fmla="*/ 1657420 h 2186511"/>
                <a:gd name="connsiteX101" fmla="*/ 1088742 w 1684451"/>
                <a:gd name="connsiteY101" fmla="*/ 1657420 h 2186511"/>
                <a:gd name="connsiteX102" fmla="*/ 1088742 w 1684451"/>
                <a:gd name="connsiteY102" fmla="*/ 1701511 h 2186511"/>
                <a:gd name="connsiteX103" fmla="*/ 1147943 w 1684451"/>
                <a:gd name="connsiteY103" fmla="*/ 1701511 h 2186511"/>
                <a:gd name="connsiteX104" fmla="*/ 1147943 w 1684451"/>
                <a:gd name="connsiteY104" fmla="*/ 1745602 h 2186511"/>
                <a:gd name="connsiteX105" fmla="*/ 1251545 w 1684451"/>
                <a:gd name="connsiteY105" fmla="*/ 1745602 h 2186511"/>
                <a:gd name="connsiteX106" fmla="*/ 1251545 w 1684451"/>
                <a:gd name="connsiteY106" fmla="*/ 1789693 h 2186511"/>
                <a:gd name="connsiteX107" fmla="*/ 1310746 w 1684451"/>
                <a:gd name="connsiteY107" fmla="*/ 1789693 h 2186511"/>
                <a:gd name="connsiteX108" fmla="*/ 1310746 w 1684451"/>
                <a:gd name="connsiteY108" fmla="*/ 1833784 h 2186511"/>
                <a:gd name="connsiteX109" fmla="*/ 1327396 w 1684451"/>
                <a:gd name="connsiteY109" fmla="*/ 1833784 h 2186511"/>
                <a:gd name="connsiteX110" fmla="*/ 1331096 w 1684451"/>
                <a:gd name="connsiteY110" fmla="*/ 1833784 h 2186511"/>
                <a:gd name="connsiteX111" fmla="*/ 1331096 w 1684451"/>
                <a:gd name="connsiteY111" fmla="*/ 1882885 h 2186511"/>
                <a:gd name="connsiteX112" fmla="*/ 1334796 w 1684451"/>
                <a:gd name="connsiteY112" fmla="*/ 1882885 h 2186511"/>
                <a:gd name="connsiteX113" fmla="*/ 1362547 w 1684451"/>
                <a:gd name="connsiteY113" fmla="*/ 1882885 h 2186511"/>
                <a:gd name="connsiteX114" fmla="*/ 1394922 w 1684451"/>
                <a:gd name="connsiteY114" fmla="*/ 1882885 h 2186511"/>
                <a:gd name="connsiteX115" fmla="*/ 1394922 w 1684451"/>
                <a:gd name="connsiteY115" fmla="*/ 1948019 h 2186511"/>
                <a:gd name="connsiteX116" fmla="*/ 1533674 w 1684451"/>
                <a:gd name="connsiteY116" fmla="*/ 1948019 h 2186511"/>
                <a:gd name="connsiteX117" fmla="*/ 1533674 w 1684451"/>
                <a:gd name="connsiteY117" fmla="*/ 2013154 h 2186511"/>
                <a:gd name="connsiteX118" fmla="*/ 1554025 w 1684451"/>
                <a:gd name="connsiteY118" fmla="*/ 2013154 h 2186511"/>
                <a:gd name="connsiteX119" fmla="*/ 1554025 w 1684451"/>
                <a:gd name="connsiteY119" fmla="*/ 2100334 h 2186511"/>
                <a:gd name="connsiteX120" fmla="*/ 1661326 w 1684451"/>
                <a:gd name="connsiteY120" fmla="*/ 2100334 h 2186511"/>
                <a:gd name="connsiteX121" fmla="*/ 1661326 w 1684451"/>
                <a:gd name="connsiteY121" fmla="*/ 2186511 h 2186511"/>
                <a:gd name="connsiteX122" fmla="*/ 1684452 w 1684451"/>
                <a:gd name="connsiteY122" fmla="*/ 2186511 h 218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684451" h="2186511">
                  <a:moveTo>
                    <a:pt x="0" y="0"/>
                  </a:moveTo>
                  <a:lnTo>
                    <a:pt x="3700" y="0"/>
                  </a:lnTo>
                  <a:lnTo>
                    <a:pt x="59201" y="0"/>
                  </a:lnTo>
                  <a:lnTo>
                    <a:pt x="59201" y="24050"/>
                  </a:lnTo>
                  <a:lnTo>
                    <a:pt x="62901" y="24050"/>
                  </a:lnTo>
                  <a:lnTo>
                    <a:pt x="62901" y="48099"/>
                  </a:lnTo>
                  <a:lnTo>
                    <a:pt x="142452" y="48099"/>
                  </a:lnTo>
                  <a:lnTo>
                    <a:pt x="147077" y="48099"/>
                  </a:lnTo>
                  <a:lnTo>
                    <a:pt x="150777" y="48099"/>
                  </a:lnTo>
                  <a:lnTo>
                    <a:pt x="150777" y="73151"/>
                  </a:lnTo>
                  <a:lnTo>
                    <a:pt x="154477" y="73151"/>
                  </a:lnTo>
                  <a:lnTo>
                    <a:pt x="154477" y="123254"/>
                  </a:lnTo>
                  <a:lnTo>
                    <a:pt x="158178" y="123254"/>
                  </a:lnTo>
                  <a:lnTo>
                    <a:pt x="158178" y="148306"/>
                  </a:lnTo>
                  <a:lnTo>
                    <a:pt x="162803" y="148306"/>
                  </a:lnTo>
                  <a:lnTo>
                    <a:pt x="162803" y="173358"/>
                  </a:lnTo>
                  <a:lnTo>
                    <a:pt x="166503" y="173358"/>
                  </a:lnTo>
                  <a:lnTo>
                    <a:pt x="166503" y="223461"/>
                  </a:lnTo>
                  <a:lnTo>
                    <a:pt x="170203" y="223461"/>
                  </a:lnTo>
                  <a:lnTo>
                    <a:pt x="170203" y="249515"/>
                  </a:lnTo>
                  <a:lnTo>
                    <a:pt x="174828" y="249515"/>
                  </a:lnTo>
                  <a:lnTo>
                    <a:pt x="174828" y="301622"/>
                  </a:lnTo>
                  <a:lnTo>
                    <a:pt x="178528" y="301622"/>
                  </a:lnTo>
                  <a:lnTo>
                    <a:pt x="182228" y="301622"/>
                  </a:lnTo>
                  <a:lnTo>
                    <a:pt x="182228" y="327676"/>
                  </a:lnTo>
                  <a:lnTo>
                    <a:pt x="186853" y="327676"/>
                  </a:lnTo>
                  <a:lnTo>
                    <a:pt x="186853" y="380786"/>
                  </a:lnTo>
                  <a:lnTo>
                    <a:pt x="194253" y="380786"/>
                  </a:lnTo>
                  <a:lnTo>
                    <a:pt x="194253" y="462955"/>
                  </a:lnTo>
                  <a:lnTo>
                    <a:pt x="197953" y="462955"/>
                  </a:lnTo>
                  <a:lnTo>
                    <a:pt x="197953" y="491013"/>
                  </a:lnTo>
                  <a:lnTo>
                    <a:pt x="242354" y="491013"/>
                  </a:lnTo>
                  <a:lnTo>
                    <a:pt x="246054" y="491013"/>
                  </a:lnTo>
                  <a:lnTo>
                    <a:pt x="246054" y="518069"/>
                  </a:lnTo>
                  <a:lnTo>
                    <a:pt x="270104" y="518069"/>
                  </a:lnTo>
                  <a:lnTo>
                    <a:pt x="270104" y="546127"/>
                  </a:lnTo>
                  <a:lnTo>
                    <a:pt x="305255" y="546127"/>
                  </a:lnTo>
                  <a:lnTo>
                    <a:pt x="305255" y="574185"/>
                  </a:lnTo>
                  <a:lnTo>
                    <a:pt x="325605" y="574185"/>
                  </a:lnTo>
                  <a:lnTo>
                    <a:pt x="325605" y="602243"/>
                  </a:lnTo>
                  <a:lnTo>
                    <a:pt x="329305" y="602243"/>
                  </a:lnTo>
                  <a:lnTo>
                    <a:pt x="329305" y="630301"/>
                  </a:lnTo>
                  <a:lnTo>
                    <a:pt x="337630" y="630301"/>
                  </a:lnTo>
                  <a:lnTo>
                    <a:pt x="337630" y="657356"/>
                  </a:lnTo>
                  <a:lnTo>
                    <a:pt x="341330" y="657356"/>
                  </a:lnTo>
                  <a:lnTo>
                    <a:pt x="341330" y="685414"/>
                  </a:lnTo>
                  <a:lnTo>
                    <a:pt x="345030" y="685414"/>
                  </a:lnTo>
                  <a:lnTo>
                    <a:pt x="345030" y="713472"/>
                  </a:lnTo>
                  <a:lnTo>
                    <a:pt x="349656" y="713472"/>
                  </a:lnTo>
                  <a:lnTo>
                    <a:pt x="349656" y="742532"/>
                  </a:lnTo>
                  <a:lnTo>
                    <a:pt x="353356" y="742532"/>
                  </a:lnTo>
                  <a:lnTo>
                    <a:pt x="369081" y="742532"/>
                  </a:lnTo>
                  <a:lnTo>
                    <a:pt x="369081" y="771592"/>
                  </a:lnTo>
                  <a:lnTo>
                    <a:pt x="396831" y="771592"/>
                  </a:lnTo>
                  <a:lnTo>
                    <a:pt x="396831" y="800652"/>
                  </a:lnTo>
                  <a:lnTo>
                    <a:pt x="476383" y="800652"/>
                  </a:lnTo>
                  <a:lnTo>
                    <a:pt x="476383" y="829712"/>
                  </a:lnTo>
                  <a:lnTo>
                    <a:pt x="496733" y="829712"/>
                  </a:lnTo>
                  <a:lnTo>
                    <a:pt x="496733" y="888834"/>
                  </a:lnTo>
                  <a:lnTo>
                    <a:pt x="500433" y="888834"/>
                  </a:lnTo>
                  <a:lnTo>
                    <a:pt x="500433" y="979020"/>
                  </a:lnTo>
                  <a:lnTo>
                    <a:pt x="504133" y="979020"/>
                  </a:lnTo>
                  <a:lnTo>
                    <a:pt x="504133" y="1009082"/>
                  </a:lnTo>
                  <a:lnTo>
                    <a:pt x="508758" y="1009082"/>
                  </a:lnTo>
                  <a:lnTo>
                    <a:pt x="508758" y="1040146"/>
                  </a:lnTo>
                  <a:lnTo>
                    <a:pt x="516158" y="1040146"/>
                  </a:lnTo>
                  <a:lnTo>
                    <a:pt x="516158" y="1071210"/>
                  </a:lnTo>
                  <a:lnTo>
                    <a:pt x="531883" y="1071210"/>
                  </a:lnTo>
                  <a:lnTo>
                    <a:pt x="536509" y="1071210"/>
                  </a:lnTo>
                  <a:lnTo>
                    <a:pt x="536509" y="1103276"/>
                  </a:lnTo>
                  <a:lnTo>
                    <a:pt x="559634" y="1103276"/>
                  </a:lnTo>
                  <a:lnTo>
                    <a:pt x="599410" y="1103276"/>
                  </a:lnTo>
                  <a:lnTo>
                    <a:pt x="599410" y="1137347"/>
                  </a:lnTo>
                  <a:lnTo>
                    <a:pt x="643810" y="1137347"/>
                  </a:lnTo>
                  <a:lnTo>
                    <a:pt x="643810" y="1170415"/>
                  </a:lnTo>
                  <a:lnTo>
                    <a:pt x="659535" y="1170415"/>
                  </a:lnTo>
                  <a:lnTo>
                    <a:pt x="659535" y="1237553"/>
                  </a:lnTo>
                  <a:lnTo>
                    <a:pt x="666936" y="1237553"/>
                  </a:lnTo>
                  <a:lnTo>
                    <a:pt x="666936" y="1270622"/>
                  </a:lnTo>
                  <a:lnTo>
                    <a:pt x="671561" y="1270622"/>
                  </a:lnTo>
                  <a:lnTo>
                    <a:pt x="671561" y="1304692"/>
                  </a:lnTo>
                  <a:lnTo>
                    <a:pt x="675261" y="1304692"/>
                  </a:lnTo>
                  <a:lnTo>
                    <a:pt x="675261" y="1337760"/>
                  </a:lnTo>
                  <a:lnTo>
                    <a:pt x="683586" y="1337760"/>
                  </a:lnTo>
                  <a:lnTo>
                    <a:pt x="683586" y="1373835"/>
                  </a:lnTo>
                  <a:lnTo>
                    <a:pt x="703011" y="1373835"/>
                  </a:lnTo>
                  <a:lnTo>
                    <a:pt x="727062" y="1373835"/>
                  </a:lnTo>
                  <a:lnTo>
                    <a:pt x="727062" y="1410911"/>
                  </a:lnTo>
                  <a:lnTo>
                    <a:pt x="742787" y="1410911"/>
                  </a:lnTo>
                  <a:lnTo>
                    <a:pt x="834363" y="1410911"/>
                  </a:lnTo>
                  <a:lnTo>
                    <a:pt x="853789" y="1410911"/>
                  </a:lnTo>
                  <a:lnTo>
                    <a:pt x="853789" y="1451996"/>
                  </a:lnTo>
                  <a:lnTo>
                    <a:pt x="870439" y="1451996"/>
                  </a:lnTo>
                  <a:lnTo>
                    <a:pt x="870439" y="1493081"/>
                  </a:lnTo>
                  <a:lnTo>
                    <a:pt x="1005491" y="1493081"/>
                  </a:lnTo>
                  <a:lnTo>
                    <a:pt x="1005491" y="1534165"/>
                  </a:lnTo>
                  <a:lnTo>
                    <a:pt x="1033241" y="1534165"/>
                  </a:lnTo>
                  <a:lnTo>
                    <a:pt x="1033241" y="1616335"/>
                  </a:lnTo>
                  <a:lnTo>
                    <a:pt x="1045267" y="1616335"/>
                  </a:lnTo>
                  <a:lnTo>
                    <a:pt x="1045267" y="1657420"/>
                  </a:lnTo>
                  <a:lnTo>
                    <a:pt x="1057292" y="1657420"/>
                  </a:lnTo>
                  <a:lnTo>
                    <a:pt x="1088742" y="1657420"/>
                  </a:lnTo>
                  <a:lnTo>
                    <a:pt x="1088742" y="1701511"/>
                  </a:lnTo>
                  <a:lnTo>
                    <a:pt x="1147943" y="1701511"/>
                  </a:lnTo>
                  <a:lnTo>
                    <a:pt x="1147943" y="1745602"/>
                  </a:lnTo>
                  <a:lnTo>
                    <a:pt x="1251545" y="1745602"/>
                  </a:lnTo>
                  <a:lnTo>
                    <a:pt x="1251545" y="1789693"/>
                  </a:lnTo>
                  <a:lnTo>
                    <a:pt x="1310746" y="1789693"/>
                  </a:lnTo>
                  <a:lnTo>
                    <a:pt x="1310746" y="1833784"/>
                  </a:lnTo>
                  <a:lnTo>
                    <a:pt x="1327396" y="1833784"/>
                  </a:lnTo>
                  <a:lnTo>
                    <a:pt x="1331096" y="1833784"/>
                  </a:lnTo>
                  <a:lnTo>
                    <a:pt x="1331096" y="1882885"/>
                  </a:lnTo>
                  <a:lnTo>
                    <a:pt x="1334796" y="1882885"/>
                  </a:lnTo>
                  <a:lnTo>
                    <a:pt x="1362547" y="1882885"/>
                  </a:lnTo>
                  <a:lnTo>
                    <a:pt x="1394922" y="1882885"/>
                  </a:lnTo>
                  <a:lnTo>
                    <a:pt x="1394922" y="1948019"/>
                  </a:lnTo>
                  <a:lnTo>
                    <a:pt x="1533674" y="1948019"/>
                  </a:lnTo>
                  <a:lnTo>
                    <a:pt x="1533674" y="2013154"/>
                  </a:lnTo>
                  <a:lnTo>
                    <a:pt x="1554025" y="2013154"/>
                  </a:lnTo>
                  <a:lnTo>
                    <a:pt x="1554025" y="2100334"/>
                  </a:lnTo>
                  <a:lnTo>
                    <a:pt x="1661326" y="2100334"/>
                  </a:lnTo>
                  <a:lnTo>
                    <a:pt x="1661326" y="2186511"/>
                  </a:lnTo>
                  <a:lnTo>
                    <a:pt x="1684452" y="2186511"/>
                  </a:lnTo>
                </a:path>
              </a:pathLst>
            </a:custGeom>
            <a:noFill/>
            <a:ln w="15875" cap="flat">
              <a:solidFill>
                <a:srgbClr val="33B4A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B4A7"/>
                </a:solidFill>
                <a:effectLst/>
                <a:uLnTx/>
                <a:uFillTx/>
                <a:latin typeface="Arial"/>
                <a:ea typeface="+mn-ea"/>
                <a:cs typeface="+mn-cs"/>
              </a:endParaRPr>
            </a:p>
          </p:txBody>
        </p:sp>
        <p:sp>
          <p:nvSpPr>
            <p:cNvPr id="200" name="TextBox 199">
              <a:extLst>
                <a:ext uri="{FF2B5EF4-FFF2-40B4-BE49-F238E27FC236}">
                  <a16:creationId xmlns:a16="http://schemas.microsoft.com/office/drawing/2014/main" id="{86788020-0EEC-44F4-83E7-10FCF7A73D36}"/>
                </a:ext>
              </a:extLst>
            </p:cNvPr>
            <p:cNvSpPr txBox="1"/>
            <p:nvPr/>
          </p:nvSpPr>
          <p:spPr>
            <a:xfrm>
              <a:off x="1394667" y="2034699"/>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1" name="TextBox 200">
              <a:extLst>
                <a:ext uri="{FF2B5EF4-FFF2-40B4-BE49-F238E27FC236}">
                  <a16:creationId xmlns:a16="http://schemas.microsoft.com/office/drawing/2014/main" id="{BF19C1B8-9A1D-39FC-1477-4DCAE17ACC73}"/>
                </a:ext>
              </a:extLst>
            </p:cNvPr>
            <p:cNvSpPr txBox="1"/>
            <p:nvPr/>
          </p:nvSpPr>
          <p:spPr>
            <a:xfrm>
              <a:off x="1398642" y="206105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2" name="TextBox 201">
              <a:extLst>
                <a:ext uri="{FF2B5EF4-FFF2-40B4-BE49-F238E27FC236}">
                  <a16:creationId xmlns:a16="http://schemas.microsoft.com/office/drawing/2014/main" id="{DD062621-5819-D174-10E6-74382C30823D}"/>
                </a:ext>
              </a:extLst>
            </p:cNvPr>
            <p:cNvSpPr txBox="1"/>
            <p:nvPr/>
          </p:nvSpPr>
          <p:spPr>
            <a:xfrm>
              <a:off x="1358959" y="1781877"/>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3" name="TextBox 202">
              <a:extLst>
                <a:ext uri="{FF2B5EF4-FFF2-40B4-BE49-F238E27FC236}">
                  <a16:creationId xmlns:a16="http://schemas.microsoft.com/office/drawing/2014/main" id="{E932F03E-C50B-5AE9-DB6C-F7F90474F212}"/>
                </a:ext>
              </a:extLst>
            </p:cNvPr>
            <p:cNvSpPr txBox="1"/>
            <p:nvPr/>
          </p:nvSpPr>
          <p:spPr>
            <a:xfrm>
              <a:off x="1378850" y="1906837"/>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4" name="TextBox 203">
              <a:extLst>
                <a:ext uri="{FF2B5EF4-FFF2-40B4-BE49-F238E27FC236}">
                  <a16:creationId xmlns:a16="http://schemas.microsoft.com/office/drawing/2014/main" id="{B07FE439-166E-6EBC-85BD-9FACFECFFA18}"/>
                </a:ext>
              </a:extLst>
            </p:cNvPr>
            <p:cNvSpPr txBox="1"/>
            <p:nvPr/>
          </p:nvSpPr>
          <p:spPr>
            <a:xfrm>
              <a:off x="1402621" y="211436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5" name="TextBox 204">
              <a:extLst>
                <a:ext uri="{FF2B5EF4-FFF2-40B4-BE49-F238E27FC236}">
                  <a16:creationId xmlns:a16="http://schemas.microsoft.com/office/drawing/2014/main" id="{A31A5831-031E-5AFE-BADD-B37D9110D41D}"/>
                </a:ext>
              </a:extLst>
            </p:cNvPr>
            <p:cNvSpPr txBox="1"/>
            <p:nvPr/>
          </p:nvSpPr>
          <p:spPr>
            <a:xfrm>
              <a:off x="1219836" y="1733481"/>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6" name="TextBox 205">
              <a:extLst>
                <a:ext uri="{FF2B5EF4-FFF2-40B4-BE49-F238E27FC236}">
                  <a16:creationId xmlns:a16="http://schemas.microsoft.com/office/drawing/2014/main" id="{B910DF7E-4211-FB0D-B701-4FD8B0C29640}"/>
                </a:ext>
              </a:extLst>
            </p:cNvPr>
            <p:cNvSpPr txBox="1"/>
            <p:nvPr/>
          </p:nvSpPr>
          <p:spPr>
            <a:xfrm>
              <a:off x="1362937" y="1781877"/>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7" name="TextBox 206">
              <a:extLst>
                <a:ext uri="{FF2B5EF4-FFF2-40B4-BE49-F238E27FC236}">
                  <a16:creationId xmlns:a16="http://schemas.microsoft.com/office/drawing/2014/main" id="{CF6C8167-1CCE-8060-5929-65CA4F123ED5}"/>
                </a:ext>
              </a:extLst>
            </p:cNvPr>
            <p:cNvSpPr txBox="1"/>
            <p:nvPr/>
          </p:nvSpPr>
          <p:spPr>
            <a:xfrm>
              <a:off x="1386803" y="198279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8" name="TextBox 207">
              <a:extLst>
                <a:ext uri="{FF2B5EF4-FFF2-40B4-BE49-F238E27FC236}">
                  <a16:creationId xmlns:a16="http://schemas.microsoft.com/office/drawing/2014/main" id="{AF9C0D48-5B0A-6F50-3451-81B420B1F0B0}"/>
                </a:ext>
              </a:extLst>
            </p:cNvPr>
            <p:cNvSpPr txBox="1"/>
            <p:nvPr/>
          </p:nvSpPr>
          <p:spPr>
            <a:xfrm>
              <a:off x="1458307" y="2224094"/>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09" name="TextBox 208">
              <a:extLst>
                <a:ext uri="{FF2B5EF4-FFF2-40B4-BE49-F238E27FC236}">
                  <a16:creationId xmlns:a16="http://schemas.microsoft.com/office/drawing/2014/main" id="{3EDA8962-A061-FEB7-47FD-D0349608A9FC}"/>
                </a:ext>
              </a:extLst>
            </p:cNvPr>
            <p:cNvSpPr txBox="1"/>
            <p:nvPr/>
          </p:nvSpPr>
          <p:spPr>
            <a:xfrm>
              <a:off x="1557651" y="2419193"/>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0" name="TextBox 209">
              <a:extLst>
                <a:ext uri="{FF2B5EF4-FFF2-40B4-BE49-F238E27FC236}">
                  <a16:creationId xmlns:a16="http://schemas.microsoft.com/office/drawing/2014/main" id="{18F10CD8-E6F0-056D-3D9D-1940A0D62773}"/>
                </a:ext>
              </a:extLst>
            </p:cNvPr>
            <p:cNvSpPr txBox="1"/>
            <p:nvPr/>
          </p:nvSpPr>
          <p:spPr>
            <a:xfrm>
              <a:off x="1569584" y="2475911"/>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1" name="TextBox 210">
              <a:extLst>
                <a:ext uri="{FF2B5EF4-FFF2-40B4-BE49-F238E27FC236}">
                  <a16:creationId xmlns:a16="http://schemas.microsoft.com/office/drawing/2014/main" id="{D7F44599-3CF2-B95D-2180-E1D2A03A1CE1}"/>
                </a:ext>
              </a:extLst>
            </p:cNvPr>
            <p:cNvSpPr txBox="1"/>
            <p:nvPr/>
          </p:nvSpPr>
          <p:spPr>
            <a:xfrm>
              <a:off x="1585496" y="2504770"/>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2" name="TextBox 211">
              <a:extLst>
                <a:ext uri="{FF2B5EF4-FFF2-40B4-BE49-F238E27FC236}">
                  <a16:creationId xmlns:a16="http://schemas.microsoft.com/office/drawing/2014/main" id="{BC6A478C-5DC9-668A-9BA7-364A742E6775}"/>
                </a:ext>
              </a:extLst>
            </p:cNvPr>
            <p:cNvSpPr txBox="1"/>
            <p:nvPr/>
          </p:nvSpPr>
          <p:spPr>
            <a:xfrm>
              <a:off x="1712686" y="262261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3" name="TextBox 212">
              <a:extLst>
                <a:ext uri="{FF2B5EF4-FFF2-40B4-BE49-F238E27FC236}">
                  <a16:creationId xmlns:a16="http://schemas.microsoft.com/office/drawing/2014/main" id="{3C225CEA-8F42-EC56-CFD1-67E39C4B041B}"/>
                </a:ext>
              </a:extLst>
            </p:cNvPr>
            <p:cNvSpPr txBox="1"/>
            <p:nvPr/>
          </p:nvSpPr>
          <p:spPr>
            <a:xfrm>
              <a:off x="1720640" y="2743064"/>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4" name="TextBox 213">
              <a:extLst>
                <a:ext uri="{FF2B5EF4-FFF2-40B4-BE49-F238E27FC236}">
                  <a16:creationId xmlns:a16="http://schemas.microsoft.com/office/drawing/2014/main" id="{6FB1E00A-2FF4-9F0A-BD61-1E86333CD57F}"/>
                </a:ext>
              </a:extLst>
            </p:cNvPr>
            <p:cNvSpPr txBox="1"/>
            <p:nvPr/>
          </p:nvSpPr>
          <p:spPr>
            <a:xfrm>
              <a:off x="1748391" y="2804792"/>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5" name="TextBox 214">
              <a:extLst>
                <a:ext uri="{FF2B5EF4-FFF2-40B4-BE49-F238E27FC236}">
                  <a16:creationId xmlns:a16="http://schemas.microsoft.com/office/drawing/2014/main" id="{61595358-B0D1-BB4D-7F04-173D4B039EA5}"/>
                </a:ext>
              </a:extLst>
            </p:cNvPr>
            <p:cNvSpPr txBox="1"/>
            <p:nvPr/>
          </p:nvSpPr>
          <p:spPr>
            <a:xfrm>
              <a:off x="1776235" y="2837259"/>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6" name="TextBox 215">
              <a:extLst>
                <a:ext uri="{FF2B5EF4-FFF2-40B4-BE49-F238E27FC236}">
                  <a16:creationId xmlns:a16="http://schemas.microsoft.com/office/drawing/2014/main" id="{99D64B89-EFBD-7653-1A21-6D120383B2C8}"/>
                </a:ext>
              </a:extLst>
            </p:cNvPr>
            <p:cNvSpPr txBox="1"/>
            <p:nvPr/>
          </p:nvSpPr>
          <p:spPr>
            <a:xfrm>
              <a:off x="1891492" y="3071342"/>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7" name="TextBox 216">
              <a:extLst>
                <a:ext uri="{FF2B5EF4-FFF2-40B4-BE49-F238E27FC236}">
                  <a16:creationId xmlns:a16="http://schemas.microsoft.com/office/drawing/2014/main" id="{509DFC09-AB09-1FD8-CDFB-BD4C76944E0F}"/>
                </a:ext>
              </a:extLst>
            </p:cNvPr>
            <p:cNvSpPr txBox="1"/>
            <p:nvPr/>
          </p:nvSpPr>
          <p:spPr>
            <a:xfrm>
              <a:off x="1919332" y="310731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8" name="TextBox 217">
              <a:extLst>
                <a:ext uri="{FF2B5EF4-FFF2-40B4-BE49-F238E27FC236}">
                  <a16:creationId xmlns:a16="http://schemas.microsoft.com/office/drawing/2014/main" id="{DC7E01F2-B046-C73F-D9C5-8A563F81623A}"/>
                </a:ext>
              </a:extLst>
            </p:cNvPr>
            <p:cNvSpPr txBox="1"/>
            <p:nvPr/>
          </p:nvSpPr>
          <p:spPr>
            <a:xfrm>
              <a:off x="1959111" y="3144793"/>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19" name="TextBox 218">
              <a:extLst>
                <a:ext uri="{FF2B5EF4-FFF2-40B4-BE49-F238E27FC236}">
                  <a16:creationId xmlns:a16="http://schemas.microsoft.com/office/drawing/2014/main" id="{DEB9EE1A-66AC-34EB-DCC6-3B1CB357C1A8}"/>
                </a:ext>
              </a:extLst>
            </p:cNvPr>
            <p:cNvSpPr txBox="1"/>
            <p:nvPr/>
          </p:nvSpPr>
          <p:spPr>
            <a:xfrm>
              <a:off x="2050501" y="3144793"/>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0" name="TextBox 219">
              <a:extLst>
                <a:ext uri="{FF2B5EF4-FFF2-40B4-BE49-F238E27FC236}">
                  <a16:creationId xmlns:a16="http://schemas.microsoft.com/office/drawing/2014/main" id="{BE5BBEB6-EDAC-FCFE-F23C-40A9B64EADE2}"/>
                </a:ext>
              </a:extLst>
            </p:cNvPr>
            <p:cNvSpPr txBox="1"/>
            <p:nvPr/>
          </p:nvSpPr>
          <p:spPr>
            <a:xfrm>
              <a:off x="2273065" y="3391302"/>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1" name="TextBox 220">
              <a:extLst>
                <a:ext uri="{FF2B5EF4-FFF2-40B4-BE49-F238E27FC236}">
                  <a16:creationId xmlns:a16="http://schemas.microsoft.com/office/drawing/2014/main" id="{57567CD7-CE79-25C1-DEEA-D84A95FA7F93}"/>
                </a:ext>
              </a:extLst>
            </p:cNvPr>
            <p:cNvSpPr txBox="1"/>
            <p:nvPr/>
          </p:nvSpPr>
          <p:spPr>
            <a:xfrm>
              <a:off x="2543253" y="356736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2" name="TextBox 221">
              <a:extLst>
                <a:ext uri="{FF2B5EF4-FFF2-40B4-BE49-F238E27FC236}">
                  <a16:creationId xmlns:a16="http://schemas.microsoft.com/office/drawing/2014/main" id="{EEBA12E4-80F3-3057-A7BA-4C846EA0A8DB}"/>
                </a:ext>
              </a:extLst>
            </p:cNvPr>
            <p:cNvSpPr txBox="1"/>
            <p:nvPr/>
          </p:nvSpPr>
          <p:spPr>
            <a:xfrm>
              <a:off x="2551208" y="361626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3" name="TextBox 222">
              <a:extLst>
                <a:ext uri="{FF2B5EF4-FFF2-40B4-BE49-F238E27FC236}">
                  <a16:creationId xmlns:a16="http://schemas.microsoft.com/office/drawing/2014/main" id="{28368C86-73BD-1A9A-1372-79F4FF589253}"/>
                </a:ext>
              </a:extLst>
            </p:cNvPr>
            <p:cNvSpPr txBox="1"/>
            <p:nvPr/>
          </p:nvSpPr>
          <p:spPr>
            <a:xfrm>
              <a:off x="2579060" y="361626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4" name="TextBox 223">
              <a:extLst>
                <a:ext uri="{FF2B5EF4-FFF2-40B4-BE49-F238E27FC236}">
                  <a16:creationId xmlns:a16="http://schemas.microsoft.com/office/drawing/2014/main" id="{F8A76A53-5151-8B8E-DC02-40D78C232F04}"/>
                </a:ext>
              </a:extLst>
            </p:cNvPr>
            <p:cNvSpPr txBox="1"/>
            <p:nvPr/>
          </p:nvSpPr>
          <p:spPr>
            <a:xfrm>
              <a:off x="2750003" y="374673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225" name="TextBox 224">
              <a:extLst>
                <a:ext uri="{FF2B5EF4-FFF2-40B4-BE49-F238E27FC236}">
                  <a16:creationId xmlns:a16="http://schemas.microsoft.com/office/drawing/2014/main" id="{00211933-1A2A-D102-CAD4-AE9D1B2F7810}"/>
                </a:ext>
              </a:extLst>
            </p:cNvPr>
            <p:cNvSpPr txBox="1"/>
            <p:nvPr/>
          </p:nvSpPr>
          <p:spPr>
            <a:xfrm>
              <a:off x="2900956" y="3920594"/>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grpSp>
      <p:sp>
        <p:nvSpPr>
          <p:cNvPr id="380" name="TextBox 379">
            <a:extLst>
              <a:ext uri="{FF2B5EF4-FFF2-40B4-BE49-F238E27FC236}">
                <a16:creationId xmlns:a16="http://schemas.microsoft.com/office/drawing/2014/main" id="{524139F8-2994-8EBD-8BA0-A837206BA594}"/>
              </a:ext>
            </a:extLst>
          </p:cNvPr>
          <p:cNvSpPr txBox="1"/>
          <p:nvPr/>
        </p:nvSpPr>
        <p:spPr>
          <a:xfrm>
            <a:off x="7870070" y="1350734"/>
            <a:ext cx="21463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rPr>
              <a:t>H-score </a:t>
            </a: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Arial" panose="020B0604020202020204" pitchFamily="34" charset="0"/>
              </a:rPr>
              <a:t>≥ 100</a:t>
            </a:r>
            <a:r>
              <a:rPr kumimoji="0" lang="en-US" sz="1800" b="1" i="0" u="none" strike="noStrike" kern="1200" cap="none" spc="0" normalizeH="0" baseline="30000" noProof="0">
                <a:ln>
                  <a:noFill/>
                </a:ln>
                <a:solidFill>
                  <a:srgbClr val="002557"/>
                </a:solidFill>
                <a:effectLst/>
                <a:uLnTx/>
                <a:uFillTx/>
                <a:latin typeface="Arial"/>
                <a:ea typeface="Times New Roman" panose="02020603050405020304" pitchFamily="18" charset="0"/>
                <a:cs typeface="Arial" panose="020B0604020202020204" pitchFamily="34" charset="0"/>
              </a:rPr>
              <a:t>a</a:t>
            </a:r>
            <a:endPar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endParaRPr>
          </a:p>
        </p:txBody>
      </p:sp>
      <p:graphicFrame>
        <p:nvGraphicFramePr>
          <p:cNvPr id="381" name="Table 27">
            <a:extLst>
              <a:ext uri="{FF2B5EF4-FFF2-40B4-BE49-F238E27FC236}">
                <a16:creationId xmlns:a16="http://schemas.microsoft.com/office/drawing/2014/main" id="{90E2727A-301B-7A09-CC16-74BCF23EE6B8}"/>
              </a:ext>
            </a:extLst>
          </p:cNvPr>
          <p:cNvGraphicFramePr>
            <a:graphicFrameLocks noGrp="1"/>
          </p:cNvGraphicFramePr>
          <p:nvPr/>
        </p:nvGraphicFramePr>
        <p:xfrm>
          <a:off x="6447501" y="4477407"/>
          <a:ext cx="4991482" cy="594360"/>
        </p:xfrm>
        <a:graphic>
          <a:graphicData uri="http://schemas.openxmlformats.org/drawingml/2006/table">
            <a:tbl>
              <a:tblPr firstRow="1" bandRow="1">
                <a:tableStyleId>{5C22544A-7EE6-4342-B048-85BDC9FD1C3A}</a:tableStyleId>
              </a:tblPr>
              <a:tblGrid>
                <a:gridCol w="262160">
                  <a:extLst>
                    <a:ext uri="{9D8B030D-6E8A-4147-A177-3AD203B41FA5}">
                      <a16:colId xmlns:a16="http://schemas.microsoft.com/office/drawing/2014/main" val="2117145719"/>
                    </a:ext>
                  </a:extLst>
                </a:gridCol>
                <a:gridCol w="363794">
                  <a:extLst>
                    <a:ext uri="{9D8B030D-6E8A-4147-A177-3AD203B41FA5}">
                      <a16:colId xmlns:a16="http://schemas.microsoft.com/office/drawing/2014/main" val="116493994"/>
                    </a:ext>
                  </a:extLst>
                </a:gridCol>
                <a:gridCol w="363794">
                  <a:extLst>
                    <a:ext uri="{9D8B030D-6E8A-4147-A177-3AD203B41FA5}">
                      <a16:colId xmlns:a16="http://schemas.microsoft.com/office/drawing/2014/main" val="3515584910"/>
                    </a:ext>
                  </a:extLst>
                </a:gridCol>
                <a:gridCol w="363794">
                  <a:extLst>
                    <a:ext uri="{9D8B030D-6E8A-4147-A177-3AD203B41FA5}">
                      <a16:colId xmlns:a16="http://schemas.microsoft.com/office/drawing/2014/main" val="426262220"/>
                    </a:ext>
                  </a:extLst>
                </a:gridCol>
                <a:gridCol w="363794">
                  <a:extLst>
                    <a:ext uri="{9D8B030D-6E8A-4147-A177-3AD203B41FA5}">
                      <a16:colId xmlns:a16="http://schemas.microsoft.com/office/drawing/2014/main" val="2583470130"/>
                    </a:ext>
                  </a:extLst>
                </a:gridCol>
                <a:gridCol w="363794">
                  <a:extLst>
                    <a:ext uri="{9D8B030D-6E8A-4147-A177-3AD203B41FA5}">
                      <a16:colId xmlns:a16="http://schemas.microsoft.com/office/drawing/2014/main" val="1872342716"/>
                    </a:ext>
                  </a:extLst>
                </a:gridCol>
                <a:gridCol w="363794">
                  <a:extLst>
                    <a:ext uri="{9D8B030D-6E8A-4147-A177-3AD203B41FA5}">
                      <a16:colId xmlns:a16="http://schemas.microsoft.com/office/drawing/2014/main" val="941638318"/>
                    </a:ext>
                  </a:extLst>
                </a:gridCol>
                <a:gridCol w="363794">
                  <a:extLst>
                    <a:ext uri="{9D8B030D-6E8A-4147-A177-3AD203B41FA5}">
                      <a16:colId xmlns:a16="http://schemas.microsoft.com/office/drawing/2014/main" val="2578609759"/>
                    </a:ext>
                  </a:extLst>
                </a:gridCol>
                <a:gridCol w="363794">
                  <a:extLst>
                    <a:ext uri="{9D8B030D-6E8A-4147-A177-3AD203B41FA5}">
                      <a16:colId xmlns:a16="http://schemas.microsoft.com/office/drawing/2014/main" val="4125452289"/>
                    </a:ext>
                  </a:extLst>
                </a:gridCol>
                <a:gridCol w="363794">
                  <a:extLst>
                    <a:ext uri="{9D8B030D-6E8A-4147-A177-3AD203B41FA5}">
                      <a16:colId xmlns:a16="http://schemas.microsoft.com/office/drawing/2014/main" val="2607569124"/>
                    </a:ext>
                  </a:extLst>
                </a:gridCol>
                <a:gridCol w="363794">
                  <a:extLst>
                    <a:ext uri="{9D8B030D-6E8A-4147-A177-3AD203B41FA5}">
                      <a16:colId xmlns:a16="http://schemas.microsoft.com/office/drawing/2014/main" val="3015190534"/>
                    </a:ext>
                  </a:extLst>
                </a:gridCol>
                <a:gridCol w="363794">
                  <a:extLst>
                    <a:ext uri="{9D8B030D-6E8A-4147-A177-3AD203B41FA5}">
                      <a16:colId xmlns:a16="http://schemas.microsoft.com/office/drawing/2014/main" val="3049114674"/>
                    </a:ext>
                  </a:extLst>
                </a:gridCol>
                <a:gridCol w="363794">
                  <a:extLst>
                    <a:ext uri="{9D8B030D-6E8A-4147-A177-3AD203B41FA5}">
                      <a16:colId xmlns:a16="http://schemas.microsoft.com/office/drawing/2014/main" val="812398574"/>
                    </a:ext>
                  </a:extLst>
                </a:gridCol>
                <a:gridCol w="363794">
                  <a:extLst>
                    <a:ext uri="{9D8B030D-6E8A-4147-A177-3AD203B41FA5}">
                      <a16:colId xmlns:a16="http://schemas.microsoft.com/office/drawing/2014/main" val="320259088"/>
                    </a:ext>
                  </a:extLst>
                </a:gridCol>
              </a:tblGrid>
              <a:tr h="0">
                <a:tc gridSpan="14">
                  <a:txBody>
                    <a:bodyPr/>
                    <a:lstStyle/>
                    <a:p>
                      <a:r>
                        <a:rPr lang="en-US" sz="900">
                          <a:solidFill>
                            <a:srgbClr val="002557"/>
                          </a:solidFill>
                        </a:rPr>
                        <a:t>No. of Patients Still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0">
                <a:tc>
                  <a:txBody>
                    <a:bodyPr/>
                    <a:lstStyle/>
                    <a:p>
                      <a:r>
                        <a:rPr lang="en-US" sz="900" spc="-20" baseline="0">
                          <a:solidFill>
                            <a:srgbClr val="33B4A7"/>
                          </a:solidFill>
                        </a:rPr>
                        <a:t>SG</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142 (0)</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77 (47)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50 (63)</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28 (77)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18 (84)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14 (86)</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10 (88)</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5 (91)</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2 (94)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(95)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(95)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(95)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(95)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0">
                <a:tc>
                  <a:txBody>
                    <a:bodyPr/>
                    <a:lstStyle/>
                    <a:p>
                      <a:r>
                        <a:rPr lang="en-US" sz="900" spc="-20" baseline="0">
                          <a:solidFill>
                            <a:srgbClr val="A6A6A6"/>
                          </a:solidFill>
                        </a:rPr>
                        <a:t>TPC</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128 (0)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53 (49)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19 (73)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7 (80)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4 (83)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2 (84)</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1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spc="-20" baseline="0">
                          <a:solidFill>
                            <a:srgbClr val="002557"/>
                          </a:solidFill>
                        </a:rPr>
                        <a:t>0 (85)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sp>
        <p:nvSpPr>
          <p:cNvPr id="382" name="TextBox 381">
            <a:extLst>
              <a:ext uri="{FF2B5EF4-FFF2-40B4-BE49-F238E27FC236}">
                <a16:creationId xmlns:a16="http://schemas.microsoft.com/office/drawing/2014/main" id="{19D793B8-F7B1-6738-AE23-2A048A374D2F}"/>
              </a:ext>
            </a:extLst>
          </p:cNvPr>
          <p:cNvSpPr txBox="1"/>
          <p:nvPr/>
        </p:nvSpPr>
        <p:spPr>
          <a:xfrm rot="16200000">
            <a:off x="5103450" y="2867991"/>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Progression-Free Survival Probability (%)</a:t>
            </a:r>
          </a:p>
        </p:txBody>
      </p:sp>
      <p:grpSp>
        <p:nvGrpSpPr>
          <p:cNvPr id="383" name="Group 382">
            <a:extLst>
              <a:ext uri="{FF2B5EF4-FFF2-40B4-BE49-F238E27FC236}">
                <a16:creationId xmlns:a16="http://schemas.microsoft.com/office/drawing/2014/main" id="{C3A42A83-9505-2A63-80E2-9C49616744DB}"/>
              </a:ext>
            </a:extLst>
          </p:cNvPr>
          <p:cNvGrpSpPr/>
          <p:nvPr/>
        </p:nvGrpSpPr>
        <p:grpSpPr>
          <a:xfrm>
            <a:off x="6715687" y="1842666"/>
            <a:ext cx="374645" cy="2577106"/>
            <a:chOff x="1873254" y="1885950"/>
            <a:chExt cx="374645" cy="2577106"/>
          </a:xfrm>
        </p:grpSpPr>
        <p:sp>
          <p:nvSpPr>
            <p:cNvPr id="384" name="TextBox 383">
              <a:extLst>
                <a:ext uri="{FF2B5EF4-FFF2-40B4-BE49-F238E27FC236}">
                  <a16:creationId xmlns:a16="http://schemas.microsoft.com/office/drawing/2014/main" id="{600113D4-835F-173D-017A-1B226DB228A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385" name="Straight Connector 384">
              <a:extLst>
                <a:ext uri="{FF2B5EF4-FFF2-40B4-BE49-F238E27FC236}">
                  <a16:creationId xmlns:a16="http://schemas.microsoft.com/office/drawing/2014/main" id="{F2F00EAF-9AD4-1B2C-D738-8C3FEF68DFA8}"/>
                </a:ext>
              </a:extLst>
            </p:cNvPr>
            <p:cNvCxnSpPr>
              <a:cxnSpLocks/>
              <a:stCxn id="384"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86" name="Group 385">
            <a:extLst>
              <a:ext uri="{FF2B5EF4-FFF2-40B4-BE49-F238E27FC236}">
                <a16:creationId xmlns:a16="http://schemas.microsoft.com/office/drawing/2014/main" id="{CC9BBE36-AB5C-45F4-07F1-3405A4BBD072}"/>
              </a:ext>
            </a:extLst>
          </p:cNvPr>
          <p:cNvGrpSpPr/>
          <p:nvPr/>
        </p:nvGrpSpPr>
        <p:grpSpPr>
          <a:xfrm>
            <a:off x="7078296" y="4134965"/>
            <a:ext cx="374645" cy="284807"/>
            <a:chOff x="1873254" y="4178249"/>
            <a:chExt cx="374645" cy="284807"/>
          </a:xfrm>
        </p:grpSpPr>
        <p:sp>
          <p:nvSpPr>
            <p:cNvPr id="387" name="TextBox 386">
              <a:extLst>
                <a:ext uri="{FF2B5EF4-FFF2-40B4-BE49-F238E27FC236}">
                  <a16:creationId xmlns:a16="http://schemas.microsoft.com/office/drawing/2014/main" id="{41F88809-1385-0E46-1697-3F45BDC4C74D}"/>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a:t>
              </a:r>
            </a:p>
          </p:txBody>
        </p:sp>
        <p:cxnSp>
          <p:nvCxnSpPr>
            <p:cNvPr id="388" name="Straight Connector 387">
              <a:extLst>
                <a:ext uri="{FF2B5EF4-FFF2-40B4-BE49-F238E27FC236}">
                  <a16:creationId xmlns:a16="http://schemas.microsoft.com/office/drawing/2014/main" id="{19C12E4F-1409-9B03-A2CD-5576D88B0303}"/>
                </a:ext>
              </a:extLst>
            </p:cNvPr>
            <p:cNvCxnSpPr>
              <a:cxnSpLocks/>
              <a:stCxn id="38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89" name="Group 388">
            <a:extLst>
              <a:ext uri="{FF2B5EF4-FFF2-40B4-BE49-F238E27FC236}">
                <a16:creationId xmlns:a16="http://schemas.microsoft.com/office/drawing/2014/main" id="{C826DD93-327E-4047-F0D0-FC7DFA800E59}"/>
              </a:ext>
            </a:extLst>
          </p:cNvPr>
          <p:cNvGrpSpPr/>
          <p:nvPr/>
        </p:nvGrpSpPr>
        <p:grpSpPr>
          <a:xfrm>
            <a:off x="7440905" y="4134965"/>
            <a:ext cx="374645" cy="284807"/>
            <a:chOff x="1873254" y="4178249"/>
            <a:chExt cx="374645" cy="284807"/>
          </a:xfrm>
        </p:grpSpPr>
        <p:sp>
          <p:nvSpPr>
            <p:cNvPr id="390" name="TextBox 389">
              <a:extLst>
                <a:ext uri="{FF2B5EF4-FFF2-40B4-BE49-F238E27FC236}">
                  <a16:creationId xmlns:a16="http://schemas.microsoft.com/office/drawing/2014/main" id="{EA730B6C-7A5F-8DA5-20D1-8A998822236B}"/>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a:t>
              </a:r>
            </a:p>
          </p:txBody>
        </p:sp>
        <p:cxnSp>
          <p:nvCxnSpPr>
            <p:cNvPr id="391" name="Straight Connector 390">
              <a:extLst>
                <a:ext uri="{FF2B5EF4-FFF2-40B4-BE49-F238E27FC236}">
                  <a16:creationId xmlns:a16="http://schemas.microsoft.com/office/drawing/2014/main" id="{56A94428-A18F-BE18-00A1-602F8D5D5F5A}"/>
                </a:ext>
              </a:extLst>
            </p:cNvPr>
            <p:cNvCxnSpPr>
              <a:cxnSpLocks/>
              <a:stCxn id="39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92" name="Group 391">
            <a:extLst>
              <a:ext uri="{FF2B5EF4-FFF2-40B4-BE49-F238E27FC236}">
                <a16:creationId xmlns:a16="http://schemas.microsoft.com/office/drawing/2014/main" id="{AFEE9824-77F9-3198-0CB7-FFB91EBE32A7}"/>
              </a:ext>
            </a:extLst>
          </p:cNvPr>
          <p:cNvGrpSpPr/>
          <p:nvPr/>
        </p:nvGrpSpPr>
        <p:grpSpPr>
          <a:xfrm>
            <a:off x="7803514" y="4134965"/>
            <a:ext cx="374645" cy="284807"/>
            <a:chOff x="1873254" y="4178249"/>
            <a:chExt cx="374645" cy="284807"/>
          </a:xfrm>
        </p:grpSpPr>
        <p:sp>
          <p:nvSpPr>
            <p:cNvPr id="393" name="TextBox 392">
              <a:extLst>
                <a:ext uri="{FF2B5EF4-FFF2-40B4-BE49-F238E27FC236}">
                  <a16:creationId xmlns:a16="http://schemas.microsoft.com/office/drawing/2014/main" id="{2CADCA03-FD90-0CE9-6CD0-72FDDFBAEC1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a:t>
              </a:r>
            </a:p>
          </p:txBody>
        </p:sp>
        <p:cxnSp>
          <p:nvCxnSpPr>
            <p:cNvPr id="394" name="Straight Connector 393">
              <a:extLst>
                <a:ext uri="{FF2B5EF4-FFF2-40B4-BE49-F238E27FC236}">
                  <a16:creationId xmlns:a16="http://schemas.microsoft.com/office/drawing/2014/main" id="{1EF26638-690B-3961-FE38-80829FB15BB1}"/>
                </a:ext>
              </a:extLst>
            </p:cNvPr>
            <p:cNvCxnSpPr>
              <a:cxnSpLocks/>
              <a:stCxn id="39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07AB2F03-5A68-167D-BF32-0C772238DFCB}"/>
              </a:ext>
            </a:extLst>
          </p:cNvPr>
          <p:cNvGrpSpPr/>
          <p:nvPr/>
        </p:nvGrpSpPr>
        <p:grpSpPr>
          <a:xfrm>
            <a:off x="8166123" y="4134965"/>
            <a:ext cx="374645" cy="284807"/>
            <a:chOff x="1873254" y="4178249"/>
            <a:chExt cx="374645" cy="284807"/>
          </a:xfrm>
        </p:grpSpPr>
        <p:sp>
          <p:nvSpPr>
            <p:cNvPr id="396" name="TextBox 395">
              <a:extLst>
                <a:ext uri="{FF2B5EF4-FFF2-40B4-BE49-F238E27FC236}">
                  <a16:creationId xmlns:a16="http://schemas.microsoft.com/office/drawing/2014/main" id="{1C14EB36-86A9-8513-5B6E-8759EE8221A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12</a:t>
              </a:r>
            </a:p>
          </p:txBody>
        </p:sp>
        <p:cxnSp>
          <p:nvCxnSpPr>
            <p:cNvPr id="397" name="Straight Connector 396">
              <a:extLst>
                <a:ext uri="{FF2B5EF4-FFF2-40B4-BE49-F238E27FC236}">
                  <a16:creationId xmlns:a16="http://schemas.microsoft.com/office/drawing/2014/main" id="{98C435B9-4779-DF9D-B5DF-5233C6D6DA23}"/>
                </a:ext>
              </a:extLst>
            </p:cNvPr>
            <p:cNvCxnSpPr>
              <a:cxnSpLocks/>
              <a:stCxn id="39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98" name="Group 397">
            <a:extLst>
              <a:ext uri="{FF2B5EF4-FFF2-40B4-BE49-F238E27FC236}">
                <a16:creationId xmlns:a16="http://schemas.microsoft.com/office/drawing/2014/main" id="{5B991FD4-3085-6491-D003-D1354AFF1E7B}"/>
              </a:ext>
            </a:extLst>
          </p:cNvPr>
          <p:cNvGrpSpPr/>
          <p:nvPr/>
        </p:nvGrpSpPr>
        <p:grpSpPr>
          <a:xfrm>
            <a:off x="9616559" y="4134965"/>
            <a:ext cx="374645" cy="284807"/>
            <a:chOff x="1873254" y="4178249"/>
            <a:chExt cx="374645" cy="284807"/>
          </a:xfrm>
        </p:grpSpPr>
        <p:sp>
          <p:nvSpPr>
            <p:cNvPr id="399" name="TextBox 398">
              <a:extLst>
                <a:ext uri="{FF2B5EF4-FFF2-40B4-BE49-F238E27FC236}">
                  <a16:creationId xmlns:a16="http://schemas.microsoft.com/office/drawing/2014/main" id="{F0BC8993-BA88-2B37-47CA-6AA2777D4488}"/>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24</a:t>
              </a:r>
            </a:p>
          </p:txBody>
        </p:sp>
        <p:cxnSp>
          <p:nvCxnSpPr>
            <p:cNvPr id="400" name="Straight Connector 399">
              <a:extLst>
                <a:ext uri="{FF2B5EF4-FFF2-40B4-BE49-F238E27FC236}">
                  <a16:creationId xmlns:a16="http://schemas.microsoft.com/office/drawing/2014/main" id="{630B6A45-B836-9090-F9F2-38150FABA7DC}"/>
                </a:ext>
              </a:extLst>
            </p:cNvPr>
            <p:cNvCxnSpPr>
              <a:cxnSpLocks/>
              <a:stCxn id="39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01" name="Group 400">
            <a:extLst>
              <a:ext uri="{FF2B5EF4-FFF2-40B4-BE49-F238E27FC236}">
                <a16:creationId xmlns:a16="http://schemas.microsoft.com/office/drawing/2014/main" id="{17CE0E59-392C-3DDC-B49A-958ADF15C9BE}"/>
              </a:ext>
            </a:extLst>
          </p:cNvPr>
          <p:cNvGrpSpPr/>
          <p:nvPr/>
        </p:nvGrpSpPr>
        <p:grpSpPr>
          <a:xfrm>
            <a:off x="8528732" y="4134965"/>
            <a:ext cx="374645" cy="284807"/>
            <a:chOff x="1873254" y="4178249"/>
            <a:chExt cx="374645" cy="284807"/>
          </a:xfrm>
        </p:grpSpPr>
        <p:sp>
          <p:nvSpPr>
            <p:cNvPr id="402" name="TextBox 401">
              <a:extLst>
                <a:ext uri="{FF2B5EF4-FFF2-40B4-BE49-F238E27FC236}">
                  <a16:creationId xmlns:a16="http://schemas.microsoft.com/office/drawing/2014/main" id="{D899CD7C-6CD3-3195-C4D4-67F721DE3FA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15</a:t>
              </a:r>
            </a:p>
          </p:txBody>
        </p:sp>
        <p:cxnSp>
          <p:nvCxnSpPr>
            <p:cNvPr id="403" name="Straight Connector 402">
              <a:extLst>
                <a:ext uri="{FF2B5EF4-FFF2-40B4-BE49-F238E27FC236}">
                  <a16:creationId xmlns:a16="http://schemas.microsoft.com/office/drawing/2014/main" id="{86E7167A-3C21-F5AA-8156-DD4504E106D3}"/>
                </a:ext>
              </a:extLst>
            </p:cNvPr>
            <p:cNvCxnSpPr>
              <a:cxnSpLocks/>
              <a:stCxn id="40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04" name="Group 403">
            <a:extLst>
              <a:ext uri="{FF2B5EF4-FFF2-40B4-BE49-F238E27FC236}">
                <a16:creationId xmlns:a16="http://schemas.microsoft.com/office/drawing/2014/main" id="{7635B290-4533-D970-AC8D-175C3F5645E5}"/>
              </a:ext>
            </a:extLst>
          </p:cNvPr>
          <p:cNvGrpSpPr/>
          <p:nvPr/>
        </p:nvGrpSpPr>
        <p:grpSpPr>
          <a:xfrm>
            <a:off x="8891341" y="4134965"/>
            <a:ext cx="374645" cy="284807"/>
            <a:chOff x="1873254" y="4178249"/>
            <a:chExt cx="374645" cy="284807"/>
          </a:xfrm>
        </p:grpSpPr>
        <p:sp>
          <p:nvSpPr>
            <p:cNvPr id="405" name="TextBox 404">
              <a:extLst>
                <a:ext uri="{FF2B5EF4-FFF2-40B4-BE49-F238E27FC236}">
                  <a16:creationId xmlns:a16="http://schemas.microsoft.com/office/drawing/2014/main" id="{C589D867-B394-47DB-0090-0E337762490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18</a:t>
              </a:r>
            </a:p>
          </p:txBody>
        </p:sp>
        <p:cxnSp>
          <p:nvCxnSpPr>
            <p:cNvPr id="406" name="Straight Connector 405">
              <a:extLst>
                <a:ext uri="{FF2B5EF4-FFF2-40B4-BE49-F238E27FC236}">
                  <a16:creationId xmlns:a16="http://schemas.microsoft.com/office/drawing/2014/main" id="{CAF01889-FA6D-6490-C761-1C896A965730}"/>
                </a:ext>
              </a:extLst>
            </p:cNvPr>
            <p:cNvCxnSpPr>
              <a:cxnSpLocks/>
              <a:stCxn id="40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07" name="Group 406">
            <a:extLst>
              <a:ext uri="{FF2B5EF4-FFF2-40B4-BE49-F238E27FC236}">
                <a16:creationId xmlns:a16="http://schemas.microsoft.com/office/drawing/2014/main" id="{1E29A16B-535D-E007-CF02-509FE3A8460F}"/>
              </a:ext>
            </a:extLst>
          </p:cNvPr>
          <p:cNvGrpSpPr/>
          <p:nvPr/>
        </p:nvGrpSpPr>
        <p:grpSpPr>
          <a:xfrm>
            <a:off x="9253950" y="4134965"/>
            <a:ext cx="374645" cy="284807"/>
            <a:chOff x="1873254" y="4178249"/>
            <a:chExt cx="374645" cy="284807"/>
          </a:xfrm>
        </p:grpSpPr>
        <p:sp>
          <p:nvSpPr>
            <p:cNvPr id="408" name="TextBox 407">
              <a:extLst>
                <a:ext uri="{FF2B5EF4-FFF2-40B4-BE49-F238E27FC236}">
                  <a16:creationId xmlns:a16="http://schemas.microsoft.com/office/drawing/2014/main" id="{9602762F-1246-F6C7-FF7D-986824AB270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21</a:t>
              </a:r>
            </a:p>
          </p:txBody>
        </p:sp>
        <p:cxnSp>
          <p:nvCxnSpPr>
            <p:cNvPr id="409" name="Straight Connector 408">
              <a:extLst>
                <a:ext uri="{FF2B5EF4-FFF2-40B4-BE49-F238E27FC236}">
                  <a16:creationId xmlns:a16="http://schemas.microsoft.com/office/drawing/2014/main" id="{C4E7E934-9FD9-9496-D239-A400EB50532A}"/>
                </a:ext>
              </a:extLst>
            </p:cNvPr>
            <p:cNvCxnSpPr>
              <a:cxnSpLocks/>
              <a:stCxn id="40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10" name="Group 409">
            <a:extLst>
              <a:ext uri="{FF2B5EF4-FFF2-40B4-BE49-F238E27FC236}">
                <a16:creationId xmlns:a16="http://schemas.microsoft.com/office/drawing/2014/main" id="{C65F0D47-4592-A55A-25E1-6D8F7BAF9524}"/>
              </a:ext>
            </a:extLst>
          </p:cNvPr>
          <p:cNvGrpSpPr/>
          <p:nvPr/>
        </p:nvGrpSpPr>
        <p:grpSpPr>
          <a:xfrm>
            <a:off x="9979168" y="4134965"/>
            <a:ext cx="374645" cy="284807"/>
            <a:chOff x="1873254" y="4178249"/>
            <a:chExt cx="374645" cy="284807"/>
          </a:xfrm>
        </p:grpSpPr>
        <p:sp>
          <p:nvSpPr>
            <p:cNvPr id="411" name="TextBox 410">
              <a:extLst>
                <a:ext uri="{FF2B5EF4-FFF2-40B4-BE49-F238E27FC236}">
                  <a16:creationId xmlns:a16="http://schemas.microsoft.com/office/drawing/2014/main" id="{890FA74B-77B1-F60B-2222-704ED32B6E8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27</a:t>
              </a:r>
            </a:p>
          </p:txBody>
        </p:sp>
        <p:cxnSp>
          <p:nvCxnSpPr>
            <p:cNvPr id="412" name="Straight Connector 411">
              <a:extLst>
                <a:ext uri="{FF2B5EF4-FFF2-40B4-BE49-F238E27FC236}">
                  <a16:creationId xmlns:a16="http://schemas.microsoft.com/office/drawing/2014/main" id="{11BBF4E9-A10C-AA0D-A0E0-EE144CDA4AB7}"/>
                </a:ext>
              </a:extLst>
            </p:cNvPr>
            <p:cNvCxnSpPr>
              <a:cxnSpLocks/>
              <a:stCxn id="41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13" name="Group 412">
            <a:extLst>
              <a:ext uri="{FF2B5EF4-FFF2-40B4-BE49-F238E27FC236}">
                <a16:creationId xmlns:a16="http://schemas.microsoft.com/office/drawing/2014/main" id="{1CEB3C92-6D63-CC8C-FE54-3E40D3A5B7EB}"/>
              </a:ext>
            </a:extLst>
          </p:cNvPr>
          <p:cNvGrpSpPr/>
          <p:nvPr/>
        </p:nvGrpSpPr>
        <p:grpSpPr>
          <a:xfrm>
            <a:off x="10341777" y="4134965"/>
            <a:ext cx="374645" cy="284807"/>
            <a:chOff x="1873254" y="4178249"/>
            <a:chExt cx="374645" cy="284807"/>
          </a:xfrm>
        </p:grpSpPr>
        <p:sp>
          <p:nvSpPr>
            <p:cNvPr id="414" name="TextBox 413">
              <a:extLst>
                <a:ext uri="{FF2B5EF4-FFF2-40B4-BE49-F238E27FC236}">
                  <a16:creationId xmlns:a16="http://schemas.microsoft.com/office/drawing/2014/main" id="{C038B73D-4518-2EBD-46A4-EC798B2D6C6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cxnSp>
          <p:nvCxnSpPr>
            <p:cNvPr id="415" name="Straight Connector 414">
              <a:extLst>
                <a:ext uri="{FF2B5EF4-FFF2-40B4-BE49-F238E27FC236}">
                  <a16:creationId xmlns:a16="http://schemas.microsoft.com/office/drawing/2014/main" id="{3B948544-BD22-69E7-53F9-F97F155FCADE}"/>
                </a:ext>
              </a:extLst>
            </p:cNvPr>
            <p:cNvCxnSpPr>
              <a:cxnSpLocks/>
              <a:stCxn id="41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16" name="Group 415">
            <a:extLst>
              <a:ext uri="{FF2B5EF4-FFF2-40B4-BE49-F238E27FC236}">
                <a16:creationId xmlns:a16="http://schemas.microsoft.com/office/drawing/2014/main" id="{F8C648D2-BF0B-2150-EEFE-295732006227}"/>
              </a:ext>
            </a:extLst>
          </p:cNvPr>
          <p:cNvGrpSpPr/>
          <p:nvPr/>
        </p:nvGrpSpPr>
        <p:grpSpPr>
          <a:xfrm>
            <a:off x="10704386" y="4134965"/>
            <a:ext cx="374645" cy="284807"/>
            <a:chOff x="1873254" y="4178249"/>
            <a:chExt cx="374645" cy="284807"/>
          </a:xfrm>
        </p:grpSpPr>
        <p:sp>
          <p:nvSpPr>
            <p:cNvPr id="417" name="TextBox 416">
              <a:extLst>
                <a:ext uri="{FF2B5EF4-FFF2-40B4-BE49-F238E27FC236}">
                  <a16:creationId xmlns:a16="http://schemas.microsoft.com/office/drawing/2014/main" id="{3A6372A0-252A-E19F-DF90-67C4D569877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33</a:t>
              </a:r>
            </a:p>
          </p:txBody>
        </p:sp>
        <p:cxnSp>
          <p:nvCxnSpPr>
            <p:cNvPr id="418" name="Straight Connector 417">
              <a:extLst>
                <a:ext uri="{FF2B5EF4-FFF2-40B4-BE49-F238E27FC236}">
                  <a16:creationId xmlns:a16="http://schemas.microsoft.com/office/drawing/2014/main" id="{28CC02E7-A7CA-89A6-25C1-A011CD6BC0D0}"/>
                </a:ext>
              </a:extLst>
            </p:cNvPr>
            <p:cNvCxnSpPr>
              <a:cxnSpLocks/>
              <a:stCxn id="41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19" name="Group 418">
            <a:extLst>
              <a:ext uri="{FF2B5EF4-FFF2-40B4-BE49-F238E27FC236}">
                <a16:creationId xmlns:a16="http://schemas.microsoft.com/office/drawing/2014/main" id="{1B4602E5-019B-E686-F183-67736EB3EA7B}"/>
              </a:ext>
            </a:extLst>
          </p:cNvPr>
          <p:cNvGrpSpPr/>
          <p:nvPr/>
        </p:nvGrpSpPr>
        <p:grpSpPr>
          <a:xfrm>
            <a:off x="6546298" y="3791264"/>
            <a:ext cx="356712" cy="230832"/>
            <a:chOff x="757249" y="4117000"/>
            <a:chExt cx="356712" cy="230832"/>
          </a:xfrm>
        </p:grpSpPr>
        <p:cxnSp>
          <p:nvCxnSpPr>
            <p:cNvPr id="420" name="Straight Connector 419">
              <a:extLst>
                <a:ext uri="{FF2B5EF4-FFF2-40B4-BE49-F238E27FC236}">
                  <a16:creationId xmlns:a16="http://schemas.microsoft.com/office/drawing/2014/main" id="{81A44DB2-CAAE-D0EE-5E71-6DFDAA782B0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21" name="TextBox 420">
              <a:extLst>
                <a:ext uri="{FF2B5EF4-FFF2-40B4-BE49-F238E27FC236}">
                  <a16:creationId xmlns:a16="http://schemas.microsoft.com/office/drawing/2014/main" id="{8C7BC0E9-8023-C069-2A34-465FE3843AD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a:t>
              </a:r>
            </a:p>
          </p:txBody>
        </p:sp>
      </p:grpSp>
      <p:grpSp>
        <p:nvGrpSpPr>
          <p:cNvPr id="422" name="Group 421">
            <a:extLst>
              <a:ext uri="{FF2B5EF4-FFF2-40B4-BE49-F238E27FC236}">
                <a16:creationId xmlns:a16="http://schemas.microsoft.com/office/drawing/2014/main" id="{85776BE9-0045-F519-D5D3-E871F5160109}"/>
              </a:ext>
            </a:extLst>
          </p:cNvPr>
          <p:cNvGrpSpPr/>
          <p:nvPr/>
        </p:nvGrpSpPr>
        <p:grpSpPr>
          <a:xfrm>
            <a:off x="6546298" y="3562982"/>
            <a:ext cx="356712" cy="230832"/>
            <a:chOff x="757249" y="4117000"/>
            <a:chExt cx="356712" cy="230832"/>
          </a:xfrm>
        </p:grpSpPr>
        <p:cxnSp>
          <p:nvCxnSpPr>
            <p:cNvPr id="423" name="Straight Connector 422">
              <a:extLst>
                <a:ext uri="{FF2B5EF4-FFF2-40B4-BE49-F238E27FC236}">
                  <a16:creationId xmlns:a16="http://schemas.microsoft.com/office/drawing/2014/main" id="{170E6653-0D30-4A70-E77E-7EDBBCCDDFE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24" name="TextBox 423">
              <a:extLst>
                <a:ext uri="{FF2B5EF4-FFF2-40B4-BE49-F238E27FC236}">
                  <a16:creationId xmlns:a16="http://schemas.microsoft.com/office/drawing/2014/main" id="{B6605542-BD60-1B14-967F-4E939FB1FDF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20</a:t>
              </a:r>
            </a:p>
          </p:txBody>
        </p:sp>
      </p:grpSp>
      <p:grpSp>
        <p:nvGrpSpPr>
          <p:cNvPr id="425" name="Group 424">
            <a:extLst>
              <a:ext uri="{FF2B5EF4-FFF2-40B4-BE49-F238E27FC236}">
                <a16:creationId xmlns:a16="http://schemas.microsoft.com/office/drawing/2014/main" id="{8AA92357-2AD1-872B-07F8-284EAC761C38}"/>
              </a:ext>
            </a:extLst>
          </p:cNvPr>
          <p:cNvGrpSpPr/>
          <p:nvPr/>
        </p:nvGrpSpPr>
        <p:grpSpPr>
          <a:xfrm>
            <a:off x="6546298" y="3334699"/>
            <a:ext cx="356712" cy="230832"/>
            <a:chOff x="757249" y="4117000"/>
            <a:chExt cx="356712" cy="230832"/>
          </a:xfrm>
        </p:grpSpPr>
        <p:cxnSp>
          <p:nvCxnSpPr>
            <p:cNvPr id="426" name="Straight Connector 425">
              <a:extLst>
                <a:ext uri="{FF2B5EF4-FFF2-40B4-BE49-F238E27FC236}">
                  <a16:creationId xmlns:a16="http://schemas.microsoft.com/office/drawing/2014/main" id="{B0BE8C86-EA4B-A2F0-EA39-0EFAA71B262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27" name="TextBox 426">
              <a:extLst>
                <a:ext uri="{FF2B5EF4-FFF2-40B4-BE49-F238E27FC236}">
                  <a16:creationId xmlns:a16="http://schemas.microsoft.com/office/drawing/2014/main" id="{3E6C9D39-C4C7-421D-F565-02DBA033765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grpSp>
      <p:grpSp>
        <p:nvGrpSpPr>
          <p:cNvPr id="428" name="Group 427">
            <a:extLst>
              <a:ext uri="{FF2B5EF4-FFF2-40B4-BE49-F238E27FC236}">
                <a16:creationId xmlns:a16="http://schemas.microsoft.com/office/drawing/2014/main" id="{BED9D9D0-A8F3-A50B-8FCB-153DFACE47D7}"/>
              </a:ext>
            </a:extLst>
          </p:cNvPr>
          <p:cNvGrpSpPr/>
          <p:nvPr/>
        </p:nvGrpSpPr>
        <p:grpSpPr>
          <a:xfrm>
            <a:off x="6546298" y="3106417"/>
            <a:ext cx="356712" cy="230832"/>
            <a:chOff x="757249" y="4117000"/>
            <a:chExt cx="356712" cy="230832"/>
          </a:xfrm>
        </p:grpSpPr>
        <p:cxnSp>
          <p:nvCxnSpPr>
            <p:cNvPr id="429" name="Straight Connector 428">
              <a:extLst>
                <a:ext uri="{FF2B5EF4-FFF2-40B4-BE49-F238E27FC236}">
                  <a16:creationId xmlns:a16="http://schemas.microsoft.com/office/drawing/2014/main" id="{11D90B69-E1D3-3945-93F8-3E2688CB1D4D}"/>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CE329EAB-EC4D-99D0-5AF1-B43EB5350137}"/>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40</a:t>
              </a:r>
            </a:p>
          </p:txBody>
        </p:sp>
      </p:grpSp>
      <p:grpSp>
        <p:nvGrpSpPr>
          <p:cNvPr id="431" name="Group 430">
            <a:extLst>
              <a:ext uri="{FF2B5EF4-FFF2-40B4-BE49-F238E27FC236}">
                <a16:creationId xmlns:a16="http://schemas.microsoft.com/office/drawing/2014/main" id="{E4CD5CE2-D513-1952-80CD-D9F1020C8506}"/>
              </a:ext>
            </a:extLst>
          </p:cNvPr>
          <p:cNvGrpSpPr/>
          <p:nvPr/>
        </p:nvGrpSpPr>
        <p:grpSpPr>
          <a:xfrm>
            <a:off x="6546298" y="2878135"/>
            <a:ext cx="356712" cy="230832"/>
            <a:chOff x="757249" y="4117000"/>
            <a:chExt cx="356712" cy="230832"/>
          </a:xfrm>
        </p:grpSpPr>
        <p:cxnSp>
          <p:nvCxnSpPr>
            <p:cNvPr id="432" name="Straight Connector 431">
              <a:extLst>
                <a:ext uri="{FF2B5EF4-FFF2-40B4-BE49-F238E27FC236}">
                  <a16:creationId xmlns:a16="http://schemas.microsoft.com/office/drawing/2014/main" id="{4AD1D72B-68EC-784F-373F-9ADF84ACEFE7}"/>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33" name="TextBox 432">
              <a:extLst>
                <a:ext uri="{FF2B5EF4-FFF2-40B4-BE49-F238E27FC236}">
                  <a16:creationId xmlns:a16="http://schemas.microsoft.com/office/drawing/2014/main" id="{4D0D1EFF-FB61-3605-1B39-3DAECD527E3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50</a:t>
              </a:r>
            </a:p>
          </p:txBody>
        </p:sp>
      </p:grpSp>
      <p:grpSp>
        <p:nvGrpSpPr>
          <p:cNvPr id="434" name="Group 433">
            <a:extLst>
              <a:ext uri="{FF2B5EF4-FFF2-40B4-BE49-F238E27FC236}">
                <a16:creationId xmlns:a16="http://schemas.microsoft.com/office/drawing/2014/main" id="{E8C63A30-4609-FD38-EDA7-22E112F3DA07}"/>
              </a:ext>
            </a:extLst>
          </p:cNvPr>
          <p:cNvGrpSpPr/>
          <p:nvPr/>
        </p:nvGrpSpPr>
        <p:grpSpPr>
          <a:xfrm>
            <a:off x="6546298" y="2649853"/>
            <a:ext cx="356712" cy="230832"/>
            <a:chOff x="757249" y="4117000"/>
            <a:chExt cx="356712" cy="230832"/>
          </a:xfrm>
        </p:grpSpPr>
        <p:cxnSp>
          <p:nvCxnSpPr>
            <p:cNvPr id="435" name="Straight Connector 434">
              <a:extLst>
                <a:ext uri="{FF2B5EF4-FFF2-40B4-BE49-F238E27FC236}">
                  <a16:creationId xmlns:a16="http://schemas.microsoft.com/office/drawing/2014/main" id="{4F84AF1D-57B1-6270-A8FC-2188E763ED0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36" name="TextBox 435">
              <a:extLst>
                <a:ext uri="{FF2B5EF4-FFF2-40B4-BE49-F238E27FC236}">
                  <a16:creationId xmlns:a16="http://schemas.microsoft.com/office/drawing/2014/main" id="{E076D7A6-D6DE-A2D2-6451-7FF9302D59B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60</a:t>
              </a:r>
            </a:p>
          </p:txBody>
        </p:sp>
      </p:grpSp>
      <p:grpSp>
        <p:nvGrpSpPr>
          <p:cNvPr id="437" name="Group 436">
            <a:extLst>
              <a:ext uri="{FF2B5EF4-FFF2-40B4-BE49-F238E27FC236}">
                <a16:creationId xmlns:a16="http://schemas.microsoft.com/office/drawing/2014/main" id="{9D65E12A-258E-3AF9-8EFD-78EB149757F5}"/>
              </a:ext>
            </a:extLst>
          </p:cNvPr>
          <p:cNvGrpSpPr/>
          <p:nvPr/>
        </p:nvGrpSpPr>
        <p:grpSpPr>
          <a:xfrm>
            <a:off x="6546298" y="2421570"/>
            <a:ext cx="356712" cy="230832"/>
            <a:chOff x="757249" y="4117000"/>
            <a:chExt cx="356712" cy="230832"/>
          </a:xfrm>
        </p:grpSpPr>
        <p:cxnSp>
          <p:nvCxnSpPr>
            <p:cNvPr id="438" name="Straight Connector 437">
              <a:extLst>
                <a:ext uri="{FF2B5EF4-FFF2-40B4-BE49-F238E27FC236}">
                  <a16:creationId xmlns:a16="http://schemas.microsoft.com/office/drawing/2014/main" id="{A18EE8C6-5337-27D1-7A08-66236AD3673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8A625776-9409-5D7C-9C7C-B960BC2F3AB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70</a:t>
              </a:r>
            </a:p>
          </p:txBody>
        </p:sp>
      </p:grpSp>
      <p:grpSp>
        <p:nvGrpSpPr>
          <p:cNvPr id="440" name="Group 439">
            <a:extLst>
              <a:ext uri="{FF2B5EF4-FFF2-40B4-BE49-F238E27FC236}">
                <a16:creationId xmlns:a16="http://schemas.microsoft.com/office/drawing/2014/main" id="{7D79F43E-09DE-9180-B8AE-748D093BE442}"/>
              </a:ext>
            </a:extLst>
          </p:cNvPr>
          <p:cNvGrpSpPr/>
          <p:nvPr/>
        </p:nvGrpSpPr>
        <p:grpSpPr>
          <a:xfrm>
            <a:off x="6546298" y="2193288"/>
            <a:ext cx="356712" cy="230832"/>
            <a:chOff x="757249" y="4117000"/>
            <a:chExt cx="356712" cy="230832"/>
          </a:xfrm>
        </p:grpSpPr>
        <p:cxnSp>
          <p:nvCxnSpPr>
            <p:cNvPr id="441" name="Straight Connector 440">
              <a:extLst>
                <a:ext uri="{FF2B5EF4-FFF2-40B4-BE49-F238E27FC236}">
                  <a16:creationId xmlns:a16="http://schemas.microsoft.com/office/drawing/2014/main" id="{6D9B4B5A-D3AC-D2F6-F0EC-C28713B4FFA6}"/>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42" name="TextBox 441">
              <a:extLst>
                <a:ext uri="{FF2B5EF4-FFF2-40B4-BE49-F238E27FC236}">
                  <a16:creationId xmlns:a16="http://schemas.microsoft.com/office/drawing/2014/main" id="{32F3D57B-94E4-2674-79FE-0AC2D422A2F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80</a:t>
              </a:r>
            </a:p>
          </p:txBody>
        </p:sp>
      </p:grpSp>
      <p:grpSp>
        <p:nvGrpSpPr>
          <p:cNvPr id="443" name="Group 442">
            <a:extLst>
              <a:ext uri="{FF2B5EF4-FFF2-40B4-BE49-F238E27FC236}">
                <a16:creationId xmlns:a16="http://schemas.microsoft.com/office/drawing/2014/main" id="{14BFB04E-F72B-D378-BCAA-0BBF399C9E6D}"/>
              </a:ext>
            </a:extLst>
          </p:cNvPr>
          <p:cNvGrpSpPr/>
          <p:nvPr/>
        </p:nvGrpSpPr>
        <p:grpSpPr>
          <a:xfrm>
            <a:off x="6546298" y="1965006"/>
            <a:ext cx="356712" cy="230832"/>
            <a:chOff x="757249" y="4117000"/>
            <a:chExt cx="356712" cy="230832"/>
          </a:xfrm>
        </p:grpSpPr>
        <p:cxnSp>
          <p:nvCxnSpPr>
            <p:cNvPr id="444" name="Straight Connector 443">
              <a:extLst>
                <a:ext uri="{FF2B5EF4-FFF2-40B4-BE49-F238E27FC236}">
                  <a16:creationId xmlns:a16="http://schemas.microsoft.com/office/drawing/2014/main" id="{F32BC82F-10A7-7D51-89F4-623C7CB0228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45" name="TextBox 444">
              <a:extLst>
                <a:ext uri="{FF2B5EF4-FFF2-40B4-BE49-F238E27FC236}">
                  <a16:creationId xmlns:a16="http://schemas.microsoft.com/office/drawing/2014/main" id="{A0FB7EC1-1936-9680-1785-FF828111F9E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90</a:t>
              </a:r>
            </a:p>
          </p:txBody>
        </p:sp>
      </p:grpSp>
      <p:grpSp>
        <p:nvGrpSpPr>
          <p:cNvPr id="446" name="Group 445">
            <a:extLst>
              <a:ext uri="{FF2B5EF4-FFF2-40B4-BE49-F238E27FC236}">
                <a16:creationId xmlns:a16="http://schemas.microsoft.com/office/drawing/2014/main" id="{C3B89B72-4210-5577-02F2-47EC73275C7C}"/>
              </a:ext>
            </a:extLst>
          </p:cNvPr>
          <p:cNvGrpSpPr/>
          <p:nvPr/>
        </p:nvGrpSpPr>
        <p:grpSpPr>
          <a:xfrm>
            <a:off x="6449327" y="1736724"/>
            <a:ext cx="453683" cy="230832"/>
            <a:chOff x="660278" y="4117000"/>
            <a:chExt cx="453683" cy="230832"/>
          </a:xfrm>
        </p:grpSpPr>
        <p:cxnSp>
          <p:nvCxnSpPr>
            <p:cNvPr id="447" name="Straight Connector 446">
              <a:extLst>
                <a:ext uri="{FF2B5EF4-FFF2-40B4-BE49-F238E27FC236}">
                  <a16:creationId xmlns:a16="http://schemas.microsoft.com/office/drawing/2014/main" id="{677323D7-FF91-F7A2-19DD-F0C1799B5F67}"/>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a16="http://schemas.microsoft.com/office/drawing/2014/main" id="{9FA7F0A7-AB62-30B8-7CC9-DA742AF205C8}"/>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100</a:t>
              </a:r>
            </a:p>
          </p:txBody>
        </p:sp>
      </p:grpSp>
      <p:grpSp>
        <p:nvGrpSpPr>
          <p:cNvPr id="449" name="Group 448">
            <a:extLst>
              <a:ext uri="{FF2B5EF4-FFF2-40B4-BE49-F238E27FC236}">
                <a16:creationId xmlns:a16="http://schemas.microsoft.com/office/drawing/2014/main" id="{D9F0313B-4DF9-4652-11C5-8F5DF6B4E2EF}"/>
              </a:ext>
            </a:extLst>
          </p:cNvPr>
          <p:cNvGrpSpPr/>
          <p:nvPr/>
        </p:nvGrpSpPr>
        <p:grpSpPr>
          <a:xfrm>
            <a:off x="6546298" y="4019549"/>
            <a:ext cx="4802776" cy="230832"/>
            <a:chOff x="757249" y="4117000"/>
            <a:chExt cx="4802776" cy="230832"/>
          </a:xfrm>
        </p:grpSpPr>
        <p:cxnSp>
          <p:nvCxnSpPr>
            <p:cNvPr id="450" name="Straight Connector 449">
              <a:extLst>
                <a:ext uri="{FF2B5EF4-FFF2-40B4-BE49-F238E27FC236}">
                  <a16:creationId xmlns:a16="http://schemas.microsoft.com/office/drawing/2014/main" id="{5373B4C4-0F19-A1B9-6520-41D47D4534F5}"/>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22B7D775-A73E-B27D-5DDA-8930583657E1}"/>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grpSp>
      <p:grpSp>
        <p:nvGrpSpPr>
          <p:cNvPr id="452" name="Group 451">
            <a:extLst>
              <a:ext uri="{FF2B5EF4-FFF2-40B4-BE49-F238E27FC236}">
                <a16:creationId xmlns:a16="http://schemas.microsoft.com/office/drawing/2014/main" id="{6005E799-7A6C-4510-E789-C7F0306085A4}"/>
              </a:ext>
            </a:extLst>
          </p:cNvPr>
          <p:cNvGrpSpPr/>
          <p:nvPr/>
        </p:nvGrpSpPr>
        <p:grpSpPr>
          <a:xfrm>
            <a:off x="10417554" y="3149882"/>
            <a:ext cx="829821" cy="307777"/>
            <a:chOff x="4921198" y="3102388"/>
            <a:chExt cx="829821" cy="307777"/>
          </a:xfrm>
        </p:grpSpPr>
        <p:sp>
          <p:nvSpPr>
            <p:cNvPr id="453" name="TextBox 452">
              <a:extLst>
                <a:ext uri="{FF2B5EF4-FFF2-40B4-BE49-F238E27FC236}">
                  <a16:creationId xmlns:a16="http://schemas.microsoft.com/office/drawing/2014/main" id="{E0727B57-241F-B34E-CEA0-02BAD06C601F}"/>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TPC</a:t>
              </a:r>
            </a:p>
          </p:txBody>
        </p:sp>
        <p:sp>
          <p:nvSpPr>
            <p:cNvPr id="454" name="Freeform 187">
              <a:extLst>
                <a:ext uri="{FF2B5EF4-FFF2-40B4-BE49-F238E27FC236}">
                  <a16:creationId xmlns:a16="http://schemas.microsoft.com/office/drawing/2014/main" id="{0E6E739C-BAAE-41E6-9B56-B31186E9BCB8}"/>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Arial"/>
                  <a:ea typeface="+mn-ea"/>
                  <a:cs typeface="+mn-cs"/>
                  <a:sym typeface="Helvetica"/>
                  <a:rtl val="0"/>
                </a:rPr>
                <a:t>+</a:t>
              </a:r>
            </a:p>
          </p:txBody>
        </p:sp>
        <p:sp>
          <p:nvSpPr>
            <p:cNvPr id="455" name="Freeform 188">
              <a:extLst>
                <a:ext uri="{FF2B5EF4-FFF2-40B4-BE49-F238E27FC236}">
                  <a16:creationId xmlns:a16="http://schemas.microsoft.com/office/drawing/2014/main" id="{15DD4184-4621-42ED-71CF-E1DFABD833DF}"/>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grpSp>
        <p:nvGrpSpPr>
          <p:cNvPr id="456" name="Group 455">
            <a:extLst>
              <a:ext uri="{FF2B5EF4-FFF2-40B4-BE49-F238E27FC236}">
                <a16:creationId xmlns:a16="http://schemas.microsoft.com/office/drawing/2014/main" id="{A8C6CB49-B01C-600B-3BEA-F4582F07643B}"/>
              </a:ext>
            </a:extLst>
          </p:cNvPr>
          <p:cNvGrpSpPr/>
          <p:nvPr/>
        </p:nvGrpSpPr>
        <p:grpSpPr>
          <a:xfrm>
            <a:off x="11066994" y="4134965"/>
            <a:ext cx="374645" cy="284807"/>
            <a:chOff x="1873254" y="4178249"/>
            <a:chExt cx="374645" cy="284807"/>
          </a:xfrm>
        </p:grpSpPr>
        <p:sp>
          <p:nvSpPr>
            <p:cNvPr id="457" name="TextBox 456">
              <a:extLst>
                <a:ext uri="{FF2B5EF4-FFF2-40B4-BE49-F238E27FC236}">
                  <a16:creationId xmlns:a16="http://schemas.microsoft.com/office/drawing/2014/main" id="{179CD785-C453-2964-0FE8-56FCA6CFAC4C}"/>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36</a:t>
              </a:r>
            </a:p>
          </p:txBody>
        </p:sp>
        <p:cxnSp>
          <p:nvCxnSpPr>
            <p:cNvPr id="458" name="Straight Connector 457">
              <a:extLst>
                <a:ext uri="{FF2B5EF4-FFF2-40B4-BE49-F238E27FC236}">
                  <a16:creationId xmlns:a16="http://schemas.microsoft.com/office/drawing/2014/main" id="{048E91B8-E516-7C33-79BD-0F40DF7B2FE1}"/>
                </a:ext>
              </a:extLst>
            </p:cNvPr>
            <p:cNvCxnSpPr>
              <a:cxnSpLocks/>
              <a:stCxn id="45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459" name="Group 458">
            <a:extLst>
              <a:ext uri="{FF2B5EF4-FFF2-40B4-BE49-F238E27FC236}">
                <a16:creationId xmlns:a16="http://schemas.microsoft.com/office/drawing/2014/main" id="{1307A188-73F5-7AA4-A05B-29ACA985C54E}"/>
              </a:ext>
            </a:extLst>
          </p:cNvPr>
          <p:cNvGrpSpPr/>
          <p:nvPr/>
        </p:nvGrpSpPr>
        <p:grpSpPr>
          <a:xfrm>
            <a:off x="6902662" y="2995301"/>
            <a:ext cx="701650" cy="1139664"/>
            <a:chOff x="2273654" y="3036835"/>
            <a:chExt cx="1143173" cy="1141414"/>
          </a:xfrm>
        </p:grpSpPr>
        <p:cxnSp>
          <p:nvCxnSpPr>
            <p:cNvPr id="460" name="Straight Connector 459">
              <a:extLst>
                <a:ext uri="{FF2B5EF4-FFF2-40B4-BE49-F238E27FC236}">
                  <a16:creationId xmlns:a16="http://schemas.microsoft.com/office/drawing/2014/main" id="{643ED211-FA9E-5B7E-422C-FDDAFBA88504}"/>
                </a:ext>
              </a:extLst>
            </p:cNvPr>
            <p:cNvCxnSpPr>
              <a:cxnSpLocks/>
            </p:cNvCxnSpPr>
            <p:nvPr/>
          </p:nvCxnSpPr>
          <p:spPr>
            <a:xfrm>
              <a:off x="2273654" y="3036835"/>
              <a:ext cx="1143173"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AD66DA52-A9DF-1C5E-A14C-74E1E989DFA1}"/>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3C13A59F-1444-EBEF-C01B-CC7553AB6EF6}"/>
                </a:ext>
              </a:extLst>
            </p:cNvPr>
            <p:cNvCxnSpPr>
              <a:cxnSpLocks/>
            </p:cNvCxnSpPr>
            <p:nvPr/>
          </p:nvCxnSpPr>
          <p:spPr>
            <a:xfrm flipV="1">
              <a:off x="3076226"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sp>
        <p:nvSpPr>
          <p:cNvPr id="463" name="TextBox 462">
            <a:extLst>
              <a:ext uri="{FF2B5EF4-FFF2-40B4-BE49-F238E27FC236}">
                <a16:creationId xmlns:a16="http://schemas.microsoft.com/office/drawing/2014/main" id="{0AB11EDB-6BA8-7D75-4581-1B38F604CA5D}"/>
              </a:ext>
            </a:extLst>
          </p:cNvPr>
          <p:cNvSpPr txBox="1"/>
          <p:nvPr/>
        </p:nvSpPr>
        <p:spPr>
          <a:xfrm>
            <a:off x="6902661" y="4386956"/>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Time (months)</a:t>
            </a:r>
          </a:p>
        </p:txBody>
      </p:sp>
      <p:graphicFrame>
        <p:nvGraphicFramePr>
          <p:cNvPr id="464" name="Content Placeholder 8">
            <a:extLst>
              <a:ext uri="{FF2B5EF4-FFF2-40B4-BE49-F238E27FC236}">
                <a16:creationId xmlns:a16="http://schemas.microsoft.com/office/drawing/2014/main" id="{62D21513-C00E-5BD2-247A-40681012AF41}"/>
              </a:ext>
            </a:extLst>
          </p:cNvPr>
          <p:cNvGraphicFramePr>
            <a:graphicFrameLocks/>
          </p:cNvGraphicFramePr>
          <p:nvPr/>
        </p:nvGraphicFramePr>
        <p:xfrm>
          <a:off x="8905463" y="1816100"/>
          <a:ext cx="2716386" cy="952525"/>
        </p:xfrm>
        <a:graphic>
          <a:graphicData uri="http://schemas.openxmlformats.org/drawingml/2006/table">
            <a:tbl>
              <a:tblPr firstRow="1" bandRow="1">
                <a:tableStyleId>{5C22544A-7EE6-4342-B048-85BDC9FD1C3A}</a:tableStyleId>
              </a:tblPr>
              <a:tblGrid>
                <a:gridCol w="1244973">
                  <a:extLst>
                    <a:ext uri="{9D8B030D-6E8A-4147-A177-3AD203B41FA5}">
                      <a16:colId xmlns:a16="http://schemas.microsoft.com/office/drawing/2014/main" val="2275183721"/>
                    </a:ext>
                  </a:extLst>
                </a:gridCol>
                <a:gridCol w="703695">
                  <a:extLst>
                    <a:ext uri="{9D8B030D-6E8A-4147-A177-3AD203B41FA5}">
                      <a16:colId xmlns:a16="http://schemas.microsoft.com/office/drawing/2014/main" val="20001"/>
                    </a:ext>
                  </a:extLst>
                </a:gridCol>
                <a:gridCol w="767718">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mn-lt"/>
                          <a:cs typeface="Arial" panose="020B0604020202020204" pitchFamily="34" charset="0"/>
                        </a:rPr>
                        <a:t>BICR analysis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GB" altLang="zh-CN" sz="1000" u="none" strike="noStrike" kern="1200" cap="none">
                          <a:solidFill>
                            <a:schemeClr val="bg1"/>
                          </a:solidFill>
                          <a:latin typeface="+mn-lt"/>
                          <a:ea typeface="+mn-ea"/>
                          <a:cs typeface="+mn-cs"/>
                          <a:sym typeface="Arial"/>
                        </a:rPr>
                        <a:t>(n = 142)</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GB" altLang="zh-CN" sz="1000" u="none" strike="noStrike" kern="1200" cap="none">
                          <a:solidFill>
                            <a:schemeClr val="bg1"/>
                          </a:solidFill>
                          <a:latin typeface="+mn-lt"/>
                          <a:ea typeface="+mn-ea"/>
                          <a:cs typeface="+mn-cs"/>
                          <a:sym typeface="Arial"/>
                        </a:rPr>
                        <a:t>(n = 128)</a:t>
                      </a:r>
                    </a:p>
                  </a:txBody>
                  <a:tcPr marL="7625" marR="7625" marT="76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Median PFS, </a:t>
                      </a:r>
                      <a:br>
                        <a:rPr lang="en-US" sz="1000" b="1" u="none" strike="noStrike" kern="1200" cap="none">
                          <a:solidFill>
                            <a:srgbClr val="002557"/>
                          </a:solidFill>
                          <a:latin typeface="+mn-lt"/>
                          <a:ea typeface="+mn-ea"/>
                          <a:cs typeface="+mn-cs"/>
                        </a:rPr>
                      </a:br>
                      <a:r>
                        <a:rPr lang="en-US" sz="1000" b="1" u="none" strike="noStrike" kern="1200" cap="none">
                          <a:solidFill>
                            <a:srgbClr val="002557"/>
                          </a:solidFill>
                          <a:latin typeface="+mn-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rgbClr val="002557"/>
                          </a:solidFill>
                          <a:effectLst/>
                          <a:latin typeface="+mn-lt"/>
                          <a:ea typeface="MS PGothic" pitchFamily="34" charset="-128"/>
                        </a:rPr>
                        <a:t>5.8 </a:t>
                      </a:r>
                      <a:br>
                        <a:rPr kumimoji="0" lang="en-GB" altLang="zh-CN" sz="1000" b="0" i="0" u="none" strike="noStrike" cap="none" normalizeH="0" baseline="0">
                          <a:ln>
                            <a:noFill/>
                          </a:ln>
                          <a:solidFill>
                            <a:srgbClr val="002557"/>
                          </a:solidFill>
                          <a:effectLst/>
                          <a:latin typeface="+mn-lt"/>
                          <a:ea typeface="MS PGothic" pitchFamily="34" charset="-128"/>
                        </a:rPr>
                      </a:br>
                      <a:r>
                        <a:rPr kumimoji="0" lang="en-GB" altLang="zh-CN" sz="1000" b="0" i="0" u="none" strike="noStrike" cap="none" normalizeH="0" baseline="0">
                          <a:ln>
                            <a:noFill/>
                          </a:ln>
                          <a:solidFill>
                            <a:srgbClr val="002557"/>
                          </a:solidFill>
                          <a:effectLst/>
                          <a:latin typeface="+mn-lt"/>
                          <a:ea typeface="MS PGothic" pitchFamily="34" charset="-128"/>
                        </a:rPr>
                        <a:t>(4.0-8.3)</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rgbClr val="002557"/>
                          </a:solidFill>
                          <a:latin typeface="+mn-lt"/>
                          <a:ea typeface="+mn-ea"/>
                          <a:cs typeface="+mn-cs"/>
                        </a:rPr>
                        <a:t>4.1 </a:t>
                      </a:r>
                      <a:br>
                        <a:rPr lang="en-US" altLang="zh-CN" sz="1000" b="0" u="none" strike="noStrike" kern="1200" cap="none">
                          <a:solidFill>
                            <a:srgbClr val="002557"/>
                          </a:solidFill>
                          <a:latin typeface="+mn-lt"/>
                          <a:ea typeface="+mn-ea"/>
                          <a:cs typeface="+mn-cs"/>
                        </a:rPr>
                      </a:br>
                      <a:r>
                        <a:rPr lang="en-US" altLang="zh-CN" sz="1000" b="0" u="none" strike="noStrike" kern="1200" cap="none">
                          <a:solidFill>
                            <a:srgbClr val="002557"/>
                          </a:solidFill>
                          <a:latin typeface="+mn-lt"/>
                          <a:ea typeface="+mn-ea"/>
                          <a:cs typeface="+mn-cs"/>
                        </a:rPr>
                        <a:t>(2.3-4.5)</a:t>
                      </a:r>
                      <a:endParaRPr lang="zh-CN" altLang="en-US" sz="1000" b="0" u="none" strike="noStrike" kern="1200" cap="none">
                        <a:solidFill>
                          <a:srgbClr val="002557"/>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err="1">
                          <a:solidFill>
                            <a:srgbClr val="002557"/>
                          </a:solidFill>
                          <a:latin typeface="+mn-lt"/>
                          <a:ea typeface="+mn-ea"/>
                          <a:cs typeface="+mn-cs"/>
                        </a:rPr>
                        <a:t>HR</a:t>
                      </a:r>
                      <a:r>
                        <a:rPr lang="en-US" sz="1000" b="1" u="none" strike="noStrike" kern="1200" cap="none" baseline="30000" err="1">
                          <a:solidFill>
                            <a:srgbClr val="002557"/>
                          </a:solidFill>
                          <a:latin typeface="+mn-lt"/>
                          <a:ea typeface="+mn-ea"/>
                          <a:cs typeface="+mn-cs"/>
                        </a:rPr>
                        <a:t>b</a:t>
                      </a:r>
                      <a:r>
                        <a:rPr lang="en-US" sz="1000" b="1" u="none" strike="noStrike" kern="1200" cap="none">
                          <a:solidFill>
                            <a:srgbClr val="002557"/>
                          </a:solidFill>
                          <a:latin typeface="+mn-lt"/>
                          <a:ea typeface="+mn-ea"/>
                          <a:cs typeface="+mn-cs"/>
                        </a:rPr>
                        <a:t>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0.61</a:t>
                      </a:r>
                      <a:r>
                        <a:rPr lang="en-US" sz="1000" u="none" strike="noStrike" kern="1200" cap="none">
                          <a:solidFill>
                            <a:srgbClr val="002557"/>
                          </a:solidFill>
                          <a:latin typeface="+mn-lt"/>
                          <a:ea typeface="+mn-ea"/>
                          <a:cs typeface="+mn-cs"/>
                        </a:rPr>
                        <a:t> (0.45</a:t>
                      </a:r>
                      <a:r>
                        <a:rPr kumimoji="0" lang="en-GB" altLang="zh-CN" sz="10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rgbClr val="002557"/>
                          </a:solidFill>
                          <a:effectLst/>
                          <a:latin typeface="+mn-lt"/>
                          <a:ea typeface="+mn-ea"/>
                          <a:cs typeface="+mn-cs"/>
                        </a:rPr>
                        <a:t>0.83</a:t>
                      </a:r>
                      <a:r>
                        <a:rPr lang="en-US" sz="1000" u="none" strike="noStrike" kern="1200" cap="none">
                          <a:solidFill>
                            <a:srgbClr val="002557"/>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pSp>
        <p:nvGrpSpPr>
          <p:cNvPr id="465" name="Graphic 369">
            <a:extLst>
              <a:ext uri="{FF2B5EF4-FFF2-40B4-BE49-F238E27FC236}">
                <a16:creationId xmlns:a16="http://schemas.microsoft.com/office/drawing/2014/main" id="{509B3CEF-3F1F-DF11-78ED-B7A31A6564CA}"/>
              </a:ext>
            </a:extLst>
          </p:cNvPr>
          <p:cNvGrpSpPr/>
          <p:nvPr/>
        </p:nvGrpSpPr>
        <p:grpSpPr>
          <a:xfrm>
            <a:off x="6776409" y="1721913"/>
            <a:ext cx="4168728" cy="2457912"/>
            <a:chOff x="6776409" y="1736781"/>
            <a:chExt cx="4168728" cy="2457912"/>
          </a:xfrm>
        </p:grpSpPr>
        <p:sp>
          <p:nvSpPr>
            <p:cNvPr id="466" name="Freeform 372">
              <a:extLst>
                <a:ext uri="{FF2B5EF4-FFF2-40B4-BE49-F238E27FC236}">
                  <a16:creationId xmlns:a16="http://schemas.microsoft.com/office/drawing/2014/main" id="{F36867FB-5CAA-5E0E-69F9-B3AFA45FA219}"/>
                </a:ext>
              </a:extLst>
            </p:cNvPr>
            <p:cNvSpPr/>
            <p:nvPr/>
          </p:nvSpPr>
          <p:spPr>
            <a:xfrm>
              <a:off x="6902049" y="1869656"/>
              <a:ext cx="3907147" cy="2202128"/>
            </a:xfrm>
            <a:custGeom>
              <a:avLst/>
              <a:gdLst>
                <a:gd name="connsiteX0" fmla="*/ 0 w 3907147"/>
                <a:gd name="connsiteY0" fmla="*/ 0 h 2202128"/>
                <a:gd name="connsiteX1" fmla="*/ 3697 w 3907147"/>
                <a:gd name="connsiteY1" fmla="*/ 0 h 2202128"/>
                <a:gd name="connsiteX2" fmla="*/ 27730 w 3907147"/>
                <a:gd name="connsiteY2" fmla="*/ 0 h 2202128"/>
                <a:gd name="connsiteX3" fmla="*/ 27730 w 3907147"/>
                <a:gd name="connsiteY3" fmla="*/ 20019 h 2202128"/>
                <a:gd name="connsiteX4" fmla="*/ 35125 w 3907147"/>
                <a:gd name="connsiteY4" fmla="*/ 20019 h 2202128"/>
                <a:gd name="connsiteX5" fmla="*/ 35125 w 3907147"/>
                <a:gd name="connsiteY5" fmla="*/ 40039 h 2202128"/>
                <a:gd name="connsiteX6" fmla="*/ 110920 w 3907147"/>
                <a:gd name="connsiteY6" fmla="*/ 40039 h 2202128"/>
                <a:gd name="connsiteX7" fmla="*/ 110920 w 3907147"/>
                <a:gd name="connsiteY7" fmla="*/ 60058 h 2202128"/>
                <a:gd name="connsiteX8" fmla="*/ 138650 w 3907147"/>
                <a:gd name="connsiteY8" fmla="*/ 60058 h 2202128"/>
                <a:gd name="connsiteX9" fmla="*/ 138650 w 3907147"/>
                <a:gd name="connsiteY9" fmla="*/ 99096 h 2202128"/>
                <a:gd name="connsiteX10" fmla="*/ 142347 w 3907147"/>
                <a:gd name="connsiteY10" fmla="*/ 99096 h 2202128"/>
                <a:gd name="connsiteX11" fmla="*/ 142347 w 3907147"/>
                <a:gd name="connsiteY11" fmla="*/ 139134 h 2202128"/>
                <a:gd name="connsiteX12" fmla="*/ 146969 w 3907147"/>
                <a:gd name="connsiteY12" fmla="*/ 139134 h 2202128"/>
                <a:gd name="connsiteX13" fmla="*/ 146969 w 3907147"/>
                <a:gd name="connsiteY13" fmla="*/ 179173 h 2202128"/>
                <a:gd name="connsiteX14" fmla="*/ 154363 w 3907147"/>
                <a:gd name="connsiteY14" fmla="*/ 179173 h 2202128"/>
                <a:gd name="connsiteX15" fmla="*/ 154363 w 3907147"/>
                <a:gd name="connsiteY15" fmla="*/ 219212 h 2202128"/>
                <a:gd name="connsiteX16" fmla="*/ 158061 w 3907147"/>
                <a:gd name="connsiteY16" fmla="*/ 219212 h 2202128"/>
                <a:gd name="connsiteX17" fmla="*/ 158061 w 3907147"/>
                <a:gd name="connsiteY17" fmla="*/ 259251 h 2202128"/>
                <a:gd name="connsiteX18" fmla="*/ 162682 w 3907147"/>
                <a:gd name="connsiteY18" fmla="*/ 259251 h 2202128"/>
                <a:gd name="connsiteX19" fmla="*/ 162682 w 3907147"/>
                <a:gd name="connsiteY19" fmla="*/ 299289 h 2202128"/>
                <a:gd name="connsiteX20" fmla="*/ 166380 w 3907147"/>
                <a:gd name="connsiteY20" fmla="*/ 299289 h 2202128"/>
                <a:gd name="connsiteX21" fmla="*/ 166380 w 3907147"/>
                <a:gd name="connsiteY21" fmla="*/ 360348 h 2202128"/>
                <a:gd name="connsiteX22" fmla="*/ 170077 w 3907147"/>
                <a:gd name="connsiteY22" fmla="*/ 360348 h 2202128"/>
                <a:gd name="connsiteX23" fmla="*/ 170077 w 3907147"/>
                <a:gd name="connsiteY23" fmla="*/ 503487 h 2202128"/>
                <a:gd name="connsiteX24" fmla="*/ 174699 w 3907147"/>
                <a:gd name="connsiteY24" fmla="*/ 503487 h 2202128"/>
                <a:gd name="connsiteX25" fmla="*/ 174699 w 3907147"/>
                <a:gd name="connsiteY25" fmla="*/ 585566 h 2202128"/>
                <a:gd name="connsiteX26" fmla="*/ 178396 w 3907147"/>
                <a:gd name="connsiteY26" fmla="*/ 585566 h 2202128"/>
                <a:gd name="connsiteX27" fmla="*/ 178396 w 3907147"/>
                <a:gd name="connsiteY27" fmla="*/ 606586 h 2202128"/>
                <a:gd name="connsiteX28" fmla="*/ 182093 w 3907147"/>
                <a:gd name="connsiteY28" fmla="*/ 606586 h 2202128"/>
                <a:gd name="connsiteX29" fmla="*/ 182093 w 3907147"/>
                <a:gd name="connsiteY29" fmla="*/ 647626 h 2202128"/>
                <a:gd name="connsiteX30" fmla="*/ 185791 w 3907147"/>
                <a:gd name="connsiteY30" fmla="*/ 647626 h 2202128"/>
                <a:gd name="connsiteX31" fmla="*/ 185791 w 3907147"/>
                <a:gd name="connsiteY31" fmla="*/ 688666 h 2202128"/>
                <a:gd name="connsiteX32" fmla="*/ 190412 w 3907147"/>
                <a:gd name="connsiteY32" fmla="*/ 688666 h 2202128"/>
                <a:gd name="connsiteX33" fmla="*/ 190412 w 3907147"/>
                <a:gd name="connsiteY33" fmla="*/ 730706 h 2202128"/>
                <a:gd name="connsiteX34" fmla="*/ 197807 w 3907147"/>
                <a:gd name="connsiteY34" fmla="*/ 730706 h 2202128"/>
                <a:gd name="connsiteX35" fmla="*/ 197807 w 3907147"/>
                <a:gd name="connsiteY35" fmla="*/ 751727 h 2202128"/>
                <a:gd name="connsiteX36" fmla="*/ 202429 w 3907147"/>
                <a:gd name="connsiteY36" fmla="*/ 751727 h 2202128"/>
                <a:gd name="connsiteX37" fmla="*/ 202429 w 3907147"/>
                <a:gd name="connsiteY37" fmla="*/ 815789 h 2202128"/>
                <a:gd name="connsiteX38" fmla="*/ 206126 w 3907147"/>
                <a:gd name="connsiteY38" fmla="*/ 815789 h 2202128"/>
                <a:gd name="connsiteX39" fmla="*/ 206126 w 3907147"/>
                <a:gd name="connsiteY39" fmla="*/ 836809 h 2202128"/>
                <a:gd name="connsiteX40" fmla="*/ 209823 w 3907147"/>
                <a:gd name="connsiteY40" fmla="*/ 836809 h 2202128"/>
                <a:gd name="connsiteX41" fmla="*/ 209823 w 3907147"/>
                <a:gd name="connsiteY41" fmla="*/ 857829 h 2202128"/>
                <a:gd name="connsiteX42" fmla="*/ 221839 w 3907147"/>
                <a:gd name="connsiteY42" fmla="*/ 857829 h 2202128"/>
                <a:gd name="connsiteX43" fmla="*/ 221839 w 3907147"/>
                <a:gd name="connsiteY43" fmla="*/ 879850 h 2202128"/>
                <a:gd name="connsiteX44" fmla="*/ 254191 w 3907147"/>
                <a:gd name="connsiteY44" fmla="*/ 879850 h 2202128"/>
                <a:gd name="connsiteX45" fmla="*/ 254191 w 3907147"/>
                <a:gd name="connsiteY45" fmla="*/ 900871 h 2202128"/>
                <a:gd name="connsiteX46" fmla="*/ 277299 w 3907147"/>
                <a:gd name="connsiteY46" fmla="*/ 900871 h 2202128"/>
                <a:gd name="connsiteX47" fmla="*/ 277299 w 3907147"/>
                <a:gd name="connsiteY47" fmla="*/ 943912 h 2202128"/>
                <a:gd name="connsiteX48" fmla="*/ 301332 w 3907147"/>
                <a:gd name="connsiteY48" fmla="*/ 943912 h 2202128"/>
                <a:gd name="connsiteX49" fmla="*/ 313348 w 3907147"/>
                <a:gd name="connsiteY49" fmla="*/ 943912 h 2202128"/>
                <a:gd name="connsiteX50" fmla="*/ 313348 w 3907147"/>
                <a:gd name="connsiteY50" fmla="*/ 965934 h 2202128"/>
                <a:gd name="connsiteX51" fmla="*/ 317046 w 3907147"/>
                <a:gd name="connsiteY51" fmla="*/ 965934 h 2202128"/>
                <a:gd name="connsiteX52" fmla="*/ 321667 w 3907147"/>
                <a:gd name="connsiteY52" fmla="*/ 965934 h 2202128"/>
                <a:gd name="connsiteX53" fmla="*/ 332759 w 3907147"/>
                <a:gd name="connsiteY53" fmla="*/ 965934 h 2202128"/>
                <a:gd name="connsiteX54" fmla="*/ 332759 w 3907147"/>
                <a:gd name="connsiteY54" fmla="*/ 987955 h 2202128"/>
                <a:gd name="connsiteX55" fmla="*/ 337381 w 3907147"/>
                <a:gd name="connsiteY55" fmla="*/ 987955 h 2202128"/>
                <a:gd name="connsiteX56" fmla="*/ 337381 w 3907147"/>
                <a:gd name="connsiteY56" fmla="*/ 1010977 h 2202128"/>
                <a:gd name="connsiteX57" fmla="*/ 344776 w 3907147"/>
                <a:gd name="connsiteY57" fmla="*/ 1010977 h 2202128"/>
                <a:gd name="connsiteX58" fmla="*/ 349397 w 3907147"/>
                <a:gd name="connsiteY58" fmla="*/ 1010977 h 2202128"/>
                <a:gd name="connsiteX59" fmla="*/ 353095 w 3907147"/>
                <a:gd name="connsiteY59" fmla="*/ 1010977 h 2202128"/>
                <a:gd name="connsiteX60" fmla="*/ 368808 w 3907147"/>
                <a:gd name="connsiteY60" fmla="*/ 1010977 h 2202128"/>
                <a:gd name="connsiteX61" fmla="*/ 368808 w 3907147"/>
                <a:gd name="connsiteY61" fmla="*/ 1035000 h 2202128"/>
                <a:gd name="connsiteX62" fmla="*/ 412252 w 3907147"/>
                <a:gd name="connsiteY62" fmla="*/ 1035000 h 2202128"/>
                <a:gd name="connsiteX63" fmla="*/ 412252 w 3907147"/>
                <a:gd name="connsiteY63" fmla="*/ 1058023 h 2202128"/>
                <a:gd name="connsiteX64" fmla="*/ 444603 w 3907147"/>
                <a:gd name="connsiteY64" fmla="*/ 1058023 h 2202128"/>
                <a:gd name="connsiteX65" fmla="*/ 444603 w 3907147"/>
                <a:gd name="connsiteY65" fmla="*/ 1082046 h 2202128"/>
                <a:gd name="connsiteX66" fmla="*/ 448301 w 3907147"/>
                <a:gd name="connsiteY66" fmla="*/ 1082046 h 2202128"/>
                <a:gd name="connsiteX67" fmla="*/ 488047 w 3907147"/>
                <a:gd name="connsiteY67" fmla="*/ 1082046 h 2202128"/>
                <a:gd name="connsiteX68" fmla="*/ 488047 w 3907147"/>
                <a:gd name="connsiteY68" fmla="*/ 1131093 h 2202128"/>
                <a:gd name="connsiteX69" fmla="*/ 491744 w 3907147"/>
                <a:gd name="connsiteY69" fmla="*/ 1131093 h 2202128"/>
                <a:gd name="connsiteX70" fmla="*/ 491744 w 3907147"/>
                <a:gd name="connsiteY70" fmla="*/ 1155117 h 2202128"/>
                <a:gd name="connsiteX71" fmla="*/ 500063 w 3907147"/>
                <a:gd name="connsiteY71" fmla="*/ 1155117 h 2202128"/>
                <a:gd name="connsiteX72" fmla="*/ 500063 w 3907147"/>
                <a:gd name="connsiteY72" fmla="*/ 1179140 h 2202128"/>
                <a:gd name="connsiteX73" fmla="*/ 503760 w 3907147"/>
                <a:gd name="connsiteY73" fmla="*/ 1179140 h 2202128"/>
                <a:gd name="connsiteX74" fmla="*/ 503760 w 3907147"/>
                <a:gd name="connsiteY74" fmla="*/ 1203163 h 2202128"/>
                <a:gd name="connsiteX75" fmla="*/ 512079 w 3907147"/>
                <a:gd name="connsiteY75" fmla="*/ 1203163 h 2202128"/>
                <a:gd name="connsiteX76" fmla="*/ 515777 w 3907147"/>
                <a:gd name="connsiteY76" fmla="*/ 1203163 h 2202128"/>
                <a:gd name="connsiteX77" fmla="*/ 519474 w 3907147"/>
                <a:gd name="connsiteY77" fmla="*/ 1203163 h 2202128"/>
                <a:gd name="connsiteX78" fmla="*/ 519474 w 3907147"/>
                <a:gd name="connsiteY78" fmla="*/ 1229188 h 2202128"/>
                <a:gd name="connsiteX79" fmla="*/ 527793 w 3907147"/>
                <a:gd name="connsiteY79" fmla="*/ 1229188 h 2202128"/>
                <a:gd name="connsiteX80" fmla="*/ 527793 w 3907147"/>
                <a:gd name="connsiteY80" fmla="*/ 1281238 h 2202128"/>
                <a:gd name="connsiteX81" fmla="*/ 531490 w 3907147"/>
                <a:gd name="connsiteY81" fmla="*/ 1281238 h 2202128"/>
                <a:gd name="connsiteX82" fmla="*/ 531490 w 3907147"/>
                <a:gd name="connsiteY82" fmla="*/ 1333289 h 2202128"/>
                <a:gd name="connsiteX83" fmla="*/ 543507 w 3907147"/>
                <a:gd name="connsiteY83" fmla="*/ 1333289 h 2202128"/>
                <a:gd name="connsiteX84" fmla="*/ 543507 w 3907147"/>
                <a:gd name="connsiteY84" fmla="*/ 1387341 h 2202128"/>
                <a:gd name="connsiteX85" fmla="*/ 662745 w 3907147"/>
                <a:gd name="connsiteY85" fmla="*/ 1387341 h 2202128"/>
                <a:gd name="connsiteX86" fmla="*/ 662745 w 3907147"/>
                <a:gd name="connsiteY86" fmla="*/ 1414367 h 2202128"/>
                <a:gd name="connsiteX87" fmla="*/ 666443 w 3907147"/>
                <a:gd name="connsiteY87" fmla="*/ 1414367 h 2202128"/>
                <a:gd name="connsiteX88" fmla="*/ 666443 w 3907147"/>
                <a:gd name="connsiteY88" fmla="*/ 1440392 h 2202128"/>
                <a:gd name="connsiteX89" fmla="*/ 671064 w 3907147"/>
                <a:gd name="connsiteY89" fmla="*/ 1440392 h 2202128"/>
                <a:gd name="connsiteX90" fmla="*/ 671064 w 3907147"/>
                <a:gd name="connsiteY90" fmla="*/ 1494445 h 2202128"/>
                <a:gd name="connsiteX91" fmla="*/ 674762 w 3907147"/>
                <a:gd name="connsiteY91" fmla="*/ 1494445 h 2202128"/>
                <a:gd name="connsiteX92" fmla="*/ 674762 w 3907147"/>
                <a:gd name="connsiteY92" fmla="*/ 1584532 h 2202128"/>
                <a:gd name="connsiteX93" fmla="*/ 683081 w 3907147"/>
                <a:gd name="connsiteY93" fmla="*/ 1584532 h 2202128"/>
                <a:gd name="connsiteX94" fmla="*/ 683081 w 3907147"/>
                <a:gd name="connsiteY94" fmla="*/ 1613560 h 2202128"/>
                <a:gd name="connsiteX95" fmla="*/ 686778 w 3907147"/>
                <a:gd name="connsiteY95" fmla="*/ 1613560 h 2202128"/>
                <a:gd name="connsiteX96" fmla="*/ 686778 w 3907147"/>
                <a:gd name="connsiteY96" fmla="*/ 1643589 h 2202128"/>
                <a:gd name="connsiteX97" fmla="*/ 733919 w 3907147"/>
                <a:gd name="connsiteY97" fmla="*/ 1643589 h 2202128"/>
                <a:gd name="connsiteX98" fmla="*/ 733919 w 3907147"/>
                <a:gd name="connsiteY98" fmla="*/ 1676621 h 2202128"/>
                <a:gd name="connsiteX99" fmla="*/ 778287 w 3907147"/>
                <a:gd name="connsiteY99" fmla="*/ 1676621 h 2202128"/>
                <a:gd name="connsiteX100" fmla="*/ 806017 w 3907147"/>
                <a:gd name="connsiteY100" fmla="*/ 1676621 h 2202128"/>
                <a:gd name="connsiteX101" fmla="*/ 841141 w 3907147"/>
                <a:gd name="connsiteY101" fmla="*/ 1676621 h 2202128"/>
                <a:gd name="connsiteX102" fmla="*/ 841141 w 3907147"/>
                <a:gd name="connsiteY102" fmla="*/ 1713656 h 2202128"/>
                <a:gd name="connsiteX103" fmla="*/ 853158 w 3907147"/>
                <a:gd name="connsiteY103" fmla="*/ 1713656 h 2202128"/>
                <a:gd name="connsiteX104" fmla="*/ 853158 w 3907147"/>
                <a:gd name="connsiteY104" fmla="*/ 1788729 h 2202128"/>
                <a:gd name="connsiteX105" fmla="*/ 857779 w 3907147"/>
                <a:gd name="connsiteY105" fmla="*/ 1788729 h 2202128"/>
                <a:gd name="connsiteX106" fmla="*/ 857779 w 3907147"/>
                <a:gd name="connsiteY106" fmla="*/ 1825765 h 2202128"/>
                <a:gd name="connsiteX107" fmla="*/ 868871 w 3907147"/>
                <a:gd name="connsiteY107" fmla="*/ 1825765 h 2202128"/>
                <a:gd name="connsiteX108" fmla="*/ 868871 w 3907147"/>
                <a:gd name="connsiteY108" fmla="*/ 1862801 h 2202128"/>
                <a:gd name="connsiteX109" fmla="*/ 892904 w 3907147"/>
                <a:gd name="connsiteY109" fmla="*/ 1862801 h 2202128"/>
                <a:gd name="connsiteX110" fmla="*/ 1008445 w 3907147"/>
                <a:gd name="connsiteY110" fmla="*/ 1862801 h 2202128"/>
                <a:gd name="connsiteX111" fmla="*/ 1008445 w 3907147"/>
                <a:gd name="connsiteY111" fmla="*/ 1907844 h 2202128"/>
                <a:gd name="connsiteX112" fmla="*/ 1012143 w 3907147"/>
                <a:gd name="connsiteY112" fmla="*/ 1907844 h 2202128"/>
                <a:gd name="connsiteX113" fmla="*/ 1135079 w 3907147"/>
                <a:gd name="connsiteY113" fmla="*/ 1907844 h 2202128"/>
                <a:gd name="connsiteX114" fmla="*/ 1135079 w 3907147"/>
                <a:gd name="connsiteY114" fmla="*/ 1959894 h 2202128"/>
                <a:gd name="connsiteX115" fmla="*/ 1333810 w 3907147"/>
                <a:gd name="connsiteY115" fmla="*/ 1959894 h 2202128"/>
                <a:gd name="connsiteX116" fmla="*/ 1333810 w 3907147"/>
                <a:gd name="connsiteY116" fmla="*/ 2011945 h 2202128"/>
                <a:gd name="connsiteX117" fmla="*/ 1337507 w 3907147"/>
                <a:gd name="connsiteY117" fmla="*/ 2011945 h 2202128"/>
                <a:gd name="connsiteX118" fmla="*/ 1337507 w 3907147"/>
                <a:gd name="connsiteY118" fmla="*/ 2063995 h 2202128"/>
                <a:gd name="connsiteX119" fmla="*/ 1501114 w 3907147"/>
                <a:gd name="connsiteY119" fmla="*/ 2063995 h 2202128"/>
                <a:gd name="connsiteX120" fmla="*/ 1508508 w 3907147"/>
                <a:gd name="connsiteY120" fmla="*/ 2063995 h 2202128"/>
                <a:gd name="connsiteX121" fmla="*/ 1508508 w 3907147"/>
                <a:gd name="connsiteY121" fmla="*/ 2133062 h 2202128"/>
                <a:gd name="connsiteX122" fmla="*/ 1838495 w 3907147"/>
                <a:gd name="connsiteY122" fmla="*/ 2133062 h 2202128"/>
                <a:gd name="connsiteX123" fmla="*/ 1838495 w 3907147"/>
                <a:gd name="connsiteY123" fmla="*/ 2202129 h 2202128"/>
                <a:gd name="connsiteX124" fmla="*/ 3907148 w 3907147"/>
                <a:gd name="connsiteY124" fmla="*/ 2202129 h 220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907147" h="2202128">
                  <a:moveTo>
                    <a:pt x="0" y="0"/>
                  </a:moveTo>
                  <a:lnTo>
                    <a:pt x="3697" y="0"/>
                  </a:lnTo>
                  <a:lnTo>
                    <a:pt x="27730" y="0"/>
                  </a:lnTo>
                  <a:lnTo>
                    <a:pt x="27730" y="20019"/>
                  </a:lnTo>
                  <a:lnTo>
                    <a:pt x="35125" y="20019"/>
                  </a:lnTo>
                  <a:lnTo>
                    <a:pt x="35125" y="40039"/>
                  </a:lnTo>
                  <a:lnTo>
                    <a:pt x="110920" y="40039"/>
                  </a:lnTo>
                  <a:lnTo>
                    <a:pt x="110920" y="60058"/>
                  </a:lnTo>
                  <a:lnTo>
                    <a:pt x="138650" y="60058"/>
                  </a:lnTo>
                  <a:lnTo>
                    <a:pt x="138650" y="99096"/>
                  </a:lnTo>
                  <a:lnTo>
                    <a:pt x="142347" y="99096"/>
                  </a:lnTo>
                  <a:lnTo>
                    <a:pt x="142347" y="139134"/>
                  </a:lnTo>
                  <a:lnTo>
                    <a:pt x="146969" y="139134"/>
                  </a:lnTo>
                  <a:lnTo>
                    <a:pt x="146969" y="179173"/>
                  </a:lnTo>
                  <a:lnTo>
                    <a:pt x="154363" y="179173"/>
                  </a:lnTo>
                  <a:lnTo>
                    <a:pt x="154363" y="219212"/>
                  </a:lnTo>
                  <a:lnTo>
                    <a:pt x="158061" y="219212"/>
                  </a:lnTo>
                  <a:lnTo>
                    <a:pt x="158061" y="259251"/>
                  </a:lnTo>
                  <a:lnTo>
                    <a:pt x="162682" y="259251"/>
                  </a:lnTo>
                  <a:lnTo>
                    <a:pt x="162682" y="299289"/>
                  </a:lnTo>
                  <a:lnTo>
                    <a:pt x="166380" y="299289"/>
                  </a:lnTo>
                  <a:lnTo>
                    <a:pt x="166380" y="360348"/>
                  </a:lnTo>
                  <a:lnTo>
                    <a:pt x="170077" y="360348"/>
                  </a:lnTo>
                  <a:lnTo>
                    <a:pt x="170077" y="503487"/>
                  </a:lnTo>
                  <a:lnTo>
                    <a:pt x="174699" y="503487"/>
                  </a:lnTo>
                  <a:lnTo>
                    <a:pt x="174699" y="585566"/>
                  </a:lnTo>
                  <a:lnTo>
                    <a:pt x="178396" y="585566"/>
                  </a:lnTo>
                  <a:lnTo>
                    <a:pt x="178396" y="606586"/>
                  </a:lnTo>
                  <a:lnTo>
                    <a:pt x="182093" y="606586"/>
                  </a:lnTo>
                  <a:lnTo>
                    <a:pt x="182093" y="647626"/>
                  </a:lnTo>
                  <a:lnTo>
                    <a:pt x="185791" y="647626"/>
                  </a:lnTo>
                  <a:lnTo>
                    <a:pt x="185791" y="688666"/>
                  </a:lnTo>
                  <a:lnTo>
                    <a:pt x="190412" y="688666"/>
                  </a:lnTo>
                  <a:lnTo>
                    <a:pt x="190412" y="730706"/>
                  </a:lnTo>
                  <a:lnTo>
                    <a:pt x="197807" y="730706"/>
                  </a:lnTo>
                  <a:lnTo>
                    <a:pt x="197807" y="751727"/>
                  </a:lnTo>
                  <a:lnTo>
                    <a:pt x="202429" y="751727"/>
                  </a:lnTo>
                  <a:lnTo>
                    <a:pt x="202429" y="815789"/>
                  </a:lnTo>
                  <a:lnTo>
                    <a:pt x="206126" y="815789"/>
                  </a:lnTo>
                  <a:lnTo>
                    <a:pt x="206126" y="836809"/>
                  </a:lnTo>
                  <a:lnTo>
                    <a:pt x="209823" y="836809"/>
                  </a:lnTo>
                  <a:lnTo>
                    <a:pt x="209823" y="857829"/>
                  </a:lnTo>
                  <a:lnTo>
                    <a:pt x="221839" y="857829"/>
                  </a:lnTo>
                  <a:lnTo>
                    <a:pt x="221839" y="879850"/>
                  </a:lnTo>
                  <a:lnTo>
                    <a:pt x="254191" y="879850"/>
                  </a:lnTo>
                  <a:lnTo>
                    <a:pt x="254191" y="900871"/>
                  </a:lnTo>
                  <a:lnTo>
                    <a:pt x="277299" y="900871"/>
                  </a:lnTo>
                  <a:lnTo>
                    <a:pt x="277299" y="943912"/>
                  </a:lnTo>
                  <a:lnTo>
                    <a:pt x="301332" y="943912"/>
                  </a:lnTo>
                  <a:lnTo>
                    <a:pt x="313348" y="943912"/>
                  </a:lnTo>
                  <a:lnTo>
                    <a:pt x="313348" y="965934"/>
                  </a:lnTo>
                  <a:lnTo>
                    <a:pt x="317046" y="965934"/>
                  </a:lnTo>
                  <a:lnTo>
                    <a:pt x="321667" y="965934"/>
                  </a:lnTo>
                  <a:lnTo>
                    <a:pt x="332759" y="965934"/>
                  </a:lnTo>
                  <a:lnTo>
                    <a:pt x="332759" y="987955"/>
                  </a:lnTo>
                  <a:lnTo>
                    <a:pt x="337381" y="987955"/>
                  </a:lnTo>
                  <a:lnTo>
                    <a:pt x="337381" y="1010977"/>
                  </a:lnTo>
                  <a:lnTo>
                    <a:pt x="344776" y="1010977"/>
                  </a:lnTo>
                  <a:lnTo>
                    <a:pt x="349397" y="1010977"/>
                  </a:lnTo>
                  <a:lnTo>
                    <a:pt x="353095" y="1010977"/>
                  </a:lnTo>
                  <a:lnTo>
                    <a:pt x="368808" y="1010977"/>
                  </a:lnTo>
                  <a:lnTo>
                    <a:pt x="368808" y="1035000"/>
                  </a:lnTo>
                  <a:lnTo>
                    <a:pt x="412252" y="1035000"/>
                  </a:lnTo>
                  <a:lnTo>
                    <a:pt x="412252" y="1058023"/>
                  </a:lnTo>
                  <a:lnTo>
                    <a:pt x="444603" y="1058023"/>
                  </a:lnTo>
                  <a:lnTo>
                    <a:pt x="444603" y="1082046"/>
                  </a:lnTo>
                  <a:lnTo>
                    <a:pt x="448301" y="1082046"/>
                  </a:lnTo>
                  <a:lnTo>
                    <a:pt x="488047" y="1082046"/>
                  </a:lnTo>
                  <a:lnTo>
                    <a:pt x="488047" y="1131093"/>
                  </a:lnTo>
                  <a:lnTo>
                    <a:pt x="491744" y="1131093"/>
                  </a:lnTo>
                  <a:lnTo>
                    <a:pt x="491744" y="1155117"/>
                  </a:lnTo>
                  <a:lnTo>
                    <a:pt x="500063" y="1155117"/>
                  </a:lnTo>
                  <a:lnTo>
                    <a:pt x="500063" y="1179140"/>
                  </a:lnTo>
                  <a:lnTo>
                    <a:pt x="503760" y="1179140"/>
                  </a:lnTo>
                  <a:lnTo>
                    <a:pt x="503760" y="1203163"/>
                  </a:lnTo>
                  <a:lnTo>
                    <a:pt x="512079" y="1203163"/>
                  </a:lnTo>
                  <a:lnTo>
                    <a:pt x="515777" y="1203163"/>
                  </a:lnTo>
                  <a:lnTo>
                    <a:pt x="519474" y="1203163"/>
                  </a:lnTo>
                  <a:lnTo>
                    <a:pt x="519474" y="1229188"/>
                  </a:lnTo>
                  <a:lnTo>
                    <a:pt x="527793" y="1229188"/>
                  </a:lnTo>
                  <a:lnTo>
                    <a:pt x="527793" y="1281238"/>
                  </a:lnTo>
                  <a:lnTo>
                    <a:pt x="531490" y="1281238"/>
                  </a:lnTo>
                  <a:lnTo>
                    <a:pt x="531490" y="1333289"/>
                  </a:lnTo>
                  <a:lnTo>
                    <a:pt x="543507" y="1333289"/>
                  </a:lnTo>
                  <a:lnTo>
                    <a:pt x="543507" y="1387341"/>
                  </a:lnTo>
                  <a:lnTo>
                    <a:pt x="662745" y="1387341"/>
                  </a:lnTo>
                  <a:lnTo>
                    <a:pt x="662745" y="1414367"/>
                  </a:lnTo>
                  <a:lnTo>
                    <a:pt x="666443" y="1414367"/>
                  </a:lnTo>
                  <a:lnTo>
                    <a:pt x="666443" y="1440392"/>
                  </a:lnTo>
                  <a:lnTo>
                    <a:pt x="671064" y="1440392"/>
                  </a:lnTo>
                  <a:lnTo>
                    <a:pt x="671064" y="1494445"/>
                  </a:lnTo>
                  <a:lnTo>
                    <a:pt x="674762" y="1494445"/>
                  </a:lnTo>
                  <a:lnTo>
                    <a:pt x="674762" y="1584532"/>
                  </a:lnTo>
                  <a:lnTo>
                    <a:pt x="683081" y="1584532"/>
                  </a:lnTo>
                  <a:lnTo>
                    <a:pt x="683081" y="1613560"/>
                  </a:lnTo>
                  <a:lnTo>
                    <a:pt x="686778" y="1613560"/>
                  </a:lnTo>
                  <a:lnTo>
                    <a:pt x="686778" y="1643589"/>
                  </a:lnTo>
                  <a:lnTo>
                    <a:pt x="733919" y="1643589"/>
                  </a:lnTo>
                  <a:lnTo>
                    <a:pt x="733919" y="1676621"/>
                  </a:lnTo>
                  <a:lnTo>
                    <a:pt x="778287" y="1676621"/>
                  </a:lnTo>
                  <a:lnTo>
                    <a:pt x="806017" y="1676621"/>
                  </a:lnTo>
                  <a:lnTo>
                    <a:pt x="841141" y="1676621"/>
                  </a:lnTo>
                  <a:lnTo>
                    <a:pt x="841141" y="1713656"/>
                  </a:lnTo>
                  <a:lnTo>
                    <a:pt x="853158" y="1713656"/>
                  </a:lnTo>
                  <a:lnTo>
                    <a:pt x="853158" y="1788729"/>
                  </a:lnTo>
                  <a:lnTo>
                    <a:pt x="857779" y="1788729"/>
                  </a:lnTo>
                  <a:lnTo>
                    <a:pt x="857779" y="1825765"/>
                  </a:lnTo>
                  <a:lnTo>
                    <a:pt x="868871" y="1825765"/>
                  </a:lnTo>
                  <a:lnTo>
                    <a:pt x="868871" y="1862801"/>
                  </a:lnTo>
                  <a:lnTo>
                    <a:pt x="892904" y="1862801"/>
                  </a:lnTo>
                  <a:lnTo>
                    <a:pt x="1008445" y="1862801"/>
                  </a:lnTo>
                  <a:lnTo>
                    <a:pt x="1008445" y="1907844"/>
                  </a:lnTo>
                  <a:lnTo>
                    <a:pt x="1012143" y="1907844"/>
                  </a:lnTo>
                  <a:lnTo>
                    <a:pt x="1135079" y="1907844"/>
                  </a:lnTo>
                  <a:lnTo>
                    <a:pt x="1135079" y="1959894"/>
                  </a:lnTo>
                  <a:lnTo>
                    <a:pt x="1333810" y="1959894"/>
                  </a:lnTo>
                  <a:lnTo>
                    <a:pt x="1333810" y="2011945"/>
                  </a:lnTo>
                  <a:lnTo>
                    <a:pt x="1337507" y="2011945"/>
                  </a:lnTo>
                  <a:lnTo>
                    <a:pt x="1337507" y="2063995"/>
                  </a:lnTo>
                  <a:lnTo>
                    <a:pt x="1501114" y="2063995"/>
                  </a:lnTo>
                  <a:lnTo>
                    <a:pt x="1508508" y="2063995"/>
                  </a:lnTo>
                  <a:lnTo>
                    <a:pt x="1508508" y="2133062"/>
                  </a:lnTo>
                  <a:lnTo>
                    <a:pt x="1838495" y="2133062"/>
                  </a:lnTo>
                  <a:lnTo>
                    <a:pt x="1838495" y="2202129"/>
                  </a:lnTo>
                  <a:lnTo>
                    <a:pt x="3907148" y="2202129"/>
                  </a:lnTo>
                </a:path>
              </a:pathLst>
            </a:custGeom>
            <a:noFill/>
            <a:ln w="15875" cap="flat">
              <a:solidFill>
                <a:srgbClr val="A6A6A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6A6A6"/>
                </a:solidFill>
                <a:effectLst/>
                <a:uLnTx/>
                <a:uFillTx/>
                <a:latin typeface="Arial"/>
                <a:ea typeface="+mn-ea"/>
                <a:cs typeface="+mn-cs"/>
              </a:endParaRPr>
            </a:p>
          </p:txBody>
        </p:sp>
        <p:sp>
          <p:nvSpPr>
            <p:cNvPr id="467" name="TextBox 466">
              <a:extLst>
                <a:ext uri="{FF2B5EF4-FFF2-40B4-BE49-F238E27FC236}">
                  <a16:creationId xmlns:a16="http://schemas.microsoft.com/office/drawing/2014/main" id="{0BD32921-BDC5-8E16-C69F-39CAAE516BAC}"/>
                </a:ext>
              </a:extLst>
            </p:cNvPr>
            <p:cNvSpPr txBox="1"/>
            <p:nvPr/>
          </p:nvSpPr>
          <p:spPr>
            <a:xfrm>
              <a:off x="6776409" y="173678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68" name="TextBox 467">
              <a:extLst>
                <a:ext uri="{FF2B5EF4-FFF2-40B4-BE49-F238E27FC236}">
                  <a16:creationId xmlns:a16="http://schemas.microsoft.com/office/drawing/2014/main" id="{3EEBFED4-0C35-B4BC-D5C0-9A4FA3B5166A}"/>
                </a:ext>
              </a:extLst>
            </p:cNvPr>
            <p:cNvSpPr txBox="1"/>
            <p:nvPr/>
          </p:nvSpPr>
          <p:spPr>
            <a:xfrm>
              <a:off x="6927353" y="195599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69" name="TextBox 468">
              <a:extLst>
                <a:ext uri="{FF2B5EF4-FFF2-40B4-BE49-F238E27FC236}">
                  <a16:creationId xmlns:a16="http://schemas.microsoft.com/office/drawing/2014/main" id="{87FDA9D7-3FE5-BC53-CB9E-E0ECC7877A33}"/>
                </a:ext>
              </a:extLst>
            </p:cNvPr>
            <p:cNvSpPr txBox="1"/>
            <p:nvPr/>
          </p:nvSpPr>
          <p:spPr>
            <a:xfrm>
              <a:off x="6939277" y="209682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0" name="TextBox 469">
              <a:extLst>
                <a:ext uri="{FF2B5EF4-FFF2-40B4-BE49-F238E27FC236}">
                  <a16:creationId xmlns:a16="http://schemas.microsoft.com/office/drawing/2014/main" id="{AD79B771-C683-3C24-75A9-A3F197ABAA54}"/>
                </a:ext>
              </a:extLst>
            </p:cNvPr>
            <p:cNvSpPr txBox="1"/>
            <p:nvPr/>
          </p:nvSpPr>
          <p:spPr>
            <a:xfrm>
              <a:off x="6959054" y="242564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1" name="TextBox 470">
              <a:extLst>
                <a:ext uri="{FF2B5EF4-FFF2-40B4-BE49-F238E27FC236}">
                  <a16:creationId xmlns:a16="http://schemas.microsoft.com/office/drawing/2014/main" id="{54A5D5A8-6236-FFF9-F01D-BB3113C09FAD}"/>
                </a:ext>
              </a:extLst>
            </p:cNvPr>
            <p:cNvSpPr txBox="1"/>
            <p:nvPr/>
          </p:nvSpPr>
          <p:spPr>
            <a:xfrm>
              <a:off x="6970978" y="2488103"/>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2" name="TextBox 471">
              <a:extLst>
                <a:ext uri="{FF2B5EF4-FFF2-40B4-BE49-F238E27FC236}">
                  <a16:creationId xmlns:a16="http://schemas.microsoft.com/office/drawing/2014/main" id="{5784A692-5826-7943-ADA6-541F413A1843}"/>
                </a:ext>
              </a:extLst>
            </p:cNvPr>
            <p:cNvSpPr txBox="1"/>
            <p:nvPr/>
          </p:nvSpPr>
          <p:spPr>
            <a:xfrm>
              <a:off x="7074225" y="268079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3" name="TextBox 472">
              <a:extLst>
                <a:ext uri="{FF2B5EF4-FFF2-40B4-BE49-F238E27FC236}">
                  <a16:creationId xmlns:a16="http://schemas.microsoft.com/office/drawing/2014/main" id="{538B885D-D4A6-93E2-33A6-1EE2096B4B42}"/>
                </a:ext>
              </a:extLst>
            </p:cNvPr>
            <p:cNvSpPr txBox="1"/>
            <p:nvPr/>
          </p:nvSpPr>
          <p:spPr>
            <a:xfrm>
              <a:off x="7090122" y="270261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4" name="TextBox 473">
              <a:extLst>
                <a:ext uri="{FF2B5EF4-FFF2-40B4-BE49-F238E27FC236}">
                  <a16:creationId xmlns:a16="http://schemas.microsoft.com/office/drawing/2014/main" id="{D327FB0E-C8B6-2663-63DE-D52D0DAEAAFD}"/>
                </a:ext>
              </a:extLst>
            </p:cNvPr>
            <p:cNvSpPr txBox="1"/>
            <p:nvPr/>
          </p:nvSpPr>
          <p:spPr>
            <a:xfrm>
              <a:off x="7094102" y="270261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5" name="TextBox 474">
              <a:extLst>
                <a:ext uri="{FF2B5EF4-FFF2-40B4-BE49-F238E27FC236}">
                  <a16:creationId xmlns:a16="http://schemas.microsoft.com/office/drawing/2014/main" id="{F8AA697C-9B95-8C27-FCAB-BDB5E44D63D9}"/>
                </a:ext>
              </a:extLst>
            </p:cNvPr>
            <p:cNvSpPr txBox="1"/>
            <p:nvPr/>
          </p:nvSpPr>
          <p:spPr>
            <a:xfrm>
              <a:off x="7117951" y="274765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6" name="TextBox 475">
              <a:extLst>
                <a:ext uri="{FF2B5EF4-FFF2-40B4-BE49-F238E27FC236}">
                  <a16:creationId xmlns:a16="http://schemas.microsoft.com/office/drawing/2014/main" id="{84D55EA1-6261-CA89-4182-55FFEEC53A5F}"/>
                </a:ext>
              </a:extLst>
            </p:cNvPr>
            <p:cNvSpPr txBox="1"/>
            <p:nvPr/>
          </p:nvSpPr>
          <p:spPr>
            <a:xfrm>
              <a:off x="7121923" y="274765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7" name="TextBox 476">
              <a:extLst>
                <a:ext uri="{FF2B5EF4-FFF2-40B4-BE49-F238E27FC236}">
                  <a16:creationId xmlns:a16="http://schemas.microsoft.com/office/drawing/2014/main" id="{44B71954-AF25-0E19-0396-A0856E12E7A8}"/>
                </a:ext>
              </a:extLst>
            </p:cNvPr>
            <p:cNvSpPr txBox="1"/>
            <p:nvPr/>
          </p:nvSpPr>
          <p:spPr>
            <a:xfrm>
              <a:off x="7125894" y="274765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8" name="TextBox 477">
              <a:extLst>
                <a:ext uri="{FF2B5EF4-FFF2-40B4-BE49-F238E27FC236}">
                  <a16:creationId xmlns:a16="http://schemas.microsoft.com/office/drawing/2014/main" id="{B7F8FED0-0BEF-ADD2-6E7D-04300156440F}"/>
                </a:ext>
              </a:extLst>
            </p:cNvPr>
            <p:cNvSpPr txBox="1"/>
            <p:nvPr/>
          </p:nvSpPr>
          <p:spPr>
            <a:xfrm>
              <a:off x="7221198" y="281902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79" name="TextBox 478">
              <a:extLst>
                <a:ext uri="{FF2B5EF4-FFF2-40B4-BE49-F238E27FC236}">
                  <a16:creationId xmlns:a16="http://schemas.microsoft.com/office/drawing/2014/main" id="{7BFD7861-27BA-CE06-340E-636C70A83D16}"/>
                </a:ext>
              </a:extLst>
            </p:cNvPr>
            <p:cNvSpPr txBox="1"/>
            <p:nvPr/>
          </p:nvSpPr>
          <p:spPr>
            <a:xfrm>
              <a:off x="7276838" y="294034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0" name="TextBox 479">
              <a:extLst>
                <a:ext uri="{FF2B5EF4-FFF2-40B4-BE49-F238E27FC236}">
                  <a16:creationId xmlns:a16="http://schemas.microsoft.com/office/drawing/2014/main" id="{D4036FD6-F8FC-D1AA-B971-C2A74310F1F2}"/>
                </a:ext>
              </a:extLst>
            </p:cNvPr>
            <p:cNvSpPr txBox="1"/>
            <p:nvPr/>
          </p:nvSpPr>
          <p:spPr>
            <a:xfrm>
              <a:off x="7284791" y="294034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1" name="TextBox 480">
              <a:extLst>
                <a:ext uri="{FF2B5EF4-FFF2-40B4-BE49-F238E27FC236}">
                  <a16:creationId xmlns:a16="http://schemas.microsoft.com/office/drawing/2014/main" id="{09156326-A303-6854-C0DE-E3C27F569F80}"/>
                </a:ext>
              </a:extLst>
            </p:cNvPr>
            <p:cNvSpPr txBox="1"/>
            <p:nvPr/>
          </p:nvSpPr>
          <p:spPr>
            <a:xfrm>
              <a:off x="7288762" y="294034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2" name="TextBox 481">
              <a:extLst>
                <a:ext uri="{FF2B5EF4-FFF2-40B4-BE49-F238E27FC236}">
                  <a16:creationId xmlns:a16="http://schemas.microsoft.com/office/drawing/2014/main" id="{92FBB7F6-4843-5BF0-2E77-619331383340}"/>
                </a:ext>
              </a:extLst>
            </p:cNvPr>
            <p:cNvSpPr txBox="1"/>
            <p:nvPr/>
          </p:nvSpPr>
          <p:spPr>
            <a:xfrm>
              <a:off x="7304568" y="3070570"/>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3" name="TextBox 482">
              <a:extLst>
                <a:ext uri="{FF2B5EF4-FFF2-40B4-BE49-F238E27FC236}">
                  <a16:creationId xmlns:a16="http://schemas.microsoft.com/office/drawing/2014/main" id="{0FCAE925-D784-9020-3FC1-FDC9399E8B7A}"/>
                </a:ext>
              </a:extLst>
            </p:cNvPr>
            <p:cNvSpPr txBox="1"/>
            <p:nvPr/>
          </p:nvSpPr>
          <p:spPr>
            <a:xfrm>
              <a:off x="7443588" y="323132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4" name="TextBox 483">
              <a:extLst>
                <a:ext uri="{FF2B5EF4-FFF2-40B4-BE49-F238E27FC236}">
                  <a16:creationId xmlns:a16="http://schemas.microsoft.com/office/drawing/2014/main" id="{8046F0E9-0809-86EE-E38E-12C894832076}"/>
                </a:ext>
              </a:extLst>
            </p:cNvPr>
            <p:cNvSpPr txBox="1"/>
            <p:nvPr/>
          </p:nvSpPr>
          <p:spPr>
            <a:xfrm>
              <a:off x="7459484" y="3380770"/>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5" name="TextBox 484">
              <a:extLst>
                <a:ext uri="{FF2B5EF4-FFF2-40B4-BE49-F238E27FC236}">
                  <a16:creationId xmlns:a16="http://schemas.microsoft.com/office/drawing/2014/main" id="{769CED92-6047-B2E5-73F9-57F6DB00CA65}"/>
                </a:ext>
              </a:extLst>
            </p:cNvPr>
            <p:cNvSpPr txBox="1"/>
            <p:nvPr/>
          </p:nvSpPr>
          <p:spPr>
            <a:xfrm>
              <a:off x="7550807" y="341379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6" name="TextBox 485">
              <a:extLst>
                <a:ext uri="{FF2B5EF4-FFF2-40B4-BE49-F238E27FC236}">
                  <a16:creationId xmlns:a16="http://schemas.microsoft.com/office/drawing/2014/main" id="{A6151B67-BF0D-33B1-1DB4-7E8D36CEBD2F}"/>
                </a:ext>
              </a:extLst>
            </p:cNvPr>
            <p:cNvSpPr txBox="1"/>
            <p:nvPr/>
          </p:nvSpPr>
          <p:spPr>
            <a:xfrm>
              <a:off x="7578635" y="341379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7" name="TextBox 486">
              <a:extLst>
                <a:ext uri="{FF2B5EF4-FFF2-40B4-BE49-F238E27FC236}">
                  <a16:creationId xmlns:a16="http://schemas.microsoft.com/office/drawing/2014/main" id="{13F9ECEC-A90B-0104-0D6E-44C89E9390EE}"/>
                </a:ext>
              </a:extLst>
            </p:cNvPr>
            <p:cNvSpPr txBox="1"/>
            <p:nvPr/>
          </p:nvSpPr>
          <p:spPr>
            <a:xfrm>
              <a:off x="7642139" y="359958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8" name="TextBox 487">
              <a:extLst>
                <a:ext uri="{FF2B5EF4-FFF2-40B4-BE49-F238E27FC236}">
                  <a16:creationId xmlns:a16="http://schemas.microsoft.com/office/drawing/2014/main" id="{A5F99403-D230-B3A5-4FEC-CD11241ECC76}"/>
                </a:ext>
              </a:extLst>
            </p:cNvPr>
            <p:cNvSpPr txBox="1"/>
            <p:nvPr/>
          </p:nvSpPr>
          <p:spPr>
            <a:xfrm>
              <a:off x="7665978" y="359958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89" name="TextBox 488">
              <a:extLst>
                <a:ext uri="{FF2B5EF4-FFF2-40B4-BE49-F238E27FC236}">
                  <a16:creationId xmlns:a16="http://schemas.microsoft.com/office/drawing/2014/main" id="{B76B6C36-4320-5F68-91E7-5309A9597558}"/>
                </a:ext>
              </a:extLst>
            </p:cNvPr>
            <p:cNvSpPr txBox="1"/>
            <p:nvPr/>
          </p:nvSpPr>
          <p:spPr>
            <a:xfrm>
              <a:off x="7785131" y="364502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90" name="TextBox 489">
              <a:extLst>
                <a:ext uri="{FF2B5EF4-FFF2-40B4-BE49-F238E27FC236}">
                  <a16:creationId xmlns:a16="http://schemas.microsoft.com/office/drawing/2014/main" id="{2A7BF3D0-0D72-4322-E23D-4C31A9B7790D}"/>
                </a:ext>
              </a:extLst>
            </p:cNvPr>
            <p:cNvSpPr txBox="1"/>
            <p:nvPr/>
          </p:nvSpPr>
          <p:spPr>
            <a:xfrm>
              <a:off x="8273640" y="380067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491" name="TextBox 490">
              <a:extLst>
                <a:ext uri="{FF2B5EF4-FFF2-40B4-BE49-F238E27FC236}">
                  <a16:creationId xmlns:a16="http://schemas.microsoft.com/office/drawing/2014/main" id="{FE6AF670-5A1D-9390-2BD0-D443A395F562}"/>
                </a:ext>
              </a:extLst>
            </p:cNvPr>
            <p:cNvSpPr txBox="1"/>
            <p:nvPr/>
          </p:nvSpPr>
          <p:spPr>
            <a:xfrm>
              <a:off x="10680321" y="3939110"/>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grpSp>
      <p:grpSp>
        <p:nvGrpSpPr>
          <p:cNvPr id="492" name="Graphic 369">
            <a:extLst>
              <a:ext uri="{FF2B5EF4-FFF2-40B4-BE49-F238E27FC236}">
                <a16:creationId xmlns:a16="http://schemas.microsoft.com/office/drawing/2014/main" id="{D195AB35-8A8A-8993-3CA7-FB8CAB6949B3}"/>
              </a:ext>
            </a:extLst>
          </p:cNvPr>
          <p:cNvGrpSpPr/>
          <p:nvPr/>
        </p:nvGrpSpPr>
        <p:grpSpPr>
          <a:xfrm>
            <a:off x="6776409" y="1721913"/>
            <a:ext cx="4470522" cy="2473427"/>
            <a:chOff x="6776409" y="1736781"/>
            <a:chExt cx="4470522" cy="2473427"/>
          </a:xfrm>
        </p:grpSpPr>
        <p:sp>
          <p:nvSpPr>
            <p:cNvPr id="493" name="Freeform 399">
              <a:extLst>
                <a:ext uri="{FF2B5EF4-FFF2-40B4-BE49-F238E27FC236}">
                  <a16:creationId xmlns:a16="http://schemas.microsoft.com/office/drawing/2014/main" id="{578351B5-317F-9968-170C-011B6EC015A9}"/>
                </a:ext>
              </a:extLst>
            </p:cNvPr>
            <p:cNvSpPr/>
            <p:nvPr/>
          </p:nvSpPr>
          <p:spPr>
            <a:xfrm>
              <a:off x="6902049" y="1870899"/>
              <a:ext cx="4209403" cy="2218144"/>
            </a:xfrm>
            <a:custGeom>
              <a:avLst/>
              <a:gdLst>
                <a:gd name="connsiteX0" fmla="*/ 0 w 4209403"/>
                <a:gd name="connsiteY0" fmla="*/ 0 h 2218144"/>
                <a:gd name="connsiteX1" fmla="*/ 3697 w 4209403"/>
                <a:gd name="connsiteY1" fmla="*/ 0 h 2218144"/>
                <a:gd name="connsiteX2" fmla="*/ 38822 w 4209403"/>
                <a:gd name="connsiteY2" fmla="*/ 0 h 2218144"/>
                <a:gd name="connsiteX3" fmla="*/ 38822 w 4209403"/>
                <a:gd name="connsiteY3" fmla="*/ 16015 h 2218144"/>
                <a:gd name="connsiteX4" fmla="*/ 43444 w 4209403"/>
                <a:gd name="connsiteY4" fmla="*/ 16015 h 2218144"/>
                <a:gd name="connsiteX5" fmla="*/ 43444 w 4209403"/>
                <a:gd name="connsiteY5" fmla="*/ 32031 h 2218144"/>
                <a:gd name="connsiteX6" fmla="*/ 47141 w 4209403"/>
                <a:gd name="connsiteY6" fmla="*/ 32031 h 2218144"/>
                <a:gd name="connsiteX7" fmla="*/ 47141 w 4209403"/>
                <a:gd name="connsiteY7" fmla="*/ 49047 h 2218144"/>
                <a:gd name="connsiteX8" fmla="*/ 74871 w 4209403"/>
                <a:gd name="connsiteY8" fmla="*/ 49047 h 2218144"/>
                <a:gd name="connsiteX9" fmla="*/ 74871 w 4209403"/>
                <a:gd name="connsiteY9" fmla="*/ 65063 h 2218144"/>
                <a:gd name="connsiteX10" fmla="*/ 107222 w 4209403"/>
                <a:gd name="connsiteY10" fmla="*/ 65063 h 2218144"/>
                <a:gd name="connsiteX11" fmla="*/ 107222 w 4209403"/>
                <a:gd name="connsiteY11" fmla="*/ 81078 h 2218144"/>
                <a:gd name="connsiteX12" fmla="*/ 146969 w 4209403"/>
                <a:gd name="connsiteY12" fmla="*/ 81078 h 2218144"/>
                <a:gd name="connsiteX13" fmla="*/ 146969 w 4209403"/>
                <a:gd name="connsiteY13" fmla="*/ 113109 h 2218144"/>
                <a:gd name="connsiteX14" fmla="*/ 150666 w 4209403"/>
                <a:gd name="connsiteY14" fmla="*/ 113109 h 2218144"/>
                <a:gd name="connsiteX15" fmla="*/ 150666 w 4209403"/>
                <a:gd name="connsiteY15" fmla="*/ 130126 h 2218144"/>
                <a:gd name="connsiteX16" fmla="*/ 154363 w 4209403"/>
                <a:gd name="connsiteY16" fmla="*/ 130126 h 2218144"/>
                <a:gd name="connsiteX17" fmla="*/ 154363 w 4209403"/>
                <a:gd name="connsiteY17" fmla="*/ 146141 h 2218144"/>
                <a:gd name="connsiteX18" fmla="*/ 158061 w 4209403"/>
                <a:gd name="connsiteY18" fmla="*/ 146141 h 2218144"/>
                <a:gd name="connsiteX19" fmla="*/ 158061 w 4209403"/>
                <a:gd name="connsiteY19" fmla="*/ 162157 h 2218144"/>
                <a:gd name="connsiteX20" fmla="*/ 162682 w 4209403"/>
                <a:gd name="connsiteY20" fmla="*/ 162157 h 2218144"/>
                <a:gd name="connsiteX21" fmla="*/ 162682 w 4209403"/>
                <a:gd name="connsiteY21" fmla="*/ 179173 h 2218144"/>
                <a:gd name="connsiteX22" fmla="*/ 166380 w 4209403"/>
                <a:gd name="connsiteY22" fmla="*/ 179173 h 2218144"/>
                <a:gd name="connsiteX23" fmla="*/ 166380 w 4209403"/>
                <a:gd name="connsiteY23" fmla="*/ 196190 h 2218144"/>
                <a:gd name="connsiteX24" fmla="*/ 170077 w 4209403"/>
                <a:gd name="connsiteY24" fmla="*/ 196190 h 2218144"/>
                <a:gd name="connsiteX25" fmla="*/ 170077 w 4209403"/>
                <a:gd name="connsiteY25" fmla="*/ 315305 h 2218144"/>
                <a:gd name="connsiteX26" fmla="*/ 174699 w 4209403"/>
                <a:gd name="connsiteY26" fmla="*/ 315305 h 2218144"/>
                <a:gd name="connsiteX27" fmla="*/ 174699 w 4209403"/>
                <a:gd name="connsiteY27" fmla="*/ 366354 h 2218144"/>
                <a:gd name="connsiteX28" fmla="*/ 178396 w 4209403"/>
                <a:gd name="connsiteY28" fmla="*/ 366354 h 2218144"/>
                <a:gd name="connsiteX29" fmla="*/ 178396 w 4209403"/>
                <a:gd name="connsiteY29" fmla="*/ 401388 h 2218144"/>
                <a:gd name="connsiteX30" fmla="*/ 182093 w 4209403"/>
                <a:gd name="connsiteY30" fmla="*/ 401388 h 2218144"/>
                <a:gd name="connsiteX31" fmla="*/ 182093 w 4209403"/>
                <a:gd name="connsiteY31" fmla="*/ 471456 h 2218144"/>
                <a:gd name="connsiteX32" fmla="*/ 185791 w 4209403"/>
                <a:gd name="connsiteY32" fmla="*/ 471456 h 2218144"/>
                <a:gd name="connsiteX33" fmla="*/ 185791 w 4209403"/>
                <a:gd name="connsiteY33" fmla="*/ 506490 h 2218144"/>
                <a:gd name="connsiteX34" fmla="*/ 190412 w 4209403"/>
                <a:gd name="connsiteY34" fmla="*/ 506490 h 2218144"/>
                <a:gd name="connsiteX35" fmla="*/ 190412 w 4209403"/>
                <a:gd name="connsiteY35" fmla="*/ 542524 h 2218144"/>
                <a:gd name="connsiteX36" fmla="*/ 194110 w 4209403"/>
                <a:gd name="connsiteY36" fmla="*/ 542524 h 2218144"/>
                <a:gd name="connsiteX37" fmla="*/ 194110 w 4209403"/>
                <a:gd name="connsiteY37" fmla="*/ 577558 h 2218144"/>
                <a:gd name="connsiteX38" fmla="*/ 197807 w 4209403"/>
                <a:gd name="connsiteY38" fmla="*/ 577558 h 2218144"/>
                <a:gd name="connsiteX39" fmla="*/ 197807 w 4209403"/>
                <a:gd name="connsiteY39" fmla="*/ 595576 h 2218144"/>
                <a:gd name="connsiteX40" fmla="*/ 202429 w 4209403"/>
                <a:gd name="connsiteY40" fmla="*/ 595576 h 2218144"/>
                <a:gd name="connsiteX41" fmla="*/ 202429 w 4209403"/>
                <a:gd name="connsiteY41" fmla="*/ 613593 h 2218144"/>
                <a:gd name="connsiteX42" fmla="*/ 245872 w 4209403"/>
                <a:gd name="connsiteY42" fmla="*/ 613593 h 2218144"/>
                <a:gd name="connsiteX43" fmla="*/ 245872 w 4209403"/>
                <a:gd name="connsiteY43" fmla="*/ 631611 h 2218144"/>
                <a:gd name="connsiteX44" fmla="*/ 249569 w 4209403"/>
                <a:gd name="connsiteY44" fmla="*/ 631611 h 2218144"/>
                <a:gd name="connsiteX45" fmla="*/ 309651 w 4209403"/>
                <a:gd name="connsiteY45" fmla="*/ 631611 h 2218144"/>
                <a:gd name="connsiteX46" fmla="*/ 321667 w 4209403"/>
                <a:gd name="connsiteY46" fmla="*/ 631611 h 2218144"/>
                <a:gd name="connsiteX47" fmla="*/ 321667 w 4209403"/>
                <a:gd name="connsiteY47" fmla="*/ 649628 h 2218144"/>
                <a:gd name="connsiteX48" fmla="*/ 325365 w 4209403"/>
                <a:gd name="connsiteY48" fmla="*/ 649628 h 2218144"/>
                <a:gd name="connsiteX49" fmla="*/ 325365 w 4209403"/>
                <a:gd name="connsiteY49" fmla="*/ 668646 h 2218144"/>
                <a:gd name="connsiteX50" fmla="*/ 329062 w 4209403"/>
                <a:gd name="connsiteY50" fmla="*/ 668646 h 2218144"/>
                <a:gd name="connsiteX51" fmla="*/ 332759 w 4209403"/>
                <a:gd name="connsiteY51" fmla="*/ 668646 h 2218144"/>
                <a:gd name="connsiteX52" fmla="*/ 332759 w 4209403"/>
                <a:gd name="connsiteY52" fmla="*/ 686664 h 2218144"/>
                <a:gd name="connsiteX53" fmla="*/ 341078 w 4209403"/>
                <a:gd name="connsiteY53" fmla="*/ 686664 h 2218144"/>
                <a:gd name="connsiteX54" fmla="*/ 341078 w 4209403"/>
                <a:gd name="connsiteY54" fmla="*/ 742718 h 2218144"/>
                <a:gd name="connsiteX55" fmla="*/ 344776 w 4209403"/>
                <a:gd name="connsiteY55" fmla="*/ 742718 h 2218144"/>
                <a:gd name="connsiteX56" fmla="*/ 344776 w 4209403"/>
                <a:gd name="connsiteY56" fmla="*/ 798772 h 2218144"/>
                <a:gd name="connsiteX57" fmla="*/ 349397 w 4209403"/>
                <a:gd name="connsiteY57" fmla="*/ 798772 h 2218144"/>
                <a:gd name="connsiteX58" fmla="*/ 353095 w 4209403"/>
                <a:gd name="connsiteY58" fmla="*/ 798772 h 2218144"/>
                <a:gd name="connsiteX59" fmla="*/ 353095 w 4209403"/>
                <a:gd name="connsiteY59" fmla="*/ 817790 h 2218144"/>
                <a:gd name="connsiteX60" fmla="*/ 365111 w 4209403"/>
                <a:gd name="connsiteY60" fmla="*/ 817790 h 2218144"/>
                <a:gd name="connsiteX61" fmla="*/ 368808 w 4209403"/>
                <a:gd name="connsiteY61" fmla="*/ 817790 h 2218144"/>
                <a:gd name="connsiteX62" fmla="*/ 368808 w 4209403"/>
                <a:gd name="connsiteY62" fmla="*/ 836809 h 2218144"/>
                <a:gd name="connsiteX63" fmla="*/ 380824 w 4209403"/>
                <a:gd name="connsiteY63" fmla="*/ 836809 h 2218144"/>
                <a:gd name="connsiteX64" fmla="*/ 380824 w 4209403"/>
                <a:gd name="connsiteY64" fmla="*/ 855827 h 2218144"/>
                <a:gd name="connsiteX65" fmla="*/ 392841 w 4209403"/>
                <a:gd name="connsiteY65" fmla="*/ 855827 h 2218144"/>
                <a:gd name="connsiteX66" fmla="*/ 392841 w 4209403"/>
                <a:gd name="connsiteY66" fmla="*/ 874846 h 2218144"/>
                <a:gd name="connsiteX67" fmla="*/ 448301 w 4209403"/>
                <a:gd name="connsiteY67" fmla="*/ 874846 h 2218144"/>
                <a:gd name="connsiteX68" fmla="*/ 448301 w 4209403"/>
                <a:gd name="connsiteY68" fmla="*/ 893864 h 2218144"/>
                <a:gd name="connsiteX69" fmla="*/ 456620 w 4209403"/>
                <a:gd name="connsiteY69" fmla="*/ 893864 h 2218144"/>
                <a:gd name="connsiteX70" fmla="*/ 456620 w 4209403"/>
                <a:gd name="connsiteY70" fmla="*/ 912882 h 2218144"/>
                <a:gd name="connsiteX71" fmla="*/ 484349 w 4209403"/>
                <a:gd name="connsiteY71" fmla="*/ 912882 h 2218144"/>
                <a:gd name="connsiteX72" fmla="*/ 484349 w 4209403"/>
                <a:gd name="connsiteY72" fmla="*/ 931901 h 2218144"/>
                <a:gd name="connsiteX73" fmla="*/ 488047 w 4209403"/>
                <a:gd name="connsiteY73" fmla="*/ 931901 h 2218144"/>
                <a:gd name="connsiteX74" fmla="*/ 488047 w 4209403"/>
                <a:gd name="connsiteY74" fmla="*/ 951920 h 2218144"/>
                <a:gd name="connsiteX75" fmla="*/ 491744 w 4209403"/>
                <a:gd name="connsiteY75" fmla="*/ 951920 h 2218144"/>
                <a:gd name="connsiteX76" fmla="*/ 496366 w 4209403"/>
                <a:gd name="connsiteY76" fmla="*/ 951920 h 2218144"/>
                <a:gd name="connsiteX77" fmla="*/ 496366 w 4209403"/>
                <a:gd name="connsiteY77" fmla="*/ 971939 h 2218144"/>
                <a:gd name="connsiteX78" fmla="*/ 500063 w 4209403"/>
                <a:gd name="connsiteY78" fmla="*/ 971939 h 2218144"/>
                <a:gd name="connsiteX79" fmla="*/ 500063 w 4209403"/>
                <a:gd name="connsiteY79" fmla="*/ 990958 h 2218144"/>
                <a:gd name="connsiteX80" fmla="*/ 503760 w 4209403"/>
                <a:gd name="connsiteY80" fmla="*/ 990958 h 2218144"/>
                <a:gd name="connsiteX81" fmla="*/ 503760 w 4209403"/>
                <a:gd name="connsiteY81" fmla="*/ 1010977 h 2218144"/>
                <a:gd name="connsiteX82" fmla="*/ 527793 w 4209403"/>
                <a:gd name="connsiteY82" fmla="*/ 1010977 h 2218144"/>
                <a:gd name="connsiteX83" fmla="*/ 531490 w 4209403"/>
                <a:gd name="connsiteY83" fmla="*/ 1010977 h 2218144"/>
                <a:gd name="connsiteX84" fmla="*/ 531490 w 4209403"/>
                <a:gd name="connsiteY84" fmla="*/ 1030997 h 2218144"/>
                <a:gd name="connsiteX85" fmla="*/ 559220 w 4209403"/>
                <a:gd name="connsiteY85" fmla="*/ 1030997 h 2218144"/>
                <a:gd name="connsiteX86" fmla="*/ 559220 w 4209403"/>
                <a:gd name="connsiteY86" fmla="*/ 1052017 h 2218144"/>
                <a:gd name="connsiteX87" fmla="*/ 571237 w 4209403"/>
                <a:gd name="connsiteY87" fmla="*/ 1052017 h 2218144"/>
                <a:gd name="connsiteX88" fmla="*/ 571237 w 4209403"/>
                <a:gd name="connsiteY88" fmla="*/ 1072036 h 2218144"/>
                <a:gd name="connsiteX89" fmla="*/ 650729 w 4209403"/>
                <a:gd name="connsiteY89" fmla="*/ 1072036 h 2218144"/>
                <a:gd name="connsiteX90" fmla="*/ 666443 w 4209403"/>
                <a:gd name="connsiteY90" fmla="*/ 1072036 h 2218144"/>
                <a:gd name="connsiteX91" fmla="*/ 671064 w 4209403"/>
                <a:gd name="connsiteY91" fmla="*/ 1072036 h 2218144"/>
                <a:gd name="connsiteX92" fmla="*/ 674762 w 4209403"/>
                <a:gd name="connsiteY92" fmla="*/ 1072036 h 2218144"/>
                <a:gd name="connsiteX93" fmla="*/ 674762 w 4209403"/>
                <a:gd name="connsiteY93" fmla="*/ 1094058 h 2218144"/>
                <a:gd name="connsiteX94" fmla="*/ 683081 w 4209403"/>
                <a:gd name="connsiteY94" fmla="*/ 1094058 h 2218144"/>
                <a:gd name="connsiteX95" fmla="*/ 694173 w 4209403"/>
                <a:gd name="connsiteY95" fmla="*/ 1094058 h 2218144"/>
                <a:gd name="connsiteX96" fmla="*/ 694173 w 4209403"/>
                <a:gd name="connsiteY96" fmla="*/ 1116079 h 2218144"/>
                <a:gd name="connsiteX97" fmla="*/ 698794 w 4209403"/>
                <a:gd name="connsiteY97" fmla="*/ 1116079 h 2218144"/>
                <a:gd name="connsiteX98" fmla="*/ 698794 w 4209403"/>
                <a:gd name="connsiteY98" fmla="*/ 1139101 h 2218144"/>
                <a:gd name="connsiteX99" fmla="*/ 722827 w 4209403"/>
                <a:gd name="connsiteY99" fmla="*/ 1139101 h 2218144"/>
                <a:gd name="connsiteX100" fmla="*/ 773665 w 4209403"/>
                <a:gd name="connsiteY100" fmla="*/ 1139101 h 2218144"/>
                <a:gd name="connsiteX101" fmla="*/ 773665 w 4209403"/>
                <a:gd name="connsiteY101" fmla="*/ 1161122 h 2218144"/>
                <a:gd name="connsiteX102" fmla="*/ 833747 w 4209403"/>
                <a:gd name="connsiteY102" fmla="*/ 1161122 h 2218144"/>
                <a:gd name="connsiteX103" fmla="*/ 833747 w 4209403"/>
                <a:gd name="connsiteY103" fmla="*/ 1184145 h 2218144"/>
                <a:gd name="connsiteX104" fmla="*/ 837444 w 4209403"/>
                <a:gd name="connsiteY104" fmla="*/ 1184145 h 2218144"/>
                <a:gd name="connsiteX105" fmla="*/ 841141 w 4209403"/>
                <a:gd name="connsiteY105" fmla="*/ 1184145 h 2218144"/>
                <a:gd name="connsiteX106" fmla="*/ 841141 w 4209403"/>
                <a:gd name="connsiteY106" fmla="*/ 1207167 h 2218144"/>
                <a:gd name="connsiteX107" fmla="*/ 845763 w 4209403"/>
                <a:gd name="connsiteY107" fmla="*/ 1207167 h 2218144"/>
                <a:gd name="connsiteX108" fmla="*/ 861477 w 4209403"/>
                <a:gd name="connsiteY108" fmla="*/ 1207167 h 2218144"/>
                <a:gd name="connsiteX109" fmla="*/ 861477 w 4209403"/>
                <a:gd name="connsiteY109" fmla="*/ 1231190 h 2218144"/>
                <a:gd name="connsiteX110" fmla="*/ 865174 w 4209403"/>
                <a:gd name="connsiteY110" fmla="*/ 1231190 h 2218144"/>
                <a:gd name="connsiteX111" fmla="*/ 868871 w 4209403"/>
                <a:gd name="connsiteY111" fmla="*/ 1231190 h 2218144"/>
                <a:gd name="connsiteX112" fmla="*/ 868871 w 4209403"/>
                <a:gd name="connsiteY112" fmla="*/ 1256214 h 2218144"/>
                <a:gd name="connsiteX113" fmla="*/ 873493 w 4209403"/>
                <a:gd name="connsiteY113" fmla="*/ 1256214 h 2218144"/>
                <a:gd name="connsiteX114" fmla="*/ 880888 w 4209403"/>
                <a:gd name="connsiteY114" fmla="*/ 1256214 h 2218144"/>
                <a:gd name="connsiteX115" fmla="*/ 880888 w 4209403"/>
                <a:gd name="connsiteY115" fmla="*/ 1281238 h 2218144"/>
                <a:gd name="connsiteX116" fmla="*/ 889207 w 4209403"/>
                <a:gd name="connsiteY116" fmla="*/ 1281238 h 2218144"/>
                <a:gd name="connsiteX117" fmla="*/ 889207 w 4209403"/>
                <a:gd name="connsiteY117" fmla="*/ 1307264 h 2218144"/>
                <a:gd name="connsiteX118" fmla="*/ 904920 w 4209403"/>
                <a:gd name="connsiteY118" fmla="*/ 1307264 h 2218144"/>
                <a:gd name="connsiteX119" fmla="*/ 904920 w 4209403"/>
                <a:gd name="connsiteY119" fmla="*/ 1332288 h 2218144"/>
                <a:gd name="connsiteX120" fmla="*/ 965002 w 4209403"/>
                <a:gd name="connsiteY120" fmla="*/ 1332288 h 2218144"/>
                <a:gd name="connsiteX121" fmla="*/ 1008445 w 4209403"/>
                <a:gd name="connsiteY121" fmla="*/ 1332288 h 2218144"/>
                <a:gd name="connsiteX122" fmla="*/ 1008445 w 4209403"/>
                <a:gd name="connsiteY122" fmla="*/ 1358313 h 2218144"/>
                <a:gd name="connsiteX123" fmla="*/ 1012143 w 4209403"/>
                <a:gd name="connsiteY123" fmla="*/ 1358313 h 2218144"/>
                <a:gd name="connsiteX124" fmla="*/ 1012143 w 4209403"/>
                <a:gd name="connsiteY124" fmla="*/ 1385339 h 2218144"/>
                <a:gd name="connsiteX125" fmla="*/ 1027856 w 4209403"/>
                <a:gd name="connsiteY125" fmla="*/ 1385339 h 2218144"/>
                <a:gd name="connsiteX126" fmla="*/ 1027856 w 4209403"/>
                <a:gd name="connsiteY126" fmla="*/ 1412365 h 2218144"/>
                <a:gd name="connsiteX127" fmla="*/ 1036175 w 4209403"/>
                <a:gd name="connsiteY127" fmla="*/ 1412365 h 2218144"/>
                <a:gd name="connsiteX128" fmla="*/ 1044494 w 4209403"/>
                <a:gd name="connsiteY128" fmla="*/ 1412365 h 2218144"/>
                <a:gd name="connsiteX129" fmla="*/ 1044494 w 4209403"/>
                <a:gd name="connsiteY129" fmla="*/ 1439391 h 2218144"/>
                <a:gd name="connsiteX130" fmla="*/ 1051889 w 4209403"/>
                <a:gd name="connsiteY130" fmla="*/ 1439391 h 2218144"/>
                <a:gd name="connsiteX131" fmla="*/ 1051889 w 4209403"/>
                <a:gd name="connsiteY131" fmla="*/ 1467418 h 2218144"/>
                <a:gd name="connsiteX132" fmla="*/ 1075921 w 4209403"/>
                <a:gd name="connsiteY132" fmla="*/ 1467418 h 2218144"/>
                <a:gd name="connsiteX133" fmla="*/ 1075921 w 4209403"/>
                <a:gd name="connsiteY133" fmla="*/ 1495445 h 2218144"/>
                <a:gd name="connsiteX134" fmla="*/ 1103651 w 4209403"/>
                <a:gd name="connsiteY134" fmla="*/ 1495445 h 2218144"/>
                <a:gd name="connsiteX135" fmla="*/ 1103651 w 4209403"/>
                <a:gd name="connsiteY135" fmla="*/ 1522472 h 2218144"/>
                <a:gd name="connsiteX136" fmla="*/ 1135079 w 4209403"/>
                <a:gd name="connsiteY136" fmla="*/ 1522472 h 2218144"/>
                <a:gd name="connsiteX137" fmla="*/ 1135079 w 4209403"/>
                <a:gd name="connsiteY137" fmla="*/ 1550499 h 2218144"/>
                <a:gd name="connsiteX138" fmla="*/ 1162809 w 4209403"/>
                <a:gd name="connsiteY138" fmla="*/ 1550499 h 2218144"/>
                <a:gd name="connsiteX139" fmla="*/ 1162809 w 4209403"/>
                <a:gd name="connsiteY139" fmla="*/ 1578526 h 2218144"/>
                <a:gd name="connsiteX140" fmla="*/ 1195160 w 4209403"/>
                <a:gd name="connsiteY140" fmla="*/ 1578526 h 2218144"/>
                <a:gd name="connsiteX141" fmla="*/ 1198857 w 4209403"/>
                <a:gd name="connsiteY141" fmla="*/ 1578526 h 2218144"/>
                <a:gd name="connsiteX142" fmla="*/ 1198857 w 4209403"/>
                <a:gd name="connsiteY142" fmla="*/ 1607554 h 2218144"/>
                <a:gd name="connsiteX143" fmla="*/ 1230285 w 4209403"/>
                <a:gd name="connsiteY143" fmla="*/ 1607554 h 2218144"/>
                <a:gd name="connsiteX144" fmla="*/ 1230285 w 4209403"/>
                <a:gd name="connsiteY144" fmla="*/ 1636582 h 2218144"/>
                <a:gd name="connsiteX145" fmla="*/ 1345826 w 4209403"/>
                <a:gd name="connsiteY145" fmla="*/ 1636582 h 2218144"/>
                <a:gd name="connsiteX146" fmla="*/ 1349523 w 4209403"/>
                <a:gd name="connsiteY146" fmla="*/ 1636582 h 2218144"/>
                <a:gd name="connsiteX147" fmla="*/ 1349523 w 4209403"/>
                <a:gd name="connsiteY147" fmla="*/ 1666611 h 2218144"/>
                <a:gd name="connsiteX148" fmla="*/ 1357843 w 4209403"/>
                <a:gd name="connsiteY148" fmla="*/ 1666611 h 2218144"/>
                <a:gd name="connsiteX149" fmla="*/ 1357843 w 4209403"/>
                <a:gd name="connsiteY149" fmla="*/ 1696640 h 2218144"/>
                <a:gd name="connsiteX150" fmla="*/ 1369859 w 4209403"/>
                <a:gd name="connsiteY150" fmla="*/ 1696640 h 2218144"/>
                <a:gd name="connsiteX151" fmla="*/ 1489097 w 4209403"/>
                <a:gd name="connsiteY151" fmla="*/ 1696640 h 2218144"/>
                <a:gd name="connsiteX152" fmla="*/ 1536238 w 4209403"/>
                <a:gd name="connsiteY152" fmla="*/ 1696640 h 2218144"/>
                <a:gd name="connsiteX153" fmla="*/ 1536238 w 4209403"/>
                <a:gd name="connsiteY153" fmla="*/ 1730673 h 2218144"/>
                <a:gd name="connsiteX154" fmla="*/ 1575985 w 4209403"/>
                <a:gd name="connsiteY154" fmla="*/ 1730673 h 2218144"/>
                <a:gd name="connsiteX155" fmla="*/ 1575985 w 4209403"/>
                <a:gd name="connsiteY155" fmla="*/ 1764706 h 2218144"/>
                <a:gd name="connsiteX156" fmla="*/ 1786732 w 4209403"/>
                <a:gd name="connsiteY156" fmla="*/ 1764706 h 2218144"/>
                <a:gd name="connsiteX157" fmla="*/ 1830176 w 4209403"/>
                <a:gd name="connsiteY157" fmla="*/ 1764706 h 2218144"/>
                <a:gd name="connsiteX158" fmla="*/ 1945717 w 4209403"/>
                <a:gd name="connsiteY158" fmla="*/ 1764706 h 2218144"/>
                <a:gd name="connsiteX159" fmla="*/ 1945717 w 4209403"/>
                <a:gd name="connsiteY159" fmla="*/ 1806746 h 2218144"/>
                <a:gd name="connsiteX160" fmla="*/ 2044620 w 4209403"/>
                <a:gd name="connsiteY160" fmla="*/ 1806746 h 2218144"/>
                <a:gd name="connsiteX161" fmla="*/ 2044620 w 4209403"/>
                <a:gd name="connsiteY161" fmla="*/ 1848787 h 2218144"/>
                <a:gd name="connsiteX162" fmla="*/ 2184195 w 4209403"/>
                <a:gd name="connsiteY162" fmla="*/ 1848787 h 2218144"/>
                <a:gd name="connsiteX163" fmla="*/ 2406034 w 4209403"/>
                <a:gd name="connsiteY163" fmla="*/ 1848787 h 2218144"/>
                <a:gd name="connsiteX164" fmla="*/ 2406034 w 4209403"/>
                <a:gd name="connsiteY164" fmla="*/ 1895832 h 2218144"/>
                <a:gd name="connsiteX165" fmla="*/ 2418050 w 4209403"/>
                <a:gd name="connsiteY165" fmla="*/ 1895832 h 2218144"/>
                <a:gd name="connsiteX166" fmla="*/ 2478132 w 4209403"/>
                <a:gd name="connsiteY166" fmla="*/ 1895832 h 2218144"/>
                <a:gd name="connsiteX167" fmla="*/ 2478132 w 4209403"/>
                <a:gd name="connsiteY167" fmla="*/ 1949885 h 2218144"/>
                <a:gd name="connsiteX168" fmla="*/ 2501240 w 4209403"/>
                <a:gd name="connsiteY168" fmla="*/ 1949885 h 2218144"/>
                <a:gd name="connsiteX169" fmla="*/ 2501240 w 4209403"/>
                <a:gd name="connsiteY169" fmla="*/ 2002936 h 2218144"/>
                <a:gd name="connsiteX170" fmla="*/ 2545608 w 4209403"/>
                <a:gd name="connsiteY170" fmla="*/ 2002936 h 2218144"/>
                <a:gd name="connsiteX171" fmla="*/ 2545608 w 4209403"/>
                <a:gd name="connsiteY171" fmla="*/ 2056988 h 2218144"/>
                <a:gd name="connsiteX172" fmla="*/ 2839545 w 4209403"/>
                <a:gd name="connsiteY172" fmla="*/ 2056988 h 2218144"/>
                <a:gd name="connsiteX173" fmla="*/ 2839545 w 4209403"/>
                <a:gd name="connsiteY173" fmla="*/ 2110040 h 2218144"/>
                <a:gd name="connsiteX174" fmla="*/ 2870972 w 4209403"/>
                <a:gd name="connsiteY174" fmla="*/ 2110040 h 2218144"/>
                <a:gd name="connsiteX175" fmla="*/ 2870972 w 4209403"/>
                <a:gd name="connsiteY175" fmla="*/ 2164092 h 2218144"/>
                <a:gd name="connsiteX176" fmla="*/ 3168607 w 4209403"/>
                <a:gd name="connsiteY176" fmla="*/ 2164092 h 2218144"/>
                <a:gd name="connsiteX177" fmla="*/ 3168607 w 4209403"/>
                <a:gd name="connsiteY177" fmla="*/ 2218144 h 2218144"/>
                <a:gd name="connsiteX178" fmla="*/ 4209404 w 4209403"/>
                <a:gd name="connsiteY178" fmla="*/ 2218144 h 22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4209403" h="2218144">
                  <a:moveTo>
                    <a:pt x="0" y="0"/>
                  </a:moveTo>
                  <a:lnTo>
                    <a:pt x="3697" y="0"/>
                  </a:lnTo>
                  <a:lnTo>
                    <a:pt x="38822" y="0"/>
                  </a:lnTo>
                  <a:lnTo>
                    <a:pt x="38822" y="16015"/>
                  </a:lnTo>
                  <a:lnTo>
                    <a:pt x="43444" y="16015"/>
                  </a:lnTo>
                  <a:lnTo>
                    <a:pt x="43444" y="32031"/>
                  </a:lnTo>
                  <a:lnTo>
                    <a:pt x="47141" y="32031"/>
                  </a:lnTo>
                  <a:lnTo>
                    <a:pt x="47141" y="49047"/>
                  </a:lnTo>
                  <a:lnTo>
                    <a:pt x="74871" y="49047"/>
                  </a:lnTo>
                  <a:lnTo>
                    <a:pt x="74871" y="65063"/>
                  </a:lnTo>
                  <a:lnTo>
                    <a:pt x="107222" y="65063"/>
                  </a:lnTo>
                  <a:lnTo>
                    <a:pt x="107222" y="81078"/>
                  </a:lnTo>
                  <a:lnTo>
                    <a:pt x="146969" y="81078"/>
                  </a:lnTo>
                  <a:lnTo>
                    <a:pt x="146969" y="113109"/>
                  </a:lnTo>
                  <a:lnTo>
                    <a:pt x="150666" y="113109"/>
                  </a:lnTo>
                  <a:lnTo>
                    <a:pt x="150666" y="130126"/>
                  </a:lnTo>
                  <a:lnTo>
                    <a:pt x="154363" y="130126"/>
                  </a:lnTo>
                  <a:lnTo>
                    <a:pt x="154363" y="146141"/>
                  </a:lnTo>
                  <a:lnTo>
                    <a:pt x="158061" y="146141"/>
                  </a:lnTo>
                  <a:lnTo>
                    <a:pt x="158061" y="162157"/>
                  </a:lnTo>
                  <a:lnTo>
                    <a:pt x="162682" y="162157"/>
                  </a:lnTo>
                  <a:lnTo>
                    <a:pt x="162682" y="179173"/>
                  </a:lnTo>
                  <a:lnTo>
                    <a:pt x="166380" y="179173"/>
                  </a:lnTo>
                  <a:lnTo>
                    <a:pt x="166380" y="196190"/>
                  </a:lnTo>
                  <a:lnTo>
                    <a:pt x="170077" y="196190"/>
                  </a:lnTo>
                  <a:lnTo>
                    <a:pt x="170077" y="315305"/>
                  </a:lnTo>
                  <a:lnTo>
                    <a:pt x="174699" y="315305"/>
                  </a:lnTo>
                  <a:lnTo>
                    <a:pt x="174699" y="366354"/>
                  </a:lnTo>
                  <a:lnTo>
                    <a:pt x="178396" y="366354"/>
                  </a:lnTo>
                  <a:lnTo>
                    <a:pt x="178396" y="401388"/>
                  </a:lnTo>
                  <a:lnTo>
                    <a:pt x="182093" y="401388"/>
                  </a:lnTo>
                  <a:lnTo>
                    <a:pt x="182093" y="471456"/>
                  </a:lnTo>
                  <a:lnTo>
                    <a:pt x="185791" y="471456"/>
                  </a:lnTo>
                  <a:lnTo>
                    <a:pt x="185791" y="506490"/>
                  </a:lnTo>
                  <a:lnTo>
                    <a:pt x="190412" y="506490"/>
                  </a:lnTo>
                  <a:lnTo>
                    <a:pt x="190412" y="542524"/>
                  </a:lnTo>
                  <a:lnTo>
                    <a:pt x="194110" y="542524"/>
                  </a:lnTo>
                  <a:lnTo>
                    <a:pt x="194110" y="577558"/>
                  </a:lnTo>
                  <a:lnTo>
                    <a:pt x="197807" y="577558"/>
                  </a:lnTo>
                  <a:lnTo>
                    <a:pt x="197807" y="595576"/>
                  </a:lnTo>
                  <a:lnTo>
                    <a:pt x="202429" y="595576"/>
                  </a:lnTo>
                  <a:lnTo>
                    <a:pt x="202429" y="613593"/>
                  </a:lnTo>
                  <a:lnTo>
                    <a:pt x="245872" y="613593"/>
                  </a:lnTo>
                  <a:lnTo>
                    <a:pt x="245872" y="631611"/>
                  </a:lnTo>
                  <a:lnTo>
                    <a:pt x="249569" y="631611"/>
                  </a:lnTo>
                  <a:lnTo>
                    <a:pt x="309651" y="631611"/>
                  </a:lnTo>
                  <a:lnTo>
                    <a:pt x="321667" y="631611"/>
                  </a:lnTo>
                  <a:lnTo>
                    <a:pt x="321667" y="649628"/>
                  </a:lnTo>
                  <a:lnTo>
                    <a:pt x="325365" y="649628"/>
                  </a:lnTo>
                  <a:lnTo>
                    <a:pt x="325365" y="668646"/>
                  </a:lnTo>
                  <a:lnTo>
                    <a:pt x="329062" y="668646"/>
                  </a:lnTo>
                  <a:lnTo>
                    <a:pt x="332759" y="668646"/>
                  </a:lnTo>
                  <a:lnTo>
                    <a:pt x="332759" y="686664"/>
                  </a:lnTo>
                  <a:lnTo>
                    <a:pt x="341078" y="686664"/>
                  </a:lnTo>
                  <a:lnTo>
                    <a:pt x="341078" y="742718"/>
                  </a:lnTo>
                  <a:lnTo>
                    <a:pt x="344776" y="742718"/>
                  </a:lnTo>
                  <a:lnTo>
                    <a:pt x="344776" y="798772"/>
                  </a:lnTo>
                  <a:lnTo>
                    <a:pt x="349397" y="798772"/>
                  </a:lnTo>
                  <a:lnTo>
                    <a:pt x="353095" y="798772"/>
                  </a:lnTo>
                  <a:lnTo>
                    <a:pt x="353095" y="817790"/>
                  </a:lnTo>
                  <a:lnTo>
                    <a:pt x="365111" y="817790"/>
                  </a:lnTo>
                  <a:lnTo>
                    <a:pt x="368808" y="817790"/>
                  </a:lnTo>
                  <a:lnTo>
                    <a:pt x="368808" y="836809"/>
                  </a:lnTo>
                  <a:lnTo>
                    <a:pt x="380824" y="836809"/>
                  </a:lnTo>
                  <a:lnTo>
                    <a:pt x="380824" y="855827"/>
                  </a:lnTo>
                  <a:lnTo>
                    <a:pt x="392841" y="855827"/>
                  </a:lnTo>
                  <a:lnTo>
                    <a:pt x="392841" y="874846"/>
                  </a:lnTo>
                  <a:lnTo>
                    <a:pt x="448301" y="874846"/>
                  </a:lnTo>
                  <a:lnTo>
                    <a:pt x="448301" y="893864"/>
                  </a:lnTo>
                  <a:lnTo>
                    <a:pt x="456620" y="893864"/>
                  </a:lnTo>
                  <a:lnTo>
                    <a:pt x="456620" y="912882"/>
                  </a:lnTo>
                  <a:lnTo>
                    <a:pt x="484349" y="912882"/>
                  </a:lnTo>
                  <a:lnTo>
                    <a:pt x="484349" y="931901"/>
                  </a:lnTo>
                  <a:lnTo>
                    <a:pt x="488047" y="931901"/>
                  </a:lnTo>
                  <a:lnTo>
                    <a:pt x="488047" y="951920"/>
                  </a:lnTo>
                  <a:lnTo>
                    <a:pt x="491744" y="951920"/>
                  </a:lnTo>
                  <a:lnTo>
                    <a:pt x="496366" y="951920"/>
                  </a:lnTo>
                  <a:lnTo>
                    <a:pt x="496366" y="971939"/>
                  </a:lnTo>
                  <a:lnTo>
                    <a:pt x="500063" y="971939"/>
                  </a:lnTo>
                  <a:lnTo>
                    <a:pt x="500063" y="990958"/>
                  </a:lnTo>
                  <a:lnTo>
                    <a:pt x="503760" y="990958"/>
                  </a:lnTo>
                  <a:lnTo>
                    <a:pt x="503760" y="1010977"/>
                  </a:lnTo>
                  <a:lnTo>
                    <a:pt x="527793" y="1010977"/>
                  </a:lnTo>
                  <a:lnTo>
                    <a:pt x="531490" y="1010977"/>
                  </a:lnTo>
                  <a:lnTo>
                    <a:pt x="531490" y="1030997"/>
                  </a:lnTo>
                  <a:lnTo>
                    <a:pt x="559220" y="1030997"/>
                  </a:lnTo>
                  <a:lnTo>
                    <a:pt x="559220" y="1052017"/>
                  </a:lnTo>
                  <a:lnTo>
                    <a:pt x="571237" y="1052017"/>
                  </a:lnTo>
                  <a:lnTo>
                    <a:pt x="571237" y="1072036"/>
                  </a:lnTo>
                  <a:lnTo>
                    <a:pt x="650729" y="1072036"/>
                  </a:lnTo>
                  <a:lnTo>
                    <a:pt x="666443" y="1072036"/>
                  </a:lnTo>
                  <a:lnTo>
                    <a:pt x="671064" y="1072036"/>
                  </a:lnTo>
                  <a:lnTo>
                    <a:pt x="674762" y="1072036"/>
                  </a:lnTo>
                  <a:lnTo>
                    <a:pt x="674762" y="1094058"/>
                  </a:lnTo>
                  <a:lnTo>
                    <a:pt x="683081" y="1094058"/>
                  </a:lnTo>
                  <a:lnTo>
                    <a:pt x="694173" y="1094058"/>
                  </a:lnTo>
                  <a:lnTo>
                    <a:pt x="694173" y="1116079"/>
                  </a:lnTo>
                  <a:lnTo>
                    <a:pt x="698794" y="1116079"/>
                  </a:lnTo>
                  <a:lnTo>
                    <a:pt x="698794" y="1139101"/>
                  </a:lnTo>
                  <a:lnTo>
                    <a:pt x="722827" y="1139101"/>
                  </a:lnTo>
                  <a:lnTo>
                    <a:pt x="773665" y="1139101"/>
                  </a:lnTo>
                  <a:lnTo>
                    <a:pt x="773665" y="1161122"/>
                  </a:lnTo>
                  <a:lnTo>
                    <a:pt x="833747" y="1161122"/>
                  </a:lnTo>
                  <a:lnTo>
                    <a:pt x="833747" y="1184145"/>
                  </a:lnTo>
                  <a:lnTo>
                    <a:pt x="837444" y="1184145"/>
                  </a:lnTo>
                  <a:lnTo>
                    <a:pt x="841141" y="1184145"/>
                  </a:lnTo>
                  <a:lnTo>
                    <a:pt x="841141" y="1207167"/>
                  </a:lnTo>
                  <a:lnTo>
                    <a:pt x="845763" y="1207167"/>
                  </a:lnTo>
                  <a:lnTo>
                    <a:pt x="861477" y="1207167"/>
                  </a:lnTo>
                  <a:lnTo>
                    <a:pt x="861477" y="1231190"/>
                  </a:lnTo>
                  <a:lnTo>
                    <a:pt x="865174" y="1231190"/>
                  </a:lnTo>
                  <a:lnTo>
                    <a:pt x="868871" y="1231190"/>
                  </a:lnTo>
                  <a:lnTo>
                    <a:pt x="868871" y="1256214"/>
                  </a:lnTo>
                  <a:lnTo>
                    <a:pt x="873493" y="1256214"/>
                  </a:lnTo>
                  <a:lnTo>
                    <a:pt x="880888" y="1256214"/>
                  </a:lnTo>
                  <a:lnTo>
                    <a:pt x="880888" y="1281238"/>
                  </a:lnTo>
                  <a:lnTo>
                    <a:pt x="889207" y="1281238"/>
                  </a:lnTo>
                  <a:lnTo>
                    <a:pt x="889207" y="1307264"/>
                  </a:lnTo>
                  <a:lnTo>
                    <a:pt x="904920" y="1307264"/>
                  </a:lnTo>
                  <a:lnTo>
                    <a:pt x="904920" y="1332288"/>
                  </a:lnTo>
                  <a:lnTo>
                    <a:pt x="965002" y="1332288"/>
                  </a:lnTo>
                  <a:lnTo>
                    <a:pt x="1008445" y="1332288"/>
                  </a:lnTo>
                  <a:lnTo>
                    <a:pt x="1008445" y="1358313"/>
                  </a:lnTo>
                  <a:lnTo>
                    <a:pt x="1012143" y="1358313"/>
                  </a:lnTo>
                  <a:lnTo>
                    <a:pt x="1012143" y="1385339"/>
                  </a:lnTo>
                  <a:lnTo>
                    <a:pt x="1027856" y="1385339"/>
                  </a:lnTo>
                  <a:lnTo>
                    <a:pt x="1027856" y="1412365"/>
                  </a:lnTo>
                  <a:lnTo>
                    <a:pt x="1036175" y="1412365"/>
                  </a:lnTo>
                  <a:lnTo>
                    <a:pt x="1044494" y="1412365"/>
                  </a:lnTo>
                  <a:lnTo>
                    <a:pt x="1044494" y="1439391"/>
                  </a:lnTo>
                  <a:lnTo>
                    <a:pt x="1051889" y="1439391"/>
                  </a:lnTo>
                  <a:lnTo>
                    <a:pt x="1051889" y="1467418"/>
                  </a:lnTo>
                  <a:lnTo>
                    <a:pt x="1075921" y="1467418"/>
                  </a:lnTo>
                  <a:lnTo>
                    <a:pt x="1075921" y="1495445"/>
                  </a:lnTo>
                  <a:lnTo>
                    <a:pt x="1103651" y="1495445"/>
                  </a:lnTo>
                  <a:lnTo>
                    <a:pt x="1103651" y="1522472"/>
                  </a:lnTo>
                  <a:lnTo>
                    <a:pt x="1135079" y="1522472"/>
                  </a:lnTo>
                  <a:lnTo>
                    <a:pt x="1135079" y="1550499"/>
                  </a:lnTo>
                  <a:lnTo>
                    <a:pt x="1162809" y="1550499"/>
                  </a:lnTo>
                  <a:lnTo>
                    <a:pt x="1162809" y="1578526"/>
                  </a:lnTo>
                  <a:lnTo>
                    <a:pt x="1195160" y="1578526"/>
                  </a:lnTo>
                  <a:lnTo>
                    <a:pt x="1198857" y="1578526"/>
                  </a:lnTo>
                  <a:lnTo>
                    <a:pt x="1198857" y="1607554"/>
                  </a:lnTo>
                  <a:lnTo>
                    <a:pt x="1230285" y="1607554"/>
                  </a:lnTo>
                  <a:lnTo>
                    <a:pt x="1230285" y="1636582"/>
                  </a:lnTo>
                  <a:lnTo>
                    <a:pt x="1345826" y="1636582"/>
                  </a:lnTo>
                  <a:lnTo>
                    <a:pt x="1349523" y="1636582"/>
                  </a:lnTo>
                  <a:lnTo>
                    <a:pt x="1349523" y="1666611"/>
                  </a:lnTo>
                  <a:lnTo>
                    <a:pt x="1357843" y="1666611"/>
                  </a:lnTo>
                  <a:lnTo>
                    <a:pt x="1357843" y="1696640"/>
                  </a:lnTo>
                  <a:lnTo>
                    <a:pt x="1369859" y="1696640"/>
                  </a:lnTo>
                  <a:lnTo>
                    <a:pt x="1489097" y="1696640"/>
                  </a:lnTo>
                  <a:lnTo>
                    <a:pt x="1536238" y="1696640"/>
                  </a:lnTo>
                  <a:lnTo>
                    <a:pt x="1536238" y="1730673"/>
                  </a:lnTo>
                  <a:lnTo>
                    <a:pt x="1575985" y="1730673"/>
                  </a:lnTo>
                  <a:lnTo>
                    <a:pt x="1575985" y="1764706"/>
                  </a:lnTo>
                  <a:lnTo>
                    <a:pt x="1786732" y="1764706"/>
                  </a:lnTo>
                  <a:lnTo>
                    <a:pt x="1830176" y="1764706"/>
                  </a:lnTo>
                  <a:lnTo>
                    <a:pt x="1945717" y="1764706"/>
                  </a:lnTo>
                  <a:lnTo>
                    <a:pt x="1945717" y="1806746"/>
                  </a:lnTo>
                  <a:lnTo>
                    <a:pt x="2044620" y="1806746"/>
                  </a:lnTo>
                  <a:lnTo>
                    <a:pt x="2044620" y="1848787"/>
                  </a:lnTo>
                  <a:lnTo>
                    <a:pt x="2184195" y="1848787"/>
                  </a:lnTo>
                  <a:lnTo>
                    <a:pt x="2406034" y="1848787"/>
                  </a:lnTo>
                  <a:lnTo>
                    <a:pt x="2406034" y="1895832"/>
                  </a:lnTo>
                  <a:lnTo>
                    <a:pt x="2418050" y="1895832"/>
                  </a:lnTo>
                  <a:lnTo>
                    <a:pt x="2478132" y="1895832"/>
                  </a:lnTo>
                  <a:lnTo>
                    <a:pt x="2478132" y="1949885"/>
                  </a:lnTo>
                  <a:lnTo>
                    <a:pt x="2501240" y="1949885"/>
                  </a:lnTo>
                  <a:lnTo>
                    <a:pt x="2501240" y="2002936"/>
                  </a:lnTo>
                  <a:lnTo>
                    <a:pt x="2545608" y="2002936"/>
                  </a:lnTo>
                  <a:lnTo>
                    <a:pt x="2545608" y="2056988"/>
                  </a:lnTo>
                  <a:lnTo>
                    <a:pt x="2839545" y="2056988"/>
                  </a:lnTo>
                  <a:lnTo>
                    <a:pt x="2839545" y="2110040"/>
                  </a:lnTo>
                  <a:lnTo>
                    <a:pt x="2870972" y="2110040"/>
                  </a:lnTo>
                  <a:lnTo>
                    <a:pt x="2870972" y="2164092"/>
                  </a:lnTo>
                  <a:lnTo>
                    <a:pt x="3168607" y="2164092"/>
                  </a:lnTo>
                  <a:lnTo>
                    <a:pt x="3168607" y="2218144"/>
                  </a:lnTo>
                  <a:lnTo>
                    <a:pt x="4209404" y="2218144"/>
                  </a:lnTo>
                </a:path>
              </a:pathLst>
            </a:custGeom>
            <a:noFill/>
            <a:ln w="15875" cap="flat">
              <a:solidFill>
                <a:srgbClr val="33B4A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B4A7"/>
                </a:solidFill>
                <a:effectLst/>
                <a:uLnTx/>
                <a:uFillTx/>
                <a:latin typeface="Arial"/>
                <a:ea typeface="+mn-ea"/>
                <a:cs typeface="+mn-cs"/>
              </a:endParaRPr>
            </a:p>
          </p:txBody>
        </p:sp>
        <p:sp>
          <p:nvSpPr>
            <p:cNvPr id="494" name="TextBox 493">
              <a:extLst>
                <a:ext uri="{FF2B5EF4-FFF2-40B4-BE49-F238E27FC236}">
                  <a16:creationId xmlns:a16="http://schemas.microsoft.com/office/drawing/2014/main" id="{511C2D6C-A27A-6383-5D0A-ABD3C745AA0D}"/>
                </a:ext>
              </a:extLst>
            </p:cNvPr>
            <p:cNvSpPr txBox="1"/>
            <p:nvPr/>
          </p:nvSpPr>
          <p:spPr>
            <a:xfrm>
              <a:off x="7022647" y="236818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95" name="TextBox 494">
              <a:extLst>
                <a:ext uri="{FF2B5EF4-FFF2-40B4-BE49-F238E27FC236}">
                  <a16:creationId xmlns:a16="http://schemas.microsoft.com/office/drawing/2014/main" id="{97D42DF3-6874-690C-014A-383B1ED84FA3}"/>
                </a:ext>
              </a:extLst>
            </p:cNvPr>
            <p:cNvSpPr txBox="1"/>
            <p:nvPr/>
          </p:nvSpPr>
          <p:spPr>
            <a:xfrm>
              <a:off x="7082178" y="236818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96" name="TextBox 495">
              <a:extLst>
                <a:ext uri="{FF2B5EF4-FFF2-40B4-BE49-F238E27FC236}">
                  <a16:creationId xmlns:a16="http://schemas.microsoft.com/office/drawing/2014/main" id="{FD6F607A-B0C6-A7F2-E0D9-D45748A3D309}"/>
                </a:ext>
              </a:extLst>
            </p:cNvPr>
            <p:cNvSpPr txBox="1"/>
            <p:nvPr/>
          </p:nvSpPr>
          <p:spPr>
            <a:xfrm>
              <a:off x="7102046" y="240502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97" name="TextBox 496">
              <a:extLst>
                <a:ext uri="{FF2B5EF4-FFF2-40B4-BE49-F238E27FC236}">
                  <a16:creationId xmlns:a16="http://schemas.microsoft.com/office/drawing/2014/main" id="{CDB9C755-99D2-8467-43C5-8E39974A2656}"/>
                </a:ext>
              </a:extLst>
            </p:cNvPr>
            <p:cNvSpPr txBox="1"/>
            <p:nvPr/>
          </p:nvSpPr>
          <p:spPr>
            <a:xfrm>
              <a:off x="6923372" y="186660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98" name="TextBox 497">
              <a:extLst>
                <a:ext uri="{FF2B5EF4-FFF2-40B4-BE49-F238E27FC236}">
                  <a16:creationId xmlns:a16="http://schemas.microsoft.com/office/drawing/2014/main" id="{1DB5C1CB-D0CA-3D7A-044C-731A41D777E4}"/>
                </a:ext>
              </a:extLst>
            </p:cNvPr>
            <p:cNvSpPr txBox="1"/>
            <p:nvPr/>
          </p:nvSpPr>
          <p:spPr>
            <a:xfrm>
              <a:off x="6931325" y="189953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99" name="TextBox 498">
              <a:extLst>
                <a:ext uri="{FF2B5EF4-FFF2-40B4-BE49-F238E27FC236}">
                  <a16:creationId xmlns:a16="http://schemas.microsoft.com/office/drawing/2014/main" id="{7BEDC7E5-77FF-A562-EE77-D4F40A676E5A}"/>
                </a:ext>
              </a:extLst>
            </p:cNvPr>
            <p:cNvSpPr txBox="1"/>
            <p:nvPr/>
          </p:nvSpPr>
          <p:spPr>
            <a:xfrm>
              <a:off x="6939277" y="193296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0" name="TextBox 499">
              <a:extLst>
                <a:ext uri="{FF2B5EF4-FFF2-40B4-BE49-F238E27FC236}">
                  <a16:creationId xmlns:a16="http://schemas.microsoft.com/office/drawing/2014/main" id="{2E655F37-6992-64D8-0CF3-443D216BA4DE}"/>
                </a:ext>
              </a:extLst>
            </p:cNvPr>
            <p:cNvSpPr txBox="1"/>
            <p:nvPr/>
          </p:nvSpPr>
          <p:spPr>
            <a:xfrm>
              <a:off x="6943248" y="205208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1" name="TextBox 500">
              <a:extLst>
                <a:ext uri="{FF2B5EF4-FFF2-40B4-BE49-F238E27FC236}">
                  <a16:creationId xmlns:a16="http://schemas.microsoft.com/office/drawing/2014/main" id="{9BD3B8EB-A0ED-F7A6-8998-B0C7896E0CFC}"/>
                </a:ext>
              </a:extLst>
            </p:cNvPr>
            <p:cNvSpPr txBox="1"/>
            <p:nvPr/>
          </p:nvSpPr>
          <p:spPr>
            <a:xfrm>
              <a:off x="6951102" y="213786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2" name="TextBox 501">
              <a:extLst>
                <a:ext uri="{FF2B5EF4-FFF2-40B4-BE49-F238E27FC236}">
                  <a16:creationId xmlns:a16="http://schemas.microsoft.com/office/drawing/2014/main" id="{840FDA2A-54BE-BFBC-0005-6F79FBE9ED9E}"/>
                </a:ext>
              </a:extLst>
            </p:cNvPr>
            <p:cNvSpPr txBox="1"/>
            <p:nvPr/>
          </p:nvSpPr>
          <p:spPr>
            <a:xfrm>
              <a:off x="6967006" y="231433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3" name="TextBox 502">
              <a:extLst>
                <a:ext uri="{FF2B5EF4-FFF2-40B4-BE49-F238E27FC236}">
                  <a16:creationId xmlns:a16="http://schemas.microsoft.com/office/drawing/2014/main" id="{1A6AFD32-8FAB-8746-F217-3AAB2B19084A}"/>
                </a:ext>
              </a:extLst>
            </p:cNvPr>
            <p:cNvSpPr txBox="1"/>
            <p:nvPr/>
          </p:nvSpPr>
          <p:spPr>
            <a:xfrm>
              <a:off x="6970978" y="233215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4" name="TextBox 503">
              <a:extLst>
                <a:ext uri="{FF2B5EF4-FFF2-40B4-BE49-F238E27FC236}">
                  <a16:creationId xmlns:a16="http://schemas.microsoft.com/office/drawing/2014/main" id="{2261176E-823B-BE9F-E58E-AD2B6B76F1CC}"/>
                </a:ext>
              </a:extLst>
            </p:cNvPr>
            <p:cNvSpPr txBox="1"/>
            <p:nvPr/>
          </p:nvSpPr>
          <p:spPr>
            <a:xfrm>
              <a:off x="7121923" y="253555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5" name="TextBox 504">
              <a:extLst>
                <a:ext uri="{FF2B5EF4-FFF2-40B4-BE49-F238E27FC236}">
                  <a16:creationId xmlns:a16="http://schemas.microsoft.com/office/drawing/2014/main" id="{C760310A-7629-B3A1-E971-96D53ADA5D75}"/>
                </a:ext>
              </a:extLst>
            </p:cNvPr>
            <p:cNvSpPr txBox="1"/>
            <p:nvPr/>
          </p:nvSpPr>
          <p:spPr>
            <a:xfrm>
              <a:off x="7137818" y="2554470"/>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6" name="TextBox 505">
              <a:extLst>
                <a:ext uri="{FF2B5EF4-FFF2-40B4-BE49-F238E27FC236}">
                  <a16:creationId xmlns:a16="http://schemas.microsoft.com/office/drawing/2014/main" id="{F7663F9F-3716-BAD6-BD20-D62258D57225}"/>
                </a:ext>
              </a:extLst>
            </p:cNvPr>
            <p:cNvSpPr txBox="1"/>
            <p:nvPr/>
          </p:nvSpPr>
          <p:spPr>
            <a:xfrm>
              <a:off x="6927353" y="188291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7" name="TextBox 506">
              <a:extLst>
                <a:ext uri="{FF2B5EF4-FFF2-40B4-BE49-F238E27FC236}">
                  <a16:creationId xmlns:a16="http://schemas.microsoft.com/office/drawing/2014/main" id="{E628888E-5823-4F3C-EB5E-816B2E979E2F}"/>
                </a:ext>
              </a:extLst>
            </p:cNvPr>
            <p:cNvSpPr txBox="1"/>
            <p:nvPr/>
          </p:nvSpPr>
          <p:spPr>
            <a:xfrm>
              <a:off x="7256962" y="266918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8" name="TextBox 507">
              <a:extLst>
                <a:ext uri="{FF2B5EF4-FFF2-40B4-BE49-F238E27FC236}">
                  <a16:creationId xmlns:a16="http://schemas.microsoft.com/office/drawing/2014/main" id="{A5EB0F61-0688-47A2-FF16-214699659D7D}"/>
                </a:ext>
              </a:extLst>
            </p:cNvPr>
            <p:cNvSpPr txBox="1"/>
            <p:nvPr/>
          </p:nvSpPr>
          <p:spPr>
            <a:xfrm>
              <a:off x="7264914" y="268860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09" name="TextBox 508">
              <a:extLst>
                <a:ext uri="{FF2B5EF4-FFF2-40B4-BE49-F238E27FC236}">
                  <a16:creationId xmlns:a16="http://schemas.microsoft.com/office/drawing/2014/main" id="{17FC8B77-8BFA-3B55-8B0A-98B546D1EBF2}"/>
                </a:ext>
              </a:extLst>
            </p:cNvPr>
            <p:cNvSpPr txBox="1"/>
            <p:nvPr/>
          </p:nvSpPr>
          <p:spPr>
            <a:xfrm>
              <a:off x="7276838" y="274775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0" name="TextBox 509">
              <a:extLst>
                <a:ext uri="{FF2B5EF4-FFF2-40B4-BE49-F238E27FC236}">
                  <a16:creationId xmlns:a16="http://schemas.microsoft.com/office/drawing/2014/main" id="{EB5802B2-7A65-B857-2766-7091C1537B27}"/>
                </a:ext>
              </a:extLst>
            </p:cNvPr>
            <p:cNvSpPr txBox="1"/>
            <p:nvPr/>
          </p:nvSpPr>
          <p:spPr>
            <a:xfrm>
              <a:off x="7300597" y="274775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1" name="TextBox 510">
              <a:extLst>
                <a:ext uri="{FF2B5EF4-FFF2-40B4-BE49-F238E27FC236}">
                  <a16:creationId xmlns:a16="http://schemas.microsoft.com/office/drawing/2014/main" id="{743DFAA6-B4B8-5F3F-510D-FEE1C39472F5}"/>
                </a:ext>
              </a:extLst>
            </p:cNvPr>
            <p:cNvSpPr txBox="1"/>
            <p:nvPr/>
          </p:nvSpPr>
          <p:spPr>
            <a:xfrm>
              <a:off x="7304568" y="276807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2" name="TextBox 511">
              <a:extLst>
                <a:ext uri="{FF2B5EF4-FFF2-40B4-BE49-F238E27FC236}">
                  <a16:creationId xmlns:a16="http://schemas.microsoft.com/office/drawing/2014/main" id="{DE45619A-D618-C431-3198-93DDDD8DD465}"/>
                </a:ext>
              </a:extLst>
            </p:cNvPr>
            <p:cNvSpPr txBox="1"/>
            <p:nvPr/>
          </p:nvSpPr>
          <p:spPr>
            <a:xfrm>
              <a:off x="7423711" y="280941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3" name="TextBox 512">
              <a:extLst>
                <a:ext uri="{FF2B5EF4-FFF2-40B4-BE49-F238E27FC236}">
                  <a16:creationId xmlns:a16="http://schemas.microsoft.com/office/drawing/2014/main" id="{4FF40CDB-56B5-A105-C03A-949BCF4E75CA}"/>
                </a:ext>
              </a:extLst>
            </p:cNvPr>
            <p:cNvSpPr txBox="1"/>
            <p:nvPr/>
          </p:nvSpPr>
          <p:spPr>
            <a:xfrm>
              <a:off x="7439616" y="280941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4" name="TextBox 513">
              <a:extLst>
                <a:ext uri="{FF2B5EF4-FFF2-40B4-BE49-F238E27FC236}">
                  <a16:creationId xmlns:a16="http://schemas.microsoft.com/office/drawing/2014/main" id="{E682E90B-3C2E-8750-6731-22B4A211DFCE}"/>
                </a:ext>
              </a:extLst>
            </p:cNvPr>
            <p:cNvSpPr txBox="1"/>
            <p:nvPr/>
          </p:nvSpPr>
          <p:spPr>
            <a:xfrm>
              <a:off x="7443588" y="280941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5" name="TextBox 514">
              <a:extLst>
                <a:ext uri="{FF2B5EF4-FFF2-40B4-BE49-F238E27FC236}">
                  <a16:creationId xmlns:a16="http://schemas.microsoft.com/office/drawing/2014/main" id="{A680BBE9-0268-7AFC-5E51-8EC541925284}"/>
                </a:ext>
              </a:extLst>
            </p:cNvPr>
            <p:cNvSpPr txBox="1"/>
            <p:nvPr/>
          </p:nvSpPr>
          <p:spPr>
            <a:xfrm>
              <a:off x="7455512" y="2831239"/>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6" name="TextBox 515">
              <a:extLst>
                <a:ext uri="{FF2B5EF4-FFF2-40B4-BE49-F238E27FC236}">
                  <a16:creationId xmlns:a16="http://schemas.microsoft.com/office/drawing/2014/main" id="{6DF91009-F9F0-6F77-C261-7A0739FB8DDD}"/>
                </a:ext>
              </a:extLst>
            </p:cNvPr>
            <p:cNvSpPr txBox="1"/>
            <p:nvPr/>
          </p:nvSpPr>
          <p:spPr>
            <a:xfrm>
              <a:off x="6776409" y="173678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7" name="TextBox 516">
              <a:extLst>
                <a:ext uri="{FF2B5EF4-FFF2-40B4-BE49-F238E27FC236}">
                  <a16:creationId xmlns:a16="http://schemas.microsoft.com/office/drawing/2014/main" id="{E14892AD-28D4-D0F1-6E0B-41134302185D}"/>
                </a:ext>
              </a:extLst>
            </p:cNvPr>
            <p:cNvSpPr txBox="1"/>
            <p:nvPr/>
          </p:nvSpPr>
          <p:spPr>
            <a:xfrm>
              <a:off x="7495256" y="2875572"/>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8" name="TextBox 517">
              <a:extLst>
                <a:ext uri="{FF2B5EF4-FFF2-40B4-BE49-F238E27FC236}">
                  <a16:creationId xmlns:a16="http://schemas.microsoft.com/office/drawing/2014/main" id="{CAE4F7D0-7AE1-C914-9A99-4D58BFB51E17}"/>
                </a:ext>
              </a:extLst>
            </p:cNvPr>
            <p:cNvSpPr txBox="1"/>
            <p:nvPr/>
          </p:nvSpPr>
          <p:spPr>
            <a:xfrm>
              <a:off x="7610428" y="292092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19" name="TextBox 518">
              <a:extLst>
                <a:ext uri="{FF2B5EF4-FFF2-40B4-BE49-F238E27FC236}">
                  <a16:creationId xmlns:a16="http://schemas.microsoft.com/office/drawing/2014/main" id="{7920C123-7160-AEDB-5BD2-AE68CE81BE4B}"/>
                </a:ext>
              </a:extLst>
            </p:cNvPr>
            <p:cNvSpPr txBox="1"/>
            <p:nvPr/>
          </p:nvSpPr>
          <p:spPr>
            <a:xfrm>
              <a:off x="7618380" y="294404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0" name="TextBox 519">
              <a:extLst>
                <a:ext uri="{FF2B5EF4-FFF2-40B4-BE49-F238E27FC236}">
                  <a16:creationId xmlns:a16="http://schemas.microsoft.com/office/drawing/2014/main" id="{20A97660-A89E-7D0B-0337-EBDB27E23892}"/>
                </a:ext>
              </a:extLst>
            </p:cNvPr>
            <p:cNvSpPr txBox="1"/>
            <p:nvPr/>
          </p:nvSpPr>
          <p:spPr>
            <a:xfrm>
              <a:off x="7638158" y="296827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1" name="TextBox 520">
              <a:extLst>
                <a:ext uri="{FF2B5EF4-FFF2-40B4-BE49-F238E27FC236}">
                  <a16:creationId xmlns:a16="http://schemas.microsoft.com/office/drawing/2014/main" id="{FBAEA967-FB75-6AFF-6A11-44046F7E71E6}"/>
                </a:ext>
              </a:extLst>
            </p:cNvPr>
            <p:cNvSpPr txBox="1"/>
            <p:nvPr/>
          </p:nvSpPr>
          <p:spPr>
            <a:xfrm>
              <a:off x="7646110" y="299299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2" name="TextBox 521">
              <a:extLst>
                <a:ext uri="{FF2B5EF4-FFF2-40B4-BE49-F238E27FC236}">
                  <a16:creationId xmlns:a16="http://schemas.microsoft.com/office/drawing/2014/main" id="{1658550D-89FA-34FE-BB64-7D30E0BB5BA3}"/>
                </a:ext>
              </a:extLst>
            </p:cNvPr>
            <p:cNvSpPr txBox="1"/>
            <p:nvPr/>
          </p:nvSpPr>
          <p:spPr>
            <a:xfrm>
              <a:off x="7737528" y="3069169"/>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3" name="TextBox 522">
              <a:extLst>
                <a:ext uri="{FF2B5EF4-FFF2-40B4-BE49-F238E27FC236}">
                  <a16:creationId xmlns:a16="http://schemas.microsoft.com/office/drawing/2014/main" id="{9950DB77-6772-CA4B-3447-ADBB7DB34C5B}"/>
                </a:ext>
              </a:extLst>
            </p:cNvPr>
            <p:cNvSpPr txBox="1"/>
            <p:nvPr/>
          </p:nvSpPr>
          <p:spPr>
            <a:xfrm>
              <a:off x="7781156" y="3095194"/>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4" name="TextBox 523">
              <a:extLst>
                <a:ext uri="{FF2B5EF4-FFF2-40B4-BE49-F238E27FC236}">
                  <a16:creationId xmlns:a16="http://schemas.microsoft.com/office/drawing/2014/main" id="{2825DC1E-0008-D2BF-094E-445DDE1C273C}"/>
                </a:ext>
              </a:extLst>
            </p:cNvPr>
            <p:cNvSpPr txBox="1"/>
            <p:nvPr/>
          </p:nvSpPr>
          <p:spPr>
            <a:xfrm>
              <a:off x="7808979" y="314894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5" name="TextBox 524">
              <a:extLst>
                <a:ext uri="{FF2B5EF4-FFF2-40B4-BE49-F238E27FC236}">
                  <a16:creationId xmlns:a16="http://schemas.microsoft.com/office/drawing/2014/main" id="{F85EC3FC-D52C-CB72-F146-1AC04BC661A4}"/>
                </a:ext>
              </a:extLst>
            </p:cNvPr>
            <p:cNvSpPr txBox="1"/>
            <p:nvPr/>
          </p:nvSpPr>
          <p:spPr>
            <a:xfrm>
              <a:off x="7967862" y="3315307"/>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6" name="TextBox 525">
              <a:extLst>
                <a:ext uri="{FF2B5EF4-FFF2-40B4-BE49-F238E27FC236}">
                  <a16:creationId xmlns:a16="http://schemas.microsoft.com/office/drawing/2014/main" id="{7F75356F-6512-3288-07FE-20B3A5DF34B9}"/>
                </a:ext>
              </a:extLst>
            </p:cNvPr>
            <p:cNvSpPr txBox="1"/>
            <p:nvPr/>
          </p:nvSpPr>
          <p:spPr>
            <a:xfrm>
              <a:off x="8118722" y="3373063"/>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7" name="TextBox 526">
              <a:extLst>
                <a:ext uri="{FF2B5EF4-FFF2-40B4-BE49-F238E27FC236}">
                  <a16:creationId xmlns:a16="http://schemas.microsoft.com/office/drawing/2014/main" id="{05655423-DB31-33F4-07BC-0F8EE88251D7}"/>
                </a:ext>
              </a:extLst>
            </p:cNvPr>
            <p:cNvSpPr txBox="1"/>
            <p:nvPr/>
          </p:nvSpPr>
          <p:spPr>
            <a:xfrm>
              <a:off x="8142570" y="343352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8" name="TextBox 527">
              <a:extLst>
                <a:ext uri="{FF2B5EF4-FFF2-40B4-BE49-F238E27FC236}">
                  <a16:creationId xmlns:a16="http://schemas.microsoft.com/office/drawing/2014/main" id="{05CF820D-980D-2684-6F91-91DF2E43D088}"/>
                </a:ext>
              </a:extLst>
            </p:cNvPr>
            <p:cNvSpPr txBox="1"/>
            <p:nvPr/>
          </p:nvSpPr>
          <p:spPr>
            <a:xfrm>
              <a:off x="8261716" y="3433521"/>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29" name="TextBox 528">
              <a:extLst>
                <a:ext uri="{FF2B5EF4-FFF2-40B4-BE49-F238E27FC236}">
                  <a16:creationId xmlns:a16="http://schemas.microsoft.com/office/drawing/2014/main" id="{A257D087-8595-C57A-5D49-8DC3AB478B9E}"/>
                </a:ext>
              </a:extLst>
            </p:cNvPr>
            <p:cNvSpPr txBox="1"/>
            <p:nvPr/>
          </p:nvSpPr>
          <p:spPr>
            <a:xfrm>
              <a:off x="8559536" y="350118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30" name="TextBox 529">
              <a:extLst>
                <a:ext uri="{FF2B5EF4-FFF2-40B4-BE49-F238E27FC236}">
                  <a16:creationId xmlns:a16="http://schemas.microsoft.com/office/drawing/2014/main" id="{D5A2632A-58E3-3E59-690E-01146D5EE3D8}"/>
                </a:ext>
              </a:extLst>
            </p:cNvPr>
            <p:cNvSpPr txBox="1"/>
            <p:nvPr/>
          </p:nvSpPr>
          <p:spPr>
            <a:xfrm>
              <a:off x="8603256" y="3501186"/>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31" name="TextBox 530">
              <a:extLst>
                <a:ext uri="{FF2B5EF4-FFF2-40B4-BE49-F238E27FC236}">
                  <a16:creationId xmlns:a16="http://schemas.microsoft.com/office/drawing/2014/main" id="{976D6BF0-103E-0D4E-70C8-75C8416E5118}"/>
                </a:ext>
              </a:extLst>
            </p:cNvPr>
            <p:cNvSpPr txBox="1"/>
            <p:nvPr/>
          </p:nvSpPr>
          <p:spPr>
            <a:xfrm>
              <a:off x="8956721" y="3585668"/>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32" name="TextBox 531">
              <a:extLst>
                <a:ext uri="{FF2B5EF4-FFF2-40B4-BE49-F238E27FC236}">
                  <a16:creationId xmlns:a16="http://schemas.microsoft.com/office/drawing/2014/main" id="{A503AE67-FD32-ACD1-A009-C001F13F2531}"/>
                </a:ext>
              </a:extLst>
            </p:cNvPr>
            <p:cNvSpPr txBox="1"/>
            <p:nvPr/>
          </p:nvSpPr>
          <p:spPr>
            <a:xfrm>
              <a:off x="9191029" y="3632613"/>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533" name="TextBox 532">
              <a:extLst>
                <a:ext uri="{FF2B5EF4-FFF2-40B4-BE49-F238E27FC236}">
                  <a16:creationId xmlns:a16="http://schemas.microsoft.com/office/drawing/2014/main" id="{62120E1C-0F19-1FE7-2C9D-C3AF9A41ED67}"/>
                </a:ext>
              </a:extLst>
            </p:cNvPr>
            <p:cNvSpPr txBox="1"/>
            <p:nvPr/>
          </p:nvSpPr>
          <p:spPr>
            <a:xfrm>
              <a:off x="10982115" y="3954625"/>
              <a:ext cx="264816" cy="255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1"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grpSp>
      <p:pic>
        <p:nvPicPr>
          <p:cNvPr id="305" name="Picture 2" descr="House Symbol Vector Art, Icons, and Graphics for Free Download">
            <a:hlinkClick r:id="rId3" action="ppaction://hlinksldjump"/>
            <a:extLst>
              <a:ext uri="{FF2B5EF4-FFF2-40B4-BE49-F238E27FC236}">
                <a16:creationId xmlns:a16="http://schemas.microsoft.com/office/drawing/2014/main" id="{65C51292-690E-44A2-BA37-D5FB8553A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306" name="Footer Placeholder 29">
            <a:extLst>
              <a:ext uri="{FF2B5EF4-FFF2-40B4-BE49-F238E27FC236}">
                <a16:creationId xmlns:a16="http://schemas.microsoft.com/office/drawing/2014/main" id="{6158B6A9-9419-4F90-A834-B965CF1B66D4}"/>
              </a:ext>
            </a:extLst>
          </p:cNvPr>
          <p:cNvSpPr txBox="1">
            <a:spLocks/>
          </p:cNvSpPr>
          <p:nvPr/>
        </p:nvSpPr>
        <p:spPr>
          <a:xfrm>
            <a:off x="587376" y="5800304"/>
            <a:ext cx="1099502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CI, confidence interval; H-score, histochemical score; HR, hazard ratio;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42% of patients had H-score &lt; 100 and 58% had H-score ≥ 100. </a:t>
            </a: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HR is from an unstratified Cox Regression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San Antonio Breast Cancer Symposium (SABCS); December 6-10, 2022; San Antonio, TX, USA. Abstract GS1-11; 2.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spTree>
    <p:extLst>
      <p:ext uri="{BB962C8B-B14F-4D97-AF65-F5344CB8AC3E}">
        <p14:creationId xmlns:p14="http://schemas.microsoft.com/office/powerpoint/2010/main" val="265782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640080" y="112204"/>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Overall Survival by Trop-2 Expression Level</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9" name="Rectangle: Rounded Corners 8">
            <a:extLst>
              <a:ext uri="{FF2B5EF4-FFF2-40B4-BE49-F238E27FC236}">
                <a16:creationId xmlns:a16="http://schemas.microsoft.com/office/drawing/2014/main" id="{C47F487E-FC22-B61F-4F74-69F19CD559E0}"/>
              </a:ext>
            </a:extLst>
          </p:cNvPr>
          <p:cNvSpPr/>
          <p:nvPr/>
        </p:nvSpPr>
        <p:spPr>
          <a:xfrm>
            <a:off x="721084" y="5210505"/>
            <a:ext cx="10752280" cy="498053"/>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OS benefit was observed with SG over TPC in the H-score &lt; 100 and the H-score </a:t>
            </a:r>
            <a:r>
              <a:rPr kumimoji="0" lang="en-US" sz="1400" b="0" i="0" u="none" strike="noStrike" kern="0" cap="none" spc="0" normalizeH="0" baseline="0" noProof="0">
                <a:ln>
                  <a:noFill/>
                </a:ln>
                <a:solidFill>
                  <a:srgbClr val="FFFFFF"/>
                </a:solidFill>
                <a:effectLst/>
                <a:uLnTx/>
                <a:uFillTx/>
                <a:latin typeface="Trebuchet MS"/>
                <a:ea typeface="+mn-ea"/>
                <a:cs typeface="Arial" panose="020B0604020202020204" pitchFamily="34" charset="0"/>
                <a:sym typeface="Arial"/>
              </a:rPr>
              <a:t>≥ 100</a:t>
            </a: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 groups with longer follow-up, </a:t>
            </a:r>
            <a:b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b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consistent with a previous analysis</a:t>
            </a:r>
            <a:r>
              <a:rPr kumimoji="0" lang="en-US" sz="1400" b="0" i="0" u="none" strike="noStrike" kern="0" cap="none" spc="0" normalizeH="0" baseline="30000" noProof="0">
                <a:ln>
                  <a:noFill/>
                </a:ln>
                <a:solidFill>
                  <a:srgbClr val="FFFFFF"/>
                </a:solidFill>
                <a:effectLst/>
                <a:uLnTx/>
                <a:uFillTx/>
                <a:latin typeface="Trebuchet MS"/>
                <a:ea typeface="+mn-ea"/>
                <a:cs typeface="+mn-cs"/>
                <a:sym typeface="Arial"/>
              </a:rPr>
              <a:t>2</a:t>
            </a:r>
            <a:endParaRPr kumimoji="0" lang="en-US" sz="1400" b="0" i="0" u="none" strike="noStrike" kern="0" cap="none" spc="0" normalizeH="0" baseline="0" noProof="0">
              <a:ln>
                <a:noFill/>
              </a:ln>
              <a:solidFill>
                <a:srgbClr val="FFFFFF"/>
              </a:solidFill>
              <a:effectLst/>
              <a:uLnTx/>
              <a:uFillTx/>
              <a:latin typeface="Trebuchet MS"/>
              <a:ea typeface="+mn-ea"/>
              <a:cs typeface="+mn-cs"/>
              <a:sym typeface="Arial"/>
            </a:endParaRPr>
          </a:p>
        </p:txBody>
      </p:sp>
      <p:sp>
        <p:nvSpPr>
          <p:cNvPr id="13" name="TextBox 12">
            <a:extLst>
              <a:ext uri="{FF2B5EF4-FFF2-40B4-BE49-F238E27FC236}">
                <a16:creationId xmlns:a16="http://schemas.microsoft.com/office/drawing/2014/main" id="{3CF75338-AB1A-F304-45E1-4F94E34AF36E}"/>
              </a:ext>
            </a:extLst>
          </p:cNvPr>
          <p:cNvSpPr txBox="1"/>
          <p:nvPr/>
        </p:nvSpPr>
        <p:spPr>
          <a:xfrm>
            <a:off x="7514850" y="1350734"/>
            <a:ext cx="2856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rPr>
              <a:t>H-score </a:t>
            </a: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Arial" panose="020B0604020202020204" pitchFamily="34" charset="0"/>
              </a:rPr>
              <a:t>≥ 100</a:t>
            </a:r>
            <a:r>
              <a:rPr kumimoji="0" lang="en-US" sz="1800" b="1" i="0" u="none" strike="noStrike" kern="1200" cap="none" spc="0" normalizeH="0" baseline="30000" noProof="0">
                <a:ln>
                  <a:noFill/>
                </a:ln>
                <a:solidFill>
                  <a:srgbClr val="002557"/>
                </a:solidFill>
                <a:effectLst/>
                <a:uLnTx/>
                <a:uFillTx/>
                <a:latin typeface="Arial"/>
                <a:ea typeface="Times New Roman" panose="02020603050405020304" pitchFamily="18" charset="0"/>
                <a:cs typeface="Arial" panose="020B0604020202020204" pitchFamily="34" charset="0"/>
              </a:rPr>
              <a:t>a</a:t>
            </a:r>
            <a:endPar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endParaRPr>
          </a:p>
        </p:txBody>
      </p:sp>
      <p:sp>
        <p:nvSpPr>
          <p:cNvPr id="15" name="TextBox 14">
            <a:extLst>
              <a:ext uri="{FF2B5EF4-FFF2-40B4-BE49-F238E27FC236}">
                <a16:creationId xmlns:a16="http://schemas.microsoft.com/office/drawing/2014/main" id="{56BE1164-44BA-CBFA-8444-980E2BF29ED5}"/>
              </a:ext>
            </a:extLst>
          </p:cNvPr>
          <p:cNvSpPr txBox="1"/>
          <p:nvPr/>
        </p:nvSpPr>
        <p:spPr>
          <a:xfrm>
            <a:off x="1526951" y="1350734"/>
            <a:ext cx="37560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Arial"/>
                <a:ea typeface="Times New Roman" panose="02020603050405020304" pitchFamily="18" charset="0"/>
                <a:cs typeface="Calibri"/>
              </a:rPr>
              <a:t>H-score &lt; 100</a:t>
            </a:r>
            <a:r>
              <a:rPr kumimoji="0" lang="en-US" sz="1800" b="1" i="0" u="none" strike="noStrike" kern="1200" cap="none" spc="0" normalizeH="0" baseline="30000" noProof="0">
                <a:ln>
                  <a:noFill/>
                </a:ln>
                <a:solidFill>
                  <a:srgbClr val="002557"/>
                </a:solidFill>
                <a:effectLst/>
                <a:uLnTx/>
                <a:uFillTx/>
                <a:latin typeface="Arial"/>
                <a:ea typeface="Times New Roman" panose="02020603050405020304" pitchFamily="18" charset="0"/>
                <a:cs typeface="Calibri"/>
              </a:rPr>
              <a:t>a</a:t>
            </a:r>
            <a:endParaRPr kumimoji="0" lang="en-US" sz="1800" b="1" i="0" u="none" strike="sngStrike" kern="1200" cap="none" spc="0" normalizeH="0" baseline="0" noProof="0">
              <a:ln>
                <a:noFill/>
              </a:ln>
              <a:solidFill>
                <a:srgbClr val="002557"/>
              </a:solidFill>
              <a:effectLst/>
              <a:uLnTx/>
              <a:uFillTx/>
              <a:latin typeface="Arial"/>
              <a:ea typeface="Times New Roman" panose="02020603050405020304" pitchFamily="18" charset="0"/>
              <a:cs typeface="Calibri"/>
            </a:endParaRPr>
          </a:p>
        </p:txBody>
      </p:sp>
      <p:graphicFrame>
        <p:nvGraphicFramePr>
          <p:cNvPr id="16" name="Content Placeholder 8">
            <a:extLst>
              <a:ext uri="{FF2B5EF4-FFF2-40B4-BE49-F238E27FC236}">
                <a16:creationId xmlns:a16="http://schemas.microsoft.com/office/drawing/2014/main" id="{7180D9D9-E8E7-E688-BBF3-36477630EA21}"/>
              </a:ext>
            </a:extLst>
          </p:cNvPr>
          <p:cNvGraphicFramePr>
            <a:graphicFrameLocks/>
          </p:cNvGraphicFramePr>
          <p:nvPr/>
        </p:nvGraphicFramePr>
        <p:xfrm>
          <a:off x="3343779" y="1816100"/>
          <a:ext cx="2716386" cy="952525"/>
        </p:xfrm>
        <a:graphic>
          <a:graphicData uri="http://schemas.openxmlformats.org/drawingml/2006/table">
            <a:tbl>
              <a:tblPr firstRow="1" bandRow="1">
                <a:tableStyleId>{5C22544A-7EE6-4342-B048-85BDC9FD1C3A}</a:tableStyleId>
              </a:tblPr>
              <a:tblGrid>
                <a:gridCol w="1244973">
                  <a:extLst>
                    <a:ext uri="{9D8B030D-6E8A-4147-A177-3AD203B41FA5}">
                      <a16:colId xmlns:a16="http://schemas.microsoft.com/office/drawing/2014/main" val="2275183721"/>
                    </a:ext>
                  </a:extLst>
                </a:gridCol>
                <a:gridCol w="703695">
                  <a:extLst>
                    <a:ext uri="{9D8B030D-6E8A-4147-A177-3AD203B41FA5}">
                      <a16:colId xmlns:a16="http://schemas.microsoft.com/office/drawing/2014/main" val="20001"/>
                    </a:ext>
                  </a:extLst>
                </a:gridCol>
                <a:gridCol w="767718">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GB" altLang="zh-CN" sz="1000" u="none" strike="noStrike" kern="1200" cap="none">
                          <a:solidFill>
                            <a:schemeClr val="bg1"/>
                          </a:solidFill>
                          <a:latin typeface="+mn-lt"/>
                          <a:ea typeface="+mn-ea"/>
                          <a:cs typeface="+mn-cs"/>
                          <a:sym typeface="Arial"/>
                        </a:rPr>
                        <a:t>(n = 96)</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GB" altLang="zh-CN" sz="1000" u="none" strike="noStrike" kern="1200" cap="none">
                          <a:solidFill>
                            <a:schemeClr val="bg1"/>
                          </a:solidFill>
                          <a:latin typeface="+mn-lt"/>
                          <a:ea typeface="+mn-ea"/>
                          <a:cs typeface="+mn-cs"/>
                          <a:sym typeface="Arial"/>
                        </a:rPr>
                        <a:t>(n = 96)</a:t>
                      </a:r>
                    </a:p>
                  </a:txBody>
                  <a:tcPr marL="7625" marR="7625" marT="76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Median OS,</a:t>
                      </a:r>
                      <a:r>
                        <a:rPr lang="en-US" sz="1000" b="1" u="none" strike="noStrike" kern="1200" cap="none">
                          <a:solidFill>
                            <a:srgbClr val="002557"/>
                          </a:solidFill>
                          <a:highlight>
                            <a:srgbClr val="FFFF00"/>
                          </a:highlight>
                          <a:latin typeface="+mn-lt"/>
                          <a:ea typeface="+mn-ea"/>
                          <a:cs typeface="+mn-cs"/>
                        </a:rPr>
                        <a:t> </a:t>
                      </a:r>
                      <a:br>
                        <a:rPr lang="en-US" sz="1000" b="1" u="none" strike="noStrike" kern="1200" cap="none">
                          <a:solidFill>
                            <a:srgbClr val="002557"/>
                          </a:solidFill>
                          <a:latin typeface="+mn-lt"/>
                          <a:ea typeface="+mn-ea"/>
                          <a:cs typeface="+mn-cs"/>
                        </a:rPr>
                      </a:br>
                      <a:r>
                        <a:rPr lang="en-US" sz="1000" b="1" u="none" strike="noStrike" kern="1200" cap="none">
                          <a:solidFill>
                            <a:srgbClr val="002557"/>
                          </a:solidFill>
                          <a:latin typeface="+mn-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rgbClr val="002557"/>
                          </a:solidFill>
                          <a:effectLst/>
                          <a:latin typeface="+mn-lt"/>
                          <a:ea typeface="MS PGothic" pitchFamily="34" charset="-128"/>
                        </a:rPr>
                        <a:t>14.9</a:t>
                      </a:r>
                      <a:br>
                        <a:rPr kumimoji="0" lang="en-GB" altLang="zh-CN" sz="1000" b="0" i="0" u="none" strike="noStrike" cap="none" normalizeH="0" baseline="0">
                          <a:ln>
                            <a:noFill/>
                          </a:ln>
                          <a:solidFill>
                            <a:srgbClr val="002557"/>
                          </a:solidFill>
                          <a:effectLst/>
                          <a:latin typeface="+mn-lt"/>
                          <a:ea typeface="MS PGothic" pitchFamily="34" charset="-128"/>
                        </a:rPr>
                      </a:br>
                      <a:r>
                        <a:rPr kumimoji="0" lang="en-GB" altLang="zh-CN" sz="1000" b="0" i="0" u="none" strike="noStrike" cap="none" normalizeH="0" baseline="0">
                          <a:ln>
                            <a:noFill/>
                          </a:ln>
                          <a:solidFill>
                            <a:srgbClr val="002557"/>
                          </a:solidFill>
                          <a:effectLst/>
                          <a:latin typeface="+mn-lt"/>
                          <a:ea typeface="MS PGothic" pitchFamily="34" charset="-128"/>
                        </a:rPr>
                        <a:t>(12.7-18.1)</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rgbClr val="002557"/>
                          </a:solidFill>
                          <a:latin typeface="+mn-lt"/>
                          <a:ea typeface="+mn-ea"/>
                          <a:cs typeface="+mn-cs"/>
                        </a:rPr>
                        <a:t>11.3 </a:t>
                      </a:r>
                      <a:br>
                        <a:rPr lang="en-US" altLang="zh-CN" sz="1000" b="0" u="none" strike="noStrike" kern="1200" cap="none">
                          <a:solidFill>
                            <a:srgbClr val="002557"/>
                          </a:solidFill>
                          <a:latin typeface="+mn-lt"/>
                          <a:ea typeface="+mn-ea"/>
                          <a:cs typeface="+mn-cs"/>
                        </a:rPr>
                      </a:br>
                      <a:r>
                        <a:rPr lang="en-US" altLang="zh-CN" sz="1000" b="0" u="none" strike="noStrike" kern="1200" cap="none">
                          <a:solidFill>
                            <a:srgbClr val="002557"/>
                          </a:solidFill>
                          <a:latin typeface="+mn-lt"/>
                          <a:ea typeface="+mn-ea"/>
                          <a:cs typeface="+mn-cs"/>
                        </a:rPr>
                        <a:t>(10.0-13.3)</a:t>
                      </a:r>
                      <a:endParaRPr lang="zh-CN" altLang="en-US" sz="1000" b="0" u="none" strike="noStrike" kern="1200" cap="none">
                        <a:solidFill>
                          <a:srgbClr val="002557"/>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err="1">
                          <a:solidFill>
                            <a:srgbClr val="002557"/>
                          </a:solidFill>
                          <a:latin typeface="+mn-lt"/>
                          <a:ea typeface="+mn-ea"/>
                          <a:cs typeface="+mn-cs"/>
                        </a:rPr>
                        <a:t>HR</a:t>
                      </a:r>
                      <a:r>
                        <a:rPr lang="en-US" sz="1000" b="1" u="none" strike="noStrike" kern="1200" cap="none" baseline="30000" err="1">
                          <a:solidFill>
                            <a:srgbClr val="002557"/>
                          </a:solidFill>
                          <a:latin typeface="+mn-lt"/>
                          <a:ea typeface="+mn-ea"/>
                          <a:cs typeface="+mn-cs"/>
                        </a:rPr>
                        <a:t>b</a:t>
                      </a:r>
                      <a:r>
                        <a:rPr lang="en-US" sz="1000" b="1" u="none" strike="noStrike" kern="1200" cap="none">
                          <a:solidFill>
                            <a:srgbClr val="002557"/>
                          </a:solidFill>
                          <a:latin typeface="+mn-lt"/>
                          <a:ea typeface="+mn-ea"/>
                          <a:cs typeface="+mn-cs"/>
                        </a:rPr>
                        <a:t>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0.78</a:t>
                      </a:r>
                      <a:r>
                        <a:rPr lang="en-US" sz="1000" u="none" strike="noStrike" kern="1200" cap="none">
                          <a:solidFill>
                            <a:srgbClr val="002557"/>
                          </a:solidFill>
                          <a:latin typeface="+mn-lt"/>
                          <a:ea typeface="+mn-ea"/>
                          <a:cs typeface="+mn-cs"/>
                        </a:rPr>
                        <a:t> (0.57</a:t>
                      </a:r>
                      <a:r>
                        <a:rPr kumimoji="0" lang="en-GB" altLang="zh-CN" sz="10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rgbClr val="002557"/>
                          </a:solidFill>
                          <a:effectLst/>
                          <a:latin typeface="+mn-lt"/>
                          <a:ea typeface="+mn-ea"/>
                          <a:cs typeface="+mn-cs"/>
                        </a:rPr>
                        <a:t>1.06</a:t>
                      </a:r>
                      <a:r>
                        <a:rPr lang="en-US" sz="1000" u="none" strike="noStrike" kern="1200" cap="none">
                          <a:solidFill>
                            <a:srgbClr val="002557"/>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7" name="Content Placeholder 8">
            <a:extLst>
              <a:ext uri="{FF2B5EF4-FFF2-40B4-BE49-F238E27FC236}">
                <a16:creationId xmlns:a16="http://schemas.microsoft.com/office/drawing/2014/main" id="{3D0CE8E4-0CDC-8C80-625A-8E4B02C02129}"/>
              </a:ext>
            </a:extLst>
          </p:cNvPr>
          <p:cNvGraphicFramePr>
            <a:graphicFrameLocks/>
          </p:cNvGraphicFramePr>
          <p:nvPr/>
        </p:nvGraphicFramePr>
        <p:xfrm>
          <a:off x="8905463" y="1816100"/>
          <a:ext cx="2716386" cy="952525"/>
        </p:xfrm>
        <a:graphic>
          <a:graphicData uri="http://schemas.openxmlformats.org/drawingml/2006/table">
            <a:tbl>
              <a:tblPr firstRow="1" bandRow="1">
                <a:tableStyleId>{5C22544A-7EE6-4342-B048-85BDC9FD1C3A}</a:tableStyleId>
              </a:tblPr>
              <a:tblGrid>
                <a:gridCol w="1244973">
                  <a:extLst>
                    <a:ext uri="{9D8B030D-6E8A-4147-A177-3AD203B41FA5}">
                      <a16:colId xmlns:a16="http://schemas.microsoft.com/office/drawing/2014/main" val="2275183721"/>
                    </a:ext>
                  </a:extLst>
                </a:gridCol>
                <a:gridCol w="703695">
                  <a:extLst>
                    <a:ext uri="{9D8B030D-6E8A-4147-A177-3AD203B41FA5}">
                      <a16:colId xmlns:a16="http://schemas.microsoft.com/office/drawing/2014/main" val="20001"/>
                    </a:ext>
                  </a:extLst>
                </a:gridCol>
                <a:gridCol w="767718">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bg1"/>
                        </a:solidFill>
                        <a:latin typeface="+mn-lt"/>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GB" altLang="zh-CN" sz="1000" u="none" strike="noStrike" kern="1200" cap="none">
                          <a:solidFill>
                            <a:schemeClr val="bg1"/>
                          </a:solidFill>
                          <a:latin typeface="+mn-lt"/>
                          <a:ea typeface="+mn-ea"/>
                          <a:cs typeface="+mn-cs"/>
                          <a:sym typeface="Arial"/>
                        </a:rPr>
                        <a:t>(n = 142)</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p>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GB" altLang="zh-CN" sz="1000" u="none" strike="noStrike" kern="1200" cap="none">
                          <a:solidFill>
                            <a:schemeClr val="bg1"/>
                          </a:solidFill>
                          <a:latin typeface="+mn-lt"/>
                          <a:ea typeface="+mn-ea"/>
                          <a:cs typeface="+mn-cs"/>
                          <a:sym typeface="Arial"/>
                        </a:rPr>
                        <a:t>(n = 128)</a:t>
                      </a:r>
                    </a:p>
                  </a:txBody>
                  <a:tcPr marL="7625" marR="7625" marT="76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Median OS, </a:t>
                      </a:r>
                      <a:br>
                        <a:rPr lang="en-US" sz="1000" b="1" u="none" strike="noStrike" kern="1200" cap="none">
                          <a:solidFill>
                            <a:srgbClr val="002557"/>
                          </a:solidFill>
                          <a:latin typeface="+mn-lt"/>
                          <a:ea typeface="+mn-ea"/>
                          <a:cs typeface="+mn-cs"/>
                        </a:rPr>
                      </a:br>
                      <a:r>
                        <a:rPr lang="en-US" sz="1000" b="1" u="none" strike="noStrike" kern="1200" cap="none">
                          <a:solidFill>
                            <a:srgbClr val="002557"/>
                          </a:solidFill>
                          <a:latin typeface="+mn-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rgbClr val="002557"/>
                          </a:solidFill>
                          <a:effectLst/>
                          <a:latin typeface="+mn-lt"/>
                          <a:ea typeface="MS PGothic" pitchFamily="34" charset="-128"/>
                        </a:rPr>
                        <a:t>14.4 </a:t>
                      </a:r>
                      <a:br>
                        <a:rPr kumimoji="0" lang="en-GB" altLang="zh-CN" sz="1000" b="0" i="0" u="none" strike="noStrike" cap="none" normalizeH="0" baseline="0">
                          <a:ln>
                            <a:noFill/>
                          </a:ln>
                          <a:solidFill>
                            <a:srgbClr val="002557"/>
                          </a:solidFill>
                          <a:effectLst/>
                          <a:latin typeface="+mn-lt"/>
                          <a:ea typeface="MS PGothic" pitchFamily="34" charset="-128"/>
                        </a:rPr>
                      </a:br>
                      <a:r>
                        <a:rPr kumimoji="0" lang="en-GB" altLang="zh-CN" sz="1000" b="0" i="0" u="none" strike="noStrike" cap="none" normalizeH="0" baseline="0">
                          <a:ln>
                            <a:noFill/>
                          </a:ln>
                          <a:solidFill>
                            <a:srgbClr val="002557"/>
                          </a:solidFill>
                          <a:effectLst/>
                          <a:latin typeface="+mn-lt"/>
                          <a:ea typeface="MS PGothic" pitchFamily="34" charset="-128"/>
                        </a:rPr>
                        <a:t>(12.7-17.0)</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rgbClr val="002557"/>
                          </a:solidFill>
                          <a:latin typeface="+mn-lt"/>
                          <a:ea typeface="+mn-ea"/>
                          <a:cs typeface="+mn-cs"/>
                        </a:rPr>
                        <a:t>11.2 </a:t>
                      </a:r>
                      <a:br>
                        <a:rPr lang="en-US" altLang="zh-CN" sz="1000" b="0" u="none" strike="noStrike" kern="1200" cap="none">
                          <a:solidFill>
                            <a:srgbClr val="002557"/>
                          </a:solidFill>
                          <a:latin typeface="+mn-lt"/>
                          <a:ea typeface="+mn-ea"/>
                          <a:cs typeface="+mn-cs"/>
                        </a:rPr>
                      </a:br>
                      <a:r>
                        <a:rPr lang="en-US" altLang="zh-CN" sz="1000" b="0" u="none" strike="noStrike" kern="1200" cap="none">
                          <a:solidFill>
                            <a:srgbClr val="002557"/>
                          </a:solidFill>
                          <a:latin typeface="+mn-lt"/>
                          <a:ea typeface="+mn-ea"/>
                          <a:cs typeface="+mn-cs"/>
                        </a:rPr>
                        <a:t>(9.9-12.7)</a:t>
                      </a:r>
                      <a:endParaRPr lang="zh-CN" altLang="en-US" sz="1000" b="0" u="none" strike="noStrike" kern="1200" cap="none">
                        <a:solidFill>
                          <a:srgbClr val="002557"/>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err="1">
                          <a:solidFill>
                            <a:srgbClr val="002557"/>
                          </a:solidFill>
                          <a:latin typeface="+mn-lt"/>
                          <a:ea typeface="+mn-ea"/>
                          <a:cs typeface="+mn-cs"/>
                        </a:rPr>
                        <a:t>HR</a:t>
                      </a:r>
                      <a:r>
                        <a:rPr lang="en-US" sz="1000" b="1" u="none" strike="noStrike" kern="1200" cap="none" baseline="30000" err="1">
                          <a:solidFill>
                            <a:srgbClr val="002557"/>
                          </a:solidFill>
                          <a:latin typeface="+mn-lt"/>
                          <a:ea typeface="+mn-ea"/>
                          <a:cs typeface="+mn-cs"/>
                        </a:rPr>
                        <a:t>b</a:t>
                      </a:r>
                      <a:r>
                        <a:rPr lang="en-US" sz="1000" b="1" u="none" strike="noStrike" kern="1200" cap="none">
                          <a:solidFill>
                            <a:srgbClr val="002557"/>
                          </a:solidFill>
                          <a:latin typeface="+mn-lt"/>
                          <a:ea typeface="+mn-ea"/>
                          <a:cs typeface="+mn-cs"/>
                        </a:rPr>
                        <a:t>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rgbClr val="002557"/>
                          </a:solidFill>
                          <a:latin typeface="+mn-lt"/>
                          <a:ea typeface="+mn-ea"/>
                          <a:cs typeface="+mn-cs"/>
                        </a:rPr>
                        <a:t>0.82</a:t>
                      </a:r>
                      <a:r>
                        <a:rPr lang="en-US" sz="1000" u="none" strike="noStrike" kern="1200" cap="none">
                          <a:solidFill>
                            <a:srgbClr val="002557"/>
                          </a:solidFill>
                          <a:latin typeface="+mn-lt"/>
                          <a:ea typeface="+mn-ea"/>
                          <a:cs typeface="+mn-cs"/>
                        </a:rPr>
                        <a:t> (0.63</a:t>
                      </a:r>
                      <a:r>
                        <a:rPr kumimoji="0" lang="en-GB" altLang="zh-CN" sz="10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rgbClr val="002557"/>
                          </a:solidFill>
                          <a:effectLst/>
                          <a:latin typeface="+mn-lt"/>
                          <a:ea typeface="+mn-ea"/>
                          <a:cs typeface="+mn-cs"/>
                        </a:rPr>
                        <a:t>1.08</a:t>
                      </a:r>
                      <a:r>
                        <a:rPr lang="en-US" sz="1000" u="none" strike="noStrike" kern="1200" cap="none">
                          <a:solidFill>
                            <a:srgbClr val="002557"/>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8" name="Table 27">
            <a:extLst>
              <a:ext uri="{FF2B5EF4-FFF2-40B4-BE49-F238E27FC236}">
                <a16:creationId xmlns:a16="http://schemas.microsoft.com/office/drawing/2014/main" id="{80013281-49B8-A9F8-90D4-CBC49A2454CA}"/>
              </a:ext>
            </a:extLst>
          </p:cNvPr>
          <p:cNvGraphicFramePr>
            <a:graphicFrameLocks noGrp="1"/>
          </p:cNvGraphicFramePr>
          <p:nvPr/>
        </p:nvGraphicFramePr>
        <p:xfrm>
          <a:off x="956962" y="4480560"/>
          <a:ext cx="4853201" cy="594360"/>
        </p:xfrm>
        <a:graphic>
          <a:graphicData uri="http://schemas.openxmlformats.org/drawingml/2006/table">
            <a:tbl>
              <a:tblPr firstRow="1" bandRow="1">
                <a:tableStyleId>{5C22544A-7EE6-4342-B048-85BDC9FD1C3A}</a:tableStyleId>
              </a:tblPr>
              <a:tblGrid>
                <a:gridCol w="262151">
                  <a:extLst>
                    <a:ext uri="{9D8B030D-6E8A-4147-A177-3AD203B41FA5}">
                      <a16:colId xmlns:a16="http://schemas.microsoft.com/office/drawing/2014/main" val="2117145719"/>
                    </a:ext>
                  </a:extLst>
                </a:gridCol>
                <a:gridCol w="295275">
                  <a:extLst>
                    <a:ext uri="{9D8B030D-6E8A-4147-A177-3AD203B41FA5}">
                      <a16:colId xmlns:a16="http://schemas.microsoft.com/office/drawing/2014/main" val="116493994"/>
                    </a:ext>
                  </a:extLst>
                </a:gridCol>
                <a:gridCol w="295275">
                  <a:extLst>
                    <a:ext uri="{9D8B030D-6E8A-4147-A177-3AD203B41FA5}">
                      <a16:colId xmlns:a16="http://schemas.microsoft.com/office/drawing/2014/main" val="3515584910"/>
                    </a:ext>
                  </a:extLst>
                </a:gridCol>
                <a:gridCol w="352425">
                  <a:extLst>
                    <a:ext uri="{9D8B030D-6E8A-4147-A177-3AD203B41FA5}">
                      <a16:colId xmlns:a16="http://schemas.microsoft.com/office/drawing/2014/main" val="426262220"/>
                    </a:ext>
                  </a:extLst>
                </a:gridCol>
                <a:gridCol w="352425">
                  <a:extLst>
                    <a:ext uri="{9D8B030D-6E8A-4147-A177-3AD203B41FA5}">
                      <a16:colId xmlns:a16="http://schemas.microsoft.com/office/drawing/2014/main" val="2583470130"/>
                    </a:ext>
                  </a:extLst>
                </a:gridCol>
                <a:gridCol w="352425">
                  <a:extLst>
                    <a:ext uri="{9D8B030D-6E8A-4147-A177-3AD203B41FA5}">
                      <a16:colId xmlns:a16="http://schemas.microsoft.com/office/drawing/2014/main" val="1872342716"/>
                    </a:ext>
                  </a:extLst>
                </a:gridCol>
                <a:gridCol w="352425">
                  <a:extLst>
                    <a:ext uri="{9D8B030D-6E8A-4147-A177-3AD203B41FA5}">
                      <a16:colId xmlns:a16="http://schemas.microsoft.com/office/drawing/2014/main" val="941638318"/>
                    </a:ext>
                  </a:extLst>
                </a:gridCol>
                <a:gridCol w="352425">
                  <a:extLst>
                    <a:ext uri="{9D8B030D-6E8A-4147-A177-3AD203B41FA5}">
                      <a16:colId xmlns:a16="http://schemas.microsoft.com/office/drawing/2014/main" val="2578609759"/>
                    </a:ext>
                  </a:extLst>
                </a:gridCol>
                <a:gridCol w="352425">
                  <a:extLst>
                    <a:ext uri="{9D8B030D-6E8A-4147-A177-3AD203B41FA5}">
                      <a16:colId xmlns:a16="http://schemas.microsoft.com/office/drawing/2014/main" val="4125452289"/>
                    </a:ext>
                  </a:extLst>
                </a:gridCol>
                <a:gridCol w="352425">
                  <a:extLst>
                    <a:ext uri="{9D8B030D-6E8A-4147-A177-3AD203B41FA5}">
                      <a16:colId xmlns:a16="http://schemas.microsoft.com/office/drawing/2014/main" val="2607569124"/>
                    </a:ext>
                  </a:extLst>
                </a:gridCol>
                <a:gridCol w="352425">
                  <a:extLst>
                    <a:ext uri="{9D8B030D-6E8A-4147-A177-3AD203B41FA5}">
                      <a16:colId xmlns:a16="http://schemas.microsoft.com/office/drawing/2014/main" val="3015190534"/>
                    </a:ext>
                  </a:extLst>
                </a:gridCol>
                <a:gridCol w="295275">
                  <a:extLst>
                    <a:ext uri="{9D8B030D-6E8A-4147-A177-3AD203B41FA5}">
                      <a16:colId xmlns:a16="http://schemas.microsoft.com/office/drawing/2014/main" val="3049114674"/>
                    </a:ext>
                  </a:extLst>
                </a:gridCol>
                <a:gridCol w="295275">
                  <a:extLst>
                    <a:ext uri="{9D8B030D-6E8A-4147-A177-3AD203B41FA5}">
                      <a16:colId xmlns:a16="http://schemas.microsoft.com/office/drawing/2014/main" val="812398574"/>
                    </a:ext>
                  </a:extLst>
                </a:gridCol>
                <a:gridCol w="295275">
                  <a:extLst>
                    <a:ext uri="{9D8B030D-6E8A-4147-A177-3AD203B41FA5}">
                      <a16:colId xmlns:a16="http://schemas.microsoft.com/office/drawing/2014/main" val="320259088"/>
                    </a:ext>
                  </a:extLst>
                </a:gridCol>
                <a:gridCol w="295275">
                  <a:extLst>
                    <a:ext uri="{9D8B030D-6E8A-4147-A177-3AD203B41FA5}">
                      <a16:colId xmlns:a16="http://schemas.microsoft.com/office/drawing/2014/main" val="3295485079"/>
                    </a:ext>
                  </a:extLst>
                </a:gridCol>
              </a:tblGrid>
              <a:tr h="0">
                <a:tc gridSpan="15">
                  <a:txBody>
                    <a:bodyPr/>
                    <a:lstStyle/>
                    <a:p>
                      <a:r>
                        <a:rPr lang="en-US" sz="900">
                          <a:solidFill>
                            <a:srgbClr val="002557"/>
                          </a:solidFill>
                        </a:rPr>
                        <a:t>No. of Patients Still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0">
                <a:tc>
                  <a:txBody>
                    <a:bodyPr/>
                    <a:lstStyle/>
                    <a:p>
                      <a:r>
                        <a:rPr lang="en-US" sz="900" spc="-20" baseline="0">
                          <a:solidFill>
                            <a:srgbClr val="33B4A7"/>
                          </a:solidFill>
                        </a:rPr>
                        <a:t>SG</a:t>
                      </a:r>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96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91 (4)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80 (14)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73 (21)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58 (36)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46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38 (56)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23 (65)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17 (70)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11 (73)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5 (74)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 (75)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(76)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(76)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0">
                <a:tc>
                  <a:txBody>
                    <a:bodyPr/>
                    <a:lstStyle/>
                    <a:p>
                      <a:r>
                        <a:rPr lang="en-US" sz="900" spc="-20" baseline="0">
                          <a:solidFill>
                            <a:srgbClr val="A6A6A6"/>
                          </a:solidFill>
                        </a:rPr>
                        <a:t>TPC</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96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91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75 (21)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61 (34)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47 (48)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32 (62)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26 (68)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21 (73)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15 (76)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12 (78)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6 (81)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 (82)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 (82)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grpSp>
        <p:nvGrpSpPr>
          <p:cNvPr id="19" name="Group 18">
            <a:extLst>
              <a:ext uri="{FF2B5EF4-FFF2-40B4-BE49-F238E27FC236}">
                <a16:creationId xmlns:a16="http://schemas.microsoft.com/office/drawing/2014/main" id="{3B227C94-1D44-0369-7A49-704BB9A42E76}"/>
              </a:ext>
            </a:extLst>
          </p:cNvPr>
          <p:cNvGrpSpPr/>
          <p:nvPr/>
        </p:nvGrpSpPr>
        <p:grpSpPr>
          <a:xfrm>
            <a:off x="1349465" y="2995301"/>
            <a:ext cx="1653166" cy="1139664"/>
            <a:chOff x="2057699" y="3036835"/>
            <a:chExt cx="1359128" cy="1141414"/>
          </a:xfrm>
        </p:grpSpPr>
        <p:cxnSp>
          <p:nvCxnSpPr>
            <p:cNvPr id="20" name="Straight Connector 19">
              <a:extLst>
                <a:ext uri="{FF2B5EF4-FFF2-40B4-BE49-F238E27FC236}">
                  <a16:creationId xmlns:a16="http://schemas.microsoft.com/office/drawing/2014/main" id="{A227443F-682B-D8A6-9707-3B68FEBB23CB}"/>
                </a:ext>
              </a:extLst>
            </p:cNvPr>
            <p:cNvCxnSpPr>
              <a:cxnSpLocks/>
            </p:cNvCxnSpPr>
            <p:nvPr/>
          </p:nvCxnSpPr>
          <p:spPr>
            <a:xfrm>
              <a:off x="2057699" y="3036835"/>
              <a:ext cx="1359128"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347FF8-A318-D263-DEFC-680A4167C73C}"/>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7F1954-838F-92D1-A61C-EEDB63849178}"/>
                </a:ext>
              </a:extLst>
            </p:cNvPr>
            <p:cNvCxnSpPr>
              <a:cxnSpLocks/>
            </p:cNvCxnSpPr>
            <p:nvPr/>
          </p:nvCxnSpPr>
          <p:spPr>
            <a:xfrm flipV="1">
              <a:off x="309097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EDE441C-146A-616F-1712-CF01C3CD2343}"/>
              </a:ext>
            </a:extLst>
          </p:cNvPr>
          <p:cNvGrpSpPr/>
          <p:nvPr/>
        </p:nvGrpSpPr>
        <p:grpSpPr>
          <a:xfrm>
            <a:off x="1162493" y="1842666"/>
            <a:ext cx="374645" cy="2577106"/>
            <a:chOff x="1873254" y="1885950"/>
            <a:chExt cx="374645" cy="2577106"/>
          </a:xfrm>
        </p:grpSpPr>
        <p:sp>
          <p:nvSpPr>
            <p:cNvPr id="24" name="TextBox 23">
              <a:extLst>
                <a:ext uri="{FF2B5EF4-FFF2-40B4-BE49-F238E27FC236}">
                  <a16:creationId xmlns:a16="http://schemas.microsoft.com/office/drawing/2014/main" id="{85E3C16C-0929-39BF-B7F7-BC4FAFF3042D}"/>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25" name="Straight Connector 24">
              <a:extLst>
                <a:ext uri="{FF2B5EF4-FFF2-40B4-BE49-F238E27FC236}">
                  <a16:creationId xmlns:a16="http://schemas.microsoft.com/office/drawing/2014/main" id="{6A5C3296-BA32-618C-AEF8-8880AEDCF632}"/>
                </a:ext>
              </a:extLst>
            </p:cNvPr>
            <p:cNvCxnSpPr>
              <a:cxnSpLocks/>
              <a:stCxn id="24"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6FB5F6F-9E3E-38A7-0DFD-F1934EF226B7}"/>
              </a:ext>
            </a:extLst>
          </p:cNvPr>
          <p:cNvGrpSpPr/>
          <p:nvPr/>
        </p:nvGrpSpPr>
        <p:grpSpPr>
          <a:xfrm>
            <a:off x="993104" y="3791264"/>
            <a:ext cx="356712" cy="230832"/>
            <a:chOff x="757249" y="4117000"/>
            <a:chExt cx="356712" cy="230832"/>
          </a:xfrm>
        </p:grpSpPr>
        <p:cxnSp>
          <p:nvCxnSpPr>
            <p:cNvPr id="29" name="Straight Connector 28">
              <a:extLst>
                <a:ext uri="{FF2B5EF4-FFF2-40B4-BE49-F238E27FC236}">
                  <a16:creationId xmlns:a16="http://schemas.microsoft.com/office/drawing/2014/main" id="{9EDE7068-4B76-E052-61E3-3AB5A5DBE5CB}"/>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341E277-74FA-58B8-3A24-72B6241D1C6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a:t>
              </a:r>
            </a:p>
          </p:txBody>
        </p:sp>
      </p:grpSp>
      <p:grpSp>
        <p:nvGrpSpPr>
          <p:cNvPr id="31" name="Group 30">
            <a:extLst>
              <a:ext uri="{FF2B5EF4-FFF2-40B4-BE49-F238E27FC236}">
                <a16:creationId xmlns:a16="http://schemas.microsoft.com/office/drawing/2014/main" id="{9060FA43-99FF-D1E3-FB1C-67139F98F9F1}"/>
              </a:ext>
            </a:extLst>
          </p:cNvPr>
          <p:cNvGrpSpPr/>
          <p:nvPr/>
        </p:nvGrpSpPr>
        <p:grpSpPr>
          <a:xfrm>
            <a:off x="993104" y="3562982"/>
            <a:ext cx="356712" cy="230832"/>
            <a:chOff x="757249" y="4117000"/>
            <a:chExt cx="356712" cy="230832"/>
          </a:xfrm>
        </p:grpSpPr>
        <p:cxnSp>
          <p:nvCxnSpPr>
            <p:cNvPr id="160" name="Straight Connector 159">
              <a:extLst>
                <a:ext uri="{FF2B5EF4-FFF2-40B4-BE49-F238E27FC236}">
                  <a16:creationId xmlns:a16="http://schemas.microsoft.com/office/drawing/2014/main" id="{99B70AFE-615F-DA37-3865-47A3089305A9}"/>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178DE6C5-5C04-D94E-53ED-C33FC24BBC7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20</a:t>
              </a:r>
            </a:p>
          </p:txBody>
        </p:sp>
      </p:grpSp>
      <p:grpSp>
        <p:nvGrpSpPr>
          <p:cNvPr id="162" name="Group 161">
            <a:extLst>
              <a:ext uri="{FF2B5EF4-FFF2-40B4-BE49-F238E27FC236}">
                <a16:creationId xmlns:a16="http://schemas.microsoft.com/office/drawing/2014/main" id="{5A9701E7-6CD7-D150-AF9C-84587BE38878}"/>
              </a:ext>
            </a:extLst>
          </p:cNvPr>
          <p:cNvGrpSpPr/>
          <p:nvPr/>
        </p:nvGrpSpPr>
        <p:grpSpPr>
          <a:xfrm>
            <a:off x="993104" y="3334699"/>
            <a:ext cx="356712" cy="230832"/>
            <a:chOff x="757249" y="4117000"/>
            <a:chExt cx="356712" cy="230832"/>
          </a:xfrm>
        </p:grpSpPr>
        <p:cxnSp>
          <p:nvCxnSpPr>
            <p:cNvPr id="163" name="Straight Connector 162">
              <a:extLst>
                <a:ext uri="{FF2B5EF4-FFF2-40B4-BE49-F238E27FC236}">
                  <a16:creationId xmlns:a16="http://schemas.microsoft.com/office/drawing/2014/main" id="{0630F6D8-B1B9-85A5-2EE2-FD0581543FA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57CDD3C9-6407-E539-37E0-2631442E47D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grpSp>
      <p:grpSp>
        <p:nvGrpSpPr>
          <p:cNvPr id="165" name="Group 164">
            <a:extLst>
              <a:ext uri="{FF2B5EF4-FFF2-40B4-BE49-F238E27FC236}">
                <a16:creationId xmlns:a16="http://schemas.microsoft.com/office/drawing/2014/main" id="{41F4CF78-2B9A-4094-C48F-EA459F9CB2B9}"/>
              </a:ext>
            </a:extLst>
          </p:cNvPr>
          <p:cNvGrpSpPr/>
          <p:nvPr/>
        </p:nvGrpSpPr>
        <p:grpSpPr>
          <a:xfrm>
            <a:off x="993104" y="3106417"/>
            <a:ext cx="356712" cy="230832"/>
            <a:chOff x="757249" y="4117000"/>
            <a:chExt cx="356712" cy="230832"/>
          </a:xfrm>
        </p:grpSpPr>
        <p:cxnSp>
          <p:nvCxnSpPr>
            <p:cNvPr id="166" name="Straight Connector 165">
              <a:extLst>
                <a:ext uri="{FF2B5EF4-FFF2-40B4-BE49-F238E27FC236}">
                  <a16:creationId xmlns:a16="http://schemas.microsoft.com/office/drawing/2014/main" id="{5368E9B9-F675-4DCA-34B4-1BBA9C3DEDE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45F61B7E-50F8-8934-3160-C61176286A9E}"/>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40</a:t>
              </a:r>
            </a:p>
          </p:txBody>
        </p:sp>
      </p:grpSp>
      <p:grpSp>
        <p:nvGrpSpPr>
          <p:cNvPr id="168" name="Group 167">
            <a:extLst>
              <a:ext uri="{FF2B5EF4-FFF2-40B4-BE49-F238E27FC236}">
                <a16:creationId xmlns:a16="http://schemas.microsoft.com/office/drawing/2014/main" id="{286F273D-F326-A6C4-AA7B-99395190CE9E}"/>
              </a:ext>
            </a:extLst>
          </p:cNvPr>
          <p:cNvGrpSpPr/>
          <p:nvPr/>
        </p:nvGrpSpPr>
        <p:grpSpPr>
          <a:xfrm>
            <a:off x="993104" y="2878135"/>
            <a:ext cx="356712" cy="230832"/>
            <a:chOff x="757249" y="4117000"/>
            <a:chExt cx="356712" cy="230832"/>
          </a:xfrm>
        </p:grpSpPr>
        <p:cxnSp>
          <p:nvCxnSpPr>
            <p:cNvPr id="169" name="Straight Connector 168">
              <a:extLst>
                <a:ext uri="{FF2B5EF4-FFF2-40B4-BE49-F238E27FC236}">
                  <a16:creationId xmlns:a16="http://schemas.microsoft.com/office/drawing/2014/main" id="{C4606964-EE58-EB5E-C925-AE8184A3719B}"/>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F211E451-A9B3-25E3-8EFB-64C2D950BA4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50</a:t>
              </a:r>
            </a:p>
          </p:txBody>
        </p:sp>
      </p:grpSp>
      <p:grpSp>
        <p:nvGrpSpPr>
          <p:cNvPr id="171" name="Group 170">
            <a:extLst>
              <a:ext uri="{FF2B5EF4-FFF2-40B4-BE49-F238E27FC236}">
                <a16:creationId xmlns:a16="http://schemas.microsoft.com/office/drawing/2014/main" id="{E38C2FC5-295E-67C8-FF8A-6B51A29E879D}"/>
              </a:ext>
            </a:extLst>
          </p:cNvPr>
          <p:cNvGrpSpPr/>
          <p:nvPr/>
        </p:nvGrpSpPr>
        <p:grpSpPr>
          <a:xfrm>
            <a:off x="993104" y="2649853"/>
            <a:ext cx="356712" cy="230832"/>
            <a:chOff x="757249" y="4117000"/>
            <a:chExt cx="356712" cy="230832"/>
          </a:xfrm>
        </p:grpSpPr>
        <p:cxnSp>
          <p:nvCxnSpPr>
            <p:cNvPr id="172" name="Straight Connector 171">
              <a:extLst>
                <a:ext uri="{FF2B5EF4-FFF2-40B4-BE49-F238E27FC236}">
                  <a16:creationId xmlns:a16="http://schemas.microsoft.com/office/drawing/2014/main" id="{7D5C34E9-2BAB-C571-C372-8053D7BC5B4F}"/>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C601D246-6FD9-A676-0755-30C4DD2656C5}"/>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60</a:t>
              </a:r>
            </a:p>
          </p:txBody>
        </p:sp>
      </p:grpSp>
      <p:grpSp>
        <p:nvGrpSpPr>
          <p:cNvPr id="174" name="Group 173">
            <a:extLst>
              <a:ext uri="{FF2B5EF4-FFF2-40B4-BE49-F238E27FC236}">
                <a16:creationId xmlns:a16="http://schemas.microsoft.com/office/drawing/2014/main" id="{F00D7176-9A9C-12E0-84AC-99DBEA74947B}"/>
              </a:ext>
            </a:extLst>
          </p:cNvPr>
          <p:cNvGrpSpPr/>
          <p:nvPr/>
        </p:nvGrpSpPr>
        <p:grpSpPr>
          <a:xfrm>
            <a:off x="993104" y="2421570"/>
            <a:ext cx="356712" cy="230832"/>
            <a:chOff x="757249" y="4117000"/>
            <a:chExt cx="356712" cy="230832"/>
          </a:xfrm>
        </p:grpSpPr>
        <p:cxnSp>
          <p:nvCxnSpPr>
            <p:cNvPr id="175" name="Straight Connector 174">
              <a:extLst>
                <a:ext uri="{FF2B5EF4-FFF2-40B4-BE49-F238E27FC236}">
                  <a16:creationId xmlns:a16="http://schemas.microsoft.com/office/drawing/2014/main" id="{DA03B55A-A4F7-3633-8D45-D3C26EFBA475}"/>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895247FC-3F44-2E5E-AB4B-916EA7B701B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70</a:t>
              </a:r>
            </a:p>
          </p:txBody>
        </p:sp>
      </p:grpSp>
      <p:grpSp>
        <p:nvGrpSpPr>
          <p:cNvPr id="177" name="Group 176">
            <a:extLst>
              <a:ext uri="{FF2B5EF4-FFF2-40B4-BE49-F238E27FC236}">
                <a16:creationId xmlns:a16="http://schemas.microsoft.com/office/drawing/2014/main" id="{252841B3-E2ED-A50A-D267-D1AAE13AED88}"/>
              </a:ext>
            </a:extLst>
          </p:cNvPr>
          <p:cNvGrpSpPr/>
          <p:nvPr/>
        </p:nvGrpSpPr>
        <p:grpSpPr>
          <a:xfrm>
            <a:off x="993104" y="2193288"/>
            <a:ext cx="356712" cy="230832"/>
            <a:chOff x="757249" y="4117000"/>
            <a:chExt cx="356712" cy="230832"/>
          </a:xfrm>
        </p:grpSpPr>
        <p:cxnSp>
          <p:nvCxnSpPr>
            <p:cNvPr id="178" name="Straight Connector 177">
              <a:extLst>
                <a:ext uri="{FF2B5EF4-FFF2-40B4-BE49-F238E27FC236}">
                  <a16:creationId xmlns:a16="http://schemas.microsoft.com/office/drawing/2014/main" id="{4F66E978-7015-8FF9-E29F-B6D44A8FB516}"/>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BBFB66B-E7E9-90AE-480F-360F4FC50605}"/>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80</a:t>
              </a:r>
            </a:p>
          </p:txBody>
        </p:sp>
      </p:grpSp>
      <p:grpSp>
        <p:nvGrpSpPr>
          <p:cNvPr id="180" name="Group 179">
            <a:extLst>
              <a:ext uri="{FF2B5EF4-FFF2-40B4-BE49-F238E27FC236}">
                <a16:creationId xmlns:a16="http://schemas.microsoft.com/office/drawing/2014/main" id="{99CCE370-B840-F6AC-5FCA-1C41DF50D262}"/>
              </a:ext>
            </a:extLst>
          </p:cNvPr>
          <p:cNvGrpSpPr/>
          <p:nvPr/>
        </p:nvGrpSpPr>
        <p:grpSpPr>
          <a:xfrm>
            <a:off x="993104" y="1965006"/>
            <a:ext cx="356712" cy="230832"/>
            <a:chOff x="757249" y="4117000"/>
            <a:chExt cx="356712" cy="230832"/>
          </a:xfrm>
        </p:grpSpPr>
        <p:cxnSp>
          <p:nvCxnSpPr>
            <p:cNvPr id="181" name="Straight Connector 180">
              <a:extLst>
                <a:ext uri="{FF2B5EF4-FFF2-40B4-BE49-F238E27FC236}">
                  <a16:creationId xmlns:a16="http://schemas.microsoft.com/office/drawing/2014/main" id="{F00A14D0-9648-218A-4663-ADDF4ABEA05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5499A5D2-2BFE-6EBE-8716-8032E622810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90</a:t>
              </a:r>
            </a:p>
          </p:txBody>
        </p:sp>
      </p:grpSp>
      <p:grpSp>
        <p:nvGrpSpPr>
          <p:cNvPr id="185" name="Group 184">
            <a:extLst>
              <a:ext uri="{FF2B5EF4-FFF2-40B4-BE49-F238E27FC236}">
                <a16:creationId xmlns:a16="http://schemas.microsoft.com/office/drawing/2014/main" id="{56D752C4-13D7-D5B6-242D-9C1A971E051F}"/>
              </a:ext>
            </a:extLst>
          </p:cNvPr>
          <p:cNvGrpSpPr/>
          <p:nvPr/>
        </p:nvGrpSpPr>
        <p:grpSpPr>
          <a:xfrm>
            <a:off x="896133" y="1736724"/>
            <a:ext cx="453683" cy="230832"/>
            <a:chOff x="660278" y="4117000"/>
            <a:chExt cx="453683" cy="230832"/>
          </a:xfrm>
        </p:grpSpPr>
        <p:cxnSp>
          <p:nvCxnSpPr>
            <p:cNvPr id="186" name="Straight Connector 185">
              <a:extLst>
                <a:ext uri="{FF2B5EF4-FFF2-40B4-BE49-F238E27FC236}">
                  <a16:creationId xmlns:a16="http://schemas.microsoft.com/office/drawing/2014/main" id="{5FD4DC48-CC76-8E86-6CB1-996D5157F80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58A9061-1370-1FC8-0FA0-EAC5A4FA2D38}"/>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100</a:t>
              </a:r>
            </a:p>
          </p:txBody>
        </p:sp>
      </p:grpSp>
      <p:grpSp>
        <p:nvGrpSpPr>
          <p:cNvPr id="188" name="Group 187">
            <a:extLst>
              <a:ext uri="{FF2B5EF4-FFF2-40B4-BE49-F238E27FC236}">
                <a16:creationId xmlns:a16="http://schemas.microsoft.com/office/drawing/2014/main" id="{2EA0307C-F8FB-B699-189A-B96192B80B4D}"/>
              </a:ext>
            </a:extLst>
          </p:cNvPr>
          <p:cNvGrpSpPr/>
          <p:nvPr/>
        </p:nvGrpSpPr>
        <p:grpSpPr>
          <a:xfrm>
            <a:off x="993104" y="4019549"/>
            <a:ext cx="4802776" cy="230832"/>
            <a:chOff x="757249" y="4117000"/>
            <a:chExt cx="4802776" cy="230832"/>
          </a:xfrm>
        </p:grpSpPr>
        <p:cxnSp>
          <p:nvCxnSpPr>
            <p:cNvPr id="189" name="Straight Connector 188">
              <a:extLst>
                <a:ext uri="{FF2B5EF4-FFF2-40B4-BE49-F238E27FC236}">
                  <a16:creationId xmlns:a16="http://schemas.microsoft.com/office/drawing/2014/main" id="{372E1EA1-CA3B-1965-6C86-6AEC6991FB9B}"/>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67BFA854-B9B4-5CBC-81CA-637389D34B64}"/>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grpSp>
      <p:sp>
        <p:nvSpPr>
          <p:cNvPr id="191" name="TextBox 190">
            <a:extLst>
              <a:ext uri="{FF2B5EF4-FFF2-40B4-BE49-F238E27FC236}">
                <a16:creationId xmlns:a16="http://schemas.microsoft.com/office/drawing/2014/main" id="{43BA6369-9AE8-E288-8788-B41D88E55F42}"/>
              </a:ext>
            </a:extLst>
          </p:cNvPr>
          <p:cNvSpPr txBox="1"/>
          <p:nvPr/>
        </p:nvSpPr>
        <p:spPr>
          <a:xfrm rot="16200000">
            <a:off x="-449744" y="2867991"/>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Overall Survival Probability (%)</a:t>
            </a:r>
          </a:p>
        </p:txBody>
      </p:sp>
      <p:grpSp>
        <p:nvGrpSpPr>
          <p:cNvPr id="192" name="Group 191">
            <a:extLst>
              <a:ext uri="{FF2B5EF4-FFF2-40B4-BE49-F238E27FC236}">
                <a16:creationId xmlns:a16="http://schemas.microsoft.com/office/drawing/2014/main" id="{F223D5D7-CB7B-586F-287D-9F4BD5C9D4DA}"/>
              </a:ext>
            </a:extLst>
          </p:cNvPr>
          <p:cNvGrpSpPr/>
          <p:nvPr/>
        </p:nvGrpSpPr>
        <p:grpSpPr>
          <a:xfrm>
            <a:off x="1497209" y="4134965"/>
            <a:ext cx="374645" cy="284807"/>
            <a:chOff x="1873254" y="4178249"/>
            <a:chExt cx="374645" cy="284807"/>
          </a:xfrm>
        </p:grpSpPr>
        <p:sp>
          <p:nvSpPr>
            <p:cNvPr id="193" name="TextBox 192">
              <a:extLst>
                <a:ext uri="{FF2B5EF4-FFF2-40B4-BE49-F238E27FC236}">
                  <a16:creationId xmlns:a16="http://schemas.microsoft.com/office/drawing/2014/main" id="{57C845C4-3B93-2E23-2BA3-39F6550F945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a:t>
              </a:r>
            </a:p>
          </p:txBody>
        </p:sp>
        <p:cxnSp>
          <p:nvCxnSpPr>
            <p:cNvPr id="194" name="Straight Connector 193">
              <a:extLst>
                <a:ext uri="{FF2B5EF4-FFF2-40B4-BE49-F238E27FC236}">
                  <a16:creationId xmlns:a16="http://schemas.microsoft.com/office/drawing/2014/main" id="{4E808D6E-F9BA-07C5-F9AE-4F7C5F4932F1}"/>
                </a:ext>
              </a:extLst>
            </p:cNvPr>
            <p:cNvCxnSpPr>
              <a:cxnSpLocks/>
              <a:stCxn id="19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C5B656C1-2A8D-6F0B-821C-15139CFFE146}"/>
              </a:ext>
            </a:extLst>
          </p:cNvPr>
          <p:cNvGrpSpPr/>
          <p:nvPr/>
        </p:nvGrpSpPr>
        <p:grpSpPr>
          <a:xfrm>
            <a:off x="1831925" y="4134965"/>
            <a:ext cx="374645" cy="284807"/>
            <a:chOff x="1873254" y="4178249"/>
            <a:chExt cx="374645" cy="284807"/>
          </a:xfrm>
        </p:grpSpPr>
        <p:sp>
          <p:nvSpPr>
            <p:cNvPr id="196" name="TextBox 195">
              <a:extLst>
                <a:ext uri="{FF2B5EF4-FFF2-40B4-BE49-F238E27FC236}">
                  <a16:creationId xmlns:a16="http://schemas.microsoft.com/office/drawing/2014/main" id="{8C8B24F1-DC8B-74E2-94E4-0DE5C4D3CBDD}"/>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a:t>
              </a:r>
            </a:p>
          </p:txBody>
        </p:sp>
        <p:cxnSp>
          <p:nvCxnSpPr>
            <p:cNvPr id="197" name="Straight Connector 196">
              <a:extLst>
                <a:ext uri="{FF2B5EF4-FFF2-40B4-BE49-F238E27FC236}">
                  <a16:creationId xmlns:a16="http://schemas.microsoft.com/office/drawing/2014/main" id="{00220781-09E1-266E-7493-432AF2D1AE49}"/>
                </a:ext>
              </a:extLst>
            </p:cNvPr>
            <p:cNvCxnSpPr>
              <a:cxnSpLocks/>
              <a:stCxn id="19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FA135A0-D381-2134-E61C-ED865F1E0753}"/>
              </a:ext>
            </a:extLst>
          </p:cNvPr>
          <p:cNvGrpSpPr/>
          <p:nvPr/>
        </p:nvGrpSpPr>
        <p:grpSpPr>
          <a:xfrm>
            <a:off x="2166641" y="4134965"/>
            <a:ext cx="374645" cy="284807"/>
            <a:chOff x="1873254" y="4178249"/>
            <a:chExt cx="374645" cy="284807"/>
          </a:xfrm>
        </p:grpSpPr>
        <p:sp>
          <p:nvSpPr>
            <p:cNvPr id="199" name="TextBox 198">
              <a:extLst>
                <a:ext uri="{FF2B5EF4-FFF2-40B4-BE49-F238E27FC236}">
                  <a16:creationId xmlns:a16="http://schemas.microsoft.com/office/drawing/2014/main" id="{490D81C3-A71C-A101-689A-A1D4DAE3901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a:t>
              </a:r>
            </a:p>
          </p:txBody>
        </p:sp>
        <p:cxnSp>
          <p:nvCxnSpPr>
            <p:cNvPr id="200" name="Straight Connector 199">
              <a:extLst>
                <a:ext uri="{FF2B5EF4-FFF2-40B4-BE49-F238E27FC236}">
                  <a16:creationId xmlns:a16="http://schemas.microsoft.com/office/drawing/2014/main" id="{E7F35215-E2B0-1366-CDF9-91BF82B8F559}"/>
                </a:ext>
              </a:extLst>
            </p:cNvPr>
            <p:cNvCxnSpPr>
              <a:cxnSpLocks/>
              <a:stCxn id="19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5EC6CF61-0B59-7E0D-C62D-FA62950BF95C}"/>
              </a:ext>
            </a:extLst>
          </p:cNvPr>
          <p:cNvGrpSpPr/>
          <p:nvPr/>
        </p:nvGrpSpPr>
        <p:grpSpPr>
          <a:xfrm>
            <a:off x="2501357" y="4134965"/>
            <a:ext cx="374645" cy="284807"/>
            <a:chOff x="1873254" y="4178249"/>
            <a:chExt cx="374645" cy="284807"/>
          </a:xfrm>
        </p:grpSpPr>
        <p:sp>
          <p:nvSpPr>
            <p:cNvPr id="202" name="TextBox 201">
              <a:extLst>
                <a:ext uri="{FF2B5EF4-FFF2-40B4-BE49-F238E27FC236}">
                  <a16:creationId xmlns:a16="http://schemas.microsoft.com/office/drawing/2014/main" id="{489C12E0-C1C4-551B-E698-F3467705A50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12</a:t>
              </a:r>
            </a:p>
          </p:txBody>
        </p:sp>
        <p:cxnSp>
          <p:nvCxnSpPr>
            <p:cNvPr id="203" name="Straight Connector 202">
              <a:extLst>
                <a:ext uri="{FF2B5EF4-FFF2-40B4-BE49-F238E27FC236}">
                  <a16:creationId xmlns:a16="http://schemas.microsoft.com/office/drawing/2014/main" id="{D4714261-E7C9-EC94-6CF8-C26481C0A678}"/>
                </a:ext>
              </a:extLst>
            </p:cNvPr>
            <p:cNvCxnSpPr>
              <a:cxnSpLocks/>
              <a:stCxn id="20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A175534C-138C-0A3D-907D-CA850CA981D2}"/>
              </a:ext>
            </a:extLst>
          </p:cNvPr>
          <p:cNvGrpSpPr/>
          <p:nvPr/>
        </p:nvGrpSpPr>
        <p:grpSpPr>
          <a:xfrm>
            <a:off x="3840221" y="4134965"/>
            <a:ext cx="374645" cy="284807"/>
            <a:chOff x="1873254" y="4178249"/>
            <a:chExt cx="374645" cy="284807"/>
          </a:xfrm>
        </p:grpSpPr>
        <p:sp>
          <p:nvSpPr>
            <p:cNvPr id="205" name="TextBox 204">
              <a:extLst>
                <a:ext uri="{FF2B5EF4-FFF2-40B4-BE49-F238E27FC236}">
                  <a16:creationId xmlns:a16="http://schemas.microsoft.com/office/drawing/2014/main" id="{78CF79E4-C16F-3272-F0D6-9BE05D95252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24</a:t>
              </a:r>
            </a:p>
          </p:txBody>
        </p:sp>
        <p:cxnSp>
          <p:nvCxnSpPr>
            <p:cNvPr id="206" name="Straight Connector 205">
              <a:extLst>
                <a:ext uri="{FF2B5EF4-FFF2-40B4-BE49-F238E27FC236}">
                  <a16:creationId xmlns:a16="http://schemas.microsoft.com/office/drawing/2014/main" id="{8278253E-8A58-BDF0-D121-F86968D7A365}"/>
                </a:ext>
              </a:extLst>
            </p:cNvPr>
            <p:cNvCxnSpPr>
              <a:cxnSpLocks/>
              <a:stCxn id="20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2F819BD9-7869-4C6C-5031-17A4DFE078B5}"/>
              </a:ext>
            </a:extLst>
          </p:cNvPr>
          <p:cNvGrpSpPr/>
          <p:nvPr/>
        </p:nvGrpSpPr>
        <p:grpSpPr>
          <a:xfrm>
            <a:off x="2836073" y="4134965"/>
            <a:ext cx="374645" cy="284807"/>
            <a:chOff x="1873254" y="4178249"/>
            <a:chExt cx="374645" cy="284807"/>
          </a:xfrm>
        </p:grpSpPr>
        <p:sp>
          <p:nvSpPr>
            <p:cNvPr id="208" name="TextBox 207">
              <a:extLst>
                <a:ext uri="{FF2B5EF4-FFF2-40B4-BE49-F238E27FC236}">
                  <a16:creationId xmlns:a16="http://schemas.microsoft.com/office/drawing/2014/main" id="{2B9536B7-D248-F859-B034-318A791E34D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15</a:t>
              </a:r>
            </a:p>
          </p:txBody>
        </p:sp>
        <p:cxnSp>
          <p:nvCxnSpPr>
            <p:cNvPr id="209" name="Straight Connector 208">
              <a:extLst>
                <a:ext uri="{FF2B5EF4-FFF2-40B4-BE49-F238E27FC236}">
                  <a16:creationId xmlns:a16="http://schemas.microsoft.com/office/drawing/2014/main" id="{F1937BA3-8460-FD1D-9D18-5464303DCD9F}"/>
                </a:ext>
              </a:extLst>
            </p:cNvPr>
            <p:cNvCxnSpPr>
              <a:cxnSpLocks/>
              <a:stCxn id="20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1B5596C0-DD00-91B9-EC90-1D69924044F3}"/>
              </a:ext>
            </a:extLst>
          </p:cNvPr>
          <p:cNvGrpSpPr/>
          <p:nvPr/>
        </p:nvGrpSpPr>
        <p:grpSpPr>
          <a:xfrm>
            <a:off x="3170789" y="4134965"/>
            <a:ext cx="374645" cy="284807"/>
            <a:chOff x="1873254" y="4178249"/>
            <a:chExt cx="374645" cy="284807"/>
          </a:xfrm>
        </p:grpSpPr>
        <p:sp>
          <p:nvSpPr>
            <p:cNvPr id="211" name="TextBox 210">
              <a:extLst>
                <a:ext uri="{FF2B5EF4-FFF2-40B4-BE49-F238E27FC236}">
                  <a16:creationId xmlns:a16="http://schemas.microsoft.com/office/drawing/2014/main" id="{99FEB0AF-2234-5254-5834-71E267DF7F2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18</a:t>
              </a:r>
            </a:p>
          </p:txBody>
        </p:sp>
        <p:cxnSp>
          <p:nvCxnSpPr>
            <p:cNvPr id="212" name="Straight Connector 211">
              <a:extLst>
                <a:ext uri="{FF2B5EF4-FFF2-40B4-BE49-F238E27FC236}">
                  <a16:creationId xmlns:a16="http://schemas.microsoft.com/office/drawing/2014/main" id="{BF858B06-2841-EA28-1661-11733E5B2DA8}"/>
                </a:ext>
              </a:extLst>
            </p:cNvPr>
            <p:cNvCxnSpPr>
              <a:cxnSpLocks/>
              <a:stCxn id="21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C9C30062-7D2B-7BA8-0061-AA022E921AE1}"/>
              </a:ext>
            </a:extLst>
          </p:cNvPr>
          <p:cNvGrpSpPr/>
          <p:nvPr/>
        </p:nvGrpSpPr>
        <p:grpSpPr>
          <a:xfrm>
            <a:off x="3505505" y="4134965"/>
            <a:ext cx="374645" cy="284807"/>
            <a:chOff x="1873254" y="4178249"/>
            <a:chExt cx="374645" cy="284807"/>
          </a:xfrm>
        </p:grpSpPr>
        <p:sp>
          <p:nvSpPr>
            <p:cNvPr id="214" name="TextBox 213">
              <a:extLst>
                <a:ext uri="{FF2B5EF4-FFF2-40B4-BE49-F238E27FC236}">
                  <a16:creationId xmlns:a16="http://schemas.microsoft.com/office/drawing/2014/main" id="{335B919A-8646-F9ED-FC65-52302C8C3AB7}"/>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21</a:t>
              </a:r>
            </a:p>
          </p:txBody>
        </p:sp>
        <p:cxnSp>
          <p:nvCxnSpPr>
            <p:cNvPr id="215" name="Straight Connector 214">
              <a:extLst>
                <a:ext uri="{FF2B5EF4-FFF2-40B4-BE49-F238E27FC236}">
                  <a16:creationId xmlns:a16="http://schemas.microsoft.com/office/drawing/2014/main" id="{8587980D-6A67-2E76-4327-A2F2D0C5F3A5}"/>
                </a:ext>
              </a:extLst>
            </p:cNvPr>
            <p:cNvCxnSpPr>
              <a:cxnSpLocks/>
              <a:stCxn id="21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93E876C9-515C-3958-7D28-5B22ADF45733}"/>
              </a:ext>
            </a:extLst>
          </p:cNvPr>
          <p:cNvGrpSpPr/>
          <p:nvPr/>
        </p:nvGrpSpPr>
        <p:grpSpPr>
          <a:xfrm>
            <a:off x="4174937" y="4134965"/>
            <a:ext cx="374645" cy="284807"/>
            <a:chOff x="1873254" y="4178249"/>
            <a:chExt cx="374645" cy="284807"/>
          </a:xfrm>
        </p:grpSpPr>
        <p:sp>
          <p:nvSpPr>
            <p:cNvPr id="217" name="TextBox 216">
              <a:extLst>
                <a:ext uri="{FF2B5EF4-FFF2-40B4-BE49-F238E27FC236}">
                  <a16:creationId xmlns:a16="http://schemas.microsoft.com/office/drawing/2014/main" id="{3C2253CE-F2BF-4AB6-0620-1E16344FAFE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27</a:t>
              </a:r>
            </a:p>
          </p:txBody>
        </p:sp>
        <p:cxnSp>
          <p:nvCxnSpPr>
            <p:cNvPr id="218" name="Straight Connector 217">
              <a:extLst>
                <a:ext uri="{FF2B5EF4-FFF2-40B4-BE49-F238E27FC236}">
                  <a16:creationId xmlns:a16="http://schemas.microsoft.com/office/drawing/2014/main" id="{D0DD7041-69E8-758D-88A6-20F6E0578981}"/>
                </a:ext>
              </a:extLst>
            </p:cNvPr>
            <p:cNvCxnSpPr>
              <a:cxnSpLocks/>
              <a:stCxn id="21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id="{62260B5F-1DAA-B66C-0C2A-C7910A3739F8}"/>
              </a:ext>
            </a:extLst>
          </p:cNvPr>
          <p:cNvGrpSpPr/>
          <p:nvPr/>
        </p:nvGrpSpPr>
        <p:grpSpPr>
          <a:xfrm>
            <a:off x="4509653" y="4134965"/>
            <a:ext cx="374645" cy="284807"/>
            <a:chOff x="1873254" y="4178249"/>
            <a:chExt cx="374645" cy="284807"/>
          </a:xfrm>
        </p:grpSpPr>
        <p:sp>
          <p:nvSpPr>
            <p:cNvPr id="220" name="TextBox 219">
              <a:extLst>
                <a:ext uri="{FF2B5EF4-FFF2-40B4-BE49-F238E27FC236}">
                  <a16:creationId xmlns:a16="http://schemas.microsoft.com/office/drawing/2014/main" id="{FD864EAF-EFAA-A5D3-D54A-710D8896D4F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cxnSp>
          <p:nvCxnSpPr>
            <p:cNvPr id="221" name="Straight Connector 220">
              <a:extLst>
                <a:ext uri="{FF2B5EF4-FFF2-40B4-BE49-F238E27FC236}">
                  <a16:creationId xmlns:a16="http://schemas.microsoft.com/office/drawing/2014/main" id="{ECDCA7A1-4F2D-B5DA-B075-91893E1F2D53}"/>
                </a:ext>
              </a:extLst>
            </p:cNvPr>
            <p:cNvCxnSpPr>
              <a:cxnSpLocks/>
              <a:stCxn id="22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2A943453-84D2-AD95-985E-245209760166}"/>
              </a:ext>
            </a:extLst>
          </p:cNvPr>
          <p:cNvGrpSpPr/>
          <p:nvPr/>
        </p:nvGrpSpPr>
        <p:grpSpPr>
          <a:xfrm>
            <a:off x="4844369" y="4134965"/>
            <a:ext cx="374645" cy="284807"/>
            <a:chOff x="1873254" y="4178249"/>
            <a:chExt cx="374645" cy="284807"/>
          </a:xfrm>
        </p:grpSpPr>
        <p:sp>
          <p:nvSpPr>
            <p:cNvPr id="223" name="TextBox 222">
              <a:extLst>
                <a:ext uri="{FF2B5EF4-FFF2-40B4-BE49-F238E27FC236}">
                  <a16:creationId xmlns:a16="http://schemas.microsoft.com/office/drawing/2014/main" id="{F0EF9262-C706-E982-51AD-EF042A2B6ACC}"/>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33</a:t>
              </a:r>
            </a:p>
          </p:txBody>
        </p:sp>
        <p:cxnSp>
          <p:nvCxnSpPr>
            <p:cNvPr id="224" name="Straight Connector 223">
              <a:extLst>
                <a:ext uri="{FF2B5EF4-FFF2-40B4-BE49-F238E27FC236}">
                  <a16:creationId xmlns:a16="http://schemas.microsoft.com/office/drawing/2014/main" id="{9DDB9819-0A0E-C84B-D583-6242DF51CEC3}"/>
                </a:ext>
              </a:extLst>
            </p:cNvPr>
            <p:cNvCxnSpPr>
              <a:cxnSpLocks/>
              <a:stCxn id="22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E7A2B252-D7DA-9382-B19B-6826AC3F3DBA}"/>
              </a:ext>
            </a:extLst>
          </p:cNvPr>
          <p:cNvGrpSpPr/>
          <p:nvPr/>
        </p:nvGrpSpPr>
        <p:grpSpPr>
          <a:xfrm>
            <a:off x="5513800" y="4134965"/>
            <a:ext cx="374645" cy="284807"/>
            <a:chOff x="1873254" y="4178249"/>
            <a:chExt cx="374645" cy="284807"/>
          </a:xfrm>
        </p:grpSpPr>
        <p:sp>
          <p:nvSpPr>
            <p:cNvPr id="226" name="TextBox 225">
              <a:extLst>
                <a:ext uri="{FF2B5EF4-FFF2-40B4-BE49-F238E27FC236}">
                  <a16:creationId xmlns:a16="http://schemas.microsoft.com/office/drawing/2014/main" id="{B6C4980B-4FEF-C700-ABF8-E9C5BF920D8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39</a:t>
              </a:r>
            </a:p>
          </p:txBody>
        </p:sp>
        <p:cxnSp>
          <p:nvCxnSpPr>
            <p:cNvPr id="227" name="Straight Connector 226">
              <a:extLst>
                <a:ext uri="{FF2B5EF4-FFF2-40B4-BE49-F238E27FC236}">
                  <a16:creationId xmlns:a16="http://schemas.microsoft.com/office/drawing/2014/main" id="{495FEED3-400B-53AE-CBC8-1D99F58544EC}"/>
                </a:ext>
              </a:extLst>
            </p:cNvPr>
            <p:cNvCxnSpPr>
              <a:cxnSpLocks/>
              <a:stCxn id="22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sp>
        <p:nvSpPr>
          <p:cNvPr id="228" name="TextBox 227">
            <a:extLst>
              <a:ext uri="{FF2B5EF4-FFF2-40B4-BE49-F238E27FC236}">
                <a16:creationId xmlns:a16="http://schemas.microsoft.com/office/drawing/2014/main" id="{AE61BBB9-F27E-AD50-175D-7DC03301F353}"/>
              </a:ext>
            </a:extLst>
          </p:cNvPr>
          <p:cNvSpPr txBox="1"/>
          <p:nvPr/>
        </p:nvSpPr>
        <p:spPr>
          <a:xfrm>
            <a:off x="1349467" y="4386956"/>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Time (months)</a:t>
            </a:r>
          </a:p>
        </p:txBody>
      </p:sp>
      <p:sp>
        <p:nvSpPr>
          <p:cNvPr id="229" name="TextBox 228">
            <a:extLst>
              <a:ext uri="{FF2B5EF4-FFF2-40B4-BE49-F238E27FC236}">
                <a16:creationId xmlns:a16="http://schemas.microsoft.com/office/drawing/2014/main" id="{05335186-C7E1-075B-7310-09BD805337E0}"/>
              </a:ext>
            </a:extLst>
          </p:cNvPr>
          <p:cNvSpPr txBox="1"/>
          <p:nvPr/>
        </p:nvSpPr>
        <p:spPr>
          <a:xfrm rot="16200000">
            <a:off x="5103450" y="2867991"/>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Overall Survival Probability (%)</a:t>
            </a:r>
          </a:p>
        </p:txBody>
      </p:sp>
      <p:grpSp>
        <p:nvGrpSpPr>
          <p:cNvPr id="230" name="Group 229">
            <a:extLst>
              <a:ext uri="{FF2B5EF4-FFF2-40B4-BE49-F238E27FC236}">
                <a16:creationId xmlns:a16="http://schemas.microsoft.com/office/drawing/2014/main" id="{19FED421-E0A1-3EB7-0B6D-538215F96F5E}"/>
              </a:ext>
            </a:extLst>
          </p:cNvPr>
          <p:cNvGrpSpPr/>
          <p:nvPr/>
        </p:nvGrpSpPr>
        <p:grpSpPr>
          <a:xfrm>
            <a:off x="6715687" y="1842666"/>
            <a:ext cx="374645" cy="2577106"/>
            <a:chOff x="1873254" y="1885950"/>
            <a:chExt cx="374645" cy="2577106"/>
          </a:xfrm>
        </p:grpSpPr>
        <p:sp>
          <p:nvSpPr>
            <p:cNvPr id="231" name="TextBox 230">
              <a:extLst>
                <a:ext uri="{FF2B5EF4-FFF2-40B4-BE49-F238E27FC236}">
                  <a16:creationId xmlns:a16="http://schemas.microsoft.com/office/drawing/2014/main" id="{C1530F11-A3E7-D586-AD71-EABD4CA69D2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232" name="Straight Connector 231">
              <a:extLst>
                <a:ext uri="{FF2B5EF4-FFF2-40B4-BE49-F238E27FC236}">
                  <a16:creationId xmlns:a16="http://schemas.microsoft.com/office/drawing/2014/main" id="{89B54720-F084-CD69-E72A-4BEED50FFC74}"/>
                </a:ext>
              </a:extLst>
            </p:cNvPr>
            <p:cNvCxnSpPr>
              <a:cxnSpLocks/>
              <a:stCxn id="231"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F5AC794D-63A0-4180-E366-D5013EFDD776}"/>
              </a:ext>
            </a:extLst>
          </p:cNvPr>
          <p:cNvGrpSpPr/>
          <p:nvPr/>
        </p:nvGrpSpPr>
        <p:grpSpPr>
          <a:xfrm>
            <a:off x="7050403" y="4134965"/>
            <a:ext cx="374645" cy="284807"/>
            <a:chOff x="1873254" y="4178249"/>
            <a:chExt cx="374645" cy="284807"/>
          </a:xfrm>
        </p:grpSpPr>
        <p:sp>
          <p:nvSpPr>
            <p:cNvPr id="234" name="TextBox 233">
              <a:extLst>
                <a:ext uri="{FF2B5EF4-FFF2-40B4-BE49-F238E27FC236}">
                  <a16:creationId xmlns:a16="http://schemas.microsoft.com/office/drawing/2014/main" id="{2E929A77-6822-17C1-E9CD-E35DA9E5637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a:t>
              </a:r>
            </a:p>
          </p:txBody>
        </p:sp>
        <p:cxnSp>
          <p:nvCxnSpPr>
            <p:cNvPr id="235" name="Straight Connector 234">
              <a:extLst>
                <a:ext uri="{FF2B5EF4-FFF2-40B4-BE49-F238E27FC236}">
                  <a16:creationId xmlns:a16="http://schemas.microsoft.com/office/drawing/2014/main" id="{D758AD05-6346-D3D4-346F-029926F95737}"/>
                </a:ext>
              </a:extLst>
            </p:cNvPr>
            <p:cNvCxnSpPr>
              <a:cxnSpLocks/>
              <a:stCxn id="23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36" name="Group 235">
            <a:extLst>
              <a:ext uri="{FF2B5EF4-FFF2-40B4-BE49-F238E27FC236}">
                <a16:creationId xmlns:a16="http://schemas.microsoft.com/office/drawing/2014/main" id="{76CFEC62-EFE9-AC4F-EC10-FD6B9177E40D}"/>
              </a:ext>
            </a:extLst>
          </p:cNvPr>
          <p:cNvGrpSpPr/>
          <p:nvPr/>
        </p:nvGrpSpPr>
        <p:grpSpPr>
          <a:xfrm>
            <a:off x="7385119" y="4134965"/>
            <a:ext cx="374645" cy="284807"/>
            <a:chOff x="1873254" y="4178249"/>
            <a:chExt cx="374645" cy="284807"/>
          </a:xfrm>
        </p:grpSpPr>
        <p:sp>
          <p:nvSpPr>
            <p:cNvPr id="237" name="TextBox 236">
              <a:extLst>
                <a:ext uri="{FF2B5EF4-FFF2-40B4-BE49-F238E27FC236}">
                  <a16:creationId xmlns:a16="http://schemas.microsoft.com/office/drawing/2014/main" id="{8703755D-3DFD-1FCC-7A7B-AB7A4400B4E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a:t>
              </a:r>
            </a:p>
          </p:txBody>
        </p:sp>
        <p:cxnSp>
          <p:nvCxnSpPr>
            <p:cNvPr id="238" name="Straight Connector 237">
              <a:extLst>
                <a:ext uri="{FF2B5EF4-FFF2-40B4-BE49-F238E27FC236}">
                  <a16:creationId xmlns:a16="http://schemas.microsoft.com/office/drawing/2014/main" id="{34E7E985-F51D-0957-56B3-819EB547EE68}"/>
                </a:ext>
              </a:extLst>
            </p:cNvPr>
            <p:cNvCxnSpPr>
              <a:cxnSpLocks/>
              <a:stCxn id="23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39" name="Group 238">
            <a:extLst>
              <a:ext uri="{FF2B5EF4-FFF2-40B4-BE49-F238E27FC236}">
                <a16:creationId xmlns:a16="http://schemas.microsoft.com/office/drawing/2014/main" id="{8C237C5A-47A0-463A-9639-E79D56D149F7}"/>
              </a:ext>
            </a:extLst>
          </p:cNvPr>
          <p:cNvGrpSpPr/>
          <p:nvPr/>
        </p:nvGrpSpPr>
        <p:grpSpPr>
          <a:xfrm>
            <a:off x="7719835" y="4134965"/>
            <a:ext cx="374645" cy="284807"/>
            <a:chOff x="1873254" y="4178249"/>
            <a:chExt cx="374645" cy="284807"/>
          </a:xfrm>
        </p:grpSpPr>
        <p:sp>
          <p:nvSpPr>
            <p:cNvPr id="240" name="TextBox 239">
              <a:extLst>
                <a:ext uri="{FF2B5EF4-FFF2-40B4-BE49-F238E27FC236}">
                  <a16:creationId xmlns:a16="http://schemas.microsoft.com/office/drawing/2014/main" id="{4F23A93F-CE26-A6B1-75ED-1FE76B17259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a:t>
              </a:r>
            </a:p>
          </p:txBody>
        </p:sp>
        <p:cxnSp>
          <p:nvCxnSpPr>
            <p:cNvPr id="241" name="Straight Connector 240">
              <a:extLst>
                <a:ext uri="{FF2B5EF4-FFF2-40B4-BE49-F238E27FC236}">
                  <a16:creationId xmlns:a16="http://schemas.microsoft.com/office/drawing/2014/main" id="{3471416F-CB05-4E85-BFC5-5D654344915D}"/>
                </a:ext>
              </a:extLst>
            </p:cNvPr>
            <p:cNvCxnSpPr>
              <a:cxnSpLocks/>
              <a:stCxn id="24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F191925B-3804-4346-5ADE-5026BD666819}"/>
              </a:ext>
            </a:extLst>
          </p:cNvPr>
          <p:cNvGrpSpPr/>
          <p:nvPr/>
        </p:nvGrpSpPr>
        <p:grpSpPr>
          <a:xfrm>
            <a:off x="8054551" y="4134965"/>
            <a:ext cx="374645" cy="284807"/>
            <a:chOff x="1873254" y="4178249"/>
            <a:chExt cx="374645" cy="284807"/>
          </a:xfrm>
        </p:grpSpPr>
        <p:sp>
          <p:nvSpPr>
            <p:cNvPr id="243" name="TextBox 242">
              <a:extLst>
                <a:ext uri="{FF2B5EF4-FFF2-40B4-BE49-F238E27FC236}">
                  <a16:creationId xmlns:a16="http://schemas.microsoft.com/office/drawing/2014/main" id="{104E4DF9-11E9-D9BE-C468-444562FCE64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12</a:t>
              </a:r>
            </a:p>
          </p:txBody>
        </p:sp>
        <p:cxnSp>
          <p:nvCxnSpPr>
            <p:cNvPr id="244" name="Straight Connector 243">
              <a:extLst>
                <a:ext uri="{FF2B5EF4-FFF2-40B4-BE49-F238E27FC236}">
                  <a16:creationId xmlns:a16="http://schemas.microsoft.com/office/drawing/2014/main" id="{1A78EC55-A162-961D-ED77-4EE8DD631607}"/>
                </a:ext>
              </a:extLst>
            </p:cNvPr>
            <p:cNvCxnSpPr>
              <a:cxnSpLocks/>
              <a:stCxn id="24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14612FC1-2EC4-A9EF-4794-0AF8CAFB24E4}"/>
              </a:ext>
            </a:extLst>
          </p:cNvPr>
          <p:cNvGrpSpPr/>
          <p:nvPr/>
        </p:nvGrpSpPr>
        <p:grpSpPr>
          <a:xfrm>
            <a:off x="9393415" y="4134965"/>
            <a:ext cx="374645" cy="284807"/>
            <a:chOff x="1873254" y="4178249"/>
            <a:chExt cx="374645" cy="284807"/>
          </a:xfrm>
        </p:grpSpPr>
        <p:sp>
          <p:nvSpPr>
            <p:cNvPr id="246" name="TextBox 245">
              <a:extLst>
                <a:ext uri="{FF2B5EF4-FFF2-40B4-BE49-F238E27FC236}">
                  <a16:creationId xmlns:a16="http://schemas.microsoft.com/office/drawing/2014/main" id="{56589FF9-1E08-06B2-E3F6-93095F69840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24</a:t>
              </a:r>
            </a:p>
          </p:txBody>
        </p:sp>
        <p:cxnSp>
          <p:nvCxnSpPr>
            <p:cNvPr id="247" name="Straight Connector 246">
              <a:extLst>
                <a:ext uri="{FF2B5EF4-FFF2-40B4-BE49-F238E27FC236}">
                  <a16:creationId xmlns:a16="http://schemas.microsoft.com/office/drawing/2014/main" id="{FCDE4776-3284-8A69-1F0F-B3115A949B8D}"/>
                </a:ext>
              </a:extLst>
            </p:cNvPr>
            <p:cNvCxnSpPr>
              <a:cxnSpLocks/>
              <a:stCxn id="24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8E150FC1-7C70-D2A9-5625-9904390EC86F}"/>
              </a:ext>
            </a:extLst>
          </p:cNvPr>
          <p:cNvGrpSpPr/>
          <p:nvPr/>
        </p:nvGrpSpPr>
        <p:grpSpPr>
          <a:xfrm>
            <a:off x="8389267" y="4134965"/>
            <a:ext cx="374645" cy="284807"/>
            <a:chOff x="1873254" y="4178249"/>
            <a:chExt cx="374645" cy="284807"/>
          </a:xfrm>
        </p:grpSpPr>
        <p:sp>
          <p:nvSpPr>
            <p:cNvPr id="249" name="TextBox 248">
              <a:extLst>
                <a:ext uri="{FF2B5EF4-FFF2-40B4-BE49-F238E27FC236}">
                  <a16:creationId xmlns:a16="http://schemas.microsoft.com/office/drawing/2014/main" id="{53F179DD-081A-2581-2635-EEF9C3C9178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15</a:t>
              </a:r>
            </a:p>
          </p:txBody>
        </p:sp>
        <p:cxnSp>
          <p:nvCxnSpPr>
            <p:cNvPr id="250" name="Straight Connector 249">
              <a:extLst>
                <a:ext uri="{FF2B5EF4-FFF2-40B4-BE49-F238E27FC236}">
                  <a16:creationId xmlns:a16="http://schemas.microsoft.com/office/drawing/2014/main" id="{024237D4-88A4-F960-D69B-5CB846903964}"/>
                </a:ext>
              </a:extLst>
            </p:cNvPr>
            <p:cNvCxnSpPr>
              <a:cxnSpLocks/>
              <a:stCxn id="24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EF808383-BE3C-85D0-4507-0265335A4BE7}"/>
              </a:ext>
            </a:extLst>
          </p:cNvPr>
          <p:cNvGrpSpPr/>
          <p:nvPr/>
        </p:nvGrpSpPr>
        <p:grpSpPr>
          <a:xfrm>
            <a:off x="8723983" y="4134965"/>
            <a:ext cx="374645" cy="284807"/>
            <a:chOff x="1873254" y="4178249"/>
            <a:chExt cx="374645" cy="284807"/>
          </a:xfrm>
        </p:grpSpPr>
        <p:sp>
          <p:nvSpPr>
            <p:cNvPr id="252" name="TextBox 251">
              <a:extLst>
                <a:ext uri="{FF2B5EF4-FFF2-40B4-BE49-F238E27FC236}">
                  <a16:creationId xmlns:a16="http://schemas.microsoft.com/office/drawing/2014/main" id="{0A25F6A9-F3B7-C95A-743A-ABB7ADF646A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18</a:t>
              </a:r>
            </a:p>
          </p:txBody>
        </p:sp>
        <p:cxnSp>
          <p:nvCxnSpPr>
            <p:cNvPr id="253" name="Straight Connector 252">
              <a:extLst>
                <a:ext uri="{FF2B5EF4-FFF2-40B4-BE49-F238E27FC236}">
                  <a16:creationId xmlns:a16="http://schemas.microsoft.com/office/drawing/2014/main" id="{2CD08244-EA1E-7098-522D-32A835C20646}"/>
                </a:ext>
              </a:extLst>
            </p:cNvPr>
            <p:cNvCxnSpPr>
              <a:cxnSpLocks/>
              <a:stCxn id="25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0B20D5EE-D9DE-BE2C-BDEB-2E89B55B7295}"/>
              </a:ext>
            </a:extLst>
          </p:cNvPr>
          <p:cNvGrpSpPr/>
          <p:nvPr/>
        </p:nvGrpSpPr>
        <p:grpSpPr>
          <a:xfrm>
            <a:off x="9058699" y="4134965"/>
            <a:ext cx="374645" cy="284807"/>
            <a:chOff x="1873254" y="4178249"/>
            <a:chExt cx="374645" cy="284807"/>
          </a:xfrm>
        </p:grpSpPr>
        <p:sp>
          <p:nvSpPr>
            <p:cNvPr id="255" name="TextBox 254">
              <a:extLst>
                <a:ext uri="{FF2B5EF4-FFF2-40B4-BE49-F238E27FC236}">
                  <a16:creationId xmlns:a16="http://schemas.microsoft.com/office/drawing/2014/main" id="{A607DE45-2C32-BF8A-EA2D-0D0D7C48B7C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21</a:t>
              </a:r>
            </a:p>
          </p:txBody>
        </p:sp>
        <p:cxnSp>
          <p:nvCxnSpPr>
            <p:cNvPr id="256" name="Straight Connector 255">
              <a:extLst>
                <a:ext uri="{FF2B5EF4-FFF2-40B4-BE49-F238E27FC236}">
                  <a16:creationId xmlns:a16="http://schemas.microsoft.com/office/drawing/2014/main" id="{E413EA28-899D-DBD1-08A8-9CDE47025936}"/>
                </a:ext>
              </a:extLst>
            </p:cNvPr>
            <p:cNvCxnSpPr>
              <a:cxnSpLocks/>
              <a:stCxn id="25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03C4377C-5A9F-8958-6BF7-F62AB11A9613}"/>
              </a:ext>
            </a:extLst>
          </p:cNvPr>
          <p:cNvGrpSpPr/>
          <p:nvPr/>
        </p:nvGrpSpPr>
        <p:grpSpPr>
          <a:xfrm>
            <a:off x="9728131" y="4134965"/>
            <a:ext cx="374645" cy="284807"/>
            <a:chOff x="1873254" y="4178249"/>
            <a:chExt cx="374645" cy="284807"/>
          </a:xfrm>
        </p:grpSpPr>
        <p:sp>
          <p:nvSpPr>
            <p:cNvPr id="258" name="TextBox 257">
              <a:extLst>
                <a:ext uri="{FF2B5EF4-FFF2-40B4-BE49-F238E27FC236}">
                  <a16:creationId xmlns:a16="http://schemas.microsoft.com/office/drawing/2014/main" id="{7D1086F1-1C34-9432-EB98-206F2A1F8BB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27</a:t>
              </a:r>
            </a:p>
          </p:txBody>
        </p:sp>
        <p:cxnSp>
          <p:nvCxnSpPr>
            <p:cNvPr id="259" name="Straight Connector 258">
              <a:extLst>
                <a:ext uri="{FF2B5EF4-FFF2-40B4-BE49-F238E27FC236}">
                  <a16:creationId xmlns:a16="http://schemas.microsoft.com/office/drawing/2014/main" id="{7AB35DA7-0731-F74E-BEBB-177CDF18E260}"/>
                </a:ext>
              </a:extLst>
            </p:cNvPr>
            <p:cNvCxnSpPr>
              <a:cxnSpLocks/>
              <a:stCxn id="25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D13E19C4-7432-C75F-6650-00EE389527F5}"/>
              </a:ext>
            </a:extLst>
          </p:cNvPr>
          <p:cNvGrpSpPr/>
          <p:nvPr/>
        </p:nvGrpSpPr>
        <p:grpSpPr>
          <a:xfrm>
            <a:off x="10062847" y="4134965"/>
            <a:ext cx="374645" cy="284807"/>
            <a:chOff x="1873254" y="4178249"/>
            <a:chExt cx="374645" cy="284807"/>
          </a:xfrm>
        </p:grpSpPr>
        <p:sp>
          <p:nvSpPr>
            <p:cNvPr id="261" name="TextBox 260">
              <a:extLst>
                <a:ext uri="{FF2B5EF4-FFF2-40B4-BE49-F238E27FC236}">
                  <a16:creationId xmlns:a16="http://schemas.microsoft.com/office/drawing/2014/main" id="{C4093AC2-76ED-D1DD-4FCB-9B4676F47B77}"/>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cxnSp>
          <p:nvCxnSpPr>
            <p:cNvPr id="262" name="Straight Connector 261">
              <a:extLst>
                <a:ext uri="{FF2B5EF4-FFF2-40B4-BE49-F238E27FC236}">
                  <a16:creationId xmlns:a16="http://schemas.microsoft.com/office/drawing/2014/main" id="{A35BECE3-B3F3-EC90-2588-C1A27B4C397C}"/>
                </a:ext>
              </a:extLst>
            </p:cNvPr>
            <p:cNvCxnSpPr>
              <a:cxnSpLocks/>
              <a:stCxn id="26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63" name="Group 262">
            <a:extLst>
              <a:ext uri="{FF2B5EF4-FFF2-40B4-BE49-F238E27FC236}">
                <a16:creationId xmlns:a16="http://schemas.microsoft.com/office/drawing/2014/main" id="{92600127-C6D4-C782-265F-9DDD05BAC915}"/>
              </a:ext>
            </a:extLst>
          </p:cNvPr>
          <p:cNvGrpSpPr/>
          <p:nvPr/>
        </p:nvGrpSpPr>
        <p:grpSpPr>
          <a:xfrm>
            <a:off x="10397563" y="4134965"/>
            <a:ext cx="374645" cy="284807"/>
            <a:chOff x="1873254" y="4178249"/>
            <a:chExt cx="374645" cy="284807"/>
          </a:xfrm>
        </p:grpSpPr>
        <p:sp>
          <p:nvSpPr>
            <p:cNvPr id="264" name="TextBox 263">
              <a:extLst>
                <a:ext uri="{FF2B5EF4-FFF2-40B4-BE49-F238E27FC236}">
                  <a16:creationId xmlns:a16="http://schemas.microsoft.com/office/drawing/2014/main" id="{5726AD1D-A4FD-233B-4C72-0D847482F98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33</a:t>
              </a:r>
            </a:p>
          </p:txBody>
        </p:sp>
        <p:cxnSp>
          <p:nvCxnSpPr>
            <p:cNvPr id="265" name="Straight Connector 264">
              <a:extLst>
                <a:ext uri="{FF2B5EF4-FFF2-40B4-BE49-F238E27FC236}">
                  <a16:creationId xmlns:a16="http://schemas.microsoft.com/office/drawing/2014/main" id="{7BBF62C4-D922-D9ED-DC42-19FF71BA31C6}"/>
                </a:ext>
              </a:extLst>
            </p:cNvPr>
            <p:cNvCxnSpPr>
              <a:cxnSpLocks/>
              <a:stCxn id="26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634FD7C9-72FE-46DB-5CC8-39EEF1BEC012}"/>
              </a:ext>
            </a:extLst>
          </p:cNvPr>
          <p:cNvGrpSpPr/>
          <p:nvPr/>
        </p:nvGrpSpPr>
        <p:grpSpPr>
          <a:xfrm>
            <a:off x="6546298" y="3791264"/>
            <a:ext cx="356712" cy="230832"/>
            <a:chOff x="757249" y="4117000"/>
            <a:chExt cx="356712" cy="230832"/>
          </a:xfrm>
        </p:grpSpPr>
        <p:cxnSp>
          <p:nvCxnSpPr>
            <p:cNvPr id="267" name="Straight Connector 266">
              <a:extLst>
                <a:ext uri="{FF2B5EF4-FFF2-40B4-BE49-F238E27FC236}">
                  <a16:creationId xmlns:a16="http://schemas.microsoft.com/office/drawing/2014/main" id="{5EE8656E-B4FF-875A-F608-67B08FF04B1A}"/>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90FB557A-5288-4B72-0B9A-2D3C6BE9417F}"/>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a:t>
              </a:r>
            </a:p>
          </p:txBody>
        </p:sp>
      </p:grpSp>
      <p:grpSp>
        <p:nvGrpSpPr>
          <p:cNvPr id="269" name="Group 268">
            <a:extLst>
              <a:ext uri="{FF2B5EF4-FFF2-40B4-BE49-F238E27FC236}">
                <a16:creationId xmlns:a16="http://schemas.microsoft.com/office/drawing/2014/main" id="{22B79707-0290-069A-6661-6EA8D83F7444}"/>
              </a:ext>
            </a:extLst>
          </p:cNvPr>
          <p:cNvGrpSpPr/>
          <p:nvPr/>
        </p:nvGrpSpPr>
        <p:grpSpPr>
          <a:xfrm>
            <a:off x="6546298" y="3562982"/>
            <a:ext cx="356712" cy="230832"/>
            <a:chOff x="757249" y="4117000"/>
            <a:chExt cx="356712" cy="230832"/>
          </a:xfrm>
        </p:grpSpPr>
        <p:cxnSp>
          <p:nvCxnSpPr>
            <p:cNvPr id="270" name="Straight Connector 269">
              <a:extLst>
                <a:ext uri="{FF2B5EF4-FFF2-40B4-BE49-F238E27FC236}">
                  <a16:creationId xmlns:a16="http://schemas.microsoft.com/office/drawing/2014/main" id="{41507F72-1E1E-79BD-4DD6-C5FC2E8E37D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051EC2D5-6DBA-E74D-04D6-B1EF915F955C}"/>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20</a:t>
              </a:r>
            </a:p>
          </p:txBody>
        </p:sp>
      </p:grpSp>
      <p:grpSp>
        <p:nvGrpSpPr>
          <p:cNvPr id="272" name="Group 271">
            <a:extLst>
              <a:ext uri="{FF2B5EF4-FFF2-40B4-BE49-F238E27FC236}">
                <a16:creationId xmlns:a16="http://schemas.microsoft.com/office/drawing/2014/main" id="{82A9214C-76C5-1E3E-DB10-DA3953B6498A}"/>
              </a:ext>
            </a:extLst>
          </p:cNvPr>
          <p:cNvGrpSpPr/>
          <p:nvPr/>
        </p:nvGrpSpPr>
        <p:grpSpPr>
          <a:xfrm>
            <a:off x="6546298" y="3334699"/>
            <a:ext cx="356712" cy="230832"/>
            <a:chOff x="757249" y="4117000"/>
            <a:chExt cx="356712" cy="230832"/>
          </a:xfrm>
        </p:grpSpPr>
        <p:cxnSp>
          <p:nvCxnSpPr>
            <p:cNvPr id="273" name="Straight Connector 272">
              <a:extLst>
                <a:ext uri="{FF2B5EF4-FFF2-40B4-BE49-F238E27FC236}">
                  <a16:creationId xmlns:a16="http://schemas.microsoft.com/office/drawing/2014/main" id="{0102B23C-951B-70FD-FF6F-C65C11E0711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9D76B68C-B203-A60E-8CFE-4C21D48B79F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grpSp>
      <p:grpSp>
        <p:nvGrpSpPr>
          <p:cNvPr id="275" name="Group 274">
            <a:extLst>
              <a:ext uri="{FF2B5EF4-FFF2-40B4-BE49-F238E27FC236}">
                <a16:creationId xmlns:a16="http://schemas.microsoft.com/office/drawing/2014/main" id="{8A16DD6E-FC7E-1CCE-1E6E-494557C7765F}"/>
              </a:ext>
            </a:extLst>
          </p:cNvPr>
          <p:cNvGrpSpPr/>
          <p:nvPr/>
        </p:nvGrpSpPr>
        <p:grpSpPr>
          <a:xfrm>
            <a:off x="6546298" y="3106417"/>
            <a:ext cx="356712" cy="230832"/>
            <a:chOff x="757249" y="4117000"/>
            <a:chExt cx="356712" cy="230832"/>
          </a:xfrm>
        </p:grpSpPr>
        <p:cxnSp>
          <p:nvCxnSpPr>
            <p:cNvPr id="276" name="Straight Connector 275">
              <a:extLst>
                <a:ext uri="{FF2B5EF4-FFF2-40B4-BE49-F238E27FC236}">
                  <a16:creationId xmlns:a16="http://schemas.microsoft.com/office/drawing/2014/main" id="{BBE6DC72-841C-A287-6816-58DEAF96D076}"/>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614974E3-1333-35A1-9AEA-FF9AA409016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40</a:t>
              </a:r>
            </a:p>
          </p:txBody>
        </p:sp>
      </p:grpSp>
      <p:grpSp>
        <p:nvGrpSpPr>
          <p:cNvPr id="278" name="Group 277">
            <a:extLst>
              <a:ext uri="{FF2B5EF4-FFF2-40B4-BE49-F238E27FC236}">
                <a16:creationId xmlns:a16="http://schemas.microsoft.com/office/drawing/2014/main" id="{C154EB1B-7935-7138-D695-50679F6D7705}"/>
              </a:ext>
            </a:extLst>
          </p:cNvPr>
          <p:cNvGrpSpPr/>
          <p:nvPr/>
        </p:nvGrpSpPr>
        <p:grpSpPr>
          <a:xfrm>
            <a:off x="6546298" y="2878135"/>
            <a:ext cx="356712" cy="230832"/>
            <a:chOff x="757249" y="4117000"/>
            <a:chExt cx="356712" cy="230832"/>
          </a:xfrm>
        </p:grpSpPr>
        <p:cxnSp>
          <p:nvCxnSpPr>
            <p:cNvPr id="279" name="Straight Connector 278">
              <a:extLst>
                <a:ext uri="{FF2B5EF4-FFF2-40B4-BE49-F238E27FC236}">
                  <a16:creationId xmlns:a16="http://schemas.microsoft.com/office/drawing/2014/main" id="{B6A24173-C95A-569D-DF15-BBF26EAD03EF}"/>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5D54BDF2-CB2D-5CD3-A733-7BB71BAE89A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50</a:t>
              </a:r>
            </a:p>
          </p:txBody>
        </p:sp>
      </p:grpSp>
      <p:grpSp>
        <p:nvGrpSpPr>
          <p:cNvPr id="281" name="Group 280">
            <a:extLst>
              <a:ext uri="{FF2B5EF4-FFF2-40B4-BE49-F238E27FC236}">
                <a16:creationId xmlns:a16="http://schemas.microsoft.com/office/drawing/2014/main" id="{14AF86B7-EDFE-012F-97AF-BCA8F30F4590}"/>
              </a:ext>
            </a:extLst>
          </p:cNvPr>
          <p:cNvGrpSpPr/>
          <p:nvPr/>
        </p:nvGrpSpPr>
        <p:grpSpPr>
          <a:xfrm>
            <a:off x="6546298" y="2649853"/>
            <a:ext cx="356712" cy="230832"/>
            <a:chOff x="757249" y="4117000"/>
            <a:chExt cx="356712" cy="230832"/>
          </a:xfrm>
        </p:grpSpPr>
        <p:cxnSp>
          <p:nvCxnSpPr>
            <p:cNvPr id="282" name="Straight Connector 281">
              <a:extLst>
                <a:ext uri="{FF2B5EF4-FFF2-40B4-BE49-F238E27FC236}">
                  <a16:creationId xmlns:a16="http://schemas.microsoft.com/office/drawing/2014/main" id="{52A0F40B-C746-CB32-DC84-DB70F357D51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ED10CAEA-8379-190F-6931-DC1E257913FB}"/>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60</a:t>
              </a:r>
            </a:p>
          </p:txBody>
        </p:sp>
      </p:grpSp>
      <p:grpSp>
        <p:nvGrpSpPr>
          <p:cNvPr id="284" name="Group 283">
            <a:extLst>
              <a:ext uri="{FF2B5EF4-FFF2-40B4-BE49-F238E27FC236}">
                <a16:creationId xmlns:a16="http://schemas.microsoft.com/office/drawing/2014/main" id="{2D3D70AD-A3C0-3276-1295-8B15165ED8DA}"/>
              </a:ext>
            </a:extLst>
          </p:cNvPr>
          <p:cNvGrpSpPr/>
          <p:nvPr/>
        </p:nvGrpSpPr>
        <p:grpSpPr>
          <a:xfrm>
            <a:off x="6546298" y="2421570"/>
            <a:ext cx="356712" cy="230832"/>
            <a:chOff x="757249" y="4117000"/>
            <a:chExt cx="356712" cy="230832"/>
          </a:xfrm>
        </p:grpSpPr>
        <p:cxnSp>
          <p:nvCxnSpPr>
            <p:cNvPr id="285" name="Straight Connector 284">
              <a:extLst>
                <a:ext uri="{FF2B5EF4-FFF2-40B4-BE49-F238E27FC236}">
                  <a16:creationId xmlns:a16="http://schemas.microsoft.com/office/drawing/2014/main" id="{AFED51E5-F273-9F46-0E96-E7A070E38E3B}"/>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86" name="TextBox 285">
              <a:extLst>
                <a:ext uri="{FF2B5EF4-FFF2-40B4-BE49-F238E27FC236}">
                  <a16:creationId xmlns:a16="http://schemas.microsoft.com/office/drawing/2014/main" id="{66A98B14-8F46-B996-1DE3-791EF8B9A1C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70</a:t>
              </a:r>
            </a:p>
          </p:txBody>
        </p:sp>
      </p:grpSp>
      <p:grpSp>
        <p:nvGrpSpPr>
          <p:cNvPr id="287" name="Group 286">
            <a:extLst>
              <a:ext uri="{FF2B5EF4-FFF2-40B4-BE49-F238E27FC236}">
                <a16:creationId xmlns:a16="http://schemas.microsoft.com/office/drawing/2014/main" id="{1A536DE8-40E2-721D-28BF-CB51D913E101}"/>
              </a:ext>
            </a:extLst>
          </p:cNvPr>
          <p:cNvGrpSpPr/>
          <p:nvPr/>
        </p:nvGrpSpPr>
        <p:grpSpPr>
          <a:xfrm>
            <a:off x="6546298" y="2193288"/>
            <a:ext cx="356712" cy="230832"/>
            <a:chOff x="757249" y="4117000"/>
            <a:chExt cx="356712" cy="230832"/>
          </a:xfrm>
        </p:grpSpPr>
        <p:cxnSp>
          <p:nvCxnSpPr>
            <p:cNvPr id="288" name="Straight Connector 287">
              <a:extLst>
                <a:ext uri="{FF2B5EF4-FFF2-40B4-BE49-F238E27FC236}">
                  <a16:creationId xmlns:a16="http://schemas.microsoft.com/office/drawing/2014/main" id="{8FE8E1CD-52CA-A9CD-DC75-31437204E5CC}"/>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3E0DD4BE-6D52-B3F7-E251-09C14733E28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80</a:t>
              </a:r>
            </a:p>
          </p:txBody>
        </p:sp>
      </p:grpSp>
      <p:grpSp>
        <p:nvGrpSpPr>
          <p:cNvPr id="290" name="Group 289">
            <a:extLst>
              <a:ext uri="{FF2B5EF4-FFF2-40B4-BE49-F238E27FC236}">
                <a16:creationId xmlns:a16="http://schemas.microsoft.com/office/drawing/2014/main" id="{FAE094E7-B60F-5F59-0C1B-B9B5F51399A9}"/>
              </a:ext>
            </a:extLst>
          </p:cNvPr>
          <p:cNvGrpSpPr/>
          <p:nvPr/>
        </p:nvGrpSpPr>
        <p:grpSpPr>
          <a:xfrm>
            <a:off x="6546298" y="1965006"/>
            <a:ext cx="356712" cy="230832"/>
            <a:chOff x="757249" y="4117000"/>
            <a:chExt cx="356712" cy="230832"/>
          </a:xfrm>
        </p:grpSpPr>
        <p:cxnSp>
          <p:nvCxnSpPr>
            <p:cNvPr id="291" name="Straight Connector 290">
              <a:extLst>
                <a:ext uri="{FF2B5EF4-FFF2-40B4-BE49-F238E27FC236}">
                  <a16:creationId xmlns:a16="http://schemas.microsoft.com/office/drawing/2014/main" id="{5EEF7CE0-102F-0CC5-A22B-C69DA72BF1F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88C2DC05-BEBB-F736-62C9-693552708A35}"/>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90</a:t>
              </a:r>
            </a:p>
          </p:txBody>
        </p:sp>
      </p:grpSp>
      <p:grpSp>
        <p:nvGrpSpPr>
          <p:cNvPr id="293" name="Group 292">
            <a:extLst>
              <a:ext uri="{FF2B5EF4-FFF2-40B4-BE49-F238E27FC236}">
                <a16:creationId xmlns:a16="http://schemas.microsoft.com/office/drawing/2014/main" id="{7C10BCA8-FB88-7933-849B-0E0547BDDD40}"/>
              </a:ext>
            </a:extLst>
          </p:cNvPr>
          <p:cNvGrpSpPr/>
          <p:nvPr/>
        </p:nvGrpSpPr>
        <p:grpSpPr>
          <a:xfrm>
            <a:off x="6449327" y="1736724"/>
            <a:ext cx="453683" cy="230832"/>
            <a:chOff x="660278" y="4117000"/>
            <a:chExt cx="453683" cy="230832"/>
          </a:xfrm>
        </p:grpSpPr>
        <p:cxnSp>
          <p:nvCxnSpPr>
            <p:cNvPr id="294" name="Straight Connector 293">
              <a:extLst>
                <a:ext uri="{FF2B5EF4-FFF2-40B4-BE49-F238E27FC236}">
                  <a16:creationId xmlns:a16="http://schemas.microsoft.com/office/drawing/2014/main" id="{D04FAC41-5A13-90B9-ECBA-4A8EB7ADFDA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C24D6988-8312-E1C6-FC70-12A4289571C5}"/>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100</a:t>
              </a:r>
            </a:p>
          </p:txBody>
        </p:sp>
      </p:grpSp>
      <p:grpSp>
        <p:nvGrpSpPr>
          <p:cNvPr id="296" name="Group 295">
            <a:extLst>
              <a:ext uri="{FF2B5EF4-FFF2-40B4-BE49-F238E27FC236}">
                <a16:creationId xmlns:a16="http://schemas.microsoft.com/office/drawing/2014/main" id="{0E01E24F-1302-038C-8D43-C8BB07B4F2DA}"/>
              </a:ext>
            </a:extLst>
          </p:cNvPr>
          <p:cNvGrpSpPr/>
          <p:nvPr/>
        </p:nvGrpSpPr>
        <p:grpSpPr>
          <a:xfrm>
            <a:off x="10417554" y="3149882"/>
            <a:ext cx="829821" cy="307777"/>
            <a:chOff x="4921198" y="3102388"/>
            <a:chExt cx="829821" cy="307777"/>
          </a:xfrm>
        </p:grpSpPr>
        <p:sp>
          <p:nvSpPr>
            <p:cNvPr id="297" name="TextBox 296">
              <a:extLst>
                <a:ext uri="{FF2B5EF4-FFF2-40B4-BE49-F238E27FC236}">
                  <a16:creationId xmlns:a16="http://schemas.microsoft.com/office/drawing/2014/main" id="{34F40552-793F-B7B1-5125-1E501A76858C}"/>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TPC</a:t>
              </a:r>
            </a:p>
          </p:txBody>
        </p:sp>
        <p:sp>
          <p:nvSpPr>
            <p:cNvPr id="298" name="Freeform 187">
              <a:extLst>
                <a:ext uri="{FF2B5EF4-FFF2-40B4-BE49-F238E27FC236}">
                  <a16:creationId xmlns:a16="http://schemas.microsoft.com/office/drawing/2014/main" id="{6E0AF048-57F7-4364-6C7D-83E93F2D221C}"/>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Arial"/>
                  <a:ea typeface="+mn-ea"/>
                  <a:cs typeface="+mn-cs"/>
                  <a:sym typeface="Helvetica"/>
                  <a:rtl val="0"/>
                </a:rPr>
                <a:t>+</a:t>
              </a:r>
            </a:p>
          </p:txBody>
        </p:sp>
        <p:sp>
          <p:nvSpPr>
            <p:cNvPr id="299" name="Freeform 188">
              <a:extLst>
                <a:ext uri="{FF2B5EF4-FFF2-40B4-BE49-F238E27FC236}">
                  <a16:creationId xmlns:a16="http://schemas.microsoft.com/office/drawing/2014/main" id="{EB42DB79-F817-8996-375A-DDA315726B70}"/>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grpSp>
        <p:nvGrpSpPr>
          <p:cNvPr id="300" name="Group 299">
            <a:extLst>
              <a:ext uri="{FF2B5EF4-FFF2-40B4-BE49-F238E27FC236}">
                <a16:creationId xmlns:a16="http://schemas.microsoft.com/office/drawing/2014/main" id="{1916E8E0-EDF0-DE20-DBD3-1929F2E368F9}"/>
              </a:ext>
            </a:extLst>
          </p:cNvPr>
          <p:cNvGrpSpPr/>
          <p:nvPr/>
        </p:nvGrpSpPr>
        <p:grpSpPr>
          <a:xfrm>
            <a:off x="11066994" y="4134965"/>
            <a:ext cx="374645" cy="284807"/>
            <a:chOff x="1873254" y="4178249"/>
            <a:chExt cx="374645" cy="284807"/>
          </a:xfrm>
        </p:grpSpPr>
        <p:sp>
          <p:nvSpPr>
            <p:cNvPr id="301" name="TextBox 300">
              <a:extLst>
                <a:ext uri="{FF2B5EF4-FFF2-40B4-BE49-F238E27FC236}">
                  <a16:creationId xmlns:a16="http://schemas.microsoft.com/office/drawing/2014/main" id="{2AE1FB44-8735-063A-11E8-4FFFA782C4D8}"/>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39</a:t>
              </a:r>
            </a:p>
          </p:txBody>
        </p:sp>
        <p:cxnSp>
          <p:nvCxnSpPr>
            <p:cNvPr id="302" name="Straight Connector 301">
              <a:extLst>
                <a:ext uri="{FF2B5EF4-FFF2-40B4-BE49-F238E27FC236}">
                  <a16:creationId xmlns:a16="http://schemas.microsoft.com/office/drawing/2014/main" id="{ABB83CE4-B8A2-297B-BE74-72BD2569B46C}"/>
                </a:ext>
              </a:extLst>
            </p:cNvPr>
            <p:cNvCxnSpPr>
              <a:cxnSpLocks/>
              <a:stCxn id="30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198A8A90-DF75-B43D-5157-0776D678380F}"/>
              </a:ext>
            </a:extLst>
          </p:cNvPr>
          <p:cNvGrpSpPr/>
          <p:nvPr/>
        </p:nvGrpSpPr>
        <p:grpSpPr>
          <a:xfrm>
            <a:off x="6902662" y="2995301"/>
            <a:ext cx="1600508" cy="1139664"/>
            <a:chOff x="2273654" y="3036835"/>
            <a:chExt cx="1143173" cy="1141414"/>
          </a:xfrm>
        </p:grpSpPr>
        <p:cxnSp>
          <p:nvCxnSpPr>
            <p:cNvPr id="304" name="Straight Connector 303">
              <a:extLst>
                <a:ext uri="{FF2B5EF4-FFF2-40B4-BE49-F238E27FC236}">
                  <a16:creationId xmlns:a16="http://schemas.microsoft.com/office/drawing/2014/main" id="{791EBA57-B6C1-FCCD-C943-D692442C60E0}"/>
                </a:ext>
              </a:extLst>
            </p:cNvPr>
            <p:cNvCxnSpPr>
              <a:cxnSpLocks/>
            </p:cNvCxnSpPr>
            <p:nvPr/>
          </p:nvCxnSpPr>
          <p:spPr>
            <a:xfrm>
              <a:off x="2273654" y="3036835"/>
              <a:ext cx="1143173"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1C8E3D25-1191-80F1-16ED-EAA644F7F65F}"/>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062B3A8-099F-DDEB-D0E2-85E683203522}"/>
                </a:ext>
              </a:extLst>
            </p:cNvPr>
            <p:cNvCxnSpPr>
              <a:cxnSpLocks/>
            </p:cNvCxnSpPr>
            <p:nvPr/>
          </p:nvCxnSpPr>
          <p:spPr>
            <a:xfrm flipV="1">
              <a:off x="3159204"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a:extLst>
              <a:ext uri="{FF2B5EF4-FFF2-40B4-BE49-F238E27FC236}">
                <a16:creationId xmlns:a16="http://schemas.microsoft.com/office/drawing/2014/main" id="{A19E7392-EB77-2563-82C3-0135926D6E52}"/>
              </a:ext>
            </a:extLst>
          </p:cNvPr>
          <p:cNvGrpSpPr/>
          <p:nvPr/>
        </p:nvGrpSpPr>
        <p:grpSpPr>
          <a:xfrm>
            <a:off x="6546298" y="4019549"/>
            <a:ext cx="4802776" cy="230832"/>
            <a:chOff x="757249" y="4117000"/>
            <a:chExt cx="4802776" cy="230832"/>
          </a:xfrm>
        </p:grpSpPr>
        <p:cxnSp>
          <p:nvCxnSpPr>
            <p:cNvPr id="308" name="Straight Connector 307">
              <a:extLst>
                <a:ext uri="{FF2B5EF4-FFF2-40B4-BE49-F238E27FC236}">
                  <a16:creationId xmlns:a16="http://schemas.microsoft.com/office/drawing/2014/main" id="{1689DF94-35F6-D15E-3B5F-869BDA28C6D4}"/>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0AE8B92E-28EE-0197-2768-1C65E3374652}"/>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grpSp>
      <p:sp>
        <p:nvSpPr>
          <p:cNvPr id="310" name="TextBox 309">
            <a:extLst>
              <a:ext uri="{FF2B5EF4-FFF2-40B4-BE49-F238E27FC236}">
                <a16:creationId xmlns:a16="http://schemas.microsoft.com/office/drawing/2014/main" id="{79485EC4-1846-041A-D106-DF8EF0E6FE53}"/>
              </a:ext>
            </a:extLst>
          </p:cNvPr>
          <p:cNvSpPr txBox="1"/>
          <p:nvPr/>
        </p:nvSpPr>
        <p:spPr>
          <a:xfrm>
            <a:off x="6902661" y="4386956"/>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Time (months)</a:t>
            </a:r>
          </a:p>
        </p:txBody>
      </p:sp>
      <p:graphicFrame>
        <p:nvGraphicFramePr>
          <p:cNvPr id="311" name="Table 27">
            <a:extLst>
              <a:ext uri="{FF2B5EF4-FFF2-40B4-BE49-F238E27FC236}">
                <a16:creationId xmlns:a16="http://schemas.microsoft.com/office/drawing/2014/main" id="{A23A1EA1-D46C-9F08-B913-B6767AC7C4F5}"/>
              </a:ext>
            </a:extLst>
          </p:cNvPr>
          <p:cNvGraphicFramePr>
            <a:graphicFrameLocks noGrp="1"/>
          </p:cNvGraphicFramePr>
          <p:nvPr/>
        </p:nvGraphicFramePr>
        <p:xfrm>
          <a:off x="6415660" y="4480560"/>
          <a:ext cx="5102436" cy="594360"/>
        </p:xfrm>
        <a:graphic>
          <a:graphicData uri="http://schemas.openxmlformats.org/drawingml/2006/table">
            <a:tbl>
              <a:tblPr firstRow="1" bandRow="1">
                <a:tableStyleId>{5C22544A-7EE6-4342-B048-85BDC9FD1C3A}</a:tableStyleId>
              </a:tblPr>
              <a:tblGrid>
                <a:gridCol w="262151">
                  <a:extLst>
                    <a:ext uri="{9D8B030D-6E8A-4147-A177-3AD203B41FA5}">
                      <a16:colId xmlns:a16="http://schemas.microsoft.com/office/drawing/2014/main" val="2117145719"/>
                    </a:ext>
                  </a:extLst>
                </a:gridCol>
                <a:gridCol w="327025">
                  <a:extLst>
                    <a:ext uri="{9D8B030D-6E8A-4147-A177-3AD203B41FA5}">
                      <a16:colId xmlns:a16="http://schemas.microsoft.com/office/drawing/2014/main" val="116493994"/>
                    </a:ext>
                  </a:extLst>
                </a:gridCol>
                <a:gridCol w="327025">
                  <a:extLst>
                    <a:ext uri="{9D8B030D-6E8A-4147-A177-3AD203B41FA5}">
                      <a16:colId xmlns:a16="http://schemas.microsoft.com/office/drawing/2014/main" val="3515584910"/>
                    </a:ext>
                  </a:extLst>
                </a:gridCol>
                <a:gridCol w="379412">
                  <a:extLst>
                    <a:ext uri="{9D8B030D-6E8A-4147-A177-3AD203B41FA5}">
                      <a16:colId xmlns:a16="http://schemas.microsoft.com/office/drawing/2014/main" val="426262220"/>
                    </a:ext>
                  </a:extLst>
                </a:gridCol>
                <a:gridCol w="379412">
                  <a:extLst>
                    <a:ext uri="{9D8B030D-6E8A-4147-A177-3AD203B41FA5}">
                      <a16:colId xmlns:a16="http://schemas.microsoft.com/office/drawing/2014/main" val="2583470130"/>
                    </a:ext>
                  </a:extLst>
                </a:gridCol>
                <a:gridCol w="327025">
                  <a:extLst>
                    <a:ext uri="{9D8B030D-6E8A-4147-A177-3AD203B41FA5}">
                      <a16:colId xmlns:a16="http://schemas.microsoft.com/office/drawing/2014/main" val="1872342716"/>
                    </a:ext>
                  </a:extLst>
                </a:gridCol>
                <a:gridCol w="327025">
                  <a:extLst>
                    <a:ext uri="{9D8B030D-6E8A-4147-A177-3AD203B41FA5}">
                      <a16:colId xmlns:a16="http://schemas.microsoft.com/office/drawing/2014/main" val="941638318"/>
                    </a:ext>
                  </a:extLst>
                </a:gridCol>
                <a:gridCol w="327025">
                  <a:extLst>
                    <a:ext uri="{9D8B030D-6E8A-4147-A177-3AD203B41FA5}">
                      <a16:colId xmlns:a16="http://schemas.microsoft.com/office/drawing/2014/main" val="2578609759"/>
                    </a:ext>
                  </a:extLst>
                </a:gridCol>
                <a:gridCol w="327025">
                  <a:extLst>
                    <a:ext uri="{9D8B030D-6E8A-4147-A177-3AD203B41FA5}">
                      <a16:colId xmlns:a16="http://schemas.microsoft.com/office/drawing/2014/main" val="4125452289"/>
                    </a:ext>
                  </a:extLst>
                </a:gridCol>
                <a:gridCol w="379412">
                  <a:extLst>
                    <a:ext uri="{9D8B030D-6E8A-4147-A177-3AD203B41FA5}">
                      <a16:colId xmlns:a16="http://schemas.microsoft.com/office/drawing/2014/main" val="2607569124"/>
                    </a:ext>
                  </a:extLst>
                </a:gridCol>
                <a:gridCol w="379412">
                  <a:extLst>
                    <a:ext uri="{9D8B030D-6E8A-4147-A177-3AD203B41FA5}">
                      <a16:colId xmlns:a16="http://schemas.microsoft.com/office/drawing/2014/main" val="3015190534"/>
                    </a:ext>
                  </a:extLst>
                </a:gridCol>
                <a:gridCol w="379412">
                  <a:extLst>
                    <a:ext uri="{9D8B030D-6E8A-4147-A177-3AD203B41FA5}">
                      <a16:colId xmlns:a16="http://schemas.microsoft.com/office/drawing/2014/main" val="3049114674"/>
                    </a:ext>
                  </a:extLst>
                </a:gridCol>
                <a:gridCol w="327025">
                  <a:extLst>
                    <a:ext uri="{9D8B030D-6E8A-4147-A177-3AD203B41FA5}">
                      <a16:colId xmlns:a16="http://schemas.microsoft.com/office/drawing/2014/main" val="812398574"/>
                    </a:ext>
                  </a:extLst>
                </a:gridCol>
                <a:gridCol w="327025">
                  <a:extLst>
                    <a:ext uri="{9D8B030D-6E8A-4147-A177-3AD203B41FA5}">
                      <a16:colId xmlns:a16="http://schemas.microsoft.com/office/drawing/2014/main" val="320259088"/>
                    </a:ext>
                  </a:extLst>
                </a:gridCol>
                <a:gridCol w="327025">
                  <a:extLst>
                    <a:ext uri="{9D8B030D-6E8A-4147-A177-3AD203B41FA5}">
                      <a16:colId xmlns:a16="http://schemas.microsoft.com/office/drawing/2014/main" val="1162524876"/>
                    </a:ext>
                  </a:extLst>
                </a:gridCol>
              </a:tblGrid>
              <a:tr h="0">
                <a:tc gridSpan="15">
                  <a:txBody>
                    <a:bodyPr/>
                    <a:lstStyle/>
                    <a:p>
                      <a:r>
                        <a:rPr lang="en-US" sz="900">
                          <a:solidFill>
                            <a:srgbClr val="002557"/>
                          </a:solidFill>
                        </a:rPr>
                        <a:t>No. of Patients Still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0">
                <a:tc>
                  <a:txBody>
                    <a:bodyPr/>
                    <a:lstStyle/>
                    <a:p>
                      <a:r>
                        <a:rPr lang="en-US" sz="900" spc="-20" baseline="0">
                          <a:solidFill>
                            <a:srgbClr val="33B4A7"/>
                          </a:solidFill>
                        </a:rPr>
                        <a:t>SG</a:t>
                      </a:r>
                    </a:p>
                  </a:txBody>
                  <a:tcPr marL="0" marR="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142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132 (9)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116 (24)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103 (37)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87 (53)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67 (73)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55 (85)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37 (96)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26 (103)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17 (106)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10 (109)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8 (109)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 (110)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(111)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0">
                <a:tc>
                  <a:txBody>
                    <a:bodyPr/>
                    <a:lstStyle/>
                    <a:p>
                      <a:r>
                        <a:rPr lang="en-US" sz="900" spc="-20" baseline="0">
                          <a:solidFill>
                            <a:srgbClr val="A6A6A6"/>
                          </a:solidFill>
                        </a:rPr>
                        <a:t>TPC</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128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118 (8)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90 (34)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79 (45)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55 (69)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43 (80)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40 (83)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32 (88)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24 (92)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11 (97)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6 (99)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3 (100)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750">
                          <a:solidFill>
                            <a:srgbClr val="002557"/>
                          </a:solidFill>
                        </a:rPr>
                        <a:t>0 (100)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grpSp>
        <p:nvGrpSpPr>
          <p:cNvPr id="312" name="Group 311">
            <a:extLst>
              <a:ext uri="{FF2B5EF4-FFF2-40B4-BE49-F238E27FC236}">
                <a16:creationId xmlns:a16="http://schemas.microsoft.com/office/drawing/2014/main" id="{38D0236E-B794-E598-4F38-7E0F54AAC725}"/>
              </a:ext>
            </a:extLst>
          </p:cNvPr>
          <p:cNvGrpSpPr/>
          <p:nvPr/>
        </p:nvGrpSpPr>
        <p:grpSpPr>
          <a:xfrm>
            <a:off x="5179085" y="4134965"/>
            <a:ext cx="374645" cy="284807"/>
            <a:chOff x="1873254" y="4178249"/>
            <a:chExt cx="374645" cy="284807"/>
          </a:xfrm>
        </p:grpSpPr>
        <p:sp>
          <p:nvSpPr>
            <p:cNvPr id="313" name="TextBox 312">
              <a:extLst>
                <a:ext uri="{FF2B5EF4-FFF2-40B4-BE49-F238E27FC236}">
                  <a16:creationId xmlns:a16="http://schemas.microsoft.com/office/drawing/2014/main" id="{B5F1468C-C101-5288-9819-49B8E724A4D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36</a:t>
              </a:r>
            </a:p>
          </p:txBody>
        </p:sp>
        <p:cxnSp>
          <p:nvCxnSpPr>
            <p:cNvPr id="314" name="Straight Connector 313">
              <a:extLst>
                <a:ext uri="{FF2B5EF4-FFF2-40B4-BE49-F238E27FC236}">
                  <a16:creationId xmlns:a16="http://schemas.microsoft.com/office/drawing/2014/main" id="{22650245-6A3F-D834-69C1-6833DA1327BF}"/>
                </a:ext>
              </a:extLst>
            </p:cNvPr>
            <p:cNvCxnSpPr>
              <a:cxnSpLocks/>
              <a:stCxn id="31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3E24B49C-8A5C-AD98-B579-EC3860256EDF}"/>
              </a:ext>
            </a:extLst>
          </p:cNvPr>
          <p:cNvGrpSpPr/>
          <p:nvPr/>
        </p:nvGrpSpPr>
        <p:grpSpPr>
          <a:xfrm>
            <a:off x="10732279" y="4134965"/>
            <a:ext cx="374645" cy="284807"/>
            <a:chOff x="1873254" y="4178249"/>
            <a:chExt cx="374645" cy="284807"/>
          </a:xfrm>
        </p:grpSpPr>
        <p:sp>
          <p:nvSpPr>
            <p:cNvPr id="316" name="TextBox 315">
              <a:extLst>
                <a:ext uri="{FF2B5EF4-FFF2-40B4-BE49-F238E27FC236}">
                  <a16:creationId xmlns:a16="http://schemas.microsoft.com/office/drawing/2014/main" id="{5E803226-27E5-DF9C-45BC-6BFCAF0C8E6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36</a:t>
              </a:r>
            </a:p>
          </p:txBody>
        </p:sp>
        <p:cxnSp>
          <p:nvCxnSpPr>
            <p:cNvPr id="317" name="Straight Connector 316">
              <a:extLst>
                <a:ext uri="{FF2B5EF4-FFF2-40B4-BE49-F238E27FC236}">
                  <a16:creationId xmlns:a16="http://schemas.microsoft.com/office/drawing/2014/main" id="{3C64FB30-A262-6DC8-BC0C-E9A9D2BB6617}"/>
                </a:ext>
              </a:extLst>
            </p:cNvPr>
            <p:cNvCxnSpPr>
              <a:cxnSpLocks/>
              <a:stCxn id="31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18" name="Graphic 16">
            <a:extLst>
              <a:ext uri="{FF2B5EF4-FFF2-40B4-BE49-F238E27FC236}">
                <a16:creationId xmlns:a16="http://schemas.microsoft.com/office/drawing/2014/main" id="{512A532D-D75D-3F2A-5085-F9A1673069B7}"/>
              </a:ext>
            </a:extLst>
          </p:cNvPr>
          <p:cNvGrpSpPr/>
          <p:nvPr/>
        </p:nvGrpSpPr>
        <p:grpSpPr>
          <a:xfrm>
            <a:off x="1342671" y="1846510"/>
            <a:ext cx="4385891" cy="2177245"/>
            <a:chOff x="1342671" y="1887738"/>
            <a:chExt cx="4385891" cy="2177245"/>
          </a:xfrm>
        </p:grpSpPr>
        <p:sp>
          <p:nvSpPr>
            <p:cNvPr id="319" name="Freeform 284">
              <a:extLst>
                <a:ext uri="{FF2B5EF4-FFF2-40B4-BE49-F238E27FC236}">
                  <a16:creationId xmlns:a16="http://schemas.microsoft.com/office/drawing/2014/main" id="{A6A620E9-1E70-6E99-7928-62F5530A1CAB}"/>
                </a:ext>
              </a:extLst>
            </p:cNvPr>
            <p:cNvSpPr/>
            <p:nvPr/>
          </p:nvSpPr>
          <p:spPr>
            <a:xfrm>
              <a:off x="1342671" y="1887738"/>
              <a:ext cx="4250644" cy="2062759"/>
            </a:xfrm>
            <a:custGeom>
              <a:avLst/>
              <a:gdLst>
                <a:gd name="connsiteX0" fmla="*/ 0 w 4250644"/>
                <a:gd name="connsiteY0" fmla="*/ 0 h 2062759"/>
                <a:gd name="connsiteX1" fmla="*/ 50900 w 4250644"/>
                <a:gd name="connsiteY1" fmla="*/ 0 h 2062759"/>
                <a:gd name="connsiteX2" fmla="*/ 50900 w 4250644"/>
                <a:gd name="connsiteY2" fmla="*/ 23257 h 2062759"/>
                <a:gd name="connsiteX3" fmla="*/ 99024 w 4250644"/>
                <a:gd name="connsiteY3" fmla="*/ 23257 h 2062759"/>
                <a:gd name="connsiteX4" fmla="*/ 99024 w 4250644"/>
                <a:gd name="connsiteY4" fmla="*/ 47524 h 2062759"/>
                <a:gd name="connsiteX5" fmla="*/ 220260 w 4250644"/>
                <a:gd name="connsiteY5" fmla="*/ 47524 h 2062759"/>
                <a:gd name="connsiteX6" fmla="*/ 220260 w 4250644"/>
                <a:gd name="connsiteY6" fmla="*/ 71792 h 2062759"/>
                <a:gd name="connsiteX7" fmla="*/ 249875 w 4250644"/>
                <a:gd name="connsiteY7" fmla="*/ 71792 h 2062759"/>
                <a:gd name="connsiteX8" fmla="*/ 249875 w 4250644"/>
                <a:gd name="connsiteY8" fmla="*/ 95049 h 2062759"/>
                <a:gd name="connsiteX9" fmla="*/ 260980 w 4250644"/>
                <a:gd name="connsiteY9" fmla="*/ 95049 h 2062759"/>
                <a:gd name="connsiteX10" fmla="*/ 260980 w 4250644"/>
                <a:gd name="connsiteY10" fmla="*/ 119316 h 2062759"/>
                <a:gd name="connsiteX11" fmla="*/ 360005 w 4250644"/>
                <a:gd name="connsiteY11" fmla="*/ 119316 h 2062759"/>
                <a:gd name="connsiteX12" fmla="*/ 360005 w 4250644"/>
                <a:gd name="connsiteY12" fmla="*/ 143584 h 2062759"/>
                <a:gd name="connsiteX13" fmla="*/ 388694 w 4250644"/>
                <a:gd name="connsiteY13" fmla="*/ 143584 h 2062759"/>
                <a:gd name="connsiteX14" fmla="*/ 388694 w 4250644"/>
                <a:gd name="connsiteY14" fmla="*/ 166841 h 2062759"/>
                <a:gd name="connsiteX15" fmla="*/ 392396 w 4250644"/>
                <a:gd name="connsiteY15" fmla="*/ 166841 h 2062759"/>
                <a:gd name="connsiteX16" fmla="*/ 392396 w 4250644"/>
                <a:gd name="connsiteY16" fmla="*/ 191109 h 2062759"/>
                <a:gd name="connsiteX17" fmla="*/ 418309 w 4250644"/>
                <a:gd name="connsiteY17" fmla="*/ 191109 h 2062759"/>
                <a:gd name="connsiteX18" fmla="*/ 418309 w 4250644"/>
                <a:gd name="connsiteY18" fmla="*/ 214365 h 2062759"/>
                <a:gd name="connsiteX19" fmla="*/ 447923 w 4250644"/>
                <a:gd name="connsiteY19" fmla="*/ 214365 h 2062759"/>
                <a:gd name="connsiteX20" fmla="*/ 447923 w 4250644"/>
                <a:gd name="connsiteY20" fmla="*/ 238633 h 2062759"/>
                <a:gd name="connsiteX21" fmla="*/ 459029 w 4250644"/>
                <a:gd name="connsiteY21" fmla="*/ 238633 h 2062759"/>
                <a:gd name="connsiteX22" fmla="*/ 459029 w 4250644"/>
                <a:gd name="connsiteY22" fmla="*/ 262901 h 2062759"/>
                <a:gd name="connsiteX23" fmla="*/ 521035 w 4250644"/>
                <a:gd name="connsiteY23" fmla="*/ 262901 h 2062759"/>
                <a:gd name="connsiteX24" fmla="*/ 521035 w 4250644"/>
                <a:gd name="connsiteY24" fmla="*/ 286157 h 2062759"/>
                <a:gd name="connsiteX25" fmla="*/ 558053 w 4250644"/>
                <a:gd name="connsiteY25" fmla="*/ 286157 h 2062759"/>
                <a:gd name="connsiteX26" fmla="*/ 558053 w 4250644"/>
                <a:gd name="connsiteY26" fmla="*/ 310425 h 2062759"/>
                <a:gd name="connsiteX27" fmla="*/ 561755 w 4250644"/>
                <a:gd name="connsiteY27" fmla="*/ 310425 h 2062759"/>
                <a:gd name="connsiteX28" fmla="*/ 561755 w 4250644"/>
                <a:gd name="connsiteY28" fmla="*/ 334693 h 2062759"/>
                <a:gd name="connsiteX29" fmla="*/ 569159 w 4250644"/>
                <a:gd name="connsiteY29" fmla="*/ 334693 h 2062759"/>
                <a:gd name="connsiteX30" fmla="*/ 569159 w 4250644"/>
                <a:gd name="connsiteY30" fmla="*/ 357950 h 2062759"/>
                <a:gd name="connsiteX31" fmla="*/ 608954 w 4250644"/>
                <a:gd name="connsiteY31" fmla="*/ 357950 h 2062759"/>
                <a:gd name="connsiteX32" fmla="*/ 608954 w 4250644"/>
                <a:gd name="connsiteY32" fmla="*/ 382217 h 2062759"/>
                <a:gd name="connsiteX33" fmla="*/ 627463 w 4250644"/>
                <a:gd name="connsiteY33" fmla="*/ 382217 h 2062759"/>
                <a:gd name="connsiteX34" fmla="*/ 627463 w 4250644"/>
                <a:gd name="connsiteY34" fmla="*/ 406485 h 2062759"/>
                <a:gd name="connsiteX35" fmla="*/ 631165 w 4250644"/>
                <a:gd name="connsiteY35" fmla="*/ 406485 h 2062759"/>
                <a:gd name="connsiteX36" fmla="*/ 631165 w 4250644"/>
                <a:gd name="connsiteY36" fmla="*/ 429742 h 2062759"/>
                <a:gd name="connsiteX37" fmla="*/ 634867 w 4250644"/>
                <a:gd name="connsiteY37" fmla="*/ 429742 h 2062759"/>
                <a:gd name="connsiteX38" fmla="*/ 634867 w 4250644"/>
                <a:gd name="connsiteY38" fmla="*/ 454009 h 2062759"/>
                <a:gd name="connsiteX39" fmla="*/ 638569 w 4250644"/>
                <a:gd name="connsiteY39" fmla="*/ 454009 h 2062759"/>
                <a:gd name="connsiteX40" fmla="*/ 638569 w 4250644"/>
                <a:gd name="connsiteY40" fmla="*/ 477266 h 2062759"/>
                <a:gd name="connsiteX41" fmla="*/ 642270 w 4250644"/>
                <a:gd name="connsiteY41" fmla="*/ 477266 h 2062759"/>
                <a:gd name="connsiteX42" fmla="*/ 642270 w 4250644"/>
                <a:gd name="connsiteY42" fmla="*/ 501534 h 2062759"/>
                <a:gd name="connsiteX43" fmla="*/ 679289 w 4250644"/>
                <a:gd name="connsiteY43" fmla="*/ 501534 h 2062759"/>
                <a:gd name="connsiteX44" fmla="*/ 679289 w 4250644"/>
                <a:gd name="connsiteY44" fmla="*/ 525802 h 2062759"/>
                <a:gd name="connsiteX45" fmla="*/ 704276 w 4250644"/>
                <a:gd name="connsiteY45" fmla="*/ 525802 h 2062759"/>
                <a:gd name="connsiteX46" fmla="*/ 704276 w 4250644"/>
                <a:gd name="connsiteY46" fmla="*/ 549058 h 2062759"/>
                <a:gd name="connsiteX47" fmla="*/ 719084 w 4250644"/>
                <a:gd name="connsiteY47" fmla="*/ 549058 h 2062759"/>
                <a:gd name="connsiteX48" fmla="*/ 719084 w 4250644"/>
                <a:gd name="connsiteY48" fmla="*/ 573326 h 2062759"/>
                <a:gd name="connsiteX49" fmla="*/ 722785 w 4250644"/>
                <a:gd name="connsiteY49" fmla="*/ 573326 h 2062759"/>
                <a:gd name="connsiteX50" fmla="*/ 722785 w 4250644"/>
                <a:gd name="connsiteY50" fmla="*/ 597594 h 2062759"/>
                <a:gd name="connsiteX51" fmla="*/ 763506 w 4250644"/>
                <a:gd name="connsiteY51" fmla="*/ 597594 h 2062759"/>
                <a:gd name="connsiteX52" fmla="*/ 793121 w 4250644"/>
                <a:gd name="connsiteY52" fmla="*/ 597594 h 2062759"/>
                <a:gd name="connsiteX53" fmla="*/ 793121 w 4250644"/>
                <a:gd name="connsiteY53" fmla="*/ 621861 h 2062759"/>
                <a:gd name="connsiteX54" fmla="*/ 855127 w 4250644"/>
                <a:gd name="connsiteY54" fmla="*/ 621861 h 2062759"/>
                <a:gd name="connsiteX55" fmla="*/ 855127 w 4250644"/>
                <a:gd name="connsiteY55" fmla="*/ 646129 h 2062759"/>
                <a:gd name="connsiteX56" fmla="*/ 862530 w 4250644"/>
                <a:gd name="connsiteY56" fmla="*/ 646129 h 2062759"/>
                <a:gd name="connsiteX57" fmla="*/ 862530 w 4250644"/>
                <a:gd name="connsiteY57" fmla="*/ 670397 h 2062759"/>
                <a:gd name="connsiteX58" fmla="*/ 892145 w 4250644"/>
                <a:gd name="connsiteY58" fmla="*/ 670397 h 2062759"/>
                <a:gd name="connsiteX59" fmla="*/ 892145 w 4250644"/>
                <a:gd name="connsiteY59" fmla="*/ 694665 h 2062759"/>
                <a:gd name="connsiteX60" fmla="*/ 921760 w 4250644"/>
                <a:gd name="connsiteY60" fmla="*/ 694665 h 2062759"/>
                <a:gd name="connsiteX61" fmla="*/ 921760 w 4250644"/>
                <a:gd name="connsiteY61" fmla="*/ 718932 h 2062759"/>
                <a:gd name="connsiteX62" fmla="*/ 931940 w 4250644"/>
                <a:gd name="connsiteY62" fmla="*/ 718932 h 2062759"/>
                <a:gd name="connsiteX63" fmla="*/ 931940 w 4250644"/>
                <a:gd name="connsiteY63" fmla="*/ 743200 h 2062759"/>
                <a:gd name="connsiteX64" fmla="*/ 965256 w 4250644"/>
                <a:gd name="connsiteY64" fmla="*/ 743200 h 2062759"/>
                <a:gd name="connsiteX65" fmla="*/ 965256 w 4250644"/>
                <a:gd name="connsiteY65" fmla="*/ 767468 h 2062759"/>
                <a:gd name="connsiteX66" fmla="*/ 976362 w 4250644"/>
                <a:gd name="connsiteY66" fmla="*/ 767468 h 2062759"/>
                <a:gd name="connsiteX67" fmla="*/ 976362 w 4250644"/>
                <a:gd name="connsiteY67" fmla="*/ 790725 h 2062759"/>
                <a:gd name="connsiteX68" fmla="*/ 987467 w 4250644"/>
                <a:gd name="connsiteY68" fmla="*/ 790725 h 2062759"/>
                <a:gd name="connsiteX69" fmla="*/ 987467 w 4250644"/>
                <a:gd name="connsiteY69" fmla="*/ 814992 h 2062759"/>
                <a:gd name="connsiteX70" fmla="*/ 1005977 w 4250644"/>
                <a:gd name="connsiteY70" fmla="*/ 814992 h 2062759"/>
                <a:gd name="connsiteX71" fmla="*/ 1005977 w 4250644"/>
                <a:gd name="connsiteY71" fmla="*/ 839260 h 2062759"/>
                <a:gd name="connsiteX72" fmla="*/ 1028188 w 4250644"/>
                <a:gd name="connsiteY72" fmla="*/ 839260 h 2062759"/>
                <a:gd name="connsiteX73" fmla="*/ 1028188 w 4250644"/>
                <a:gd name="connsiteY73" fmla="*/ 863528 h 2062759"/>
                <a:gd name="connsiteX74" fmla="*/ 1030964 w 4250644"/>
                <a:gd name="connsiteY74" fmla="*/ 863528 h 2062759"/>
                <a:gd name="connsiteX75" fmla="*/ 1030964 w 4250644"/>
                <a:gd name="connsiteY75" fmla="*/ 887796 h 2062759"/>
                <a:gd name="connsiteX76" fmla="*/ 1112405 w 4250644"/>
                <a:gd name="connsiteY76" fmla="*/ 887796 h 2062759"/>
                <a:gd name="connsiteX77" fmla="*/ 1112405 w 4250644"/>
                <a:gd name="connsiteY77" fmla="*/ 912063 h 2062759"/>
                <a:gd name="connsiteX78" fmla="*/ 1127212 w 4250644"/>
                <a:gd name="connsiteY78" fmla="*/ 912063 h 2062759"/>
                <a:gd name="connsiteX79" fmla="*/ 1127212 w 4250644"/>
                <a:gd name="connsiteY79" fmla="*/ 960599 h 2062759"/>
                <a:gd name="connsiteX80" fmla="*/ 1141094 w 4250644"/>
                <a:gd name="connsiteY80" fmla="*/ 960599 h 2062759"/>
                <a:gd name="connsiteX81" fmla="*/ 1141094 w 4250644"/>
                <a:gd name="connsiteY81" fmla="*/ 984867 h 2062759"/>
                <a:gd name="connsiteX82" fmla="*/ 1155902 w 4250644"/>
                <a:gd name="connsiteY82" fmla="*/ 984867 h 2062759"/>
                <a:gd name="connsiteX83" fmla="*/ 1155902 w 4250644"/>
                <a:gd name="connsiteY83" fmla="*/ 1009134 h 2062759"/>
                <a:gd name="connsiteX84" fmla="*/ 1167007 w 4250644"/>
                <a:gd name="connsiteY84" fmla="*/ 1009134 h 2062759"/>
                <a:gd name="connsiteX85" fmla="*/ 1167007 w 4250644"/>
                <a:gd name="connsiteY85" fmla="*/ 1033402 h 2062759"/>
                <a:gd name="connsiteX86" fmla="*/ 1189218 w 4250644"/>
                <a:gd name="connsiteY86" fmla="*/ 1033402 h 2062759"/>
                <a:gd name="connsiteX87" fmla="*/ 1189218 w 4250644"/>
                <a:gd name="connsiteY87" fmla="*/ 1057670 h 2062759"/>
                <a:gd name="connsiteX88" fmla="*/ 1204026 w 4250644"/>
                <a:gd name="connsiteY88" fmla="*/ 1057670 h 2062759"/>
                <a:gd name="connsiteX89" fmla="*/ 1204026 w 4250644"/>
                <a:gd name="connsiteY89" fmla="*/ 1081938 h 2062759"/>
                <a:gd name="connsiteX90" fmla="*/ 1233640 w 4250644"/>
                <a:gd name="connsiteY90" fmla="*/ 1081938 h 2062759"/>
                <a:gd name="connsiteX91" fmla="*/ 1233640 w 4250644"/>
                <a:gd name="connsiteY91" fmla="*/ 1106206 h 2062759"/>
                <a:gd name="connsiteX92" fmla="*/ 1243820 w 4250644"/>
                <a:gd name="connsiteY92" fmla="*/ 1106206 h 2062759"/>
                <a:gd name="connsiteX93" fmla="*/ 1243820 w 4250644"/>
                <a:gd name="connsiteY93" fmla="*/ 1130473 h 2062759"/>
                <a:gd name="connsiteX94" fmla="*/ 1262330 w 4250644"/>
                <a:gd name="connsiteY94" fmla="*/ 1130473 h 2062759"/>
                <a:gd name="connsiteX95" fmla="*/ 1262330 w 4250644"/>
                <a:gd name="connsiteY95" fmla="*/ 1154741 h 2062759"/>
                <a:gd name="connsiteX96" fmla="*/ 1353950 w 4250644"/>
                <a:gd name="connsiteY96" fmla="*/ 1154741 h 2062759"/>
                <a:gd name="connsiteX97" fmla="*/ 1353950 w 4250644"/>
                <a:gd name="connsiteY97" fmla="*/ 1179009 h 2062759"/>
                <a:gd name="connsiteX98" fmla="*/ 1365056 w 4250644"/>
                <a:gd name="connsiteY98" fmla="*/ 1179009 h 2062759"/>
                <a:gd name="connsiteX99" fmla="*/ 1365056 w 4250644"/>
                <a:gd name="connsiteY99" fmla="*/ 1203277 h 2062759"/>
                <a:gd name="connsiteX100" fmla="*/ 1376161 w 4250644"/>
                <a:gd name="connsiteY100" fmla="*/ 1203277 h 2062759"/>
                <a:gd name="connsiteX101" fmla="*/ 1376161 w 4250644"/>
                <a:gd name="connsiteY101" fmla="*/ 1227544 h 2062759"/>
                <a:gd name="connsiteX102" fmla="*/ 1383565 w 4250644"/>
                <a:gd name="connsiteY102" fmla="*/ 1227544 h 2062759"/>
                <a:gd name="connsiteX103" fmla="*/ 1383565 w 4250644"/>
                <a:gd name="connsiteY103" fmla="*/ 1251812 h 2062759"/>
                <a:gd name="connsiteX104" fmla="*/ 1405776 w 4250644"/>
                <a:gd name="connsiteY104" fmla="*/ 1251812 h 2062759"/>
                <a:gd name="connsiteX105" fmla="*/ 1405776 w 4250644"/>
                <a:gd name="connsiteY105" fmla="*/ 1276080 h 2062759"/>
                <a:gd name="connsiteX106" fmla="*/ 1427987 w 4250644"/>
                <a:gd name="connsiteY106" fmla="*/ 1276080 h 2062759"/>
                <a:gd name="connsiteX107" fmla="*/ 1427987 w 4250644"/>
                <a:gd name="connsiteY107" fmla="*/ 1300348 h 2062759"/>
                <a:gd name="connsiteX108" fmla="*/ 1446497 w 4250644"/>
                <a:gd name="connsiteY108" fmla="*/ 1300348 h 2062759"/>
                <a:gd name="connsiteX109" fmla="*/ 1446497 w 4250644"/>
                <a:gd name="connsiteY109" fmla="*/ 1324615 h 2062759"/>
                <a:gd name="connsiteX110" fmla="*/ 1460378 w 4250644"/>
                <a:gd name="connsiteY110" fmla="*/ 1324615 h 2062759"/>
                <a:gd name="connsiteX111" fmla="*/ 1460378 w 4250644"/>
                <a:gd name="connsiteY111" fmla="*/ 1348883 h 2062759"/>
                <a:gd name="connsiteX112" fmla="*/ 1486291 w 4250644"/>
                <a:gd name="connsiteY112" fmla="*/ 1348883 h 2062759"/>
                <a:gd name="connsiteX113" fmla="*/ 1489993 w 4250644"/>
                <a:gd name="connsiteY113" fmla="*/ 1348883 h 2062759"/>
                <a:gd name="connsiteX114" fmla="*/ 1489993 w 4250644"/>
                <a:gd name="connsiteY114" fmla="*/ 1374162 h 2062759"/>
                <a:gd name="connsiteX115" fmla="*/ 1504801 w 4250644"/>
                <a:gd name="connsiteY115" fmla="*/ 1374162 h 2062759"/>
                <a:gd name="connsiteX116" fmla="*/ 1504801 w 4250644"/>
                <a:gd name="connsiteY116" fmla="*/ 1398430 h 2062759"/>
                <a:gd name="connsiteX117" fmla="*/ 1527012 w 4250644"/>
                <a:gd name="connsiteY117" fmla="*/ 1398430 h 2062759"/>
                <a:gd name="connsiteX118" fmla="*/ 1527012 w 4250644"/>
                <a:gd name="connsiteY118" fmla="*/ 1423709 h 2062759"/>
                <a:gd name="connsiteX119" fmla="*/ 1549223 w 4250644"/>
                <a:gd name="connsiteY119" fmla="*/ 1423709 h 2062759"/>
                <a:gd name="connsiteX120" fmla="*/ 1549223 w 4250644"/>
                <a:gd name="connsiteY120" fmla="*/ 1447977 h 2062759"/>
                <a:gd name="connsiteX121" fmla="*/ 1629738 w 4250644"/>
                <a:gd name="connsiteY121" fmla="*/ 1447977 h 2062759"/>
                <a:gd name="connsiteX122" fmla="*/ 1629738 w 4250644"/>
                <a:gd name="connsiteY122" fmla="*/ 1473255 h 2062759"/>
                <a:gd name="connsiteX123" fmla="*/ 1666756 w 4250644"/>
                <a:gd name="connsiteY123" fmla="*/ 1473255 h 2062759"/>
                <a:gd name="connsiteX124" fmla="*/ 1666756 w 4250644"/>
                <a:gd name="connsiteY124" fmla="*/ 1498534 h 2062759"/>
                <a:gd name="connsiteX125" fmla="*/ 1684340 w 4250644"/>
                <a:gd name="connsiteY125" fmla="*/ 1498534 h 2062759"/>
                <a:gd name="connsiteX126" fmla="*/ 1684340 w 4250644"/>
                <a:gd name="connsiteY126" fmla="*/ 1522802 h 2062759"/>
                <a:gd name="connsiteX127" fmla="*/ 1706551 w 4250644"/>
                <a:gd name="connsiteY127" fmla="*/ 1522802 h 2062759"/>
                <a:gd name="connsiteX128" fmla="*/ 1706551 w 4250644"/>
                <a:gd name="connsiteY128" fmla="*/ 1548081 h 2062759"/>
                <a:gd name="connsiteX129" fmla="*/ 1754675 w 4250644"/>
                <a:gd name="connsiteY129" fmla="*/ 1548081 h 2062759"/>
                <a:gd name="connsiteX130" fmla="*/ 1754675 w 4250644"/>
                <a:gd name="connsiteY130" fmla="*/ 1572349 h 2062759"/>
                <a:gd name="connsiteX131" fmla="*/ 1790768 w 4250644"/>
                <a:gd name="connsiteY131" fmla="*/ 1572349 h 2062759"/>
                <a:gd name="connsiteX132" fmla="*/ 1790768 w 4250644"/>
                <a:gd name="connsiteY132" fmla="*/ 1597628 h 2062759"/>
                <a:gd name="connsiteX133" fmla="*/ 1875911 w 4250644"/>
                <a:gd name="connsiteY133" fmla="*/ 1597628 h 2062759"/>
                <a:gd name="connsiteX134" fmla="*/ 1875911 w 4250644"/>
                <a:gd name="connsiteY134" fmla="*/ 1622907 h 2062759"/>
                <a:gd name="connsiteX135" fmla="*/ 1926811 w 4250644"/>
                <a:gd name="connsiteY135" fmla="*/ 1622907 h 2062759"/>
                <a:gd name="connsiteX136" fmla="*/ 1926811 w 4250644"/>
                <a:gd name="connsiteY136" fmla="*/ 1647174 h 2062759"/>
                <a:gd name="connsiteX137" fmla="*/ 2029537 w 4250644"/>
                <a:gd name="connsiteY137" fmla="*/ 1647174 h 2062759"/>
                <a:gd name="connsiteX138" fmla="*/ 2029537 w 4250644"/>
                <a:gd name="connsiteY138" fmla="*/ 1672453 h 2062759"/>
                <a:gd name="connsiteX139" fmla="*/ 2077661 w 4250644"/>
                <a:gd name="connsiteY139" fmla="*/ 1672453 h 2062759"/>
                <a:gd name="connsiteX140" fmla="*/ 2077661 w 4250644"/>
                <a:gd name="connsiteY140" fmla="*/ 1696721 h 2062759"/>
                <a:gd name="connsiteX141" fmla="*/ 2180388 w 4250644"/>
                <a:gd name="connsiteY141" fmla="*/ 1696721 h 2062759"/>
                <a:gd name="connsiteX142" fmla="*/ 2180388 w 4250644"/>
                <a:gd name="connsiteY142" fmla="*/ 1722000 h 2062759"/>
                <a:gd name="connsiteX143" fmla="*/ 2231288 w 4250644"/>
                <a:gd name="connsiteY143" fmla="*/ 1722000 h 2062759"/>
                <a:gd name="connsiteX144" fmla="*/ 2231288 w 4250644"/>
                <a:gd name="connsiteY144" fmla="*/ 1747279 h 2062759"/>
                <a:gd name="connsiteX145" fmla="*/ 2309027 w 4250644"/>
                <a:gd name="connsiteY145" fmla="*/ 1747279 h 2062759"/>
                <a:gd name="connsiteX146" fmla="*/ 2309027 w 4250644"/>
                <a:gd name="connsiteY146" fmla="*/ 1771547 h 2062759"/>
                <a:gd name="connsiteX147" fmla="*/ 2363629 w 4250644"/>
                <a:gd name="connsiteY147" fmla="*/ 1771547 h 2062759"/>
                <a:gd name="connsiteX148" fmla="*/ 2378436 w 4250644"/>
                <a:gd name="connsiteY148" fmla="*/ 1771547 h 2062759"/>
                <a:gd name="connsiteX149" fmla="*/ 2378436 w 4250644"/>
                <a:gd name="connsiteY149" fmla="*/ 1797837 h 2062759"/>
                <a:gd name="connsiteX150" fmla="*/ 2546870 w 4250644"/>
                <a:gd name="connsiteY150" fmla="*/ 1797837 h 2062759"/>
                <a:gd name="connsiteX151" fmla="*/ 2583889 w 4250644"/>
                <a:gd name="connsiteY151" fmla="*/ 1797837 h 2062759"/>
                <a:gd name="connsiteX152" fmla="*/ 2583889 w 4250644"/>
                <a:gd name="connsiteY152" fmla="*/ 1825138 h 2062759"/>
                <a:gd name="connsiteX153" fmla="*/ 2628311 w 4250644"/>
                <a:gd name="connsiteY153" fmla="*/ 1825138 h 2062759"/>
                <a:gd name="connsiteX154" fmla="*/ 2642193 w 4250644"/>
                <a:gd name="connsiteY154" fmla="*/ 1825138 h 2062759"/>
                <a:gd name="connsiteX155" fmla="*/ 2642193 w 4250644"/>
                <a:gd name="connsiteY155" fmla="*/ 1854462 h 2062759"/>
                <a:gd name="connsiteX156" fmla="*/ 2712528 w 4250644"/>
                <a:gd name="connsiteY156" fmla="*/ 1854462 h 2062759"/>
                <a:gd name="connsiteX157" fmla="*/ 2712528 w 4250644"/>
                <a:gd name="connsiteY157" fmla="*/ 1883785 h 2062759"/>
                <a:gd name="connsiteX158" fmla="*/ 2756950 w 4250644"/>
                <a:gd name="connsiteY158" fmla="*/ 1883785 h 2062759"/>
                <a:gd name="connsiteX159" fmla="*/ 2756950 w 4250644"/>
                <a:gd name="connsiteY159" fmla="*/ 1913109 h 2062759"/>
                <a:gd name="connsiteX160" fmla="*/ 2892067 w 4250644"/>
                <a:gd name="connsiteY160" fmla="*/ 1913109 h 2062759"/>
                <a:gd name="connsiteX161" fmla="*/ 3042918 w 4250644"/>
                <a:gd name="connsiteY161" fmla="*/ 1913109 h 2062759"/>
                <a:gd name="connsiteX162" fmla="*/ 3042918 w 4250644"/>
                <a:gd name="connsiteY162" fmla="*/ 1945466 h 2062759"/>
                <a:gd name="connsiteX163" fmla="*/ 3101222 w 4250644"/>
                <a:gd name="connsiteY163" fmla="*/ 1945466 h 2062759"/>
                <a:gd name="connsiteX164" fmla="*/ 3101222 w 4250644"/>
                <a:gd name="connsiteY164" fmla="*/ 1976812 h 2062759"/>
                <a:gd name="connsiteX165" fmla="*/ 3104924 w 4250644"/>
                <a:gd name="connsiteY165" fmla="*/ 1976812 h 2062759"/>
                <a:gd name="connsiteX166" fmla="*/ 3112327 w 4250644"/>
                <a:gd name="connsiteY166" fmla="*/ 1976812 h 2062759"/>
                <a:gd name="connsiteX167" fmla="*/ 3141942 w 4250644"/>
                <a:gd name="connsiteY167" fmla="*/ 1976812 h 2062759"/>
                <a:gd name="connsiteX168" fmla="*/ 3141942 w 4250644"/>
                <a:gd name="connsiteY168" fmla="*/ 2016247 h 2062759"/>
                <a:gd name="connsiteX169" fmla="*/ 3145644 w 4250644"/>
                <a:gd name="connsiteY169" fmla="*/ 2016247 h 2062759"/>
                <a:gd name="connsiteX170" fmla="*/ 3409400 w 4250644"/>
                <a:gd name="connsiteY170" fmla="*/ 2016247 h 2062759"/>
                <a:gd name="connsiteX171" fmla="*/ 3409400 w 4250644"/>
                <a:gd name="connsiteY171" fmla="*/ 2062760 h 2062759"/>
                <a:gd name="connsiteX172" fmla="*/ 3604673 w 4250644"/>
                <a:gd name="connsiteY172" fmla="*/ 2062760 h 2062759"/>
                <a:gd name="connsiteX173" fmla="*/ 3651871 w 4250644"/>
                <a:gd name="connsiteY173" fmla="*/ 2062760 h 2062759"/>
                <a:gd name="connsiteX174" fmla="*/ 3817529 w 4250644"/>
                <a:gd name="connsiteY174" fmla="*/ 2062760 h 2062759"/>
                <a:gd name="connsiteX175" fmla="*/ 4011876 w 4250644"/>
                <a:gd name="connsiteY175" fmla="*/ 2062760 h 2062759"/>
                <a:gd name="connsiteX176" fmla="*/ 4250645 w 4250644"/>
                <a:gd name="connsiteY176" fmla="*/ 2062760 h 206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250644" h="2062759">
                  <a:moveTo>
                    <a:pt x="0" y="0"/>
                  </a:moveTo>
                  <a:lnTo>
                    <a:pt x="50900" y="0"/>
                  </a:lnTo>
                  <a:lnTo>
                    <a:pt x="50900" y="23257"/>
                  </a:lnTo>
                  <a:lnTo>
                    <a:pt x="99024" y="23257"/>
                  </a:lnTo>
                  <a:lnTo>
                    <a:pt x="99024" y="47524"/>
                  </a:lnTo>
                  <a:lnTo>
                    <a:pt x="220260" y="47524"/>
                  </a:lnTo>
                  <a:lnTo>
                    <a:pt x="220260" y="71792"/>
                  </a:lnTo>
                  <a:lnTo>
                    <a:pt x="249875" y="71792"/>
                  </a:lnTo>
                  <a:lnTo>
                    <a:pt x="249875" y="95049"/>
                  </a:lnTo>
                  <a:lnTo>
                    <a:pt x="260980" y="95049"/>
                  </a:lnTo>
                  <a:lnTo>
                    <a:pt x="260980" y="119316"/>
                  </a:lnTo>
                  <a:lnTo>
                    <a:pt x="360005" y="119316"/>
                  </a:lnTo>
                  <a:lnTo>
                    <a:pt x="360005" y="143584"/>
                  </a:lnTo>
                  <a:lnTo>
                    <a:pt x="388694" y="143584"/>
                  </a:lnTo>
                  <a:lnTo>
                    <a:pt x="388694" y="166841"/>
                  </a:lnTo>
                  <a:lnTo>
                    <a:pt x="392396" y="166841"/>
                  </a:lnTo>
                  <a:lnTo>
                    <a:pt x="392396" y="191109"/>
                  </a:lnTo>
                  <a:lnTo>
                    <a:pt x="418309" y="191109"/>
                  </a:lnTo>
                  <a:lnTo>
                    <a:pt x="418309" y="214365"/>
                  </a:lnTo>
                  <a:lnTo>
                    <a:pt x="447923" y="214365"/>
                  </a:lnTo>
                  <a:lnTo>
                    <a:pt x="447923" y="238633"/>
                  </a:lnTo>
                  <a:lnTo>
                    <a:pt x="459029" y="238633"/>
                  </a:lnTo>
                  <a:lnTo>
                    <a:pt x="459029" y="262901"/>
                  </a:lnTo>
                  <a:lnTo>
                    <a:pt x="521035" y="262901"/>
                  </a:lnTo>
                  <a:lnTo>
                    <a:pt x="521035" y="286157"/>
                  </a:lnTo>
                  <a:lnTo>
                    <a:pt x="558053" y="286157"/>
                  </a:lnTo>
                  <a:lnTo>
                    <a:pt x="558053" y="310425"/>
                  </a:lnTo>
                  <a:lnTo>
                    <a:pt x="561755" y="310425"/>
                  </a:lnTo>
                  <a:lnTo>
                    <a:pt x="561755" y="334693"/>
                  </a:lnTo>
                  <a:lnTo>
                    <a:pt x="569159" y="334693"/>
                  </a:lnTo>
                  <a:lnTo>
                    <a:pt x="569159" y="357950"/>
                  </a:lnTo>
                  <a:lnTo>
                    <a:pt x="608954" y="357950"/>
                  </a:lnTo>
                  <a:lnTo>
                    <a:pt x="608954" y="382217"/>
                  </a:lnTo>
                  <a:lnTo>
                    <a:pt x="627463" y="382217"/>
                  </a:lnTo>
                  <a:lnTo>
                    <a:pt x="627463" y="406485"/>
                  </a:lnTo>
                  <a:lnTo>
                    <a:pt x="631165" y="406485"/>
                  </a:lnTo>
                  <a:lnTo>
                    <a:pt x="631165" y="429742"/>
                  </a:lnTo>
                  <a:lnTo>
                    <a:pt x="634867" y="429742"/>
                  </a:lnTo>
                  <a:lnTo>
                    <a:pt x="634867" y="454009"/>
                  </a:lnTo>
                  <a:lnTo>
                    <a:pt x="638569" y="454009"/>
                  </a:lnTo>
                  <a:lnTo>
                    <a:pt x="638569" y="477266"/>
                  </a:lnTo>
                  <a:lnTo>
                    <a:pt x="642270" y="477266"/>
                  </a:lnTo>
                  <a:lnTo>
                    <a:pt x="642270" y="501534"/>
                  </a:lnTo>
                  <a:lnTo>
                    <a:pt x="679289" y="501534"/>
                  </a:lnTo>
                  <a:lnTo>
                    <a:pt x="679289" y="525802"/>
                  </a:lnTo>
                  <a:lnTo>
                    <a:pt x="704276" y="525802"/>
                  </a:lnTo>
                  <a:lnTo>
                    <a:pt x="704276" y="549058"/>
                  </a:lnTo>
                  <a:lnTo>
                    <a:pt x="719084" y="549058"/>
                  </a:lnTo>
                  <a:lnTo>
                    <a:pt x="719084" y="573326"/>
                  </a:lnTo>
                  <a:lnTo>
                    <a:pt x="722785" y="573326"/>
                  </a:lnTo>
                  <a:lnTo>
                    <a:pt x="722785" y="597594"/>
                  </a:lnTo>
                  <a:lnTo>
                    <a:pt x="763506" y="597594"/>
                  </a:lnTo>
                  <a:lnTo>
                    <a:pt x="793121" y="597594"/>
                  </a:lnTo>
                  <a:lnTo>
                    <a:pt x="793121" y="621861"/>
                  </a:lnTo>
                  <a:lnTo>
                    <a:pt x="855127" y="621861"/>
                  </a:lnTo>
                  <a:lnTo>
                    <a:pt x="855127" y="646129"/>
                  </a:lnTo>
                  <a:lnTo>
                    <a:pt x="862530" y="646129"/>
                  </a:lnTo>
                  <a:lnTo>
                    <a:pt x="862530" y="670397"/>
                  </a:lnTo>
                  <a:lnTo>
                    <a:pt x="892145" y="670397"/>
                  </a:lnTo>
                  <a:lnTo>
                    <a:pt x="892145" y="694665"/>
                  </a:lnTo>
                  <a:lnTo>
                    <a:pt x="921760" y="694665"/>
                  </a:lnTo>
                  <a:lnTo>
                    <a:pt x="921760" y="718932"/>
                  </a:lnTo>
                  <a:lnTo>
                    <a:pt x="931940" y="718932"/>
                  </a:lnTo>
                  <a:lnTo>
                    <a:pt x="931940" y="743200"/>
                  </a:lnTo>
                  <a:lnTo>
                    <a:pt x="965256" y="743200"/>
                  </a:lnTo>
                  <a:lnTo>
                    <a:pt x="965256" y="767468"/>
                  </a:lnTo>
                  <a:lnTo>
                    <a:pt x="976362" y="767468"/>
                  </a:lnTo>
                  <a:lnTo>
                    <a:pt x="976362" y="790725"/>
                  </a:lnTo>
                  <a:lnTo>
                    <a:pt x="987467" y="790725"/>
                  </a:lnTo>
                  <a:lnTo>
                    <a:pt x="987467" y="814992"/>
                  </a:lnTo>
                  <a:lnTo>
                    <a:pt x="1005977" y="814992"/>
                  </a:lnTo>
                  <a:lnTo>
                    <a:pt x="1005977" y="839260"/>
                  </a:lnTo>
                  <a:lnTo>
                    <a:pt x="1028188" y="839260"/>
                  </a:lnTo>
                  <a:lnTo>
                    <a:pt x="1028188" y="863528"/>
                  </a:lnTo>
                  <a:lnTo>
                    <a:pt x="1030964" y="863528"/>
                  </a:lnTo>
                  <a:lnTo>
                    <a:pt x="1030964" y="887796"/>
                  </a:lnTo>
                  <a:lnTo>
                    <a:pt x="1112405" y="887796"/>
                  </a:lnTo>
                  <a:lnTo>
                    <a:pt x="1112405" y="912063"/>
                  </a:lnTo>
                  <a:lnTo>
                    <a:pt x="1127212" y="912063"/>
                  </a:lnTo>
                  <a:lnTo>
                    <a:pt x="1127212" y="960599"/>
                  </a:lnTo>
                  <a:lnTo>
                    <a:pt x="1141094" y="960599"/>
                  </a:lnTo>
                  <a:lnTo>
                    <a:pt x="1141094" y="984867"/>
                  </a:lnTo>
                  <a:lnTo>
                    <a:pt x="1155902" y="984867"/>
                  </a:lnTo>
                  <a:lnTo>
                    <a:pt x="1155902" y="1009134"/>
                  </a:lnTo>
                  <a:lnTo>
                    <a:pt x="1167007" y="1009134"/>
                  </a:lnTo>
                  <a:lnTo>
                    <a:pt x="1167007" y="1033402"/>
                  </a:lnTo>
                  <a:lnTo>
                    <a:pt x="1189218" y="1033402"/>
                  </a:lnTo>
                  <a:lnTo>
                    <a:pt x="1189218" y="1057670"/>
                  </a:lnTo>
                  <a:lnTo>
                    <a:pt x="1204026" y="1057670"/>
                  </a:lnTo>
                  <a:lnTo>
                    <a:pt x="1204026" y="1081938"/>
                  </a:lnTo>
                  <a:lnTo>
                    <a:pt x="1233640" y="1081938"/>
                  </a:lnTo>
                  <a:lnTo>
                    <a:pt x="1233640" y="1106206"/>
                  </a:lnTo>
                  <a:lnTo>
                    <a:pt x="1243820" y="1106206"/>
                  </a:lnTo>
                  <a:lnTo>
                    <a:pt x="1243820" y="1130473"/>
                  </a:lnTo>
                  <a:lnTo>
                    <a:pt x="1262330" y="1130473"/>
                  </a:lnTo>
                  <a:lnTo>
                    <a:pt x="1262330" y="1154741"/>
                  </a:lnTo>
                  <a:lnTo>
                    <a:pt x="1353950" y="1154741"/>
                  </a:lnTo>
                  <a:lnTo>
                    <a:pt x="1353950" y="1179009"/>
                  </a:lnTo>
                  <a:lnTo>
                    <a:pt x="1365056" y="1179009"/>
                  </a:lnTo>
                  <a:lnTo>
                    <a:pt x="1365056" y="1203277"/>
                  </a:lnTo>
                  <a:lnTo>
                    <a:pt x="1376161" y="1203277"/>
                  </a:lnTo>
                  <a:lnTo>
                    <a:pt x="1376161" y="1227544"/>
                  </a:lnTo>
                  <a:lnTo>
                    <a:pt x="1383565" y="1227544"/>
                  </a:lnTo>
                  <a:lnTo>
                    <a:pt x="1383565" y="1251812"/>
                  </a:lnTo>
                  <a:lnTo>
                    <a:pt x="1405776" y="1251812"/>
                  </a:lnTo>
                  <a:lnTo>
                    <a:pt x="1405776" y="1276080"/>
                  </a:lnTo>
                  <a:lnTo>
                    <a:pt x="1427987" y="1276080"/>
                  </a:lnTo>
                  <a:lnTo>
                    <a:pt x="1427987" y="1300348"/>
                  </a:lnTo>
                  <a:lnTo>
                    <a:pt x="1446497" y="1300348"/>
                  </a:lnTo>
                  <a:lnTo>
                    <a:pt x="1446497" y="1324615"/>
                  </a:lnTo>
                  <a:lnTo>
                    <a:pt x="1460378" y="1324615"/>
                  </a:lnTo>
                  <a:lnTo>
                    <a:pt x="1460378" y="1348883"/>
                  </a:lnTo>
                  <a:lnTo>
                    <a:pt x="1486291" y="1348883"/>
                  </a:lnTo>
                  <a:lnTo>
                    <a:pt x="1489993" y="1348883"/>
                  </a:lnTo>
                  <a:lnTo>
                    <a:pt x="1489993" y="1374162"/>
                  </a:lnTo>
                  <a:lnTo>
                    <a:pt x="1504801" y="1374162"/>
                  </a:lnTo>
                  <a:lnTo>
                    <a:pt x="1504801" y="1398430"/>
                  </a:lnTo>
                  <a:lnTo>
                    <a:pt x="1527012" y="1398430"/>
                  </a:lnTo>
                  <a:lnTo>
                    <a:pt x="1527012" y="1423709"/>
                  </a:lnTo>
                  <a:lnTo>
                    <a:pt x="1549223" y="1423709"/>
                  </a:lnTo>
                  <a:lnTo>
                    <a:pt x="1549223" y="1447977"/>
                  </a:lnTo>
                  <a:lnTo>
                    <a:pt x="1629738" y="1447977"/>
                  </a:lnTo>
                  <a:lnTo>
                    <a:pt x="1629738" y="1473255"/>
                  </a:lnTo>
                  <a:lnTo>
                    <a:pt x="1666756" y="1473255"/>
                  </a:lnTo>
                  <a:lnTo>
                    <a:pt x="1666756" y="1498534"/>
                  </a:lnTo>
                  <a:lnTo>
                    <a:pt x="1684340" y="1498534"/>
                  </a:lnTo>
                  <a:lnTo>
                    <a:pt x="1684340" y="1522802"/>
                  </a:lnTo>
                  <a:lnTo>
                    <a:pt x="1706551" y="1522802"/>
                  </a:lnTo>
                  <a:lnTo>
                    <a:pt x="1706551" y="1548081"/>
                  </a:lnTo>
                  <a:lnTo>
                    <a:pt x="1754675" y="1548081"/>
                  </a:lnTo>
                  <a:lnTo>
                    <a:pt x="1754675" y="1572349"/>
                  </a:lnTo>
                  <a:lnTo>
                    <a:pt x="1790768" y="1572349"/>
                  </a:lnTo>
                  <a:lnTo>
                    <a:pt x="1790768" y="1597628"/>
                  </a:lnTo>
                  <a:lnTo>
                    <a:pt x="1875911" y="1597628"/>
                  </a:lnTo>
                  <a:lnTo>
                    <a:pt x="1875911" y="1622907"/>
                  </a:lnTo>
                  <a:lnTo>
                    <a:pt x="1926811" y="1622907"/>
                  </a:lnTo>
                  <a:lnTo>
                    <a:pt x="1926811" y="1647174"/>
                  </a:lnTo>
                  <a:lnTo>
                    <a:pt x="2029537" y="1647174"/>
                  </a:lnTo>
                  <a:lnTo>
                    <a:pt x="2029537" y="1672453"/>
                  </a:lnTo>
                  <a:lnTo>
                    <a:pt x="2077661" y="1672453"/>
                  </a:lnTo>
                  <a:lnTo>
                    <a:pt x="2077661" y="1696721"/>
                  </a:lnTo>
                  <a:lnTo>
                    <a:pt x="2180388" y="1696721"/>
                  </a:lnTo>
                  <a:lnTo>
                    <a:pt x="2180388" y="1722000"/>
                  </a:lnTo>
                  <a:lnTo>
                    <a:pt x="2231288" y="1722000"/>
                  </a:lnTo>
                  <a:lnTo>
                    <a:pt x="2231288" y="1747279"/>
                  </a:lnTo>
                  <a:lnTo>
                    <a:pt x="2309027" y="1747279"/>
                  </a:lnTo>
                  <a:lnTo>
                    <a:pt x="2309027" y="1771547"/>
                  </a:lnTo>
                  <a:lnTo>
                    <a:pt x="2363629" y="1771547"/>
                  </a:lnTo>
                  <a:lnTo>
                    <a:pt x="2378436" y="1771547"/>
                  </a:lnTo>
                  <a:lnTo>
                    <a:pt x="2378436" y="1797837"/>
                  </a:lnTo>
                  <a:lnTo>
                    <a:pt x="2546870" y="1797837"/>
                  </a:lnTo>
                  <a:lnTo>
                    <a:pt x="2583889" y="1797837"/>
                  </a:lnTo>
                  <a:lnTo>
                    <a:pt x="2583889" y="1825138"/>
                  </a:lnTo>
                  <a:lnTo>
                    <a:pt x="2628311" y="1825138"/>
                  </a:lnTo>
                  <a:lnTo>
                    <a:pt x="2642193" y="1825138"/>
                  </a:lnTo>
                  <a:lnTo>
                    <a:pt x="2642193" y="1854462"/>
                  </a:lnTo>
                  <a:lnTo>
                    <a:pt x="2712528" y="1854462"/>
                  </a:lnTo>
                  <a:lnTo>
                    <a:pt x="2712528" y="1883785"/>
                  </a:lnTo>
                  <a:lnTo>
                    <a:pt x="2756950" y="1883785"/>
                  </a:lnTo>
                  <a:lnTo>
                    <a:pt x="2756950" y="1913109"/>
                  </a:lnTo>
                  <a:lnTo>
                    <a:pt x="2892067" y="1913109"/>
                  </a:lnTo>
                  <a:lnTo>
                    <a:pt x="3042918" y="1913109"/>
                  </a:lnTo>
                  <a:lnTo>
                    <a:pt x="3042918" y="1945466"/>
                  </a:lnTo>
                  <a:lnTo>
                    <a:pt x="3101222" y="1945466"/>
                  </a:lnTo>
                  <a:lnTo>
                    <a:pt x="3101222" y="1976812"/>
                  </a:lnTo>
                  <a:lnTo>
                    <a:pt x="3104924" y="1976812"/>
                  </a:lnTo>
                  <a:lnTo>
                    <a:pt x="3112327" y="1976812"/>
                  </a:lnTo>
                  <a:lnTo>
                    <a:pt x="3141942" y="1976812"/>
                  </a:lnTo>
                  <a:lnTo>
                    <a:pt x="3141942" y="2016247"/>
                  </a:lnTo>
                  <a:lnTo>
                    <a:pt x="3145644" y="2016247"/>
                  </a:lnTo>
                  <a:lnTo>
                    <a:pt x="3409400" y="2016247"/>
                  </a:lnTo>
                  <a:lnTo>
                    <a:pt x="3409400" y="2062760"/>
                  </a:lnTo>
                  <a:lnTo>
                    <a:pt x="3604673" y="2062760"/>
                  </a:lnTo>
                  <a:lnTo>
                    <a:pt x="3651871" y="2062760"/>
                  </a:lnTo>
                  <a:lnTo>
                    <a:pt x="3817529" y="2062760"/>
                  </a:lnTo>
                  <a:lnTo>
                    <a:pt x="4011876" y="2062760"/>
                  </a:lnTo>
                  <a:lnTo>
                    <a:pt x="4250645" y="2062760"/>
                  </a:lnTo>
                </a:path>
              </a:pathLst>
            </a:custGeom>
            <a:noFill/>
            <a:ln w="15875" cap="flat">
              <a:solidFill>
                <a:srgbClr val="A6A6A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6A6A6"/>
                </a:solidFill>
                <a:effectLst/>
                <a:uLnTx/>
                <a:uFillTx/>
                <a:latin typeface="Arial"/>
                <a:ea typeface="+mn-ea"/>
                <a:cs typeface="+mn-cs"/>
              </a:endParaRPr>
            </a:p>
          </p:txBody>
        </p:sp>
        <p:sp>
          <p:nvSpPr>
            <p:cNvPr id="320" name="TextBox 319">
              <a:extLst>
                <a:ext uri="{FF2B5EF4-FFF2-40B4-BE49-F238E27FC236}">
                  <a16:creationId xmlns:a16="http://schemas.microsoft.com/office/drawing/2014/main" id="{ACC54E10-041F-E36D-0B25-BC13CAD2019C}"/>
                </a:ext>
              </a:extLst>
            </p:cNvPr>
            <p:cNvSpPr txBox="1"/>
            <p:nvPr/>
          </p:nvSpPr>
          <p:spPr>
            <a:xfrm>
              <a:off x="1976791" y="2342865"/>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1" name="TextBox 320">
              <a:extLst>
                <a:ext uri="{FF2B5EF4-FFF2-40B4-BE49-F238E27FC236}">
                  <a16:creationId xmlns:a16="http://schemas.microsoft.com/office/drawing/2014/main" id="{4E736CAD-8B04-6829-C175-25460C3D851C}"/>
                </a:ext>
              </a:extLst>
            </p:cNvPr>
            <p:cNvSpPr txBox="1"/>
            <p:nvPr/>
          </p:nvSpPr>
          <p:spPr>
            <a:xfrm>
              <a:off x="2699855" y="309435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2" name="TextBox 321">
              <a:extLst>
                <a:ext uri="{FF2B5EF4-FFF2-40B4-BE49-F238E27FC236}">
                  <a16:creationId xmlns:a16="http://schemas.microsoft.com/office/drawing/2014/main" id="{C0F90D92-B3FE-551F-0BEF-ED391BB32E61}"/>
                </a:ext>
              </a:extLst>
            </p:cNvPr>
            <p:cNvSpPr txBox="1"/>
            <p:nvPr/>
          </p:nvSpPr>
          <p:spPr>
            <a:xfrm>
              <a:off x="3760620" y="3543515"/>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3" name="TextBox 322">
              <a:extLst>
                <a:ext uri="{FF2B5EF4-FFF2-40B4-BE49-F238E27FC236}">
                  <a16:creationId xmlns:a16="http://schemas.microsoft.com/office/drawing/2014/main" id="{A5498212-41EA-BD70-4CCE-F2A91FAF831F}"/>
                </a:ext>
              </a:extLst>
            </p:cNvPr>
            <p:cNvSpPr txBox="1"/>
            <p:nvPr/>
          </p:nvSpPr>
          <p:spPr>
            <a:xfrm>
              <a:off x="3841412" y="357111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4" name="TextBox 323">
              <a:extLst>
                <a:ext uri="{FF2B5EF4-FFF2-40B4-BE49-F238E27FC236}">
                  <a16:creationId xmlns:a16="http://schemas.microsoft.com/office/drawing/2014/main" id="{86D43130-4DBD-6EAF-70AA-302092ACAD2D}"/>
                </a:ext>
              </a:extLst>
            </p:cNvPr>
            <p:cNvSpPr txBox="1"/>
            <p:nvPr/>
          </p:nvSpPr>
          <p:spPr>
            <a:xfrm>
              <a:off x="4105632" y="365898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5" name="TextBox 324">
              <a:extLst>
                <a:ext uri="{FF2B5EF4-FFF2-40B4-BE49-F238E27FC236}">
                  <a16:creationId xmlns:a16="http://schemas.microsoft.com/office/drawing/2014/main" id="{F3DEB988-D8E1-B546-BA78-AE9FF09098D1}"/>
                </a:ext>
              </a:extLst>
            </p:cNvPr>
            <p:cNvSpPr txBox="1"/>
            <p:nvPr/>
          </p:nvSpPr>
          <p:spPr>
            <a:xfrm>
              <a:off x="4318580" y="372248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6" name="TextBox 325">
              <a:extLst>
                <a:ext uri="{FF2B5EF4-FFF2-40B4-BE49-F238E27FC236}">
                  <a16:creationId xmlns:a16="http://schemas.microsoft.com/office/drawing/2014/main" id="{17B66900-8796-731C-EB9C-A88143B4C6B2}"/>
                </a:ext>
              </a:extLst>
            </p:cNvPr>
            <p:cNvSpPr txBox="1"/>
            <p:nvPr/>
          </p:nvSpPr>
          <p:spPr>
            <a:xfrm>
              <a:off x="4358930" y="376222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7" name="TextBox 326">
              <a:extLst>
                <a:ext uri="{FF2B5EF4-FFF2-40B4-BE49-F238E27FC236}">
                  <a16:creationId xmlns:a16="http://schemas.microsoft.com/office/drawing/2014/main" id="{8006497B-130C-AEF8-B4B1-736730E5ECBD}"/>
                </a:ext>
              </a:extLst>
            </p:cNvPr>
            <p:cNvSpPr txBox="1"/>
            <p:nvPr/>
          </p:nvSpPr>
          <p:spPr>
            <a:xfrm>
              <a:off x="4817774" y="38084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8" name="TextBox 327">
              <a:extLst>
                <a:ext uri="{FF2B5EF4-FFF2-40B4-BE49-F238E27FC236}">
                  <a16:creationId xmlns:a16="http://schemas.microsoft.com/office/drawing/2014/main" id="{2B3C06FC-ECF8-C685-EA5A-BA2E5C8D5376}"/>
                </a:ext>
              </a:extLst>
            </p:cNvPr>
            <p:cNvSpPr txBox="1"/>
            <p:nvPr/>
          </p:nvSpPr>
          <p:spPr>
            <a:xfrm>
              <a:off x="4865436" y="38084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29" name="TextBox 328">
              <a:extLst>
                <a:ext uri="{FF2B5EF4-FFF2-40B4-BE49-F238E27FC236}">
                  <a16:creationId xmlns:a16="http://schemas.microsoft.com/office/drawing/2014/main" id="{97386C6E-83A6-4C01-7897-0089D762F6A3}"/>
                </a:ext>
              </a:extLst>
            </p:cNvPr>
            <p:cNvSpPr txBox="1"/>
            <p:nvPr/>
          </p:nvSpPr>
          <p:spPr>
            <a:xfrm>
              <a:off x="5030630" y="38084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30" name="TextBox 329">
              <a:extLst>
                <a:ext uri="{FF2B5EF4-FFF2-40B4-BE49-F238E27FC236}">
                  <a16:creationId xmlns:a16="http://schemas.microsoft.com/office/drawing/2014/main" id="{036E4CF7-F55A-56E2-7B89-4C68FE1A5DCC}"/>
                </a:ext>
              </a:extLst>
            </p:cNvPr>
            <p:cNvSpPr txBox="1"/>
            <p:nvPr/>
          </p:nvSpPr>
          <p:spPr>
            <a:xfrm>
              <a:off x="5225162" y="38084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31" name="TextBox 330">
              <a:extLst>
                <a:ext uri="{FF2B5EF4-FFF2-40B4-BE49-F238E27FC236}">
                  <a16:creationId xmlns:a16="http://schemas.microsoft.com/office/drawing/2014/main" id="{ECF50173-25D3-80E9-87FC-65081D90BEF1}"/>
                </a:ext>
              </a:extLst>
            </p:cNvPr>
            <p:cNvSpPr txBox="1"/>
            <p:nvPr/>
          </p:nvSpPr>
          <p:spPr>
            <a:xfrm>
              <a:off x="5463746" y="38084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32" name="TextBox 331">
              <a:extLst>
                <a:ext uri="{FF2B5EF4-FFF2-40B4-BE49-F238E27FC236}">
                  <a16:creationId xmlns:a16="http://schemas.microsoft.com/office/drawing/2014/main" id="{1BE8BDEB-36C6-E683-84E5-B50F1A425F85}"/>
                </a:ext>
              </a:extLst>
            </p:cNvPr>
            <p:cNvSpPr txBox="1"/>
            <p:nvPr/>
          </p:nvSpPr>
          <p:spPr>
            <a:xfrm>
              <a:off x="3577100" y="3517427"/>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33" name="TextBox 332">
              <a:extLst>
                <a:ext uri="{FF2B5EF4-FFF2-40B4-BE49-F238E27FC236}">
                  <a16:creationId xmlns:a16="http://schemas.microsoft.com/office/drawing/2014/main" id="{6F947B66-D139-A0FB-F44A-E4CDD1F09AC3}"/>
                </a:ext>
              </a:extLst>
            </p:cNvPr>
            <p:cNvSpPr txBox="1"/>
            <p:nvPr/>
          </p:nvSpPr>
          <p:spPr>
            <a:xfrm>
              <a:off x="4325891" y="372248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grpSp>
      <p:grpSp>
        <p:nvGrpSpPr>
          <p:cNvPr id="334" name="Group 333">
            <a:extLst>
              <a:ext uri="{FF2B5EF4-FFF2-40B4-BE49-F238E27FC236}">
                <a16:creationId xmlns:a16="http://schemas.microsoft.com/office/drawing/2014/main" id="{8CF728B4-C83A-217F-CE53-7C7CE6529A81}"/>
              </a:ext>
            </a:extLst>
          </p:cNvPr>
          <p:cNvGrpSpPr/>
          <p:nvPr/>
        </p:nvGrpSpPr>
        <p:grpSpPr>
          <a:xfrm>
            <a:off x="4867654" y="3149882"/>
            <a:ext cx="829821" cy="307777"/>
            <a:chOff x="4921198" y="3102388"/>
            <a:chExt cx="829821" cy="307777"/>
          </a:xfrm>
        </p:grpSpPr>
        <p:sp>
          <p:nvSpPr>
            <p:cNvPr id="335" name="TextBox 334">
              <a:extLst>
                <a:ext uri="{FF2B5EF4-FFF2-40B4-BE49-F238E27FC236}">
                  <a16:creationId xmlns:a16="http://schemas.microsoft.com/office/drawing/2014/main" id="{735D66F0-E65A-4910-684B-47F426D57E46}"/>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Arial"/>
                  <a:ea typeface="+mn-ea"/>
                  <a:cs typeface="+mn-cs"/>
                </a:rPr>
                <a:t>TPC</a:t>
              </a:r>
            </a:p>
          </p:txBody>
        </p:sp>
        <p:sp>
          <p:nvSpPr>
            <p:cNvPr id="336" name="Freeform 259">
              <a:extLst>
                <a:ext uri="{FF2B5EF4-FFF2-40B4-BE49-F238E27FC236}">
                  <a16:creationId xmlns:a16="http://schemas.microsoft.com/office/drawing/2014/main" id="{CD1CEF1A-FC7D-3E95-C798-E171F57302CA}"/>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Arial"/>
                  <a:ea typeface="+mn-ea"/>
                  <a:cs typeface="+mn-cs"/>
                  <a:sym typeface="Helvetica"/>
                  <a:rtl val="0"/>
                </a:rPr>
                <a:t>+</a:t>
              </a:r>
            </a:p>
          </p:txBody>
        </p:sp>
        <p:sp>
          <p:nvSpPr>
            <p:cNvPr id="337" name="Freeform 260">
              <a:extLst>
                <a:ext uri="{FF2B5EF4-FFF2-40B4-BE49-F238E27FC236}">
                  <a16:creationId xmlns:a16="http://schemas.microsoft.com/office/drawing/2014/main" id="{9BE9A9AC-5249-A278-6A23-8C1750D01334}"/>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grpSp>
        <p:nvGrpSpPr>
          <p:cNvPr id="338" name="Graphic 16">
            <a:extLst>
              <a:ext uri="{FF2B5EF4-FFF2-40B4-BE49-F238E27FC236}">
                <a16:creationId xmlns:a16="http://schemas.microsoft.com/office/drawing/2014/main" id="{180CC37D-7DBE-FEDB-5494-3FA20DB79730}"/>
              </a:ext>
            </a:extLst>
          </p:cNvPr>
          <p:cNvGrpSpPr/>
          <p:nvPr/>
        </p:nvGrpSpPr>
        <p:grpSpPr>
          <a:xfrm>
            <a:off x="1342671" y="1720066"/>
            <a:ext cx="3879386" cy="2396253"/>
            <a:chOff x="1342671" y="1769138"/>
            <a:chExt cx="3879386" cy="2396253"/>
          </a:xfrm>
        </p:grpSpPr>
        <p:sp>
          <p:nvSpPr>
            <p:cNvPr id="339" name="Freeform 263">
              <a:extLst>
                <a:ext uri="{FF2B5EF4-FFF2-40B4-BE49-F238E27FC236}">
                  <a16:creationId xmlns:a16="http://schemas.microsoft.com/office/drawing/2014/main" id="{A257466C-688E-52A8-291C-9036A4151F24}"/>
                </a:ext>
              </a:extLst>
            </p:cNvPr>
            <p:cNvSpPr/>
            <p:nvPr/>
          </p:nvSpPr>
          <p:spPr>
            <a:xfrm>
              <a:off x="1342671" y="1908502"/>
              <a:ext cx="3743491" cy="2148509"/>
            </a:xfrm>
            <a:custGeom>
              <a:avLst/>
              <a:gdLst>
                <a:gd name="connsiteX0" fmla="*/ 0 w 3743491"/>
                <a:gd name="connsiteY0" fmla="*/ 0 h 2162864"/>
                <a:gd name="connsiteX1" fmla="*/ 54602 w 3743491"/>
                <a:gd name="connsiteY1" fmla="*/ 0 h 2162864"/>
                <a:gd name="connsiteX2" fmla="*/ 54602 w 3743491"/>
                <a:gd name="connsiteY2" fmla="*/ 23257 h 2162864"/>
                <a:gd name="connsiteX3" fmla="*/ 172136 w 3743491"/>
                <a:gd name="connsiteY3" fmla="*/ 23257 h 2162864"/>
                <a:gd name="connsiteX4" fmla="*/ 227664 w 3743491"/>
                <a:gd name="connsiteY4" fmla="*/ 23257 h 2162864"/>
                <a:gd name="connsiteX5" fmla="*/ 227664 w 3743491"/>
                <a:gd name="connsiteY5" fmla="*/ 47524 h 2162864"/>
                <a:gd name="connsiteX6" fmla="*/ 249875 w 3743491"/>
                <a:gd name="connsiteY6" fmla="*/ 47524 h 2162864"/>
                <a:gd name="connsiteX7" fmla="*/ 249875 w 3743491"/>
                <a:gd name="connsiteY7" fmla="*/ 71792 h 2162864"/>
                <a:gd name="connsiteX8" fmla="*/ 282266 w 3743491"/>
                <a:gd name="connsiteY8" fmla="*/ 71792 h 2162864"/>
                <a:gd name="connsiteX9" fmla="*/ 282266 w 3743491"/>
                <a:gd name="connsiteY9" fmla="*/ 96060 h 2162864"/>
                <a:gd name="connsiteX10" fmla="*/ 425712 w 3743491"/>
                <a:gd name="connsiteY10" fmla="*/ 96060 h 2162864"/>
                <a:gd name="connsiteX11" fmla="*/ 425712 w 3743491"/>
                <a:gd name="connsiteY11" fmla="*/ 120328 h 2162864"/>
                <a:gd name="connsiteX12" fmla="*/ 440520 w 3743491"/>
                <a:gd name="connsiteY12" fmla="*/ 120328 h 2162864"/>
                <a:gd name="connsiteX13" fmla="*/ 440520 w 3743491"/>
                <a:gd name="connsiteY13" fmla="*/ 144595 h 2162864"/>
                <a:gd name="connsiteX14" fmla="*/ 451625 w 3743491"/>
                <a:gd name="connsiteY14" fmla="*/ 144595 h 2162864"/>
                <a:gd name="connsiteX15" fmla="*/ 451625 w 3743491"/>
                <a:gd name="connsiteY15" fmla="*/ 168863 h 2162864"/>
                <a:gd name="connsiteX16" fmla="*/ 473836 w 3743491"/>
                <a:gd name="connsiteY16" fmla="*/ 168863 h 2162864"/>
                <a:gd name="connsiteX17" fmla="*/ 491420 w 3743491"/>
                <a:gd name="connsiteY17" fmla="*/ 168863 h 2162864"/>
                <a:gd name="connsiteX18" fmla="*/ 491420 w 3743491"/>
                <a:gd name="connsiteY18" fmla="*/ 193131 h 2162864"/>
                <a:gd name="connsiteX19" fmla="*/ 554352 w 3743491"/>
                <a:gd name="connsiteY19" fmla="*/ 193131 h 2162864"/>
                <a:gd name="connsiteX20" fmla="*/ 554352 w 3743491"/>
                <a:gd name="connsiteY20" fmla="*/ 241666 h 2162864"/>
                <a:gd name="connsiteX21" fmla="*/ 583966 w 3743491"/>
                <a:gd name="connsiteY21" fmla="*/ 241666 h 2162864"/>
                <a:gd name="connsiteX22" fmla="*/ 583966 w 3743491"/>
                <a:gd name="connsiteY22" fmla="*/ 265934 h 2162864"/>
                <a:gd name="connsiteX23" fmla="*/ 594146 w 3743491"/>
                <a:gd name="connsiteY23" fmla="*/ 265934 h 2162864"/>
                <a:gd name="connsiteX24" fmla="*/ 594146 w 3743491"/>
                <a:gd name="connsiteY24" fmla="*/ 290202 h 2162864"/>
                <a:gd name="connsiteX25" fmla="*/ 620059 w 3743491"/>
                <a:gd name="connsiteY25" fmla="*/ 290202 h 2162864"/>
                <a:gd name="connsiteX26" fmla="*/ 620059 w 3743491"/>
                <a:gd name="connsiteY26" fmla="*/ 315481 h 2162864"/>
                <a:gd name="connsiteX27" fmla="*/ 642270 w 3743491"/>
                <a:gd name="connsiteY27" fmla="*/ 315481 h 2162864"/>
                <a:gd name="connsiteX28" fmla="*/ 642270 w 3743491"/>
                <a:gd name="connsiteY28" fmla="*/ 339749 h 2162864"/>
                <a:gd name="connsiteX29" fmla="*/ 679289 w 3743491"/>
                <a:gd name="connsiteY29" fmla="*/ 339749 h 2162864"/>
                <a:gd name="connsiteX30" fmla="*/ 679289 w 3743491"/>
                <a:gd name="connsiteY30" fmla="*/ 364016 h 2162864"/>
                <a:gd name="connsiteX31" fmla="*/ 821810 w 3743491"/>
                <a:gd name="connsiteY31" fmla="*/ 364016 h 2162864"/>
                <a:gd name="connsiteX32" fmla="*/ 821810 w 3743491"/>
                <a:gd name="connsiteY32" fmla="*/ 388284 h 2162864"/>
                <a:gd name="connsiteX33" fmla="*/ 825512 w 3743491"/>
                <a:gd name="connsiteY33" fmla="*/ 388284 h 2162864"/>
                <a:gd name="connsiteX34" fmla="*/ 825512 w 3743491"/>
                <a:gd name="connsiteY34" fmla="*/ 412552 h 2162864"/>
                <a:gd name="connsiteX35" fmla="*/ 869934 w 3743491"/>
                <a:gd name="connsiteY35" fmla="*/ 412552 h 2162864"/>
                <a:gd name="connsiteX36" fmla="*/ 869934 w 3743491"/>
                <a:gd name="connsiteY36" fmla="*/ 436820 h 2162864"/>
                <a:gd name="connsiteX37" fmla="*/ 939344 w 3743491"/>
                <a:gd name="connsiteY37" fmla="*/ 436820 h 2162864"/>
                <a:gd name="connsiteX38" fmla="*/ 939344 w 3743491"/>
                <a:gd name="connsiteY38" fmla="*/ 462099 h 2162864"/>
                <a:gd name="connsiteX39" fmla="*/ 972660 w 3743491"/>
                <a:gd name="connsiteY39" fmla="*/ 462099 h 2162864"/>
                <a:gd name="connsiteX40" fmla="*/ 972660 w 3743491"/>
                <a:gd name="connsiteY40" fmla="*/ 486366 h 2162864"/>
                <a:gd name="connsiteX41" fmla="*/ 994871 w 3743491"/>
                <a:gd name="connsiteY41" fmla="*/ 486366 h 2162864"/>
                <a:gd name="connsiteX42" fmla="*/ 994871 w 3743491"/>
                <a:gd name="connsiteY42" fmla="*/ 510634 h 2162864"/>
                <a:gd name="connsiteX43" fmla="*/ 1005977 w 3743491"/>
                <a:gd name="connsiteY43" fmla="*/ 510634 h 2162864"/>
                <a:gd name="connsiteX44" fmla="*/ 1005977 w 3743491"/>
                <a:gd name="connsiteY44" fmla="*/ 559170 h 2162864"/>
                <a:gd name="connsiteX45" fmla="*/ 1030964 w 3743491"/>
                <a:gd name="connsiteY45" fmla="*/ 559170 h 2162864"/>
                <a:gd name="connsiteX46" fmla="*/ 1030964 w 3743491"/>
                <a:gd name="connsiteY46" fmla="*/ 583437 h 2162864"/>
                <a:gd name="connsiteX47" fmla="*/ 1060579 w 3743491"/>
                <a:gd name="connsiteY47" fmla="*/ 583437 h 2162864"/>
                <a:gd name="connsiteX48" fmla="*/ 1060579 w 3743491"/>
                <a:gd name="connsiteY48" fmla="*/ 608716 h 2162864"/>
                <a:gd name="connsiteX49" fmla="*/ 1093896 w 3743491"/>
                <a:gd name="connsiteY49" fmla="*/ 608716 h 2162864"/>
                <a:gd name="connsiteX50" fmla="*/ 1093896 w 3743491"/>
                <a:gd name="connsiteY50" fmla="*/ 632984 h 2162864"/>
                <a:gd name="connsiteX51" fmla="*/ 1097597 w 3743491"/>
                <a:gd name="connsiteY51" fmla="*/ 632984 h 2162864"/>
                <a:gd name="connsiteX52" fmla="*/ 1097597 w 3743491"/>
                <a:gd name="connsiteY52" fmla="*/ 657252 h 2162864"/>
                <a:gd name="connsiteX53" fmla="*/ 1105001 w 3743491"/>
                <a:gd name="connsiteY53" fmla="*/ 657252 h 2162864"/>
                <a:gd name="connsiteX54" fmla="*/ 1105001 w 3743491"/>
                <a:gd name="connsiteY54" fmla="*/ 681520 h 2162864"/>
                <a:gd name="connsiteX55" fmla="*/ 1152200 w 3743491"/>
                <a:gd name="connsiteY55" fmla="*/ 681520 h 2162864"/>
                <a:gd name="connsiteX56" fmla="*/ 1152200 w 3743491"/>
                <a:gd name="connsiteY56" fmla="*/ 705787 h 2162864"/>
                <a:gd name="connsiteX57" fmla="*/ 1155902 w 3743491"/>
                <a:gd name="connsiteY57" fmla="*/ 705787 h 2162864"/>
                <a:gd name="connsiteX58" fmla="*/ 1155902 w 3743491"/>
                <a:gd name="connsiteY58" fmla="*/ 730055 h 2162864"/>
                <a:gd name="connsiteX59" fmla="*/ 1174411 w 3743491"/>
                <a:gd name="connsiteY59" fmla="*/ 730055 h 2162864"/>
                <a:gd name="connsiteX60" fmla="*/ 1174411 w 3743491"/>
                <a:gd name="connsiteY60" fmla="*/ 755334 h 2162864"/>
                <a:gd name="connsiteX61" fmla="*/ 1218833 w 3743491"/>
                <a:gd name="connsiteY61" fmla="*/ 755334 h 2162864"/>
                <a:gd name="connsiteX62" fmla="*/ 1218833 w 3743491"/>
                <a:gd name="connsiteY62" fmla="*/ 779602 h 2162864"/>
                <a:gd name="connsiteX63" fmla="*/ 1284541 w 3743491"/>
                <a:gd name="connsiteY63" fmla="*/ 779602 h 2162864"/>
                <a:gd name="connsiteX64" fmla="*/ 1284541 w 3743491"/>
                <a:gd name="connsiteY64" fmla="*/ 803870 h 2162864"/>
                <a:gd name="connsiteX65" fmla="*/ 1310454 w 3743491"/>
                <a:gd name="connsiteY65" fmla="*/ 803870 h 2162864"/>
                <a:gd name="connsiteX66" fmla="*/ 1310454 w 3743491"/>
                <a:gd name="connsiteY66" fmla="*/ 828137 h 2162864"/>
                <a:gd name="connsiteX67" fmla="*/ 1314155 w 3743491"/>
                <a:gd name="connsiteY67" fmla="*/ 828137 h 2162864"/>
                <a:gd name="connsiteX68" fmla="*/ 1314155 w 3743491"/>
                <a:gd name="connsiteY68" fmla="*/ 876673 h 2162864"/>
                <a:gd name="connsiteX69" fmla="*/ 1343770 w 3743491"/>
                <a:gd name="connsiteY69" fmla="*/ 876673 h 2162864"/>
                <a:gd name="connsiteX70" fmla="*/ 1343770 w 3743491"/>
                <a:gd name="connsiteY70" fmla="*/ 901952 h 2162864"/>
                <a:gd name="connsiteX71" fmla="*/ 1420584 w 3743491"/>
                <a:gd name="connsiteY71" fmla="*/ 901952 h 2162864"/>
                <a:gd name="connsiteX72" fmla="*/ 1420584 w 3743491"/>
                <a:gd name="connsiteY72" fmla="*/ 926220 h 2162864"/>
                <a:gd name="connsiteX73" fmla="*/ 1435391 w 3743491"/>
                <a:gd name="connsiteY73" fmla="*/ 926220 h 2162864"/>
                <a:gd name="connsiteX74" fmla="*/ 1435391 w 3743491"/>
                <a:gd name="connsiteY74" fmla="*/ 974755 h 2162864"/>
                <a:gd name="connsiteX75" fmla="*/ 1453900 w 3743491"/>
                <a:gd name="connsiteY75" fmla="*/ 974755 h 2162864"/>
                <a:gd name="connsiteX76" fmla="*/ 1453900 w 3743491"/>
                <a:gd name="connsiteY76" fmla="*/ 999023 h 2162864"/>
                <a:gd name="connsiteX77" fmla="*/ 1471484 w 3743491"/>
                <a:gd name="connsiteY77" fmla="*/ 999023 h 2162864"/>
                <a:gd name="connsiteX78" fmla="*/ 1471484 w 3743491"/>
                <a:gd name="connsiteY78" fmla="*/ 1023291 h 2162864"/>
                <a:gd name="connsiteX79" fmla="*/ 1482589 w 3743491"/>
                <a:gd name="connsiteY79" fmla="*/ 1023291 h 2162864"/>
                <a:gd name="connsiteX80" fmla="*/ 1482589 w 3743491"/>
                <a:gd name="connsiteY80" fmla="*/ 1048570 h 2162864"/>
                <a:gd name="connsiteX81" fmla="*/ 1534415 w 3743491"/>
                <a:gd name="connsiteY81" fmla="*/ 1048570 h 2162864"/>
                <a:gd name="connsiteX82" fmla="*/ 1534415 w 3743491"/>
                <a:gd name="connsiteY82" fmla="*/ 1072837 h 2162864"/>
                <a:gd name="connsiteX83" fmla="*/ 1570508 w 3743491"/>
                <a:gd name="connsiteY83" fmla="*/ 1072837 h 2162864"/>
                <a:gd name="connsiteX84" fmla="*/ 1570508 w 3743491"/>
                <a:gd name="connsiteY84" fmla="*/ 1097105 h 2162864"/>
                <a:gd name="connsiteX85" fmla="*/ 1611229 w 3743491"/>
                <a:gd name="connsiteY85" fmla="*/ 1097105 h 2162864"/>
                <a:gd name="connsiteX86" fmla="*/ 1611229 w 3743491"/>
                <a:gd name="connsiteY86" fmla="*/ 1121373 h 2162864"/>
                <a:gd name="connsiteX87" fmla="*/ 1626036 w 3743491"/>
                <a:gd name="connsiteY87" fmla="*/ 1121373 h 2162864"/>
                <a:gd name="connsiteX88" fmla="*/ 1626036 w 3743491"/>
                <a:gd name="connsiteY88" fmla="*/ 1145641 h 2162864"/>
                <a:gd name="connsiteX89" fmla="*/ 1659353 w 3743491"/>
                <a:gd name="connsiteY89" fmla="*/ 1145641 h 2162864"/>
                <a:gd name="connsiteX90" fmla="*/ 1659353 w 3743491"/>
                <a:gd name="connsiteY90" fmla="*/ 1169908 h 2162864"/>
                <a:gd name="connsiteX91" fmla="*/ 1725060 w 3743491"/>
                <a:gd name="connsiteY91" fmla="*/ 1169908 h 2162864"/>
                <a:gd name="connsiteX92" fmla="*/ 1725060 w 3743491"/>
                <a:gd name="connsiteY92" fmla="*/ 1195187 h 2162864"/>
                <a:gd name="connsiteX93" fmla="*/ 1732464 w 3743491"/>
                <a:gd name="connsiteY93" fmla="*/ 1195187 h 2162864"/>
                <a:gd name="connsiteX94" fmla="*/ 1732464 w 3743491"/>
                <a:gd name="connsiteY94" fmla="*/ 1219455 h 2162864"/>
                <a:gd name="connsiteX95" fmla="*/ 1794470 w 3743491"/>
                <a:gd name="connsiteY95" fmla="*/ 1219455 h 2162864"/>
                <a:gd name="connsiteX96" fmla="*/ 1794470 w 3743491"/>
                <a:gd name="connsiteY96" fmla="*/ 1243723 h 2162864"/>
                <a:gd name="connsiteX97" fmla="*/ 1820383 w 3743491"/>
                <a:gd name="connsiteY97" fmla="*/ 1243723 h 2162864"/>
                <a:gd name="connsiteX98" fmla="*/ 1820383 w 3743491"/>
                <a:gd name="connsiteY98" fmla="*/ 1267991 h 2162864"/>
                <a:gd name="connsiteX99" fmla="*/ 1831488 w 3743491"/>
                <a:gd name="connsiteY99" fmla="*/ 1267991 h 2162864"/>
                <a:gd name="connsiteX100" fmla="*/ 1831488 w 3743491"/>
                <a:gd name="connsiteY100" fmla="*/ 1292258 h 2162864"/>
                <a:gd name="connsiteX101" fmla="*/ 1889793 w 3743491"/>
                <a:gd name="connsiteY101" fmla="*/ 1292258 h 2162864"/>
                <a:gd name="connsiteX102" fmla="*/ 1889793 w 3743491"/>
                <a:gd name="connsiteY102" fmla="*/ 1316526 h 2162864"/>
                <a:gd name="connsiteX103" fmla="*/ 1912004 w 3743491"/>
                <a:gd name="connsiteY103" fmla="*/ 1316526 h 2162864"/>
                <a:gd name="connsiteX104" fmla="*/ 1912004 w 3743491"/>
                <a:gd name="connsiteY104" fmla="*/ 1341805 h 2162864"/>
                <a:gd name="connsiteX105" fmla="*/ 1971233 w 3743491"/>
                <a:gd name="connsiteY105" fmla="*/ 1341805 h 2162864"/>
                <a:gd name="connsiteX106" fmla="*/ 1971233 w 3743491"/>
                <a:gd name="connsiteY106" fmla="*/ 1366073 h 2162864"/>
                <a:gd name="connsiteX107" fmla="*/ 2025835 w 3743491"/>
                <a:gd name="connsiteY107" fmla="*/ 1366073 h 2162864"/>
                <a:gd name="connsiteX108" fmla="*/ 2025835 w 3743491"/>
                <a:gd name="connsiteY108" fmla="*/ 1390341 h 2162864"/>
                <a:gd name="connsiteX109" fmla="*/ 2088767 w 3743491"/>
                <a:gd name="connsiteY109" fmla="*/ 1390341 h 2162864"/>
                <a:gd name="connsiteX110" fmla="*/ 2088767 w 3743491"/>
                <a:gd name="connsiteY110" fmla="*/ 1414608 h 2162864"/>
                <a:gd name="connsiteX111" fmla="*/ 2132263 w 3743491"/>
                <a:gd name="connsiteY111" fmla="*/ 1414608 h 2162864"/>
                <a:gd name="connsiteX112" fmla="*/ 2132263 w 3743491"/>
                <a:gd name="connsiteY112" fmla="*/ 1438876 h 2162864"/>
                <a:gd name="connsiteX113" fmla="*/ 2195195 w 3743491"/>
                <a:gd name="connsiteY113" fmla="*/ 1438876 h 2162864"/>
                <a:gd name="connsiteX114" fmla="*/ 2195195 w 3743491"/>
                <a:gd name="connsiteY114" fmla="*/ 1463144 h 2162864"/>
                <a:gd name="connsiteX115" fmla="*/ 2210002 w 3743491"/>
                <a:gd name="connsiteY115" fmla="*/ 1463144 h 2162864"/>
                <a:gd name="connsiteX116" fmla="*/ 2210002 w 3743491"/>
                <a:gd name="connsiteY116" fmla="*/ 1512691 h 2162864"/>
                <a:gd name="connsiteX117" fmla="*/ 2260903 w 3743491"/>
                <a:gd name="connsiteY117" fmla="*/ 1512691 h 2162864"/>
                <a:gd name="connsiteX118" fmla="*/ 2260903 w 3743491"/>
                <a:gd name="connsiteY118" fmla="*/ 1536958 h 2162864"/>
                <a:gd name="connsiteX119" fmla="*/ 2286816 w 3743491"/>
                <a:gd name="connsiteY119" fmla="*/ 1536958 h 2162864"/>
                <a:gd name="connsiteX120" fmla="*/ 2294219 w 3743491"/>
                <a:gd name="connsiteY120" fmla="*/ 1536958 h 2162864"/>
                <a:gd name="connsiteX121" fmla="*/ 2301623 w 3743491"/>
                <a:gd name="connsiteY121" fmla="*/ 1536958 h 2162864"/>
                <a:gd name="connsiteX122" fmla="*/ 2301623 w 3743491"/>
                <a:gd name="connsiteY122" fmla="*/ 1592572 h 2162864"/>
                <a:gd name="connsiteX123" fmla="*/ 2319207 w 3743491"/>
                <a:gd name="connsiteY123" fmla="*/ 1592572 h 2162864"/>
                <a:gd name="connsiteX124" fmla="*/ 2337716 w 3743491"/>
                <a:gd name="connsiteY124" fmla="*/ 1592572 h 2162864"/>
                <a:gd name="connsiteX125" fmla="*/ 2408051 w 3743491"/>
                <a:gd name="connsiteY125" fmla="*/ 1592572 h 2162864"/>
                <a:gd name="connsiteX126" fmla="*/ 2408051 w 3743491"/>
                <a:gd name="connsiteY126" fmla="*/ 1623918 h 2162864"/>
                <a:gd name="connsiteX127" fmla="*/ 2444144 w 3743491"/>
                <a:gd name="connsiteY127" fmla="*/ 1623918 h 2162864"/>
                <a:gd name="connsiteX128" fmla="*/ 2444144 w 3743491"/>
                <a:gd name="connsiteY128" fmla="*/ 1654252 h 2162864"/>
                <a:gd name="connsiteX129" fmla="*/ 2580187 w 3743491"/>
                <a:gd name="connsiteY129" fmla="*/ 1654252 h 2162864"/>
                <a:gd name="connsiteX130" fmla="*/ 2580187 w 3743491"/>
                <a:gd name="connsiteY130" fmla="*/ 1684587 h 2162864"/>
                <a:gd name="connsiteX131" fmla="*/ 2587591 w 3743491"/>
                <a:gd name="connsiteY131" fmla="*/ 1684587 h 2162864"/>
                <a:gd name="connsiteX132" fmla="*/ 2617205 w 3743491"/>
                <a:gd name="connsiteY132" fmla="*/ 1684587 h 2162864"/>
                <a:gd name="connsiteX133" fmla="*/ 2617205 w 3743491"/>
                <a:gd name="connsiteY133" fmla="*/ 1716944 h 2162864"/>
                <a:gd name="connsiteX134" fmla="*/ 2650522 w 3743491"/>
                <a:gd name="connsiteY134" fmla="*/ 1716944 h 2162864"/>
                <a:gd name="connsiteX135" fmla="*/ 2650522 w 3743491"/>
                <a:gd name="connsiteY135" fmla="*/ 1748290 h 2162864"/>
                <a:gd name="connsiteX136" fmla="*/ 2719932 w 3743491"/>
                <a:gd name="connsiteY136" fmla="*/ 1748290 h 2162864"/>
                <a:gd name="connsiteX137" fmla="*/ 2719932 w 3743491"/>
                <a:gd name="connsiteY137" fmla="*/ 1780647 h 2162864"/>
                <a:gd name="connsiteX138" fmla="*/ 2774534 w 3743491"/>
                <a:gd name="connsiteY138" fmla="*/ 1780647 h 2162864"/>
                <a:gd name="connsiteX139" fmla="*/ 2781938 w 3743491"/>
                <a:gd name="connsiteY139" fmla="*/ 1780647 h 2162864"/>
                <a:gd name="connsiteX140" fmla="*/ 2781938 w 3743491"/>
                <a:gd name="connsiteY140" fmla="*/ 1815026 h 2162864"/>
                <a:gd name="connsiteX141" fmla="*/ 2789341 w 3743491"/>
                <a:gd name="connsiteY141" fmla="*/ 1815026 h 2162864"/>
                <a:gd name="connsiteX142" fmla="*/ 2880962 w 3743491"/>
                <a:gd name="connsiteY142" fmla="*/ 1815026 h 2162864"/>
                <a:gd name="connsiteX143" fmla="*/ 2880962 w 3743491"/>
                <a:gd name="connsiteY143" fmla="*/ 1851428 h 2162864"/>
                <a:gd name="connsiteX144" fmla="*/ 2899471 w 3743491"/>
                <a:gd name="connsiteY144" fmla="*/ 1851428 h 2162864"/>
                <a:gd name="connsiteX145" fmla="*/ 3057725 w 3743491"/>
                <a:gd name="connsiteY145" fmla="*/ 1851428 h 2162864"/>
                <a:gd name="connsiteX146" fmla="*/ 3116029 w 3743491"/>
                <a:gd name="connsiteY146" fmla="*/ 1851428 h 2162864"/>
                <a:gd name="connsiteX147" fmla="*/ 3127135 w 3743491"/>
                <a:gd name="connsiteY147" fmla="*/ 1851428 h 2162864"/>
                <a:gd name="connsiteX148" fmla="*/ 3127135 w 3743491"/>
                <a:gd name="connsiteY148" fmla="*/ 1900975 h 2162864"/>
                <a:gd name="connsiteX149" fmla="*/ 3145644 w 3743491"/>
                <a:gd name="connsiteY149" fmla="*/ 1900975 h 2162864"/>
                <a:gd name="connsiteX150" fmla="*/ 3218755 w 3743491"/>
                <a:gd name="connsiteY150" fmla="*/ 1900975 h 2162864"/>
                <a:gd name="connsiteX151" fmla="*/ 3244668 w 3743491"/>
                <a:gd name="connsiteY151" fmla="*/ 1900975 h 2162864"/>
                <a:gd name="connsiteX152" fmla="*/ 3541742 w 3743491"/>
                <a:gd name="connsiteY152" fmla="*/ 1900975 h 2162864"/>
                <a:gd name="connsiteX153" fmla="*/ 3618555 w 3743491"/>
                <a:gd name="connsiteY153" fmla="*/ 1900975 h 2162864"/>
                <a:gd name="connsiteX154" fmla="*/ 3674082 w 3743491"/>
                <a:gd name="connsiteY154" fmla="*/ 1900975 h 2162864"/>
                <a:gd name="connsiteX155" fmla="*/ 3674082 w 3743491"/>
                <a:gd name="connsiteY155" fmla="*/ 2032425 h 2162864"/>
                <a:gd name="connsiteX156" fmla="*/ 3711101 w 3743491"/>
                <a:gd name="connsiteY156" fmla="*/ 2032425 h 2162864"/>
                <a:gd name="connsiteX157" fmla="*/ 3711101 w 3743491"/>
                <a:gd name="connsiteY157" fmla="*/ 2162864 h 2162864"/>
                <a:gd name="connsiteX158" fmla="*/ 3743492 w 3743491"/>
                <a:gd name="connsiteY158" fmla="*/ 2162864 h 21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743491" h="2162864">
                  <a:moveTo>
                    <a:pt x="0" y="0"/>
                  </a:moveTo>
                  <a:lnTo>
                    <a:pt x="54602" y="0"/>
                  </a:lnTo>
                  <a:lnTo>
                    <a:pt x="54602" y="23257"/>
                  </a:lnTo>
                  <a:lnTo>
                    <a:pt x="172136" y="23257"/>
                  </a:lnTo>
                  <a:lnTo>
                    <a:pt x="227664" y="23257"/>
                  </a:lnTo>
                  <a:lnTo>
                    <a:pt x="227664" y="47524"/>
                  </a:lnTo>
                  <a:lnTo>
                    <a:pt x="249875" y="47524"/>
                  </a:lnTo>
                  <a:lnTo>
                    <a:pt x="249875" y="71792"/>
                  </a:lnTo>
                  <a:lnTo>
                    <a:pt x="282266" y="71792"/>
                  </a:lnTo>
                  <a:lnTo>
                    <a:pt x="282266" y="96060"/>
                  </a:lnTo>
                  <a:lnTo>
                    <a:pt x="425712" y="96060"/>
                  </a:lnTo>
                  <a:lnTo>
                    <a:pt x="425712" y="120328"/>
                  </a:lnTo>
                  <a:lnTo>
                    <a:pt x="440520" y="120328"/>
                  </a:lnTo>
                  <a:lnTo>
                    <a:pt x="440520" y="144595"/>
                  </a:lnTo>
                  <a:lnTo>
                    <a:pt x="451625" y="144595"/>
                  </a:lnTo>
                  <a:lnTo>
                    <a:pt x="451625" y="168863"/>
                  </a:lnTo>
                  <a:lnTo>
                    <a:pt x="473836" y="168863"/>
                  </a:lnTo>
                  <a:lnTo>
                    <a:pt x="491420" y="168863"/>
                  </a:lnTo>
                  <a:lnTo>
                    <a:pt x="491420" y="193131"/>
                  </a:lnTo>
                  <a:lnTo>
                    <a:pt x="554352" y="193131"/>
                  </a:lnTo>
                  <a:lnTo>
                    <a:pt x="554352" y="241666"/>
                  </a:lnTo>
                  <a:lnTo>
                    <a:pt x="583966" y="241666"/>
                  </a:lnTo>
                  <a:lnTo>
                    <a:pt x="583966" y="265934"/>
                  </a:lnTo>
                  <a:lnTo>
                    <a:pt x="594146" y="265934"/>
                  </a:lnTo>
                  <a:lnTo>
                    <a:pt x="594146" y="290202"/>
                  </a:lnTo>
                  <a:lnTo>
                    <a:pt x="620059" y="290202"/>
                  </a:lnTo>
                  <a:lnTo>
                    <a:pt x="620059" y="315481"/>
                  </a:lnTo>
                  <a:lnTo>
                    <a:pt x="642270" y="315481"/>
                  </a:lnTo>
                  <a:lnTo>
                    <a:pt x="642270" y="339749"/>
                  </a:lnTo>
                  <a:lnTo>
                    <a:pt x="679289" y="339749"/>
                  </a:lnTo>
                  <a:lnTo>
                    <a:pt x="679289" y="364016"/>
                  </a:lnTo>
                  <a:lnTo>
                    <a:pt x="821810" y="364016"/>
                  </a:lnTo>
                  <a:lnTo>
                    <a:pt x="821810" y="388284"/>
                  </a:lnTo>
                  <a:lnTo>
                    <a:pt x="825512" y="388284"/>
                  </a:lnTo>
                  <a:lnTo>
                    <a:pt x="825512" y="412552"/>
                  </a:lnTo>
                  <a:lnTo>
                    <a:pt x="869934" y="412552"/>
                  </a:lnTo>
                  <a:lnTo>
                    <a:pt x="869934" y="436820"/>
                  </a:lnTo>
                  <a:lnTo>
                    <a:pt x="939344" y="436820"/>
                  </a:lnTo>
                  <a:lnTo>
                    <a:pt x="939344" y="462099"/>
                  </a:lnTo>
                  <a:lnTo>
                    <a:pt x="972660" y="462099"/>
                  </a:lnTo>
                  <a:lnTo>
                    <a:pt x="972660" y="486366"/>
                  </a:lnTo>
                  <a:lnTo>
                    <a:pt x="994871" y="486366"/>
                  </a:lnTo>
                  <a:lnTo>
                    <a:pt x="994871" y="510634"/>
                  </a:lnTo>
                  <a:lnTo>
                    <a:pt x="1005977" y="510634"/>
                  </a:lnTo>
                  <a:lnTo>
                    <a:pt x="1005977" y="559170"/>
                  </a:lnTo>
                  <a:lnTo>
                    <a:pt x="1030964" y="559170"/>
                  </a:lnTo>
                  <a:lnTo>
                    <a:pt x="1030964" y="583437"/>
                  </a:lnTo>
                  <a:lnTo>
                    <a:pt x="1060579" y="583437"/>
                  </a:lnTo>
                  <a:lnTo>
                    <a:pt x="1060579" y="608716"/>
                  </a:lnTo>
                  <a:lnTo>
                    <a:pt x="1093896" y="608716"/>
                  </a:lnTo>
                  <a:lnTo>
                    <a:pt x="1093896" y="632984"/>
                  </a:lnTo>
                  <a:lnTo>
                    <a:pt x="1097597" y="632984"/>
                  </a:lnTo>
                  <a:lnTo>
                    <a:pt x="1097597" y="657252"/>
                  </a:lnTo>
                  <a:lnTo>
                    <a:pt x="1105001" y="657252"/>
                  </a:lnTo>
                  <a:lnTo>
                    <a:pt x="1105001" y="681520"/>
                  </a:lnTo>
                  <a:lnTo>
                    <a:pt x="1152200" y="681520"/>
                  </a:lnTo>
                  <a:lnTo>
                    <a:pt x="1152200" y="705787"/>
                  </a:lnTo>
                  <a:lnTo>
                    <a:pt x="1155902" y="705787"/>
                  </a:lnTo>
                  <a:lnTo>
                    <a:pt x="1155902" y="730055"/>
                  </a:lnTo>
                  <a:lnTo>
                    <a:pt x="1174411" y="730055"/>
                  </a:lnTo>
                  <a:lnTo>
                    <a:pt x="1174411" y="755334"/>
                  </a:lnTo>
                  <a:lnTo>
                    <a:pt x="1218833" y="755334"/>
                  </a:lnTo>
                  <a:lnTo>
                    <a:pt x="1218833" y="779602"/>
                  </a:lnTo>
                  <a:lnTo>
                    <a:pt x="1284541" y="779602"/>
                  </a:lnTo>
                  <a:lnTo>
                    <a:pt x="1284541" y="803870"/>
                  </a:lnTo>
                  <a:lnTo>
                    <a:pt x="1310454" y="803870"/>
                  </a:lnTo>
                  <a:lnTo>
                    <a:pt x="1310454" y="828137"/>
                  </a:lnTo>
                  <a:lnTo>
                    <a:pt x="1314155" y="828137"/>
                  </a:lnTo>
                  <a:lnTo>
                    <a:pt x="1314155" y="876673"/>
                  </a:lnTo>
                  <a:lnTo>
                    <a:pt x="1343770" y="876673"/>
                  </a:lnTo>
                  <a:lnTo>
                    <a:pt x="1343770" y="901952"/>
                  </a:lnTo>
                  <a:lnTo>
                    <a:pt x="1420584" y="901952"/>
                  </a:lnTo>
                  <a:lnTo>
                    <a:pt x="1420584" y="926220"/>
                  </a:lnTo>
                  <a:lnTo>
                    <a:pt x="1435391" y="926220"/>
                  </a:lnTo>
                  <a:lnTo>
                    <a:pt x="1435391" y="974755"/>
                  </a:lnTo>
                  <a:lnTo>
                    <a:pt x="1453900" y="974755"/>
                  </a:lnTo>
                  <a:lnTo>
                    <a:pt x="1453900" y="999023"/>
                  </a:lnTo>
                  <a:lnTo>
                    <a:pt x="1471484" y="999023"/>
                  </a:lnTo>
                  <a:lnTo>
                    <a:pt x="1471484" y="1023291"/>
                  </a:lnTo>
                  <a:lnTo>
                    <a:pt x="1482589" y="1023291"/>
                  </a:lnTo>
                  <a:lnTo>
                    <a:pt x="1482589" y="1048570"/>
                  </a:lnTo>
                  <a:lnTo>
                    <a:pt x="1534415" y="1048570"/>
                  </a:lnTo>
                  <a:lnTo>
                    <a:pt x="1534415" y="1072837"/>
                  </a:lnTo>
                  <a:lnTo>
                    <a:pt x="1570508" y="1072837"/>
                  </a:lnTo>
                  <a:lnTo>
                    <a:pt x="1570508" y="1097105"/>
                  </a:lnTo>
                  <a:lnTo>
                    <a:pt x="1611229" y="1097105"/>
                  </a:lnTo>
                  <a:lnTo>
                    <a:pt x="1611229" y="1121373"/>
                  </a:lnTo>
                  <a:lnTo>
                    <a:pt x="1626036" y="1121373"/>
                  </a:lnTo>
                  <a:lnTo>
                    <a:pt x="1626036" y="1145641"/>
                  </a:lnTo>
                  <a:lnTo>
                    <a:pt x="1659353" y="1145641"/>
                  </a:lnTo>
                  <a:lnTo>
                    <a:pt x="1659353" y="1169908"/>
                  </a:lnTo>
                  <a:lnTo>
                    <a:pt x="1725060" y="1169908"/>
                  </a:lnTo>
                  <a:lnTo>
                    <a:pt x="1725060" y="1195187"/>
                  </a:lnTo>
                  <a:lnTo>
                    <a:pt x="1732464" y="1195187"/>
                  </a:lnTo>
                  <a:lnTo>
                    <a:pt x="1732464" y="1219455"/>
                  </a:lnTo>
                  <a:lnTo>
                    <a:pt x="1794470" y="1219455"/>
                  </a:lnTo>
                  <a:lnTo>
                    <a:pt x="1794470" y="1243723"/>
                  </a:lnTo>
                  <a:lnTo>
                    <a:pt x="1820383" y="1243723"/>
                  </a:lnTo>
                  <a:lnTo>
                    <a:pt x="1820383" y="1267991"/>
                  </a:lnTo>
                  <a:lnTo>
                    <a:pt x="1831488" y="1267991"/>
                  </a:lnTo>
                  <a:lnTo>
                    <a:pt x="1831488" y="1292258"/>
                  </a:lnTo>
                  <a:lnTo>
                    <a:pt x="1889793" y="1292258"/>
                  </a:lnTo>
                  <a:lnTo>
                    <a:pt x="1889793" y="1316526"/>
                  </a:lnTo>
                  <a:lnTo>
                    <a:pt x="1912004" y="1316526"/>
                  </a:lnTo>
                  <a:lnTo>
                    <a:pt x="1912004" y="1341805"/>
                  </a:lnTo>
                  <a:lnTo>
                    <a:pt x="1971233" y="1341805"/>
                  </a:lnTo>
                  <a:lnTo>
                    <a:pt x="1971233" y="1366073"/>
                  </a:lnTo>
                  <a:lnTo>
                    <a:pt x="2025835" y="1366073"/>
                  </a:lnTo>
                  <a:lnTo>
                    <a:pt x="2025835" y="1390341"/>
                  </a:lnTo>
                  <a:lnTo>
                    <a:pt x="2088767" y="1390341"/>
                  </a:lnTo>
                  <a:lnTo>
                    <a:pt x="2088767" y="1414608"/>
                  </a:lnTo>
                  <a:lnTo>
                    <a:pt x="2132263" y="1414608"/>
                  </a:lnTo>
                  <a:lnTo>
                    <a:pt x="2132263" y="1438876"/>
                  </a:lnTo>
                  <a:lnTo>
                    <a:pt x="2195195" y="1438876"/>
                  </a:lnTo>
                  <a:lnTo>
                    <a:pt x="2195195" y="1463144"/>
                  </a:lnTo>
                  <a:lnTo>
                    <a:pt x="2210002" y="1463144"/>
                  </a:lnTo>
                  <a:lnTo>
                    <a:pt x="2210002" y="1512691"/>
                  </a:lnTo>
                  <a:lnTo>
                    <a:pt x="2260903" y="1512691"/>
                  </a:lnTo>
                  <a:lnTo>
                    <a:pt x="2260903" y="1536958"/>
                  </a:lnTo>
                  <a:lnTo>
                    <a:pt x="2286816" y="1536958"/>
                  </a:lnTo>
                  <a:lnTo>
                    <a:pt x="2294219" y="1536958"/>
                  </a:lnTo>
                  <a:lnTo>
                    <a:pt x="2301623" y="1536958"/>
                  </a:lnTo>
                  <a:lnTo>
                    <a:pt x="2301623" y="1592572"/>
                  </a:lnTo>
                  <a:lnTo>
                    <a:pt x="2319207" y="1592572"/>
                  </a:lnTo>
                  <a:lnTo>
                    <a:pt x="2337716" y="1592572"/>
                  </a:lnTo>
                  <a:lnTo>
                    <a:pt x="2408051" y="1592572"/>
                  </a:lnTo>
                  <a:lnTo>
                    <a:pt x="2408051" y="1623918"/>
                  </a:lnTo>
                  <a:lnTo>
                    <a:pt x="2444144" y="1623918"/>
                  </a:lnTo>
                  <a:lnTo>
                    <a:pt x="2444144" y="1654252"/>
                  </a:lnTo>
                  <a:lnTo>
                    <a:pt x="2580187" y="1654252"/>
                  </a:lnTo>
                  <a:lnTo>
                    <a:pt x="2580187" y="1684587"/>
                  </a:lnTo>
                  <a:lnTo>
                    <a:pt x="2587591" y="1684587"/>
                  </a:lnTo>
                  <a:lnTo>
                    <a:pt x="2617205" y="1684587"/>
                  </a:lnTo>
                  <a:lnTo>
                    <a:pt x="2617205" y="1716944"/>
                  </a:lnTo>
                  <a:lnTo>
                    <a:pt x="2650522" y="1716944"/>
                  </a:lnTo>
                  <a:lnTo>
                    <a:pt x="2650522" y="1748290"/>
                  </a:lnTo>
                  <a:lnTo>
                    <a:pt x="2719932" y="1748290"/>
                  </a:lnTo>
                  <a:lnTo>
                    <a:pt x="2719932" y="1780647"/>
                  </a:lnTo>
                  <a:lnTo>
                    <a:pt x="2774534" y="1780647"/>
                  </a:lnTo>
                  <a:lnTo>
                    <a:pt x="2781938" y="1780647"/>
                  </a:lnTo>
                  <a:lnTo>
                    <a:pt x="2781938" y="1815026"/>
                  </a:lnTo>
                  <a:lnTo>
                    <a:pt x="2789341" y="1815026"/>
                  </a:lnTo>
                  <a:lnTo>
                    <a:pt x="2880962" y="1815026"/>
                  </a:lnTo>
                  <a:lnTo>
                    <a:pt x="2880962" y="1851428"/>
                  </a:lnTo>
                  <a:lnTo>
                    <a:pt x="2899471" y="1851428"/>
                  </a:lnTo>
                  <a:lnTo>
                    <a:pt x="3057725" y="1851428"/>
                  </a:lnTo>
                  <a:lnTo>
                    <a:pt x="3116029" y="1851428"/>
                  </a:lnTo>
                  <a:lnTo>
                    <a:pt x="3127135" y="1851428"/>
                  </a:lnTo>
                  <a:lnTo>
                    <a:pt x="3127135" y="1900975"/>
                  </a:lnTo>
                  <a:lnTo>
                    <a:pt x="3145644" y="1900975"/>
                  </a:lnTo>
                  <a:lnTo>
                    <a:pt x="3218755" y="1900975"/>
                  </a:lnTo>
                  <a:lnTo>
                    <a:pt x="3244668" y="1900975"/>
                  </a:lnTo>
                  <a:lnTo>
                    <a:pt x="3541742" y="1900975"/>
                  </a:lnTo>
                  <a:lnTo>
                    <a:pt x="3618555" y="1900975"/>
                  </a:lnTo>
                  <a:lnTo>
                    <a:pt x="3674082" y="1900975"/>
                  </a:lnTo>
                  <a:lnTo>
                    <a:pt x="3674082" y="2032425"/>
                  </a:lnTo>
                  <a:lnTo>
                    <a:pt x="3711101" y="2032425"/>
                  </a:lnTo>
                  <a:lnTo>
                    <a:pt x="3711101" y="2162864"/>
                  </a:lnTo>
                  <a:lnTo>
                    <a:pt x="3743492" y="2162864"/>
                  </a:lnTo>
                </a:path>
              </a:pathLst>
            </a:custGeom>
            <a:noFill/>
            <a:ln w="15875" cap="flat">
              <a:solidFill>
                <a:srgbClr val="33B4A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B4A7"/>
                </a:solidFill>
                <a:effectLst/>
                <a:uLnTx/>
                <a:uFillTx/>
                <a:latin typeface="Arial"/>
                <a:ea typeface="+mn-ea"/>
                <a:cs typeface="+mn-cs"/>
              </a:endParaRPr>
            </a:p>
          </p:txBody>
        </p:sp>
        <p:sp>
          <p:nvSpPr>
            <p:cNvPr id="340" name="TextBox 339">
              <a:extLst>
                <a:ext uri="{FF2B5EF4-FFF2-40B4-BE49-F238E27FC236}">
                  <a16:creationId xmlns:a16="http://schemas.microsoft.com/office/drawing/2014/main" id="{2EC62CFD-566B-E064-0DB8-29467EC6F95C}"/>
                </a:ext>
              </a:extLst>
            </p:cNvPr>
            <p:cNvSpPr txBox="1"/>
            <p:nvPr/>
          </p:nvSpPr>
          <p:spPr>
            <a:xfrm>
              <a:off x="1385887" y="1769138"/>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1" name="TextBox 340">
              <a:extLst>
                <a:ext uri="{FF2B5EF4-FFF2-40B4-BE49-F238E27FC236}">
                  <a16:creationId xmlns:a16="http://schemas.microsoft.com/office/drawing/2014/main" id="{2A92D41E-0C17-D3D7-8437-8F5EECAE9A95}"/>
                </a:ext>
              </a:extLst>
            </p:cNvPr>
            <p:cNvSpPr txBox="1"/>
            <p:nvPr/>
          </p:nvSpPr>
          <p:spPr>
            <a:xfrm>
              <a:off x="1686843" y="1914136"/>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2" name="TextBox 341">
              <a:extLst>
                <a:ext uri="{FF2B5EF4-FFF2-40B4-BE49-F238E27FC236}">
                  <a16:creationId xmlns:a16="http://schemas.microsoft.com/office/drawing/2014/main" id="{98B34C7F-EC70-B304-8A9B-C6C219AF78FA}"/>
                </a:ext>
              </a:extLst>
            </p:cNvPr>
            <p:cNvSpPr txBox="1"/>
            <p:nvPr/>
          </p:nvSpPr>
          <p:spPr>
            <a:xfrm>
              <a:off x="3474374" y="3282434"/>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3" name="TextBox 342">
              <a:extLst>
                <a:ext uri="{FF2B5EF4-FFF2-40B4-BE49-F238E27FC236}">
                  <a16:creationId xmlns:a16="http://schemas.microsoft.com/office/drawing/2014/main" id="{3BEF3761-7358-B1BB-B31E-0ED1E9638936}"/>
                </a:ext>
              </a:extLst>
            </p:cNvPr>
            <p:cNvSpPr txBox="1"/>
            <p:nvPr/>
          </p:nvSpPr>
          <p:spPr>
            <a:xfrm>
              <a:off x="3500010" y="3282434"/>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4" name="TextBox 343">
              <a:extLst>
                <a:ext uri="{FF2B5EF4-FFF2-40B4-BE49-F238E27FC236}">
                  <a16:creationId xmlns:a16="http://schemas.microsoft.com/office/drawing/2014/main" id="{FE65E320-506C-0707-3434-1C7C9C897DF5}"/>
                </a:ext>
              </a:extLst>
            </p:cNvPr>
            <p:cNvSpPr txBox="1"/>
            <p:nvPr/>
          </p:nvSpPr>
          <p:spPr>
            <a:xfrm>
              <a:off x="3507413" y="3282434"/>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5" name="TextBox 344">
              <a:extLst>
                <a:ext uri="{FF2B5EF4-FFF2-40B4-BE49-F238E27FC236}">
                  <a16:creationId xmlns:a16="http://schemas.microsoft.com/office/drawing/2014/main" id="{8F6D970A-A394-ED88-4A8C-A50954D0DDB0}"/>
                </a:ext>
              </a:extLst>
            </p:cNvPr>
            <p:cNvSpPr txBox="1"/>
            <p:nvPr/>
          </p:nvSpPr>
          <p:spPr>
            <a:xfrm>
              <a:off x="3533049" y="33385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6" name="TextBox 345">
              <a:extLst>
                <a:ext uri="{FF2B5EF4-FFF2-40B4-BE49-F238E27FC236}">
                  <a16:creationId xmlns:a16="http://schemas.microsoft.com/office/drawing/2014/main" id="{151DAA8D-EE31-80B9-E1DB-1458A40C6308}"/>
                </a:ext>
              </a:extLst>
            </p:cNvPr>
            <p:cNvSpPr txBox="1"/>
            <p:nvPr/>
          </p:nvSpPr>
          <p:spPr>
            <a:xfrm>
              <a:off x="3551465" y="33385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7" name="TextBox 346">
              <a:extLst>
                <a:ext uri="{FF2B5EF4-FFF2-40B4-BE49-F238E27FC236}">
                  <a16:creationId xmlns:a16="http://schemas.microsoft.com/office/drawing/2014/main" id="{A6DBE6C6-F4D3-1A8F-639C-1451B6567A2E}"/>
                </a:ext>
              </a:extLst>
            </p:cNvPr>
            <p:cNvSpPr txBox="1"/>
            <p:nvPr/>
          </p:nvSpPr>
          <p:spPr>
            <a:xfrm>
              <a:off x="3801062" y="343006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8" name="TextBox 347">
              <a:extLst>
                <a:ext uri="{FF2B5EF4-FFF2-40B4-BE49-F238E27FC236}">
                  <a16:creationId xmlns:a16="http://schemas.microsoft.com/office/drawing/2014/main" id="{0BC9C086-78FE-A6ED-23A8-14ED33D584A2}"/>
                </a:ext>
              </a:extLst>
            </p:cNvPr>
            <p:cNvSpPr txBox="1"/>
            <p:nvPr/>
          </p:nvSpPr>
          <p:spPr>
            <a:xfrm>
              <a:off x="3988191" y="3526325"/>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49" name="TextBox 348">
              <a:extLst>
                <a:ext uri="{FF2B5EF4-FFF2-40B4-BE49-F238E27FC236}">
                  <a16:creationId xmlns:a16="http://schemas.microsoft.com/office/drawing/2014/main" id="{DB15F6AA-E6DB-C207-F57A-1438A95CC9D8}"/>
                </a:ext>
              </a:extLst>
            </p:cNvPr>
            <p:cNvSpPr txBox="1"/>
            <p:nvPr/>
          </p:nvSpPr>
          <p:spPr>
            <a:xfrm>
              <a:off x="4002905" y="356060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0" name="TextBox 349">
              <a:extLst>
                <a:ext uri="{FF2B5EF4-FFF2-40B4-BE49-F238E27FC236}">
                  <a16:creationId xmlns:a16="http://schemas.microsoft.com/office/drawing/2014/main" id="{E3E35059-F2A5-23B5-3F84-73AE2D85DB25}"/>
                </a:ext>
              </a:extLst>
            </p:cNvPr>
            <p:cNvSpPr txBox="1"/>
            <p:nvPr/>
          </p:nvSpPr>
          <p:spPr>
            <a:xfrm>
              <a:off x="4113035" y="359740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1" name="TextBox 350">
              <a:extLst>
                <a:ext uri="{FF2B5EF4-FFF2-40B4-BE49-F238E27FC236}">
                  <a16:creationId xmlns:a16="http://schemas.microsoft.com/office/drawing/2014/main" id="{B58F10AC-854F-D321-4555-625E58818AE8}"/>
                </a:ext>
              </a:extLst>
            </p:cNvPr>
            <p:cNvSpPr txBox="1"/>
            <p:nvPr/>
          </p:nvSpPr>
          <p:spPr>
            <a:xfrm>
              <a:off x="4270826" y="359740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2" name="TextBox 351">
              <a:extLst>
                <a:ext uri="{FF2B5EF4-FFF2-40B4-BE49-F238E27FC236}">
                  <a16:creationId xmlns:a16="http://schemas.microsoft.com/office/drawing/2014/main" id="{89A97E8D-5C8E-EDA6-8CFB-B101922F3AEC}"/>
                </a:ext>
              </a:extLst>
            </p:cNvPr>
            <p:cNvSpPr txBox="1"/>
            <p:nvPr/>
          </p:nvSpPr>
          <p:spPr>
            <a:xfrm>
              <a:off x="4329593" y="3597409"/>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3" name="TextBox 352">
              <a:extLst>
                <a:ext uri="{FF2B5EF4-FFF2-40B4-BE49-F238E27FC236}">
                  <a16:creationId xmlns:a16="http://schemas.microsoft.com/office/drawing/2014/main" id="{4E0760D2-270C-7B06-73E9-CB1FAE154706}"/>
                </a:ext>
              </a:extLst>
            </p:cNvPr>
            <p:cNvSpPr txBox="1"/>
            <p:nvPr/>
          </p:nvSpPr>
          <p:spPr>
            <a:xfrm>
              <a:off x="4358930" y="36466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4" name="TextBox 353">
              <a:extLst>
                <a:ext uri="{FF2B5EF4-FFF2-40B4-BE49-F238E27FC236}">
                  <a16:creationId xmlns:a16="http://schemas.microsoft.com/office/drawing/2014/main" id="{11720062-28EE-47D5-F875-4A9BE8E5B0A0}"/>
                </a:ext>
              </a:extLst>
            </p:cNvPr>
            <p:cNvSpPr txBox="1"/>
            <p:nvPr/>
          </p:nvSpPr>
          <p:spPr>
            <a:xfrm>
              <a:off x="4432320" y="36466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5" name="TextBox 354">
              <a:extLst>
                <a:ext uri="{FF2B5EF4-FFF2-40B4-BE49-F238E27FC236}">
                  <a16:creationId xmlns:a16="http://schemas.microsoft.com/office/drawing/2014/main" id="{241668B6-E5DC-9F7F-A306-FF04056594D0}"/>
                </a:ext>
              </a:extLst>
            </p:cNvPr>
            <p:cNvSpPr txBox="1"/>
            <p:nvPr/>
          </p:nvSpPr>
          <p:spPr>
            <a:xfrm>
              <a:off x="4458047" y="36466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6" name="TextBox 355">
              <a:extLst>
                <a:ext uri="{FF2B5EF4-FFF2-40B4-BE49-F238E27FC236}">
                  <a16:creationId xmlns:a16="http://schemas.microsoft.com/office/drawing/2014/main" id="{EEBF86E7-9297-5B68-53C6-A480B1267F3B}"/>
                </a:ext>
              </a:extLst>
            </p:cNvPr>
            <p:cNvSpPr txBox="1"/>
            <p:nvPr/>
          </p:nvSpPr>
          <p:spPr>
            <a:xfrm>
              <a:off x="4755306" y="36466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7" name="TextBox 356">
              <a:extLst>
                <a:ext uri="{FF2B5EF4-FFF2-40B4-BE49-F238E27FC236}">
                  <a16:creationId xmlns:a16="http://schemas.microsoft.com/office/drawing/2014/main" id="{11279539-0E45-8364-F1E9-9C962CF9864A}"/>
                </a:ext>
              </a:extLst>
            </p:cNvPr>
            <p:cNvSpPr txBox="1"/>
            <p:nvPr/>
          </p:nvSpPr>
          <p:spPr>
            <a:xfrm>
              <a:off x="4832397" y="3646653"/>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58" name="TextBox 357">
              <a:extLst>
                <a:ext uri="{FF2B5EF4-FFF2-40B4-BE49-F238E27FC236}">
                  <a16:creationId xmlns:a16="http://schemas.microsoft.com/office/drawing/2014/main" id="{8DC81E20-EAC9-BCCD-2874-A6BA6D2BBBBF}"/>
                </a:ext>
              </a:extLst>
            </p:cNvPr>
            <p:cNvSpPr txBox="1"/>
            <p:nvPr/>
          </p:nvSpPr>
          <p:spPr>
            <a:xfrm>
              <a:off x="4957241" y="3908846"/>
              <a:ext cx="264816" cy="256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grpSp>
      <p:grpSp>
        <p:nvGrpSpPr>
          <p:cNvPr id="359" name="Graphic 305">
            <a:extLst>
              <a:ext uri="{FF2B5EF4-FFF2-40B4-BE49-F238E27FC236}">
                <a16:creationId xmlns:a16="http://schemas.microsoft.com/office/drawing/2014/main" id="{D316390D-623E-71E8-353E-75CE237C441E}"/>
              </a:ext>
            </a:extLst>
          </p:cNvPr>
          <p:cNvGrpSpPr/>
          <p:nvPr/>
        </p:nvGrpSpPr>
        <p:grpSpPr>
          <a:xfrm>
            <a:off x="6810695" y="1713471"/>
            <a:ext cx="4081822" cy="2267342"/>
            <a:chOff x="6810695" y="1739707"/>
            <a:chExt cx="4081822" cy="2267342"/>
          </a:xfrm>
        </p:grpSpPr>
        <p:sp>
          <p:nvSpPr>
            <p:cNvPr id="360" name="Freeform 308">
              <a:extLst>
                <a:ext uri="{FF2B5EF4-FFF2-40B4-BE49-F238E27FC236}">
                  <a16:creationId xmlns:a16="http://schemas.microsoft.com/office/drawing/2014/main" id="{D0B44A22-5344-4DCD-ED37-9658E813A11F}"/>
                </a:ext>
              </a:extLst>
            </p:cNvPr>
            <p:cNvSpPr/>
            <p:nvPr/>
          </p:nvSpPr>
          <p:spPr>
            <a:xfrm>
              <a:off x="6892305" y="1884347"/>
              <a:ext cx="3864573" cy="2011392"/>
            </a:xfrm>
            <a:custGeom>
              <a:avLst/>
              <a:gdLst>
                <a:gd name="connsiteX0" fmla="*/ 0 w 3864573"/>
                <a:gd name="connsiteY0" fmla="*/ 0 h 2011392"/>
                <a:gd name="connsiteX1" fmla="*/ 47287 w 3864573"/>
                <a:gd name="connsiteY1" fmla="*/ 0 h 2011392"/>
                <a:gd name="connsiteX2" fmla="*/ 165042 w 3864573"/>
                <a:gd name="connsiteY2" fmla="*/ 0 h 2011392"/>
                <a:gd name="connsiteX3" fmla="*/ 168751 w 3864573"/>
                <a:gd name="connsiteY3" fmla="*/ 0 h 2011392"/>
                <a:gd name="connsiteX4" fmla="*/ 168751 w 3864573"/>
                <a:gd name="connsiteY4" fmla="*/ 36223 h 2011392"/>
                <a:gd name="connsiteX5" fmla="*/ 194712 w 3864573"/>
                <a:gd name="connsiteY5" fmla="*/ 36223 h 2011392"/>
                <a:gd name="connsiteX6" fmla="*/ 194712 w 3864573"/>
                <a:gd name="connsiteY6" fmla="*/ 54335 h 2011392"/>
                <a:gd name="connsiteX7" fmla="*/ 213256 w 3864573"/>
                <a:gd name="connsiteY7" fmla="*/ 54335 h 2011392"/>
                <a:gd name="connsiteX8" fmla="*/ 213256 w 3864573"/>
                <a:gd name="connsiteY8" fmla="*/ 72446 h 2011392"/>
                <a:gd name="connsiteX9" fmla="*/ 286505 w 3864573"/>
                <a:gd name="connsiteY9" fmla="*/ 72446 h 2011392"/>
                <a:gd name="connsiteX10" fmla="*/ 286505 w 3864573"/>
                <a:gd name="connsiteY10" fmla="*/ 108670 h 2011392"/>
                <a:gd name="connsiteX11" fmla="*/ 290214 w 3864573"/>
                <a:gd name="connsiteY11" fmla="*/ 108670 h 2011392"/>
                <a:gd name="connsiteX12" fmla="*/ 290214 w 3864573"/>
                <a:gd name="connsiteY12" fmla="*/ 126781 h 2011392"/>
                <a:gd name="connsiteX13" fmla="*/ 312467 w 3864573"/>
                <a:gd name="connsiteY13" fmla="*/ 126781 h 2011392"/>
                <a:gd name="connsiteX14" fmla="*/ 312467 w 3864573"/>
                <a:gd name="connsiteY14" fmla="*/ 144893 h 2011392"/>
                <a:gd name="connsiteX15" fmla="*/ 338428 w 3864573"/>
                <a:gd name="connsiteY15" fmla="*/ 144893 h 2011392"/>
                <a:gd name="connsiteX16" fmla="*/ 338428 w 3864573"/>
                <a:gd name="connsiteY16" fmla="*/ 163004 h 2011392"/>
                <a:gd name="connsiteX17" fmla="*/ 378298 w 3864573"/>
                <a:gd name="connsiteY17" fmla="*/ 163004 h 2011392"/>
                <a:gd name="connsiteX18" fmla="*/ 378298 w 3864573"/>
                <a:gd name="connsiteY18" fmla="*/ 181116 h 2011392"/>
                <a:gd name="connsiteX19" fmla="*/ 382007 w 3864573"/>
                <a:gd name="connsiteY19" fmla="*/ 181116 h 2011392"/>
                <a:gd name="connsiteX20" fmla="*/ 382007 w 3864573"/>
                <a:gd name="connsiteY20" fmla="*/ 217339 h 2011392"/>
                <a:gd name="connsiteX21" fmla="*/ 393133 w 3864573"/>
                <a:gd name="connsiteY21" fmla="*/ 217339 h 2011392"/>
                <a:gd name="connsiteX22" fmla="*/ 396842 w 3864573"/>
                <a:gd name="connsiteY22" fmla="*/ 217339 h 2011392"/>
                <a:gd name="connsiteX23" fmla="*/ 396842 w 3864573"/>
                <a:gd name="connsiteY23" fmla="*/ 235451 h 2011392"/>
                <a:gd name="connsiteX24" fmla="*/ 404260 w 3864573"/>
                <a:gd name="connsiteY24" fmla="*/ 235451 h 2011392"/>
                <a:gd name="connsiteX25" fmla="*/ 404260 w 3864573"/>
                <a:gd name="connsiteY25" fmla="*/ 253562 h 2011392"/>
                <a:gd name="connsiteX26" fmla="*/ 411677 w 3864573"/>
                <a:gd name="connsiteY26" fmla="*/ 253562 h 2011392"/>
                <a:gd name="connsiteX27" fmla="*/ 411677 w 3864573"/>
                <a:gd name="connsiteY27" fmla="*/ 272680 h 2011392"/>
                <a:gd name="connsiteX28" fmla="*/ 441348 w 3864573"/>
                <a:gd name="connsiteY28" fmla="*/ 272680 h 2011392"/>
                <a:gd name="connsiteX29" fmla="*/ 441348 w 3864573"/>
                <a:gd name="connsiteY29" fmla="*/ 290792 h 2011392"/>
                <a:gd name="connsiteX30" fmla="*/ 467309 w 3864573"/>
                <a:gd name="connsiteY30" fmla="*/ 290792 h 2011392"/>
                <a:gd name="connsiteX31" fmla="*/ 467309 w 3864573"/>
                <a:gd name="connsiteY31" fmla="*/ 308903 h 2011392"/>
                <a:gd name="connsiteX32" fmla="*/ 471018 w 3864573"/>
                <a:gd name="connsiteY32" fmla="*/ 308903 h 2011392"/>
                <a:gd name="connsiteX33" fmla="*/ 471018 w 3864573"/>
                <a:gd name="connsiteY33" fmla="*/ 327015 h 2011392"/>
                <a:gd name="connsiteX34" fmla="*/ 496053 w 3864573"/>
                <a:gd name="connsiteY34" fmla="*/ 327015 h 2011392"/>
                <a:gd name="connsiteX35" fmla="*/ 496053 w 3864573"/>
                <a:gd name="connsiteY35" fmla="*/ 345126 h 2011392"/>
                <a:gd name="connsiteX36" fmla="*/ 499761 w 3864573"/>
                <a:gd name="connsiteY36" fmla="*/ 345126 h 2011392"/>
                <a:gd name="connsiteX37" fmla="*/ 499761 w 3864573"/>
                <a:gd name="connsiteY37" fmla="*/ 363238 h 2011392"/>
                <a:gd name="connsiteX38" fmla="*/ 503470 w 3864573"/>
                <a:gd name="connsiteY38" fmla="*/ 363238 h 2011392"/>
                <a:gd name="connsiteX39" fmla="*/ 503470 w 3864573"/>
                <a:gd name="connsiteY39" fmla="*/ 382356 h 2011392"/>
                <a:gd name="connsiteX40" fmla="*/ 514597 w 3864573"/>
                <a:gd name="connsiteY40" fmla="*/ 382356 h 2011392"/>
                <a:gd name="connsiteX41" fmla="*/ 514597 w 3864573"/>
                <a:gd name="connsiteY41" fmla="*/ 400467 h 2011392"/>
                <a:gd name="connsiteX42" fmla="*/ 533141 w 3864573"/>
                <a:gd name="connsiteY42" fmla="*/ 400467 h 2011392"/>
                <a:gd name="connsiteX43" fmla="*/ 533141 w 3864573"/>
                <a:gd name="connsiteY43" fmla="*/ 418579 h 2011392"/>
                <a:gd name="connsiteX44" fmla="*/ 547976 w 3864573"/>
                <a:gd name="connsiteY44" fmla="*/ 418579 h 2011392"/>
                <a:gd name="connsiteX45" fmla="*/ 547976 w 3864573"/>
                <a:gd name="connsiteY45" fmla="*/ 436691 h 2011392"/>
                <a:gd name="connsiteX46" fmla="*/ 562811 w 3864573"/>
                <a:gd name="connsiteY46" fmla="*/ 436691 h 2011392"/>
                <a:gd name="connsiteX47" fmla="*/ 562811 w 3864573"/>
                <a:gd name="connsiteY47" fmla="*/ 454802 h 2011392"/>
                <a:gd name="connsiteX48" fmla="*/ 577646 w 3864573"/>
                <a:gd name="connsiteY48" fmla="*/ 454802 h 2011392"/>
                <a:gd name="connsiteX49" fmla="*/ 577646 w 3864573"/>
                <a:gd name="connsiteY49" fmla="*/ 492032 h 2011392"/>
                <a:gd name="connsiteX50" fmla="*/ 587845 w 3864573"/>
                <a:gd name="connsiteY50" fmla="*/ 492032 h 2011392"/>
                <a:gd name="connsiteX51" fmla="*/ 587845 w 3864573"/>
                <a:gd name="connsiteY51" fmla="*/ 546366 h 2011392"/>
                <a:gd name="connsiteX52" fmla="*/ 613807 w 3864573"/>
                <a:gd name="connsiteY52" fmla="*/ 546366 h 2011392"/>
                <a:gd name="connsiteX53" fmla="*/ 613807 w 3864573"/>
                <a:gd name="connsiteY53" fmla="*/ 564478 h 2011392"/>
                <a:gd name="connsiteX54" fmla="*/ 617516 w 3864573"/>
                <a:gd name="connsiteY54" fmla="*/ 564478 h 2011392"/>
                <a:gd name="connsiteX55" fmla="*/ 617516 w 3864573"/>
                <a:gd name="connsiteY55" fmla="*/ 582590 h 2011392"/>
                <a:gd name="connsiteX56" fmla="*/ 621225 w 3864573"/>
                <a:gd name="connsiteY56" fmla="*/ 582590 h 2011392"/>
                <a:gd name="connsiteX57" fmla="*/ 621225 w 3864573"/>
                <a:gd name="connsiteY57" fmla="*/ 601707 h 2011392"/>
                <a:gd name="connsiteX58" fmla="*/ 636060 w 3864573"/>
                <a:gd name="connsiteY58" fmla="*/ 601707 h 2011392"/>
                <a:gd name="connsiteX59" fmla="*/ 669439 w 3864573"/>
                <a:gd name="connsiteY59" fmla="*/ 601707 h 2011392"/>
                <a:gd name="connsiteX60" fmla="*/ 669439 w 3864573"/>
                <a:gd name="connsiteY60" fmla="*/ 619819 h 2011392"/>
                <a:gd name="connsiteX61" fmla="*/ 680565 w 3864573"/>
                <a:gd name="connsiteY61" fmla="*/ 619819 h 2011392"/>
                <a:gd name="connsiteX62" fmla="*/ 680565 w 3864573"/>
                <a:gd name="connsiteY62" fmla="*/ 637931 h 2011392"/>
                <a:gd name="connsiteX63" fmla="*/ 698182 w 3864573"/>
                <a:gd name="connsiteY63" fmla="*/ 637931 h 2011392"/>
                <a:gd name="connsiteX64" fmla="*/ 698182 w 3864573"/>
                <a:gd name="connsiteY64" fmla="*/ 657048 h 2011392"/>
                <a:gd name="connsiteX65" fmla="*/ 701891 w 3864573"/>
                <a:gd name="connsiteY65" fmla="*/ 657048 h 2011392"/>
                <a:gd name="connsiteX66" fmla="*/ 701891 w 3864573"/>
                <a:gd name="connsiteY66" fmla="*/ 675160 h 2011392"/>
                <a:gd name="connsiteX67" fmla="*/ 731562 w 3864573"/>
                <a:gd name="connsiteY67" fmla="*/ 675160 h 2011392"/>
                <a:gd name="connsiteX68" fmla="*/ 731562 w 3864573"/>
                <a:gd name="connsiteY68" fmla="*/ 693272 h 2011392"/>
                <a:gd name="connsiteX69" fmla="*/ 764941 w 3864573"/>
                <a:gd name="connsiteY69" fmla="*/ 693272 h 2011392"/>
                <a:gd name="connsiteX70" fmla="*/ 764941 w 3864573"/>
                <a:gd name="connsiteY70" fmla="*/ 712389 h 2011392"/>
                <a:gd name="connsiteX71" fmla="*/ 768650 w 3864573"/>
                <a:gd name="connsiteY71" fmla="*/ 712389 h 2011392"/>
                <a:gd name="connsiteX72" fmla="*/ 768650 w 3864573"/>
                <a:gd name="connsiteY72" fmla="*/ 730501 h 2011392"/>
                <a:gd name="connsiteX73" fmla="*/ 794611 w 3864573"/>
                <a:gd name="connsiteY73" fmla="*/ 730501 h 2011392"/>
                <a:gd name="connsiteX74" fmla="*/ 794611 w 3864573"/>
                <a:gd name="connsiteY74" fmla="*/ 749619 h 2011392"/>
                <a:gd name="connsiteX75" fmla="*/ 804810 w 3864573"/>
                <a:gd name="connsiteY75" fmla="*/ 749619 h 2011392"/>
                <a:gd name="connsiteX76" fmla="*/ 804810 w 3864573"/>
                <a:gd name="connsiteY76" fmla="*/ 767730 h 2011392"/>
                <a:gd name="connsiteX77" fmla="*/ 819646 w 3864573"/>
                <a:gd name="connsiteY77" fmla="*/ 767730 h 2011392"/>
                <a:gd name="connsiteX78" fmla="*/ 819646 w 3864573"/>
                <a:gd name="connsiteY78" fmla="*/ 785842 h 2011392"/>
                <a:gd name="connsiteX79" fmla="*/ 849316 w 3864573"/>
                <a:gd name="connsiteY79" fmla="*/ 785842 h 2011392"/>
                <a:gd name="connsiteX80" fmla="*/ 849316 w 3864573"/>
                <a:gd name="connsiteY80" fmla="*/ 804960 h 2011392"/>
                <a:gd name="connsiteX81" fmla="*/ 878986 w 3864573"/>
                <a:gd name="connsiteY81" fmla="*/ 804960 h 2011392"/>
                <a:gd name="connsiteX82" fmla="*/ 878986 w 3864573"/>
                <a:gd name="connsiteY82" fmla="*/ 823071 h 2011392"/>
                <a:gd name="connsiteX83" fmla="*/ 1058864 w 3864573"/>
                <a:gd name="connsiteY83" fmla="*/ 823071 h 2011392"/>
                <a:gd name="connsiteX84" fmla="*/ 1058864 w 3864573"/>
                <a:gd name="connsiteY84" fmla="*/ 841183 h 2011392"/>
                <a:gd name="connsiteX85" fmla="*/ 1062572 w 3864573"/>
                <a:gd name="connsiteY85" fmla="*/ 841183 h 2011392"/>
                <a:gd name="connsiteX86" fmla="*/ 1062572 w 3864573"/>
                <a:gd name="connsiteY86" fmla="*/ 860301 h 2011392"/>
                <a:gd name="connsiteX87" fmla="*/ 1095952 w 3864573"/>
                <a:gd name="connsiteY87" fmla="*/ 860301 h 2011392"/>
                <a:gd name="connsiteX88" fmla="*/ 1095952 w 3864573"/>
                <a:gd name="connsiteY88" fmla="*/ 897530 h 2011392"/>
                <a:gd name="connsiteX89" fmla="*/ 1099660 w 3864573"/>
                <a:gd name="connsiteY89" fmla="*/ 897530 h 2011392"/>
                <a:gd name="connsiteX90" fmla="*/ 1099660 w 3864573"/>
                <a:gd name="connsiteY90" fmla="*/ 915642 h 2011392"/>
                <a:gd name="connsiteX91" fmla="*/ 1103369 w 3864573"/>
                <a:gd name="connsiteY91" fmla="*/ 915642 h 2011392"/>
                <a:gd name="connsiteX92" fmla="*/ 1103369 w 3864573"/>
                <a:gd name="connsiteY92" fmla="*/ 933753 h 2011392"/>
                <a:gd name="connsiteX93" fmla="*/ 1110787 w 3864573"/>
                <a:gd name="connsiteY93" fmla="*/ 933753 h 2011392"/>
                <a:gd name="connsiteX94" fmla="*/ 1110787 w 3864573"/>
                <a:gd name="connsiteY94" fmla="*/ 952871 h 2011392"/>
                <a:gd name="connsiteX95" fmla="*/ 1121913 w 3864573"/>
                <a:gd name="connsiteY95" fmla="*/ 952871 h 2011392"/>
                <a:gd name="connsiteX96" fmla="*/ 1121913 w 3864573"/>
                <a:gd name="connsiteY96" fmla="*/ 970983 h 2011392"/>
                <a:gd name="connsiteX97" fmla="*/ 1125622 w 3864573"/>
                <a:gd name="connsiteY97" fmla="*/ 970983 h 2011392"/>
                <a:gd name="connsiteX98" fmla="*/ 1125622 w 3864573"/>
                <a:gd name="connsiteY98" fmla="*/ 1008212 h 2011392"/>
                <a:gd name="connsiteX99" fmla="*/ 1158074 w 3864573"/>
                <a:gd name="connsiteY99" fmla="*/ 1008212 h 2011392"/>
                <a:gd name="connsiteX100" fmla="*/ 1158074 w 3864573"/>
                <a:gd name="connsiteY100" fmla="*/ 1026324 h 2011392"/>
                <a:gd name="connsiteX101" fmla="*/ 1161783 w 3864573"/>
                <a:gd name="connsiteY101" fmla="*/ 1026324 h 2011392"/>
                <a:gd name="connsiteX102" fmla="*/ 1161783 w 3864573"/>
                <a:gd name="connsiteY102" fmla="*/ 1044435 h 2011392"/>
                <a:gd name="connsiteX103" fmla="*/ 1165492 w 3864573"/>
                <a:gd name="connsiteY103" fmla="*/ 1044435 h 2011392"/>
                <a:gd name="connsiteX104" fmla="*/ 1165492 w 3864573"/>
                <a:gd name="connsiteY104" fmla="*/ 1063553 h 2011392"/>
                <a:gd name="connsiteX105" fmla="*/ 1169200 w 3864573"/>
                <a:gd name="connsiteY105" fmla="*/ 1063553 h 2011392"/>
                <a:gd name="connsiteX106" fmla="*/ 1169200 w 3864573"/>
                <a:gd name="connsiteY106" fmla="*/ 1081665 h 2011392"/>
                <a:gd name="connsiteX107" fmla="*/ 1176618 w 3864573"/>
                <a:gd name="connsiteY107" fmla="*/ 1081665 h 2011392"/>
                <a:gd name="connsiteX108" fmla="*/ 1176618 w 3864573"/>
                <a:gd name="connsiteY108" fmla="*/ 1100782 h 2011392"/>
                <a:gd name="connsiteX109" fmla="*/ 1195162 w 3864573"/>
                <a:gd name="connsiteY109" fmla="*/ 1100782 h 2011392"/>
                <a:gd name="connsiteX110" fmla="*/ 1195162 w 3864573"/>
                <a:gd name="connsiteY110" fmla="*/ 1118894 h 2011392"/>
                <a:gd name="connsiteX111" fmla="*/ 1228541 w 3864573"/>
                <a:gd name="connsiteY111" fmla="*/ 1118894 h 2011392"/>
                <a:gd name="connsiteX112" fmla="*/ 1228541 w 3864573"/>
                <a:gd name="connsiteY112" fmla="*/ 1137006 h 2011392"/>
                <a:gd name="connsiteX113" fmla="*/ 1253576 w 3864573"/>
                <a:gd name="connsiteY113" fmla="*/ 1137006 h 2011392"/>
                <a:gd name="connsiteX114" fmla="*/ 1253576 w 3864573"/>
                <a:gd name="connsiteY114" fmla="*/ 1156123 h 2011392"/>
                <a:gd name="connsiteX115" fmla="*/ 1260993 w 3864573"/>
                <a:gd name="connsiteY115" fmla="*/ 1156123 h 2011392"/>
                <a:gd name="connsiteX116" fmla="*/ 1260993 w 3864573"/>
                <a:gd name="connsiteY116" fmla="*/ 1174235 h 2011392"/>
                <a:gd name="connsiteX117" fmla="*/ 1286955 w 3864573"/>
                <a:gd name="connsiteY117" fmla="*/ 1174235 h 2011392"/>
                <a:gd name="connsiteX118" fmla="*/ 1286955 w 3864573"/>
                <a:gd name="connsiteY118" fmla="*/ 1192347 h 2011392"/>
                <a:gd name="connsiteX119" fmla="*/ 1290664 w 3864573"/>
                <a:gd name="connsiteY119" fmla="*/ 1192347 h 2011392"/>
                <a:gd name="connsiteX120" fmla="*/ 1290664 w 3864573"/>
                <a:gd name="connsiteY120" fmla="*/ 1211464 h 2011392"/>
                <a:gd name="connsiteX121" fmla="*/ 1305499 w 3864573"/>
                <a:gd name="connsiteY121" fmla="*/ 1211464 h 2011392"/>
                <a:gd name="connsiteX122" fmla="*/ 1305499 w 3864573"/>
                <a:gd name="connsiteY122" fmla="*/ 1229576 h 2011392"/>
                <a:gd name="connsiteX123" fmla="*/ 1324043 w 3864573"/>
                <a:gd name="connsiteY123" fmla="*/ 1229576 h 2011392"/>
                <a:gd name="connsiteX124" fmla="*/ 1324043 w 3864573"/>
                <a:gd name="connsiteY124" fmla="*/ 1248694 h 2011392"/>
                <a:gd name="connsiteX125" fmla="*/ 1335169 w 3864573"/>
                <a:gd name="connsiteY125" fmla="*/ 1248694 h 2011392"/>
                <a:gd name="connsiteX126" fmla="*/ 1335169 w 3864573"/>
                <a:gd name="connsiteY126" fmla="*/ 1266805 h 2011392"/>
                <a:gd name="connsiteX127" fmla="*/ 1371330 w 3864573"/>
                <a:gd name="connsiteY127" fmla="*/ 1266805 h 2011392"/>
                <a:gd name="connsiteX128" fmla="*/ 1371330 w 3864573"/>
                <a:gd name="connsiteY128" fmla="*/ 1284917 h 2011392"/>
                <a:gd name="connsiteX129" fmla="*/ 1386165 w 3864573"/>
                <a:gd name="connsiteY129" fmla="*/ 1284917 h 2011392"/>
                <a:gd name="connsiteX130" fmla="*/ 1386165 w 3864573"/>
                <a:gd name="connsiteY130" fmla="*/ 1304035 h 2011392"/>
                <a:gd name="connsiteX131" fmla="*/ 1397292 w 3864573"/>
                <a:gd name="connsiteY131" fmla="*/ 1304035 h 2011392"/>
                <a:gd name="connsiteX132" fmla="*/ 1397292 w 3864573"/>
                <a:gd name="connsiteY132" fmla="*/ 1322146 h 2011392"/>
                <a:gd name="connsiteX133" fmla="*/ 1426962 w 3864573"/>
                <a:gd name="connsiteY133" fmla="*/ 1322146 h 2011392"/>
                <a:gd name="connsiteX134" fmla="*/ 1426962 w 3864573"/>
                <a:gd name="connsiteY134" fmla="*/ 1340258 h 2011392"/>
                <a:gd name="connsiteX135" fmla="*/ 1441797 w 3864573"/>
                <a:gd name="connsiteY135" fmla="*/ 1340258 h 2011392"/>
                <a:gd name="connsiteX136" fmla="*/ 1441797 w 3864573"/>
                <a:gd name="connsiteY136" fmla="*/ 1359376 h 2011392"/>
                <a:gd name="connsiteX137" fmla="*/ 1496502 w 3864573"/>
                <a:gd name="connsiteY137" fmla="*/ 1359376 h 2011392"/>
                <a:gd name="connsiteX138" fmla="*/ 1515046 w 3864573"/>
                <a:gd name="connsiteY138" fmla="*/ 1359376 h 2011392"/>
                <a:gd name="connsiteX139" fmla="*/ 1515046 w 3864573"/>
                <a:gd name="connsiteY139" fmla="*/ 1377487 h 2011392"/>
                <a:gd name="connsiteX140" fmla="*/ 1522464 w 3864573"/>
                <a:gd name="connsiteY140" fmla="*/ 1377487 h 2011392"/>
                <a:gd name="connsiteX141" fmla="*/ 1522464 w 3864573"/>
                <a:gd name="connsiteY141" fmla="*/ 1396605 h 2011392"/>
                <a:gd name="connsiteX142" fmla="*/ 1584586 w 3864573"/>
                <a:gd name="connsiteY142" fmla="*/ 1396605 h 2011392"/>
                <a:gd name="connsiteX143" fmla="*/ 1584586 w 3864573"/>
                <a:gd name="connsiteY143" fmla="*/ 1415723 h 2011392"/>
                <a:gd name="connsiteX144" fmla="*/ 1606839 w 3864573"/>
                <a:gd name="connsiteY144" fmla="*/ 1415723 h 2011392"/>
                <a:gd name="connsiteX145" fmla="*/ 1606839 w 3864573"/>
                <a:gd name="connsiteY145" fmla="*/ 1434841 h 2011392"/>
                <a:gd name="connsiteX146" fmla="*/ 1632801 w 3864573"/>
                <a:gd name="connsiteY146" fmla="*/ 1434841 h 2011392"/>
                <a:gd name="connsiteX147" fmla="*/ 1632801 w 3864573"/>
                <a:gd name="connsiteY147" fmla="*/ 1452952 h 2011392"/>
                <a:gd name="connsiteX148" fmla="*/ 1669889 w 3864573"/>
                <a:gd name="connsiteY148" fmla="*/ 1452952 h 2011392"/>
                <a:gd name="connsiteX149" fmla="*/ 1669889 w 3864573"/>
                <a:gd name="connsiteY149" fmla="*/ 1472070 h 2011392"/>
                <a:gd name="connsiteX150" fmla="*/ 1694923 w 3864573"/>
                <a:gd name="connsiteY150" fmla="*/ 1472070 h 2011392"/>
                <a:gd name="connsiteX151" fmla="*/ 1694923 w 3864573"/>
                <a:gd name="connsiteY151" fmla="*/ 1491188 h 2011392"/>
                <a:gd name="connsiteX152" fmla="*/ 1853475 w 3864573"/>
                <a:gd name="connsiteY152" fmla="*/ 1491188 h 2011392"/>
                <a:gd name="connsiteX153" fmla="*/ 1853475 w 3864573"/>
                <a:gd name="connsiteY153" fmla="*/ 1510306 h 2011392"/>
                <a:gd name="connsiteX154" fmla="*/ 1883145 w 3864573"/>
                <a:gd name="connsiteY154" fmla="*/ 1510306 h 2011392"/>
                <a:gd name="connsiteX155" fmla="*/ 1883145 w 3864573"/>
                <a:gd name="connsiteY155" fmla="*/ 1528417 h 2011392"/>
                <a:gd name="connsiteX156" fmla="*/ 2051896 w 3864573"/>
                <a:gd name="connsiteY156" fmla="*/ 1528417 h 2011392"/>
                <a:gd name="connsiteX157" fmla="*/ 2051896 w 3864573"/>
                <a:gd name="connsiteY157" fmla="*/ 1547535 h 2011392"/>
                <a:gd name="connsiteX158" fmla="*/ 2103819 w 3864573"/>
                <a:gd name="connsiteY158" fmla="*/ 1547535 h 2011392"/>
                <a:gd name="connsiteX159" fmla="*/ 2103819 w 3864573"/>
                <a:gd name="connsiteY159" fmla="*/ 1566653 h 2011392"/>
                <a:gd name="connsiteX160" fmla="*/ 2210447 w 3864573"/>
                <a:gd name="connsiteY160" fmla="*/ 1566653 h 2011392"/>
                <a:gd name="connsiteX161" fmla="*/ 2210447 w 3864573"/>
                <a:gd name="connsiteY161" fmla="*/ 1603882 h 2011392"/>
                <a:gd name="connsiteX162" fmla="*/ 2261443 w 3864573"/>
                <a:gd name="connsiteY162" fmla="*/ 1603882 h 2011392"/>
                <a:gd name="connsiteX163" fmla="*/ 2261443 w 3864573"/>
                <a:gd name="connsiteY163" fmla="*/ 1623000 h 2011392"/>
                <a:gd name="connsiteX164" fmla="*/ 2294822 w 3864573"/>
                <a:gd name="connsiteY164" fmla="*/ 1623000 h 2011392"/>
                <a:gd name="connsiteX165" fmla="*/ 2313366 w 3864573"/>
                <a:gd name="connsiteY165" fmla="*/ 1623000 h 2011392"/>
                <a:gd name="connsiteX166" fmla="*/ 2349527 w 3864573"/>
                <a:gd name="connsiteY166" fmla="*/ 1623000 h 2011392"/>
                <a:gd name="connsiteX167" fmla="*/ 2397742 w 3864573"/>
                <a:gd name="connsiteY167" fmla="*/ 1623000 h 2011392"/>
                <a:gd name="connsiteX168" fmla="*/ 2397742 w 3864573"/>
                <a:gd name="connsiteY168" fmla="*/ 1644130 h 2011392"/>
                <a:gd name="connsiteX169" fmla="*/ 2401451 w 3864573"/>
                <a:gd name="connsiteY169" fmla="*/ 1644130 h 2011392"/>
                <a:gd name="connsiteX170" fmla="*/ 2419995 w 3864573"/>
                <a:gd name="connsiteY170" fmla="*/ 1644130 h 2011392"/>
                <a:gd name="connsiteX171" fmla="*/ 2419995 w 3864573"/>
                <a:gd name="connsiteY171" fmla="*/ 1665260 h 2011392"/>
                <a:gd name="connsiteX172" fmla="*/ 2445029 w 3864573"/>
                <a:gd name="connsiteY172" fmla="*/ 1665260 h 2011392"/>
                <a:gd name="connsiteX173" fmla="*/ 2456155 w 3864573"/>
                <a:gd name="connsiteY173" fmla="*/ 1665260 h 2011392"/>
                <a:gd name="connsiteX174" fmla="*/ 2456155 w 3864573"/>
                <a:gd name="connsiteY174" fmla="*/ 1688403 h 2011392"/>
                <a:gd name="connsiteX175" fmla="*/ 2592454 w 3864573"/>
                <a:gd name="connsiteY175" fmla="*/ 1688403 h 2011392"/>
                <a:gd name="connsiteX176" fmla="*/ 2592454 w 3864573"/>
                <a:gd name="connsiteY176" fmla="*/ 1711546 h 2011392"/>
                <a:gd name="connsiteX177" fmla="*/ 2725044 w 3864573"/>
                <a:gd name="connsiteY177" fmla="*/ 1711546 h 2011392"/>
                <a:gd name="connsiteX178" fmla="*/ 2725044 w 3864573"/>
                <a:gd name="connsiteY178" fmla="*/ 1735694 h 2011392"/>
                <a:gd name="connsiteX179" fmla="*/ 2768622 w 3864573"/>
                <a:gd name="connsiteY179" fmla="*/ 1735694 h 2011392"/>
                <a:gd name="connsiteX180" fmla="*/ 2776040 w 3864573"/>
                <a:gd name="connsiteY180" fmla="*/ 1735694 h 2011392"/>
                <a:gd name="connsiteX181" fmla="*/ 2776040 w 3864573"/>
                <a:gd name="connsiteY181" fmla="*/ 1760849 h 2011392"/>
                <a:gd name="connsiteX182" fmla="*/ 2783457 w 3864573"/>
                <a:gd name="connsiteY182" fmla="*/ 1760849 h 2011392"/>
                <a:gd name="connsiteX183" fmla="*/ 2787166 w 3864573"/>
                <a:gd name="connsiteY183" fmla="*/ 1760849 h 2011392"/>
                <a:gd name="connsiteX184" fmla="*/ 2787166 w 3864573"/>
                <a:gd name="connsiteY184" fmla="*/ 1787011 h 2011392"/>
                <a:gd name="connsiteX185" fmla="*/ 2827963 w 3864573"/>
                <a:gd name="connsiteY185" fmla="*/ 1787011 h 2011392"/>
                <a:gd name="connsiteX186" fmla="*/ 2864124 w 3864573"/>
                <a:gd name="connsiteY186" fmla="*/ 1787011 h 2011392"/>
                <a:gd name="connsiteX187" fmla="*/ 2875250 w 3864573"/>
                <a:gd name="connsiteY187" fmla="*/ 1787011 h 2011392"/>
                <a:gd name="connsiteX188" fmla="*/ 2908629 w 3864573"/>
                <a:gd name="connsiteY188" fmla="*/ 1787011 h 2011392"/>
                <a:gd name="connsiteX189" fmla="*/ 2908629 w 3864573"/>
                <a:gd name="connsiteY189" fmla="*/ 1818203 h 2011392"/>
                <a:gd name="connsiteX190" fmla="*/ 2934591 w 3864573"/>
                <a:gd name="connsiteY190" fmla="*/ 1818203 h 2011392"/>
                <a:gd name="connsiteX191" fmla="*/ 2942009 w 3864573"/>
                <a:gd name="connsiteY191" fmla="*/ 1818203 h 2011392"/>
                <a:gd name="connsiteX192" fmla="*/ 2942009 w 3864573"/>
                <a:gd name="connsiteY192" fmla="*/ 1851407 h 2011392"/>
                <a:gd name="connsiteX193" fmla="*/ 3000422 w 3864573"/>
                <a:gd name="connsiteY193" fmla="*/ 1851407 h 2011392"/>
                <a:gd name="connsiteX194" fmla="*/ 3007840 w 3864573"/>
                <a:gd name="connsiteY194" fmla="*/ 1851407 h 2011392"/>
                <a:gd name="connsiteX195" fmla="*/ 3041219 w 3864573"/>
                <a:gd name="connsiteY195" fmla="*/ 1851407 h 2011392"/>
                <a:gd name="connsiteX196" fmla="*/ 3095924 w 3864573"/>
                <a:gd name="connsiteY196" fmla="*/ 1851407 h 2011392"/>
                <a:gd name="connsiteX197" fmla="*/ 3095924 w 3864573"/>
                <a:gd name="connsiteY197" fmla="*/ 1894674 h 2011392"/>
                <a:gd name="connsiteX198" fmla="*/ 3147847 w 3864573"/>
                <a:gd name="connsiteY198" fmla="*/ 1894674 h 2011392"/>
                <a:gd name="connsiteX199" fmla="*/ 3224805 w 3864573"/>
                <a:gd name="connsiteY199" fmla="*/ 1894674 h 2011392"/>
                <a:gd name="connsiteX200" fmla="*/ 3224805 w 3864573"/>
                <a:gd name="connsiteY200" fmla="*/ 1942972 h 2011392"/>
                <a:gd name="connsiteX201" fmla="*/ 3273019 w 3864573"/>
                <a:gd name="connsiteY201" fmla="*/ 1942972 h 2011392"/>
                <a:gd name="connsiteX202" fmla="*/ 3379648 w 3864573"/>
                <a:gd name="connsiteY202" fmla="*/ 1942972 h 2011392"/>
                <a:gd name="connsiteX203" fmla="*/ 3398192 w 3864573"/>
                <a:gd name="connsiteY203" fmla="*/ 1942972 h 2011392"/>
                <a:gd name="connsiteX204" fmla="*/ 3398192 w 3864573"/>
                <a:gd name="connsiteY204" fmla="*/ 2011393 h 2011392"/>
                <a:gd name="connsiteX205" fmla="*/ 3548398 w 3864573"/>
                <a:gd name="connsiteY205" fmla="*/ 2011393 h 2011392"/>
                <a:gd name="connsiteX206" fmla="*/ 3710658 w 3864573"/>
                <a:gd name="connsiteY206" fmla="*/ 2011393 h 2011392"/>
                <a:gd name="connsiteX207" fmla="*/ 3731984 w 3864573"/>
                <a:gd name="connsiteY207" fmla="*/ 2011393 h 2011392"/>
                <a:gd name="connsiteX208" fmla="*/ 3864573 w 3864573"/>
                <a:gd name="connsiteY208" fmla="*/ 2011393 h 201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864573" h="2011392">
                  <a:moveTo>
                    <a:pt x="0" y="0"/>
                  </a:moveTo>
                  <a:lnTo>
                    <a:pt x="47287" y="0"/>
                  </a:lnTo>
                  <a:lnTo>
                    <a:pt x="165042" y="0"/>
                  </a:lnTo>
                  <a:lnTo>
                    <a:pt x="168751" y="0"/>
                  </a:lnTo>
                  <a:lnTo>
                    <a:pt x="168751" y="36223"/>
                  </a:lnTo>
                  <a:lnTo>
                    <a:pt x="194712" y="36223"/>
                  </a:lnTo>
                  <a:lnTo>
                    <a:pt x="194712" y="54335"/>
                  </a:lnTo>
                  <a:lnTo>
                    <a:pt x="213256" y="54335"/>
                  </a:lnTo>
                  <a:lnTo>
                    <a:pt x="213256" y="72446"/>
                  </a:lnTo>
                  <a:lnTo>
                    <a:pt x="286505" y="72446"/>
                  </a:lnTo>
                  <a:lnTo>
                    <a:pt x="286505" y="108670"/>
                  </a:lnTo>
                  <a:lnTo>
                    <a:pt x="290214" y="108670"/>
                  </a:lnTo>
                  <a:lnTo>
                    <a:pt x="290214" y="126781"/>
                  </a:lnTo>
                  <a:lnTo>
                    <a:pt x="312467" y="126781"/>
                  </a:lnTo>
                  <a:lnTo>
                    <a:pt x="312467" y="144893"/>
                  </a:lnTo>
                  <a:lnTo>
                    <a:pt x="338428" y="144893"/>
                  </a:lnTo>
                  <a:lnTo>
                    <a:pt x="338428" y="163004"/>
                  </a:lnTo>
                  <a:lnTo>
                    <a:pt x="378298" y="163004"/>
                  </a:lnTo>
                  <a:lnTo>
                    <a:pt x="378298" y="181116"/>
                  </a:lnTo>
                  <a:lnTo>
                    <a:pt x="382007" y="181116"/>
                  </a:lnTo>
                  <a:lnTo>
                    <a:pt x="382007" y="217339"/>
                  </a:lnTo>
                  <a:lnTo>
                    <a:pt x="393133" y="217339"/>
                  </a:lnTo>
                  <a:lnTo>
                    <a:pt x="396842" y="217339"/>
                  </a:lnTo>
                  <a:lnTo>
                    <a:pt x="396842" y="235451"/>
                  </a:lnTo>
                  <a:lnTo>
                    <a:pt x="404260" y="235451"/>
                  </a:lnTo>
                  <a:lnTo>
                    <a:pt x="404260" y="253562"/>
                  </a:lnTo>
                  <a:lnTo>
                    <a:pt x="411677" y="253562"/>
                  </a:lnTo>
                  <a:lnTo>
                    <a:pt x="411677" y="272680"/>
                  </a:lnTo>
                  <a:lnTo>
                    <a:pt x="441348" y="272680"/>
                  </a:lnTo>
                  <a:lnTo>
                    <a:pt x="441348" y="290792"/>
                  </a:lnTo>
                  <a:lnTo>
                    <a:pt x="467309" y="290792"/>
                  </a:lnTo>
                  <a:lnTo>
                    <a:pt x="467309" y="308903"/>
                  </a:lnTo>
                  <a:lnTo>
                    <a:pt x="471018" y="308903"/>
                  </a:lnTo>
                  <a:lnTo>
                    <a:pt x="471018" y="327015"/>
                  </a:lnTo>
                  <a:lnTo>
                    <a:pt x="496053" y="327015"/>
                  </a:lnTo>
                  <a:lnTo>
                    <a:pt x="496053" y="345126"/>
                  </a:lnTo>
                  <a:lnTo>
                    <a:pt x="499761" y="345126"/>
                  </a:lnTo>
                  <a:lnTo>
                    <a:pt x="499761" y="363238"/>
                  </a:lnTo>
                  <a:lnTo>
                    <a:pt x="503470" y="363238"/>
                  </a:lnTo>
                  <a:lnTo>
                    <a:pt x="503470" y="382356"/>
                  </a:lnTo>
                  <a:lnTo>
                    <a:pt x="514597" y="382356"/>
                  </a:lnTo>
                  <a:lnTo>
                    <a:pt x="514597" y="400467"/>
                  </a:lnTo>
                  <a:lnTo>
                    <a:pt x="533141" y="400467"/>
                  </a:lnTo>
                  <a:lnTo>
                    <a:pt x="533141" y="418579"/>
                  </a:lnTo>
                  <a:lnTo>
                    <a:pt x="547976" y="418579"/>
                  </a:lnTo>
                  <a:lnTo>
                    <a:pt x="547976" y="436691"/>
                  </a:lnTo>
                  <a:lnTo>
                    <a:pt x="562811" y="436691"/>
                  </a:lnTo>
                  <a:lnTo>
                    <a:pt x="562811" y="454802"/>
                  </a:lnTo>
                  <a:lnTo>
                    <a:pt x="577646" y="454802"/>
                  </a:lnTo>
                  <a:lnTo>
                    <a:pt x="577646" y="492032"/>
                  </a:lnTo>
                  <a:lnTo>
                    <a:pt x="587845" y="492032"/>
                  </a:lnTo>
                  <a:lnTo>
                    <a:pt x="587845" y="546366"/>
                  </a:lnTo>
                  <a:lnTo>
                    <a:pt x="613807" y="546366"/>
                  </a:lnTo>
                  <a:lnTo>
                    <a:pt x="613807" y="564478"/>
                  </a:lnTo>
                  <a:lnTo>
                    <a:pt x="617516" y="564478"/>
                  </a:lnTo>
                  <a:lnTo>
                    <a:pt x="617516" y="582590"/>
                  </a:lnTo>
                  <a:lnTo>
                    <a:pt x="621225" y="582590"/>
                  </a:lnTo>
                  <a:lnTo>
                    <a:pt x="621225" y="601707"/>
                  </a:lnTo>
                  <a:lnTo>
                    <a:pt x="636060" y="601707"/>
                  </a:lnTo>
                  <a:lnTo>
                    <a:pt x="669439" y="601707"/>
                  </a:lnTo>
                  <a:lnTo>
                    <a:pt x="669439" y="619819"/>
                  </a:lnTo>
                  <a:lnTo>
                    <a:pt x="680565" y="619819"/>
                  </a:lnTo>
                  <a:lnTo>
                    <a:pt x="680565" y="637931"/>
                  </a:lnTo>
                  <a:lnTo>
                    <a:pt x="698182" y="637931"/>
                  </a:lnTo>
                  <a:lnTo>
                    <a:pt x="698182" y="657048"/>
                  </a:lnTo>
                  <a:lnTo>
                    <a:pt x="701891" y="657048"/>
                  </a:lnTo>
                  <a:lnTo>
                    <a:pt x="701891" y="675160"/>
                  </a:lnTo>
                  <a:lnTo>
                    <a:pt x="731562" y="675160"/>
                  </a:lnTo>
                  <a:lnTo>
                    <a:pt x="731562" y="693272"/>
                  </a:lnTo>
                  <a:lnTo>
                    <a:pt x="764941" y="693272"/>
                  </a:lnTo>
                  <a:lnTo>
                    <a:pt x="764941" y="712389"/>
                  </a:lnTo>
                  <a:lnTo>
                    <a:pt x="768650" y="712389"/>
                  </a:lnTo>
                  <a:lnTo>
                    <a:pt x="768650" y="730501"/>
                  </a:lnTo>
                  <a:lnTo>
                    <a:pt x="794611" y="730501"/>
                  </a:lnTo>
                  <a:lnTo>
                    <a:pt x="794611" y="749619"/>
                  </a:lnTo>
                  <a:lnTo>
                    <a:pt x="804810" y="749619"/>
                  </a:lnTo>
                  <a:lnTo>
                    <a:pt x="804810" y="767730"/>
                  </a:lnTo>
                  <a:lnTo>
                    <a:pt x="819646" y="767730"/>
                  </a:lnTo>
                  <a:lnTo>
                    <a:pt x="819646" y="785842"/>
                  </a:lnTo>
                  <a:lnTo>
                    <a:pt x="849316" y="785842"/>
                  </a:lnTo>
                  <a:lnTo>
                    <a:pt x="849316" y="804960"/>
                  </a:lnTo>
                  <a:lnTo>
                    <a:pt x="878986" y="804960"/>
                  </a:lnTo>
                  <a:lnTo>
                    <a:pt x="878986" y="823071"/>
                  </a:lnTo>
                  <a:lnTo>
                    <a:pt x="1058864" y="823071"/>
                  </a:lnTo>
                  <a:lnTo>
                    <a:pt x="1058864" y="841183"/>
                  </a:lnTo>
                  <a:lnTo>
                    <a:pt x="1062572" y="841183"/>
                  </a:lnTo>
                  <a:lnTo>
                    <a:pt x="1062572" y="860301"/>
                  </a:lnTo>
                  <a:lnTo>
                    <a:pt x="1095952" y="860301"/>
                  </a:lnTo>
                  <a:lnTo>
                    <a:pt x="1095952" y="897530"/>
                  </a:lnTo>
                  <a:lnTo>
                    <a:pt x="1099660" y="897530"/>
                  </a:lnTo>
                  <a:lnTo>
                    <a:pt x="1099660" y="915642"/>
                  </a:lnTo>
                  <a:lnTo>
                    <a:pt x="1103369" y="915642"/>
                  </a:lnTo>
                  <a:lnTo>
                    <a:pt x="1103369" y="933753"/>
                  </a:lnTo>
                  <a:lnTo>
                    <a:pt x="1110787" y="933753"/>
                  </a:lnTo>
                  <a:lnTo>
                    <a:pt x="1110787" y="952871"/>
                  </a:lnTo>
                  <a:lnTo>
                    <a:pt x="1121913" y="952871"/>
                  </a:lnTo>
                  <a:lnTo>
                    <a:pt x="1121913" y="970983"/>
                  </a:lnTo>
                  <a:lnTo>
                    <a:pt x="1125622" y="970983"/>
                  </a:lnTo>
                  <a:lnTo>
                    <a:pt x="1125622" y="1008212"/>
                  </a:lnTo>
                  <a:lnTo>
                    <a:pt x="1158074" y="1008212"/>
                  </a:lnTo>
                  <a:lnTo>
                    <a:pt x="1158074" y="1026324"/>
                  </a:lnTo>
                  <a:lnTo>
                    <a:pt x="1161783" y="1026324"/>
                  </a:lnTo>
                  <a:lnTo>
                    <a:pt x="1161783" y="1044435"/>
                  </a:lnTo>
                  <a:lnTo>
                    <a:pt x="1165492" y="1044435"/>
                  </a:lnTo>
                  <a:lnTo>
                    <a:pt x="1165492" y="1063553"/>
                  </a:lnTo>
                  <a:lnTo>
                    <a:pt x="1169200" y="1063553"/>
                  </a:lnTo>
                  <a:lnTo>
                    <a:pt x="1169200" y="1081665"/>
                  </a:lnTo>
                  <a:lnTo>
                    <a:pt x="1176618" y="1081665"/>
                  </a:lnTo>
                  <a:lnTo>
                    <a:pt x="1176618" y="1100782"/>
                  </a:lnTo>
                  <a:lnTo>
                    <a:pt x="1195162" y="1100782"/>
                  </a:lnTo>
                  <a:lnTo>
                    <a:pt x="1195162" y="1118894"/>
                  </a:lnTo>
                  <a:lnTo>
                    <a:pt x="1228541" y="1118894"/>
                  </a:lnTo>
                  <a:lnTo>
                    <a:pt x="1228541" y="1137006"/>
                  </a:lnTo>
                  <a:lnTo>
                    <a:pt x="1253576" y="1137006"/>
                  </a:lnTo>
                  <a:lnTo>
                    <a:pt x="1253576" y="1156123"/>
                  </a:lnTo>
                  <a:lnTo>
                    <a:pt x="1260993" y="1156123"/>
                  </a:lnTo>
                  <a:lnTo>
                    <a:pt x="1260993" y="1174235"/>
                  </a:lnTo>
                  <a:lnTo>
                    <a:pt x="1286955" y="1174235"/>
                  </a:lnTo>
                  <a:lnTo>
                    <a:pt x="1286955" y="1192347"/>
                  </a:lnTo>
                  <a:lnTo>
                    <a:pt x="1290664" y="1192347"/>
                  </a:lnTo>
                  <a:lnTo>
                    <a:pt x="1290664" y="1211464"/>
                  </a:lnTo>
                  <a:lnTo>
                    <a:pt x="1305499" y="1211464"/>
                  </a:lnTo>
                  <a:lnTo>
                    <a:pt x="1305499" y="1229576"/>
                  </a:lnTo>
                  <a:lnTo>
                    <a:pt x="1324043" y="1229576"/>
                  </a:lnTo>
                  <a:lnTo>
                    <a:pt x="1324043" y="1248694"/>
                  </a:lnTo>
                  <a:lnTo>
                    <a:pt x="1335169" y="1248694"/>
                  </a:lnTo>
                  <a:lnTo>
                    <a:pt x="1335169" y="1266805"/>
                  </a:lnTo>
                  <a:lnTo>
                    <a:pt x="1371330" y="1266805"/>
                  </a:lnTo>
                  <a:lnTo>
                    <a:pt x="1371330" y="1284917"/>
                  </a:lnTo>
                  <a:lnTo>
                    <a:pt x="1386165" y="1284917"/>
                  </a:lnTo>
                  <a:lnTo>
                    <a:pt x="1386165" y="1304035"/>
                  </a:lnTo>
                  <a:lnTo>
                    <a:pt x="1397292" y="1304035"/>
                  </a:lnTo>
                  <a:lnTo>
                    <a:pt x="1397292" y="1322146"/>
                  </a:lnTo>
                  <a:lnTo>
                    <a:pt x="1426962" y="1322146"/>
                  </a:lnTo>
                  <a:lnTo>
                    <a:pt x="1426962" y="1340258"/>
                  </a:lnTo>
                  <a:lnTo>
                    <a:pt x="1441797" y="1340258"/>
                  </a:lnTo>
                  <a:lnTo>
                    <a:pt x="1441797" y="1359376"/>
                  </a:lnTo>
                  <a:lnTo>
                    <a:pt x="1496502" y="1359376"/>
                  </a:lnTo>
                  <a:lnTo>
                    <a:pt x="1515046" y="1359376"/>
                  </a:lnTo>
                  <a:lnTo>
                    <a:pt x="1515046" y="1377487"/>
                  </a:lnTo>
                  <a:lnTo>
                    <a:pt x="1522464" y="1377487"/>
                  </a:lnTo>
                  <a:lnTo>
                    <a:pt x="1522464" y="1396605"/>
                  </a:lnTo>
                  <a:lnTo>
                    <a:pt x="1584586" y="1396605"/>
                  </a:lnTo>
                  <a:lnTo>
                    <a:pt x="1584586" y="1415723"/>
                  </a:lnTo>
                  <a:lnTo>
                    <a:pt x="1606839" y="1415723"/>
                  </a:lnTo>
                  <a:lnTo>
                    <a:pt x="1606839" y="1434841"/>
                  </a:lnTo>
                  <a:lnTo>
                    <a:pt x="1632801" y="1434841"/>
                  </a:lnTo>
                  <a:lnTo>
                    <a:pt x="1632801" y="1452952"/>
                  </a:lnTo>
                  <a:lnTo>
                    <a:pt x="1669889" y="1452952"/>
                  </a:lnTo>
                  <a:lnTo>
                    <a:pt x="1669889" y="1472070"/>
                  </a:lnTo>
                  <a:lnTo>
                    <a:pt x="1694923" y="1472070"/>
                  </a:lnTo>
                  <a:lnTo>
                    <a:pt x="1694923" y="1491188"/>
                  </a:lnTo>
                  <a:lnTo>
                    <a:pt x="1853475" y="1491188"/>
                  </a:lnTo>
                  <a:lnTo>
                    <a:pt x="1853475" y="1510306"/>
                  </a:lnTo>
                  <a:lnTo>
                    <a:pt x="1883145" y="1510306"/>
                  </a:lnTo>
                  <a:lnTo>
                    <a:pt x="1883145" y="1528417"/>
                  </a:lnTo>
                  <a:lnTo>
                    <a:pt x="2051896" y="1528417"/>
                  </a:lnTo>
                  <a:lnTo>
                    <a:pt x="2051896" y="1547535"/>
                  </a:lnTo>
                  <a:lnTo>
                    <a:pt x="2103819" y="1547535"/>
                  </a:lnTo>
                  <a:lnTo>
                    <a:pt x="2103819" y="1566653"/>
                  </a:lnTo>
                  <a:lnTo>
                    <a:pt x="2210447" y="1566653"/>
                  </a:lnTo>
                  <a:lnTo>
                    <a:pt x="2210447" y="1603882"/>
                  </a:lnTo>
                  <a:lnTo>
                    <a:pt x="2261443" y="1603882"/>
                  </a:lnTo>
                  <a:lnTo>
                    <a:pt x="2261443" y="1623000"/>
                  </a:lnTo>
                  <a:lnTo>
                    <a:pt x="2294822" y="1623000"/>
                  </a:lnTo>
                  <a:lnTo>
                    <a:pt x="2313366" y="1623000"/>
                  </a:lnTo>
                  <a:lnTo>
                    <a:pt x="2349527" y="1623000"/>
                  </a:lnTo>
                  <a:lnTo>
                    <a:pt x="2397742" y="1623000"/>
                  </a:lnTo>
                  <a:lnTo>
                    <a:pt x="2397742" y="1644130"/>
                  </a:lnTo>
                  <a:lnTo>
                    <a:pt x="2401451" y="1644130"/>
                  </a:lnTo>
                  <a:lnTo>
                    <a:pt x="2419995" y="1644130"/>
                  </a:lnTo>
                  <a:lnTo>
                    <a:pt x="2419995" y="1665260"/>
                  </a:lnTo>
                  <a:lnTo>
                    <a:pt x="2445029" y="1665260"/>
                  </a:lnTo>
                  <a:lnTo>
                    <a:pt x="2456155" y="1665260"/>
                  </a:lnTo>
                  <a:lnTo>
                    <a:pt x="2456155" y="1688403"/>
                  </a:lnTo>
                  <a:lnTo>
                    <a:pt x="2592454" y="1688403"/>
                  </a:lnTo>
                  <a:lnTo>
                    <a:pt x="2592454" y="1711546"/>
                  </a:lnTo>
                  <a:lnTo>
                    <a:pt x="2725044" y="1711546"/>
                  </a:lnTo>
                  <a:lnTo>
                    <a:pt x="2725044" y="1735694"/>
                  </a:lnTo>
                  <a:lnTo>
                    <a:pt x="2768622" y="1735694"/>
                  </a:lnTo>
                  <a:lnTo>
                    <a:pt x="2776040" y="1735694"/>
                  </a:lnTo>
                  <a:lnTo>
                    <a:pt x="2776040" y="1760849"/>
                  </a:lnTo>
                  <a:lnTo>
                    <a:pt x="2783457" y="1760849"/>
                  </a:lnTo>
                  <a:lnTo>
                    <a:pt x="2787166" y="1760849"/>
                  </a:lnTo>
                  <a:lnTo>
                    <a:pt x="2787166" y="1787011"/>
                  </a:lnTo>
                  <a:lnTo>
                    <a:pt x="2827963" y="1787011"/>
                  </a:lnTo>
                  <a:lnTo>
                    <a:pt x="2864124" y="1787011"/>
                  </a:lnTo>
                  <a:lnTo>
                    <a:pt x="2875250" y="1787011"/>
                  </a:lnTo>
                  <a:lnTo>
                    <a:pt x="2908629" y="1787011"/>
                  </a:lnTo>
                  <a:lnTo>
                    <a:pt x="2908629" y="1818203"/>
                  </a:lnTo>
                  <a:lnTo>
                    <a:pt x="2934591" y="1818203"/>
                  </a:lnTo>
                  <a:lnTo>
                    <a:pt x="2942009" y="1818203"/>
                  </a:lnTo>
                  <a:lnTo>
                    <a:pt x="2942009" y="1851407"/>
                  </a:lnTo>
                  <a:lnTo>
                    <a:pt x="3000422" y="1851407"/>
                  </a:lnTo>
                  <a:lnTo>
                    <a:pt x="3007840" y="1851407"/>
                  </a:lnTo>
                  <a:lnTo>
                    <a:pt x="3041219" y="1851407"/>
                  </a:lnTo>
                  <a:lnTo>
                    <a:pt x="3095924" y="1851407"/>
                  </a:lnTo>
                  <a:lnTo>
                    <a:pt x="3095924" y="1894674"/>
                  </a:lnTo>
                  <a:lnTo>
                    <a:pt x="3147847" y="1894674"/>
                  </a:lnTo>
                  <a:lnTo>
                    <a:pt x="3224805" y="1894674"/>
                  </a:lnTo>
                  <a:lnTo>
                    <a:pt x="3224805" y="1942972"/>
                  </a:lnTo>
                  <a:lnTo>
                    <a:pt x="3273019" y="1942972"/>
                  </a:lnTo>
                  <a:lnTo>
                    <a:pt x="3379648" y="1942972"/>
                  </a:lnTo>
                  <a:lnTo>
                    <a:pt x="3398192" y="1942972"/>
                  </a:lnTo>
                  <a:lnTo>
                    <a:pt x="3398192" y="2011393"/>
                  </a:lnTo>
                  <a:lnTo>
                    <a:pt x="3548398" y="2011393"/>
                  </a:lnTo>
                  <a:lnTo>
                    <a:pt x="3710658" y="2011393"/>
                  </a:lnTo>
                  <a:lnTo>
                    <a:pt x="3731984" y="2011393"/>
                  </a:lnTo>
                  <a:lnTo>
                    <a:pt x="3864573" y="2011393"/>
                  </a:lnTo>
                </a:path>
              </a:pathLst>
            </a:custGeom>
            <a:noFill/>
            <a:ln w="15875" cap="flat">
              <a:solidFill>
                <a:srgbClr val="A6A6A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6A6A6"/>
                </a:solidFill>
                <a:effectLst/>
                <a:uLnTx/>
                <a:uFillTx/>
                <a:latin typeface="Arial"/>
                <a:ea typeface="+mn-ea"/>
                <a:cs typeface="+mn-cs"/>
              </a:endParaRPr>
            </a:p>
          </p:txBody>
        </p:sp>
        <p:sp>
          <p:nvSpPr>
            <p:cNvPr id="361" name="TextBox 360">
              <a:extLst>
                <a:ext uri="{FF2B5EF4-FFF2-40B4-BE49-F238E27FC236}">
                  <a16:creationId xmlns:a16="http://schemas.microsoft.com/office/drawing/2014/main" id="{7302304F-5239-47A4-B4A2-000F58AF56CF}"/>
                </a:ext>
              </a:extLst>
            </p:cNvPr>
            <p:cNvSpPr txBox="1"/>
            <p:nvPr/>
          </p:nvSpPr>
          <p:spPr>
            <a:xfrm>
              <a:off x="6810695" y="173970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2" name="TextBox 361">
              <a:extLst>
                <a:ext uri="{FF2B5EF4-FFF2-40B4-BE49-F238E27FC236}">
                  <a16:creationId xmlns:a16="http://schemas.microsoft.com/office/drawing/2014/main" id="{5076B9BE-E517-D6D5-7775-7A180DD125DA}"/>
                </a:ext>
              </a:extLst>
            </p:cNvPr>
            <p:cNvSpPr txBox="1"/>
            <p:nvPr/>
          </p:nvSpPr>
          <p:spPr>
            <a:xfrm>
              <a:off x="6928361" y="173970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3" name="TextBox 362">
              <a:extLst>
                <a:ext uri="{FF2B5EF4-FFF2-40B4-BE49-F238E27FC236}">
                  <a16:creationId xmlns:a16="http://schemas.microsoft.com/office/drawing/2014/main" id="{013369DB-50FD-9BA6-7893-FEC6262359B3}"/>
                </a:ext>
              </a:extLst>
            </p:cNvPr>
            <p:cNvSpPr txBox="1"/>
            <p:nvPr/>
          </p:nvSpPr>
          <p:spPr>
            <a:xfrm>
              <a:off x="7156358" y="195714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4" name="TextBox 363">
              <a:extLst>
                <a:ext uri="{FF2B5EF4-FFF2-40B4-BE49-F238E27FC236}">
                  <a16:creationId xmlns:a16="http://schemas.microsoft.com/office/drawing/2014/main" id="{187EE82F-7A74-EAE3-5449-43F41B8F80CA}"/>
                </a:ext>
              </a:extLst>
            </p:cNvPr>
            <p:cNvSpPr txBox="1"/>
            <p:nvPr/>
          </p:nvSpPr>
          <p:spPr>
            <a:xfrm>
              <a:off x="7399006" y="234110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5" name="TextBox 364">
              <a:extLst>
                <a:ext uri="{FF2B5EF4-FFF2-40B4-BE49-F238E27FC236}">
                  <a16:creationId xmlns:a16="http://schemas.microsoft.com/office/drawing/2014/main" id="{24D9C865-0257-55B6-171E-35B8F54E9868}"/>
                </a:ext>
              </a:extLst>
            </p:cNvPr>
            <p:cNvSpPr txBox="1"/>
            <p:nvPr/>
          </p:nvSpPr>
          <p:spPr>
            <a:xfrm>
              <a:off x="8259537" y="309888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6" name="TextBox 365">
              <a:extLst>
                <a:ext uri="{FF2B5EF4-FFF2-40B4-BE49-F238E27FC236}">
                  <a16:creationId xmlns:a16="http://schemas.microsoft.com/office/drawing/2014/main" id="{7651798E-50B1-62BF-08D7-F84D8E9B9F15}"/>
                </a:ext>
              </a:extLst>
            </p:cNvPr>
            <p:cNvSpPr txBox="1"/>
            <p:nvPr/>
          </p:nvSpPr>
          <p:spPr>
            <a:xfrm>
              <a:off x="9057496" y="3363009"/>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7" name="TextBox 366">
              <a:extLst>
                <a:ext uri="{FF2B5EF4-FFF2-40B4-BE49-F238E27FC236}">
                  <a16:creationId xmlns:a16="http://schemas.microsoft.com/office/drawing/2014/main" id="{A3B10100-9149-9A16-0446-C94A61DEEFD9}"/>
                </a:ext>
              </a:extLst>
            </p:cNvPr>
            <p:cNvSpPr txBox="1"/>
            <p:nvPr/>
          </p:nvSpPr>
          <p:spPr>
            <a:xfrm>
              <a:off x="9075845" y="3363009"/>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8" name="TextBox 367">
              <a:extLst>
                <a:ext uri="{FF2B5EF4-FFF2-40B4-BE49-F238E27FC236}">
                  <a16:creationId xmlns:a16="http://schemas.microsoft.com/office/drawing/2014/main" id="{6CFF892D-B696-C11C-E6C0-D6F236C82C4E}"/>
                </a:ext>
              </a:extLst>
            </p:cNvPr>
            <p:cNvSpPr txBox="1"/>
            <p:nvPr/>
          </p:nvSpPr>
          <p:spPr>
            <a:xfrm>
              <a:off x="9112664" y="3363009"/>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69" name="TextBox 368">
              <a:extLst>
                <a:ext uri="{FF2B5EF4-FFF2-40B4-BE49-F238E27FC236}">
                  <a16:creationId xmlns:a16="http://schemas.microsoft.com/office/drawing/2014/main" id="{45A35BB1-3DAC-155E-701A-43C0A3C9E2CF}"/>
                </a:ext>
              </a:extLst>
            </p:cNvPr>
            <p:cNvSpPr txBox="1"/>
            <p:nvPr/>
          </p:nvSpPr>
          <p:spPr>
            <a:xfrm>
              <a:off x="9164115" y="338363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0" name="TextBox 369">
              <a:extLst>
                <a:ext uri="{FF2B5EF4-FFF2-40B4-BE49-F238E27FC236}">
                  <a16:creationId xmlns:a16="http://schemas.microsoft.com/office/drawing/2014/main" id="{5E884AEC-A5F4-7FDB-7F5E-E02BB2867813}"/>
                </a:ext>
              </a:extLst>
            </p:cNvPr>
            <p:cNvSpPr txBox="1"/>
            <p:nvPr/>
          </p:nvSpPr>
          <p:spPr>
            <a:xfrm>
              <a:off x="9182575" y="340496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1" name="TextBox 370">
              <a:extLst>
                <a:ext uri="{FF2B5EF4-FFF2-40B4-BE49-F238E27FC236}">
                  <a16:creationId xmlns:a16="http://schemas.microsoft.com/office/drawing/2014/main" id="{80891E49-3755-E4DD-83ED-B0E7FD0F3376}"/>
                </a:ext>
              </a:extLst>
            </p:cNvPr>
            <p:cNvSpPr txBox="1"/>
            <p:nvPr/>
          </p:nvSpPr>
          <p:spPr>
            <a:xfrm>
              <a:off x="9208249" y="340496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2" name="TextBox 371">
              <a:extLst>
                <a:ext uri="{FF2B5EF4-FFF2-40B4-BE49-F238E27FC236}">
                  <a16:creationId xmlns:a16="http://schemas.microsoft.com/office/drawing/2014/main" id="{25F59D93-EA6A-F307-CCA3-61AE5C2C136E}"/>
                </a:ext>
              </a:extLst>
            </p:cNvPr>
            <p:cNvSpPr txBox="1"/>
            <p:nvPr/>
          </p:nvSpPr>
          <p:spPr>
            <a:xfrm>
              <a:off x="9219292" y="342780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3" name="TextBox 372">
              <a:extLst>
                <a:ext uri="{FF2B5EF4-FFF2-40B4-BE49-F238E27FC236}">
                  <a16:creationId xmlns:a16="http://schemas.microsoft.com/office/drawing/2014/main" id="{F0A3C508-CC66-FA34-B4CA-ECF381081D33}"/>
                </a:ext>
              </a:extLst>
            </p:cNvPr>
            <p:cNvSpPr txBox="1"/>
            <p:nvPr/>
          </p:nvSpPr>
          <p:spPr>
            <a:xfrm>
              <a:off x="9531852" y="347540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4" name="TextBox 373">
              <a:extLst>
                <a:ext uri="{FF2B5EF4-FFF2-40B4-BE49-F238E27FC236}">
                  <a16:creationId xmlns:a16="http://schemas.microsoft.com/office/drawing/2014/main" id="{9934AD0E-475E-0333-F8E0-A232C959DC4C}"/>
                </a:ext>
              </a:extLst>
            </p:cNvPr>
            <p:cNvSpPr txBox="1"/>
            <p:nvPr/>
          </p:nvSpPr>
          <p:spPr>
            <a:xfrm>
              <a:off x="9546585" y="3500355"/>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5" name="TextBox 374">
              <a:extLst>
                <a:ext uri="{FF2B5EF4-FFF2-40B4-BE49-F238E27FC236}">
                  <a16:creationId xmlns:a16="http://schemas.microsoft.com/office/drawing/2014/main" id="{FA6E6B4B-E0FD-5916-6F84-D98840B7ADF8}"/>
                </a:ext>
              </a:extLst>
            </p:cNvPr>
            <p:cNvSpPr txBox="1"/>
            <p:nvPr/>
          </p:nvSpPr>
          <p:spPr>
            <a:xfrm>
              <a:off x="9590720" y="352651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6" name="TextBox 375">
              <a:extLst>
                <a:ext uri="{FF2B5EF4-FFF2-40B4-BE49-F238E27FC236}">
                  <a16:creationId xmlns:a16="http://schemas.microsoft.com/office/drawing/2014/main" id="{17C68118-73D6-5EEF-84C5-D74BC9F4AC02}"/>
                </a:ext>
              </a:extLst>
            </p:cNvPr>
            <p:cNvSpPr txBox="1"/>
            <p:nvPr/>
          </p:nvSpPr>
          <p:spPr>
            <a:xfrm>
              <a:off x="9627530" y="352651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7" name="TextBox 376">
              <a:extLst>
                <a:ext uri="{FF2B5EF4-FFF2-40B4-BE49-F238E27FC236}">
                  <a16:creationId xmlns:a16="http://schemas.microsoft.com/office/drawing/2014/main" id="{E3DE2301-8B3B-9C32-DD58-2F176AA59E60}"/>
                </a:ext>
              </a:extLst>
            </p:cNvPr>
            <p:cNvSpPr txBox="1"/>
            <p:nvPr/>
          </p:nvSpPr>
          <p:spPr>
            <a:xfrm>
              <a:off x="9638480" y="352651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8" name="TextBox 377">
              <a:extLst>
                <a:ext uri="{FF2B5EF4-FFF2-40B4-BE49-F238E27FC236}">
                  <a16:creationId xmlns:a16="http://schemas.microsoft.com/office/drawing/2014/main" id="{E1E1E5AA-00BA-C8B1-D2CA-22C10DC26F06}"/>
                </a:ext>
              </a:extLst>
            </p:cNvPr>
            <p:cNvSpPr txBox="1"/>
            <p:nvPr/>
          </p:nvSpPr>
          <p:spPr>
            <a:xfrm>
              <a:off x="9697348" y="355750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79" name="TextBox 378">
              <a:extLst>
                <a:ext uri="{FF2B5EF4-FFF2-40B4-BE49-F238E27FC236}">
                  <a16:creationId xmlns:a16="http://schemas.microsoft.com/office/drawing/2014/main" id="{E60244C1-A0E5-9F85-527A-22299AF12ADC}"/>
                </a:ext>
              </a:extLst>
            </p:cNvPr>
            <p:cNvSpPr txBox="1"/>
            <p:nvPr/>
          </p:nvSpPr>
          <p:spPr>
            <a:xfrm>
              <a:off x="9763559" y="359081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0" name="TextBox 379">
              <a:extLst>
                <a:ext uri="{FF2B5EF4-FFF2-40B4-BE49-F238E27FC236}">
                  <a16:creationId xmlns:a16="http://schemas.microsoft.com/office/drawing/2014/main" id="{C6F847D6-E1B8-7C40-39E3-77E577F12B6F}"/>
                </a:ext>
              </a:extLst>
            </p:cNvPr>
            <p:cNvSpPr txBox="1"/>
            <p:nvPr/>
          </p:nvSpPr>
          <p:spPr>
            <a:xfrm>
              <a:off x="9770875" y="359081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1" name="TextBox 380">
              <a:extLst>
                <a:ext uri="{FF2B5EF4-FFF2-40B4-BE49-F238E27FC236}">
                  <a16:creationId xmlns:a16="http://schemas.microsoft.com/office/drawing/2014/main" id="{67A155F7-2230-9321-B978-54AB603E6C4E}"/>
                </a:ext>
              </a:extLst>
            </p:cNvPr>
            <p:cNvSpPr txBox="1"/>
            <p:nvPr/>
          </p:nvSpPr>
          <p:spPr>
            <a:xfrm>
              <a:off x="9803976" y="359081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2" name="TextBox 381">
              <a:extLst>
                <a:ext uri="{FF2B5EF4-FFF2-40B4-BE49-F238E27FC236}">
                  <a16:creationId xmlns:a16="http://schemas.microsoft.com/office/drawing/2014/main" id="{4E68454E-CD04-A4CF-71A8-4E6CB9DFA5D0}"/>
                </a:ext>
              </a:extLst>
            </p:cNvPr>
            <p:cNvSpPr txBox="1"/>
            <p:nvPr/>
          </p:nvSpPr>
          <p:spPr>
            <a:xfrm>
              <a:off x="9910604" y="363397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3" name="TextBox 382">
              <a:extLst>
                <a:ext uri="{FF2B5EF4-FFF2-40B4-BE49-F238E27FC236}">
                  <a16:creationId xmlns:a16="http://schemas.microsoft.com/office/drawing/2014/main" id="{E4F4908F-8B41-542E-BE23-51260291752B}"/>
                </a:ext>
              </a:extLst>
            </p:cNvPr>
            <p:cNvSpPr txBox="1"/>
            <p:nvPr/>
          </p:nvSpPr>
          <p:spPr>
            <a:xfrm>
              <a:off x="10035683" y="368267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4" name="TextBox 383">
              <a:extLst>
                <a:ext uri="{FF2B5EF4-FFF2-40B4-BE49-F238E27FC236}">
                  <a16:creationId xmlns:a16="http://schemas.microsoft.com/office/drawing/2014/main" id="{04F8C162-9BF2-2650-4E4D-6E404E07A7D5}"/>
                </a:ext>
              </a:extLst>
            </p:cNvPr>
            <p:cNvSpPr txBox="1"/>
            <p:nvPr/>
          </p:nvSpPr>
          <p:spPr>
            <a:xfrm>
              <a:off x="10142312" y="368267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5" name="TextBox 384">
              <a:extLst>
                <a:ext uri="{FF2B5EF4-FFF2-40B4-BE49-F238E27FC236}">
                  <a16:creationId xmlns:a16="http://schemas.microsoft.com/office/drawing/2014/main" id="{E452A4F1-63A8-E4F3-6855-C377DE802A2D}"/>
                </a:ext>
              </a:extLst>
            </p:cNvPr>
            <p:cNvSpPr txBox="1"/>
            <p:nvPr/>
          </p:nvSpPr>
          <p:spPr>
            <a:xfrm>
              <a:off x="10311442" y="375069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6" name="TextBox 385">
              <a:extLst>
                <a:ext uri="{FF2B5EF4-FFF2-40B4-BE49-F238E27FC236}">
                  <a16:creationId xmlns:a16="http://schemas.microsoft.com/office/drawing/2014/main" id="{FE845596-033E-17E6-5338-E828E2C6B6D5}"/>
                </a:ext>
              </a:extLst>
            </p:cNvPr>
            <p:cNvSpPr txBox="1"/>
            <p:nvPr/>
          </p:nvSpPr>
          <p:spPr>
            <a:xfrm>
              <a:off x="10473230" y="375069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7" name="TextBox 386">
              <a:extLst>
                <a:ext uri="{FF2B5EF4-FFF2-40B4-BE49-F238E27FC236}">
                  <a16:creationId xmlns:a16="http://schemas.microsoft.com/office/drawing/2014/main" id="{99F353BE-73A0-7771-24B4-D2708353D007}"/>
                </a:ext>
              </a:extLst>
            </p:cNvPr>
            <p:cNvSpPr txBox="1"/>
            <p:nvPr/>
          </p:nvSpPr>
          <p:spPr>
            <a:xfrm>
              <a:off x="10495306" y="375069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sp>
          <p:nvSpPr>
            <p:cNvPr id="388" name="TextBox 387">
              <a:extLst>
                <a:ext uri="{FF2B5EF4-FFF2-40B4-BE49-F238E27FC236}">
                  <a16:creationId xmlns:a16="http://schemas.microsoft.com/office/drawing/2014/main" id="{71E6FC09-6EDA-6FE1-828A-B43F1BE6304A}"/>
                </a:ext>
              </a:extLst>
            </p:cNvPr>
            <p:cNvSpPr txBox="1"/>
            <p:nvPr/>
          </p:nvSpPr>
          <p:spPr>
            <a:xfrm>
              <a:off x="10627701" y="375069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A6A6A6"/>
                  </a:solidFill>
                  <a:effectLst/>
                  <a:uLnTx/>
                  <a:uFillTx/>
                  <a:latin typeface="Helvetica"/>
                  <a:ea typeface="+mn-ea"/>
                  <a:cs typeface="+mn-cs"/>
                  <a:sym typeface="Helvetica"/>
                  <a:rtl val="0"/>
                </a:rPr>
                <a:t>+</a:t>
              </a:r>
            </a:p>
          </p:txBody>
        </p:sp>
      </p:grpSp>
      <p:grpSp>
        <p:nvGrpSpPr>
          <p:cNvPr id="389" name="Graphic 305">
            <a:extLst>
              <a:ext uri="{FF2B5EF4-FFF2-40B4-BE49-F238E27FC236}">
                <a16:creationId xmlns:a16="http://schemas.microsoft.com/office/drawing/2014/main" id="{1E74E32D-AA5E-08D0-AF50-8E1F489CA537}"/>
              </a:ext>
            </a:extLst>
          </p:cNvPr>
          <p:cNvGrpSpPr/>
          <p:nvPr/>
        </p:nvGrpSpPr>
        <p:grpSpPr>
          <a:xfrm>
            <a:off x="6766562" y="1713471"/>
            <a:ext cx="4236292" cy="2423959"/>
            <a:chOff x="6766562" y="1739707"/>
            <a:chExt cx="4236292" cy="2423959"/>
          </a:xfrm>
        </p:grpSpPr>
        <p:sp>
          <p:nvSpPr>
            <p:cNvPr id="390" name="Freeform 338">
              <a:extLst>
                <a:ext uri="{FF2B5EF4-FFF2-40B4-BE49-F238E27FC236}">
                  <a16:creationId xmlns:a16="http://schemas.microsoft.com/office/drawing/2014/main" id="{B49C496D-B46B-C807-A1A4-196613C0C5B0}"/>
                </a:ext>
              </a:extLst>
            </p:cNvPr>
            <p:cNvSpPr/>
            <p:nvPr/>
          </p:nvSpPr>
          <p:spPr>
            <a:xfrm>
              <a:off x="6892305" y="1880600"/>
              <a:ext cx="4081538" cy="2283066"/>
            </a:xfrm>
            <a:custGeom>
              <a:avLst/>
              <a:gdLst>
                <a:gd name="connsiteX0" fmla="*/ 0 w 4081538"/>
                <a:gd name="connsiteY0" fmla="*/ 0 h 2283066"/>
                <a:gd name="connsiteX1" fmla="*/ 3709 w 4081538"/>
                <a:gd name="connsiteY1" fmla="*/ 0 h 2283066"/>
                <a:gd name="connsiteX2" fmla="*/ 40797 w 4081538"/>
                <a:gd name="connsiteY2" fmla="*/ 0 h 2283066"/>
                <a:gd name="connsiteX3" fmla="*/ 40797 w 4081538"/>
                <a:gd name="connsiteY3" fmla="*/ 16099 h 2283066"/>
                <a:gd name="connsiteX4" fmla="*/ 44506 w 4081538"/>
                <a:gd name="connsiteY4" fmla="*/ 16099 h 2283066"/>
                <a:gd name="connsiteX5" fmla="*/ 44506 w 4081538"/>
                <a:gd name="connsiteY5" fmla="*/ 48298 h 2283066"/>
                <a:gd name="connsiteX6" fmla="*/ 99210 w 4081538"/>
                <a:gd name="connsiteY6" fmla="*/ 48298 h 2283066"/>
                <a:gd name="connsiteX7" fmla="*/ 99210 w 4081538"/>
                <a:gd name="connsiteY7" fmla="*/ 64397 h 2283066"/>
                <a:gd name="connsiteX8" fmla="*/ 165042 w 4081538"/>
                <a:gd name="connsiteY8" fmla="*/ 64397 h 2283066"/>
                <a:gd name="connsiteX9" fmla="*/ 165042 w 4081538"/>
                <a:gd name="connsiteY9" fmla="*/ 80496 h 2283066"/>
                <a:gd name="connsiteX10" fmla="*/ 183586 w 4081538"/>
                <a:gd name="connsiteY10" fmla="*/ 80496 h 2283066"/>
                <a:gd name="connsiteX11" fmla="*/ 183586 w 4081538"/>
                <a:gd name="connsiteY11" fmla="*/ 96595 h 2283066"/>
                <a:gd name="connsiteX12" fmla="*/ 316176 w 4081538"/>
                <a:gd name="connsiteY12" fmla="*/ 96595 h 2283066"/>
                <a:gd name="connsiteX13" fmla="*/ 316176 w 4081538"/>
                <a:gd name="connsiteY13" fmla="*/ 113701 h 2283066"/>
                <a:gd name="connsiteX14" fmla="*/ 319884 w 4081538"/>
                <a:gd name="connsiteY14" fmla="*/ 113701 h 2283066"/>
                <a:gd name="connsiteX15" fmla="*/ 319884 w 4081538"/>
                <a:gd name="connsiteY15" fmla="*/ 129800 h 2283066"/>
                <a:gd name="connsiteX16" fmla="*/ 327302 w 4081538"/>
                <a:gd name="connsiteY16" fmla="*/ 129800 h 2283066"/>
                <a:gd name="connsiteX17" fmla="*/ 327302 w 4081538"/>
                <a:gd name="connsiteY17" fmla="*/ 145899 h 2283066"/>
                <a:gd name="connsiteX18" fmla="*/ 364390 w 4081538"/>
                <a:gd name="connsiteY18" fmla="*/ 145899 h 2283066"/>
                <a:gd name="connsiteX19" fmla="*/ 364390 w 4081538"/>
                <a:gd name="connsiteY19" fmla="*/ 161998 h 2283066"/>
                <a:gd name="connsiteX20" fmla="*/ 374589 w 4081538"/>
                <a:gd name="connsiteY20" fmla="*/ 161998 h 2283066"/>
                <a:gd name="connsiteX21" fmla="*/ 374589 w 4081538"/>
                <a:gd name="connsiteY21" fmla="*/ 178097 h 2283066"/>
                <a:gd name="connsiteX22" fmla="*/ 407968 w 4081538"/>
                <a:gd name="connsiteY22" fmla="*/ 178097 h 2283066"/>
                <a:gd name="connsiteX23" fmla="*/ 407968 w 4081538"/>
                <a:gd name="connsiteY23" fmla="*/ 194197 h 2283066"/>
                <a:gd name="connsiteX24" fmla="*/ 415386 w 4081538"/>
                <a:gd name="connsiteY24" fmla="*/ 194197 h 2283066"/>
                <a:gd name="connsiteX25" fmla="*/ 415386 w 4081538"/>
                <a:gd name="connsiteY25" fmla="*/ 210296 h 2283066"/>
                <a:gd name="connsiteX26" fmla="*/ 419095 w 4081538"/>
                <a:gd name="connsiteY26" fmla="*/ 210296 h 2283066"/>
                <a:gd name="connsiteX27" fmla="*/ 419095 w 4081538"/>
                <a:gd name="connsiteY27" fmla="*/ 226395 h 2283066"/>
                <a:gd name="connsiteX28" fmla="*/ 422804 w 4081538"/>
                <a:gd name="connsiteY28" fmla="*/ 226395 h 2283066"/>
                <a:gd name="connsiteX29" fmla="*/ 422804 w 4081538"/>
                <a:gd name="connsiteY29" fmla="*/ 242494 h 2283066"/>
                <a:gd name="connsiteX30" fmla="*/ 437639 w 4081538"/>
                <a:gd name="connsiteY30" fmla="*/ 242494 h 2283066"/>
                <a:gd name="connsiteX31" fmla="*/ 437639 w 4081538"/>
                <a:gd name="connsiteY31" fmla="*/ 258593 h 2283066"/>
                <a:gd name="connsiteX32" fmla="*/ 452474 w 4081538"/>
                <a:gd name="connsiteY32" fmla="*/ 258593 h 2283066"/>
                <a:gd name="connsiteX33" fmla="*/ 452474 w 4081538"/>
                <a:gd name="connsiteY33" fmla="*/ 274692 h 2283066"/>
                <a:gd name="connsiteX34" fmla="*/ 488635 w 4081538"/>
                <a:gd name="connsiteY34" fmla="*/ 274692 h 2283066"/>
                <a:gd name="connsiteX35" fmla="*/ 488635 w 4081538"/>
                <a:gd name="connsiteY35" fmla="*/ 291798 h 2283066"/>
                <a:gd name="connsiteX36" fmla="*/ 492344 w 4081538"/>
                <a:gd name="connsiteY36" fmla="*/ 291798 h 2283066"/>
                <a:gd name="connsiteX37" fmla="*/ 492344 w 4081538"/>
                <a:gd name="connsiteY37" fmla="*/ 307897 h 2283066"/>
                <a:gd name="connsiteX38" fmla="*/ 499761 w 4081538"/>
                <a:gd name="connsiteY38" fmla="*/ 307897 h 2283066"/>
                <a:gd name="connsiteX39" fmla="*/ 518305 w 4081538"/>
                <a:gd name="connsiteY39" fmla="*/ 307897 h 2283066"/>
                <a:gd name="connsiteX40" fmla="*/ 518305 w 4081538"/>
                <a:gd name="connsiteY40" fmla="*/ 323996 h 2283066"/>
                <a:gd name="connsiteX41" fmla="*/ 529432 w 4081538"/>
                <a:gd name="connsiteY41" fmla="*/ 323996 h 2283066"/>
                <a:gd name="connsiteX42" fmla="*/ 529432 w 4081538"/>
                <a:gd name="connsiteY42" fmla="*/ 340095 h 2283066"/>
                <a:gd name="connsiteX43" fmla="*/ 544267 w 4081538"/>
                <a:gd name="connsiteY43" fmla="*/ 340095 h 2283066"/>
                <a:gd name="connsiteX44" fmla="*/ 544267 w 4081538"/>
                <a:gd name="connsiteY44" fmla="*/ 356195 h 2283066"/>
                <a:gd name="connsiteX45" fmla="*/ 636060 w 4081538"/>
                <a:gd name="connsiteY45" fmla="*/ 356195 h 2283066"/>
                <a:gd name="connsiteX46" fmla="*/ 636060 w 4081538"/>
                <a:gd name="connsiteY46" fmla="*/ 389399 h 2283066"/>
                <a:gd name="connsiteX47" fmla="*/ 716726 w 4081538"/>
                <a:gd name="connsiteY47" fmla="*/ 389399 h 2283066"/>
                <a:gd name="connsiteX48" fmla="*/ 716726 w 4081538"/>
                <a:gd name="connsiteY48" fmla="*/ 421598 h 2283066"/>
                <a:gd name="connsiteX49" fmla="*/ 727853 w 4081538"/>
                <a:gd name="connsiteY49" fmla="*/ 421598 h 2283066"/>
                <a:gd name="connsiteX50" fmla="*/ 727853 w 4081538"/>
                <a:gd name="connsiteY50" fmla="*/ 438703 h 2283066"/>
                <a:gd name="connsiteX51" fmla="*/ 742688 w 4081538"/>
                <a:gd name="connsiteY51" fmla="*/ 438703 h 2283066"/>
                <a:gd name="connsiteX52" fmla="*/ 742688 w 4081538"/>
                <a:gd name="connsiteY52" fmla="*/ 454802 h 2283066"/>
                <a:gd name="connsiteX53" fmla="*/ 750106 w 4081538"/>
                <a:gd name="connsiteY53" fmla="*/ 454802 h 2283066"/>
                <a:gd name="connsiteX54" fmla="*/ 750106 w 4081538"/>
                <a:gd name="connsiteY54" fmla="*/ 470901 h 2283066"/>
                <a:gd name="connsiteX55" fmla="*/ 815937 w 4081538"/>
                <a:gd name="connsiteY55" fmla="*/ 470901 h 2283066"/>
                <a:gd name="connsiteX56" fmla="*/ 815937 w 4081538"/>
                <a:gd name="connsiteY56" fmla="*/ 487001 h 2283066"/>
                <a:gd name="connsiteX57" fmla="*/ 830772 w 4081538"/>
                <a:gd name="connsiteY57" fmla="*/ 487001 h 2283066"/>
                <a:gd name="connsiteX58" fmla="*/ 830772 w 4081538"/>
                <a:gd name="connsiteY58" fmla="*/ 503100 h 2283066"/>
                <a:gd name="connsiteX59" fmla="*/ 864151 w 4081538"/>
                <a:gd name="connsiteY59" fmla="*/ 503100 h 2283066"/>
                <a:gd name="connsiteX60" fmla="*/ 864151 w 4081538"/>
                <a:gd name="connsiteY60" fmla="*/ 520205 h 2283066"/>
                <a:gd name="connsiteX61" fmla="*/ 875278 w 4081538"/>
                <a:gd name="connsiteY61" fmla="*/ 520205 h 2283066"/>
                <a:gd name="connsiteX62" fmla="*/ 875278 w 4081538"/>
                <a:gd name="connsiteY62" fmla="*/ 536304 h 2283066"/>
                <a:gd name="connsiteX63" fmla="*/ 912366 w 4081538"/>
                <a:gd name="connsiteY63" fmla="*/ 536304 h 2283066"/>
                <a:gd name="connsiteX64" fmla="*/ 912366 w 4081538"/>
                <a:gd name="connsiteY64" fmla="*/ 552404 h 2283066"/>
                <a:gd name="connsiteX65" fmla="*/ 955944 w 4081538"/>
                <a:gd name="connsiteY65" fmla="*/ 552404 h 2283066"/>
                <a:gd name="connsiteX66" fmla="*/ 955944 w 4081538"/>
                <a:gd name="connsiteY66" fmla="*/ 568503 h 2283066"/>
                <a:gd name="connsiteX67" fmla="*/ 996741 w 4081538"/>
                <a:gd name="connsiteY67" fmla="*/ 568503 h 2283066"/>
                <a:gd name="connsiteX68" fmla="*/ 996741 w 4081538"/>
                <a:gd name="connsiteY68" fmla="*/ 585608 h 2283066"/>
                <a:gd name="connsiteX69" fmla="*/ 1004159 w 4081538"/>
                <a:gd name="connsiteY69" fmla="*/ 585608 h 2283066"/>
                <a:gd name="connsiteX70" fmla="*/ 1004159 w 4081538"/>
                <a:gd name="connsiteY70" fmla="*/ 601707 h 2283066"/>
                <a:gd name="connsiteX71" fmla="*/ 1018994 w 4081538"/>
                <a:gd name="connsiteY71" fmla="*/ 601707 h 2283066"/>
                <a:gd name="connsiteX72" fmla="*/ 1018994 w 4081538"/>
                <a:gd name="connsiteY72" fmla="*/ 617807 h 2283066"/>
                <a:gd name="connsiteX73" fmla="*/ 1029193 w 4081538"/>
                <a:gd name="connsiteY73" fmla="*/ 617807 h 2283066"/>
                <a:gd name="connsiteX74" fmla="*/ 1029193 w 4081538"/>
                <a:gd name="connsiteY74" fmla="*/ 633906 h 2283066"/>
                <a:gd name="connsiteX75" fmla="*/ 1032902 w 4081538"/>
                <a:gd name="connsiteY75" fmla="*/ 633906 h 2283066"/>
                <a:gd name="connsiteX76" fmla="*/ 1032902 w 4081538"/>
                <a:gd name="connsiteY76" fmla="*/ 650005 h 2283066"/>
                <a:gd name="connsiteX77" fmla="*/ 1073699 w 4081538"/>
                <a:gd name="connsiteY77" fmla="*/ 650005 h 2283066"/>
                <a:gd name="connsiteX78" fmla="*/ 1073699 w 4081538"/>
                <a:gd name="connsiteY78" fmla="*/ 667110 h 2283066"/>
                <a:gd name="connsiteX79" fmla="*/ 1118204 w 4081538"/>
                <a:gd name="connsiteY79" fmla="*/ 667110 h 2283066"/>
                <a:gd name="connsiteX80" fmla="*/ 1118204 w 4081538"/>
                <a:gd name="connsiteY80" fmla="*/ 683210 h 2283066"/>
                <a:gd name="connsiteX81" fmla="*/ 1132112 w 4081538"/>
                <a:gd name="connsiteY81" fmla="*/ 683210 h 2283066"/>
                <a:gd name="connsiteX82" fmla="*/ 1132112 w 4081538"/>
                <a:gd name="connsiteY82" fmla="*/ 699309 h 2283066"/>
                <a:gd name="connsiteX83" fmla="*/ 1135821 w 4081538"/>
                <a:gd name="connsiteY83" fmla="*/ 699309 h 2283066"/>
                <a:gd name="connsiteX84" fmla="*/ 1135821 w 4081538"/>
                <a:gd name="connsiteY84" fmla="*/ 715408 h 2283066"/>
                <a:gd name="connsiteX85" fmla="*/ 1180327 w 4081538"/>
                <a:gd name="connsiteY85" fmla="*/ 715408 h 2283066"/>
                <a:gd name="connsiteX86" fmla="*/ 1180327 w 4081538"/>
                <a:gd name="connsiteY86" fmla="*/ 732513 h 2283066"/>
                <a:gd name="connsiteX87" fmla="*/ 1206288 w 4081538"/>
                <a:gd name="connsiteY87" fmla="*/ 732513 h 2283066"/>
                <a:gd name="connsiteX88" fmla="*/ 1206288 w 4081538"/>
                <a:gd name="connsiteY88" fmla="*/ 748613 h 2283066"/>
                <a:gd name="connsiteX89" fmla="*/ 1228541 w 4081538"/>
                <a:gd name="connsiteY89" fmla="*/ 748613 h 2283066"/>
                <a:gd name="connsiteX90" fmla="*/ 1228541 w 4081538"/>
                <a:gd name="connsiteY90" fmla="*/ 764712 h 2283066"/>
                <a:gd name="connsiteX91" fmla="*/ 1242449 w 4081538"/>
                <a:gd name="connsiteY91" fmla="*/ 764712 h 2283066"/>
                <a:gd name="connsiteX92" fmla="*/ 1242449 w 4081538"/>
                <a:gd name="connsiteY92" fmla="*/ 780811 h 2283066"/>
                <a:gd name="connsiteX93" fmla="*/ 1246158 w 4081538"/>
                <a:gd name="connsiteY93" fmla="*/ 780811 h 2283066"/>
                <a:gd name="connsiteX94" fmla="*/ 1246158 w 4081538"/>
                <a:gd name="connsiteY94" fmla="*/ 797916 h 2283066"/>
                <a:gd name="connsiteX95" fmla="*/ 1264702 w 4081538"/>
                <a:gd name="connsiteY95" fmla="*/ 797916 h 2283066"/>
                <a:gd name="connsiteX96" fmla="*/ 1264702 w 4081538"/>
                <a:gd name="connsiteY96" fmla="*/ 814016 h 2283066"/>
                <a:gd name="connsiteX97" fmla="*/ 1275829 w 4081538"/>
                <a:gd name="connsiteY97" fmla="*/ 814016 h 2283066"/>
                <a:gd name="connsiteX98" fmla="*/ 1275829 w 4081538"/>
                <a:gd name="connsiteY98" fmla="*/ 830115 h 2283066"/>
                <a:gd name="connsiteX99" fmla="*/ 1298081 w 4081538"/>
                <a:gd name="connsiteY99" fmla="*/ 830115 h 2283066"/>
                <a:gd name="connsiteX100" fmla="*/ 1298081 w 4081538"/>
                <a:gd name="connsiteY100" fmla="*/ 846214 h 2283066"/>
                <a:gd name="connsiteX101" fmla="*/ 1320334 w 4081538"/>
                <a:gd name="connsiteY101" fmla="*/ 846214 h 2283066"/>
                <a:gd name="connsiteX102" fmla="*/ 1320334 w 4081538"/>
                <a:gd name="connsiteY102" fmla="*/ 862313 h 2283066"/>
                <a:gd name="connsiteX103" fmla="*/ 1349077 w 4081538"/>
                <a:gd name="connsiteY103" fmla="*/ 862313 h 2283066"/>
                <a:gd name="connsiteX104" fmla="*/ 1349077 w 4081538"/>
                <a:gd name="connsiteY104" fmla="*/ 879418 h 2283066"/>
                <a:gd name="connsiteX105" fmla="*/ 1356495 w 4081538"/>
                <a:gd name="connsiteY105" fmla="*/ 879418 h 2283066"/>
                <a:gd name="connsiteX106" fmla="*/ 1356495 w 4081538"/>
                <a:gd name="connsiteY106" fmla="*/ 895518 h 2283066"/>
                <a:gd name="connsiteX107" fmla="*/ 1371330 w 4081538"/>
                <a:gd name="connsiteY107" fmla="*/ 895518 h 2283066"/>
                <a:gd name="connsiteX108" fmla="*/ 1371330 w 4081538"/>
                <a:gd name="connsiteY108" fmla="*/ 911617 h 2283066"/>
                <a:gd name="connsiteX109" fmla="*/ 1401001 w 4081538"/>
                <a:gd name="connsiteY109" fmla="*/ 911617 h 2283066"/>
                <a:gd name="connsiteX110" fmla="*/ 1401001 w 4081538"/>
                <a:gd name="connsiteY110" fmla="*/ 927716 h 2283066"/>
                <a:gd name="connsiteX111" fmla="*/ 1419545 w 4081538"/>
                <a:gd name="connsiteY111" fmla="*/ 927716 h 2283066"/>
                <a:gd name="connsiteX112" fmla="*/ 1419545 w 4081538"/>
                <a:gd name="connsiteY112" fmla="*/ 944821 h 2283066"/>
                <a:gd name="connsiteX113" fmla="*/ 1426962 w 4081538"/>
                <a:gd name="connsiteY113" fmla="*/ 944821 h 2283066"/>
                <a:gd name="connsiteX114" fmla="*/ 1426962 w 4081538"/>
                <a:gd name="connsiteY114" fmla="*/ 960921 h 2283066"/>
                <a:gd name="connsiteX115" fmla="*/ 1452924 w 4081538"/>
                <a:gd name="connsiteY115" fmla="*/ 960921 h 2283066"/>
                <a:gd name="connsiteX116" fmla="*/ 1452924 w 4081538"/>
                <a:gd name="connsiteY116" fmla="*/ 977020 h 2283066"/>
                <a:gd name="connsiteX117" fmla="*/ 1459414 w 4081538"/>
                <a:gd name="connsiteY117" fmla="*/ 977020 h 2283066"/>
                <a:gd name="connsiteX118" fmla="*/ 1459414 w 4081538"/>
                <a:gd name="connsiteY118" fmla="*/ 993119 h 2283066"/>
                <a:gd name="connsiteX119" fmla="*/ 1466832 w 4081538"/>
                <a:gd name="connsiteY119" fmla="*/ 993119 h 2283066"/>
                <a:gd name="connsiteX120" fmla="*/ 1466832 w 4081538"/>
                <a:gd name="connsiteY120" fmla="*/ 1009218 h 2283066"/>
                <a:gd name="connsiteX121" fmla="*/ 1492793 w 4081538"/>
                <a:gd name="connsiteY121" fmla="*/ 1009218 h 2283066"/>
                <a:gd name="connsiteX122" fmla="*/ 1492793 w 4081538"/>
                <a:gd name="connsiteY122" fmla="*/ 1026324 h 2283066"/>
                <a:gd name="connsiteX123" fmla="*/ 1507629 w 4081538"/>
                <a:gd name="connsiteY123" fmla="*/ 1026324 h 2283066"/>
                <a:gd name="connsiteX124" fmla="*/ 1507629 w 4081538"/>
                <a:gd name="connsiteY124" fmla="*/ 1042423 h 2283066"/>
                <a:gd name="connsiteX125" fmla="*/ 1518755 w 4081538"/>
                <a:gd name="connsiteY125" fmla="*/ 1042423 h 2283066"/>
                <a:gd name="connsiteX126" fmla="*/ 1518755 w 4081538"/>
                <a:gd name="connsiteY126" fmla="*/ 1058522 h 2283066"/>
                <a:gd name="connsiteX127" fmla="*/ 1526173 w 4081538"/>
                <a:gd name="connsiteY127" fmla="*/ 1058522 h 2283066"/>
                <a:gd name="connsiteX128" fmla="*/ 1526173 w 4081538"/>
                <a:gd name="connsiteY128" fmla="*/ 1074621 h 2283066"/>
                <a:gd name="connsiteX129" fmla="*/ 1555843 w 4081538"/>
                <a:gd name="connsiteY129" fmla="*/ 1074621 h 2283066"/>
                <a:gd name="connsiteX130" fmla="*/ 1555843 w 4081538"/>
                <a:gd name="connsiteY130" fmla="*/ 1091727 h 2283066"/>
                <a:gd name="connsiteX131" fmla="*/ 1559552 w 4081538"/>
                <a:gd name="connsiteY131" fmla="*/ 1091727 h 2283066"/>
                <a:gd name="connsiteX132" fmla="*/ 1559552 w 4081538"/>
                <a:gd name="connsiteY132" fmla="*/ 1107826 h 2283066"/>
                <a:gd name="connsiteX133" fmla="*/ 1588295 w 4081538"/>
                <a:gd name="connsiteY133" fmla="*/ 1107826 h 2283066"/>
                <a:gd name="connsiteX134" fmla="*/ 1588295 w 4081538"/>
                <a:gd name="connsiteY134" fmla="*/ 1123925 h 2283066"/>
                <a:gd name="connsiteX135" fmla="*/ 1610548 w 4081538"/>
                <a:gd name="connsiteY135" fmla="*/ 1123925 h 2283066"/>
                <a:gd name="connsiteX136" fmla="*/ 1610548 w 4081538"/>
                <a:gd name="connsiteY136" fmla="*/ 1157130 h 2283066"/>
                <a:gd name="connsiteX137" fmla="*/ 1621674 w 4081538"/>
                <a:gd name="connsiteY137" fmla="*/ 1157130 h 2283066"/>
                <a:gd name="connsiteX138" fmla="*/ 1621674 w 4081538"/>
                <a:gd name="connsiteY138" fmla="*/ 1173229 h 2283066"/>
                <a:gd name="connsiteX139" fmla="*/ 1666180 w 4081538"/>
                <a:gd name="connsiteY139" fmla="*/ 1173229 h 2283066"/>
                <a:gd name="connsiteX140" fmla="*/ 1666180 w 4081538"/>
                <a:gd name="connsiteY140" fmla="*/ 1189328 h 2283066"/>
                <a:gd name="connsiteX141" fmla="*/ 1680088 w 4081538"/>
                <a:gd name="connsiteY141" fmla="*/ 1189328 h 2283066"/>
                <a:gd name="connsiteX142" fmla="*/ 1680088 w 4081538"/>
                <a:gd name="connsiteY142" fmla="*/ 1205427 h 2283066"/>
                <a:gd name="connsiteX143" fmla="*/ 1706050 w 4081538"/>
                <a:gd name="connsiteY143" fmla="*/ 1205427 h 2283066"/>
                <a:gd name="connsiteX144" fmla="*/ 1706050 w 4081538"/>
                <a:gd name="connsiteY144" fmla="*/ 1221526 h 2283066"/>
                <a:gd name="connsiteX145" fmla="*/ 1717176 w 4081538"/>
                <a:gd name="connsiteY145" fmla="*/ 1221526 h 2283066"/>
                <a:gd name="connsiteX146" fmla="*/ 1717176 w 4081538"/>
                <a:gd name="connsiteY146" fmla="*/ 1238632 h 2283066"/>
                <a:gd name="connsiteX147" fmla="*/ 1724594 w 4081538"/>
                <a:gd name="connsiteY147" fmla="*/ 1238632 h 2283066"/>
                <a:gd name="connsiteX148" fmla="*/ 1724594 w 4081538"/>
                <a:gd name="connsiteY148" fmla="*/ 1254731 h 2283066"/>
                <a:gd name="connsiteX149" fmla="*/ 1757973 w 4081538"/>
                <a:gd name="connsiteY149" fmla="*/ 1254731 h 2283066"/>
                <a:gd name="connsiteX150" fmla="*/ 1757973 w 4081538"/>
                <a:gd name="connsiteY150" fmla="*/ 1270830 h 2283066"/>
                <a:gd name="connsiteX151" fmla="*/ 1790425 w 4081538"/>
                <a:gd name="connsiteY151" fmla="*/ 1270830 h 2283066"/>
                <a:gd name="connsiteX152" fmla="*/ 1790425 w 4081538"/>
                <a:gd name="connsiteY152" fmla="*/ 1286929 h 2283066"/>
                <a:gd name="connsiteX153" fmla="*/ 1794134 w 4081538"/>
                <a:gd name="connsiteY153" fmla="*/ 1286929 h 2283066"/>
                <a:gd name="connsiteX154" fmla="*/ 1794134 w 4081538"/>
                <a:gd name="connsiteY154" fmla="*/ 1304035 h 2283066"/>
                <a:gd name="connsiteX155" fmla="*/ 1834931 w 4081538"/>
                <a:gd name="connsiteY155" fmla="*/ 1304035 h 2283066"/>
                <a:gd name="connsiteX156" fmla="*/ 1834931 w 4081538"/>
                <a:gd name="connsiteY156" fmla="*/ 1320134 h 2283066"/>
                <a:gd name="connsiteX157" fmla="*/ 1897053 w 4081538"/>
                <a:gd name="connsiteY157" fmla="*/ 1320134 h 2283066"/>
                <a:gd name="connsiteX158" fmla="*/ 1897053 w 4081538"/>
                <a:gd name="connsiteY158" fmla="*/ 1336233 h 2283066"/>
                <a:gd name="connsiteX159" fmla="*/ 1923015 w 4081538"/>
                <a:gd name="connsiteY159" fmla="*/ 1336233 h 2283066"/>
                <a:gd name="connsiteX160" fmla="*/ 1923015 w 4081538"/>
                <a:gd name="connsiteY160" fmla="*/ 1352332 h 2283066"/>
                <a:gd name="connsiteX161" fmla="*/ 1926724 w 4081538"/>
                <a:gd name="connsiteY161" fmla="*/ 1352332 h 2283066"/>
                <a:gd name="connsiteX162" fmla="*/ 1926724 w 4081538"/>
                <a:gd name="connsiteY162" fmla="*/ 1368431 h 2283066"/>
                <a:gd name="connsiteX163" fmla="*/ 1956394 w 4081538"/>
                <a:gd name="connsiteY163" fmla="*/ 1368431 h 2283066"/>
                <a:gd name="connsiteX164" fmla="*/ 1956394 w 4081538"/>
                <a:gd name="connsiteY164" fmla="*/ 1385537 h 2283066"/>
                <a:gd name="connsiteX165" fmla="*/ 2022225 w 4081538"/>
                <a:gd name="connsiteY165" fmla="*/ 1385537 h 2283066"/>
                <a:gd name="connsiteX166" fmla="*/ 2022225 w 4081538"/>
                <a:gd name="connsiteY166" fmla="*/ 1401636 h 2283066"/>
                <a:gd name="connsiteX167" fmla="*/ 2040769 w 4081538"/>
                <a:gd name="connsiteY167" fmla="*/ 1401636 h 2283066"/>
                <a:gd name="connsiteX168" fmla="*/ 2040769 w 4081538"/>
                <a:gd name="connsiteY168" fmla="*/ 1417735 h 2283066"/>
                <a:gd name="connsiteX169" fmla="*/ 2051896 w 4081538"/>
                <a:gd name="connsiteY169" fmla="*/ 1417735 h 2283066"/>
                <a:gd name="connsiteX170" fmla="*/ 2051896 w 4081538"/>
                <a:gd name="connsiteY170" fmla="*/ 1433834 h 2283066"/>
                <a:gd name="connsiteX171" fmla="*/ 2059313 w 4081538"/>
                <a:gd name="connsiteY171" fmla="*/ 1433834 h 2283066"/>
                <a:gd name="connsiteX172" fmla="*/ 2059313 w 4081538"/>
                <a:gd name="connsiteY172" fmla="*/ 1450940 h 2283066"/>
                <a:gd name="connsiteX173" fmla="*/ 2070440 w 4081538"/>
                <a:gd name="connsiteY173" fmla="*/ 1450940 h 2283066"/>
                <a:gd name="connsiteX174" fmla="*/ 2070440 w 4081538"/>
                <a:gd name="connsiteY174" fmla="*/ 1467039 h 2283066"/>
                <a:gd name="connsiteX175" fmla="*/ 2151106 w 4081538"/>
                <a:gd name="connsiteY175" fmla="*/ 1467039 h 2283066"/>
                <a:gd name="connsiteX176" fmla="*/ 2151106 w 4081538"/>
                <a:gd name="connsiteY176" fmla="*/ 1483138 h 2283066"/>
                <a:gd name="connsiteX177" fmla="*/ 2228064 w 4081538"/>
                <a:gd name="connsiteY177" fmla="*/ 1483138 h 2283066"/>
                <a:gd name="connsiteX178" fmla="*/ 2231773 w 4081538"/>
                <a:gd name="connsiteY178" fmla="*/ 1483138 h 2283066"/>
                <a:gd name="connsiteX179" fmla="*/ 2231773 w 4081538"/>
                <a:gd name="connsiteY179" fmla="*/ 1500244 h 2283066"/>
                <a:gd name="connsiteX180" fmla="*/ 2283696 w 4081538"/>
                <a:gd name="connsiteY180" fmla="*/ 1500244 h 2283066"/>
                <a:gd name="connsiteX181" fmla="*/ 2283696 w 4081538"/>
                <a:gd name="connsiteY181" fmla="*/ 1516343 h 2283066"/>
                <a:gd name="connsiteX182" fmla="*/ 2291114 w 4081538"/>
                <a:gd name="connsiteY182" fmla="*/ 1516343 h 2283066"/>
                <a:gd name="connsiteX183" fmla="*/ 2294822 w 4081538"/>
                <a:gd name="connsiteY183" fmla="*/ 1516343 h 2283066"/>
                <a:gd name="connsiteX184" fmla="*/ 2309658 w 4081538"/>
                <a:gd name="connsiteY184" fmla="*/ 1516343 h 2283066"/>
                <a:gd name="connsiteX185" fmla="*/ 2313366 w 4081538"/>
                <a:gd name="connsiteY185" fmla="*/ 1516343 h 2283066"/>
                <a:gd name="connsiteX186" fmla="*/ 2313366 w 4081538"/>
                <a:gd name="connsiteY186" fmla="*/ 1534454 h 2283066"/>
                <a:gd name="connsiteX187" fmla="*/ 2320784 w 4081538"/>
                <a:gd name="connsiteY187" fmla="*/ 1534454 h 2283066"/>
                <a:gd name="connsiteX188" fmla="*/ 2323566 w 4081538"/>
                <a:gd name="connsiteY188" fmla="*/ 1534454 h 2283066"/>
                <a:gd name="connsiteX189" fmla="*/ 2323566 w 4081538"/>
                <a:gd name="connsiteY189" fmla="*/ 1552566 h 2283066"/>
                <a:gd name="connsiteX190" fmla="*/ 2330983 w 4081538"/>
                <a:gd name="connsiteY190" fmla="*/ 1552566 h 2283066"/>
                <a:gd name="connsiteX191" fmla="*/ 2330983 w 4081538"/>
                <a:gd name="connsiteY191" fmla="*/ 1570678 h 2283066"/>
                <a:gd name="connsiteX192" fmla="*/ 2342109 w 4081538"/>
                <a:gd name="connsiteY192" fmla="*/ 1570678 h 2283066"/>
                <a:gd name="connsiteX193" fmla="*/ 2433903 w 4081538"/>
                <a:gd name="connsiteY193" fmla="*/ 1570678 h 2283066"/>
                <a:gd name="connsiteX194" fmla="*/ 2433903 w 4081538"/>
                <a:gd name="connsiteY194" fmla="*/ 1589795 h 2283066"/>
                <a:gd name="connsiteX195" fmla="*/ 2452447 w 4081538"/>
                <a:gd name="connsiteY195" fmla="*/ 1589795 h 2283066"/>
                <a:gd name="connsiteX196" fmla="*/ 2452447 w 4081538"/>
                <a:gd name="connsiteY196" fmla="*/ 1609919 h 2283066"/>
                <a:gd name="connsiteX197" fmla="*/ 2467282 w 4081538"/>
                <a:gd name="connsiteY197" fmla="*/ 1609919 h 2283066"/>
                <a:gd name="connsiteX198" fmla="*/ 2467282 w 4081538"/>
                <a:gd name="connsiteY198" fmla="*/ 1629037 h 2283066"/>
                <a:gd name="connsiteX199" fmla="*/ 2470991 w 4081538"/>
                <a:gd name="connsiteY199" fmla="*/ 1629037 h 2283066"/>
                <a:gd name="connsiteX200" fmla="*/ 2537749 w 4081538"/>
                <a:gd name="connsiteY200" fmla="*/ 1629037 h 2283066"/>
                <a:gd name="connsiteX201" fmla="*/ 2537749 w 4081538"/>
                <a:gd name="connsiteY201" fmla="*/ 1648155 h 2283066"/>
                <a:gd name="connsiteX202" fmla="*/ 2544239 w 4081538"/>
                <a:gd name="connsiteY202" fmla="*/ 1648155 h 2283066"/>
                <a:gd name="connsiteX203" fmla="*/ 2581327 w 4081538"/>
                <a:gd name="connsiteY203" fmla="*/ 1648155 h 2283066"/>
                <a:gd name="connsiteX204" fmla="*/ 2581327 w 4081538"/>
                <a:gd name="connsiteY204" fmla="*/ 1669285 h 2283066"/>
                <a:gd name="connsiteX205" fmla="*/ 2607289 w 4081538"/>
                <a:gd name="connsiteY205" fmla="*/ 1669285 h 2283066"/>
                <a:gd name="connsiteX206" fmla="*/ 2669412 w 4081538"/>
                <a:gd name="connsiteY206" fmla="*/ 1669285 h 2283066"/>
                <a:gd name="connsiteX207" fmla="*/ 2669412 w 4081538"/>
                <a:gd name="connsiteY207" fmla="*/ 1690415 h 2283066"/>
                <a:gd name="connsiteX208" fmla="*/ 2680538 w 4081538"/>
                <a:gd name="connsiteY208" fmla="*/ 1690415 h 2283066"/>
                <a:gd name="connsiteX209" fmla="*/ 2680538 w 4081538"/>
                <a:gd name="connsiteY209" fmla="*/ 1711546 h 2283066"/>
                <a:gd name="connsiteX210" fmla="*/ 2684247 w 4081538"/>
                <a:gd name="connsiteY210" fmla="*/ 1711546 h 2283066"/>
                <a:gd name="connsiteX211" fmla="*/ 2710208 w 4081538"/>
                <a:gd name="connsiteY211" fmla="*/ 1711546 h 2283066"/>
                <a:gd name="connsiteX212" fmla="*/ 2783457 w 4081538"/>
                <a:gd name="connsiteY212" fmla="*/ 1711546 h 2283066"/>
                <a:gd name="connsiteX213" fmla="*/ 2787166 w 4081538"/>
                <a:gd name="connsiteY213" fmla="*/ 1711546 h 2283066"/>
                <a:gd name="connsiteX214" fmla="*/ 2835380 w 4081538"/>
                <a:gd name="connsiteY214" fmla="*/ 1711546 h 2283066"/>
                <a:gd name="connsiteX215" fmla="*/ 2835380 w 4081538"/>
                <a:gd name="connsiteY215" fmla="*/ 1736701 h 2283066"/>
                <a:gd name="connsiteX216" fmla="*/ 2864124 w 4081538"/>
                <a:gd name="connsiteY216" fmla="*/ 1736701 h 2283066"/>
                <a:gd name="connsiteX217" fmla="*/ 2864124 w 4081538"/>
                <a:gd name="connsiteY217" fmla="*/ 1760849 h 2283066"/>
                <a:gd name="connsiteX218" fmla="*/ 2904921 w 4081538"/>
                <a:gd name="connsiteY218" fmla="*/ 1760849 h 2283066"/>
                <a:gd name="connsiteX219" fmla="*/ 2916047 w 4081538"/>
                <a:gd name="connsiteY219" fmla="*/ 1760849 h 2283066"/>
                <a:gd name="connsiteX220" fmla="*/ 2938300 w 4081538"/>
                <a:gd name="connsiteY220" fmla="*/ 1760849 h 2283066"/>
                <a:gd name="connsiteX221" fmla="*/ 3004131 w 4081538"/>
                <a:gd name="connsiteY221" fmla="*/ 1760849 h 2283066"/>
                <a:gd name="connsiteX222" fmla="*/ 3004131 w 4081538"/>
                <a:gd name="connsiteY222" fmla="*/ 1790029 h 2283066"/>
                <a:gd name="connsiteX223" fmla="*/ 3059763 w 4081538"/>
                <a:gd name="connsiteY223" fmla="*/ 1790029 h 2283066"/>
                <a:gd name="connsiteX224" fmla="*/ 3059763 w 4081538"/>
                <a:gd name="connsiteY224" fmla="*/ 1819209 h 2283066"/>
                <a:gd name="connsiteX225" fmla="*/ 3070889 w 4081538"/>
                <a:gd name="connsiteY225" fmla="*/ 1819209 h 2283066"/>
                <a:gd name="connsiteX226" fmla="*/ 3070889 w 4081538"/>
                <a:gd name="connsiteY226" fmla="*/ 1848389 h 2283066"/>
                <a:gd name="connsiteX227" fmla="*/ 3088506 w 4081538"/>
                <a:gd name="connsiteY227" fmla="*/ 1848389 h 2283066"/>
                <a:gd name="connsiteX228" fmla="*/ 3136721 w 4081538"/>
                <a:gd name="connsiteY228" fmla="*/ 1848389 h 2283066"/>
                <a:gd name="connsiteX229" fmla="*/ 3136721 w 4081538"/>
                <a:gd name="connsiteY229" fmla="*/ 1879581 h 2283066"/>
                <a:gd name="connsiteX230" fmla="*/ 3209970 w 4081538"/>
                <a:gd name="connsiteY230" fmla="*/ 1879581 h 2283066"/>
                <a:gd name="connsiteX231" fmla="*/ 3298054 w 4081538"/>
                <a:gd name="connsiteY231" fmla="*/ 1879581 h 2283066"/>
                <a:gd name="connsiteX232" fmla="*/ 3312889 w 4081538"/>
                <a:gd name="connsiteY232" fmla="*/ 1879581 h 2283066"/>
                <a:gd name="connsiteX233" fmla="*/ 3640191 w 4081538"/>
                <a:gd name="connsiteY233" fmla="*/ 1879581 h 2283066"/>
                <a:gd name="connsiteX234" fmla="*/ 3662444 w 4081538"/>
                <a:gd name="connsiteY234" fmla="*/ 1879581 h 2283066"/>
                <a:gd name="connsiteX235" fmla="*/ 3695823 w 4081538"/>
                <a:gd name="connsiteY235" fmla="*/ 1879581 h 2283066"/>
                <a:gd name="connsiteX236" fmla="*/ 3725493 w 4081538"/>
                <a:gd name="connsiteY236" fmla="*/ 1879581 h 2283066"/>
                <a:gd name="connsiteX237" fmla="*/ 3725493 w 4081538"/>
                <a:gd name="connsiteY237" fmla="*/ 1936934 h 2283066"/>
                <a:gd name="connsiteX238" fmla="*/ 3791325 w 4081538"/>
                <a:gd name="connsiteY238" fmla="*/ 1936934 h 2283066"/>
                <a:gd name="connsiteX239" fmla="*/ 3824704 w 4081538"/>
                <a:gd name="connsiteY239" fmla="*/ 1936934 h 2283066"/>
                <a:gd name="connsiteX240" fmla="*/ 3879409 w 4081538"/>
                <a:gd name="connsiteY240" fmla="*/ 1936934 h 2283066"/>
                <a:gd name="connsiteX241" fmla="*/ 3890535 w 4081538"/>
                <a:gd name="connsiteY241" fmla="*/ 1936934 h 2283066"/>
                <a:gd name="connsiteX242" fmla="*/ 3974910 w 4081538"/>
                <a:gd name="connsiteY242" fmla="*/ 1936934 h 2283066"/>
                <a:gd name="connsiteX243" fmla="*/ 4081538 w 4081538"/>
                <a:gd name="connsiteY243" fmla="*/ 1936934 h 2283066"/>
                <a:gd name="connsiteX244" fmla="*/ 4081538 w 4081538"/>
                <a:gd name="connsiteY244" fmla="*/ 2283067 h 228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4081538" h="2283066">
                  <a:moveTo>
                    <a:pt x="0" y="0"/>
                  </a:moveTo>
                  <a:lnTo>
                    <a:pt x="3709" y="0"/>
                  </a:lnTo>
                  <a:lnTo>
                    <a:pt x="40797" y="0"/>
                  </a:lnTo>
                  <a:lnTo>
                    <a:pt x="40797" y="16099"/>
                  </a:lnTo>
                  <a:lnTo>
                    <a:pt x="44506" y="16099"/>
                  </a:lnTo>
                  <a:lnTo>
                    <a:pt x="44506" y="48298"/>
                  </a:lnTo>
                  <a:lnTo>
                    <a:pt x="99210" y="48298"/>
                  </a:lnTo>
                  <a:lnTo>
                    <a:pt x="99210" y="64397"/>
                  </a:lnTo>
                  <a:lnTo>
                    <a:pt x="165042" y="64397"/>
                  </a:lnTo>
                  <a:lnTo>
                    <a:pt x="165042" y="80496"/>
                  </a:lnTo>
                  <a:lnTo>
                    <a:pt x="183586" y="80496"/>
                  </a:lnTo>
                  <a:lnTo>
                    <a:pt x="183586" y="96595"/>
                  </a:lnTo>
                  <a:lnTo>
                    <a:pt x="316176" y="96595"/>
                  </a:lnTo>
                  <a:lnTo>
                    <a:pt x="316176" y="113701"/>
                  </a:lnTo>
                  <a:lnTo>
                    <a:pt x="319884" y="113701"/>
                  </a:lnTo>
                  <a:lnTo>
                    <a:pt x="319884" y="129800"/>
                  </a:lnTo>
                  <a:lnTo>
                    <a:pt x="327302" y="129800"/>
                  </a:lnTo>
                  <a:lnTo>
                    <a:pt x="327302" y="145899"/>
                  </a:lnTo>
                  <a:lnTo>
                    <a:pt x="364390" y="145899"/>
                  </a:lnTo>
                  <a:lnTo>
                    <a:pt x="364390" y="161998"/>
                  </a:lnTo>
                  <a:lnTo>
                    <a:pt x="374589" y="161998"/>
                  </a:lnTo>
                  <a:lnTo>
                    <a:pt x="374589" y="178097"/>
                  </a:lnTo>
                  <a:lnTo>
                    <a:pt x="407968" y="178097"/>
                  </a:lnTo>
                  <a:lnTo>
                    <a:pt x="407968" y="194197"/>
                  </a:lnTo>
                  <a:lnTo>
                    <a:pt x="415386" y="194197"/>
                  </a:lnTo>
                  <a:lnTo>
                    <a:pt x="415386" y="210296"/>
                  </a:lnTo>
                  <a:lnTo>
                    <a:pt x="419095" y="210296"/>
                  </a:lnTo>
                  <a:lnTo>
                    <a:pt x="419095" y="226395"/>
                  </a:lnTo>
                  <a:lnTo>
                    <a:pt x="422804" y="226395"/>
                  </a:lnTo>
                  <a:lnTo>
                    <a:pt x="422804" y="242494"/>
                  </a:lnTo>
                  <a:lnTo>
                    <a:pt x="437639" y="242494"/>
                  </a:lnTo>
                  <a:lnTo>
                    <a:pt x="437639" y="258593"/>
                  </a:lnTo>
                  <a:lnTo>
                    <a:pt x="452474" y="258593"/>
                  </a:lnTo>
                  <a:lnTo>
                    <a:pt x="452474" y="274692"/>
                  </a:lnTo>
                  <a:lnTo>
                    <a:pt x="488635" y="274692"/>
                  </a:lnTo>
                  <a:lnTo>
                    <a:pt x="488635" y="291798"/>
                  </a:lnTo>
                  <a:lnTo>
                    <a:pt x="492344" y="291798"/>
                  </a:lnTo>
                  <a:lnTo>
                    <a:pt x="492344" y="307897"/>
                  </a:lnTo>
                  <a:lnTo>
                    <a:pt x="499761" y="307897"/>
                  </a:lnTo>
                  <a:lnTo>
                    <a:pt x="518305" y="307897"/>
                  </a:lnTo>
                  <a:lnTo>
                    <a:pt x="518305" y="323996"/>
                  </a:lnTo>
                  <a:lnTo>
                    <a:pt x="529432" y="323996"/>
                  </a:lnTo>
                  <a:lnTo>
                    <a:pt x="529432" y="340095"/>
                  </a:lnTo>
                  <a:lnTo>
                    <a:pt x="544267" y="340095"/>
                  </a:lnTo>
                  <a:lnTo>
                    <a:pt x="544267" y="356195"/>
                  </a:lnTo>
                  <a:lnTo>
                    <a:pt x="636060" y="356195"/>
                  </a:lnTo>
                  <a:lnTo>
                    <a:pt x="636060" y="389399"/>
                  </a:lnTo>
                  <a:lnTo>
                    <a:pt x="716726" y="389399"/>
                  </a:lnTo>
                  <a:lnTo>
                    <a:pt x="716726" y="421598"/>
                  </a:lnTo>
                  <a:lnTo>
                    <a:pt x="727853" y="421598"/>
                  </a:lnTo>
                  <a:lnTo>
                    <a:pt x="727853" y="438703"/>
                  </a:lnTo>
                  <a:lnTo>
                    <a:pt x="742688" y="438703"/>
                  </a:lnTo>
                  <a:lnTo>
                    <a:pt x="742688" y="454802"/>
                  </a:lnTo>
                  <a:lnTo>
                    <a:pt x="750106" y="454802"/>
                  </a:lnTo>
                  <a:lnTo>
                    <a:pt x="750106" y="470901"/>
                  </a:lnTo>
                  <a:lnTo>
                    <a:pt x="815937" y="470901"/>
                  </a:lnTo>
                  <a:lnTo>
                    <a:pt x="815937" y="487001"/>
                  </a:lnTo>
                  <a:lnTo>
                    <a:pt x="830772" y="487001"/>
                  </a:lnTo>
                  <a:lnTo>
                    <a:pt x="830772" y="503100"/>
                  </a:lnTo>
                  <a:lnTo>
                    <a:pt x="864151" y="503100"/>
                  </a:lnTo>
                  <a:lnTo>
                    <a:pt x="864151" y="520205"/>
                  </a:lnTo>
                  <a:lnTo>
                    <a:pt x="875278" y="520205"/>
                  </a:lnTo>
                  <a:lnTo>
                    <a:pt x="875278" y="536304"/>
                  </a:lnTo>
                  <a:lnTo>
                    <a:pt x="912366" y="536304"/>
                  </a:lnTo>
                  <a:lnTo>
                    <a:pt x="912366" y="552404"/>
                  </a:lnTo>
                  <a:lnTo>
                    <a:pt x="955944" y="552404"/>
                  </a:lnTo>
                  <a:lnTo>
                    <a:pt x="955944" y="568503"/>
                  </a:lnTo>
                  <a:lnTo>
                    <a:pt x="996741" y="568503"/>
                  </a:lnTo>
                  <a:lnTo>
                    <a:pt x="996741" y="585608"/>
                  </a:lnTo>
                  <a:lnTo>
                    <a:pt x="1004159" y="585608"/>
                  </a:lnTo>
                  <a:lnTo>
                    <a:pt x="1004159" y="601707"/>
                  </a:lnTo>
                  <a:lnTo>
                    <a:pt x="1018994" y="601707"/>
                  </a:lnTo>
                  <a:lnTo>
                    <a:pt x="1018994" y="617807"/>
                  </a:lnTo>
                  <a:lnTo>
                    <a:pt x="1029193" y="617807"/>
                  </a:lnTo>
                  <a:lnTo>
                    <a:pt x="1029193" y="633906"/>
                  </a:lnTo>
                  <a:lnTo>
                    <a:pt x="1032902" y="633906"/>
                  </a:lnTo>
                  <a:lnTo>
                    <a:pt x="1032902" y="650005"/>
                  </a:lnTo>
                  <a:lnTo>
                    <a:pt x="1073699" y="650005"/>
                  </a:lnTo>
                  <a:lnTo>
                    <a:pt x="1073699" y="667110"/>
                  </a:lnTo>
                  <a:lnTo>
                    <a:pt x="1118204" y="667110"/>
                  </a:lnTo>
                  <a:lnTo>
                    <a:pt x="1118204" y="683210"/>
                  </a:lnTo>
                  <a:lnTo>
                    <a:pt x="1132112" y="683210"/>
                  </a:lnTo>
                  <a:lnTo>
                    <a:pt x="1132112" y="699309"/>
                  </a:lnTo>
                  <a:lnTo>
                    <a:pt x="1135821" y="699309"/>
                  </a:lnTo>
                  <a:lnTo>
                    <a:pt x="1135821" y="715408"/>
                  </a:lnTo>
                  <a:lnTo>
                    <a:pt x="1180327" y="715408"/>
                  </a:lnTo>
                  <a:lnTo>
                    <a:pt x="1180327" y="732513"/>
                  </a:lnTo>
                  <a:lnTo>
                    <a:pt x="1206288" y="732513"/>
                  </a:lnTo>
                  <a:lnTo>
                    <a:pt x="1206288" y="748613"/>
                  </a:lnTo>
                  <a:lnTo>
                    <a:pt x="1228541" y="748613"/>
                  </a:lnTo>
                  <a:lnTo>
                    <a:pt x="1228541" y="764712"/>
                  </a:lnTo>
                  <a:lnTo>
                    <a:pt x="1242449" y="764712"/>
                  </a:lnTo>
                  <a:lnTo>
                    <a:pt x="1242449" y="780811"/>
                  </a:lnTo>
                  <a:lnTo>
                    <a:pt x="1246158" y="780811"/>
                  </a:lnTo>
                  <a:lnTo>
                    <a:pt x="1246158" y="797916"/>
                  </a:lnTo>
                  <a:lnTo>
                    <a:pt x="1264702" y="797916"/>
                  </a:lnTo>
                  <a:lnTo>
                    <a:pt x="1264702" y="814016"/>
                  </a:lnTo>
                  <a:lnTo>
                    <a:pt x="1275829" y="814016"/>
                  </a:lnTo>
                  <a:lnTo>
                    <a:pt x="1275829" y="830115"/>
                  </a:lnTo>
                  <a:lnTo>
                    <a:pt x="1298081" y="830115"/>
                  </a:lnTo>
                  <a:lnTo>
                    <a:pt x="1298081" y="846214"/>
                  </a:lnTo>
                  <a:lnTo>
                    <a:pt x="1320334" y="846214"/>
                  </a:lnTo>
                  <a:lnTo>
                    <a:pt x="1320334" y="862313"/>
                  </a:lnTo>
                  <a:lnTo>
                    <a:pt x="1349077" y="862313"/>
                  </a:lnTo>
                  <a:lnTo>
                    <a:pt x="1349077" y="879418"/>
                  </a:lnTo>
                  <a:lnTo>
                    <a:pt x="1356495" y="879418"/>
                  </a:lnTo>
                  <a:lnTo>
                    <a:pt x="1356495" y="895518"/>
                  </a:lnTo>
                  <a:lnTo>
                    <a:pt x="1371330" y="895518"/>
                  </a:lnTo>
                  <a:lnTo>
                    <a:pt x="1371330" y="911617"/>
                  </a:lnTo>
                  <a:lnTo>
                    <a:pt x="1401001" y="911617"/>
                  </a:lnTo>
                  <a:lnTo>
                    <a:pt x="1401001" y="927716"/>
                  </a:lnTo>
                  <a:lnTo>
                    <a:pt x="1419545" y="927716"/>
                  </a:lnTo>
                  <a:lnTo>
                    <a:pt x="1419545" y="944821"/>
                  </a:lnTo>
                  <a:lnTo>
                    <a:pt x="1426962" y="944821"/>
                  </a:lnTo>
                  <a:lnTo>
                    <a:pt x="1426962" y="960921"/>
                  </a:lnTo>
                  <a:lnTo>
                    <a:pt x="1452924" y="960921"/>
                  </a:lnTo>
                  <a:lnTo>
                    <a:pt x="1452924" y="977020"/>
                  </a:lnTo>
                  <a:lnTo>
                    <a:pt x="1459414" y="977020"/>
                  </a:lnTo>
                  <a:lnTo>
                    <a:pt x="1459414" y="993119"/>
                  </a:lnTo>
                  <a:lnTo>
                    <a:pt x="1466832" y="993119"/>
                  </a:lnTo>
                  <a:lnTo>
                    <a:pt x="1466832" y="1009218"/>
                  </a:lnTo>
                  <a:lnTo>
                    <a:pt x="1492793" y="1009218"/>
                  </a:lnTo>
                  <a:lnTo>
                    <a:pt x="1492793" y="1026324"/>
                  </a:lnTo>
                  <a:lnTo>
                    <a:pt x="1507629" y="1026324"/>
                  </a:lnTo>
                  <a:lnTo>
                    <a:pt x="1507629" y="1042423"/>
                  </a:lnTo>
                  <a:lnTo>
                    <a:pt x="1518755" y="1042423"/>
                  </a:lnTo>
                  <a:lnTo>
                    <a:pt x="1518755" y="1058522"/>
                  </a:lnTo>
                  <a:lnTo>
                    <a:pt x="1526173" y="1058522"/>
                  </a:lnTo>
                  <a:lnTo>
                    <a:pt x="1526173" y="1074621"/>
                  </a:lnTo>
                  <a:lnTo>
                    <a:pt x="1555843" y="1074621"/>
                  </a:lnTo>
                  <a:lnTo>
                    <a:pt x="1555843" y="1091727"/>
                  </a:lnTo>
                  <a:lnTo>
                    <a:pt x="1559552" y="1091727"/>
                  </a:lnTo>
                  <a:lnTo>
                    <a:pt x="1559552" y="1107826"/>
                  </a:lnTo>
                  <a:lnTo>
                    <a:pt x="1588295" y="1107826"/>
                  </a:lnTo>
                  <a:lnTo>
                    <a:pt x="1588295" y="1123925"/>
                  </a:lnTo>
                  <a:lnTo>
                    <a:pt x="1610548" y="1123925"/>
                  </a:lnTo>
                  <a:lnTo>
                    <a:pt x="1610548" y="1157130"/>
                  </a:lnTo>
                  <a:lnTo>
                    <a:pt x="1621674" y="1157130"/>
                  </a:lnTo>
                  <a:lnTo>
                    <a:pt x="1621674" y="1173229"/>
                  </a:lnTo>
                  <a:lnTo>
                    <a:pt x="1666180" y="1173229"/>
                  </a:lnTo>
                  <a:lnTo>
                    <a:pt x="1666180" y="1189328"/>
                  </a:lnTo>
                  <a:lnTo>
                    <a:pt x="1680088" y="1189328"/>
                  </a:lnTo>
                  <a:lnTo>
                    <a:pt x="1680088" y="1205427"/>
                  </a:lnTo>
                  <a:lnTo>
                    <a:pt x="1706050" y="1205427"/>
                  </a:lnTo>
                  <a:lnTo>
                    <a:pt x="1706050" y="1221526"/>
                  </a:lnTo>
                  <a:lnTo>
                    <a:pt x="1717176" y="1221526"/>
                  </a:lnTo>
                  <a:lnTo>
                    <a:pt x="1717176" y="1238632"/>
                  </a:lnTo>
                  <a:lnTo>
                    <a:pt x="1724594" y="1238632"/>
                  </a:lnTo>
                  <a:lnTo>
                    <a:pt x="1724594" y="1254731"/>
                  </a:lnTo>
                  <a:lnTo>
                    <a:pt x="1757973" y="1254731"/>
                  </a:lnTo>
                  <a:lnTo>
                    <a:pt x="1757973" y="1270830"/>
                  </a:lnTo>
                  <a:lnTo>
                    <a:pt x="1790425" y="1270830"/>
                  </a:lnTo>
                  <a:lnTo>
                    <a:pt x="1790425" y="1286929"/>
                  </a:lnTo>
                  <a:lnTo>
                    <a:pt x="1794134" y="1286929"/>
                  </a:lnTo>
                  <a:lnTo>
                    <a:pt x="1794134" y="1304035"/>
                  </a:lnTo>
                  <a:lnTo>
                    <a:pt x="1834931" y="1304035"/>
                  </a:lnTo>
                  <a:lnTo>
                    <a:pt x="1834931" y="1320134"/>
                  </a:lnTo>
                  <a:lnTo>
                    <a:pt x="1897053" y="1320134"/>
                  </a:lnTo>
                  <a:lnTo>
                    <a:pt x="1897053" y="1336233"/>
                  </a:lnTo>
                  <a:lnTo>
                    <a:pt x="1923015" y="1336233"/>
                  </a:lnTo>
                  <a:lnTo>
                    <a:pt x="1923015" y="1352332"/>
                  </a:lnTo>
                  <a:lnTo>
                    <a:pt x="1926724" y="1352332"/>
                  </a:lnTo>
                  <a:lnTo>
                    <a:pt x="1926724" y="1368431"/>
                  </a:lnTo>
                  <a:lnTo>
                    <a:pt x="1956394" y="1368431"/>
                  </a:lnTo>
                  <a:lnTo>
                    <a:pt x="1956394" y="1385537"/>
                  </a:lnTo>
                  <a:lnTo>
                    <a:pt x="2022225" y="1385537"/>
                  </a:lnTo>
                  <a:lnTo>
                    <a:pt x="2022225" y="1401636"/>
                  </a:lnTo>
                  <a:lnTo>
                    <a:pt x="2040769" y="1401636"/>
                  </a:lnTo>
                  <a:lnTo>
                    <a:pt x="2040769" y="1417735"/>
                  </a:lnTo>
                  <a:lnTo>
                    <a:pt x="2051896" y="1417735"/>
                  </a:lnTo>
                  <a:lnTo>
                    <a:pt x="2051896" y="1433834"/>
                  </a:lnTo>
                  <a:lnTo>
                    <a:pt x="2059313" y="1433834"/>
                  </a:lnTo>
                  <a:lnTo>
                    <a:pt x="2059313" y="1450940"/>
                  </a:lnTo>
                  <a:lnTo>
                    <a:pt x="2070440" y="1450940"/>
                  </a:lnTo>
                  <a:lnTo>
                    <a:pt x="2070440" y="1467039"/>
                  </a:lnTo>
                  <a:lnTo>
                    <a:pt x="2151106" y="1467039"/>
                  </a:lnTo>
                  <a:lnTo>
                    <a:pt x="2151106" y="1483138"/>
                  </a:lnTo>
                  <a:lnTo>
                    <a:pt x="2228064" y="1483138"/>
                  </a:lnTo>
                  <a:lnTo>
                    <a:pt x="2231773" y="1483138"/>
                  </a:lnTo>
                  <a:lnTo>
                    <a:pt x="2231773" y="1500244"/>
                  </a:lnTo>
                  <a:lnTo>
                    <a:pt x="2283696" y="1500244"/>
                  </a:lnTo>
                  <a:lnTo>
                    <a:pt x="2283696" y="1516343"/>
                  </a:lnTo>
                  <a:lnTo>
                    <a:pt x="2291114" y="1516343"/>
                  </a:lnTo>
                  <a:lnTo>
                    <a:pt x="2294822" y="1516343"/>
                  </a:lnTo>
                  <a:lnTo>
                    <a:pt x="2309658" y="1516343"/>
                  </a:lnTo>
                  <a:lnTo>
                    <a:pt x="2313366" y="1516343"/>
                  </a:lnTo>
                  <a:lnTo>
                    <a:pt x="2313366" y="1534454"/>
                  </a:lnTo>
                  <a:lnTo>
                    <a:pt x="2320784" y="1534454"/>
                  </a:lnTo>
                  <a:lnTo>
                    <a:pt x="2323566" y="1534454"/>
                  </a:lnTo>
                  <a:lnTo>
                    <a:pt x="2323566" y="1552566"/>
                  </a:lnTo>
                  <a:lnTo>
                    <a:pt x="2330983" y="1552566"/>
                  </a:lnTo>
                  <a:lnTo>
                    <a:pt x="2330983" y="1570678"/>
                  </a:lnTo>
                  <a:lnTo>
                    <a:pt x="2342109" y="1570678"/>
                  </a:lnTo>
                  <a:lnTo>
                    <a:pt x="2433903" y="1570678"/>
                  </a:lnTo>
                  <a:lnTo>
                    <a:pt x="2433903" y="1589795"/>
                  </a:lnTo>
                  <a:lnTo>
                    <a:pt x="2452447" y="1589795"/>
                  </a:lnTo>
                  <a:lnTo>
                    <a:pt x="2452447" y="1609919"/>
                  </a:lnTo>
                  <a:lnTo>
                    <a:pt x="2467282" y="1609919"/>
                  </a:lnTo>
                  <a:lnTo>
                    <a:pt x="2467282" y="1629037"/>
                  </a:lnTo>
                  <a:lnTo>
                    <a:pt x="2470991" y="1629037"/>
                  </a:lnTo>
                  <a:lnTo>
                    <a:pt x="2537749" y="1629037"/>
                  </a:lnTo>
                  <a:lnTo>
                    <a:pt x="2537749" y="1648155"/>
                  </a:lnTo>
                  <a:lnTo>
                    <a:pt x="2544239" y="1648155"/>
                  </a:lnTo>
                  <a:lnTo>
                    <a:pt x="2581327" y="1648155"/>
                  </a:lnTo>
                  <a:lnTo>
                    <a:pt x="2581327" y="1669285"/>
                  </a:lnTo>
                  <a:lnTo>
                    <a:pt x="2607289" y="1669285"/>
                  </a:lnTo>
                  <a:lnTo>
                    <a:pt x="2669412" y="1669285"/>
                  </a:lnTo>
                  <a:lnTo>
                    <a:pt x="2669412" y="1690415"/>
                  </a:lnTo>
                  <a:lnTo>
                    <a:pt x="2680538" y="1690415"/>
                  </a:lnTo>
                  <a:lnTo>
                    <a:pt x="2680538" y="1711546"/>
                  </a:lnTo>
                  <a:lnTo>
                    <a:pt x="2684247" y="1711546"/>
                  </a:lnTo>
                  <a:lnTo>
                    <a:pt x="2710208" y="1711546"/>
                  </a:lnTo>
                  <a:lnTo>
                    <a:pt x="2783457" y="1711546"/>
                  </a:lnTo>
                  <a:lnTo>
                    <a:pt x="2787166" y="1711546"/>
                  </a:lnTo>
                  <a:lnTo>
                    <a:pt x="2835380" y="1711546"/>
                  </a:lnTo>
                  <a:lnTo>
                    <a:pt x="2835380" y="1736701"/>
                  </a:lnTo>
                  <a:lnTo>
                    <a:pt x="2864124" y="1736701"/>
                  </a:lnTo>
                  <a:lnTo>
                    <a:pt x="2864124" y="1760849"/>
                  </a:lnTo>
                  <a:lnTo>
                    <a:pt x="2904921" y="1760849"/>
                  </a:lnTo>
                  <a:lnTo>
                    <a:pt x="2916047" y="1760849"/>
                  </a:lnTo>
                  <a:lnTo>
                    <a:pt x="2938300" y="1760849"/>
                  </a:lnTo>
                  <a:lnTo>
                    <a:pt x="3004131" y="1760849"/>
                  </a:lnTo>
                  <a:lnTo>
                    <a:pt x="3004131" y="1790029"/>
                  </a:lnTo>
                  <a:lnTo>
                    <a:pt x="3059763" y="1790029"/>
                  </a:lnTo>
                  <a:lnTo>
                    <a:pt x="3059763" y="1819209"/>
                  </a:lnTo>
                  <a:lnTo>
                    <a:pt x="3070889" y="1819209"/>
                  </a:lnTo>
                  <a:lnTo>
                    <a:pt x="3070889" y="1848389"/>
                  </a:lnTo>
                  <a:lnTo>
                    <a:pt x="3088506" y="1848389"/>
                  </a:lnTo>
                  <a:lnTo>
                    <a:pt x="3136721" y="1848389"/>
                  </a:lnTo>
                  <a:lnTo>
                    <a:pt x="3136721" y="1879581"/>
                  </a:lnTo>
                  <a:lnTo>
                    <a:pt x="3209970" y="1879581"/>
                  </a:lnTo>
                  <a:lnTo>
                    <a:pt x="3298054" y="1879581"/>
                  </a:lnTo>
                  <a:lnTo>
                    <a:pt x="3312889" y="1879581"/>
                  </a:lnTo>
                  <a:lnTo>
                    <a:pt x="3640191" y="1879581"/>
                  </a:lnTo>
                  <a:lnTo>
                    <a:pt x="3662444" y="1879581"/>
                  </a:lnTo>
                  <a:lnTo>
                    <a:pt x="3695823" y="1879581"/>
                  </a:lnTo>
                  <a:lnTo>
                    <a:pt x="3725493" y="1879581"/>
                  </a:lnTo>
                  <a:lnTo>
                    <a:pt x="3725493" y="1936934"/>
                  </a:lnTo>
                  <a:lnTo>
                    <a:pt x="3791325" y="1936934"/>
                  </a:lnTo>
                  <a:lnTo>
                    <a:pt x="3824704" y="1936934"/>
                  </a:lnTo>
                  <a:lnTo>
                    <a:pt x="3879409" y="1936934"/>
                  </a:lnTo>
                  <a:lnTo>
                    <a:pt x="3890535" y="1936934"/>
                  </a:lnTo>
                  <a:lnTo>
                    <a:pt x="3974910" y="1936934"/>
                  </a:lnTo>
                  <a:lnTo>
                    <a:pt x="4081538" y="1936934"/>
                  </a:lnTo>
                  <a:lnTo>
                    <a:pt x="4081538" y="2283067"/>
                  </a:lnTo>
                </a:path>
              </a:pathLst>
            </a:custGeom>
            <a:noFill/>
            <a:ln w="15875" cap="flat">
              <a:solidFill>
                <a:srgbClr val="33B4A7"/>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B4A7"/>
                </a:solidFill>
                <a:effectLst/>
                <a:uLnTx/>
                <a:uFillTx/>
                <a:latin typeface="Arial"/>
                <a:ea typeface="+mn-ea"/>
                <a:cs typeface="+mn-cs"/>
              </a:endParaRPr>
            </a:p>
          </p:txBody>
        </p:sp>
        <p:sp>
          <p:nvSpPr>
            <p:cNvPr id="391" name="TextBox 390">
              <a:extLst>
                <a:ext uri="{FF2B5EF4-FFF2-40B4-BE49-F238E27FC236}">
                  <a16:creationId xmlns:a16="http://schemas.microsoft.com/office/drawing/2014/main" id="{86816220-B897-D947-131F-AAFEF8FA45D0}"/>
                </a:ext>
              </a:extLst>
            </p:cNvPr>
            <p:cNvSpPr txBox="1"/>
            <p:nvPr/>
          </p:nvSpPr>
          <p:spPr>
            <a:xfrm>
              <a:off x="6766562" y="1739707"/>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2" name="TextBox 391">
              <a:extLst>
                <a:ext uri="{FF2B5EF4-FFF2-40B4-BE49-F238E27FC236}">
                  <a16:creationId xmlns:a16="http://schemas.microsoft.com/office/drawing/2014/main" id="{B0FACF15-3F5D-FF52-B9D3-576FCF2F1561}"/>
                </a:ext>
              </a:extLst>
            </p:cNvPr>
            <p:cNvSpPr txBox="1"/>
            <p:nvPr/>
          </p:nvSpPr>
          <p:spPr>
            <a:xfrm>
              <a:off x="8991294" y="322304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3" name="TextBox 392">
              <a:extLst>
                <a:ext uri="{FF2B5EF4-FFF2-40B4-BE49-F238E27FC236}">
                  <a16:creationId xmlns:a16="http://schemas.microsoft.com/office/drawing/2014/main" id="{92166E5E-19BF-93C7-C755-3BCE40B75C9E}"/>
                </a:ext>
              </a:extLst>
            </p:cNvPr>
            <p:cNvSpPr txBox="1"/>
            <p:nvPr/>
          </p:nvSpPr>
          <p:spPr>
            <a:xfrm>
              <a:off x="9053778" y="325635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4" name="TextBox 393">
              <a:extLst>
                <a:ext uri="{FF2B5EF4-FFF2-40B4-BE49-F238E27FC236}">
                  <a16:creationId xmlns:a16="http://schemas.microsoft.com/office/drawing/2014/main" id="{BFBFAAA8-96E9-6FC6-236F-2C858289856B}"/>
                </a:ext>
              </a:extLst>
            </p:cNvPr>
            <p:cNvSpPr txBox="1"/>
            <p:nvPr/>
          </p:nvSpPr>
          <p:spPr>
            <a:xfrm>
              <a:off x="9057496" y="325635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5" name="TextBox 394">
              <a:extLst>
                <a:ext uri="{FF2B5EF4-FFF2-40B4-BE49-F238E27FC236}">
                  <a16:creationId xmlns:a16="http://schemas.microsoft.com/office/drawing/2014/main" id="{797E2EC5-7C2E-9B5A-DA1A-285F0D735911}"/>
                </a:ext>
              </a:extLst>
            </p:cNvPr>
            <p:cNvSpPr txBox="1"/>
            <p:nvPr/>
          </p:nvSpPr>
          <p:spPr>
            <a:xfrm>
              <a:off x="9072229" y="325635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6" name="TextBox 395">
              <a:extLst>
                <a:ext uri="{FF2B5EF4-FFF2-40B4-BE49-F238E27FC236}">
                  <a16:creationId xmlns:a16="http://schemas.microsoft.com/office/drawing/2014/main" id="{15A927C0-6EBB-9C39-3667-DDBFB470011A}"/>
                </a:ext>
              </a:extLst>
            </p:cNvPr>
            <p:cNvSpPr txBox="1"/>
            <p:nvPr/>
          </p:nvSpPr>
          <p:spPr>
            <a:xfrm>
              <a:off x="9083272" y="327416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7" name="TextBox 396">
              <a:extLst>
                <a:ext uri="{FF2B5EF4-FFF2-40B4-BE49-F238E27FC236}">
                  <a16:creationId xmlns:a16="http://schemas.microsoft.com/office/drawing/2014/main" id="{AF3E13FC-36E2-41BE-87C5-C43646AF5DC7}"/>
                </a:ext>
              </a:extLst>
            </p:cNvPr>
            <p:cNvSpPr txBox="1"/>
            <p:nvPr/>
          </p:nvSpPr>
          <p:spPr>
            <a:xfrm>
              <a:off x="10076119"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8" name="TextBox 397">
              <a:extLst>
                <a:ext uri="{FF2B5EF4-FFF2-40B4-BE49-F238E27FC236}">
                  <a16:creationId xmlns:a16="http://schemas.microsoft.com/office/drawing/2014/main" id="{5FD224C4-CD00-E9BC-3850-F98654BBFB41}"/>
                </a:ext>
              </a:extLst>
            </p:cNvPr>
            <p:cNvSpPr txBox="1"/>
            <p:nvPr/>
          </p:nvSpPr>
          <p:spPr>
            <a:xfrm>
              <a:off x="10403421"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399" name="TextBox 398">
              <a:extLst>
                <a:ext uri="{FF2B5EF4-FFF2-40B4-BE49-F238E27FC236}">
                  <a16:creationId xmlns:a16="http://schemas.microsoft.com/office/drawing/2014/main" id="{BFDD8A67-CEB2-D942-9EC3-8CFD5D1105D9}"/>
                </a:ext>
              </a:extLst>
            </p:cNvPr>
            <p:cNvSpPr txBox="1"/>
            <p:nvPr/>
          </p:nvSpPr>
          <p:spPr>
            <a:xfrm>
              <a:off x="10425479"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0" name="TextBox 399">
              <a:extLst>
                <a:ext uri="{FF2B5EF4-FFF2-40B4-BE49-F238E27FC236}">
                  <a16:creationId xmlns:a16="http://schemas.microsoft.com/office/drawing/2014/main" id="{E958C9A5-F38A-CBA9-4D10-AF5FAE05D2D5}"/>
                </a:ext>
              </a:extLst>
            </p:cNvPr>
            <p:cNvSpPr txBox="1"/>
            <p:nvPr/>
          </p:nvSpPr>
          <p:spPr>
            <a:xfrm>
              <a:off x="10458589"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1" name="TextBox 400">
              <a:extLst>
                <a:ext uri="{FF2B5EF4-FFF2-40B4-BE49-F238E27FC236}">
                  <a16:creationId xmlns:a16="http://schemas.microsoft.com/office/drawing/2014/main" id="{6C61D5AE-AB3D-1245-8B28-C8D757E8E82E}"/>
                </a:ext>
              </a:extLst>
            </p:cNvPr>
            <p:cNvSpPr txBox="1"/>
            <p:nvPr/>
          </p:nvSpPr>
          <p:spPr>
            <a:xfrm>
              <a:off x="10554174" y="36767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2" name="TextBox 401">
              <a:extLst>
                <a:ext uri="{FF2B5EF4-FFF2-40B4-BE49-F238E27FC236}">
                  <a16:creationId xmlns:a16="http://schemas.microsoft.com/office/drawing/2014/main" id="{268AD555-0A0B-D014-A878-FFAB4CFB05FA}"/>
                </a:ext>
              </a:extLst>
            </p:cNvPr>
            <p:cNvSpPr txBox="1"/>
            <p:nvPr/>
          </p:nvSpPr>
          <p:spPr>
            <a:xfrm>
              <a:off x="10587285" y="36767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3" name="TextBox 402">
              <a:extLst>
                <a:ext uri="{FF2B5EF4-FFF2-40B4-BE49-F238E27FC236}">
                  <a16:creationId xmlns:a16="http://schemas.microsoft.com/office/drawing/2014/main" id="{8C2826ED-9045-BFB2-FAA9-92891A17A14A}"/>
                </a:ext>
              </a:extLst>
            </p:cNvPr>
            <p:cNvSpPr txBox="1"/>
            <p:nvPr/>
          </p:nvSpPr>
          <p:spPr>
            <a:xfrm>
              <a:off x="10642444" y="36767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4" name="TextBox 403">
              <a:extLst>
                <a:ext uri="{FF2B5EF4-FFF2-40B4-BE49-F238E27FC236}">
                  <a16:creationId xmlns:a16="http://schemas.microsoft.com/office/drawing/2014/main" id="{55168DA7-C63C-998F-CCFC-49329FA05CB4}"/>
                </a:ext>
              </a:extLst>
            </p:cNvPr>
            <p:cNvSpPr txBox="1"/>
            <p:nvPr/>
          </p:nvSpPr>
          <p:spPr>
            <a:xfrm>
              <a:off x="10653477" y="36767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5" name="TextBox 404">
              <a:extLst>
                <a:ext uri="{FF2B5EF4-FFF2-40B4-BE49-F238E27FC236}">
                  <a16:creationId xmlns:a16="http://schemas.microsoft.com/office/drawing/2014/main" id="{A93DA338-4C96-770B-2465-4F00B9C27ED2}"/>
                </a:ext>
              </a:extLst>
            </p:cNvPr>
            <p:cNvSpPr txBox="1"/>
            <p:nvPr/>
          </p:nvSpPr>
          <p:spPr>
            <a:xfrm>
              <a:off x="10738038" y="36767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6" name="TextBox 405">
              <a:extLst>
                <a:ext uri="{FF2B5EF4-FFF2-40B4-BE49-F238E27FC236}">
                  <a16:creationId xmlns:a16="http://schemas.microsoft.com/office/drawing/2014/main" id="{4391859A-C056-A03C-6393-6FAE2FD729E4}"/>
                </a:ext>
              </a:extLst>
            </p:cNvPr>
            <p:cNvSpPr txBox="1"/>
            <p:nvPr/>
          </p:nvSpPr>
          <p:spPr>
            <a:xfrm>
              <a:off x="7262986" y="2047399"/>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7" name="TextBox 406">
              <a:extLst>
                <a:ext uri="{FF2B5EF4-FFF2-40B4-BE49-F238E27FC236}">
                  <a16:creationId xmlns:a16="http://schemas.microsoft.com/office/drawing/2014/main" id="{BAA1F641-3F49-98DB-F8F6-FEAFD92D82F7}"/>
                </a:ext>
              </a:extLst>
            </p:cNvPr>
            <p:cNvSpPr txBox="1"/>
            <p:nvPr/>
          </p:nvSpPr>
          <p:spPr>
            <a:xfrm>
              <a:off x="9105339" y="33106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8" name="TextBox 407">
              <a:extLst>
                <a:ext uri="{FF2B5EF4-FFF2-40B4-BE49-F238E27FC236}">
                  <a16:creationId xmlns:a16="http://schemas.microsoft.com/office/drawing/2014/main" id="{C03B180B-8F09-BFC1-095C-39CE8B08D4CE}"/>
                </a:ext>
              </a:extLst>
            </p:cNvPr>
            <p:cNvSpPr txBox="1"/>
            <p:nvPr/>
          </p:nvSpPr>
          <p:spPr>
            <a:xfrm>
              <a:off x="9234026" y="336844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09" name="TextBox 408">
              <a:extLst>
                <a:ext uri="{FF2B5EF4-FFF2-40B4-BE49-F238E27FC236}">
                  <a16:creationId xmlns:a16="http://schemas.microsoft.com/office/drawing/2014/main" id="{122F3628-3A08-6F7D-3CD4-8313F538E9C9}"/>
                </a:ext>
              </a:extLst>
            </p:cNvPr>
            <p:cNvSpPr txBox="1"/>
            <p:nvPr/>
          </p:nvSpPr>
          <p:spPr>
            <a:xfrm>
              <a:off x="9307553" y="3388365"/>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0" name="TextBox 409">
              <a:extLst>
                <a:ext uri="{FF2B5EF4-FFF2-40B4-BE49-F238E27FC236}">
                  <a16:creationId xmlns:a16="http://schemas.microsoft.com/office/drawing/2014/main" id="{757B6F77-5573-97B2-BDD4-F01BD45399B0}"/>
                </a:ext>
              </a:extLst>
            </p:cNvPr>
            <p:cNvSpPr txBox="1"/>
            <p:nvPr/>
          </p:nvSpPr>
          <p:spPr>
            <a:xfrm>
              <a:off x="9370055" y="3408791"/>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1" name="TextBox 410">
              <a:extLst>
                <a:ext uri="{FF2B5EF4-FFF2-40B4-BE49-F238E27FC236}">
                  <a16:creationId xmlns:a16="http://schemas.microsoft.com/office/drawing/2014/main" id="{7977688A-655F-3D3C-58FA-D9BF2093B661}"/>
                </a:ext>
              </a:extLst>
            </p:cNvPr>
            <p:cNvSpPr txBox="1"/>
            <p:nvPr/>
          </p:nvSpPr>
          <p:spPr>
            <a:xfrm>
              <a:off x="9473067" y="345115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2" name="TextBox 411">
              <a:extLst>
                <a:ext uri="{FF2B5EF4-FFF2-40B4-BE49-F238E27FC236}">
                  <a16:creationId xmlns:a16="http://schemas.microsoft.com/office/drawing/2014/main" id="{E9902861-471D-4B42-8AE4-F79BB1616B4B}"/>
                </a:ext>
              </a:extLst>
            </p:cNvPr>
            <p:cNvSpPr txBox="1"/>
            <p:nvPr/>
          </p:nvSpPr>
          <p:spPr>
            <a:xfrm>
              <a:off x="9550303" y="345115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3" name="TextBox 412">
              <a:extLst>
                <a:ext uri="{FF2B5EF4-FFF2-40B4-BE49-F238E27FC236}">
                  <a16:creationId xmlns:a16="http://schemas.microsoft.com/office/drawing/2014/main" id="{EADC0F77-5B0D-E8F9-FCC9-BDB92353A9FB}"/>
                </a:ext>
              </a:extLst>
            </p:cNvPr>
            <p:cNvSpPr txBox="1"/>
            <p:nvPr/>
          </p:nvSpPr>
          <p:spPr>
            <a:xfrm>
              <a:off x="9701066" y="350085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4" name="TextBox 413">
              <a:extLst>
                <a:ext uri="{FF2B5EF4-FFF2-40B4-BE49-F238E27FC236}">
                  <a16:creationId xmlns:a16="http://schemas.microsoft.com/office/drawing/2014/main" id="{AE81E42B-DE41-EADE-5EBD-413F6AF95DF8}"/>
                </a:ext>
              </a:extLst>
            </p:cNvPr>
            <p:cNvSpPr txBox="1"/>
            <p:nvPr/>
          </p:nvSpPr>
          <p:spPr>
            <a:xfrm>
              <a:off x="9851819" y="3587894"/>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5" name="TextBox 414">
              <a:extLst>
                <a:ext uri="{FF2B5EF4-FFF2-40B4-BE49-F238E27FC236}">
                  <a16:creationId xmlns:a16="http://schemas.microsoft.com/office/drawing/2014/main" id="{3C3DADF1-3D43-B92E-0B97-099CD4C250F1}"/>
                </a:ext>
              </a:extLst>
            </p:cNvPr>
            <p:cNvSpPr txBox="1"/>
            <p:nvPr/>
          </p:nvSpPr>
          <p:spPr>
            <a:xfrm>
              <a:off x="9973190"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6" name="TextBox 415">
              <a:extLst>
                <a:ext uri="{FF2B5EF4-FFF2-40B4-BE49-F238E27FC236}">
                  <a16:creationId xmlns:a16="http://schemas.microsoft.com/office/drawing/2014/main" id="{48A48E7D-7726-0123-592C-482C40C00465}"/>
                </a:ext>
              </a:extLst>
            </p:cNvPr>
            <p:cNvSpPr txBox="1"/>
            <p:nvPr/>
          </p:nvSpPr>
          <p:spPr>
            <a:xfrm>
              <a:off x="10061367" y="36189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7" name="TextBox 416">
              <a:extLst>
                <a:ext uri="{FF2B5EF4-FFF2-40B4-BE49-F238E27FC236}">
                  <a16:creationId xmlns:a16="http://schemas.microsoft.com/office/drawing/2014/main" id="{042628BE-0E4F-9D4C-A360-B996B3FF8F0A}"/>
                </a:ext>
              </a:extLst>
            </p:cNvPr>
            <p:cNvSpPr txBox="1"/>
            <p:nvPr/>
          </p:nvSpPr>
          <p:spPr>
            <a:xfrm>
              <a:off x="9094296" y="3310686"/>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8" name="TextBox 417">
              <a:extLst>
                <a:ext uri="{FF2B5EF4-FFF2-40B4-BE49-F238E27FC236}">
                  <a16:creationId xmlns:a16="http://schemas.microsoft.com/office/drawing/2014/main" id="{1FD2C099-2DFE-E444-B288-FE55ADCAC9B1}"/>
                </a:ext>
              </a:extLst>
            </p:cNvPr>
            <p:cNvSpPr txBox="1"/>
            <p:nvPr/>
          </p:nvSpPr>
          <p:spPr>
            <a:xfrm>
              <a:off x="9447282" y="345115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19" name="TextBox 418">
              <a:extLst>
                <a:ext uri="{FF2B5EF4-FFF2-40B4-BE49-F238E27FC236}">
                  <a16:creationId xmlns:a16="http://schemas.microsoft.com/office/drawing/2014/main" id="{E0E11CBC-AC0A-B755-CEA4-74FD8255E40A}"/>
                </a:ext>
              </a:extLst>
            </p:cNvPr>
            <p:cNvSpPr txBox="1"/>
            <p:nvPr/>
          </p:nvSpPr>
          <p:spPr>
            <a:xfrm>
              <a:off x="9546585" y="3451152"/>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20" name="TextBox 419">
              <a:extLst>
                <a:ext uri="{FF2B5EF4-FFF2-40B4-BE49-F238E27FC236}">
                  <a16:creationId xmlns:a16="http://schemas.microsoft.com/office/drawing/2014/main" id="{87586F36-03BE-ACBD-F59E-508783A5857D}"/>
                </a:ext>
              </a:extLst>
            </p:cNvPr>
            <p:cNvSpPr txBox="1"/>
            <p:nvPr/>
          </p:nvSpPr>
          <p:spPr>
            <a:xfrm>
              <a:off x="9667956" y="350085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sp>
          <p:nvSpPr>
            <p:cNvPr id="421" name="TextBox 420">
              <a:extLst>
                <a:ext uri="{FF2B5EF4-FFF2-40B4-BE49-F238E27FC236}">
                  <a16:creationId xmlns:a16="http://schemas.microsoft.com/office/drawing/2014/main" id="{1F2C84D2-AE23-40A6-5BC3-52859CE6CE3F}"/>
                </a:ext>
              </a:extLst>
            </p:cNvPr>
            <p:cNvSpPr txBox="1"/>
            <p:nvPr/>
          </p:nvSpPr>
          <p:spPr>
            <a:xfrm>
              <a:off x="9678999" y="3500858"/>
              <a:ext cx="264816" cy="2563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 b="0" i="0" u="none" strike="noStrike" kern="1200" cap="none" spc="0" normalizeH="0" baseline="0" noProof="0">
                  <a:ln>
                    <a:noFill/>
                  </a:ln>
                  <a:solidFill>
                    <a:srgbClr val="33B4A7"/>
                  </a:solidFill>
                  <a:effectLst/>
                  <a:uLnTx/>
                  <a:uFillTx/>
                  <a:latin typeface="Helvetica"/>
                  <a:ea typeface="+mn-ea"/>
                  <a:cs typeface="+mn-cs"/>
                  <a:sym typeface="Helvetica"/>
                  <a:rtl val="0"/>
                </a:rPr>
                <a:t>+</a:t>
              </a:r>
            </a:p>
          </p:txBody>
        </p:sp>
      </p:grpSp>
      <p:pic>
        <p:nvPicPr>
          <p:cNvPr id="423" name="Picture 2" descr="House Symbol Vector Art, Icons, and Graphics for Free Download">
            <a:hlinkClick r:id="rId3" action="ppaction://hlinksldjump"/>
            <a:extLst>
              <a:ext uri="{FF2B5EF4-FFF2-40B4-BE49-F238E27FC236}">
                <a16:creationId xmlns:a16="http://schemas.microsoft.com/office/drawing/2014/main" id="{08829393-283B-4DB3-83C5-5A3AECAA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422" name="Footer Placeholder 29">
            <a:extLst>
              <a:ext uri="{FF2B5EF4-FFF2-40B4-BE49-F238E27FC236}">
                <a16:creationId xmlns:a16="http://schemas.microsoft.com/office/drawing/2014/main" id="{F74A3853-524B-4622-8A74-F18A84AFF418}"/>
              </a:ext>
            </a:extLst>
          </p:cNvPr>
          <p:cNvSpPr txBox="1">
            <a:spLocks/>
          </p:cNvSpPr>
          <p:nvPr/>
        </p:nvSpPr>
        <p:spPr>
          <a:xfrm>
            <a:off x="587376" y="5755700"/>
            <a:ext cx="1099502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CI, confidence interval; H-score, histochemical score; HR, hazard ratio; OS, overall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42% of patients had H-score &lt; 100 and 58% had H-score ≥ 100. </a:t>
            </a: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HR is from an unstratified Cox Regression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San Antonio Breast Cancer Symposium (SABCS); December 6-10, 2022; San Antonio, TX, USA. Abstract GS1-11; 2.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spTree>
    <p:extLst>
      <p:ext uri="{BB962C8B-B14F-4D97-AF65-F5344CB8AC3E}">
        <p14:creationId xmlns:p14="http://schemas.microsoft.com/office/powerpoint/2010/main" val="386733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609600" y="-89681"/>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Progression-Free Survival by HER2 IHC Status</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9" name="Rectangle: Rounded Corners 8">
            <a:extLst>
              <a:ext uri="{FF2B5EF4-FFF2-40B4-BE49-F238E27FC236}">
                <a16:creationId xmlns:a16="http://schemas.microsoft.com/office/drawing/2014/main" id="{C47F487E-FC22-B61F-4F74-69F19CD559E0}"/>
              </a:ext>
            </a:extLst>
          </p:cNvPr>
          <p:cNvSpPr/>
          <p:nvPr/>
        </p:nvSpPr>
        <p:spPr>
          <a:xfrm>
            <a:off x="789447" y="5111379"/>
            <a:ext cx="10752280" cy="498053"/>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ea"/>
                <a:cs typeface="+mn-cs"/>
                <a:sym typeface="Arial"/>
              </a:rPr>
              <a:t>SG consistently improved PFS vs TPC in the HER2 low (IHC1+/2+ and ISH-) and the HER2 IHC0 groups with longer follow-up, consistent with a previous analysis</a:t>
            </a:r>
            <a:r>
              <a:rPr kumimoji="0" lang="en-US" sz="1400" b="0" i="0" u="none" strike="noStrike" kern="0" cap="none" spc="0" normalizeH="0" baseline="30000" noProof="0">
                <a:ln>
                  <a:noFill/>
                </a:ln>
                <a:solidFill>
                  <a:srgbClr val="FFFFFF"/>
                </a:solidFill>
                <a:effectLst/>
                <a:uLnTx/>
                <a:uFillTx/>
                <a:latin typeface="Trebuchet MS"/>
                <a:ea typeface="+mn-ea"/>
                <a:cs typeface="+mn-cs"/>
                <a:sym typeface="Arial"/>
              </a:rPr>
              <a:t>1</a:t>
            </a:r>
          </a:p>
        </p:txBody>
      </p:sp>
      <p:sp>
        <p:nvSpPr>
          <p:cNvPr id="27" name="TextBox 26">
            <a:extLst>
              <a:ext uri="{FF2B5EF4-FFF2-40B4-BE49-F238E27FC236}">
                <a16:creationId xmlns:a16="http://schemas.microsoft.com/office/drawing/2014/main" id="{CF1E7AC6-7075-A9B0-D182-D5B0E769D250}"/>
              </a:ext>
            </a:extLst>
          </p:cNvPr>
          <p:cNvSpPr txBox="1"/>
          <p:nvPr/>
        </p:nvSpPr>
        <p:spPr>
          <a:xfrm>
            <a:off x="8150106" y="1038429"/>
            <a:ext cx="16125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Trebuchet MS"/>
                <a:ea typeface="Times New Roman" panose="02020603050405020304" pitchFamily="18" charset="0"/>
                <a:cs typeface="Calibri"/>
              </a:rPr>
              <a:t>HER2 IHC0</a:t>
            </a:r>
            <a:r>
              <a:rPr kumimoji="0" lang="en-US" sz="1800" b="1" i="0" u="none" strike="noStrike" kern="1200" cap="none" spc="0" normalizeH="0" baseline="30000" noProof="0">
                <a:ln>
                  <a:noFill/>
                </a:ln>
                <a:solidFill>
                  <a:srgbClr val="002557"/>
                </a:solidFill>
                <a:effectLst/>
                <a:uLnTx/>
                <a:uFillTx/>
                <a:latin typeface="Trebuchet MS"/>
                <a:ea typeface="Times New Roman" panose="02020603050405020304" pitchFamily="18" charset="0"/>
                <a:cs typeface="Calibri"/>
              </a:rPr>
              <a:t>a</a:t>
            </a:r>
            <a:endParaRPr kumimoji="0" lang="en-US" sz="1800" b="1" i="0" u="none" strike="noStrike" kern="1200" cap="none" spc="0" normalizeH="0" baseline="0" noProof="0">
              <a:ln>
                <a:noFill/>
              </a:ln>
              <a:solidFill>
                <a:srgbClr val="002557"/>
              </a:solidFill>
              <a:effectLst/>
              <a:uLnTx/>
              <a:uFillTx/>
              <a:latin typeface="Trebuchet MS"/>
              <a:ea typeface="Times New Roman" panose="02020603050405020304" pitchFamily="18" charset="0"/>
              <a:cs typeface="Calibri"/>
            </a:endParaRPr>
          </a:p>
        </p:txBody>
      </p:sp>
      <p:sp>
        <p:nvSpPr>
          <p:cNvPr id="28" name="TextBox 27">
            <a:extLst>
              <a:ext uri="{FF2B5EF4-FFF2-40B4-BE49-F238E27FC236}">
                <a16:creationId xmlns:a16="http://schemas.microsoft.com/office/drawing/2014/main" id="{BFDC4ECF-AC8E-6BE0-E8C9-E913A702FB59}"/>
              </a:ext>
            </a:extLst>
          </p:cNvPr>
          <p:cNvSpPr txBox="1"/>
          <p:nvPr/>
        </p:nvSpPr>
        <p:spPr>
          <a:xfrm>
            <a:off x="1566549" y="1038429"/>
            <a:ext cx="37560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557"/>
                </a:solidFill>
                <a:effectLst/>
                <a:uLnTx/>
                <a:uFillTx/>
                <a:latin typeface="Arial"/>
                <a:ea typeface="Times New Roman" panose="02020603050405020304" pitchFamily="18" charset="0"/>
                <a:cs typeface="Calibri"/>
              </a:rPr>
              <a:t>HER2-low (IHC1+, IHC2+/ISH-)</a:t>
            </a:r>
            <a:r>
              <a:rPr kumimoji="0" lang="en-US" sz="1800" b="1" i="0" u="none" strike="noStrike" kern="1200" cap="none" spc="0" normalizeH="0" baseline="30000" noProof="0" dirty="0">
                <a:ln>
                  <a:noFill/>
                </a:ln>
                <a:solidFill>
                  <a:srgbClr val="002557"/>
                </a:solidFill>
                <a:effectLst/>
                <a:uLnTx/>
                <a:uFillTx/>
                <a:latin typeface="Trebuchet MS"/>
                <a:ea typeface="Times New Roman" panose="02020603050405020304" pitchFamily="18" charset="0"/>
                <a:cs typeface="Calibri"/>
              </a:rPr>
              <a:t>a</a:t>
            </a:r>
            <a:endParaRPr kumimoji="0" lang="en-US" sz="1800" b="1" i="0" u="none" strike="noStrike" kern="1200" cap="none" spc="0" normalizeH="0" baseline="0" noProof="0" dirty="0">
              <a:ln>
                <a:noFill/>
              </a:ln>
              <a:solidFill>
                <a:srgbClr val="002557"/>
              </a:solidFill>
              <a:effectLst/>
              <a:uLnTx/>
              <a:uFillTx/>
              <a:latin typeface="Trebuchet MS"/>
              <a:ea typeface="Times New Roman" panose="02020603050405020304" pitchFamily="18" charset="0"/>
              <a:cs typeface="Calibri"/>
            </a:endParaRPr>
          </a:p>
        </p:txBody>
      </p:sp>
      <p:grpSp>
        <p:nvGrpSpPr>
          <p:cNvPr id="17" name="Group 16">
            <a:extLst>
              <a:ext uri="{FF2B5EF4-FFF2-40B4-BE49-F238E27FC236}">
                <a16:creationId xmlns:a16="http://schemas.microsoft.com/office/drawing/2014/main" id="{43AD2506-E936-8D08-9F26-C7551B4A2295}"/>
              </a:ext>
            </a:extLst>
          </p:cNvPr>
          <p:cNvGrpSpPr/>
          <p:nvPr/>
        </p:nvGrpSpPr>
        <p:grpSpPr>
          <a:xfrm>
            <a:off x="1349465" y="2776934"/>
            <a:ext cx="710833" cy="1141414"/>
            <a:chOff x="2057699" y="3036835"/>
            <a:chExt cx="1359128" cy="1141414"/>
          </a:xfrm>
        </p:grpSpPr>
        <p:cxnSp>
          <p:nvCxnSpPr>
            <p:cNvPr id="18" name="Straight Connector 17">
              <a:extLst>
                <a:ext uri="{FF2B5EF4-FFF2-40B4-BE49-F238E27FC236}">
                  <a16:creationId xmlns:a16="http://schemas.microsoft.com/office/drawing/2014/main" id="{A158F79D-7ED9-2120-D963-030E460DE8EA}"/>
                </a:ext>
              </a:extLst>
            </p:cNvPr>
            <p:cNvCxnSpPr>
              <a:cxnSpLocks/>
            </p:cNvCxnSpPr>
            <p:nvPr/>
          </p:nvCxnSpPr>
          <p:spPr>
            <a:xfrm>
              <a:off x="2057699" y="3036835"/>
              <a:ext cx="1359128"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AFCE8C-D58C-FA0B-FE80-1F93A693EFA0}"/>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9DBF04-5008-4CFA-CCEB-7388D74C7E9C}"/>
                </a:ext>
              </a:extLst>
            </p:cNvPr>
            <p:cNvCxnSpPr>
              <a:cxnSpLocks/>
            </p:cNvCxnSpPr>
            <p:nvPr/>
          </p:nvCxnSpPr>
          <p:spPr>
            <a:xfrm flipV="1">
              <a:off x="3046364"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0727E0D-C16D-8137-8DAB-FD72EFD4E058}"/>
              </a:ext>
            </a:extLst>
          </p:cNvPr>
          <p:cNvGrpSpPr/>
          <p:nvPr/>
        </p:nvGrpSpPr>
        <p:grpSpPr>
          <a:xfrm>
            <a:off x="1162493" y="1619643"/>
            <a:ext cx="374645" cy="2577106"/>
            <a:chOff x="1873254" y="1885950"/>
            <a:chExt cx="374645" cy="2577106"/>
          </a:xfrm>
        </p:grpSpPr>
        <p:sp>
          <p:nvSpPr>
            <p:cNvPr id="26" name="TextBox 25">
              <a:extLst>
                <a:ext uri="{FF2B5EF4-FFF2-40B4-BE49-F238E27FC236}">
                  <a16:creationId xmlns:a16="http://schemas.microsoft.com/office/drawing/2014/main" id="{DF8B02A2-72A9-5E5E-EC05-C5076FEC544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29" name="Straight Connector 28">
              <a:extLst>
                <a:ext uri="{FF2B5EF4-FFF2-40B4-BE49-F238E27FC236}">
                  <a16:creationId xmlns:a16="http://schemas.microsoft.com/office/drawing/2014/main" id="{AC407539-1610-927C-6D67-C93E19393979}"/>
                </a:ext>
              </a:extLst>
            </p:cNvPr>
            <p:cNvCxnSpPr>
              <a:cxnSpLocks/>
              <a:stCxn id="26"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8D6ECB6-E0A8-2E48-6809-948E6FC29BFC}"/>
              </a:ext>
            </a:extLst>
          </p:cNvPr>
          <p:cNvGrpSpPr/>
          <p:nvPr/>
        </p:nvGrpSpPr>
        <p:grpSpPr>
          <a:xfrm>
            <a:off x="993104" y="3568241"/>
            <a:ext cx="356712" cy="230832"/>
            <a:chOff x="757249" y="4117000"/>
            <a:chExt cx="356712" cy="230832"/>
          </a:xfrm>
        </p:grpSpPr>
        <p:cxnSp>
          <p:nvCxnSpPr>
            <p:cNvPr id="32" name="Straight Connector 31">
              <a:extLst>
                <a:ext uri="{FF2B5EF4-FFF2-40B4-BE49-F238E27FC236}">
                  <a16:creationId xmlns:a16="http://schemas.microsoft.com/office/drawing/2014/main" id="{2EEF991F-F295-C289-BD48-D6B09F35FFF7}"/>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CD5AD21-C6FB-E408-5912-CCC4F8922E41}"/>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a:t>
              </a:r>
            </a:p>
          </p:txBody>
        </p:sp>
      </p:grpSp>
      <p:grpSp>
        <p:nvGrpSpPr>
          <p:cNvPr id="35" name="Group 34">
            <a:extLst>
              <a:ext uri="{FF2B5EF4-FFF2-40B4-BE49-F238E27FC236}">
                <a16:creationId xmlns:a16="http://schemas.microsoft.com/office/drawing/2014/main" id="{5606EB52-0606-B749-C27C-5878AC7C59E7}"/>
              </a:ext>
            </a:extLst>
          </p:cNvPr>
          <p:cNvGrpSpPr/>
          <p:nvPr/>
        </p:nvGrpSpPr>
        <p:grpSpPr>
          <a:xfrm>
            <a:off x="993104" y="3339959"/>
            <a:ext cx="356712" cy="230832"/>
            <a:chOff x="757249" y="4117000"/>
            <a:chExt cx="356712" cy="230832"/>
          </a:xfrm>
        </p:grpSpPr>
        <p:cxnSp>
          <p:nvCxnSpPr>
            <p:cNvPr id="36" name="Straight Connector 35">
              <a:extLst>
                <a:ext uri="{FF2B5EF4-FFF2-40B4-BE49-F238E27FC236}">
                  <a16:creationId xmlns:a16="http://schemas.microsoft.com/office/drawing/2014/main" id="{C6C49CD1-B153-51A0-229B-2DFDC1869D9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8070E85-F13E-E594-5764-AD970279AC3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20</a:t>
              </a:r>
            </a:p>
          </p:txBody>
        </p:sp>
      </p:grpSp>
      <p:grpSp>
        <p:nvGrpSpPr>
          <p:cNvPr id="38" name="Group 37">
            <a:extLst>
              <a:ext uri="{FF2B5EF4-FFF2-40B4-BE49-F238E27FC236}">
                <a16:creationId xmlns:a16="http://schemas.microsoft.com/office/drawing/2014/main" id="{2EFF4AEE-16FD-520E-6D57-33B28071C5E8}"/>
              </a:ext>
            </a:extLst>
          </p:cNvPr>
          <p:cNvGrpSpPr/>
          <p:nvPr/>
        </p:nvGrpSpPr>
        <p:grpSpPr>
          <a:xfrm>
            <a:off x="993104" y="3111676"/>
            <a:ext cx="356712" cy="230832"/>
            <a:chOff x="757249" y="4117000"/>
            <a:chExt cx="356712" cy="230832"/>
          </a:xfrm>
        </p:grpSpPr>
        <p:cxnSp>
          <p:nvCxnSpPr>
            <p:cNvPr id="39" name="Straight Connector 38">
              <a:extLst>
                <a:ext uri="{FF2B5EF4-FFF2-40B4-BE49-F238E27FC236}">
                  <a16:creationId xmlns:a16="http://schemas.microsoft.com/office/drawing/2014/main" id="{4D7EBEA8-1265-E42C-D0C2-4CE1327D1FE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266FD27-9DF1-B8EF-E7D2-74F1312FEB4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grpSp>
      <p:grpSp>
        <p:nvGrpSpPr>
          <p:cNvPr id="41" name="Group 40">
            <a:extLst>
              <a:ext uri="{FF2B5EF4-FFF2-40B4-BE49-F238E27FC236}">
                <a16:creationId xmlns:a16="http://schemas.microsoft.com/office/drawing/2014/main" id="{706F8266-CB9B-DE58-0637-26592622F355}"/>
              </a:ext>
            </a:extLst>
          </p:cNvPr>
          <p:cNvGrpSpPr/>
          <p:nvPr/>
        </p:nvGrpSpPr>
        <p:grpSpPr>
          <a:xfrm>
            <a:off x="993104" y="2883394"/>
            <a:ext cx="356712" cy="230832"/>
            <a:chOff x="757249" y="4117000"/>
            <a:chExt cx="356712" cy="230832"/>
          </a:xfrm>
        </p:grpSpPr>
        <p:cxnSp>
          <p:nvCxnSpPr>
            <p:cNvPr id="42" name="Straight Connector 41">
              <a:extLst>
                <a:ext uri="{FF2B5EF4-FFF2-40B4-BE49-F238E27FC236}">
                  <a16:creationId xmlns:a16="http://schemas.microsoft.com/office/drawing/2014/main" id="{94DBC89B-0E8D-0E26-B50A-2BDA55C5B5D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B026B83-8844-26B8-E058-2DB709A78C5B}"/>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40</a:t>
              </a:r>
            </a:p>
          </p:txBody>
        </p:sp>
      </p:grpSp>
      <p:grpSp>
        <p:nvGrpSpPr>
          <p:cNvPr id="44" name="Group 43">
            <a:extLst>
              <a:ext uri="{FF2B5EF4-FFF2-40B4-BE49-F238E27FC236}">
                <a16:creationId xmlns:a16="http://schemas.microsoft.com/office/drawing/2014/main" id="{2C1BE26C-EE96-72C9-32CA-02CDEFA14C56}"/>
              </a:ext>
            </a:extLst>
          </p:cNvPr>
          <p:cNvGrpSpPr/>
          <p:nvPr/>
        </p:nvGrpSpPr>
        <p:grpSpPr>
          <a:xfrm>
            <a:off x="993104" y="2655112"/>
            <a:ext cx="356712" cy="230832"/>
            <a:chOff x="757249" y="4117000"/>
            <a:chExt cx="356712" cy="230832"/>
          </a:xfrm>
        </p:grpSpPr>
        <p:cxnSp>
          <p:nvCxnSpPr>
            <p:cNvPr id="45" name="Straight Connector 44">
              <a:extLst>
                <a:ext uri="{FF2B5EF4-FFF2-40B4-BE49-F238E27FC236}">
                  <a16:creationId xmlns:a16="http://schemas.microsoft.com/office/drawing/2014/main" id="{398051ED-8F82-DA5C-5B34-B0E5B778359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3AF08C4-D86C-9361-0C96-88B54F2835E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50</a:t>
              </a:r>
            </a:p>
          </p:txBody>
        </p:sp>
      </p:grpSp>
      <p:grpSp>
        <p:nvGrpSpPr>
          <p:cNvPr id="47" name="Group 46">
            <a:extLst>
              <a:ext uri="{FF2B5EF4-FFF2-40B4-BE49-F238E27FC236}">
                <a16:creationId xmlns:a16="http://schemas.microsoft.com/office/drawing/2014/main" id="{46DA5A2E-2213-29A5-2439-D982F3C27BE6}"/>
              </a:ext>
            </a:extLst>
          </p:cNvPr>
          <p:cNvGrpSpPr/>
          <p:nvPr/>
        </p:nvGrpSpPr>
        <p:grpSpPr>
          <a:xfrm>
            <a:off x="993104" y="2426830"/>
            <a:ext cx="356712" cy="230832"/>
            <a:chOff x="757249" y="4117000"/>
            <a:chExt cx="356712" cy="230832"/>
          </a:xfrm>
        </p:grpSpPr>
        <p:cxnSp>
          <p:nvCxnSpPr>
            <p:cNvPr id="48" name="Straight Connector 47">
              <a:extLst>
                <a:ext uri="{FF2B5EF4-FFF2-40B4-BE49-F238E27FC236}">
                  <a16:creationId xmlns:a16="http://schemas.microsoft.com/office/drawing/2014/main" id="{9C5D95B1-6A9E-D401-35C5-8F64EC44A77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FF44954-4CE0-1D3A-9A0F-5DBD5FE4B86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60</a:t>
              </a:r>
            </a:p>
          </p:txBody>
        </p:sp>
      </p:grpSp>
      <p:grpSp>
        <p:nvGrpSpPr>
          <p:cNvPr id="50" name="Group 49">
            <a:extLst>
              <a:ext uri="{FF2B5EF4-FFF2-40B4-BE49-F238E27FC236}">
                <a16:creationId xmlns:a16="http://schemas.microsoft.com/office/drawing/2014/main" id="{B97922B0-E553-B087-A730-8D540EDB77B3}"/>
              </a:ext>
            </a:extLst>
          </p:cNvPr>
          <p:cNvGrpSpPr/>
          <p:nvPr/>
        </p:nvGrpSpPr>
        <p:grpSpPr>
          <a:xfrm>
            <a:off x="993104" y="2198547"/>
            <a:ext cx="356712" cy="230832"/>
            <a:chOff x="757249" y="4117000"/>
            <a:chExt cx="356712" cy="230832"/>
          </a:xfrm>
        </p:grpSpPr>
        <p:cxnSp>
          <p:nvCxnSpPr>
            <p:cNvPr id="51" name="Straight Connector 50">
              <a:extLst>
                <a:ext uri="{FF2B5EF4-FFF2-40B4-BE49-F238E27FC236}">
                  <a16:creationId xmlns:a16="http://schemas.microsoft.com/office/drawing/2014/main" id="{242A3D4C-9E03-34DA-BFEC-BCDCABEF146C}"/>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E031C6B-4D42-986A-0D6E-978E4A572A1C}"/>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70</a:t>
              </a:r>
            </a:p>
          </p:txBody>
        </p:sp>
      </p:grpSp>
      <p:grpSp>
        <p:nvGrpSpPr>
          <p:cNvPr id="53" name="Group 52">
            <a:extLst>
              <a:ext uri="{FF2B5EF4-FFF2-40B4-BE49-F238E27FC236}">
                <a16:creationId xmlns:a16="http://schemas.microsoft.com/office/drawing/2014/main" id="{5D4DA1F7-2B43-9363-8FFE-ACDAEBD287E2}"/>
              </a:ext>
            </a:extLst>
          </p:cNvPr>
          <p:cNvGrpSpPr/>
          <p:nvPr/>
        </p:nvGrpSpPr>
        <p:grpSpPr>
          <a:xfrm>
            <a:off x="993104" y="1970265"/>
            <a:ext cx="356712" cy="230832"/>
            <a:chOff x="757249" y="4117000"/>
            <a:chExt cx="356712" cy="230832"/>
          </a:xfrm>
        </p:grpSpPr>
        <p:cxnSp>
          <p:nvCxnSpPr>
            <p:cNvPr id="54" name="Straight Connector 53">
              <a:extLst>
                <a:ext uri="{FF2B5EF4-FFF2-40B4-BE49-F238E27FC236}">
                  <a16:creationId xmlns:a16="http://schemas.microsoft.com/office/drawing/2014/main" id="{58EE1897-FBAA-805C-D6A3-C3EA091AADC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4BB3DF9-14CE-6639-DD82-2495B5C2416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80</a:t>
              </a:r>
            </a:p>
          </p:txBody>
        </p:sp>
      </p:grpSp>
      <p:grpSp>
        <p:nvGrpSpPr>
          <p:cNvPr id="56" name="Group 55">
            <a:extLst>
              <a:ext uri="{FF2B5EF4-FFF2-40B4-BE49-F238E27FC236}">
                <a16:creationId xmlns:a16="http://schemas.microsoft.com/office/drawing/2014/main" id="{2E27E444-CA5D-4F30-17A1-2D83EED049B5}"/>
              </a:ext>
            </a:extLst>
          </p:cNvPr>
          <p:cNvGrpSpPr/>
          <p:nvPr/>
        </p:nvGrpSpPr>
        <p:grpSpPr>
          <a:xfrm>
            <a:off x="993104" y="1741983"/>
            <a:ext cx="356712" cy="230832"/>
            <a:chOff x="757249" y="4117000"/>
            <a:chExt cx="356712" cy="230832"/>
          </a:xfrm>
        </p:grpSpPr>
        <p:cxnSp>
          <p:nvCxnSpPr>
            <p:cNvPr id="57" name="Straight Connector 56">
              <a:extLst>
                <a:ext uri="{FF2B5EF4-FFF2-40B4-BE49-F238E27FC236}">
                  <a16:creationId xmlns:a16="http://schemas.microsoft.com/office/drawing/2014/main" id="{F9C51B6C-89BD-22FE-6A53-E98FC60118DA}"/>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FAE30CC-1A54-CF48-882E-E2E66872BE8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90</a:t>
              </a:r>
            </a:p>
          </p:txBody>
        </p:sp>
      </p:grpSp>
      <p:grpSp>
        <p:nvGrpSpPr>
          <p:cNvPr id="59" name="Group 58">
            <a:extLst>
              <a:ext uri="{FF2B5EF4-FFF2-40B4-BE49-F238E27FC236}">
                <a16:creationId xmlns:a16="http://schemas.microsoft.com/office/drawing/2014/main" id="{BE1AEEAD-83B3-FCF3-5FA5-8955BB7FDC39}"/>
              </a:ext>
            </a:extLst>
          </p:cNvPr>
          <p:cNvGrpSpPr/>
          <p:nvPr/>
        </p:nvGrpSpPr>
        <p:grpSpPr>
          <a:xfrm>
            <a:off x="993104" y="3796526"/>
            <a:ext cx="4802776" cy="230832"/>
            <a:chOff x="757249" y="4117000"/>
            <a:chExt cx="4802776" cy="230832"/>
          </a:xfrm>
        </p:grpSpPr>
        <p:cxnSp>
          <p:nvCxnSpPr>
            <p:cNvPr id="60" name="Straight Connector 59">
              <a:extLst>
                <a:ext uri="{FF2B5EF4-FFF2-40B4-BE49-F238E27FC236}">
                  <a16:creationId xmlns:a16="http://schemas.microsoft.com/office/drawing/2014/main" id="{2A7FFCCF-CEB1-8E91-957A-C647386C0C6D}"/>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38EAC62-F819-BBE1-5CC3-1435D982EC3A}"/>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grpSp>
      <p:sp>
        <p:nvSpPr>
          <p:cNvPr id="62" name="Freeform 280">
            <a:extLst>
              <a:ext uri="{FF2B5EF4-FFF2-40B4-BE49-F238E27FC236}">
                <a16:creationId xmlns:a16="http://schemas.microsoft.com/office/drawing/2014/main" id="{9B7FB11C-EF55-26D5-CA73-D6823DD029CE}"/>
              </a:ext>
            </a:extLst>
          </p:cNvPr>
          <p:cNvSpPr/>
          <p:nvPr/>
        </p:nvSpPr>
        <p:spPr>
          <a:xfrm>
            <a:off x="1353458" y="1620678"/>
            <a:ext cx="2012366" cy="2147695"/>
          </a:xfrm>
          <a:custGeom>
            <a:avLst/>
            <a:gdLst>
              <a:gd name="connsiteX0" fmla="*/ 0 w 2012366"/>
              <a:gd name="connsiteY0" fmla="*/ 0 h 2147695"/>
              <a:gd name="connsiteX1" fmla="*/ 3703 w 2012366"/>
              <a:gd name="connsiteY1" fmla="*/ 0 h 2147695"/>
              <a:gd name="connsiteX2" fmla="*/ 31472 w 2012366"/>
              <a:gd name="connsiteY2" fmla="*/ 0 h 2147695"/>
              <a:gd name="connsiteX3" fmla="*/ 31472 w 2012366"/>
              <a:gd name="connsiteY3" fmla="*/ 19077 h 2147695"/>
              <a:gd name="connsiteX4" fmla="*/ 35175 w 2012366"/>
              <a:gd name="connsiteY4" fmla="*/ 19077 h 2147695"/>
              <a:gd name="connsiteX5" fmla="*/ 35175 w 2012366"/>
              <a:gd name="connsiteY5" fmla="*/ 57232 h 2147695"/>
              <a:gd name="connsiteX6" fmla="*/ 55539 w 2012366"/>
              <a:gd name="connsiteY6" fmla="*/ 57232 h 2147695"/>
              <a:gd name="connsiteX7" fmla="*/ 55539 w 2012366"/>
              <a:gd name="connsiteY7" fmla="*/ 76309 h 2147695"/>
              <a:gd name="connsiteX8" fmla="*/ 119409 w 2012366"/>
              <a:gd name="connsiteY8" fmla="*/ 76309 h 2147695"/>
              <a:gd name="connsiteX9" fmla="*/ 126814 w 2012366"/>
              <a:gd name="connsiteY9" fmla="*/ 76309 h 2147695"/>
              <a:gd name="connsiteX10" fmla="*/ 126814 w 2012366"/>
              <a:gd name="connsiteY10" fmla="*/ 96390 h 2147695"/>
              <a:gd name="connsiteX11" fmla="*/ 135145 w 2012366"/>
              <a:gd name="connsiteY11" fmla="*/ 96390 h 2147695"/>
              <a:gd name="connsiteX12" fmla="*/ 135145 w 2012366"/>
              <a:gd name="connsiteY12" fmla="*/ 115467 h 2147695"/>
              <a:gd name="connsiteX13" fmla="*/ 138848 w 2012366"/>
              <a:gd name="connsiteY13" fmla="*/ 115467 h 2147695"/>
              <a:gd name="connsiteX14" fmla="*/ 138848 w 2012366"/>
              <a:gd name="connsiteY14" fmla="*/ 154626 h 2147695"/>
              <a:gd name="connsiteX15" fmla="*/ 143476 w 2012366"/>
              <a:gd name="connsiteY15" fmla="*/ 154626 h 2147695"/>
              <a:gd name="connsiteX16" fmla="*/ 143476 w 2012366"/>
              <a:gd name="connsiteY16" fmla="*/ 212862 h 2147695"/>
              <a:gd name="connsiteX17" fmla="*/ 155509 w 2012366"/>
              <a:gd name="connsiteY17" fmla="*/ 212862 h 2147695"/>
              <a:gd name="connsiteX18" fmla="*/ 155509 w 2012366"/>
              <a:gd name="connsiteY18" fmla="*/ 252020 h 2147695"/>
              <a:gd name="connsiteX19" fmla="*/ 159212 w 2012366"/>
              <a:gd name="connsiteY19" fmla="*/ 252020 h 2147695"/>
              <a:gd name="connsiteX20" fmla="*/ 159212 w 2012366"/>
              <a:gd name="connsiteY20" fmla="*/ 272102 h 2147695"/>
              <a:gd name="connsiteX21" fmla="*/ 162915 w 2012366"/>
              <a:gd name="connsiteY21" fmla="*/ 272102 h 2147695"/>
              <a:gd name="connsiteX22" fmla="*/ 162915 w 2012366"/>
              <a:gd name="connsiteY22" fmla="*/ 311260 h 2147695"/>
              <a:gd name="connsiteX23" fmla="*/ 166617 w 2012366"/>
              <a:gd name="connsiteY23" fmla="*/ 311260 h 2147695"/>
              <a:gd name="connsiteX24" fmla="*/ 166617 w 2012366"/>
              <a:gd name="connsiteY24" fmla="*/ 370500 h 2147695"/>
              <a:gd name="connsiteX25" fmla="*/ 171246 w 2012366"/>
              <a:gd name="connsiteY25" fmla="*/ 370500 h 2147695"/>
              <a:gd name="connsiteX26" fmla="*/ 171246 w 2012366"/>
              <a:gd name="connsiteY26" fmla="*/ 513077 h 2147695"/>
              <a:gd name="connsiteX27" fmla="*/ 174948 w 2012366"/>
              <a:gd name="connsiteY27" fmla="*/ 513077 h 2147695"/>
              <a:gd name="connsiteX28" fmla="*/ 174948 w 2012366"/>
              <a:gd name="connsiteY28" fmla="*/ 614488 h 2147695"/>
              <a:gd name="connsiteX29" fmla="*/ 183279 w 2012366"/>
              <a:gd name="connsiteY29" fmla="*/ 614488 h 2147695"/>
              <a:gd name="connsiteX30" fmla="*/ 183279 w 2012366"/>
              <a:gd name="connsiteY30" fmla="*/ 655655 h 2147695"/>
              <a:gd name="connsiteX31" fmla="*/ 186982 w 2012366"/>
              <a:gd name="connsiteY31" fmla="*/ 655655 h 2147695"/>
              <a:gd name="connsiteX32" fmla="*/ 190684 w 2012366"/>
              <a:gd name="connsiteY32" fmla="*/ 655655 h 2147695"/>
              <a:gd name="connsiteX33" fmla="*/ 190684 w 2012366"/>
              <a:gd name="connsiteY33" fmla="*/ 696821 h 2147695"/>
              <a:gd name="connsiteX34" fmla="*/ 195313 w 2012366"/>
              <a:gd name="connsiteY34" fmla="*/ 696821 h 2147695"/>
              <a:gd name="connsiteX35" fmla="*/ 199015 w 2012366"/>
              <a:gd name="connsiteY35" fmla="*/ 696821 h 2147695"/>
              <a:gd name="connsiteX36" fmla="*/ 202718 w 2012366"/>
              <a:gd name="connsiteY36" fmla="*/ 696821 h 2147695"/>
              <a:gd name="connsiteX37" fmla="*/ 202718 w 2012366"/>
              <a:gd name="connsiteY37" fmla="*/ 763090 h 2147695"/>
              <a:gd name="connsiteX38" fmla="*/ 211049 w 2012366"/>
              <a:gd name="connsiteY38" fmla="*/ 763090 h 2147695"/>
              <a:gd name="connsiteX39" fmla="*/ 211049 w 2012366"/>
              <a:gd name="connsiteY39" fmla="*/ 785179 h 2147695"/>
              <a:gd name="connsiteX40" fmla="*/ 226785 w 2012366"/>
              <a:gd name="connsiteY40" fmla="*/ 785179 h 2147695"/>
              <a:gd name="connsiteX41" fmla="*/ 254554 w 2012366"/>
              <a:gd name="connsiteY41" fmla="*/ 785179 h 2147695"/>
              <a:gd name="connsiteX42" fmla="*/ 254554 w 2012366"/>
              <a:gd name="connsiteY42" fmla="*/ 807268 h 2147695"/>
              <a:gd name="connsiteX43" fmla="*/ 278621 w 2012366"/>
              <a:gd name="connsiteY43" fmla="*/ 807268 h 2147695"/>
              <a:gd name="connsiteX44" fmla="*/ 278621 w 2012366"/>
              <a:gd name="connsiteY44" fmla="*/ 852451 h 2147695"/>
              <a:gd name="connsiteX45" fmla="*/ 302688 w 2012366"/>
              <a:gd name="connsiteY45" fmla="*/ 852451 h 2147695"/>
              <a:gd name="connsiteX46" fmla="*/ 314722 w 2012366"/>
              <a:gd name="connsiteY46" fmla="*/ 852451 h 2147695"/>
              <a:gd name="connsiteX47" fmla="*/ 314722 w 2012366"/>
              <a:gd name="connsiteY47" fmla="*/ 874541 h 2147695"/>
              <a:gd name="connsiteX48" fmla="*/ 318424 w 2012366"/>
              <a:gd name="connsiteY48" fmla="*/ 874541 h 2147695"/>
              <a:gd name="connsiteX49" fmla="*/ 322127 w 2012366"/>
              <a:gd name="connsiteY49" fmla="*/ 874541 h 2147695"/>
              <a:gd name="connsiteX50" fmla="*/ 330458 w 2012366"/>
              <a:gd name="connsiteY50" fmla="*/ 874541 h 2147695"/>
              <a:gd name="connsiteX51" fmla="*/ 330458 w 2012366"/>
              <a:gd name="connsiteY51" fmla="*/ 898638 h 2147695"/>
              <a:gd name="connsiteX52" fmla="*/ 334160 w 2012366"/>
              <a:gd name="connsiteY52" fmla="*/ 898638 h 2147695"/>
              <a:gd name="connsiteX53" fmla="*/ 334160 w 2012366"/>
              <a:gd name="connsiteY53" fmla="*/ 922736 h 2147695"/>
              <a:gd name="connsiteX54" fmla="*/ 338789 w 2012366"/>
              <a:gd name="connsiteY54" fmla="*/ 922736 h 2147695"/>
              <a:gd name="connsiteX55" fmla="*/ 342491 w 2012366"/>
              <a:gd name="connsiteY55" fmla="*/ 922736 h 2147695"/>
              <a:gd name="connsiteX56" fmla="*/ 346194 w 2012366"/>
              <a:gd name="connsiteY56" fmla="*/ 922736 h 2147695"/>
              <a:gd name="connsiteX57" fmla="*/ 350822 w 2012366"/>
              <a:gd name="connsiteY57" fmla="*/ 922736 h 2147695"/>
              <a:gd name="connsiteX58" fmla="*/ 350822 w 2012366"/>
              <a:gd name="connsiteY58" fmla="*/ 947838 h 2147695"/>
              <a:gd name="connsiteX59" fmla="*/ 354525 w 2012366"/>
              <a:gd name="connsiteY59" fmla="*/ 947838 h 2147695"/>
              <a:gd name="connsiteX60" fmla="*/ 370261 w 2012366"/>
              <a:gd name="connsiteY60" fmla="*/ 947838 h 2147695"/>
              <a:gd name="connsiteX61" fmla="*/ 370261 w 2012366"/>
              <a:gd name="connsiteY61" fmla="*/ 974947 h 2147695"/>
              <a:gd name="connsiteX62" fmla="*/ 410064 w 2012366"/>
              <a:gd name="connsiteY62" fmla="*/ 974947 h 2147695"/>
              <a:gd name="connsiteX63" fmla="*/ 410064 w 2012366"/>
              <a:gd name="connsiteY63" fmla="*/ 1001053 h 2147695"/>
              <a:gd name="connsiteX64" fmla="*/ 422097 w 2012366"/>
              <a:gd name="connsiteY64" fmla="*/ 1001053 h 2147695"/>
              <a:gd name="connsiteX65" fmla="*/ 422097 w 2012366"/>
              <a:gd name="connsiteY65" fmla="*/ 1028163 h 2147695"/>
              <a:gd name="connsiteX66" fmla="*/ 446164 w 2012366"/>
              <a:gd name="connsiteY66" fmla="*/ 1028163 h 2147695"/>
              <a:gd name="connsiteX67" fmla="*/ 446164 w 2012366"/>
              <a:gd name="connsiteY67" fmla="*/ 1054268 h 2147695"/>
              <a:gd name="connsiteX68" fmla="*/ 449867 w 2012366"/>
              <a:gd name="connsiteY68" fmla="*/ 1054268 h 2147695"/>
              <a:gd name="connsiteX69" fmla="*/ 449867 w 2012366"/>
              <a:gd name="connsiteY69" fmla="*/ 1081378 h 2147695"/>
              <a:gd name="connsiteX70" fmla="*/ 489670 w 2012366"/>
              <a:gd name="connsiteY70" fmla="*/ 1081378 h 2147695"/>
              <a:gd name="connsiteX71" fmla="*/ 489670 w 2012366"/>
              <a:gd name="connsiteY71" fmla="*/ 1108488 h 2147695"/>
              <a:gd name="connsiteX72" fmla="*/ 501703 w 2012366"/>
              <a:gd name="connsiteY72" fmla="*/ 1108488 h 2147695"/>
              <a:gd name="connsiteX73" fmla="*/ 505406 w 2012366"/>
              <a:gd name="connsiteY73" fmla="*/ 1108488 h 2147695"/>
              <a:gd name="connsiteX74" fmla="*/ 505406 w 2012366"/>
              <a:gd name="connsiteY74" fmla="*/ 1137606 h 2147695"/>
              <a:gd name="connsiteX75" fmla="*/ 513737 w 2012366"/>
              <a:gd name="connsiteY75" fmla="*/ 1137606 h 2147695"/>
              <a:gd name="connsiteX76" fmla="*/ 513737 w 2012366"/>
              <a:gd name="connsiteY76" fmla="*/ 1166724 h 2147695"/>
              <a:gd name="connsiteX77" fmla="*/ 517439 w 2012366"/>
              <a:gd name="connsiteY77" fmla="*/ 1166724 h 2147695"/>
              <a:gd name="connsiteX78" fmla="*/ 517439 w 2012366"/>
              <a:gd name="connsiteY78" fmla="*/ 1195842 h 2147695"/>
              <a:gd name="connsiteX79" fmla="*/ 522068 w 2012366"/>
              <a:gd name="connsiteY79" fmla="*/ 1195842 h 2147695"/>
              <a:gd name="connsiteX80" fmla="*/ 522068 w 2012366"/>
              <a:gd name="connsiteY80" fmla="*/ 1225964 h 2147695"/>
              <a:gd name="connsiteX81" fmla="*/ 529473 w 2012366"/>
              <a:gd name="connsiteY81" fmla="*/ 1225964 h 2147695"/>
              <a:gd name="connsiteX82" fmla="*/ 529473 w 2012366"/>
              <a:gd name="connsiteY82" fmla="*/ 1286208 h 2147695"/>
              <a:gd name="connsiteX83" fmla="*/ 534101 w 2012366"/>
              <a:gd name="connsiteY83" fmla="*/ 1286208 h 2147695"/>
              <a:gd name="connsiteX84" fmla="*/ 534101 w 2012366"/>
              <a:gd name="connsiteY84" fmla="*/ 1316329 h 2147695"/>
              <a:gd name="connsiteX85" fmla="*/ 545209 w 2012366"/>
              <a:gd name="connsiteY85" fmla="*/ 1316329 h 2147695"/>
              <a:gd name="connsiteX86" fmla="*/ 545209 w 2012366"/>
              <a:gd name="connsiteY86" fmla="*/ 1376573 h 2147695"/>
              <a:gd name="connsiteX87" fmla="*/ 557242 w 2012366"/>
              <a:gd name="connsiteY87" fmla="*/ 1376573 h 2147695"/>
              <a:gd name="connsiteX88" fmla="*/ 557242 w 2012366"/>
              <a:gd name="connsiteY88" fmla="*/ 1406695 h 2147695"/>
              <a:gd name="connsiteX89" fmla="*/ 609079 w 2012366"/>
              <a:gd name="connsiteY89" fmla="*/ 1406695 h 2147695"/>
              <a:gd name="connsiteX90" fmla="*/ 653510 w 2012366"/>
              <a:gd name="connsiteY90" fmla="*/ 1406695 h 2147695"/>
              <a:gd name="connsiteX91" fmla="*/ 669246 w 2012366"/>
              <a:gd name="connsiteY91" fmla="*/ 1406695 h 2147695"/>
              <a:gd name="connsiteX92" fmla="*/ 669246 w 2012366"/>
              <a:gd name="connsiteY92" fmla="*/ 1439829 h 2147695"/>
              <a:gd name="connsiteX93" fmla="*/ 672949 w 2012366"/>
              <a:gd name="connsiteY93" fmla="*/ 1439829 h 2147695"/>
              <a:gd name="connsiteX94" fmla="*/ 672949 w 2012366"/>
              <a:gd name="connsiteY94" fmla="*/ 1504090 h 2147695"/>
              <a:gd name="connsiteX95" fmla="*/ 677577 w 2012366"/>
              <a:gd name="connsiteY95" fmla="*/ 1504090 h 2147695"/>
              <a:gd name="connsiteX96" fmla="*/ 677577 w 2012366"/>
              <a:gd name="connsiteY96" fmla="*/ 1575378 h 2147695"/>
              <a:gd name="connsiteX97" fmla="*/ 684982 w 2012366"/>
              <a:gd name="connsiteY97" fmla="*/ 1575378 h 2147695"/>
              <a:gd name="connsiteX98" fmla="*/ 689611 w 2012366"/>
              <a:gd name="connsiteY98" fmla="*/ 1575378 h 2147695"/>
              <a:gd name="connsiteX99" fmla="*/ 689611 w 2012366"/>
              <a:gd name="connsiteY99" fmla="*/ 1612529 h 2147695"/>
              <a:gd name="connsiteX100" fmla="*/ 784953 w 2012366"/>
              <a:gd name="connsiteY100" fmla="*/ 1612529 h 2147695"/>
              <a:gd name="connsiteX101" fmla="*/ 784953 w 2012366"/>
              <a:gd name="connsiteY101" fmla="*/ 1651687 h 2147695"/>
              <a:gd name="connsiteX102" fmla="*/ 809020 w 2012366"/>
              <a:gd name="connsiteY102" fmla="*/ 1651687 h 2147695"/>
              <a:gd name="connsiteX103" fmla="*/ 844194 w 2012366"/>
              <a:gd name="connsiteY103" fmla="*/ 1651687 h 2147695"/>
              <a:gd name="connsiteX104" fmla="*/ 844194 w 2012366"/>
              <a:gd name="connsiteY104" fmla="*/ 1693858 h 2147695"/>
              <a:gd name="connsiteX105" fmla="*/ 856228 w 2012366"/>
              <a:gd name="connsiteY105" fmla="*/ 1693858 h 2147695"/>
              <a:gd name="connsiteX106" fmla="*/ 856228 w 2012366"/>
              <a:gd name="connsiteY106" fmla="*/ 1736029 h 2147695"/>
              <a:gd name="connsiteX107" fmla="*/ 872890 w 2012366"/>
              <a:gd name="connsiteY107" fmla="*/ 1736029 h 2147695"/>
              <a:gd name="connsiteX108" fmla="*/ 872890 w 2012366"/>
              <a:gd name="connsiteY108" fmla="*/ 1777195 h 2147695"/>
              <a:gd name="connsiteX109" fmla="*/ 876592 w 2012366"/>
              <a:gd name="connsiteY109" fmla="*/ 1777195 h 2147695"/>
              <a:gd name="connsiteX110" fmla="*/ 896031 w 2012366"/>
              <a:gd name="connsiteY110" fmla="*/ 1777195 h 2147695"/>
              <a:gd name="connsiteX111" fmla="*/ 924726 w 2012366"/>
              <a:gd name="connsiteY111" fmla="*/ 1777195 h 2147695"/>
              <a:gd name="connsiteX112" fmla="*/ 924726 w 2012366"/>
              <a:gd name="connsiteY112" fmla="*/ 1828403 h 2147695"/>
              <a:gd name="connsiteX113" fmla="*/ 935834 w 2012366"/>
              <a:gd name="connsiteY113" fmla="*/ 1828403 h 2147695"/>
              <a:gd name="connsiteX114" fmla="*/ 935834 w 2012366"/>
              <a:gd name="connsiteY114" fmla="*/ 1878606 h 2147695"/>
              <a:gd name="connsiteX115" fmla="*/ 1011737 w 2012366"/>
              <a:gd name="connsiteY115" fmla="*/ 1878606 h 2147695"/>
              <a:gd name="connsiteX116" fmla="*/ 1011737 w 2012366"/>
              <a:gd name="connsiteY116" fmla="*/ 1928809 h 2147695"/>
              <a:gd name="connsiteX117" fmla="*/ 1020068 w 2012366"/>
              <a:gd name="connsiteY117" fmla="*/ 1928809 h 2147695"/>
              <a:gd name="connsiteX118" fmla="*/ 1020068 w 2012366"/>
              <a:gd name="connsiteY118" fmla="*/ 1979012 h 2147695"/>
              <a:gd name="connsiteX119" fmla="*/ 1075607 w 2012366"/>
              <a:gd name="connsiteY119" fmla="*/ 1979012 h 2147695"/>
              <a:gd name="connsiteX120" fmla="*/ 1075607 w 2012366"/>
              <a:gd name="connsiteY120" fmla="*/ 2030220 h 2147695"/>
              <a:gd name="connsiteX121" fmla="*/ 1182983 w 2012366"/>
              <a:gd name="connsiteY121" fmla="*/ 2030220 h 2147695"/>
              <a:gd name="connsiteX122" fmla="*/ 1182983 w 2012366"/>
              <a:gd name="connsiteY122" fmla="*/ 2080423 h 2147695"/>
              <a:gd name="connsiteX123" fmla="*/ 1322756 w 2012366"/>
              <a:gd name="connsiteY123" fmla="*/ 2080423 h 2147695"/>
              <a:gd name="connsiteX124" fmla="*/ 1338492 w 2012366"/>
              <a:gd name="connsiteY124" fmla="*/ 2080423 h 2147695"/>
              <a:gd name="connsiteX125" fmla="*/ 1338492 w 2012366"/>
              <a:gd name="connsiteY125" fmla="*/ 2147695 h 2147695"/>
              <a:gd name="connsiteX126" fmla="*/ 1590270 w 2012366"/>
              <a:gd name="connsiteY126" fmla="*/ 2147695 h 2147695"/>
              <a:gd name="connsiteX127" fmla="*/ 2012367 w 2012366"/>
              <a:gd name="connsiteY127" fmla="*/ 2147695 h 21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012366" h="2147695">
                <a:moveTo>
                  <a:pt x="0" y="0"/>
                </a:moveTo>
                <a:lnTo>
                  <a:pt x="3703" y="0"/>
                </a:lnTo>
                <a:lnTo>
                  <a:pt x="31472" y="0"/>
                </a:lnTo>
                <a:lnTo>
                  <a:pt x="31472" y="19077"/>
                </a:lnTo>
                <a:lnTo>
                  <a:pt x="35175" y="19077"/>
                </a:lnTo>
                <a:lnTo>
                  <a:pt x="35175" y="57232"/>
                </a:lnTo>
                <a:lnTo>
                  <a:pt x="55539" y="57232"/>
                </a:lnTo>
                <a:lnTo>
                  <a:pt x="55539" y="76309"/>
                </a:lnTo>
                <a:lnTo>
                  <a:pt x="119409" y="76309"/>
                </a:lnTo>
                <a:lnTo>
                  <a:pt x="126814" y="76309"/>
                </a:lnTo>
                <a:lnTo>
                  <a:pt x="126814" y="96390"/>
                </a:lnTo>
                <a:lnTo>
                  <a:pt x="135145" y="96390"/>
                </a:lnTo>
                <a:lnTo>
                  <a:pt x="135145" y="115467"/>
                </a:lnTo>
                <a:lnTo>
                  <a:pt x="138848" y="115467"/>
                </a:lnTo>
                <a:lnTo>
                  <a:pt x="138848" y="154626"/>
                </a:lnTo>
                <a:lnTo>
                  <a:pt x="143476" y="154626"/>
                </a:lnTo>
                <a:lnTo>
                  <a:pt x="143476" y="212862"/>
                </a:lnTo>
                <a:lnTo>
                  <a:pt x="155509" y="212862"/>
                </a:lnTo>
                <a:lnTo>
                  <a:pt x="155509" y="252020"/>
                </a:lnTo>
                <a:lnTo>
                  <a:pt x="159212" y="252020"/>
                </a:lnTo>
                <a:lnTo>
                  <a:pt x="159212" y="272102"/>
                </a:lnTo>
                <a:lnTo>
                  <a:pt x="162915" y="272102"/>
                </a:lnTo>
                <a:lnTo>
                  <a:pt x="162915" y="311260"/>
                </a:lnTo>
                <a:lnTo>
                  <a:pt x="166617" y="311260"/>
                </a:lnTo>
                <a:lnTo>
                  <a:pt x="166617" y="370500"/>
                </a:lnTo>
                <a:lnTo>
                  <a:pt x="171246" y="370500"/>
                </a:lnTo>
                <a:lnTo>
                  <a:pt x="171246" y="513077"/>
                </a:lnTo>
                <a:lnTo>
                  <a:pt x="174948" y="513077"/>
                </a:lnTo>
                <a:lnTo>
                  <a:pt x="174948" y="614488"/>
                </a:lnTo>
                <a:lnTo>
                  <a:pt x="183279" y="614488"/>
                </a:lnTo>
                <a:lnTo>
                  <a:pt x="183279" y="655655"/>
                </a:lnTo>
                <a:lnTo>
                  <a:pt x="186982" y="655655"/>
                </a:lnTo>
                <a:lnTo>
                  <a:pt x="190684" y="655655"/>
                </a:lnTo>
                <a:lnTo>
                  <a:pt x="190684" y="696821"/>
                </a:lnTo>
                <a:lnTo>
                  <a:pt x="195313" y="696821"/>
                </a:lnTo>
                <a:lnTo>
                  <a:pt x="199015" y="696821"/>
                </a:lnTo>
                <a:lnTo>
                  <a:pt x="202718" y="696821"/>
                </a:lnTo>
                <a:lnTo>
                  <a:pt x="202718" y="763090"/>
                </a:lnTo>
                <a:lnTo>
                  <a:pt x="211049" y="763090"/>
                </a:lnTo>
                <a:lnTo>
                  <a:pt x="211049" y="785179"/>
                </a:lnTo>
                <a:lnTo>
                  <a:pt x="226785" y="785179"/>
                </a:lnTo>
                <a:lnTo>
                  <a:pt x="254554" y="785179"/>
                </a:lnTo>
                <a:lnTo>
                  <a:pt x="254554" y="807268"/>
                </a:lnTo>
                <a:lnTo>
                  <a:pt x="278621" y="807268"/>
                </a:lnTo>
                <a:lnTo>
                  <a:pt x="278621" y="852451"/>
                </a:lnTo>
                <a:lnTo>
                  <a:pt x="302688" y="852451"/>
                </a:lnTo>
                <a:lnTo>
                  <a:pt x="314722" y="852451"/>
                </a:lnTo>
                <a:lnTo>
                  <a:pt x="314722" y="874541"/>
                </a:lnTo>
                <a:lnTo>
                  <a:pt x="318424" y="874541"/>
                </a:lnTo>
                <a:lnTo>
                  <a:pt x="322127" y="874541"/>
                </a:lnTo>
                <a:lnTo>
                  <a:pt x="330458" y="874541"/>
                </a:lnTo>
                <a:lnTo>
                  <a:pt x="330458" y="898638"/>
                </a:lnTo>
                <a:lnTo>
                  <a:pt x="334160" y="898638"/>
                </a:lnTo>
                <a:lnTo>
                  <a:pt x="334160" y="922736"/>
                </a:lnTo>
                <a:lnTo>
                  <a:pt x="338789" y="922736"/>
                </a:lnTo>
                <a:lnTo>
                  <a:pt x="342491" y="922736"/>
                </a:lnTo>
                <a:lnTo>
                  <a:pt x="346194" y="922736"/>
                </a:lnTo>
                <a:lnTo>
                  <a:pt x="350822" y="922736"/>
                </a:lnTo>
                <a:lnTo>
                  <a:pt x="350822" y="947838"/>
                </a:lnTo>
                <a:lnTo>
                  <a:pt x="354525" y="947838"/>
                </a:lnTo>
                <a:lnTo>
                  <a:pt x="370261" y="947838"/>
                </a:lnTo>
                <a:lnTo>
                  <a:pt x="370261" y="974947"/>
                </a:lnTo>
                <a:lnTo>
                  <a:pt x="410064" y="974947"/>
                </a:lnTo>
                <a:lnTo>
                  <a:pt x="410064" y="1001053"/>
                </a:lnTo>
                <a:lnTo>
                  <a:pt x="422097" y="1001053"/>
                </a:lnTo>
                <a:lnTo>
                  <a:pt x="422097" y="1028163"/>
                </a:lnTo>
                <a:lnTo>
                  <a:pt x="446164" y="1028163"/>
                </a:lnTo>
                <a:lnTo>
                  <a:pt x="446164" y="1054268"/>
                </a:lnTo>
                <a:lnTo>
                  <a:pt x="449867" y="1054268"/>
                </a:lnTo>
                <a:lnTo>
                  <a:pt x="449867" y="1081378"/>
                </a:lnTo>
                <a:lnTo>
                  <a:pt x="489670" y="1081378"/>
                </a:lnTo>
                <a:lnTo>
                  <a:pt x="489670" y="1108488"/>
                </a:lnTo>
                <a:lnTo>
                  <a:pt x="501703" y="1108488"/>
                </a:lnTo>
                <a:lnTo>
                  <a:pt x="505406" y="1108488"/>
                </a:lnTo>
                <a:lnTo>
                  <a:pt x="505406" y="1137606"/>
                </a:lnTo>
                <a:lnTo>
                  <a:pt x="513737" y="1137606"/>
                </a:lnTo>
                <a:lnTo>
                  <a:pt x="513737" y="1166724"/>
                </a:lnTo>
                <a:lnTo>
                  <a:pt x="517439" y="1166724"/>
                </a:lnTo>
                <a:lnTo>
                  <a:pt x="517439" y="1195842"/>
                </a:lnTo>
                <a:lnTo>
                  <a:pt x="522068" y="1195842"/>
                </a:lnTo>
                <a:lnTo>
                  <a:pt x="522068" y="1225964"/>
                </a:lnTo>
                <a:lnTo>
                  <a:pt x="529473" y="1225964"/>
                </a:lnTo>
                <a:lnTo>
                  <a:pt x="529473" y="1286208"/>
                </a:lnTo>
                <a:lnTo>
                  <a:pt x="534101" y="1286208"/>
                </a:lnTo>
                <a:lnTo>
                  <a:pt x="534101" y="1316329"/>
                </a:lnTo>
                <a:lnTo>
                  <a:pt x="545209" y="1316329"/>
                </a:lnTo>
                <a:lnTo>
                  <a:pt x="545209" y="1376573"/>
                </a:lnTo>
                <a:lnTo>
                  <a:pt x="557242" y="1376573"/>
                </a:lnTo>
                <a:lnTo>
                  <a:pt x="557242" y="1406695"/>
                </a:lnTo>
                <a:lnTo>
                  <a:pt x="609079" y="1406695"/>
                </a:lnTo>
                <a:lnTo>
                  <a:pt x="653510" y="1406695"/>
                </a:lnTo>
                <a:lnTo>
                  <a:pt x="669246" y="1406695"/>
                </a:lnTo>
                <a:lnTo>
                  <a:pt x="669246" y="1439829"/>
                </a:lnTo>
                <a:lnTo>
                  <a:pt x="672949" y="1439829"/>
                </a:lnTo>
                <a:lnTo>
                  <a:pt x="672949" y="1504090"/>
                </a:lnTo>
                <a:lnTo>
                  <a:pt x="677577" y="1504090"/>
                </a:lnTo>
                <a:lnTo>
                  <a:pt x="677577" y="1575378"/>
                </a:lnTo>
                <a:lnTo>
                  <a:pt x="684982" y="1575378"/>
                </a:lnTo>
                <a:lnTo>
                  <a:pt x="689611" y="1575378"/>
                </a:lnTo>
                <a:lnTo>
                  <a:pt x="689611" y="1612529"/>
                </a:lnTo>
                <a:lnTo>
                  <a:pt x="784953" y="1612529"/>
                </a:lnTo>
                <a:lnTo>
                  <a:pt x="784953" y="1651687"/>
                </a:lnTo>
                <a:lnTo>
                  <a:pt x="809020" y="1651687"/>
                </a:lnTo>
                <a:lnTo>
                  <a:pt x="844194" y="1651687"/>
                </a:lnTo>
                <a:lnTo>
                  <a:pt x="844194" y="1693858"/>
                </a:lnTo>
                <a:lnTo>
                  <a:pt x="856228" y="1693858"/>
                </a:lnTo>
                <a:lnTo>
                  <a:pt x="856228" y="1736029"/>
                </a:lnTo>
                <a:lnTo>
                  <a:pt x="872890" y="1736029"/>
                </a:lnTo>
                <a:lnTo>
                  <a:pt x="872890" y="1777195"/>
                </a:lnTo>
                <a:lnTo>
                  <a:pt x="876592" y="1777195"/>
                </a:lnTo>
                <a:lnTo>
                  <a:pt x="896031" y="1777195"/>
                </a:lnTo>
                <a:lnTo>
                  <a:pt x="924726" y="1777195"/>
                </a:lnTo>
                <a:lnTo>
                  <a:pt x="924726" y="1828403"/>
                </a:lnTo>
                <a:lnTo>
                  <a:pt x="935834" y="1828403"/>
                </a:lnTo>
                <a:lnTo>
                  <a:pt x="935834" y="1878606"/>
                </a:lnTo>
                <a:lnTo>
                  <a:pt x="1011737" y="1878606"/>
                </a:lnTo>
                <a:lnTo>
                  <a:pt x="1011737" y="1928809"/>
                </a:lnTo>
                <a:lnTo>
                  <a:pt x="1020068" y="1928809"/>
                </a:lnTo>
                <a:lnTo>
                  <a:pt x="1020068" y="1979012"/>
                </a:lnTo>
                <a:lnTo>
                  <a:pt x="1075607" y="1979012"/>
                </a:lnTo>
                <a:lnTo>
                  <a:pt x="1075607" y="2030220"/>
                </a:lnTo>
                <a:lnTo>
                  <a:pt x="1182983" y="2030220"/>
                </a:lnTo>
                <a:lnTo>
                  <a:pt x="1182983" y="2080423"/>
                </a:lnTo>
                <a:lnTo>
                  <a:pt x="1322756" y="2080423"/>
                </a:lnTo>
                <a:lnTo>
                  <a:pt x="1338492" y="2080423"/>
                </a:lnTo>
                <a:lnTo>
                  <a:pt x="1338492" y="2147695"/>
                </a:lnTo>
                <a:lnTo>
                  <a:pt x="1590270" y="2147695"/>
                </a:lnTo>
                <a:lnTo>
                  <a:pt x="2012367" y="2147695"/>
                </a:lnTo>
              </a:path>
            </a:pathLst>
          </a:custGeom>
          <a:noFill/>
          <a:ln w="15828" cap="flat">
            <a:solidFill>
              <a:srgbClr val="A6A6A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a:ea typeface="+mn-ea"/>
              <a:cs typeface="+mn-cs"/>
            </a:endParaRPr>
          </a:p>
        </p:txBody>
      </p:sp>
      <p:graphicFrame>
        <p:nvGraphicFramePr>
          <p:cNvPr id="63" name="Table 27">
            <a:extLst>
              <a:ext uri="{FF2B5EF4-FFF2-40B4-BE49-F238E27FC236}">
                <a16:creationId xmlns:a16="http://schemas.microsoft.com/office/drawing/2014/main" id="{1D02CBFF-0659-D62B-018F-1F48C28951F9}"/>
              </a:ext>
            </a:extLst>
          </p:cNvPr>
          <p:cNvGraphicFramePr>
            <a:graphicFrameLocks noGrp="1"/>
          </p:cNvGraphicFramePr>
          <p:nvPr/>
        </p:nvGraphicFramePr>
        <p:xfrm>
          <a:off x="887048" y="4254384"/>
          <a:ext cx="5035888" cy="686859"/>
        </p:xfrm>
        <a:graphic>
          <a:graphicData uri="http://schemas.openxmlformats.org/drawingml/2006/table">
            <a:tbl>
              <a:tblPr firstRow="1" bandRow="1">
                <a:tableStyleId>{5C22544A-7EE6-4342-B048-85BDC9FD1C3A}</a:tableStyleId>
              </a:tblPr>
              <a:tblGrid>
                <a:gridCol w="281190">
                  <a:extLst>
                    <a:ext uri="{9D8B030D-6E8A-4147-A177-3AD203B41FA5}">
                      <a16:colId xmlns:a16="http://schemas.microsoft.com/office/drawing/2014/main" val="2117145719"/>
                    </a:ext>
                  </a:extLst>
                </a:gridCol>
                <a:gridCol w="365746">
                  <a:extLst>
                    <a:ext uri="{9D8B030D-6E8A-4147-A177-3AD203B41FA5}">
                      <a16:colId xmlns:a16="http://schemas.microsoft.com/office/drawing/2014/main" val="116493994"/>
                    </a:ext>
                  </a:extLst>
                </a:gridCol>
                <a:gridCol w="365746">
                  <a:extLst>
                    <a:ext uri="{9D8B030D-6E8A-4147-A177-3AD203B41FA5}">
                      <a16:colId xmlns:a16="http://schemas.microsoft.com/office/drawing/2014/main" val="3515584910"/>
                    </a:ext>
                  </a:extLst>
                </a:gridCol>
                <a:gridCol w="365746">
                  <a:extLst>
                    <a:ext uri="{9D8B030D-6E8A-4147-A177-3AD203B41FA5}">
                      <a16:colId xmlns:a16="http://schemas.microsoft.com/office/drawing/2014/main" val="426262220"/>
                    </a:ext>
                  </a:extLst>
                </a:gridCol>
                <a:gridCol w="365746">
                  <a:extLst>
                    <a:ext uri="{9D8B030D-6E8A-4147-A177-3AD203B41FA5}">
                      <a16:colId xmlns:a16="http://schemas.microsoft.com/office/drawing/2014/main" val="2583470130"/>
                    </a:ext>
                  </a:extLst>
                </a:gridCol>
                <a:gridCol w="365746">
                  <a:extLst>
                    <a:ext uri="{9D8B030D-6E8A-4147-A177-3AD203B41FA5}">
                      <a16:colId xmlns:a16="http://schemas.microsoft.com/office/drawing/2014/main" val="1872342716"/>
                    </a:ext>
                  </a:extLst>
                </a:gridCol>
                <a:gridCol w="365746">
                  <a:extLst>
                    <a:ext uri="{9D8B030D-6E8A-4147-A177-3AD203B41FA5}">
                      <a16:colId xmlns:a16="http://schemas.microsoft.com/office/drawing/2014/main" val="941638318"/>
                    </a:ext>
                  </a:extLst>
                </a:gridCol>
                <a:gridCol w="365746">
                  <a:extLst>
                    <a:ext uri="{9D8B030D-6E8A-4147-A177-3AD203B41FA5}">
                      <a16:colId xmlns:a16="http://schemas.microsoft.com/office/drawing/2014/main" val="2578609759"/>
                    </a:ext>
                  </a:extLst>
                </a:gridCol>
                <a:gridCol w="365746">
                  <a:extLst>
                    <a:ext uri="{9D8B030D-6E8A-4147-A177-3AD203B41FA5}">
                      <a16:colId xmlns:a16="http://schemas.microsoft.com/office/drawing/2014/main" val="4125452289"/>
                    </a:ext>
                  </a:extLst>
                </a:gridCol>
                <a:gridCol w="365746">
                  <a:extLst>
                    <a:ext uri="{9D8B030D-6E8A-4147-A177-3AD203B41FA5}">
                      <a16:colId xmlns:a16="http://schemas.microsoft.com/office/drawing/2014/main" val="2607569124"/>
                    </a:ext>
                  </a:extLst>
                </a:gridCol>
                <a:gridCol w="365746">
                  <a:extLst>
                    <a:ext uri="{9D8B030D-6E8A-4147-A177-3AD203B41FA5}">
                      <a16:colId xmlns:a16="http://schemas.microsoft.com/office/drawing/2014/main" val="3015190534"/>
                    </a:ext>
                  </a:extLst>
                </a:gridCol>
                <a:gridCol w="365746">
                  <a:extLst>
                    <a:ext uri="{9D8B030D-6E8A-4147-A177-3AD203B41FA5}">
                      <a16:colId xmlns:a16="http://schemas.microsoft.com/office/drawing/2014/main" val="3049114674"/>
                    </a:ext>
                  </a:extLst>
                </a:gridCol>
                <a:gridCol w="365746">
                  <a:extLst>
                    <a:ext uri="{9D8B030D-6E8A-4147-A177-3AD203B41FA5}">
                      <a16:colId xmlns:a16="http://schemas.microsoft.com/office/drawing/2014/main" val="812398574"/>
                    </a:ext>
                  </a:extLst>
                </a:gridCol>
                <a:gridCol w="365746">
                  <a:extLst>
                    <a:ext uri="{9D8B030D-6E8A-4147-A177-3AD203B41FA5}">
                      <a16:colId xmlns:a16="http://schemas.microsoft.com/office/drawing/2014/main" val="320259088"/>
                    </a:ext>
                  </a:extLst>
                </a:gridCol>
              </a:tblGrid>
              <a:tr h="174928">
                <a:tc gridSpan="14">
                  <a:txBody>
                    <a:bodyPr/>
                    <a:lstStyle/>
                    <a:p>
                      <a:r>
                        <a:rPr lang="en-US" sz="900" spc="0" baseline="0">
                          <a:solidFill>
                            <a:srgbClr val="002557"/>
                          </a:solidFill>
                        </a:rPr>
                        <a:t>No. of patients at risk (events)</a:t>
                      </a:r>
                    </a:p>
                  </a:txBody>
                  <a:tcPr marL="0" marR="0">
                    <a:lnL w="12700" cmpd="sng">
                      <a:noFill/>
                    </a:lnL>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174928">
                <a:tc>
                  <a:txBody>
                    <a:bodyPr/>
                    <a:lstStyle/>
                    <a:p>
                      <a:r>
                        <a:rPr lang="en-US" sz="800" spc="-20" baseline="0">
                          <a:solidFill>
                            <a:srgbClr val="002557"/>
                          </a:solidFill>
                        </a:rPr>
                        <a:t>SG</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149 (0)</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82 (46)</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50 (65)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30 (78)</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18 (86)</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11 (91)</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10 (91)</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4 (95)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(97)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(97)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(97)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(97)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(97)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244899">
                <a:tc>
                  <a:txBody>
                    <a:bodyPr/>
                    <a:lstStyle/>
                    <a:p>
                      <a:r>
                        <a:rPr lang="en-US" sz="800" spc="-20" baseline="0">
                          <a:solidFill>
                            <a:srgbClr val="002557"/>
                          </a:solidFill>
                        </a:rPr>
                        <a:t>TPC</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134 (0)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50 (46)</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17 (68)</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5 (77)</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graphicFrame>
        <p:nvGraphicFramePr>
          <p:cNvPr id="64" name="Table 27">
            <a:extLst>
              <a:ext uri="{FF2B5EF4-FFF2-40B4-BE49-F238E27FC236}">
                <a16:creationId xmlns:a16="http://schemas.microsoft.com/office/drawing/2014/main" id="{5415917A-591A-8EA1-5DA7-58010B3EF2C0}"/>
              </a:ext>
            </a:extLst>
          </p:cNvPr>
          <p:cNvGraphicFramePr>
            <a:graphicFrameLocks noGrp="1"/>
          </p:cNvGraphicFramePr>
          <p:nvPr/>
        </p:nvGraphicFramePr>
        <p:xfrm>
          <a:off x="6447501" y="4254384"/>
          <a:ext cx="4991480" cy="686859"/>
        </p:xfrm>
        <a:graphic>
          <a:graphicData uri="http://schemas.openxmlformats.org/drawingml/2006/table">
            <a:tbl>
              <a:tblPr firstRow="1" bandRow="1">
                <a:tableStyleId>{5C22544A-7EE6-4342-B048-85BDC9FD1C3A}</a:tableStyleId>
              </a:tblPr>
              <a:tblGrid>
                <a:gridCol w="281190">
                  <a:extLst>
                    <a:ext uri="{9D8B030D-6E8A-4147-A177-3AD203B41FA5}">
                      <a16:colId xmlns:a16="http://schemas.microsoft.com/office/drawing/2014/main" val="2117145719"/>
                    </a:ext>
                  </a:extLst>
                </a:gridCol>
                <a:gridCol w="362330">
                  <a:extLst>
                    <a:ext uri="{9D8B030D-6E8A-4147-A177-3AD203B41FA5}">
                      <a16:colId xmlns:a16="http://schemas.microsoft.com/office/drawing/2014/main" val="116493994"/>
                    </a:ext>
                  </a:extLst>
                </a:gridCol>
                <a:gridCol w="362330">
                  <a:extLst>
                    <a:ext uri="{9D8B030D-6E8A-4147-A177-3AD203B41FA5}">
                      <a16:colId xmlns:a16="http://schemas.microsoft.com/office/drawing/2014/main" val="3515584910"/>
                    </a:ext>
                  </a:extLst>
                </a:gridCol>
                <a:gridCol w="362330">
                  <a:extLst>
                    <a:ext uri="{9D8B030D-6E8A-4147-A177-3AD203B41FA5}">
                      <a16:colId xmlns:a16="http://schemas.microsoft.com/office/drawing/2014/main" val="426262220"/>
                    </a:ext>
                  </a:extLst>
                </a:gridCol>
                <a:gridCol w="362330">
                  <a:extLst>
                    <a:ext uri="{9D8B030D-6E8A-4147-A177-3AD203B41FA5}">
                      <a16:colId xmlns:a16="http://schemas.microsoft.com/office/drawing/2014/main" val="2583470130"/>
                    </a:ext>
                  </a:extLst>
                </a:gridCol>
                <a:gridCol w="362330">
                  <a:extLst>
                    <a:ext uri="{9D8B030D-6E8A-4147-A177-3AD203B41FA5}">
                      <a16:colId xmlns:a16="http://schemas.microsoft.com/office/drawing/2014/main" val="1872342716"/>
                    </a:ext>
                  </a:extLst>
                </a:gridCol>
                <a:gridCol w="362330">
                  <a:extLst>
                    <a:ext uri="{9D8B030D-6E8A-4147-A177-3AD203B41FA5}">
                      <a16:colId xmlns:a16="http://schemas.microsoft.com/office/drawing/2014/main" val="941638318"/>
                    </a:ext>
                  </a:extLst>
                </a:gridCol>
                <a:gridCol w="362330">
                  <a:extLst>
                    <a:ext uri="{9D8B030D-6E8A-4147-A177-3AD203B41FA5}">
                      <a16:colId xmlns:a16="http://schemas.microsoft.com/office/drawing/2014/main" val="2578609759"/>
                    </a:ext>
                  </a:extLst>
                </a:gridCol>
                <a:gridCol w="362330">
                  <a:extLst>
                    <a:ext uri="{9D8B030D-6E8A-4147-A177-3AD203B41FA5}">
                      <a16:colId xmlns:a16="http://schemas.microsoft.com/office/drawing/2014/main" val="4125452289"/>
                    </a:ext>
                  </a:extLst>
                </a:gridCol>
                <a:gridCol w="362330">
                  <a:extLst>
                    <a:ext uri="{9D8B030D-6E8A-4147-A177-3AD203B41FA5}">
                      <a16:colId xmlns:a16="http://schemas.microsoft.com/office/drawing/2014/main" val="2607569124"/>
                    </a:ext>
                  </a:extLst>
                </a:gridCol>
                <a:gridCol w="362330">
                  <a:extLst>
                    <a:ext uri="{9D8B030D-6E8A-4147-A177-3AD203B41FA5}">
                      <a16:colId xmlns:a16="http://schemas.microsoft.com/office/drawing/2014/main" val="3015190534"/>
                    </a:ext>
                  </a:extLst>
                </a:gridCol>
                <a:gridCol w="362330">
                  <a:extLst>
                    <a:ext uri="{9D8B030D-6E8A-4147-A177-3AD203B41FA5}">
                      <a16:colId xmlns:a16="http://schemas.microsoft.com/office/drawing/2014/main" val="3049114674"/>
                    </a:ext>
                  </a:extLst>
                </a:gridCol>
                <a:gridCol w="362330">
                  <a:extLst>
                    <a:ext uri="{9D8B030D-6E8A-4147-A177-3AD203B41FA5}">
                      <a16:colId xmlns:a16="http://schemas.microsoft.com/office/drawing/2014/main" val="812398574"/>
                    </a:ext>
                  </a:extLst>
                </a:gridCol>
                <a:gridCol w="362330">
                  <a:extLst>
                    <a:ext uri="{9D8B030D-6E8A-4147-A177-3AD203B41FA5}">
                      <a16:colId xmlns:a16="http://schemas.microsoft.com/office/drawing/2014/main" val="320259088"/>
                    </a:ext>
                  </a:extLst>
                </a:gridCol>
              </a:tblGrid>
              <a:tr h="174928">
                <a:tc gridSpan="14">
                  <a:txBody>
                    <a:bodyPr/>
                    <a:lstStyle/>
                    <a:p>
                      <a:r>
                        <a:rPr lang="en-US" sz="900" spc="0" baseline="0">
                          <a:solidFill>
                            <a:srgbClr val="002557"/>
                          </a:solidFill>
                        </a:rPr>
                        <a:t>No. of patients at risk (events)</a:t>
                      </a:r>
                    </a:p>
                  </a:txBody>
                  <a:tcPr marL="0" marR="0">
                    <a:lnL w="12700" cmpd="sng">
                      <a:noFill/>
                    </a:lnL>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39325"/>
                  </a:ext>
                </a:extLst>
              </a:tr>
              <a:tr h="174928">
                <a:tc>
                  <a:txBody>
                    <a:bodyPr/>
                    <a:lstStyle/>
                    <a:p>
                      <a:r>
                        <a:rPr lang="en-US" sz="800" spc="-20" baseline="0">
                          <a:solidFill>
                            <a:srgbClr val="002557"/>
                          </a:solidFill>
                        </a:rPr>
                        <a:t>SG</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101 (0)</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56 (32)</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27 (50)</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15 (57)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7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5 (64)</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3 (65)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(65)</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(66)</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(67)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(67)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(67)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(67)</a:t>
                      </a: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244899">
                <a:tc>
                  <a:txBody>
                    <a:bodyPr/>
                    <a:lstStyle/>
                    <a:p>
                      <a:r>
                        <a:rPr lang="en-US" sz="800" spc="-20" baseline="0">
                          <a:solidFill>
                            <a:srgbClr val="002557"/>
                          </a:solidFill>
                        </a:rPr>
                        <a:t>TPC</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116 (0)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48 (45)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20 (67)</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11 (73)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4 (78)</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2 (78)</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1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spc="-20" baseline="0">
                          <a:solidFill>
                            <a:srgbClr val="002557"/>
                          </a:solidFill>
                        </a:rPr>
                        <a:t>0 (79)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sp>
        <p:nvSpPr>
          <p:cNvPr id="65" name="TextBox 64">
            <a:extLst>
              <a:ext uri="{FF2B5EF4-FFF2-40B4-BE49-F238E27FC236}">
                <a16:creationId xmlns:a16="http://schemas.microsoft.com/office/drawing/2014/main" id="{664F8F7A-FB0B-79B2-B407-679C9087BFB3}"/>
              </a:ext>
            </a:extLst>
          </p:cNvPr>
          <p:cNvSpPr txBox="1"/>
          <p:nvPr/>
        </p:nvSpPr>
        <p:spPr>
          <a:xfrm rot="16200000">
            <a:off x="-449744" y="2644968"/>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Progression-Free Survival Probability</a:t>
            </a:r>
          </a:p>
        </p:txBody>
      </p:sp>
      <p:grpSp>
        <p:nvGrpSpPr>
          <p:cNvPr id="66" name="Group 65">
            <a:extLst>
              <a:ext uri="{FF2B5EF4-FFF2-40B4-BE49-F238E27FC236}">
                <a16:creationId xmlns:a16="http://schemas.microsoft.com/office/drawing/2014/main" id="{F34DAFA5-0C5C-23F2-F8BE-604B679CC067}"/>
              </a:ext>
            </a:extLst>
          </p:cNvPr>
          <p:cNvGrpSpPr/>
          <p:nvPr/>
        </p:nvGrpSpPr>
        <p:grpSpPr>
          <a:xfrm>
            <a:off x="1528509" y="3911942"/>
            <a:ext cx="374645" cy="284807"/>
            <a:chOff x="1873254" y="4178249"/>
            <a:chExt cx="374645" cy="284807"/>
          </a:xfrm>
        </p:grpSpPr>
        <p:sp>
          <p:nvSpPr>
            <p:cNvPr id="67" name="TextBox 66">
              <a:extLst>
                <a:ext uri="{FF2B5EF4-FFF2-40B4-BE49-F238E27FC236}">
                  <a16:creationId xmlns:a16="http://schemas.microsoft.com/office/drawing/2014/main" id="{A29B5D09-5C0B-DC35-7B9C-3C09F905E1C7}"/>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a:t>
              </a:r>
            </a:p>
          </p:txBody>
        </p:sp>
        <p:cxnSp>
          <p:nvCxnSpPr>
            <p:cNvPr id="68" name="Straight Connector 67">
              <a:extLst>
                <a:ext uri="{FF2B5EF4-FFF2-40B4-BE49-F238E27FC236}">
                  <a16:creationId xmlns:a16="http://schemas.microsoft.com/office/drawing/2014/main" id="{08668105-7830-7262-8695-F059998F54C4}"/>
                </a:ext>
              </a:extLst>
            </p:cNvPr>
            <p:cNvCxnSpPr>
              <a:cxnSpLocks/>
              <a:stCxn id="6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87496A7-2147-0873-6645-7B174811B267}"/>
              </a:ext>
            </a:extLst>
          </p:cNvPr>
          <p:cNvGrpSpPr/>
          <p:nvPr/>
        </p:nvGrpSpPr>
        <p:grpSpPr>
          <a:xfrm>
            <a:off x="1890808" y="3911942"/>
            <a:ext cx="374645" cy="284807"/>
            <a:chOff x="1873254" y="4178249"/>
            <a:chExt cx="374645" cy="284807"/>
          </a:xfrm>
        </p:grpSpPr>
        <p:sp>
          <p:nvSpPr>
            <p:cNvPr id="70" name="TextBox 69">
              <a:extLst>
                <a:ext uri="{FF2B5EF4-FFF2-40B4-BE49-F238E27FC236}">
                  <a16:creationId xmlns:a16="http://schemas.microsoft.com/office/drawing/2014/main" id="{6FDA3D00-36E0-20E5-6254-0249A6ABF07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a:t>
              </a:r>
            </a:p>
          </p:txBody>
        </p:sp>
        <p:cxnSp>
          <p:nvCxnSpPr>
            <p:cNvPr id="71" name="Straight Connector 70">
              <a:extLst>
                <a:ext uri="{FF2B5EF4-FFF2-40B4-BE49-F238E27FC236}">
                  <a16:creationId xmlns:a16="http://schemas.microsoft.com/office/drawing/2014/main" id="{6F4EC688-D397-9678-0CCF-B06402AF9C94}"/>
                </a:ext>
              </a:extLst>
            </p:cNvPr>
            <p:cNvCxnSpPr>
              <a:cxnSpLocks/>
              <a:stCxn id="7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48A6CCD3-0BC7-2AFB-C3BD-F126B9DECE4C}"/>
              </a:ext>
            </a:extLst>
          </p:cNvPr>
          <p:cNvGrpSpPr/>
          <p:nvPr/>
        </p:nvGrpSpPr>
        <p:grpSpPr>
          <a:xfrm>
            <a:off x="2253107" y="3911942"/>
            <a:ext cx="374645" cy="284807"/>
            <a:chOff x="1873254" y="4178249"/>
            <a:chExt cx="374645" cy="284807"/>
          </a:xfrm>
        </p:grpSpPr>
        <p:sp>
          <p:nvSpPr>
            <p:cNvPr id="73" name="TextBox 72">
              <a:extLst>
                <a:ext uri="{FF2B5EF4-FFF2-40B4-BE49-F238E27FC236}">
                  <a16:creationId xmlns:a16="http://schemas.microsoft.com/office/drawing/2014/main" id="{9AC01381-A94C-903B-32BC-AB93DBFF2F7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a:t>
              </a:r>
            </a:p>
          </p:txBody>
        </p:sp>
        <p:cxnSp>
          <p:nvCxnSpPr>
            <p:cNvPr id="74" name="Straight Connector 73">
              <a:extLst>
                <a:ext uri="{FF2B5EF4-FFF2-40B4-BE49-F238E27FC236}">
                  <a16:creationId xmlns:a16="http://schemas.microsoft.com/office/drawing/2014/main" id="{32BFE731-BBDF-C3EF-BF0A-B9995E381314}"/>
                </a:ext>
              </a:extLst>
            </p:cNvPr>
            <p:cNvCxnSpPr>
              <a:cxnSpLocks/>
              <a:stCxn id="7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7F65EE85-BF84-8EB5-DF88-913C38D4D116}"/>
              </a:ext>
            </a:extLst>
          </p:cNvPr>
          <p:cNvGrpSpPr/>
          <p:nvPr/>
        </p:nvGrpSpPr>
        <p:grpSpPr>
          <a:xfrm>
            <a:off x="2615406" y="3911942"/>
            <a:ext cx="374645" cy="284807"/>
            <a:chOff x="1873254" y="4178249"/>
            <a:chExt cx="374645" cy="284807"/>
          </a:xfrm>
        </p:grpSpPr>
        <p:sp>
          <p:nvSpPr>
            <p:cNvPr id="76" name="TextBox 75">
              <a:extLst>
                <a:ext uri="{FF2B5EF4-FFF2-40B4-BE49-F238E27FC236}">
                  <a16:creationId xmlns:a16="http://schemas.microsoft.com/office/drawing/2014/main" id="{080216B0-D288-A597-91D0-34CE0CBE2017}"/>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12</a:t>
              </a:r>
            </a:p>
          </p:txBody>
        </p:sp>
        <p:cxnSp>
          <p:nvCxnSpPr>
            <p:cNvPr id="77" name="Straight Connector 76">
              <a:extLst>
                <a:ext uri="{FF2B5EF4-FFF2-40B4-BE49-F238E27FC236}">
                  <a16:creationId xmlns:a16="http://schemas.microsoft.com/office/drawing/2014/main" id="{5129E85E-E60D-CBB5-94AB-35D929C7E225}"/>
                </a:ext>
              </a:extLst>
            </p:cNvPr>
            <p:cNvCxnSpPr>
              <a:cxnSpLocks/>
              <a:stCxn id="7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B8D65260-185C-1814-89D2-C9233C0DD3E1}"/>
              </a:ext>
            </a:extLst>
          </p:cNvPr>
          <p:cNvGrpSpPr/>
          <p:nvPr/>
        </p:nvGrpSpPr>
        <p:grpSpPr>
          <a:xfrm>
            <a:off x="4064602" y="3911942"/>
            <a:ext cx="374645" cy="284807"/>
            <a:chOff x="1873254" y="4178249"/>
            <a:chExt cx="374645" cy="284807"/>
          </a:xfrm>
        </p:grpSpPr>
        <p:sp>
          <p:nvSpPr>
            <p:cNvPr id="79" name="TextBox 78">
              <a:extLst>
                <a:ext uri="{FF2B5EF4-FFF2-40B4-BE49-F238E27FC236}">
                  <a16:creationId xmlns:a16="http://schemas.microsoft.com/office/drawing/2014/main" id="{CA8C777E-E05F-CD34-1FF7-260A7395A17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24</a:t>
              </a:r>
            </a:p>
          </p:txBody>
        </p:sp>
        <p:cxnSp>
          <p:nvCxnSpPr>
            <p:cNvPr id="80" name="Straight Connector 79">
              <a:extLst>
                <a:ext uri="{FF2B5EF4-FFF2-40B4-BE49-F238E27FC236}">
                  <a16:creationId xmlns:a16="http://schemas.microsoft.com/office/drawing/2014/main" id="{4895F3D9-69B2-3D68-5243-2B6D2B9CA958}"/>
                </a:ext>
              </a:extLst>
            </p:cNvPr>
            <p:cNvCxnSpPr>
              <a:cxnSpLocks/>
              <a:stCxn id="7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13426FD-87C4-2391-90F0-1F6EBBF11B44}"/>
              </a:ext>
            </a:extLst>
          </p:cNvPr>
          <p:cNvGrpSpPr/>
          <p:nvPr/>
        </p:nvGrpSpPr>
        <p:grpSpPr>
          <a:xfrm>
            <a:off x="2977705" y="3911942"/>
            <a:ext cx="374645" cy="284807"/>
            <a:chOff x="1873254" y="4178249"/>
            <a:chExt cx="374645" cy="284807"/>
          </a:xfrm>
        </p:grpSpPr>
        <p:sp>
          <p:nvSpPr>
            <p:cNvPr id="82" name="TextBox 81">
              <a:extLst>
                <a:ext uri="{FF2B5EF4-FFF2-40B4-BE49-F238E27FC236}">
                  <a16:creationId xmlns:a16="http://schemas.microsoft.com/office/drawing/2014/main" id="{DE555CFE-B3AB-CA24-2600-05936B6D87A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15</a:t>
              </a:r>
            </a:p>
          </p:txBody>
        </p:sp>
        <p:cxnSp>
          <p:nvCxnSpPr>
            <p:cNvPr id="83" name="Straight Connector 82">
              <a:extLst>
                <a:ext uri="{FF2B5EF4-FFF2-40B4-BE49-F238E27FC236}">
                  <a16:creationId xmlns:a16="http://schemas.microsoft.com/office/drawing/2014/main" id="{E30B7DF0-C29D-BA6B-398C-42FCA19687D3}"/>
                </a:ext>
              </a:extLst>
            </p:cNvPr>
            <p:cNvCxnSpPr>
              <a:cxnSpLocks/>
              <a:stCxn id="8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095FB532-32FF-BDD7-3FAF-811476A58938}"/>
              </a:ext>
            </a:extLst>
          </p:cNvPr>
          <p:cNvGrpSpPr/>
          <p:nvPr/>
        </p:nvGrpSpPr>
        <p:grpSpPr>
          <a:xfrm>
            <a:off x="3340004" y="3911942"/>
            <a:ext cx="374645" cy="284807"/>
            <a:chOff x="1873254" y="4178249"/>
            <a:chExt cx="374645" cy="284807"/>
          </a:xfrm>
        </p:grpSpPr>
        <p:sp>
          <p:nvSpPr>
            <p:cNvPr id="85" name="TextBox 84">
              <a:extLst>
                <a:ext uri="{FF2B5EF4-FFF2-40B4-BE49-F238E27FC236}">
                  <a16:creationId xmlns:a16="http://schemas.microsoft.com/office/drawing/2014/main" id="{EBD3193C-2887-036C-AF45-582FECC8300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18</a:t>
              </a:r>
            </a:p>
          </p:txBody>
        </p:sp>
        <p:cxnSp>
          <p:nvCxnSpPr>
            <p:cNvPr id="86" name="Straight Connector 85">
              <a:extLst>
                <a:ext uri="{FF2B5EF4-FFF2-40B4-BE49-F238E27FC236}">
                  <a16:creationId xmlns:a16="http://schemas.microsoft.com/office/drawing/2014/main" id="{FAB006C2-73B1-B624-2F40-6BE25D46DCD4}"/>
                </a:ext>
              </a:extLst>
            </p:cNvPr>
            <p:cNvCxnSpPr>
              <a:cxnSpLocks/>
              <a:stCxn id="8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5933F54-8BA5-DE40-42C3-76D3DF9A1467}"/>
              </a:ext>
            </a:extLst>
          </p:cNvPr>
          <p:cNvGrpSpPr/>
          <p:nvPr/>
        </p:nvGrpSpPr>
        <p:grpSpPr>
          <a:xfrm>
            <a:off x="3702303" y="3911942"/>
            <a:ext cx="374645" cy="284807"/>
            <a:chOff x="1873254" y="4178249"/>
            <a:chExt cx="374645" cy="284807"/>
          </a:xfrm>
        </p:grpSpPr>
        <p:sp>
          <p:nvSpPr>
            <p:cNvPr id="88" name="TextBox 87">
              <a:extLst>
                <a:ext uri="{FF2B5EF4-FFF2-40B4-BE49-F238E27FC236}">
                  <a16:creationId xmlns:a16="http://schemas.microsoft.com/office/drawing/2014/main" id="{E8AFE662-C233-5B90-3340-2DB5DA7044C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21</a:t>
              </a:r>
            </a:p>
          </p:txBody>
        </p:sp>
        <p:cxnSp>
          <p:nvCxnSpPr>
            <p:cNvPr id="89" name="Straight Connector 88">
              <a:extLst>
                <a:ext uri="{FF2B5EF4-FFF2-40B4-BE49-F238E27FC236}">
                  <a16:creationId xmlns:a16="http://schemas.microsoft.com/office/drawing/2014/main" id="{C7E5B6EA-0AA0-19D0-5413-0BCF32A369B1}"/>
                </a:ext>
              </a:extLst>
            </p:cNvPr>
            <p:cNvCxnSpPr>
              <a:cxnSpLocks/>
              <a:stCxn id="8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B5C3F2F6-DB17-A653-0C12-21B8DB73262F}"/>
              </a:ext>
            </a:extLst>
          </p:cNvPr>
          <p:cNvGrpSpPr/>
          <p:nvPr/>
        </p:nvGrpSpPr>
        <p:grpSpPr>
          <a:xfrm>
            <a:off x="4426901" y="3911942"/>
            <a:ext cx="374645" cy="284807"/>
            <a:chOff x="1873254" y="4178249"/>
            <a:chExt cx="374645" cy="284807"/>
          </a:xfrm>
        </p:grpSpPr>
        <p:sp>
          <p:nvSpPr>
            <p:cNvPr id="91" name="TextBox 90">
              <a:extLst>
                <a:ext uri="{FF2B5EF4-FFF2-40B4-BE49-F238E27FC236}">
                  <a16:creationId xmlns:a16="http://schemas.microsoft.com/office/drawing/2014/main" id="{A53C59CD-3452-85F6-F26F-3D6E794DB8C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27</a:t>
              </a:r>
            </a:p>
          </p:txBody>
        </p:sp>
        <p:cxnSp>
          <p:nvCxnSpPr>
            <p:cNvPr id="92" name="Straight Connector 91">
              <a:extLst>
                <a:ext uri="{FF2B5EF4-FFF2-40B4-BE49-F238E27FC236}">
                  <a16:creationId xmlns:a16="http://schemas.microsoft.com/office/drawing/2014/main" id="{87F80FBF-7EC3-8D25-260B-B13CCD60F3D1}"/>
                </a:ext>
              </a:extLst>
            </p:cNvPr>
            <p:cNvCxnSpPr>
              <a:cxnSpLocks/>
              <a:stCxn id="9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B17C50D5-13FD-10DA-C7A0-EFC1B1E360FD}"/>
              </a:ext>
            </a:extLst>
          </p:cNvPr>
          <p:cNvGrpSpPr/>
          <p:nvPr/>
        </p:nvGrpSpPr>
        <p:grpSpPr>
          <a:xfrm>
            <a:off x="4789200" y="3911942"/>
            <a:ext cx="374645" cy="284807"/>
            <a:chOff x="1873254" y="4178249"/>
            <a:chExt cx="374645" cy="284807"/>
          </a:xfrm>
        </p:grpSpPr>
        <p:sp>
          <p:nvSpPr>
            <p:cNvPr id="94" name="TextBox 93">
              <a:extLst>
                <a:ext uri="{FF2B5EF4-FFF2-40B4-BE49-F238E27FC236}">
                  <a16:creationId xmlns:a16="http://schemas.microsoft.com/office/drawing/2014/main" id="{55707CBA-510E-0C57-B3E8-198CE27BD17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cxnSp>
          <p:nvCxnSpPr>
            <p:cNvPr id="95" name="Straight Connector 94">
              <a:extLst>
                <a:ext uri="{FF2B5EF4-FFF2-40B4-BE49-F238E27FC236}">
                  <a16:creationId xmlns:a16="http://schemas.microsoft.com/office/drawing/2014/main" id="{4B3BAD3B-0EB3-68D3-BFC7-69E1F58E4050}"/>
                </a:ext>
              </a:extLst>
            </p:cNvPr>
            <p:cNvCxnSpPr>
              <a:cxnSpLocks/>
              <a:stCxn id="9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CB64FE1F-E96B-85B9-9429-0031020A4E71}"/>
              </a:ext>
            </a:extLst>
          </p:cNvPr>
          <p:cNvGrpSpPr/>
          <p:nvPr/>
        </p:nvGrpSpPr>
        <p:grpSpPr>
          <a:xfrm>
            <a:off x="5151499" y="3911942"/>
            <a:ext cx="374645" cy="284807"/>
            <a:chOff x="1873254" y="4178249"/>
            <a:chExt cx="374645" cy="284807"/>
          </a:xfrm>
        </p:grpSpPr>
        <p:sp>
          <p:nvSpPr>
            <p:cNvPr id="97" name="TextBox 96">
              <a:extLst>
                <a:ext uri="{FF2B5EF4-FFF2-40B4-BE49-F238E27FC236}">
                  <a16:creationId xmlns:a16="http://schemas.microsoft.com/office/drawing/2014/main" id="{AA160D39-C5EE-F64F-458F-E2BD35F2801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33</a:t>
              </a:r>
            </a:p>
          </p:txBody>
        </p:sp>
        <p:cxnSp>
          <p:nvCxnSpPr>
            <p:cNvPr id="98" name="Straight Connector 97">
              <a:extLst>
                <a:ext uri="{FF2B5EF4-FFF2-40B4-BE49-F238E27FC236}">
                  <a16:creationId xmlns:a16="http://schemas.microsoft.com/office/drawing/2014/main" id="{034C3122-CB2C-9ED9-F0DC-0B7A4AE1F3E8}"/>
                </a:ext>
              </a:extLst>
            </p:cNvPr>
            <p:cNvCxnSpPr>
              <a:cxnSpLocks/>
              <a:stCxn id="9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6F7941E4-2276-24EA-069B-75106C08888D}"/>
              </a:ext>
            </a:extLst>
          </p:cNvPr>
          <p:cNvGrpSpPr/>
          <p:nvPr/>
        </p:nvGrpSpPr>
        <p:grpSpPr>
          <a:xfrm>
            <a:off x="5513800" y="3911942"/>
            <a:ext cx="374645" cy="284807"/>
            <a:chOff x="1873254" y="4178249"/>
            <a:chExt cx="374645" cy="284807"/>
          </a:xfrm>
        </p:grpSpPr>
        <p:sp>
          <p:nvSpPr>
            <p:cNvPr id="100" name="TextBox 99">
              <a:extLst>
                <a:ext uri="{FF2B5EF4-FFF2-40B4-BE49-F238E27FC236}">
                  <a16:creationId xmlns:a16="http://schemas.microsoft.com/office/drawing/2014/main" id="{B50D2CBB-F7E1-18BB-AA78-F48133B0577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36</a:t>
              </a:r>
            </a:p>
          </p:txBody>
        </p:sp>
        <p:cxnSp>
          <p:nvCxnSpPr>
            <p:cNvPr id="101" name="Straight Connector 100">
              <a:extLst>
                <a:ext uri="{FF2B5EF4-FFF2-40B4-BE49-F238E27FC236}">
                  <a16:creationId xmlns:a16="http://schemas.microsoft.com/office/drawing/2014/main" id="{F5A67FD7-9828-4F8B-4CDC-D5C6988FF6FF}"/>
                </a:ext>
              </a:extLst>
            </p:cNvPr>
            <p:cNvCxnSpPr>
              <a:cxnSpLocks/>
              <a:stCxn id="10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FE922949-958C-E2E9-092E-37ECA834822B}"/>
              </a:ext>
            </a:extLst>
          </p:cNvPr>
          <p:cNvSpPr txBox="1"/>
          <p:nvPr/>
        </p:nvSpPr>
        <p:spPr>
          <a:xfrm>
            <a:off x="1349467" y="4163933"/>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Months</a:t>
            </a:r>
          </a:p>
        </p:txBody>
      </p:sp>
      <p:sp>
        <p:nvSpPr>
          <p:cNvPr id="103" name="TextBox 102">
            <a:extLst>
              <a:ext uri="{FF2B5EF4-FFF2-40B4-BE49-F238E27FC236}">
                <a16:creationId xmlns:a16="http://schemas.microsoft.com/office/drawing/2014/main" id="{2056A91E-9ABF-F54A-1C77-B5BA901A2929}"/>
              </a:ext>
            </a:extLst>
          </p:cNvPr>
          <p:cNvSpPr txBox="1"/>
          <p:nvPr/>
        </p:nvSpPr>
        <p:spPr>
          <a:xfrm rot="16200000">
            <a:off x="5103450" y="2644968"/>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Arial"/>
                <a:ea typeface="+mn-ea"/>
                <a:cs typeface="+mn-cs"/>
              </a:rPr>
              <a:t>Progression-Free Survival Probability</a:t>
            </a:r>
          </a:p>
        </p:txBody>
      </p:sp>
      <p:grpSp>
        <p:nvGrpSpPr>
          <p:cNvPr id="104" name="Group 103">
            <a:extLst>
              <a:ext uri="{FF2B5EF4-FFF2-40B4-BE49-F238E27FC236}">
                <a16:creationId xmlns:a16="http://schemas.microsoft.com/office/drawing/2014/main" id="{6FA1E9C3-3B15-87EF-260F-591E465F1A15}"/>
              </a:ext>
            </a:extLst>
          </p:cNvPr>
          <p:cNvGrpSpPr/>
          <p:nvPr/>
        </p:nvGrpSpPr>
        <p:grpSpPr>
          <a:xfrm>
            <a:off x="6715687" y="1619643"/>
            <a:ext cx="374645" cy="2577106"/>
            <a:chOff x="1873254" y="1885950"/>
            <a:chExt cx="374645" cy="2577106"/>
          </a:xfrm>
        </p:grpSpPr>
        <p:sp>
          <p:nvSpPr>
            <p:cNvPr id="105" name="TextBox 104">
              <a:extLst>
                <a:ext uri="{FF2B5EF4-FFF2-40B4-BE49-F238E27FC236}">
                  <a16:creationId xmlns:a16="http://schemas.microsoft.com/office/drawing/2014/main" id="{C3B6796A-4370-19C6-4F70-E16C5A718C6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0</a:t>
              </a:r>
            </a:p>
          </p:txBody>
        </p:sp>
        <p:cxnSp>
          <p:nvCxnSpPr>
            <p:cNvPr id="106" name="Straight Connector 105">
              <a:extLst>
                <a:ext uri="{FF2B5EF4-FFF2-40B4-BE49-F238E27FC236}">
                  <a16:creationId xmlns:a16="http://schemas.microsoft.com/office/drawing/2014/main" id="{4D33142B-2672-4388-0EDE-DB15FF0AAF7B}"/>
                </a:ext>
              </a:extLst>
            </p:cNvPr>
            <p:cNvCxnSpPr>
              <a:cxnSpLocks/>
              <a:stCxn id="105"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62F01C96-544E-E8DA-2708-2CBF642F0A96}"/>
              </a:ext>
            </a:extLst>
          </p:cNvPr>
          <p:cNvGrpSpPr/>
          <p:nvPr/>
        </p:nvGrpSpPr>
        <p:grpSpPr>
          <a:xfrm>
            <a:off x="7081703" y="3911942"/>
            <a:ext cx="374645" cy="284807"/>
            <a:chOff x="1873254" y="4178249"/>
            <a:chExt cx="374645" cy="284807"/>
          </a:xfrm>
        </p:grpSpPr>
        <p:sp>
          <p:nvSpPr>
            <p:cNvPr id="108" name="TextBox 107">
              <a:extLst>
                <a:ext uri="{FF2B5EF4-FFF2-40B4-BE49-F238E27FC236}">
                  <a16:creationId xmlns:a16="http://schemas.microsoft.com/office/drawing/2014/main" id="{C10B807A-D4C6-DF1A-F407-E698E57CB18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a:t>
              </a:r>
            </a:p>
          </p:txBody>
        </p:sp>
        <p:cxnSp>
          <p:nvCxnSpPr>
            <p:cNvPr id="109" name="Straight Connector 108">
              <a:extLst>
                <a:ext uri="{FF2B5EF4-FFF2-40B4-BE49-F238E27FC236}">
                  <a16:creationId xmlns:a16="http://schemas.microsoft.com/office/drawing/2014/main" id="{22B2A0F5-37D9-82DF-335C-ED1F9ACF13C4}"/>
                </a:ext>
              </a:extLst>
            </p:cNvPr>
            <p:cNvCxnSpPr>
              <a:cxnSpLocks/>
              <a:stCxn id="10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E5FC17C1-0765-071B-A10A-51BACCF98E2A}"/>
              </a:ext>
            </a:extLst>
          </p:cNvPr>
          <p:cNvGrpSpPr/>
          <p:nvPr/>
        </p:nvGrpSpPr>
        <p:grpSpPr>
          <a:xfrm>
            <a:off x="7444002" y="3911942"/>
            <a:ext cx="374645" cy="284807"/>
            <a:chOff x="1873254" y="4178249"/>
            <a:chExt cx="374645" cy="284807"/>
          </a:xfrm>
        </p:grpSpPr>
        <p:sp>
          <p:nvSpPr>
            <p:cNvPr id="111" name="TextBox 110">
              <a:extLst>
                <a:ext uri="{FF2B5EF4-FFF2-40B4-BE49-F238E27FC236}">
                  <a16:creationId xmlns:a16="http://schemas.microsoft.com/office/drawing/2014/main" id="{C08AF0B8-FC76-0EFE-93B6-475516DFCC6E}"/>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a:t>
              </a:r>
            </a:p>
          </p:txBody>
        </p:sp>
        <p:cxnSp>
          <p:nvCxnSpPr>
            <p:cNvPr id="112" name="Straight Connector 111">
              <a:extLst>
                <a:ext uri="{FF2B5EF4-FFF2-40B4-BE49-F238E27FC236}">
                  <a16:creationId xmlns:a16="http://schemas.microsoft.com/office/drawing/2014/main" id="{95CFA368-513E-EB91-4FA6-40FD7FC9B323}"/>
                </a:ext>
              </a:extLst>
            </p:cNvPr>
            <p:cNvCxnSpPr>
              <a:cxnSpLocks/>
              <a:stCxn id="11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7F110F21-E693-22A9-6CF3-6E9636FC60B6}"/>
              </a:ext>
            </a:extLst>
          </p:cNvPr>
          <p:cNvGrpSpPr/>
          <p:nvPr/>
        </p:nvGrpSpPr>
        <p:grpSpPr>
          <a:xfrm>
            <a:off x="7806301" y="3911942"/>
            <a:ext cx="374645" cy="284807"/>
            <a:chOff x="1873254" y="4178249"/>
            <a:chExt cx="374645" cy="284807"/>
          </a:xfrm>
        </p:grpSpPr>
        <p:sp>
          <p:nvSpPr>
            <p:cNvPr id="114" name="TextBox 113">
              <a:extLst>
                <a:ext uri="{FF2B5EF4-FFF2-40B4-BE49-F238E27FC236}">
                  <a16:creationId xmlns:a16="http://schemas.microsoft.com/office/drawing/2014/main" id="{72186E72-FCFE-97C1-04C9-3B31F43ACD1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a:t>
              </a:r>
            </a:p>
          </p:txBody>
        </p:sp>
        <p:cxnSp>
          <p:nvCxnSpPr>
            <p:cNvPr id="115" name="Straight Connector 114">
              <a:extLst>
                <a:ext uri="{FF2B5EF4-FFF2-40B4-BE49-F238E27FC236}">
                  <a16:creationId xmlns:a16="http://schemas.microsoft.com/office/drawing/2014/main" id="{3D074BCB-D49A-869A-7CD3-302CE512FA62}"/>
                </a:ext>
              </a:extLst>
            </p:cNvPr>
            <p:cNvCxnSpPr>
              <a:cxnSpLocks/>
              <a:stCxn id="11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99170F2-87C9-403C-9DFE-C478F8B37860}"/>
              </a:ext>
            </a:extLst>
          </p:cNvPr>
          <p:cNvGrpSpPr/>
          <p:nvPr/>
        </p:nvGrpSpPr>
        <p:grpSpPr>
          <a:xfrm>
            <a:off x="8168600" y="3911942"/>
            <a:ext cx="374645" cy="284807"/>
            <a:chOff x="1873254" y="4178249"/>
            <a:chExt cx="374645" cy="284807"/>
          </a:xfrm>
        </p:grpSpPr>
        <p:sp>
          <p:nvSpPr>
            <p:cNvPr id="117" name="TextBox 116">
              <a:extLst>
                <a:ext uri="{FF2B5EF4-FFF2-40B4-BE49-F238E27FC236}">
                  <a16:creationId xmlns:a16="http://schemas.microsoft.com/office/drawing/2014/main" id="{55BFC380-FADD-55C3-6789-E297873628AE}"/>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12</a:t>
              </a:r>
            </a:p>
          </p:txBody>
        </p:sp>
        <p:cxnSp>
          <p:nvCxnSpPr>
            <p:cNvPr id="118" name="Straight Connector 117">
              <a:extLst>
                <a:ext uri="{FF2B5EF4-FFF2-40B4-BE49-F238E27FC236}">
                  <a16:creationId xmlns:a16="http://schemas.microsoft.com/office/drawing/2014/main" id="{09193EFF-E6DD-C969-D914-45E59181BC09}"/>
                </a:ext>
              </a:extLst>
            </p:cNvPr>
            <p:cNvCxnSpPr>
              <a:cxnSpLocks/>
              <a:stCxn id="11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4837C60A-4464-CF95-EE59-228F4B652088}"/>
              </a:ext>
            </a:extLst>
          </p:cNvPr>
          <p:cNvGrpSpPr/>
          <p:nvPr/>
        </p:nvGrpSpPr>
        <p:grpSpPr>
          <a:xfrm>
            <a:off x="9617796" y="3911942"/>
            <a:ext cx="374645" cy="284807"/>
            <a:chOff x="1873254" y="4178249"/>
            <a:chExt cx="374645" cy="284807"/>
          </a:xfrm>
        </p:grpSpPr>
        <p:sp>
          <p:nvSpPr>
            <p:cNvPr id="120" name="TextBox 119">
              <a:extLst>
                <a:ext uri="{FF2B5EF4-FFF2-40B4-BE49-F238E27FC236}">
                  <a16:creationId xmlns:a16="http://schemas.microsoft.com/office/drawing/2014/main" id="{72185AF6-3AA2-F022-CDF6-E1FD8462377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24</a:t>
              </a:r>
            </a:p>
          </p:txBody>
        </p:sp>
        <p:cxnSp>
          <p:nvCxnSpPr>
            <p:cNvPr id="121" name="Straight Connector 120">
              <a:extLst>
                <a:ext uri="{FF2B5EF4-FFF2-40B4-BE49-F238E27FC236}">
                  <a16:creationId xmlns:a16="http://schemas.microsoft.com/office/drawing/2014/main" id="{E2B2AED0-540D-EE68-8F28-E8E492885277}"/>
                </a:ext>
              </a:extLst>
            </p:cNvPr>
            <p:cNvCxnSpPr>
              <a:cxnSpLocks/>
              <a:stCxn id="12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5D5BCE88-CF57-9056-9549-EB2A821386C2}"/>
              </a:ext>
            </a:extLst>
          </p:cNvPr>
          <p:cNvGrpSpPr/>
          <p:nvPr/>
        </p:nvGrpSpPr>
        <p:grpSpPr>
          <a:xfrm>
            <a:off x="8530899" y="3911942"/>
            <a:ext cx="374645" cy="284807"/>
            <a:chOff x="1873254" y="4178249"/>
            <a:chExt cx="374645" cy="284807"/>
          </a:xfrm>
        </p:grpSpPr>
        <p:sp>
          <p:nvSpPr>
            <p:cNvPr id="123" name="TextBox 122">
              <a:extLst>
                <a:ext uri="{FF2B5EF4-FFF2-40B4-BE49-F238E27FC236}">
                  <a16:creationId xmlns:a16="http://schemas.microsoft.com/office/drawing/2014/main" id="{8EE2CCDA-9593-FEDF-E055-4F6A73B2C4A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15</a:t>
              </a:r>
            </a:p>
          </p:txBody>
        </p:sp>
        <p:cxnSp>
          <p:nvCxnSpPr>
            <p:cNvPr id="124" name="Straight Connector 123">
              <a:extLst>
                <a:ext uri="{FF2B5EF4-FFF2-40B4-BE49-F238E27FC236}">
                  <a16:creationId xmlns:a16="http://schemas.microsoft.com/office/drawing/2014/main" id="{CEEF6C76-695F-ACFF-02B9-59AC5F916408}"/>
                </a:ext>
              </a:extLst>
            </p:cNvPr>
            <p:cNvCxnSpPr>
              <a:cxnSpLocks/>
              <a:stCxn id="12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1867748-0CDF-1660-6F7C-EB3AF551D1AB}"/>
              </a:ext>
            </a:extLst>
          </p:cNvPr>
          <p:cNvGrpSpPr/>
          <p:nvPr/>
        </p:nvGrpSpPr>
        <p:grpSpPr>
          <a:xfrm>
            <a:off x="8893198" y="3911942"/>
            <a:ext cx="374645" cy="284807"/>
            <a:chOff x="1873254" y="4178249"/>
            <a:chExt cx="374645" cy="284807"/>
          </a:xfrm>
        </p:grpSpPr>
        <p:sp>
          <p:nvSpPr>
            <p:cNvPr id="126" name="TextBox 125">
              <a:extLst>
                <a:ext uri="{FF2B5EF4-FFF2-40B4-BE49-F238E27FC236}">
                  <a16:creationId xmlns:a16="http://schemas.microsoft.com/office/drawing/2014/main" id="{50D7EB05-F0D6-ACCF-235D-97B92D08429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18</a:t>
              </a:r>
            </a:p>
          </p:txBody>
        </p:sp>
        <p:cxnSp>
          <p:nvCxnSpPr>
            <p:cNvPr id="127" name="Straight Connector 126">
              <a:extLst>
                <a:ext uri="{FF2B5EF4-FFF2-40B4-BE49-F238E27FC236}">
                  <a16:creationId xmlns:a16="http://schemas.microsoft.com/office/drawing/2014/main" id="{BDFD0A10-D943-0A15-077A-0C7B9A3F261C}"/>
                </a:ext>
              </a:extLst>
            </p:cNvPr>
            <p:cNvCxnSpPr>
              <a:cxnSpLocks/>
              <a:stCxn id="12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7F78FD04-854B-7A4D-9D44-373EF994B4D9}"/>
              </a:ext>
            </a:extLst>
          </p:cNvPr>
          <p:cNvGrpSpPr/>
          <p:nvPr/>
        </p:nvGrpSpPr>
        <p:grpSpPr>
          <a:xfrm>
            <a:off x="9255497" y="3911942"/>
            <a:ext cx="374645" cy="284807"/>
            <a:chOff x="1873254" y="4178249"/>
            <a:chExt cx="374645" cy="284807"/>
          </a:xfrm>
        </p:grpSpPr>
        <p:sp>
          <p:nvSpPr>
            <p:cNvPr id="129" name="TextBox 128">
              <a:extLst>
                <a:ext uri="{FF2B5EF4-FFF2-40B4-BE49-F238E27FC236}">
                  <a16:creationId xmlns:a16="http://schemas.microsoft.com/office/drawing/2014/main" id="{8B080538-1795-FE38-8197-61FE3BE9960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21</a:t>
              </a:r>
            </a:p>
          </p:txBody>
        </p:sp>
        <p:cxnSp>
          <p:nvCxnSpPr>
            <p:cNvPr id="130" name="Straight Connector 129">
              <a:extLst>
                <a:ext uri="{FF2B5EF4-FFF2-40B4-BE49-F238E27FC236}">
                  <a16:creationId xmlns:a16="http://schemas.microsoft.com/office/drawing/2014/main" id="{093C205D-5173-B0CD-369C-CEA0B15445E8}"/>
                </a:ext>
              </a:extLst>
            </p:cNvPr>
            <p:cNvCxnSpPr>
              <a:cxnSpLocks/>
              <a:stCxn id="12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1F06156E-31F2-401E-EB46-67BCCE9F0A4A}"/>
              </a:ext>
            </a:extLst>
          </p:cNvPr>
          <p:cNvGrpSpPr/>
          <p:nvPr/>
        </p:nvGrpSpPr>
        <p:grpSpPr>
          <a:xfrm>
            <a:off x="9980095" y="3911942"/>
            <a:ext cx="374645" cy="284807"/>
            <a:chOff x="1873254" y="4178249"/>
            <a:chExt cx="374645" cy="284807"/>
          </a:xfrm>
        </p:grpSpPr>
        <p:sp>
          <p:nvSpPr>
            <p:cNvPr id="132" name="TextBox 131">
              <a:extLst>
                <a:ext uri="{FF2B5EF4-FFF2-40B4-BE49-F238E27FC236}">
                  <a16:creationId xmlns:a16="http://schemas.microsoft.com/office/drawing/2014/main" id="{A3A9BC09-DE9A-21F6-6E81-FFB4C28B9216}"/>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27</a:t>
              </a:r>
            </a:p>
          </p:txBody>
        </p:sp>
        <p:cxnSp>
          <p:nvCxnSpPr>
            <p:cNvPr id="133" name="Straight Connector 132">
              <a:extLst>
                <a:ext uri="{FF2B5EF4-FFF2-40B4-BE49-F238E27FC236}">
                  <a16:creationId xmlns:a16="http://schemas.microsoft.com/office/drawing/2014/main" id="{9A65DF21-787E-742E-A9B3-83BE3B68273B}"/>
                </a:ext>
              </a:extLst>
            </p:cNvPr>
            <p:cNvCxnSpPr>
              <a:cxnSpLocks/>
              <a:stCxn id="13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1DAD3F46-5EBF-EA4E-3C11-58BFB0A3060F}"/>
              </a:ext>
            </a:extLst>
          </p:cNvPr>
          <p:cNvGrpSpPr/>
          <p:nvPr/>
        </p:nvGrpSpPr>
        <p:grpSpPr>
          <a:xfrm>
            <a:off x="10342394" y="3911942"/>
            <a:ext cx="374645" cy="284807"/>
            <a:chOff x="1873254" y="4178249"/>
            <a:chExt cx="374645" cy="284807"/>
          </a:xfrm>
        </p:grpSpPr>
        <p:sp>
          <p:nvSpPr>
            <p:cNvPr id="135" name="TextBox 134">
              <a:extLst>
                <a:ext uri="{FF2B5EF4-FFF2-40B4-BE49-F238E27FC236}">
                  <a16:creationId xmlns:a16="http://schemas.microsoft.com/office/drawing/2014/main" id="{D3E8A912-587C-B6DE-D55E-9E5DEA94B9F7}"/>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cxnSp>
          <p:nvCxnSpPr>
            <p:cNvPr id="136" name="Straight Connector 135">
              <a:extLst>
                <a:ext uri="{FF2B5EF4-FFF2-40B4-BE49-F238E27FC236}">
                  <a16:creationId xmlns:a16="http://schemas.microsoft.com/office/drawing/2014/main" id="{92CF02A6-0BBF-4704-41DF-E4CD551562FB}"/>
                </a:ext>
              </a:extLst>
            </p:cNvPr>
            <p:cNvCxnSpPr>
              <a:cxnSpLocks/>
              <a:stCxn id="13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C73906A9-982F-CFD0-2948-4C74864645D8}"/>
              </a:ext>
            </a:extLst>
          </p:cNvPr>
          <p:cNvGrpSpPr/>
          <p:nvPr/>
        </p:nvGrpSpPr>
        <p:grpSpPr>
          <a:xfrm>
            <a:off x="10704693" y="3911942"/>
            <a:ext cx="374645" cy="284807"/>
            <a:chOff x="1873254" y="4178249"/>
            <a:chExt cx="374645" cy="284807"/>
          </a:xfrm>
        </p:grpSpPr>
        <p:sp>
          <p:nvSpPr>
            <p:cNvPr id="138" name="TextBox 137">
              <a:extLst>
                <a:ext uri="{FF2B5EF4-FFF2-40B4-BE49-F238E27FC236}">
                  <a16:creationId xmlns:a16="http://schemas.microsoft.com/office/drawing/2014/main" id="{2DE22290-37B1-D862-FA3C-ED46DE4E7E7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33</a:t>
              </a:r>
            </a:p>
          </p:txBody>
        </p:sp>
        <p:cxnSp>
          <p:nvCxnSpPr>
            <p:cNvPr id="139" name="Straight Connector 138">
              <a:extLst>
                <a:ext uri="{FF2B5EF4-FFF2-40B4-BE49-F238E27FC236}">
                  <a16:creationId xmlns:a16="http://schemas.microsoft.com/office/drawing/2014/main" id="{24510050-6F7C-6036-1164-A59CAB694BF7}"/>
                </a:ext>
              </a:extLst>
            </p:cNvPr>
            <p:cNvCxnSpPr>
              <a:cxnSpLocks/>
              <a:stCxn id="13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17AE800A-48DA-D789-F401-5A881298FC82}"/>
              </a:ext>
            </a:extLst>
          </p:cNvPr>
          <p:cNvGrpSpPr/>
          <p:nvPr/>
        </p:nvGrpSpPr>
        <p:grpSpPr>
          <a:xfrm>
            <a:off x="6546298" y="3568241"/>
            <a:ext cx="356712" cy="230832"/>
            <a:chOff x="757249" y="4117000"/>
            <a:chExt cx="356712" cy="230832"/>
          </a:xfrm>
        </p:grpSpPr>
        <p:cxnSp>
          <p:nvCxnSpPr>
            <p:cNvPr id="141" name="Straight Connector 140">
              <a:extLst>
                <a:ext uri="{FF2B5EF4-FFF2-40B4-BE49-F238E27FC236}">
                  <a16:creationId xmlns:a16="http://schemas.microsoft.com/office/drawing/2014/main" id="{C8A91740-07D3-133A-32A0-918A2F028E0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581967A-64F8-A449-AA24-8DD99233CD0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a:t>
              </a:r>
            </a:p>
          </p:txBody>
        </p:sp>
      </p:grpSp>
      <p:grpSp>
        <p:nvGrpSpPr>
          <p:cNvPr id="143" name="Group 142">
            <a:extLst>
              <a:ext uri="{FF2B5EF4-FFF2-40B4-BE49-F238E27FC236}">
                <a16:creationId xmlns:a16="http://schemas.microsoft.com/office/drawing/2014/main" id="{AB646B75-7ABB-B200-DE2E-4126E285D335}"/>
              </a:ext>
            </a:extLst>
          </p:cNvPr>
          <p:cNvGrpSpPr/>
          <p:nvPr/>
        </p:nvGrpSpPr>
        <p:grpSpPr>
          <a:xfrm>
            <a:off x="6546298" y="3339959"/>
            <a:ext cx="356712" cy="230832"/>
            <a:chOff x="757249" y="4117000"/>
            <a:chExt cx="356712" cy="230832"/>
          </a:xfrm>
        </p:grpSpPr>
        <p:cxnSp>
          <p:nvCxnSpPr>
            <p:cNvPr id="144" name="Straight Connector 143">
              <a:extLst>
                <a:ext uri="{FF2B5EF4-FFF2-40B4-BE49-F238E27FC236}">
                  <a16:creationId xmlns:a16="http://schemas.microsoft.com/office/drawing/2014/main" id="{75CF6C6F-14B4-3BDF-2905-4330A16ABB4D}"/>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038A7CF3-1E6C-F19D-AD64-DF066405F110}"/>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20</a:t>
              </a:r>
            </a:p>
          </p:txBody>
        </p:sp>
      </p:grpSp>
      <p:grpSp>
        <p:nvGrpSpPr>
          <p:cNvPr id="146" name="Group 145">
            <a:extLst>
              <a:ext uri="{FF2B5EF4-FFF2-40B4-BE49-F238E27FC236}">
                <a16:creationId xmlns:a16="http://schemas.microsoft.com/office/drawing/2014/main" id="{F64EDA01-F8B4-D63B-356E-225C616883DB}"/>
              </a:ext>
            </a:extLst>
          </p:cNvPr>
          <p:cNvGrpSpPr/>
          <p:nvPr/>
        </p:nvGrpSpPr>
        <p:grpSpPr>
          <a:xfrm>
            <a:off x="6546298" y="3111676"/>
            <a:ext cx="356712" cy="230832"/>
            <a:chOff x="757249" y="4117000"/>
            <a:chExt cx="356712" cy="230832"/>
          </a:xfrm>
        </p:grpSpPr>
        <p:cxnSp>
          <p:nvCxnSpPr>
            <p:cNvPr id="147" name="Straight Connector 146">
              <a:extLst>
                <a:ext uri="{FF2B5EF4-FFF2-40B4-BE49-F238E27FC236}">
                  <a16:creationId xmlns:a16="http://schemas.microsoft.com/office/drawing/2014/main" id="{0EF9E086-0447-AC7C-F0C5-75535DB097F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763EF3D0-4075-0DD3-53D6-2CB43190CE5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30</a:t>
              </a:r>
            </a:p>
          </p:txBody>
        </p:sp>
      </p:grpSp>
      <p:grpSp>
        <p:nvGrpSpPr>
          <p:cNvPr id="149" name="Group 148">
            <a:extLst>
              <a:ext uri="{FF2B5EF4-FFF2-40B4-BE49-F238E27FC236}">
                <a16:creationId xmlns:a16="http://schemas.microsoft.com/office/drawing/2014/main" id="{E7FEE044-650C-B770-6080-330355226908}"/>
              </a:ext>
            </a:extLst>
          </p:cNvPr>
          <p:cNvGrpSpPr/>
          <p:nvPr/>
        </p:nvGrpSpPr>
        <p:grpSpPr>
          <a:xfrm>
            <a:off x="6546298" y="2883394"/>
            <a:ext cx="356712" cy="230832"/>
            <a:chOff x="757249" y="4117000"/>
            <a:chExt cx="356712" cy="230832"/>
          </a:xfrm>
        </p:grpSpPr>
        <p:cxnSp>
          <p:nvCxnSpPr>
            <p:cNvPr id="150" name="Straight Connector 149">
              <a:extLst>
                <a:ext uri="{FF2B5EF4-FFF2-40B4-BE49-F238E27FC236}">
                  <a16:creationId xmlns:a16="http://schemas.microsoft.com/office/drawing/2014/main" id="{4311175A-DEFA-7515-5815-960B23DAE095}"/>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B4F7AA15-2C62-19EE-01B8-3B22F5B4A1FF}"/>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40</a:t>
              </a:r>
            </a:p>
          </p:txBody>
        </p:sp>
      </p:grpSp>
      <p:grpSp>
        <p:nvGrpSpPr>
          <p:cNvPr id="152" name="Group 151">
            <a:extLst>
              <a:ext uri="{FF2B5EF4-FFF2-40B4-BE49-F238E27FC236}">
                <a16:creationId xmlns:a16="http://schemas.microsoft.com/office/drawing/2014/main" id="{ACFA1C6F-70F3-A098-3FE4-FC16CBF4BB6B}"/>
              </a:ext>
            </a:extLst>
          </p:cNvPr>
          <p:cNvGrpSpPr/>
          <p:nvPr/>
        </p:nvGrpSpPr>
        <p:grpSpPr>
          <a:xfrm>
            <a:off x="6546298" y="2655112"/>
            <a:ext cx="356712" cy="230832"/>
            <a:chOff x="757249" y="4117000"/>
            <a:chExt cx="356712" cy="230832"/>
          </a:xfrm>
        </p:grpSpPr>
        <p:cxnSp>
          <p:nvCxnSpPr>
            <p:cNvPr id="153" name="Straight Connector 152">
              <a:extLst>
                <a:ext uri="{FF2B5EF4-FFF2-40B4-BE49-F238E27FC236}">
                  <a16:creationId xmlns:a16="http://schemas.microsoft.com/office/drawing/2014/main" id="{5BB19DA4-F010-53FD-C5D3-A27032C5F017}"/>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1C5989F-E9AA-E6A4-0597-96773C14CCD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50</a:t>
              </a:r>
            </a:p>
          </p:txBody>
        </p:sp>
      </p:grpSp>
      <p:grpSp>
        <p:nvGrpSpPr>
          <p:cNvPr id="155" name="Group 154">
            <a:extLst>
              <a:ext uri="{FF2B5EF4-FFF2-40B4-BE49-F238E27FC236}">
                <a16:creationId xmlns:a16="http://schemas.microsoft.com/office/drawing/2014/main" id="{4D7E5F53-09C3-4472-D283-415E4CDED3C5}"/>
              </a:ext>
            </a:extLst>
          </p:cNvPr>
          <p:cNvGrpSpPr/>
          <p:nvPr/>
        </p:nvGrpSpPr>
        <p:grpSpPr>
          <a:xfrm>
            <a:off x="6546298" y="2426830"/>
            <a:ext cx="356712" cy="230832"/>
            <a:chOff x="757249" y="4117000"/>
            <a:chExt cx="356712" cy="230832"/>
          </a:xfrm>
        </p:grpSpPr>
        <p:cxnSp>
          <p:nvCxnSpPr>
            <p:cNvPr id="156" name="Straight Connector 155">
              <a:extLst>
                <a:ext uri="{FF2B5EF4-FFF2-40B4-BE49-F238E27FC236}">
                  <a16:creationId xmlns:a16="http://schemas.microsoft.com/office/drawing/2014/main" id="{FDBAF0DD-CFC5-A564-D6C3-4594841BF692}"/>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FDD376F-1F5B-AA72-2C1F-F5BA9657288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60</a:t>
              </a:r>
            </a:p>
          </p:txBody>
        </p:sp>
      </p:grpSp>
      <p:grpSp>
        <p:nvGrpSpPr>
          <p:cNvPr id="158" name="Group 157">
            <a:extLst>
              <a:ext uri="{FF2B5EF4-FFF2-40B4-BE49-F238E27FC236}">
                <a16:creationId xmlns:a16="http://schemas.microsoft.com/office/drawing/2014/main" id="{74752EA9-976C-3B71-A61B-AAE9C2D3901F}"/>
              </a:ext>
            </a:extLst>
          </p:cNvPr>
          <p:cNvGrpSpPr/>
          <p:nvPr/>
        </p:nvGrpSpPr>
        <p:grpSpPr>
          <a:xfrm>
            <a:off x="6546298" y="2198547"/>
            <a:ext cx="356712" cy="230832"/>
            <a:chOff x="757249" y="4117000"/>
            <a:chExt cx="356712" cy="230832"/>
          </a:xfrm>
        </p:grpSpPr>
        <p:cxnSp>
          <p:nvCxnSpPr>
            <p:cNvPr id="159" name="Straight Connector 158">
              <a:extLst>
                <a:ext uri="{FF2B5EF4-FFF2-40B4-BE49-F238E27FC236}">
                  <a16:creationId xmlns:a16="http://schemas.microsoft.com/office/drawing/2014/main" id="{074EC702-50ED-4984-AFAB-FB56EB91FC3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EF68BC19-047F-6BBC-68E4-E96117EC14FE}"/>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70</a:t>
              </a:r>
            </a:p>
          </p:txBody>
        </p:sp>
      </p:grpSp>
      <p:grpSp>
        <p:nvGrpSpPr>
          <p:cNvPr id="161" name="Group 160">
            <a:extLst>
              <a:ext uri="{FF2B5EF4-FFF2-40B4-BE49-F238E27FC236}">
                <a16:creationId xmlns:a16="http://schemas.microsoft.com/office/drawing/2014/main" id="{1CEEB558-5652-4C93-F9AC-F50665F522A6}"/>
              </a:ext>
            </a:extLst>
          </p:cNvPr>
          <p:cNvGrpSpPr/>
          <p:nvPr/>
        </p:nvGrpSpPr>
        <p:grpSpPr>
          <a:xfrm>
            <a:off x="6546298" y="1970265"/>
            <a:ext cx="356712" cy="230832"/>
            <a:chOff x="757249" y="4117000"/>
            <a:chExt cx="356712" cy="230832"/>
          </a:xfrm>
        </p:grpSpPr>
        <p:cxnSp>
          <p:nvCxnSpPr>
            <p:cNvPr id="162" name="Straight Connector 161">
              <a:extLst>
                <a:ext uri="{FF2B5EF4-FFF2-40B4-BE49-F238E27FC236}">
                  <a16:creationId xmlns:a16="http://schemas.microsoft.com/office/drawing/2014/main" id="{F06B1E3E-E220-2A19-A98F-55E6A09F8230}"/>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7AFEC517-D76C-974D-344B-9BE7F911A48F}"/>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80</a:t>
              </a:r>
            </a:p>
          </p:txBody>
        </p:sp>
      </p:grpSp>
      <p:grpSp>
        <p:nvGrpSpPr>
          <p:cNvPr id="164" name="Group 163">
            <a:extLst>
              <a:ext uri="{FF2B5EF4-FFF2-40B4-BE49-F238E27FC236}">
                <a16:creationId xmlns:a16="http://schemas.microsoft.com/office/drawing/2014/main" id="{F45D5679-F887-0FE6-6DD6-88E1F0B75351}"/>
              </a:ext>
            </a:extLst>
          </p:cNvPr>
          <p:cNvGrpSpPr/>
          <p:nvPr/>
        </p:nvGrpSpPr>
        <p:grpSpPr>
          <a:xfrm>
            <a:off x="6546298" y="1741983"/>
            <a:ext cx="356712" cy="230832"/>
            <a:chOff x="757249" y="4117000"/>
            <a:chExt cx="356712" cy="230832"/>
          </a:xfrm>
        </p:grpSpPr>
        <p:cxnSp>
          <p:nvCxnSpPr>
            <p:cNvPr id="165" name="Straight Connector 164">
              <a:extLst>
                <a:ext uri="{FF2B5EF4-FFF2-40B4-BE49-F238E27FC236}">
                  <a16:creationId xmlns:a16="http://schemas.microsoft.com/office/drawing/2014/main" id="{E240E528-6047-098E-63E2-6B7F3CCE6B90}"/>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94972A0E-0B0B-F857-4493-BD5E6D95F3E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Arial"/>
                  <a:ea typeface="+mn-ea"/>
                  <a:cs typeface="+mn-cs"/>
                </a:rPr>
                <a:t>90</a:t>
              </a:r>
            </a:p>
          </p:txBody>
        </p:sp>
      </p:grpSp>
      <p:grpSp>
        <p:nvGrpSpPr>
          <p:cNvPr id="167" name="Group 166">
            <a:extLst>
              <a:ext uri="{FF2B5EF4-FFF2-40B4-BE49-F238E27FC236}">
                <a16:creationId xmlns:a16="http://schemas.microsoft.com/office/drawing/2014/main" id="{2C56CC80-B450-2B26-4EA5-FD9324C354FA}"/>
              </a:ext>
            </a:extLst>
          </p:cNvPr>
          <p:cNvGrpSpPr/>
          <p:nvPr/>
        </p:nvGrpSpPr>
        <p:grpSpPr>
          <a:xfrm>
            <a:off x="6546298" y="3796526"/>
            <a:ext cx="4802776" cy="230832"/>
            <a:chOff x="757249" y="4117000"/>
            <a:chExt cx="4802776" cy="230832"/>
          </a:xfrm>
        </p:grpSpPr>
        <p:cxnSp>
          <p:nvCxnSpPr>
            <p:cNvPr id="168" name="Straight Connector 167">
              <a:extLst>
                <a:ext uri="{FF2B5EF4-FFF2-40B4-BE49-F238E27FC236}">
                  <a16:creationId xmlns:a16="http://schemas.microsoft.com/office/drawing/2014/main" id="{11A28C57-991F-6459-30DD-5D1B5B0A5D1B}"/>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00FAC46-3DEB-62AD-133C-273B5490FD88}"/>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grpSp>
      <p:grpSp>
        <p:nvGrpSpPr>
          <p:cNvPr id="170" name="Group 169">
            <a:extLst>
              <a:ext uri="{FF2B5EF4-FFF2-40B4-BE49-F238E27FC236}">
                <a16:creationId xmlns:a16="http://schemas.microsoft.com/office/drawing/2014/main" id="{B9F69AED-2FD1-E45E-8C50-79F57F5FEC73}"/>
              </a:ext>
            </a:extLst>
          </p:cNvPr>
          <p:cNvGrpSpPr/>
          <p:nvPr/>
        </p:nvGrpSpPr>
        <p:grpSpPr>
          <a:xfrm>
            <a:off x="10417554" y="3332457"/>
            <a:ext cx="829821" cy="307777"/>
            <a:chOff x="4921198" y="3102388"/>
            <a:chExt cx="829821" cy="307777"/>
          </a:xfrm>
        </p:grpSpPr>
        <p:sp>
          <p:nvSpPr>
            <p:cNvPr id="171" name="TextBox 170">
              <a:extLst>
                <a:ext uri="{FF2B5EF4-FFF2-40B4-BE49-F238E27FC236}">
                  <a16:creationId xmlns:a16="http://schemas.microsoft.com/office/drawing/2014/main" id="{C776A7F9-1DF4-2D3B-2A31-723FA755BA0B}"/>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TPC</a:t>
              </a:r>
            </a:p>
          </p:txBody>
        </p:sp>
        <p:sp>
          <p:nvSpPr>
            <p:cNvPr id="172" name="Freeform 152">
              <a:extLst>
                <a:ext uri="{FF2B5EF4-FFF2-40B4-BE49-F238E27FC236}">
                  <a16:creationId xmlns:a16="http://schemas.microsoft.com/office/drawing/2014/main" id="{10C3845D-CEE9-3268-8A47-0ED589CB25DA}"/>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173" name="Freeform 153">
              <a:extLst>
                <a:ext uri="{FF2B5EF4-FFF2-40B4-BE49-F238E27FC236}">
                  <a16:creationId xmlns:a16="http://schemas.microsoft.com/office/drawing/2014/main" id="{766ECBAC-33BA-E9F2-B45F-E0E0400AA195}"/>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grpSp>
        <p:nvGrpSpPr>
          <p:cNvPr id="174" name="Group 173">
            <a:extLst>
              <a:ext uri="{FF2B5EF4-FFF2-40B4-BE49-F238E27FC236}">
                <a16:creationId xmlns:a16="http://schemas.microsoft.com/office/drawing/2014/main" id="{94914660-D3E5-9AF4-7289-78A6A5401246}"/>
              </a:ext>
            </a:extLst>
          </p:cNvPr>
          <p:cNvGrpSpPr/>
          <p:nvPr/>
        </p:nvGrpSpPr>
        <p:grpSpPr>
          <a:xfrm>
            <a:off x="11066994" y="3911942"/>
            <a:ext cx="374645" cy="284807"/>
            <a:chOff x="1873254" y="4178249"/>
            <a:chExt cx="374645" cy="284807"/>
          </a:xfrm>
        </p:grpSpPr>
        <p:sp>
          <p:nvSpPr>
            <p:cNvPr id="175" name="TextBox 174">
              <a:extLst>
                <a:ext uri="{FF2B5EF4-FFF2-40B4-BE49-F238E27FC236}">
                  <a16:creationId xmlns:a16="http://schemas.microsoft.com/office/drawing/2014/main" id="{92529DA5-F146-5AEE-3A33-08168A56C4CE}"/>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36</a:t>
              </a:r>
            </a:p>
          </p:txBody>
        </p:sp>
        <p:cxnSp>
          <p:nvCxnSpPr>
            <p:cNvPr id="176" name="Straight Connector 175">
              <a:extLst>
                <a:ext uri="{FF2B5EF4-FFF2-40B4-BE49-F238E27FC236}">
                  <a16:creationId xmlns:a16="http://schemas.microsoft.com/office/drawing/2014/main" id="{CBB9877A-9EB4-8E92-0E7D-90B8F2CEE8A5}"/>
                </a:ext>
              </a:extLst>
            </p:cNvPr>
            <p:cNvCxnSpPr>
              <a:cxnSpLocks/>
              <a:stCxn id="17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77BCD863-67DA-AC41-6113-A07C4FADD234}"/>
              </a:ext>
            </a:extLst>
          </p:cNvPr>
          <p:cNvGrpSpPr/>
          <p:nvPr/>
        </p:nvGrpSpPr>
        <p:grpSpPr>
          <a:xfrm>
            <a:off x="6902662" y="2776934"/>
            <a:ext cx="590303" cy="1141414"/>
            <a:chOff x="2273654" y="3036835"/>
            <a:chExt cx="1143173" cy="1141414"/>
          </a:xfrm>
        </p:grpSpPr>
        <p:cxnSp>
          <p:nvCxnSpPr>
            <p:cNvPr id="178" name="Straight Connector 177">
              <a:extLst>
                <a:ext uri="{FF2B5EF4-FFF2-40B4-BE49-F238E27FC236}">
                  <a16:creationId xmlns:a16="http://schemas.microsoft.com/office/drawing/2014/main" id="{ED13067C-2C1D-FC91-55DE-A44564111318}"/>
                </a:ext>
              </a:extLst>
            </p:cNvPr>
            <p:cNvCxnSpPr>
              <a:cxnSpLocks/>
            </p:cNvCxnSpPr>
            <p:nvPr/>
          </p:nvCxnSpPr>
          <p:spPr>
            <a:xfrm>
              <a:off x="2273654" y="3036835"/>
              <a:ext cx="1143173"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9A08D2E-A4B3-8F71-DEEB-749E2C6EF458}"/>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E79D1EE-B2D6-6255-1E2E-C518C8D26F06}"/>
                </a:ext>
              </a:extLst>
            </p:cNvPr>
            <p:cNvCxnSpPr>
              <a:cxnSpLocks/>
            </p:cNvCxnSpPr>
            <p:nvPr/>
          </p:nvCxnSpPr>
          <p:spPr>
            <a:xfrm flipV="1">
              <a:off x="3060760"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id="{21E700C0-4B4E-0543-1CFD-77144026B3FD}"/>
              </a:ext>
            </a:extLst>
          </p:cNvPr>
          <p:cNvSpPr txBox="1"/>
          <p:nvPr/>
        </p:nvSpPr>
        <p:spPr>
          <a:xfrm>
            <a:off x="6902661" y="4163933"/>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Months</a:t>
            </a:r>
          </a:p>
        </p:txBody>
      </p:sp>
      <p:graphicFrame>
        <p:nvGraphicFramePr>
          <p:cNvPr id="182" name="Content Placeholder 8">
            <a:extLst>
              <a:ext uri="{FF2B5EF4-FFF2-40B4-BE49-F238E27FC236}">
                <a16:creationId xmlns:a16="http://schemas.microsoft.com/office/drawing/2014/main" id="{BE429F7D-D87A-0E47-542F-84F4DBA8B85C}"/>
              </a:ext>
            </a:extLst>
          </p:cNvPr>
          <p:cNvGraphicFramePr>
            <a:graphicFrameLocks/>
          </p:cNvGraphicFramePr>
          <p:nvPr/>
        </p:nvGraphicFramePr>
        <p:xfrm>
          <a:off x="3343776" y="1596099"/>
          <a:ext cx="2707418" cy="1104925"/>
        </p:xfrm>
        <a:graphic>
          <a:graphicData uri="http://schemas.openxmlformats.org/drawingml/2006/table">
            <a:tbl>
              <a:tblPr firstRow="1" bandRow="1">
                <a:tableStyleId>{5C22544A-7EE6-4342-B048-85BDC9FD1C3A}</a:tableStyleId>
              </a:tblPr>
              <a:tblGrid>
                <a:gridCol w="1389149">
                  <a:extLst>
                    <a:ext uri="{9D8B030D-6E8A-4147-A177-3AD203B41FA5}">
                      <a16:colId xmlns:a16="http://schemas.microsoft.com/office/drawing/2014/main" val="2275183721"/>
                    </a:ext>
                  </a:extLst>
                </a:gridCol>
                <a:gridCol w="674284">
                  <a:extLst>
                    <a:ext uri="{9D8B030D-6E8A-4147-A177-3AD203B41FA5}">
                      <a16:colId xmlns:a16="http://schemas.microsoft.com/office/drawing/2014/main" val="20001"/>
                    </a:ext>
                  </a:extLst>
                </a:gridCol>
                <a:gridCol w="643985">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mj-lt"/>
                          <a:cs typeface="Arial" panose="020B0604020202020204" pitchFamily="34" charset="0"/>
                        </a:rPr>
                        <a:t>BICR analysis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j-lt"/>
                          <a:ea typeface="+mn-ea"/>
                          <a:cs typeface="+mn-cs"/>
                          <a:sym typeface="Arial"/>
                        </a:rPr>
                        <a:t>SG </a:t>
                      </a:r>
                      <a:br>
                        <a:rPr lang="en-US" altLang="zh-CN" sz="1000" u="none" strike="noStrike" kern="1200" cap="none">
                          <a:solidFill>
                            <a:schemeClr val="bg1"/>
                          </a:solidFill>
                          <a:latin typeface="+mj-lt"/>
                          <a:ea typeface="+mn-ea"/>
                          <a:cs typeface="+mn-cs"/>
                          <a:sym typeface="Arial"/>
                        </a:rPr>
                      </a:br>
                      <a:r>
                        <a:rPr lang="en-GB" altLang="zh-CN" sz="1000" u="none" strike="noStrike" kern="1200" cap="none">
                          <a:solidFill>
                            <a:schemeClr val="bg1"/>
                          </a:solidFill>
                          <a:latin typeface="+mj-lt"/>
                          <a:ea typeface="+mn-ea"/>
                          <a:cs typeface="+mn-cs"/>
                          <a:sym typeface="Arial"/>
                        </a:rPr>
                        <a:t>(n = 149)</a:t>
                      </a:r>
                      <a:endParaRPr lang="en-GB" altLang="zh-CN" sz="1000" u="none" strike="noStrike" kern="1200" cap="none">
                        <a:solidFill>
                          <a:schemeClr val="bg1"/>
                        </a:solidFill>
                        <a:latin typeface="+mj-lt"/>
                        <a:ea typeface="+mn-ea"/>
                        <a:cs typeface="+mn-cs"/>
                      </a:endParaRPr>
                    </a:p>
                  </a:txBody>
                  <a:tcPr marL="7625" marR="7625" marT="76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j-lt"/>
                          <a:ea typeface="+mn-ea"/>
                          <a:cs typeface="+mn-cs"/>
                          <a:sym typeface="Arial"/>
                        </a:rPr>
                        <a:t>TPC </a:t>
                      </a:r>
                      <a:br>
                        <a:rPr lang="en-US" altLang="zh-CN" sz="1000" u="none" strike="noStrike" kern="1200" cap="none">
                          <a:solidFill>
                            <a:schemeClr val="bg1"/>
                          </a:solidFill>
                          <a:latin typeface="+mj-lt"/>
                          <a:ea typeface="+mn-ea"/>
                          <a:cs typeface="+mn-cs"/>
                          <a:sym typeface="Arial"/>
                        </a:rPr>
                      </a:br>
                      <a:r>
                        <a:rPr lang="en-GB" altLang="zh-CN" sz="1000" u="none" strike="noStrike" kern="1200" cap="none">
                          <a:solidFill>
                            <a:schemeClr val="bg1"/>
                          </a:solidFill>
                          <a:latin typeface="+mj-lt"/>
                          <a:ea typeface="+mn-ea"/>
                          <a:cs typeface="+mn-cs"/>
                          <a:sym typeface="Arial"/>
                        </a:rPr>
                        <a:t>(n = 134)</a:t>
                      </a:r>
                    </a:p>
                  </a:txBody>
                  <a:tcPr marL="7625" marR="7625" marT="76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Median </a:t>
                      </a:r>
                      <a:r>
                        <a:rPr lang="en-US" sz="1000" b="1" u="none" strike="noStrike" kern="1200" cap="none" err="1">
                          <a:solidFill>
                            <a:schemeClr val="tx1"/>
                          </a:solidFill>
                          <a:latin typeface="+mj-lt"/>
                          <a:ea typeface="+mn-ea"/>
                          <a:cs typeface="+mn-cs"/>
                        </a:rPr>
                        <a:t>PFS,</a:t>
                      </a:r>
                      <a:r>
                        <a:rPr lang="en-US" sz="1000" b="1" u="none" strike="noStrike" kern="1200" cap="none" baseline="30000" err="1">
                          <a:solidFill>
                            <a:schemeClr val="tx1"/>
                          </a:solidFill>
                          <a:latin typeface="+mj-lt"/>
                          <a:ea typeface="+mn-ea"/>
                          <a:cs typeface="+mn-cs"/>
                        </a:rPr>
                        <a:t>b</a:t>
                      </a:r>
                      <a:r>
                        <a:rPr lang="en-US" sz="1000" b="1" u="none" strike="noStrike" kern="1200" cap="none">
                          <a:solidFill>
                            <a:schemeClr val="tx1"/>
                          </a:solidFill>
                          <a:latin typeface="+mj-lt"/>
                          <a:ea typeface="+mn-ea"/>
                          <a:cs typeface="+mn-cs"/>
                        </a:rPr>
                        <a:t> </a:t>
                      </a:r>
                      <a:br>
                        <a:rPr lang="en-US" sz="1000" b="1" u="none" strike="noStrike" kern="1200" cap="none">
                          <a:solidFill>
                            <a:schemeClr val="tx1"/>
                          </a:solidFill>
                          <a:latin typeface="+mj-lt"/>
                          <a:ea typeface="+mn-ea"/>
                          <a:cs typeface="+mn-cs"/>
                        </a:rPr>
                      </a:br>
                      <a:r>
                        <a:rPr lang="en-US" sz="1000" b="1" u="none" strike="noStrike" kern="1200" cap="none">
                          <a:solidFill>
                            <a:schemeClr val="tx1"/>
                          </a:solidFill>
                          <a:latin typeface="+mj-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chemeClr val="tx1"/>
                          </a:solidFill>
                          <a:effectLst/>
                          <a:latin typeface="+mj-lt"/>
                          <a:ea typeface="MS PGothic" pitchFamily="34" charset="-128"/>
                        </a:rPr>
                        <a:t>5.8 </a:t>
                      </a:r>
                      <a:br>
                        <a:rPr kumimoji="0" lang="en-GB" altLang="zh-CN" sz="1000" b="0" i="0" u="none" strike="noStrike" cap="none" normalizeH="0" baseline="0">
                          <a:ln>
                            <a:noFill/>
                          </a:ln>
                          <a:solidFill>
                            <a:schemeClr val="tx1"/>
                          </a:solidFill>
                          <a:effectLst/>
                          <a:latin typeface="+mj-lt"/>
                          <a:ea typeface="MS PGothic" pitchFamily="34" charset="-128"/>
                        </a:rPr>
                      </a:br>
                      <a:r>
                        <a:rPr kumimoji="0" lang="en-GB" altLang="zh-CN" sz="1000" b="0" i="0" u="none" strike="noStrike" cap="none" normalizeH="0" baseline="0">
                          <a:ln>
                            <a:noFill/>
                          </a:ln>
                          <a:solidFill>
                            <a:schemeClr val="tx1"/>
                          </a:solidFill>
                          <a:effectLst/>
                          <a:latin typeface="+mj-lt"/>
                          <a:ea typeface="MS PGothic" pitchFamily="34" charset="-128"/>
                        </a:rPr>
                        <a:t>(4.1-8.4)</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chemeClr val="tx1"/>
                          </a:solidFill>
                          <a:latin typeface="+mj-lt"/>
                          <a:ea typeface="+mn-ea"/>
                          <a:cs typeface="+mn-cs"/>
                        </a:rPr>
                        <a:t>4.2 </a:t>
                      </a:r>
                      <a:br>
                        <a:rPr lang="en-US" altLang="zh-CN" sz="1000" b="0" u="none" strike="noStrike" kern="1200" cap="none">
                          <a:solidFill>
                            <a:schemeClr val="tx1"/>
                          </a:solidFill>
                          <a:latin typeface="+mj-lt"/>
                          <a:ea typeface="+mn-ea"/>
                          <a:cs typeface="+mn-cs"/>
                        </a:rPr>
                      </a:br>
                      <a:r>
                        <a:rPr lang="en-US" altLang="zh-CN" sz="1000" b="0" u="none" strike="noStrike" kern="1200" cap="none">
                          <a:solidFill>
                            <a:schemeClr val="tx1"/>
                          </a:solidFill>
                          <a:latin typeface="+mj-lt"/>
                          <a:ea typeface="+mn-ea"/>
                          <a:cs typeface="+mn-cs"/>
                        </a:rPr>
                        <a:t>(2.8-4.5)</a:t>
                      </a:r>
                      <a:endParaRPr lang="zh-CN" altLang="en-US" sz="1000" b="0" u="none" strike="noStrike" kern="1200" cap="none">
                        <a:solidFill>
                          <a:schemeClr val="tx1"/>
                        </a:solidFill>
                        <a:latin typeface="+mj-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Unstratified HR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0.60</a:t>
                      </a:r>
                      <a:r>
                        <a:rPr lang="en-US" sz="1000" u="none" strike="noStrike" kern="1200" cap="none">
                          <a:solidFill>
                            <a:schemeClr val="tx1"/>
                          </a:solidFill>
                          <a:latin typeface="+mj-lt"/>
                          <a:ea typeface="+mn-ea"/>
                          <a:cs typeface="+mn-cs"/>
                        </a:rPr>
                        <a:t> (0.44</a:t>
                      </a:r>
                      <a:r>
                        <a:rPr kumimoji="0" lang="en-GB" altLang="zh-CN" sz="1000" b="0" i="0" u="none" strike="noStrike" cap="none" normalizeH="0" baseline="0">
                          <a:ln>
                            <a:noFill/>
                          </a:ln>
                          <a:solidFill>
                            <a:schemeClr val="tx1"/>
                          </a:solidFill>
                          <a:effectLst/>
                          <a:latin typeface="+mj-lt"/>
                          <a:ea typeface="MS PGothic" pitchFamily="34" charset="-128"/>
                          <a:cs typeface="Arial" panose="020B0604020202020204" pitchFamily="34" charset="0"/>
                        </a:rPr>
                        <a:t>–</a:t>
                      </a:r>
                      <a:r>
                        <a:rPr kumimoji="0" lang="en-US" altLang="zh-CN" sz="1000" b="0" i="0" u="none" strike="noStrike" kern="1200" cap="none" normalizeH="0" baseline="0">
                          <a:ln>
                            <a:noFill/>
                          </a:ln>
                          <a:solidFill>
                            <a:schemeClr val="tx1"/>
                          </a:solidFill>
                          <a:effectLst/>
                          <a:latin typeface="+mj-lt"/>
                          <a:ea typeface="+mn-ea"/>
                          <a:cs typeface="+mn-cs"/>
                        </a:rPr>
                        <a:t>0.82</a:t>
                      </a:r>
                      <a:r>
                        <a:rPr lang="en-US" sz="1000" u="none" strike="noStrike" kern="1200" cap="none">
                          <a:solidFill>
                            <a:schemeClr val="tx1"/>
                          </a:solidFill>
                          <a:latin typeface="+mj-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83" name="Content Placeholder 8">
            <a:extLst>
              <a:ext uri="{FF2B5EF4-FFF2-40B4-BE49-F238E27FC236}">
                <a16:creationId xmlns:a16="http://schemas.microsoft.com/office/drawing/2014/main" id="{423A5AD9-6C63-CFC3-81E9-9D8AAC329993}"/>
              </a:ext>
            </a:extLst>
          </p:cNvPr>
          <p:cNvGraphicFramePr>
            <a:graphicFrameLocks/>
          </p:cNvGraphicFramePr>
          <p:nvPr/>
        </p:nvGraphicFramePr>
        <p:xfrm>
          <a:off x="8905460" y="1596099"/>
          <a:ext cx="2707418" cy="1104925"/>
        </p:xfrm>
        <a:graphic>
          <a:graphicData uri="http://schemas.openxmlformats.org/drawingml/2006/table">
            <a:tbl>
              <a:tblPr firstRow="1" bandRow="1">
                <a:tableStyleId>{5C22544A-7EE6-4342-B048-85BDC9FD1C3A}</a:tableStyleId>
              </a:tblPr>
              <a:tblGrid>
                <a:gridCol w="1389149">
                  <a:extLst>
                    <a:ext uri="{9D8B030D-6E8A-4147-A177-3AD203B41FA5}">
                      <a16:colId xmlns:a16="http://schemas.microsoft.com/office/drawing/2014/main" val="2275183721"/>
                    </a:ext>
                  </a:extLst>
                </a:gridCol>
                <a:gridCol w="674284">
                  <a:extLst>
                    <a:ext uri="{9D8B030D-6E8A-4147-A177-3AD203B41FA5}">
                      <a16:colId xmlns:a16="http://schemas.microsoft.com/office/drawing/2014/main" val="20001"/>
                    </a:ext>
                  </a:extLst>
                </a:gridCol>
                <a:gridCol w="643985">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mj-lt"/>
                          <a:cs typeface="Arial" panose="020B0604020202020204" pitchFamily="34" charset="0"/>
                        </a:rPr>
                        <a:t>BICR analysis</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j-lt"/>
                          <a:ea typeface="+mn-ea"/>
                          <a:cs typeface="+mn-cs"/>
                          <a:sym typeface="Arial"/>
                        </a:rPr>
                        <a:t>SG </a:t>
                      </a:r>
                      <a:br>
                        <a:rPr lang="en-US" altLang="zh-CN" sz="1000" u="none" strike="noStrike" kern="1200" cap="none">
                          <a:solidFill>
                            <a:schemeClr val="bg1"/>
                          </a:solidFill>
                          <a:latin typeface="+mj-lt"/>
                          <a:ea typeface="+mn-ea"/>
                          <a:cs typeface="+mn-cs"/>
                          <a:sym typeface="Arial"/>
                        </a:rPr>
                      </a:br>
                      <a:r>
                        <a:rPr lang="en-GB" altLang="zh-CN" sz="1000" u="none" strike="noStrike" kern="1200" cap="none">
                          <a:solidFill>
                            <a:schemeClr val="bg1"/>
                          </a:solidFill>
                          <a:latin typeface="+mj-lt"/>
                          <a:ea typeface="+mn-ea"/>
                          <a:cs typeface="+mn-cs"/>
                          <a:sym typeface="Arial"/>
                        </a:rPr>
                        <a:t>(n = 101)</a:t>
                      </a:r>
                      <a:endParaRPr lang="en-GB" altLang="zh-CN" sz="1000" u="none" strike="noStrike" kern="1200" cap="none">
                        <a:solidFill>
                          <a:schemeClr val="bg1"/>
                        </a:solidFill>
                        <a:latin typeface="+mj-lt"/>
                        <a:ea typeface="+mn-ea"/>
                        <a:cs typeface="+mn-cs"/>
                      </a:endParaRPr>
                    </a:p>
                  </a:txBody>
                  <a:tcPr marL="7625" marR="7625" marT="76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j-lt"/>
                          <a:ea typeface="+mn-ea"/>
                          <a:cs typeface="+mn-cs"/>
                          <a:sym typeface="Arial"/>
                        </a:rPr>
                        <a:t>TPC </a:t>
                      </a:r>
                      <a:br>
                        <a:rPr lang="en-US" altLang="zh-CN" sz="1000" u="none" strike="noStrike" kern="1200" cap="none">
                          <a:solidFill>
                            <a:schemeClr val="bg1"/>
                          </a:solidFill>
                          <a:latin typeface="+mj-lt"/>
                          <a:ea typeface="+mn-ea"/>
                          <a:cs typeface="+mn-cs"/>
                          <a:sym typeface="Arial"/>
                        </a:rPr>
                      </a:br>
                      <a:r>
                        <a:rPr lang="en-GB" altLang="zh-CN" sz="1000" u="none" strike="noStrike" kern="1200" cap="none">
                          <a:solidFill>
                            <a:schemeClr val="bg1"/>
                          </a:solidFill>
                          <a:latin typeface="+mj-lt"/>
                          <a:ea typeface="+mn-ea"/>
                          <a:cs typeface="+mn-cs"/>
                          <a:sym typeface="Arial"/>
                        </a:rPr>
                        <a:t>(n = 116)</a:t>
                      </a:r>
                    </a:p>
                  </a:txBody>
                  <a:tcPr marL="7625" marR="7625" marT="76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Median </a:t>
                      </a:r>
                      <a:r>
                        <a:rPr lang="en-US" sz="1000" b="1" u="none" strike="noStrike" kern="1200" cap="none" err="1">
                          <a:solidFill>
                            <a:schemeClr val="tx1"/>
                          </a:solidFill>
                          <a:latin typeface="+mj-lt"/>
                          <a:ea typeface="+mn-ea"/>
                          <a:cs typeface="+mn-cs"/>
                        </a:rPr>
                        <a:t>PFS,</a:t>
                      </a:r>
                      <a:r>
                        <a:rPr lang="en-US" sz="1000" b="1" u="none" strike="noStrike" kern="1200" cap="none" baseline="30000" err="1">
                          <a:solidFill>
                            <a:schemeClr val="tx1"/>
                          </a:solidFill>
                          <a:latin typeface="+mj-lt"/>
                          <a:ea typeface="+mn-ea"/>
                          <a:cs typeface="+mn-cs"/>
                        </a:rPr>
                        <a:t>b</a:t>
                      </a:r>
                      <a:r>
                        <a:rPr lang="en-US" sz="1000" b="1" u="none" strike="noStrike" kern="1200" cap="none">
                          <a:solidFill>
                            <a:schemeClr val="tx1"/>
                          </a:solidFill>
                          <a:latin typeface="+mj-lt"/>
                          <a:ea typeface="+mn-ea"/>
                          <a:cs typeface="+mn-cs"/>
                        </a:rPr>
                        <a:t> </a:t>
                      </a:r>
                      <a:br>
                        <a:rPr lang="en-US" sz="1000" b="1" u="none" strike="noStrike" kern="1200" cap="none">
                          <a:solidFill>
                            <a:schemeClr val="tx1"/>
                          </a:solidFill>
                          <a:latin typeface="+mj-lt"/>
                          <a:ea typeface="+mn-ea"/>
                          <a:cs typeface="+mn-cs"/>
                        </a:rPr>
                      </a:br>
                      <a:r>
                        <a:rPr lang="en-US" sz="1000" b="1" u="none" strike="noStrike" kern="1200" cap="none">
                          <a:solidFill>
                            <a:schemeClr val="tx1"/>
                          </a:solidFill>
                          <a:latin typeface="+mj-lt"/>
                          <a:ea typeface="+mn-ea"/>
                          <a:cs typeface="+mn-cs"/>
                        </a:rPr>
                        <a:t>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chemeClr val="tx1"/>
                          </a:solidFill>
                          <a:effectLst/>
                          <a:latin typeface="+mj-lt"/>
                          <a:ea typeface="MS PGothic" pitchFamily="34" charset="-128"/>
                        </a:rPr>
                        <a:t>5.0 </a:t>
                      </a:r>
                      <a:br>
                        <a:rPr kumimoji="0" lang="en-GB" altLang="zh-CN" sz="1000" b="0" i="0" u="none" strike="noStrike" cap="none" normalizeH="0" baseline="0">
                          <a:ln>
                            <a:noFill/>
                          </a:ln>
                          <a:solidFill>
                            <a:schemeClr val="tx1"/>
                          </a:solidFill>
                          <a:effectLst/>
                          <a:latin typeface="+mj-lt"/>
                          <a:ea typeface="MS PGothic" pitchFamily="34" charset="-128"/>
                        </a:rPr>
                      </a:br>
                      <a:r>
                        <a:rPr kumimoji="0" lang="en-GB" altLang="zh-CN" sz="1000" b="0" i="0" u="none" strike="noStrike" cap="none" normalizeH="0" baseline="0">
                          <a:ln>
                            <a:noFill/>
                          </a:ln>
                          <a:solidFill>
                            <a:schemeClr val="tx1"/>
                          </a:solidFill>
                          <a:effectLst/>
                          <a:latin typeface="+mj-lt"/>
                          <a:ea typeface="MS PGothic" pitchFamily="34" charset="-128"/>
                        </a:rPr>
                        <a:t>(3.9-7.2)</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chemeClr val="tx1"/>
                          </a:solidFill>
                          <a:latin typeface="+mj-lt"/>
                          <a:ea typeface="+mn-ea"/>
                          <a:cs typeface="+mn-cs"/>
                        </a:rPr>
                        <a:t>3.4 </a:t>
                      </a:r>
                      <a:br>
                        <a:rPr lang="en-US" altLang="zh-CN" sz="1000" b="0" u="none" strike="noStrike" kern="1200" cap="none">
                          <a:solidFill>
                            <a:schemeClr val="tx1"/>
                          </a:solidFill>
                          <a:latin typeface="+mj-lt"/>
                          <a:ea typeface="+mn-ea"/>
                          <a:cs typeface="+mn-cs"/>
                        </a:rPr>
                      </a:br>
                      <a:r>
                        <a:rPr lang="en-US" altLang="zh-CN" sz="1000" b="0" u="none" strike="noStrike" kern="1200" cap="none">
                          <a:solidFill>
                            <a:schemeClr val="tx1"/>
                          </a:solidFill>
                          <a:latin typeface="+mj-lt"/>
                          <a:ea typeface="+mn-ea"/>
                          <a:cs typeface="+mn-cs"/>
                        </a:rPr>
                        <a:t>(1.8-4.2)</a:t>
                      </a:r>
                      <a:endParaRPr lang="zh-CN" altLang="en-US" sz="1000" b="0" u="none" strike="noStrike" kern="1200" cap="none">
                        <a:solidFill>
                          <a:schemeClr val="tx1"/>
                        </a:solidFill>
                        <a:latin typeface="+mj-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Unstratified HR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j-lt"/>
                          <a:ea typeface="+mn-ea"/>
                          <a:cs typeface="+mn-cs"/>
                        </a:rPr>
                        <a:t>0.70</a:t>
                      </a:r>
                      <a:r>
                        <a:rPr lang="en-US" sz="1000" u="none" strike="noStrike" kern="1200" cap="none">
                          <a:solidFill>
                            <a:schemeClr val="tx1"/>
                          </a:solidFill>
                          <a:latin typeface="+mj-lt"/>
                          <a:ea typeface="+mn-ea"/>
                          <a:cs typeface="+mn-cs"/>
                        </a:rPr>
                        <a:t> (0.51</a:t>
                      </a:r>
                      <a:r>
                        <a:rPr kumimoji="0" lang="en-GB" altLang="zh-CN" sz="1000" b="0" i="0" u="none" strike="noStrike" cap="none" normalizeH="0" baseline="0">
                          <a:ln>
                            <a:noFill/>
                          </a:ln>
                          <a:solidFill>
                            <a:schemeClr val="tx1"/>
                          </a:solidFill>
                          <a:effectLst/>
                          <a:latin typeface="+mj-lt"/>
                          <a:ea typeface="MS PGothic" pitchFamily="34" charset="-128"/>
                          <a:cs typeface="Arial" panose="020B0604020202020204" pitchFamily="34" charset="0"/>
                        </a:rPr>
                        <a:t>–</a:t>
                      </a:r>
                      <a:r>
                        <a:rPr kumimoji="0" lang="en-US" altLang="zh-CN" sz="1000" b="0" i="0" u="none" strike="noStrike" kern="1200" cap="none" normalizeH="0" baseline="0">
                          <a:ln>
                            <a:noFill/>
                          </a:ln>
                          <a:solidFill>
                            <a:schemeClr val="tx1"/>
                          </a:solidFill>
                          <a:effectLst/>
                          <a:latin typeface="+mj-lt"/>
                          <a:ea typeface="+mn-ea"/>
                          <a:cs typeface="+mn-cs"/>
                        </a:rPr>
                        <a:t>0.98</a:t>
                      </a:r>
                      <a:r>
                        <a:rPr lang="en-US" sz="1000" u="none" strike="noStrike" kern="1200" cap="none">
                          <a:solidFill>
                            <a:schemeClr val="tx1"/>
                          </a:solidFill>
                          <a:latin typeface="+mj-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pSp>
        <p:nvGrpSpPr>
          <p:cNvPr id="184" name="Graphic 214">
            <a:extLst>
              <a:ext uri="{FF2B5EF4-FFF2-40B4-BE49-F238E27FC236}">
                <a16:creationId xmlns:a16="http://schemas.microsoft.com/office/drawing/2014/main" id="{812A0EF2-755E-F9A0-BC40-2174DB75EF6C}"/>
              </a:ext>
            </a:extLst>
          </p:cNvPr>
          <p:cNvGrpSpPr/>
          <p:nvPr/>
        </p:nvGrpSpPr>
        <p:grpSpPr>
          <a:xfrm>
            <a:off x="6841025" y="1517667"/>
            <a:ext cx="4106772" cy="2407260"/>
            <a:chOff x="6841025" y="1749236"/>
            <a:chExt cx="4106772" cy="2407260"/>
          </a:xfrm>
          <a:solidFill>
            <a:srgbClr val="0000FF"/>
          </a:solidFill>
        </p:grpSpPr>
        <p:sp>
          <p:nvSpPr>
            <p:cNvPr id="185" name="TextBox 184">
              <a:extLst>
                <a:ext uri="{FF2B5EF4-FFF2-40B4-BE49-F238E27FC236}">
                  <a16:creationId xmlns:a16="http://schemas.microsoft.com/office/drawing/2014/main" id="{A7D1157E-8911-6D37-BBA0-135A8B27E83D}"/>
                </a:ext>
              </a:extLst>
            </p:cNvPr>
            <p:cNvSpPr txBox="1"/>
            <p:nvPr/>
          </p:nvSpPr>
          <p:spPr>
            <a:xfrm>
              <a:off x="6841025" y="174923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86" name="TextBox 185">
              <a:extLst>
                <a:ext uri="{FF2B5EF4-FFF2-40B4-BE49-F238E27FC236}">
                  <a16:creationId xmlns:a16="http://schemas.microsoft.com/office/drawing/2014/main" id="{AC7924EA-AACB-A682-73AC-524BDAE95754}"/>
                </a:ext>
              </a:extLst>
            </p:cNvPr>
            <p:cNvSpPr txBox="1"/>
            <p:nvPr/>
          </p:nvSpPr>
          <p:spPr>
            <a:xfrm>
              <a:off x="6924524" y="206731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87" name="TextBox 186">
              <a:extLst>
                <a:ext uri="{FF2B5EF4-FFF2-40B4-BE49-F238E27FC236}">
                  <a16:creationId xmlns:a16="http://schemas.microsoft.com/office/drawing/2014/main" id="{BED065F2-DBEC-8ED2-8369-2ABE2C05F920}"/>
                </a:ext>
              </a:extLst>
            </p:cNvPr>
            <p:cNvSpPr txBox="1"/>
            <p:nvPr/>
          </p:nvSpPr>
          <p:spPr>
            <a:xfrm>
              <a:off x="6940412" y="2298297"/>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88" name="TextBox 187">
              <a:extLst>
                <a:ext uri="{FF2B5EF4-FFF2-40B4-BE49-F238E27FC236}">
                  <a16:creationId xmlns:a16="http://schemas.microsoft.com/office/drawing/2014/main" id="{38605887-6B25-535D-DB76-649B368BFD27}"/>
                </a:ext>
              </a:extLst>
            </p:cNvPr>
            <p:cNvSpPr txBox="1"/>
            <p:nvPr/>
          </p:nvSpPr>
          <p:spPr>
            <a:xfrm>
              <a:off x="6972280" y="2559381"/>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89" name="TextBox 188">
              <a:extLst>
                <a:ext uri="{FF2B5EF4-FFF2-40B4-BE49-F238E27FC236}">
                  <a16:creationId xmlns:a16="http://schemas.microsoft.com/office/drawing/2014/main" id="{BBCFC925-196D-C2D2-7E8F-23CE38B72757}"/>
                </a:ext>
              </a:extLst>
            </p:cNvPr>
            <p:cNvSpPr txBox="1"/>
            <p:nvPr/>
          </p:nvSpPr>
          <p:spPr>
            <a:xfrm>
              <a:off x="7083579" y="2680088"/>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0" name="TextBox 189">
              <a:extLst>
                <a:ext uri="{FF2B5EF4-FFF2-40B4-BE49-F238E27FC236}">
                  <a16:creationId xmlns:a16="http://schemas.microsoft.com/office/drawing/2014/main" id="{5037693D-537B-2E33-6A3B-C57D74E9EF6B}"/>
                </a:ext>
              </a:extLst>
            </p:cNvPr>
            <p:cNvSpPr txBox="1"/>
            <p:nvPr/>
          </p:nvSpPr>
          <p:spPr>
            <a:xfrm>
              <a:off x="7087552" y="2680088"/>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1" name="TextBox 190">
              <a:extLst>
                <a:ext uri="{FF2B5EF4-FFF2-40B4-BE49-F238E27FC236}">
                  <a16:creationId xmlns:a16="http://schemas.microsoft.com/office/drawing/2014/main" id="{771BC8D5-7FA2-CC45-087D-D83B43E407CD}"/>
                </a:ext>
              </a:extLst>
            </p:cNvPr>
            <p:cNvSpPr txBox="1"/>
            <p:nvPr/>
          </p:nvSpPr>
          <p:spPr>
            <a:xfrm>
              <a:off x="7111474" y="2780227"/>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2" name="TextBox 191">
              <a:extLst>
                <a:ext uri="{FF2B5EF4-FFF2-40B4-BE49-F238E27FC236}">
                  <a16:creationId xmlns:a16="http://schemas.microsoft.com/office/drawing/2014/main" id="{09734D5F-CA30-FF4D-F5BD-B92EA60DA218}"/>
                </a:ext>
              </a:extLst>
            </p:cNvPr>
            <p:cNvSpPr txBox="1"/>
            <p:nvPr/>
          </p:nvSpPr>
          <p:spPr>
            <a:xfrm>
              <a:off x="7135305" y="2805814"/>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3" name="TextBox 192">
              <a:extLst>
                <a:ext uri="{FF2B5EF4-FFF2-40B4-BE49-F238E27FC236}">
                  <a16:creationId xmlns:a16="http://schemas.microsoft.com/office/drawing/2014/main" id="{4395F271-2989-3DC7-F6FC-6AE53895DE6D}"/>
                </a:ext>
              </a:extLst>
            </p:cNvPr>
            <p:cNvSpPr txBox="1"/>
            <p:nvPr/>
          </p:nvSpPr>
          <p:spPr>
            <a:xfrm>
              <a:off x="7274499" y="309308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4" name="TextBox 193">
              <a:extLst>
                <a:ext uri="{FF2B5EF4-FFF2-40B4-BE49-F238E27FC236}">
                  <a16:creationId xmlns:a16="http://schemas.microsoft.com/office/drawing/2014/main" id="{7B883A05-56FB-4A63-4F53-2EA481088CA4}"/>
                </a:ext>
              </a:extLst>
            </p:cNvPr>
            <p:cNvSpPr txBox="1"/>
            <p:nvPr/>
          </p:nvSpPr>
          <p:spPr>
            <a:xfrm>
              <a:off x="7282440" y="309308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5" name="TextBox 194">
              <a:extLst>
                <a:ext uri="{FF2B5EF4-FFF2-40B4-BE49-F238E27FC236}">
                  <a16:creationId xmlns:a16="http://schemas.microsoft.com/office/drawing/2014/main" id="{98B83809-24D7-7B4B-5EA0-9221997D12C0}"/>
                </a:ext>
              </a:extLst>
            </p:cNvPr>
            <p:cNvSpPr txBox="1"/>
            <p:nvPr/>
          </p:nvSpPr>
          <p:spPr>
            <a:xfrm>
              <a:off x="7298329" y="309308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6" name="TextBox 195">
              <a:extLst>
                <a:ext uri="{FF2B5EF4-FFF2-40B4-BE49-F238E27FC236}">
                  <a16:creationId xmlns:a16="http://schemas.microsoft.com/office/drawing/2014/main" id="{8397EFAC-A8A8-FE01-2E9F-6A7E0C278A84}"/>
                </a:ext>
              </a:extLst>
            </p:cNvPr>
            <p:cNvSpPr txBox="1"/>
            <p:nvPr/>
          </p:nvSpPr>
          <p:spPr>
            <a:xfrm>
              <a:off x="7429580" y="3207373"/>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7" name="TextBox 196">
              <a:extLst>
                <a:ext uri="{FF2B5EF4-FFF2-40B4-BE49-F238E27FC236}">
                  <a16:creationId xmlns:a16="http://schemas.microsoft.com/office/drawing/2014/main" id="{32C2594A-8A16-3DB9-6468-F7AE9A4FBD71}"/>
                </a:ext>
              </a:extLst>
            </p:cNvPr>
            <p:cNvSpPr txBox="1"/>
            <p:nvPr/>
          </p:nvSpPr>
          <p:spPr>
            <a:xfrm>
              <a:off x="7580783" y="3448690"/>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8" name="TextBox 197">
              <a:extLst>
                <a:ext uri="{FF2B5EF4-FFF2-40B4-BE49-F238E27FC236}">
                  <a16:creationId xmlns:a16="http://schemas.microsoft.com/office/drawing/2014/main" id="{620D0F37-1236-25C1-5888-686391CB4E6E}"/>
                </a:ext>
              </a:extLst>
            </p:cNvPr>
            <p:cNvSpPr txBox="1"/>
            <p:nvPr/>
          </p:nvSpPr>
          <p:spPr>
            <a:xfrm>
              <a:off x="7640358" y="3514412"/>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199" name="TextBox 198">
              <a:extLst>
                <a:ext uri="{FF2B5EF4-FFF2-40B4-BE49-F238E27FC236}">
                  <a16:creationId xmlns:a16="http://schemas.microsoft.com/office/drawing/2014/main" id="{38268AF3-F18C-82CB-4C9B-EA51EBD23A17}"/>
                </a:ext>
              </a:extLst>
            </p:cNvPr>
            <p:cNvSpPr txBox="1"/>
            <p:nvPr/>
          </p:nvSpPr>
          <p:spPr>
            <a:xfrm>
              <a:off x="7763666" y="3514412"/>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0" name="TextBox 199">
              <a:extLst>
                <a:ext uri="{FF2B5EF4-FFF2-40B4-BE49-F238E27FC236}">
                  <a16:creationId xmlns:a16="http://schemas.microsoft.com/office/drawing/2014/main" id="{0506273B-63B2-165C-B8D0-2A0BAB8E6742}"/>
                </a:ext>
              </a:extLst>
            </p:cNvPr>
            <p:cNvSpPr txBox="1"/>
            <p:nvPr/>
          </p:nvSpPr>
          <p:spPr>
            <a:xfrm>
              <a:off x="7946643" y="3666026"/>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1" name="TextBox 200">
              <a:extLst>
                <a:ext uri="{FF2B5EF4-FFF2-40B4-BE49-F238E27FC236}">
                  <a16:creationId xmlns:a16="http://schemas.microsoft.com/office/drawing/2014/main" id="{6136675D-51D0-4F60-0EC8-200255062764}"/>
                </a:ext>
              </a:extLst>
            </p:cNvPr>
            <p:cNvSpPr txBox="1"/>
            <p:nvPr/>
          </p:nvSpPr>
          <p:spPr>
            <a:xfrm>
              <a:off x="8113640" y="3794059"/>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2" name="TextBox 201">
              <a:extLst>
                <a:ext uri="{FF2B5EF4-FFF2-40B4-BE49-F238E27FC236}">
                  <a16:creationId xmlns:a16="http://schemas.microsoft.com/office/drawing/2014/main" id="{7970F191-6759-ADC4-7624-02DFEE6C1562}"/>
                </a:ext>
              </a:extLst>
            </p:cNvPr>
            <p:cNvSpPr txBox="1"/>
            <p:nvPr/>
          </p:nvSpPr>
          <p:spPr>
            <a:xfrm>
              <a:off x="8272785" y="3794059"/>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3" name="TextBox 202">
              <a:extLst>
                <a:ext uri="{FF2B5EF4-FFF2-40B4-BE49-F238E27FC236}">
                  <a16:creationId xmlns:a16="http://schemas.microsoft.com/office/drawing/2014/main" id="{FAEC8F6B-949A-FE37-8D65-49570DF97074}"/>
                </a:ext>
              </a:extLst>
            </p:cNvPr>
            <p:cNvSpPr txBox="1"/>
            <p:nvPr/>
          </p:nvSpPr>
          <p:spPr>
            <a:xfrm>
              <a:off x="8304559" y="3794059"/>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4" name="TextBox 203">
              <a:extLst>
                <a:ext uri="{FF2B5EF4-FFF2-40B4-BE49-F238E27FC236}">
                  <a16:creationId xmlns:a16="http://schemas.microsoft.com/office/drawing/2014/main" id="{4EF2E4F6-8CF7-0061-9EC8-84F4575B1D9D}"/>
                </a:ext>
              </a:extLst>
            </p:cNvPr>
            <p:cNvSpPr txBox="1"/>
            <p:nvPr/>
          </p:nvSpPr>
          <p:spPr>
            <a:xfrm>
              <a:off x="10682981" y="3900720"/>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5" name="TextBox 204">
              <a:extLst>
                <a:ext uri="{FF2B5EF4-FFF2-40B4-BE49-F238E27FC236}">
                  <a16:creationId xmlns:a16="http://schemas.microsoft.com/office/drawing/2014/main" id="{C8EE6949-305B-AF4B-6C54-D1489D079ADB}"/>
                </a:ext>
              </a:extLst>
            </p:cNvPr>
            <p:cNvSpPr txBox="1"/>
            <p:nvPr/>
          </p:nvSpPr>
          <p:spPr>
            <a:xfrm>
              <a:off x="7457475" y="335557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06" name="TextBox 205">
              <a:extLst>
                <a:ext uri="{FF2B5EF4-FFF2-40B4-BE49-F238E27FC236}">
                  <a16:creationId xmlns:a16="http://schemas.microsoft.com/office/drawing/2014/main" id="{B618A9F1-99F7-12E8-BFCE-47B2FAE0EB28}"/>
                </a:ext>
              </a:extLst>
            </p:cNvPr>
            <p:cNvSpPr txBox="1"/>
            <p:nvPr/>
          </p:nvSpPr>
          <p:spPr>
            <a:xfrm>
              <a:off x="6912608" y="1884695"/>
              <a:ext cx="264816" cy="255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sp>
        <p:nvSpPr>
          <p:cNvPr id="207" name="Freeform 262">
            <a:extLst>
              <a:ext uri="{FF2B5EF4-FFF2-40B4-BE49-F238E27FC236}">
                <a16:creationId xmlns:a16="http://schemas.microsoft.com/office/drawing/2014/main" id="{414A4A18-1487-EF33-FEF6-17AABFAC03E5}"/>
              </a:ext>
            </a:extLst>
          </p:cNvPr>
          <p:cNvSpPr/>
          <p:nvPr/>
        </p:nvSpPr>
        <p:spPr>
          <a:xfrm>
            <a:off x="6898661" y="1624914"/>
            <a:ext cx="3913528" cy="2173356"/>
          </a:xfrm>
          <a:custGeom>
            <a:avLst/>
            <a:gdLst>
              <a:gd name="connsiteX0" fmla="*/ 0 w 3913528"/>
              <a:gd name="connsiteY0" fmla="*/ 0 h 2173356"/>
              <a:gd name="connsiteX1" fmla="*/ 3695 w 3913528"/>
              <a:gd name="connsiteY1" fmla="*/ 0 h 2173356"/>
              <a:gd name="connsiteX2" fmla="*/ 27710 w 3913528"/>
              <a:gd name="connsiteY2" fmla="*/ 0 h 2173356"/>
              <a:gd name="connsiteX3" fmla="*/ 27710 w 3913528"/>
              <a:gd name="connsiteY3" fmla="*/ 22075 h 2173356"/>
              <a:gd name="connsiteX4" fmla="*/ 71121 w 3913528"/>
              <a:gd name="connsiteY4" fmla="*/ 22075 h 2173356"/>
              <a:gd name="connsiteX5" fmla="*/ 103449 w 3913528"/>
              <a:gd name="connsiteY5" fmla="*/ 22075 h 2173356"/>
              <a:gd name="connsiteX6" fmla="*/ 103449 w 3913528"/>
              <a:gd name="connsiteY6" fmla="*/ 44149 h 2173356"/>
              <a:gd name="connsiteX7" fmla="*/ 107144 w 3913528"/>
              <a:gd name="connsiteY7" fmla="*/ 44149 h 2173356"/>
              <a:gd name="connsiteX8" fmla="*/ 107144 w 3913528"/>
              <a:gd name="connsiteY8" fmla="*/ 67228 h 2173356"/>
              <a:gd name="connsiteX9" fmla="*/ 110839 w 3913528"/>
              <a:gd name="connsiteY9" fmla="*/ 67228 h 2173356"/>
              <a:gd name="connsiteX10" fmla="*/ 110839 w 3913528"/>
              <a:gd name="connsiteY10" fmla="*/ 112380 h 2173356"/>
              <a:gd name="connsiteX11" fmla="*/ 119152 w 3913528"/>
              <a:gd name="connsiteY11" fmla="*/ 112380 h 2173356"/>
              <a:gd name="connsiteX12" fmla="*/ 119152 w 3913528"/>
              <a:gd name="connsiteY12" fmla="*/ 134455 h 2173356"/>
              <a:gd name="connsiteX13" fmla="*/ 139472 w 3913528"/>
              <a:gd name="connsiteY13" fmla="*/ 134455 h 2173356"/>
              <a:gd name="connsiteX14" fmla="*/ 139472 w 3913528"/>
              <a:gd name="connsiteY14" fmla="*/ 157533 h 2173356"/>
              <a:gd name="connsiteX15" fmla="*/ 143167 w 3913528"/>
              <a:gd name="connsiteY15" fmla="*/ 157533 h 2173356"/>
              <a:gd name="connsiteX16" fmla="*/ 146861 w 3913528"/>
              <a:gd name="connsiteY16" fmla="*/ 157533 h 2173356"/>
              <a:gd name="connsiteX17" fmla="*/ 146861 w 3913528"/>
              <a:gd name="connsiteY17" fmla="*/ 225764 h 2173356"/>
              <a:gd name="connsiteX18" fmla="*/ 155174 w 3913528"/>
              <a:gd name="connsiteY18" fmla="*/ 225764 h 2173356"/>
              <a:gd name="connsiteX19" fmla="*/ 155174 w 3913528"/>
              <a:gd name="connsiteY19" fmla="*/ 340151 h 2173356"/>
              <a:gd name="connsiteX20" fmla="*/ 158869 w 3913528"/>
              <a:gd name="connsiteY20" fmla="*/ 340151 h 2173356"/>
              <a:gd name="connsiteX21" fmla="*/ 158869 w 3913528"/>
              <a:gd name="connsiteY21" fmla="*/ 386308 h 2173356"/>
              <a:gd name="connsiteX22" fmla="*/ 162563 w 3913528"/>
              <a:gd name="connsiteY22" fmla="*/ 386308 h 2173356"/>
              <a:gd name="connsiteX23" fmla="*/ 162563 w 3913528"/>
              <a:gd name="connsiteY23" fmla="*/ 432464 h 2173356"/>
              <a:gd name="connsiteX24" fmla="*/ 167182 w 3913528"/>
              <a:gd name="connsiteY24" fmla="*/ 432464 h 2173356"/>
              <a:gd name="connsiteX25" fmla="*/ 167182 w 3913528"/>
              <a:gd name="connsiteY25" fmla="*/ 455542 h 2173356"/>
              <a:gd name="connsiteX26" fmla="*/ 170876 w 3913528"/>
              <a:gd name="connsiteY26" fmla="*/ 455542 h 2173356"/>
              <a:gd name="connsiteX27" fmla="*/ 170876 w 3913528"/>
              <a:gd name="connsiteY27" fmla="*/ 570933 h 2173356"/>
              <a:gd name="connsiteX28" fmla="*/ 174571 w 3913528"/>
              <a:gd name="connsiteY28" fmla="*/ 570933 h 2173356"/>
              <a:gd name="connsiteX29" fmla="*/ 174571 w 3913528"/>
              <a:gd name="connsiteY29" fmla="*/ 642174 h 2173356"/>
              <a:gd name="connsiteX30" fmla="*/ 179189 w 3913528"/>
              <a:gd name="connsiteY30" fmla="*/ 642174 h 2173356"/>
              <a:gd name="connsiteX31" fmla="*/ 179189 w 3913528"/>
              <a:gd name="connsiteY31" fmla="*/ 666255 h 2173356"/>
              <a:gd name="connsiteX32" fmla="*/ 182884 w 3913528"/>
              <a:gd name="connsiteY32" fmla="*/ 666255 h 2173356"/>
              <a:gd name="connsiteX33" fmla="*/ 182884 w 3913528"/>
              <a:gd name="connsiteY33" fmla="*/ 689333 h 2173356"/>
              <a:gd name="connsiteX34" fmla="*/ 186578 w 3913528"/>
              <a:gd name="connsiteY34" fmla="*/ 689333 h 2173356"/>
              <a:gd name="connsiteX35" fmla="*/ 186578 w 3913528"/>
              <a:gd name="connsiteY35" fmla="*/ 737496 h 2173356"/>
              <a:gd name="connsiteX36" fmla="*/ 191197 w 3913528"/>
              <a:gd name="connsiteY36" fmla="*/ 737496 h 2173356"/>
              <a:gd name="connsiteX37" fmla="*/ 191197 w 3913528"/>
              <a:gd name="connsiteY37" fmla="*/ 760574 h 2173356"/>
              <a:gd name="connsiteX38" fmla="*/ 194891 w 3913528"/>
              <a:gd name="connsiteY38" fmla="*/ 760574 h 2173356"/>
              <a:gd name="connsiteX39" fmla="*/ 194891 w 3913528"/>
              <a:gd name="connsiteY39" fmla="*/ 784656 h 2173356"/>
              <a:gd name="connsiteX40" fmla="*/ 198586 w 3913528"/>
              <a:gd name="connsiteY40" fmla="*/ 784656 h 2173356"/>
              <a:gd name="connsiteX41" fmla="*/ 198586 w 3913528"/>
              <a:gd name="connsiteY41" fmla="*/ 808738 h 2173356"/>
              <a:gd name="connsiteX42" fmla="*/ 202281 w 3913528"/>
              <a:gd name="connsiteY42" fmla="*/ 808738 h 2173356"/>
              <a:gd name="connsiteX43" fmla="*/ 202281 w 3913528"/>
              <a:gd name="connsiteY43" fmla="*/ 831816 h 2173356"/>
              <a:gd name="connsiteX44" fmla="*/ 206899 w 3913528"/>
              <a:gd name="connsiteY44" fmla="*/ 831816 h 2173356"/>
              <a:gd name="connsiteX45" fmla="*/ 206899 w 3913528"/>
              <a:gd name="connsiteY45" fmla="*/ 855897 h 2173356"/>
              <a:gd name="connsiteX46" fmla="*/ 210593 w 3913528"/>
              <a:gd name="connsiteY46" fmla="*/ 855897 h 2173356"/>
              <a:gd name="connsiteX47" fmla="*/ 210593 w 3913528"/>
              <a:gd name="connsiteY47" fmla="*/ 879979 h 2173356"/>
              <a:gd name="connsiteX48" fmla="*/ 222601 w 3913528"/>
              <a:gd name="connsiteY48" fmla="*/ 879979 h 2173356"/>
              <a:gd name="connsiteX49" fmla="*/ 222601 w 3913528"/>
              <a:gd name="connsiteY49" fmla="*/ 904060 h 2173356"/>
              <a:gd name="connsiteX50" fmla="*/ 230914 w 3913528"/>
              <a:gd name="connsiteY50" fmla="*/ 904060 h 2173356"/>
              <a:gd name="connsiteX51" fmla="*/ 230914 w 3913528"/>
              <a:gd name="connsiteY51" fmla="*/ 928142 h 2173356"/>
              <a:gd name="connsiteX52" fmla="*/ 238303 w 3913528"/>
              <a:gd name="connsiteY52" fmla="*/ 928142 h 2173356"/>
              <a:gd name="connsiteX53" fmla="*/ 238303 w 3913528"/>
              <a:gd name="connsiteY53" fmla="*/ 953227 h 2173356"/>
              <a:gd name="connsiteX54" fmla="*/ 314043 w 3913528"/>
              <a:gd name="connsiteY54" fmla="*/ 953227 h 2173356"/>
              <a:gd name="connsiteX55" fmla="*/ 317738 w 3913528"/>
              <a:gd name="connsiteY55" fmla="*/ 953227 h 2173356"/>
              <a:gd name="connsiteX56" fmla="*/ 329745 w 3913528"/>
              <a:gd name="connsiteY56" fmla="*/ 953227 h 2173356"/>
              <a:gd name="connsiteX57" fmla="*/ 329745 w 3913528"/>
              <a:gd name="connsiteY57" fmla="*/ 978312 h 2173356"/>
              <a:gd name="connsiteX58" fmla="*/ 338058 w 3913528"/>
              <a:gd name="connsiteY58" fmla="*/ 978312 h 2173356"/>
              <a:gd name="connsiteX59" fmla="*/ 338058 w 3913528"/>
              <a:gd name="connsiteY59" fmla="*/ 1002393 h 2173356"/>
              <a:gd name="connsiteX60" fmla="*/ 341753 w 3913528"/>
              <a:gd name="connsiteY60" fmla="*/ 1002393 h 2173356"/>
              <a:gd name="connsiteX61" fmla="*/ 341753 w 3913528"/>
              <a:gd name="connsiteY61" fmla="*/ 1052563 h 2173356"/>
              <a:gd name="connsiteX62" fmla="*/ 365768 w 3913528"/>
              <a:gd name="connsiteY62" fmla="*/ 1052563 h 2173356"/>
              <a:gd name="connsiteX63" fmla="*/ 365768 w 3913528"/>
              <a:gd name="connsiteY63" fmla="*/ 1078651 h 2173356"/>
              <a:gd name="connsiteX64" fmla="*/ 369462 w 3913528"/>
              <a:gd name="connsiteY64" fmla="*/ 1078651 h 2173356"/>
              <a:gd name="connsiteX65" fmla="*/ 369462 w 3913528"/>
              <a:gd name="connsiteY65" fmla="*/ 1104740 h 2173356"/>
              <a:gd name="connsiteX66" fmla="*/ 381470 w 3913528"/>
              <a:gd name="connsiteY66" fmla="*/ 1104740 h 2173356"/>
              <a:gd name="connsiteX67" fmla="*/ 381470 w 3913528"/>
              <a:gd name="connsiteY67" fmla="*/ 1130828 h 2173356"/>
              <a:gd name="connsiteX68" fmla="*/ 413798 w 3913528"/>
              <a:gd name="connsiteY68" fmla="*/ 1130828 h 2173356"/>
              <a:gd name="connsiteX69" fmla="*/ 413798 w 3913528"/>
              <a:gd name="connsiteY69" fmla="*/ 1156916 h 2173356"/>
              <a:gd name="connsiteX70" fmla="*/ 481224 w 3913528"/>
              <a:gd name="connsiteY70" fmla="*/ 1156916 h 2173356"/>
              <a:gd name="connsiteX71" fmla="*/ 481224 w 3913528"/>
              <a:gd name="connsiteY71" fmla="*/ 1209093 h 2173356"/>
              <a:gd name="connsiteX72" fmla="*/ 484919 w 3913528"/>
              <a:gd name="connsiteY72" fmla="*/ 1209093 h 2173356"/>
              <a:gd name="connsiteX73" fmla="*/ 484919 w 3913528"/>
              <a:gd name="connsiteY73" fmla="*/ 1235181 h 2173356"/>
              <a:gd name="connsiteX74" fmla="*/ 489537 w 3913528"/>
              <a:gd name="connsiteY74" fmla="*/ 1235181 h 2173356"/>
              <a:gd name="connsiteX75" fmla="*/ 489537 w 3913528"/>
              <a:gd name="connsiteY75" fmla="*/ 1261269 h 2173356"/>
              <a:gd name="connsiteX76" fmla="*/ 493232 w 3913528"/>
              <a:gd name="connsiteY76" fmla="*/ 1261269 h 2173356"/>
              <a:gd name="connsiteX77" fmla="*/ 493232 w 3913528"/>
              <a:gd name="connsiteY77" fmla="*/ 1287358 h 2173356"/>
              <a:gd name="connsiteX78" fmla="*/ 500621 w 3913528"/>
              <a:gd name="connsiteY78" fmla="*/ 1287358 h 2173356"/>
              <a:gd name="connsiteX79" fmla="*/ 500621 w 3913528"/>
              <a:gd name="connsiteY79" fmla="*/ 1313446 h 2173356"/>
              <a:gd name="connsiteX80" fmla="*/ 505240 w 3913528"/>
              <a:gd name="connsiteY80" fmla="*/ 1313446 h 2173356"/>
              <a:gd name="connsiteX81" fmla="*/ 505240 w 3913528"/>
              <a:gd name="connsiteY81" fmla="*/ 1365623 h 2173356"/>
              <a:gd name="connsiteX82" fmla="*/ 512629 w 3913528"/>
              <a:gd name="connsiteY82" fmla="*/ 1365623 h 2173356"/>
              <a:gd name="connsiteX83" fmla="*/ 529255 w 3913528"/>
              <a:gd name="connsiteY83" fmla="*/ 1365623 h 2173356"/>
              <a:gd name="connsiteX84" fmla="*/ 532949 w 3913528"/>
              <a:gd name="connsiteY84" fmla="*/ 1365623 h 2173356"/>
              <a:gd name="connsiteX85" fmla="*/ 532949 w 3913528"/>
              <a:gd name="connsiteY85" fmla="*/ 1422816 h 2173356"/>
              <a:gd name="connsiteX86" fmla="*/ 560659 w 3913528"/>
              <a:gd name="connsiteY86" fmla="*/ 1422816 h 2173356"/>
              <a:gd name="connsiteX87" fmla="*/ 560659 w 3913528"/>
              <a:gd name="connsiteY87" fmla="*/ 1451915 h 2173356"/>
              <a:gd name="connsiteX88" fmla="*/ 648406 w 3913528"/>
              <a:gd name="connsiteY88" fmla="*/ 1451915 h 2173356"/>
              <a:gd name="connsiteX89" fmla="*/ 648406 w 3913528"/>
              <a:gd name="connsiteY89" fmla="*/ 1480010 h 2173356"/>
              <a:gd name="connsiteX90" fmla="*/ 660414 w 3913528"/>
              <a:gd name="connsiteY90" fmla="*/ 1480010 h 2173356"/>
              <a:gd name="connsiteX91" fmla="*/ 664108 w 3913528"/>
              <a:gd name="connsiteY91" fmla="*/ 1480010 h 2173356"/>
              <a:gd name="connsiteX92" fmla="*/ 664108 w 3913528"/>
              <a:gd name="connsiteY92" fmla="*/ 1510112 h 2173356"/>
              <a:gd name="connsiteX93" fmla="*/ 672421 w 3913528"/>
              <a:gd name="connsiteY93" fmla="*/ 1510112 h 2173356"/>
              <a:gd name="connsiteX94" fmla="*/ 672421 w 3913528"/>
              <a:gd name="connsiteY94" fmla="*/ 1539210 h 2173356"/>
              <a:gd name="connsiteX95" fmla="*/ 676116 w 3913528"/>
              <a:gd name="connsiteY95" fmla="*/ 1539210 h 2173356"/>
              <a:gd name="connsiteX96" fmla="*/ 676116 w 3913528"/>
              <a:gd name="connsiteY96" fmla="*/ 1569312 h 2173356"/>
              <a:gd name="connsiteX97" fmla="*/ 679810 w 3913528"/>
              <a:gd name="connsiteY97" fmla="*/ 1569312 h 2173356"/>
              <a:gd name="connsiteX98" fmla="*/ 679810 w 3913528"/>
              <a:gd name="connsiteY98" fmla="*/ 1598411 h 2173356"/>
              <a:gd name="connsiteX99" fmla="*/ 684429 w 3913528"/>
              <a:gd name="connsiteY99" fmla="*/ 1598411 h 2173356"/>
              <a:gd name="connsiteX100" fmla="*/ 684429 w 3913528"/>
              <a:gd name="connsiteY100" fmla="*/ 1628512 h 2173356"/>
              <a:gd name="connsiteX101" fmla="*/ 688123 w 3913528"/>
              <a:gd name="connsiteY101" fmla="*/ 1628512 h 2173356"/>
              <a:gd name="connsiteX102" fmla="*/ 703826 w 3913528"/>
              <a:gd name="connsiteY102" fmla="*/ 1628512 h 2173356"/>
              <a:gd name="connsiteX103" fmla="*/ 703826 w 3913528"/>
              <a:gd name="connsiteY103" fmla="*/ 1659618 h 2173356"/>
              <a:gd name="connsiteX104" fmla="*/ 735230 w 3913528"/>
              <a:gd name="connsiteY104" fmla="*/ 1659618 h 2173356"/>
              <a:gd name="connsiteX105" fmla="*/ 735230 w 3913528"/>
              <a:gd name="connsiteY105" fmla="*/ 1721828 h 2173356"/>
              <a:gd name="connsiteX106" fmla="*/ 810970 w 3913528"/>
              <a:gd name="connsiteY106" fmla="*/ 1721828 h 2173356"/>
              <a:gd name="connsiteX107" fmla="*/ 855305 w 3913528"/>
              <a:gd name="connsiteY107" fmla="*/ 1721828 h 2173356"/>
              <a:gd name="connsiteX108" fmla="*/ 855305 w 3913528"/>
              <a:gd name="connsiteY108" fmla="*/ 1753937 h 2173356"/>
              <a:gd name="connsiteX109" fmla="*/ 859000 w 3913528"/>
              <a:gd name="connsiteY109" fmla="*/ 1753937 h 2173356"/>
              <a:gd name="connsiteX110" fmla="*/ 859000 w 3913528"/>
              <a:gd name="connsiteY110" fmla="*/ 1787049 h 2173356"/>
              <a:gd name="connsiteX111" fmla="*/ 871007 w 3913528"/>
              <a:gd name="connsiteY111" fmla="*/ 1787049 h 2173356"/>
              <a:gd name="connsiteX112" fmla="*/ 993853 w 3913528"/>
              <a:gd name="connsiteY112" fmla="*/ 1787049 h 2173356"/>
              <a:gd name="connsiteX113" fmla="*/ 1010479 w 3913528"/>
              <a:gd name="connsiteY113" fmla="*/ 1787049 h 2173356"/>
              <a:gd name="connsiteX114" fmla="*/ 1010479 w 3913528"/>
              <a:gd name="connsiteY114" fmla="*/ 1825178 h 2173356"/>
              <a:gd name="connsiteX115" fmla="*/ 1062204 w 3913528"/>
              <a:gd name="connsiteY115" fmla="*/ 1825178 h 2173356"/>
              <a:gd name="connsiteX116" fmla="*/ 1062204 w 3913528"/>
              <a:gd name="connsiteY116" fmla="*/ 1863307 h 2173356"/>
              <a:gd name="connsiteX117" fmla="*/ 1117623 w 3913528"/>
              <a:gd name="connsiteY117" fmla="*/ 1863307 h 2173356"/>
              <a:gd name="connsiteX118" fmla="*/ 1117623 w 3913528"/>
              <a:gd name="connsiteY118" fmla="*/ 1900433 h 2173356"/>
              <a:gd name="connsiteX119" fmla="*/ 1137020 w 3913528"/>
              <a:gd name="connsiteY119" fmla="*/ 1900433 h 2173356"/>
              <a:gd name="connsiteX120" fmla="*/ 1137020 w 3913528"/>
              <a:gd name="connsiteY120" fmla="*/ 1938562 h 2173356"/>
              <a:gd name="connsiteX121" fmla="*/ 1177661 w 3913528"/>
              <a:gd name="connsiteY121" fmla="*/ 1938562 h 2173356"/>
              <a:gd name="connsiteX122" fmla="*/ 1221073 w 3913528"/>
              <a:gd name="connsiteY122" fmla="*/ 1938562 h 2173356"/>
              <a:gd name="connsiteX123" fmla="*/ 1221073 w 3913528"/>
              <a:gd name="connsiteY123" fmla="*/ 1981708 h 2173356"/>
              <a:gd name="connsiteX124" fmla="*/ 1320827 w 3913528"/>
              <a:gd name="connsiteY124" fmla="*/ 1981708 h 2173356"/>
              <a:gd name="connsiteX125" fmla="*/ 1320827 w 3913528"/>
              <a:gd name="connsiteY125" fmla="*/ 2023851 h 2173356"/>
              <a:gd name="connsiteX126" fmla="*/ 1340224 w 3913528"/>
              <a:gd name="connsiteY126" fmla="*/ 2023851 h 2173356"/>
              <a:gd name="connsiteX127" fmla="*/ 1340224 w 3913528"/>
              <a:gd name="connsiteY127" fmla="*/ 2066997 h 2173356"/>
              <a:gd name="connsiteX128" fmla="*/ 1343919 w 3913528"/>
              <a:gd name="connsiteY128" fmla="*/ 2066997 h 2173356"/>
              <a:gd name="connsiteX129" fmla="*/ 1503711 w 3913528"/>
              <a:gd name="connsiteY129" fmla="*/ 2066997 h 2173356"/>
              <a:gd name="connsiteX130" fmla="*/ 1535116 w 3913528"/>
              <a:gd name="connsiteY130" fmla="*/ 2066997 h 2173356"/>
              <a:gd name="connsiteX131" fmla="*/ 1841769 w 3913528"/>
              <a:gd name="connsiteY131" fmla="*/ 2066997 h 2173356"/>
              <a:gd name="connsiteX132" fmla="*/ 1841769 w 3913528"/>
              <a:gd name="connsiteY132" fmla="*/ 2173357 h 2173356"/>
              <a:gd name="connsiteX133" fmla="*/ 3913528 w 3913528"/>
              <a:gd name="connsiteY133" fmla="*/ 2173357 h 21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913528" h="2173356">
                <a:moveTo>
                  <a:pt x="0" y="0"/>
                </a:moveTo>
                <a:lnTo>
                  <a:pt x="3695" y="0"/>
                </a:lnTo>
                <a:lnTo>
                  <a:pt x="27710" y="0"/>
                </a:lnTo>
                <a:lnTo>
                  <a:pt x="27710" y="22075"/>
                </a:lnTo>
                <a:lnTo>
                  <a:pt x="71121" y="22075"/>
                </a:lnTo>
                <a:lnTo>
                  <a:pt x="103449" y="22075"/>
                </a:lnTo>
                <a:lnTo>
                  <a:pt x="103449" y="44149"/>
                </a:lnTo>
                <a:lnTo>
                  <a:pt x="107144" y="44149"/>
                </a:lnTo>
                <a:lnTo>
                  <a:pt x="107144" y="67228"/>
                </a:lnTo>
                <a:lnTo>
                  <a:pt x="110839" y="67228"/>
                </a:lnTo>
                <a:lnTo>
                  <a:pt x="110839" y="112380"/>
                </a:lnTo>
                <a:lnTo>
                  <a:pt x="119152" y="112380"/>
                </a:lnTo>
                <a:lnTo>
                  <a:pt x="119152" y="134455"/>
                </a:lnTo>
                <a:lnTo>
                  <a:pt x="139472" y="134455"/>
                </a:lnTo>
                <a:lnTo>
                  <a:pt x="139472" y="157533"/>
                </a:lnTo>
                <a:lnTo>
                  <a:pt x="143167" y="157533"/>
                </a:lnTo>
                <a:lnTo>
                  <a:pt x="146861" y="157533"/>
                </a:lnTo>
                <a:lnTo>
                  <a:pt x="146861" y="225764"/>
                </a:lnTo>
                <a:lnTo>
                  <a:pt x="155174" y="225764"/>
                </a:lnTo>
                <a:lnTo>
                  <a:pt x="155174" y="340151"/>
                </a:lnTo>
                <a:lnTo>
                  <a:pt x="158869" y="340151"/>
                </a:lnTo>
                <a:lnTo>
                  <a:pt x="158869" y="386308"/>
                </a:lnTo>
                <a:lnTo>
                  <a:pt x="162563" y="386308"/>
                </a:lnTo>
                <a:lnTo>
                  <a:pt x="162563" y="432464"/>
                </a:lnTo>
                <a:lnTo>
                  <a:pt x="167182" y="432464"/>
                </a:lnTo>
                <a:lnTo>
                  <a:pt x="167182" y="455542"/>
                </a:lnTo>
                <a:lnTo>
                  <a:pt x="170876" y="455542"/>
                </a:lnTo>
                <a:lnTo>
                  <a:pt x="170876" y="570933"/>
                </a:lnTo>
                <a:lnTo>
                  <a:pt x="174571" y="570933"/>
                </a:lnTo>
                <a:lnTo>
                  <a:pt x="174571" y="642174"/>
                </a:lnTo>
                <a:lnTo>
                  <a:pt x="179189" y="642174"/>
                </a:lnTo>
                <a:lnTo>
                  <a:pt x="179189" y="666255"/>
                </a:lnTo>
                <a:lnTo>
                  <a:pt x="182884" y="666255"/>
                </a:lnTo>
                <a:lnTo>
                  <a:pt x="182884" y="689333"/>
                </a:lnTo>
                <a:lnTo>
                  <a:pt x="186578" y="689333"/>
                </a:lnTo>
                <a:lnTo>
                  <a:pt x="186578" y="737496"/>
                </a:lnTo>
                <a:lnTo>
                  <a:pt x="191197" y="737496"/>
                </a:lnTo>
                <a:lnTo>
                  <a:pt x="191197" y="760574"/>
                </a:lnTo>
                <a:lnTo>
                  <a:pt x="194891" y="760574"/>
                </a:lnTo>
                <a:lnTo>
                  <a:pt x="194891" y="784656"/>
                </a:lnTo>
                <a:lnTo>
                  <a:pt x="198586" y="784656"/>
                </a:lnTo>
                <a:lnTo>
                  <a:pt x="198586" y="808738"/>
                </a:lnTo>
                <a:lnTo>
                  <a:pt x="202281" y="808738"/>
                </a:lnTo>
                <a:lnTo>
                  <a:pt x="202281" y="831816"/>
                </a:lnTo>
                <a:lnTo>
                  <a:pt x="206899" y="831816"/>
                </a:lnTo>
                <a:lnTo>
                  <a:pt x="206899" y="855897"/>
                </a:lnTo>
                <a:lnTo>
                  <a:pt x="210593" y="855897"/>
                </a:lnTo>
                <a:lnTo>
                  <a:pt x="210593" y="879979"/>
                </a:lnTo>
                <a:lnTo>
                  <a:pt x="222601" y="879979"/>
                </a:lnTo>
                <a:lnTo>
                  <a:pt x="222601" y="904060"/>
                </a:lnTo>
                <a:lnTo>
                  <a:pt x="230914" y="904060"/>
                </a:lnTo>
                <a:lnTo>
                  <a:pt x="230914" y="928142"/>
                </a:lnTo>
                <a:lnTo>
                  <a:pt x="238303" y="928142"/>
                </a:lnTo>
                <a:lnTo>
                  <a:pt x="238303" y="953227"/>
                </a:lnTo>
                <a:lnTo>
                  <a:pt x="314043" y="953227"/>
                </a:lnTo>
                <a:lnTo>
                  <a:pt x="317738" y="953227"/>
                </a:lnTo>
                <a:lnTo>
                  <a:pt x="329745" y="953227"/>
                </a:lnTo>
                <a:lnTo>
                  <a:pt x="329745" y="978312"/>
                </a:lnTo>
                <a:lnTo>
                  <a:pt x="338058" y="978312"/>
                </a:lnTo>
                <a:lnTo>
                  <a:pt x="338058" y="1002393"/>
                </a:lnTo>
                <a:lnTo>
                  <a:pt x="341753" y="1002393"/>
                </a:lnTo>
                <a:lnTo>
                  <a:pt x="341753" y="1052563"/>
                </a:lnTo>
                <a:lnTo>
                  <a:pt x="365768" y="1052563"/>
                </a:lnTo>
                <a:lnTo>
                  <a:pt x="365768" y="1078651"/>
                </a:lnTo>
                <a:lnTo>
                  <a:pt x="369462" y="1078651"/>
                </a:lnTo>
                <a:lnTo>
                  <a:pt x="369462" y="1104740"/>
                </a:lnTo>
                <a:lnTo>
                  <a:pt x="381470" y="1104740"/>
                </a:lnTo>
                <a:lnTo>
                  <a:pt x="381470" y="1130828"/>
                </a:lnTo>
                <a:lnTo>
                  <a:pt x="413798" y="1130828"/>
                </a:lnTo>
                <a:lnTo>
                  <a:pt x="413798" y="1156916"/>
                </a:lnTo>
                <a:lnTo>
                  <a:pt x="481224" y="1156916"/>
                </a:lnTo>
                <a:lnTo>
                  <a:pt x="481224" y="1209093"/>
                </a:lnTo>
                <a:lnTo>
                  <a:pt x="484919" y="1209093"/>
                </a:lnTo>
                <a:lnTo>
                  <a:pt x="484919" y="1235181"/>
                </a:lnTo>
                <a:lnTo>
                  <a:pt x="489537" y="1235181"/>
                </a:lnTo>
                <a:lnTo>
                  <a:pt x="489537" y="1261269"/>
                </a:lnTo>
                <a:lnTo>
                  <a:pt x="493232" y="1261269"/>
                </a:lnTo>
                <a:lnTo>
                  <a:pt x="493232" y="1287358"/>
                </a:lnTo>
                <a:lnTo>
                  <a:pt x="500621" y="1287358"/>
                </a:lnTo>
                <a:lnTo>
                  <a:pt x="500621" y="1313446"/>
                </a:lnTo>
                <a:lnTo>
                  <a:pt x="505240" y="1313446"/>
                </a:lnTo>
                <a:lnTo>
                  <a:pt x="505240" y="1365623"/>
                </a:lnTo>
                <a:lnTo>
                  <a:pt x="512629" y="1365623"/>
                </a:lnTo>
                <a:lnTo>
                  <a:pt x="529255" y="1365623"/>
                </a:lnTo>
                <a:lnTo>
                  <a:pt x="532949" y="1365623"/>
                </a:lnTo>
                <a:lnTo>
                  <a:pt x="532949" y="1422816"/>
                </a:lnTo>
                <a:lnTo>
                  <a:pt x="560659" y="1422816"/>
                </a:lnTo>
                <a:lnTo>
                  <a:pt x="560659" y="1451915"/>
                </a:lnTo>
                <a:lnTo>
                  <a:pt x="648406" y="1451915"/>
                </a:lnTo>
                <a:lnTo>
                  <a:pt x="648406" y="1480010"/>
                </a:lnTo>
                <a:lnTo>
                  <a:pt x="660414" y="1480010"/>
                </a:lnTo>
                <a:lnTo>
                  <a:pt x="664108" y="1480010"/>
                </a:lnTo>
                <a:lnTo>
                  <a:pt x="664108" y="1510112"/>
                </a:lnTo>
                <a:lnTo>
                  <a:pt x="672421" y="1510112"/>
                </a:lnTo>
                <a:lnTo>
                  <a:pt x="672421" y="1539210"/>
                </a:lnTo>
                <a:lnTo>
                  <a:pt x="676116" y="1539210"/>
                </a:lnTo>
                <a:lnTo>
                  <a:pt x="676116" y="1569312"/>
                </a:lnTo>
                <a:lnTo>
                  <a:pt x="679810" y="1569312"/>
                </a:lnTo>
                <a:lnTo>
                  <a:pt x="679810" y="1598411"/>
                </a:lnTo>
                <a:lnTo>
                  <a:pt x="684429" y="1598411"/>
                </a:lnTo>
                <a:lnTo>
                  <a:pt x="684429" y="1628512"/>
                </a:lnTo>
                <a:lnTo>
                  <a:pt x="688123" y="1628512"/>
                </a:lnTo>
                <a:lnTo>
                  <a:pt x="703826" y="1628512"/>
                </a:lnTo>
                <a:lnTo>
                  <a:pt x="703826" y="1659618"/>
                </a:lnTo>
                <a:lnTo>
                  <a:pt x="735230" y="1659618"/>
                </a:lnTo>
                <a:lnTo>
                  <a:pt x="735230" y="1721828"/>
                </a:lnTo>
                <a:lnTo>
                  <a:pt x="810970" y="1721828"/>
                </a:lnTo>
                <a:lnTo>
                  <a:pt x="855305" y="1721828"/>
                </a:lnTo>
                <a:lnTo>
                  <a:pt x="855305" y="1753937"/>
                </a:lnTo>
                <a:lnTo>
                  <a:pt x="859000" y="1753937"/>
                </a:lnTo>
                <a:lnTo>
                  <a:pt x="859000" y="1787049"/>
                </a:lnTo>
                <a:lnTo>
                  <a:pt x="871007" y="1787049"/>
                </a:lnTo>
                <a:lnTo>
                  <a:pt x="993853" y="1787049"/>
                </a:lnTo>
                <a:lnTo>
                  <a:pt x="1010479" y="1787049"/>
                </a:lnTo>
                <a:lnTo>
                  <a:pt x="1010479" y="1825178"/>
                </a:lnTo>
                <a:lnTo>
                  <a:pt x="1062204" y="1825178"/>
                </a:lnTo>
                <a:lnTo>
                  <a:pt x="1062204" y="1863307"/>
                </a:lnTo>
                <a:lnTo>
                  <a:pt x="1117623" y="1863307"/>
                </a:lnTo>
                <a:lnTo>
                  <a:pt x="1117623" y="1900433"/>
                </a:lnTo>
                <a:lnTo>
                  <a:pt x="1137020" y="1900433"/>
                </a:lnTo>
                <a:lnTo>
                  <a:pt x="1137020" y="1938562"/>
                </a:lnTo>
                <a:lnTo>
                  <a:pt x="1177661" y="1938562"/>
                </a:lnTo>
                <a:lnTo>
                  <a:pt x="1221073" y="1938562"/>
                </a:lnTo>
                <a:lnTo>
                  <a:pt x="1221073" y="1981708"/>
                </a:lnTo>
                <a:lnTo>
                  <a:pt x="1320827" y="1981708"/>
                </a:lnTo>
                <a:lnTo>
                  <a:pt x="1320827" y="2023851"/>
                </a:lnTo>
                <a:lnTo>
                  <a:pt x="1340224" y="2023851"/>
                </a:lnTo>
                <a:lnTo>
                  <a:pt x="1340224" y="2066997"/>
                </a:lnTo>
                <a:lnTo>
                  <a:pt x="1343919" y="2066997"/>
                </a:lnTo>
                <a:lnTo>
                  <a:pt x="1503711" y="2066997"/>
                </a:lnTo>
                <a:lnTo>
                  <a:pt x="1535116" y="2066997"/>
                </a:lnTo>
                <a:lnTo>
                  <a:pt x="1841769" y="2066997"/>
                </a:lnTo>
                <a:lnTo>
                  <a:pt x="1841769" y="2173357"/>
                </a:lnTo>
                <a:lnTo>
                  <a:pt x="3913528" y="2173357"/>
                </a:lnTo>
              </a:path>
            </a:pathLst>
          </a:custGeom>
          <a:noFill/>
          <a:ln w="15828" cap="flat">
            <a:solidFill>
              <a:srgbClr val="A6A6A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a:ea typeface="+mn-ea"/>
              <a:cs typeface="+mn-cs"/>
            </a:endParaRPr>
          </a:p>
        </p:txBody>
      </p:sp>
      <p:sp>
        <p:nvSpPr>
          <p:cNvPr id="208" name="Freeform 263">
            <a:extLst>
              <a:ext uri="{FF2B5EF4-FFF2-40B4-BE49-F238E27FC236}">
                <a16:creationId xmlns:a16="http://schemas.microsoft.com/office/drawing/2014/main" id="{0A447333-1341-C960-2CE1-9A202386307A}"/>
              </a:ext>
            </a:extLst>
          </p:cNvPr>
          <p:cNvSpPr/>
          <p:nvPr/>
        </p:nvSpPr>
        <p:spPr>
          <a:xfrm>
            <a:off x="6898661" y="1624914"/>
            <a:ext cx="3173680" cy="2279716"/>
          </a:xfrm>
          <a:custGeom>
            <a:avLst/>
            <a:gdLst>
              <a:gd name="connsiteX0" fmla="*/ 0 w 3173680"/>
              <a:gd name="connsiteY0" fmla="*/ 0 h 2279716"/>
              <a:gd name="connsiteX1" fmla="*/ 3695 w 3173680"/>
              <a:gd name="connsiteY1" fmla="*/ 0 h 2279716"/>
              <a:gd name="connsiteX2" fmla="*/ 43412 w 3173680"/>
              <a:gd name="connsiteY2" fmla="*/ 0 h 2279716"/>
              <a:gd name="connsiteX3" fmla="*/ 43412 w 3173680"/>
              <a:gd name="connsiteY3" fmla="*/ 23078 h 2279716"/>
              <a:gd name="connsiteX4" fmla="*/ 48030 w 3173680"/>
              <a:gd name="connsiteY4" fmla="*/ 23078 h 2279716"/>
              <a:gd name="connsiteX5" fmla="*/ 48030 w 3173680"/>
              <a:gd name="connsiteY5" fmla="*/ 46156 h 2279716"/>
              <a:gd name="connsiteX6" fmla="*/ 63732 w 3173680"/>
              <a:gd name="connsiteY6" fmla="*/ 46156 h 2279716"/>
              <a:gd name="connsiteX7" fmla="*/ 63732 w 3173680"/>
              <a:gd name="connsiteY7" fmla="*/ 69234 h 2279716"/>
              <a:gd name="connsiteX8" fmla="*/ 107144 w 3173680"/>
              <a:gd name="connsiteY8" fmla="*/ 69234 h 2279716"/>
              <a:gd name="connsiteX9" fmla="*/ 107144 w 3173680"/>
              <a:gd name="connsiteY9" fmla="*/ 92312 h 2279716"/>
              <a:gd name="connsiteX10" fmla="*/ 143167 w 3173680"/>
              <a:gd name="connsiteY10" fmla="*/ 92312 h 2279716"/>
              <a:gd name="connsiteX11" fmla="*/ 143167 w 3173680"/>
              <a:gd name="connsiteY11" fmla="*/ 116394 h 2279716"/>
              <a:gd name="connsiteX12" fmla="*/ 146861 w 3173680"/>
              <a:gd name="connsiteY12" fmla="*/ 116394 h 2279716"/>
              <a:gd name="connsiteX13" fmla="*/ 146861 w 3173680"/>
              <a:gd name="connsiteY13" fmla="*/ 139472 h 2279716"/>
              <a:gd name="connsiteX14" fmla="*/ 151480 w 3173680"/>
              <a:gd name="connsiteY14" fmla="*/ 139472 h 2279716"/>
              <a:gd name="connsiteX15" fmla="*/ 151480 w 3173680"/>
              <a:gd name="connsiteY15" fmla="*/ 162550 h 2279716"/>
              <a:gd name="connsiteX16" fmla="*/ 155174 w 3173680"/>
              <a:gd name="connsiteY16" fmla="*/ 162550 h 2279716"/>
              <a:gd name="connsiteX17" fmla="*/ 155174 w 3173680"/>
              <a:gd name="connsiteY17" fmla="*/ 209710 h 2279716"/>
              <a:gd name="connsiteX18" fmla="*/ 158869 w 3173680"/>
              <a:gd name="connsiteY18" fmla="*/ 209710 h 2279716"/>
              <a:gd name="connsiteX19" fmla="*/ 158869 w 3173680"/>
              <a:gd name="connsiteY19" fmla="*/ 233791 h 2279716"/>
              <a:gd name="connsiteX20" fmla="*/ 162563 w 3173680"/>
              <a:gd name="connsiteY20" fmla="*/ 233791 h 2279716"/>
              <a:gd name="connsiteX21" fmla="*/ 162563 w 3173680"/>
              <a:gd name="connsiteY21" fmla="*/ 257873 h 2279716"/>
              <a:gd name="connsiteX22" fmla="*/ 167182 w 3173680"/>
              <a:gd name="connsiteY22" fmla="*/ 257873 h 2279716"/>
              <a:gd name="connsiteX23" fmla="*/ 167182 w 3173680"/>
              <a:gd name="connsiteY23" fmla="*/ 280951 h 2279716"/>
              <a:gd name="connsiteX24" fmla="*/ 170876 w 3173680"/>
              <a:gd name="connsiteY24" fmla="*/ 280951 h 2279716"/>
              <a:gd name="connsiteX25" fmla="*/ 170876 w 3173680"/>
              <a:gd name="connsiteY25" fmla="*/ 329114 h 2279716"/>
              <a:gd name="connsiteX26" fmla="*/ 174571 w 3173680"/>
              <a:gd name="connsiteY26" fmla="*/ 329114 h 2279716"/>
              <a:gd name="connsiteX27" fmla="*/ 174571 w 3173680"/>
              <a:gd name="connsiteY27" fmla="*/ 402362 h 2279716"/>
              <a:gd name="connsiteX28" fmla="*/ 179189 w 3173680"/>
              <a:gd name="connsiteY28" fmla="*/ 402362 h 2279716"/>
              <a:gd name="connsiteX29" fmla="*/ 179189 w 3173680"/>
              <a:gd name="connsiteY29" fmla="*/ 427447 h 2279716"/>
              <a:gd name="connsiteX30" fmla="*/ 182884 w 3173680"/>
              <a:gd name="connsiteY30" fmla="*/ 427447 h 2279716"/>
              <a:gd name="connsiteX31" fmla="*/ 182884 w 3173680"/>
              <a:gd name="connsiteY31" fmla="*/ 476613 h 2279716"/>
              <a:gd name="connsiteX32" fmla="*/ 186578 w 3173680"/>
              <a:gd name="connsiteY32" fmla="*/ 476613 h 2279716"/>
              <a:gd name="connsiteX33" fmla="*/ 191197 w 3173680"/>
              <a:gd name="connsiteY33" fmla="*/ 476613 h 2279716"/>
              <a:gd name="connsiteX34" fmla="*/ 191197 w 3173680"/>
              <a:gd name="connsiteY34" fmla="*/ 526783 h 2279716"/>
              <a:gd name="connsiteX35" fmla="*/ 194891 w 3173680"/>
              <a:gd name="connsiteY35" fmla="*/ 526783 h 2279716"/>
              <a:gd name="connsiteX36" fmla="*/ 194891 w 3173680"/>
              <a:gd name="connsiteY36" fmla="*/ 602038 h 2279716"/>
              <a:gd name="connsiteX37" fmla="*/ 198586 w 3173680"/>
              <a:gd name="connsiteY37" fmla="*/ 602038 h 2279716"/>
              <a:gd name="connsiteX38" fmla="*/ 202281 w 3173680"/>
              <a:gd name="connsiteY38" fmla="*/ 602038 h 2279716"/>
              <a:gd name="connsiteX39" fmla="*/ 202281 w 3173680"/>
              <a:gd name="connsiteY39" fmla="*/ 627123 h 2279716"/>
              <a:gd name="connsiteX40" fmla="*/ 305730 w 3173680"/>
              <a:gd name="connsiteY40" fmla="*/ 627123 h 2279716"/>
              <a:gd name="connsiteX41" fmla="*/ 305730 w 3173680"/>
              <a:gd name="connsiteY41" fmla="*/ 653211 h 2279716"/>
              <a:gd name="connsiteX42" fmla="*/ 326050 w 3173680"/>
              <a:gd name="connsiteY42" fmla="*/ 653211 h 2279716"/>
              <a:gd name="connsiteX43" fmla="*/ 326050 w 3173680"/>
              <a:gd name="connsiteY43" fmla="*/ 679299 h 2279716"/>
              <a:gd name="connsiteX44" fmla="*/ 329745 w 3173680"/>
              <a:gd name="connsiteY44" fmla="*/ 679299 h 2279716"/>
              <a:gd name="connsiteX45" fmla="*/ 329745 w 3173680"/>
              <a:gd name="connsiteY45" fmla="*/ 705388 h 2279716"/>
              <a:gd name="connsiteX46" fmla="*/ 341753 w 3173680"/>
              <a:gd name="connsiteY46" fmla="*/ 705388 h 2279716"/>
              <a:gd name="connsiteX47" fmla="*/ 341753 w 3173680"/>
              <a:gd name="connsiteY47" fmla="*/ 783653 h 2279716"/>
              <a:gd name="connsiteX48" fmla="*/ 350065 w 3173680"/>
              <a:gd name="connsiteY48" fmla="*/ 783653 h 2279716"/>
              <a:gd name="connsiteX49" fmla="*/ 365768 w 3173680"/>
              <a:gd name="connsiteY49" fmla="*/ 783653 h 2279716"/>
              <a:gd name="connsiteX50" fmla="*/ 393477 w 3173680"/>
              <a:gd name="connsiteY50" fmla="*/ 783653 h 2279716"/>
              <a:gd name="connsiteX51" fmla="*/ 393477 w 3173680"/>
              <a:gd name="connsiteY51" fmla="*/ 810744 h 2279716"/>
              <a:gd name="connsiteX52" fmla="*/ 397172 w 3173680"/>
              <a:gd name="connsiteY52" fmla="*/ 810744 h 2279716"/>
              <a:gd name="connsiteX53" fmla="*/ 397172 w 3173680"/>
              <a:gd name="connsiteY53" fmla="*/ 837836 h 2279716"/>
              <a:gd name="connsiteX54" fmla="*/ 448897 w 3173680"/>
              <a:gd name="connsiteY54" fmla="*/ 837836 h 2279716"/>
              <a:gd name="connsiteX55" fmla="*/ 448897 w 3173680"/>
              <a:gd name="connsiteY55" fmla="*/ 864928 h 2279716"/>
              <a:gd name="connsiteX56" fmla="*/ 465522 w 3173680"/>
              <a:gd name="connsiteY56" fmla="*/ 864928 h 2279716"/>
              <a:gd name="connsiteX57" fmla="*/ 477530 w 3173680"/>
              <a:gd name="connsiteY57" fmla="*/ 864928 h 2279716"/>
              <a:gd name="connsiteX58" fmla="*/ 477530 w 3173680"/>
              <a:gd name="connsiteY58" fmla="*/ 893023 h 2279716"/>
              <a:gd name="connsiteX59" fmla="*/ 484919 w 3173680"/>
              <a:gd name="connsiteY59" fmla="*/ 893023 h 2279716"/>
              <a:gd name="connsiteX60" fmla="*/ 500621 w 3173680"/>
              <a:gd name="connsiteY60" fmla="*/ 893023 h 2279716"/>
              <a:gd name="connsiteX61" fmla="*/ 500621 w 3173680"/>
              <a:gd name="connsiteY61" fmla="*/ 978312 h 2279716"/>
              <a:gd name="connsiteX62" fmla="*/ 505240 w 3173680"/>
              <a:gd name="connsiteY62" fmla="*/ 978312 h 2279716"/>
              <a:gd name="connsiteX63" fmla="*/ 505240 w 3173680"/>
              <a:gd name="connsiteY63" fmla="*/ 1062597 h 2279716"/>
              <a:gd name="connsiteX64" fmla="*/ 529255 w 3173680"/>
              <a:gd name="connsiteY64" fmla="*/ 1062597 h 2279716"/>
              <a:gd name="connsiteX65" fmla="*/ 532949 w 3173680"/>
              <a:gd name="connsiteY65" fmla="*/ 1062597 h 2279716"/>
              <a:gd name="connsiteX66" fmla="*/ 536644 w 3173680"/>
              <a:gd name="connsiteY66" fmla="*/ 1062597 h 2279716"/>
              <a:gd name="connsiteX67" fmla="*/ 536644 w 3173680"/>
              <a:gd name="connsiteY67" fmla="*/ 1093702 h 2279716"/>
              <a:gd name="connsiteX68" fmla="*/ 560659 w 3173680"/>
              <a:gd name="connsiteY68" fmla="*/ 1093702 h 2279716"/>
              <a:gd name="connsiteX69" fmla="*/ 572666 w 3173680"/>
              <a:gd name="connsiteY69" fmla="*/ 1093702 h 2279716"/>
              <a:gd name="connsiteX70" fmla="*/ 572666 w 3173680"/>
              <a:gd name="connsiteY70" fmla="*/ 1124807 h 2279716"/>
              <a:gd name="connsiteX71" fmla="*/ 600376 w 3173680"/>
              <a:gd name="connsiteY71" fmla="*/ 1124807 h 2279716"/>
              <a:gd name="connsiteX72" fmla="*/ 600376 w 3173680"/>
              <a:gd name="connsiteY72" fmla="*/ 1155913 h 2279716"/>
              <a:gd name="connsiteX73" fmla="*/ 636399 w 3173680"/>
              <a:gd name="connsiteY73" fmla="*/ 1155913 h 2279716"/>
              <a:gd name="connsiteX74" fmla="*/ 636399 w 3173680"/>
              <a:gd name="connsiteY74" fmla="*/ 1187018 h 2279716"/>
              <a:gd name="connsiteX75" fmla="*/ 652101 w 3173680"/>
              <a:gd name="connsiteY75" fmla="*/ 1187018 h 2279716"/>
              <a:gd name="connsiteX76" fmla="*/ 660414 w 3173680"/>
              <a:gd name="connsiteY76" fmla="*/ 1187018 h 2279716"/>
              <a:gd name="connsiteX77" fmla="*/ 660414 w 3173680"/>
              <a:gd name="connsiteY77" fmla="*/ 1219127 h 2279716"/>
              <a:gd name="connsiteX78" fmla="*/ 676116 w 3173680"/>
              <a:gd name="connsiteY78" fmla="*/ 1219127 h 2279716"/>
              <a:gd name="connsiteX79" fmla="*/ 676116 w 3173680"/>
              <a:gd name="connsiteY79" fmla="*/ 1251235 h 2279716"/>
              <a:gd name="connsiteX80" fmla="*/ 684429 w 3173680"/>
              <a:gd name="connsiteY80" fmla="*/ 1251235 h 2279716"/>
              <a:gd name="connsiteX81" fmla="*/ 684429 w 3173680"/>
              <a:gd name="connsiteY81" fmla="*/ 1284347 h 2279716"/>
              <a:gd name="connsiteX82" fmla="*/ 695513 w 3173680"/>
              <a:gd name="connsiteY82" fmla="*/ 1284347 h 2279716"/>
              <a:gd name="connsiteX83" fmla="*/ 695513 w 3173680"/>
              <a:gd name="connsiteY83" fmla="*/ 1317460 h 2279716"/>
              <a:gd name="connsiteX84" fmla="*/ 703826 w 3173680"/>
              <a:gd name="connsiteY84" fmla="*/ 1317460 h 2279716"/>
              <a:gd name="connsiteX85" fmla="*/ 724146 w 3173680"/>
              <a:gd name="connsiteY85" fmla="*/ 1317460 h 2279716"/>
              <a:gd name="connsiteX86" fmla="*/ 743543 w 3173680"/>
              <a:gd name="connsiteY86" fmla="*/ 1317460 h 2279716"/>
              <a:gd name="connsiteX87" fmla="*/ 807275 w 3173680"/>
              <a:gd name="connsiteY87" fmla="*/ 1317460 h 2279716"/>
              <a:gd name="connsiteX88" fmla="*/ 807275 w 3173680"/>
              <a:gd name="connsiteY88" fmla="*/ 1354585 h 2279716"/>
              <a:gd name="connsiteX89" fmla="*/ 846992 w 3173680"/>
              <a:gd name="connsiteY89" fmla="*/ 1354585 h 2279716"/>
              <a:gd name="connsiteX90" fmla="*/ 871007 w 3173680"/>
              <a:gd name="connsiteY90" fmla="*/ 1354585 h 2279716"/>
              <a:gd name="connsiteX91" fmla="*/ 871007 w 3173680"/>
              <a:gd name="connsiteY91" fmla="*/ 1431847 h 2279716"/>
              <a:gd name="connsiteX92" fmla="*/ 883015 w 3173680"/>
              <a:gd name="connsiteY92" fmla="*/ 1431847 h 2279716"/>
              <a:gd name="connsiteX93" fmla="*/ 883015 w 3173680"/>
              <a:gd name="connsiteY93" fmla="*/ 1469976 h 2279716"/>
              <a:gd name="connsiteX94" fmla="*/ 907030 w 3173680"/>
              <a:gd name="connsiteY94" fmla="*/ 1469976 h 2279716"/>
              <a:gd name="connsiteX95" fmla="*/ 907030 w 3173680"/>
              <a:gd name="connsiteY95" fmla="*/ 1509108 h 2279716"/>
              <a:gd name="connsiteX96" fmla="*/ 1005861 w 3173680"/>
              <a:gd name="connsiteY96" fmla="*/ 1509108 h 2279716"/>
              <a:gd name="connsiteX97" fmla="*/ 1005861 w 3173680"/>
              <a:gd name="connsiteY97" fmla="*/ 1547237 h 2279716"/>
              <a:gd name="connsiteX98" fmla="*/ 1034494 w 3173680"/>
              <a:gd name="connsiteY98" fmla="*/ 1547237 h 2279716"/>
              <a:gd name="connsiteX99" fmla="*/ 1034494 w 3173680"/>
              <a:gd name="connsiteY99" fmla="*/ 1586370 h 2279716"/>
              <a:gd name="connsiteX100" fmla="*/ 1038189 w 3173680"/>
              <a:gd name="connsiteY100" fmla="*/ 1586370 h 2279716"/>
              <a:gd name="connsiteX101" fmla="*/ 1057586 w 3173680"/>
              <a:gd name="connsiteY101" fmla="*/ 1586370 h 2279716"/>
              <a:gd name="connsiteX102" fmla="*/ 1085295 w 3173680"/>
              <a:gd name="connsiteY102" fmla="*/ 1586370 h 2279716"/>
              <a:gd name="connsiteX103" fmla="*/ 1089914 w 3173680"/>
              <a:gd name="connsiteY103" fmla="*/ 1586370 h 2279716"/>
              <a:gd name="connsiteX104" fmla="*/ 1089914 w 3173680"/>
              <a:gd name="connsiteY104" fmla="*/ 1632526 h 2279716"/>
              <a:gd name="connsiteX105" fmla="*/ 1149027 w 3173680"/>
              <a:gd name="connsiteY105" fmla="*/ 1632526 h 2279716"/>
              <a:gd name="connsiteX106" fmla="*/ 1149027 w 3173680"/>
              <a:gd name="connsiteY106" fmla="*/ 1678682 h 2279716"/>
              <a:gd name="connsiteX107" fmla="*/ 1197058 w 3173680"/>
              <a:gd name="connsiteY107" fmla="*/ 1678682 h 2279716"/>
              <a:gd name="connsiteX108" fmla="*/ 1233080 w 3173680"/>
              <a:gd name="connsiteY108" fmla="*/ 1678682 h 2279716"/>
              <a:gd name="connsiteX109" fmla="*/ 1233080 w 3173680"/>
              <a:gd name="connsiteY109" fmla="*/ 1728852 h 2279716"/>
              <a:gd name="connsiteX110" fmla="*/ 1252477 w 3173680"/>
              <a:gd name="connsiteY110" fmla="*/ 1728852 h 2279716"/>
              <a:gd name="connsiteX111" fmla="*/ 1252477 w 3173680"/>
              <a:gd name="connsiteY111" fmla="*/ 1779022 h 2279716"/>
              <a:gd name="connsiteX112" fmla="*/ 1331911 w 3173680"/>
              <a:gd name="connsiteY112" fmla="*/ 1779022 h 2279716"/>
              <a:gd name="connsiteX113" fmla="*/ 1331911 w 3173680"/>
              <a:gd name="connsiteY113" fmla="*/ 1829192 h 2279716"/>
              <a:gd name="connsiteX114" fmla="*/ 1352232 w 3173680"/>
              <a:gd name="connsiteY114" fmla="*/ 1829192 h 2279716"/>
              <a:gd name="connsiteX115" fmla="*/ 1352232 w 3173680"/>
              <a:gd name="connsiteY115" fmla="*/ 1879361 h 2279716"/>
              <a:gd name="connsiteX116" fmla="*/ 1395643 w 3173680"/>
              <a:gd name="connsiteY116" fmla="*/ 1879361 h 2279716"/>
              <a:gd name="connsiteX117" fmla="*/ 1395643 w 3173680"/>
              <a:gd name="connsiteY117" fmla="*/ 1929531 h 2279716"/>
              <a:gd name="connsiteX118" fmla="*/ 1535116 w 3173680"/>
              <a:gd name="connsiteY118" fmla="*/ 1929531 h 2279716"/>
              <a:gd name="connsiteX119" fmla="*/ 1790044 w 3173680"/>
              <a:gd name="connsiteY119" fmla="*/ 1929531 h 2279716"/>
              <a:gd name="connsiteX120" fmla="*/ 1833456 w 3173680"/>
              <a:gd name="connsiteY120" fmla="*/ 1929531 h 2279716"/>
              <a:gd name="connsiteX121" fmla="*/ 1948913 w 3173680"/>
              <a:gd name="connsiteY121" fmla="*/ 1929531 h 2279716"/>
              <a:gd name="connsiteX122" fmla="*/ 1948913 w 3173680"/>
              <a:gd name="connsiteY122" fmla="*/ 2016827 h 2279716"/>
              <a:gd name="connsiteX123" fmla="*/ 2421825 w 3173680"/>
              <a:gd name="connsiteY123" fmla="*/ 2016827 h 2279716"/>
              <a:gd name="connsiteX124" fmla="*/ 2843935 w 3173680"/>
              <a:gd name="connsiteY124" fmla="*/ 2016827 h 2279716"/>
              <a:gd name="connsiteX125" fmla="*/ 2843935 w 3173680"/>
              <a:gd name="connsiteY125" fmla="*/ 2148272 h 2279716"/>
              <a:gd name="connsiteX126" fmla="*/ 3173681 w 3173680"/>
              <a:gd name="connsiteY126" fmla="*/ 2148272 h 2279716"/>
              <a:gd name="connsiteX127" fmla="*/ 3173681 w 3173680"/>
              <a:gd name="connsiteY127" fmla="*/ 2279717 h 22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173680" h="2279716">
                <a:moveTo>
                  <a:pt x="0" y="0"/>
                </a:moveTo>
                <a:lnTo>
                  <a:pt x="3695" y="0"/>
                </a:lnTo>
                <a:lnTo>
                  <a:pt x="43412" y="0"/>
                </a:lnTo>
                <a:lnTo>
                  <a:pt x="43412" y="23078"/>
                </a:lnTo>
                <a:lnTo>
                  <a:pt x="48030" y="23078"/>
                </a:lnTo>
                <a:lnTo>
                  <a:pt x="48030" y="46156"/>
                </a:lnTo>
                <a:lnTo>
                  <a:pt x="63732" y="46156"/>
                </a:lnTo>
                <a:lnTo>
                  <a:pt x="63732" y="69234"/>
                </a:lnTo>
                <a:lnTo>
                  <a:pt x="107144" y="69234"/>
                </a:lnTo>
                <a:lnTo>
                  <a:pt x="107144" y="92312"/>
                </a:lnTo>
                <a:lnTo>
                  <a:pt x="143167" y="92312"/>
                </a:lnTo>
                <a:lnTo>
                  <a:pt x="143167" y="116394"/>
                </a:lnTo>
                <a:lnTo>
                  <a:pt x="146861" y="116394"/>
                </a:lnTo>
                <a:lnTo>
                  <a:pt x="146861" y="139472"/>
                </a:lnTo>
                <a:lnTo>
                  <a:pt x="151480" y="139472"/>
                </a:lnTo>
                <a:lnTo>
                  <a:pt x="151480" y="162550"/>
                </a:lnTo>
                <a:lnTo>
                  <a:pt x="155174" y="162550"/>
                </a:lnTo>
                <a:lnTo>
                  <a:pt x="155174" y="209710"/>
                </a:lnTo>
                <a:lnTo>
                  <a:pt x="158869" y="209710"/>
                </a:lnTo>
                <a:lnTo>
                  <a:pt x="158869" y="233791"/>
                </a:lnTo>
                <a:lnTo>
                  <a:pt x="162563" y="233791"/>
                </a:lnTo>
                <a:lnTo>
                  <a:pt x="162563" y="257873"/>
                </a:lnTo>
                <a:lnTo>
                  <a:pt x="167182" y="257873"/>
                </a:lnTo>
                <a:lnTo>
                  <a:pt x="167182" y="280951"/>
                </a:lnTo>
                <a:lnTo>
                  <a:pt x="170876" y="280951"/>
                </a:lnTo>
                <a:lnTo>
                  <a:pt x="170876" y="329114"/>
                </a:lnTo>
                <a:lnTo>
                  <a:pt x="174571" y="329114"/>
                </a:lnTo>
                <a:lnTo>
                  <a:pt x="174571" y="402362"/>
                </a:lnTo>
                <a:lnTo>
                  <a:pt x="179189" y="402362"/>
                </a:lnTo>
                <a:lnTo>
                  <a:pt x="179189" y="427447"/>
                </a:lnTo>
                <a:lnTo>
                  <a:pt x="182884" y="427447"/>
                </a:lnTo>
                <a:lnTo>
                  <a:pt x="182884" y="476613"/>
                </a:lnTo>
                <a:lnTo>
                  <a:pt x="186578" y="476613"/>
                </a:lnTo>
                <a:lnTo>
                  <a:pt x="191197" y="476613"/>
                </a:lnTo>
                <a:lnTo>
                  <a:pt x="191197" y="526783"/>
                </a:lnTo>
                <a:lnTo>
                  <a:pt x="194891" y="526783"/>
                </a:lnTo>
                <a:lnTo>
                  <a:pt x="194891" y="602038"/>
                </a:lnTo>
                <a:lnTo>
                  <a:pt x="198586" y="602038"/>
                </a:lnTo>
                <a:lnTo>
                  <a:pt x="202281" y="602038"/>
                </a:lnTo>
                <a:lnTo>
                  <a:pt x="202281" y="627123"/>
                </a:lnTo>
                <a:lnTo>
                  <a:pt x="305730" y="627123"/>
                </a:lnTo>
                <a:lnTo>
                  <a:pt x="305730" y="653211"/>
                </a:lnTo>
                <a:lnTo>
                  <a:pt x="326050" y="653211"/>
                </a:lnTo>
                <a:lnTo>
                  <a:pt x="326050" y="679299"/>
                </a:lnTo>
                <a:lnTo>
                  <a:pt x="329745" y="679299"/>
                </a:lnTo>
                <a:lnTo>
                  <a:pt x="329745" y="705388"/>
                </a:lnTo>
                <a:lnTo>
                  <a:pt x="341753" y="705388"/>
                </a:lnTo>
                <a:lnTo>
                  <a:pt x="341753" y="783653"/>
                </a:lnTo>
                <a:lnTo>
                  <a:pt x="350065" y="783653"/>
                </a:lnTo>
                <a:lnTo>
                  <a:pt x="365768" y="783653"/>
                </a:lnTo>
                <a:lnTo>
                  <a:pt x="393477" y="783653"/>
                </a:lnTo>
                <a:lnTo>
                  <a:pt x="393477" y="810744"/>
                </a:lnTo>
                <a:lnTo>
                  <a:pt x="397172" y="810744"/>
                </a:lnTo>
                <a:lnTo>
                  <a:pt x="397172" y="837836"/>
                </a:lnTo>
                <a:lnTo>
                  <a:pt x="448897" y="837836"/>
                </a:lnTo>
                <a:lnTo>
                  <a:pt x="448897" y="864928"/>
                </a:lnTo>
                <a:lnTo>
                  <a:pt x="465522" y="864928"/>
                </a:lnTo>
                <a:lnTo>
                  <a:pt x="477530" y="864928"/>
                </a:lnTo>
                <a:lnTo>
                  <a:pt x="477530" y="893023"/>
                </a:lnTo>
                <a:lnTo>
                  <a:pt x="484919" y="893023"/>
                </a:lnTo>
                <a:lnTo>
                  <a:pt x="500621" y="893023"/>
                </a:lnTo>
                <a:lnTo>
                  <a:pt x="500621" y="978312"/>
                </a:lnTo>
                <a:lnTo>
                  <a:pt x="505240" y="978312"/>
                </a:lnTo>
                <a:lnTo>
                  <a:pt x="505240" y="1062597"/>
                </a:lnTo>
                <a:lnTo>
                  <a:pt x="529255" y="1062597"/>
                </a:lnTo>
                <a:lnTo>
                  <a:pt x="532949" y="1062597"/>
                </a:lnTo>
                <a:lnTo>
                  <a:pt x="536644" y="1062597"/>
                </a:lnTo>
                <a:lnTo>
                  <a:pt x="536644" y="1093702"/>
                </a:lnTo>
                <a:lnTo>
                  <a:pt x="560659" y="1093702"/>
                </a:lnTo>
                <a:lnTo>
                  <a:pt x="572666" y="1093702"/>
                </a:lnTo>
                <a:lnTo>
                  <a:pt x="572666" y="1124807"/>
                </a:lnTo>
                <a:lnTo>
                  <a:pt x="600376" y="1124807"/>
                </a:lnTo>
                <a:lnTo>
                  <a:pt x="600376" y="1155913"/>
                </a:lnTo>
                <a:lnTo>
                  <a:pt x="636399" y="1155913"/>
                </a:lnTo>
                <a:lnTo>
                  <a:pt x="636399" y="1187018"/>
                </a:lnTo>
                <a:lnTo>
                  <a:pt x="652101" y="1187018"/>
                </a:lnTo>
                <a:lnTo>
                  <a:pt x="660414" y="1187018"/>
                </a:lnTo>
                <a:lnTo>
                  <a:pt x="660414" y="1219127"/>
                </a:lnTo>
                <a:lnTo>
                  <a:pt x="676116" y="1219127"/>
                </a:lnTo>
                <a:lnTo>
                  <a:pt x="676116" y="1251235"/>
                </a:lnTo>
                <a:lnTo>
                  <a:pt x="684429" y="1251235"/>
                </a:lnTo>
                <a:lnTo>
                  <a:pt x="684429" y="1284347"/>
                </a:lnTo>
                <a:lnTo>
                  <a:pt x="695513" y="1284347"/>
                </a:lnTo>
                <a:lnTo>
                  <a:pt x="695513" y="1317460"/>
                </a:lnTo>
                <a:lnTo>
                  <a:pt x="703826" y="1317460"/>
                </a:lnTo>
                <a:lnTo>
                  <a:pt x="724146" y="1317460"/>
                </a:lnTo>
                <a:lnTo>
                  <a:pt x="743543" y="1317460"/>
                </a:lnTo>
                <a:lnTo>
                  <a:pt x="807275" y="1317460"/>
                </a:lnTo>
                <a:lnTo>
                  <a:pt x="807275" y="1354585"/>
                </a:lnTo>
                <a:lnTo>
                  <a:pt x="846992" y="1354585"/>
                </a:lnTo>
                <a:lnTo>
                  <a:pt x="871007" y="1354585"/>
                </a:lnTo>
                <a:lnTo>
                  <a:pt x="871007" y="1431847"/>
                </a:lnTo>
                <a:lnTo>
                  <a:pt x="883015" y="1431847"/>
                </a:lnTo>
                <a:lnTo>
                  <a:pt x="883015" y="1469976"/>
                </a:lnTo>
                <a:lnTo>
                  <a:pt x="907030" y="1469976"/>
                </a:lnTo>
                <a:lnTo>
                  <a:pt x="907030" y="1509108"/>
                </a:lnTo>
                <a:lnTo>
                  <a:pt x="1005861" y="1509108"/>
                </a:lnTo>
                <a:lnTo>
                  <a:pt x="1005861" y="1547237"/>
                </a:lnTo>
                <a:lnTo>
                  <a:pt x="1034494" y="1547237"/>
                </a:lnTo>
                <a:lnTo>
                  <a:pt x="1034494" y="1586370"/>
                </a:lnTo>
                <a:lnTo>
                  <a:pt x="1038189" y="1586370"/>
                </a:lnTo>
                <a:lnTo>
                  <a:pt x="1057586" y="1586370"/>
                </a:lnTo>
                <a:lnTo>
                  <a:pt x="1085295" y="1586370"/>
                </a:lnTo>
                <a:lnTo>
                  <a:pt x="1089914" y="1586370"/>
                </a:lnTo>
                <a:lnTo>
                  <a:pt x="1089914" y="1632526"/>
                </a:lnTo>
                <a:lnTo>
                  <a:pt x="1149027" y="1632526"/>
                </a:lnTo>
                <a:lnTo>
                  <a:pt x="1149027" y="1678682"/>
                </a:lnTo>
                <a:lnTo>
                  <a:pt x="1197058" y="1678682"/>
                </a:lnTo>
                <a:lnTo>
                  <a:pt x="1233080" y="1678682"/>
                </a:lnTo>
                <a:lnTo>
                  <a:pt x="1233080" y="1728852"/>
                </a:lnTo>
                <a:lnTo>
                  <a:pt x="1252477" y="1728852"/>
                </a:lnTo>
                <a:lnTo>
                  <a:pt x="1252477" y="1779022"/>
                </a:lnTo>
                <a:lnTo>
                  <a:pt x="1331911" y="1779022"/>
                </a:lnTo>
                <a:lnTo>
                  <a:pt x="1331911" y="1829192"/>
                </a:lnTo>
                <a:lnTo>
                  <a:pt x="1352232" y="1829192"/>
                </a:lnTo>
                <a:lnTo>
                  <a:pt x="1352232" y="1879361"/>
                </a:lnTo>
                <a:lnTo>
                  <a:pt x="1395643" y="1879361"/>
                </a:lnTo>
                <a:lnTo>
                  <a:pt x="1395643" y="1929531"/>
                </a:lnTo>
                <a:lnTo>
                  <a:pt x="1535116" y="1929531"/>
                </a:lnTo>
                <a:lnTo>
                  <a:pt x="1790044" y="1929531"/>
                </a:lnTo>
                <a:lnTo>
                  <a:pt x="1833456" y="1929531"/>
                </a:lnTo>
                <a:lnTo>
                  <a:pt x="1948913" y="1929531"/>
                </a:lnTo>
                <a:lnTo>
                  <a:pt x="1948913" y="2016827"/>
                </a:lnTo>
                <a:lnTo>
                  <a:pt x="2421825" y="2016827"/>
                </a:lnTo>
                <a:lnTo>
                  <a:pt x="2843935" y="2016827"/>
                </a:lnTo>
                <a:lnTo>
                  <a:pt x="2843935" y="2148272"/>
                </a:lnTo>
                <a:lnTo>
                  <a:pt x="3173681" y="2148272"/>
                </a:lnTo>
                <a:lnTo>
                  <a:pt x="3173681" y="2279717"/>
                </a:lnTo>
              </a:path>
            </a:pathLst>
          </a:custGeom>
          <a:noFill/>
          <a:ln w="15828" cap="flat">
            <a:solidFill>
              <a:srgbClr val="34B4A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a:ea typeface="+mn-ea"/>
              <a:cs typeface="+mn-cs"/>
            </a:endParaRPr>
          </a:p>
        </p:txBody>
      </p:sp>
      <p:grpSp>
        <p:nvGrpSpPr>
          <p:cNvPr id="209" name="Group 208">
            <a:extLst>
              <a:ext uri="{FF2B5EF4-FFF2-40B4-BE49-F238E27FC236}">
                <a16:creationId xmlns:a16="http://schemas.microsoft.com/office/drawing/2014/main" id="{0325CE44-1906-2E3A-EDDD-6D7BC6D5E308}"/>
              </a:ext>
            </a:extLst>
          </p:cNvPr>
          <p:cNvGrpSpPr/>
          <p:nvPr/>
        </p:nvGrpSpPr>
        <p:grpSpPr>
          <a:xfrm>
            <a:off x="4867654" y="3332457"/>
            <a:ext cx="829821" cy="307777"/>
            <a:chOff x="4921198" y="3102388"/>
            <a:chExt cx="829821" cy="307777"/>
          </a:xfrm>
        </p:grpSpPr>
        <p:sp>
          <p:nvSpPr>
            <p:cNvPr id="210" name="TextBox 209">
              <a:extLst>
                <a:ext uri="{FF2B5EF4-FFF2-40B4-BE49-F238E27FC236}">
                  <a16:creationId xmlns:a16="http://schemas.microsoft.com/office/drawing/2014/main" id="{E96A1B08-DFA1-A371-15C3-E0120F306691}"/>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TPC</a:t>
              </a:r>
            </a:p>
          </p:txBody>
        </p:sp>
        <p:sp>
          <p:nvSpPr>
            <p:cNvPr id="211" name="Freeform 276">
              <a:extLst>
                <a:ext uri="{FF2B5EF4-FFF2-40B4-BE49-F238E27FC236}">
                  <a16:creationId xmlns:a16="http://schemas.microsoft.com/office/drawing/2014/main" id="{A1B6E1AF-70C9-FAE5-5381-697DFB9A872A}"/>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2" name="Freeform 277">
              <a:extLst>
                <a:ext uri="{FF2B5EF4-FFF2-40B4-BE49-F238E27FC236}">
                  <a16:creationId xmlns:a16="http://schemas.microsoft.com/office/drawing/2014/main" id="{63E8C4C0-C9BC-9F16-16D7-2A519D119046}"/>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grpSp>
        <p:nvGrpSpPr>
          <p:cNvPr id="213" name="Graphic 215">
            <a:extLst>
              <a:ext uri="{FF2B5EF4-FFF2-40B4-BE49-F238E27FC236}">
                <a16:creationId xmlns:a16="http://schemas.microsoft.com/office/drawing/2014/main" id="{3E0D45F5-1648-9969-BFB6-DDE8B7D20923}"/>
              </a:ext>
            </a:extLst>
          </p:cNvPr>
          <p:cNvGrpSpPr/>
          <p:nvPr/>
        </p:nvGrpSpPr>
        <p:grpSpPr>
          <a:xfrm>
            <a:off x="1343290" y="1570226"/>
            <a:ext cx="2158051" cy="2326878"/>
            <a:chOff x="1343290" y="1799599"/>
            <a:chExt cx="2158051" cy="2326878"/>
          </a:xfrm>
          <a:solidFill>
            <a:srgbClr val="0000FF"/>
          </a:solidFill>
        </p:grpSpPr>
        <p:sp>
          <p:nvSpPr>
            <p:cNvPr id="214" name="TextBox 213">
              <a:extLst>
                <a:ext uri="{FF2B5EF4-FFF2-40B4-BE49-F238E27FC236}">
                  <a16:creationId xmlns:a16="http://schemas.microsoft.com/office/drawing/2014/main" id="{FB5F6AB4-9167-C39A-DF16-10CBB529C1C1}"/>
                </a:ext>
              </a:extLst>
            </p:cNvPr>
            <p:cNvSpPr txBox="1"/>
            <p:nvPr/>
          </p:nvSpPr>
          <p:spPr>
            <a:xfrm>
              <a:off x="1407068" y="2378545"/>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15" name="TextBox 214">
              <a:extLst>
                <a:ext uri="{FF2B5EF4-FFF2-40B4-BE49-F238E27FC236}">
                  <a16:creationId xmlns:a16="http://schemas.microsoft.com/office/drawing/2014/main" id="{0C2E6533-1ADE-C7B3-5326-DB32E0E5D0CF}"/>
                </a:ext>
              </a:extLst>
            </p:cNvPr>
            <p:cNvSpPr txBox="1"/>
            <p:nvPr/>
          </p:nvSpPr>
          <p:spPr>
            <a:xfrm>
              <a:off x="1411046" y="2378545"/>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16" name="TextBox 215">
              <a:extLst>
                <a:ext uri="{FF2B5EF4-FFF2-40B4-BE49-F238E27FC236}">
                  <a16:creationId xmlns:a16="http://schemas.microsoft.com/office/drawing/2014/main" id="{DB1F9BA6-5BB2-4036-AC90-DFE7F3F35A78}"/>
                </a:ext>
              </a:extLst>
            </p:cNvPr>
            <p:cNvSpPr txBox="1"/>
            <p:nvPr/>
          </p:nvSpPr>
          <p:spPr>
            <a:xfrm>
              <a:off x="1419010" y="2420212"/>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17" name="TextBox 216">
              <a:extLst>
                <a:ext uri="{FF2B5EF4-FFF2-40B4-BE49-F238E27FC236}">
                  <a16:creationId xmlns:a16="http://schemas.microsoft.com/office/drawing/2014/main" id="{4CE2EC38-8026-95FF-E07D-21E1159B2727}"/>
                </a:ext>
              </a:extLst>
            </p:cNvPr>
            <p:cNvSpPr txBox="1"/>
            <p:nvPr/>
          </p:nvSpPr>
          <p:spPr>
            <a:xfrm>
              <a:off x="1423082" y="2420212"/>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18" name="TextBox 217">
              <a:extLst>
                <a:ext uri="{FF2B5EF4-FFF2-40B4-BE49-F238E27FC236}">
                  <a16:creationId xmlns:a16="http://schemas.microsoft.com/office/drawing/2014/main" id="{BDF86D91-05DD-321C-4CDE-C5CE1AB79712}"/>
                </a:ext>
              </a:extLst>
            </p:cNvPr>
            <p:cNvSpPr txBox="1"/>
            <p:nvPr/>
          </p:nvSpPr>
          <p:spPr>
            <a:xfrm>
              <a:off x="1450942" y="250826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19" name="TextBox 218">
              <a:extLst>
                <a:ext uri="{FF2B5EF4-FFF2-40B4-BE49-F238E27FC236}">
                  <a16:creationId xmlns:a16="http://schemas.microsoft.com/office/drawing/2014/main" id="{54758AEA-C961-57FA-C22D-A28A48B2A55A}"/>
                </a:ext>
              </a:extLst>
            </p:cNvPr>
            <p:cNvSpPr txBox="1"/>
            <p:nvPr/>
          </p:nvSpPr>
          <p:spPr>
            <a:xfrm>
              <a:off x="1526661" y="257523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0" name="TextBox 219">
              <a:extLst>
                <a:ext uri="{FF2B5EF4-FFF2-40B4-BE49-F238E27FC236}">
                  <a16:creationId xmlns:a16="http://schemas.microsoft.com/office/drawing/2014/main" id="{DFE9124D-ACD0-5BA7-73D1-59F394E5DEC6}"/>
                </a:ext>
              </a:extLst>
            </p:cNvPr>
            <p:cNvSpPr txBox="1"/>
            <p:nvPr/>
          </p:nvSpPr>
          <p:spPr>
            <a:xfrm>
              <a:off x="1542585" y="259792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1" name="TextBox 220">
              <a:extLst>
                <a:ext uri="{FF2B5EF4-FFF2-40B4-BE49-F238E27FC236}">
                  <a16:creationId xmlns:a16="http://schemas.microsoft.com/office/drawing/2014/main" id="{5DC9A55E-DCCF-E918-1EA2-56BD86614FDC}"/>
                </a:ext>
              </a:extLst>
            </p:cNvPr>
            <p:cNvSpPr txBox="1"/>
            <p:nvPr/>
          </p:nvSpPr>
          <p:spPr>
            <a:xfrm>
              <a:off x="1546562" y="259792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2" name="TextBox 221">
              <a:extLst>
                <a:ext uri="{FF2B5EF4-FFF2-40B4-BE49-F238E27FC236}">
                  <a16:creationId xmlns:a16="http://schemas.microsoft.com/office/drawing/2014/main" id="{822A41B3-1231-43C0-567A-37FFE1A9B138}"/>
                </a:ext>
              </a:extLst>
            </p:cNvPr>
            <p:cNvSpPr txBox="1"/>
            <p:nvPr/>
          </p:nvSpPr>
          <p:spPr>
            <a:xfrm>
              <a:off x="1562576" y="2645623"/>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3" name="TextBox 222">
              <a:extLst>
                <a:ext uri="{FF2B5EF4-FFF2-40B4-BE49-F238E27FC236}">
                  <a16:creationId xmlns:a16="http://schemas.microsoft.com/office/drawing/2014/main" id="{3308A660-7517-3E8E-52E9-86EBA504AC9B}"/>
                </a:ext>
              </a:extLst>
            </p:cNvPr>
            <p:cNvSpPr txBox="1"/>
            <p:nvPr/>
          </p:nvSpPr>
          <p:spPr>
            <a:xfrm>
              <a:off x="1566558" y="2645623"/>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4" name="TextBox 223">
              <a:extLst>
                <a:ext uri="{FF2B5EF4-FFF2-40B4-BE49-F238E27FC236}">
                  <a16:creationId xmlns:a16="http://schemas.microsoft.com/office/drawing/2014/main" id="{529D8D49-26E2-41A1-4894-CACCBFA43147}"/>
                </a:ext>
              </a:extLst>
            </p:cNvPr>
            <p:cNvSpPr txBox="1"/>
            <p:nvPr/>
          </p:nvSpPr>
          <p:spPr>
            <a:xfrm>
              <a:off x="1570540" y="2645623"/>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5" name="TextBox 224">
              <a:extLst>
                <a:ext uri="{FF2B5EF4-FFF2-40B4-BE49-F238E27FC236}">
                  <a16:creationId xmlns:a16="http://schemas.microsoft.com/office/drawing/2014/main" id="{0A501B53-5378-7520-C384-FD9A7C1B18C2}"/>
                </a:ext>
              </a:extLst>
            </p:cNvPr>
            <p:cNvSpPr txBox="1"/>
            <p:nvPr/>
          </p:nvSpPr>
          <p:spPr>
            <a:xfrm>
              <a:off x="1574518" y="2670825"/>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6" name="TextBox 225">
              <a:extLst>
                <a:ext uri="{FF2B5EF4-FFF2-40B4-BE49-F238E27FC236}">
                  <a16:creationId xmlns:a16="http://schemas.microsoft.com/office/drawing/2014/main" id="{54006A0A-24E9-B872-606A-9415BBFFC51A}"/>
                </a:ext>
              </a:extLst>
            </p:cNvPr>
            <p:cNvSpPr txBox="1"/>
            <p:nvPr/>
          </p:nvSpPr>
          <p:spPr>
            <a:xfrm>
              <a:off x="1578499" y="2670825"/>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7" name="TextBox 226">
              <a:extLst>
                <a:ext uri="{FF2B5EF4-FFF2-40B4-BE49-F238E27FC236}">
                  <a16:creationId xmlns:a16="http://schemas.microsoft.com/office/drawing/2014/main" id="{9ED3E271-4040-2D4C-902F-1937673D0367}"/>
                </a:ext>
              </a:extLst>
            </p:cNvPr>
            <p:cNvSpPr txBox="1"/>
            <p:nvPr/>
          </p:nvSpPr>
          <p:spPr>
            <a:xfrm>
              <a:off x="1674120" y="2804265"/>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8" name="TextBox 227">
              <a:extLst>
                <a:ext uri="{FF2B5EF4-FFF2-40B4-BE49-F238E27FC236}">
                  <a16:creationId xmlns:a16="http://schemas.microsoft.com/office/drawing/2014/main" id="{ACD7F353-4C75-919F-8366-A48D3D4D0694}"/>
                </a:ext>
              </a:extLst>
            </p:cNvPr>
            <p:cNvSpPr txBox="1"/>
            <p:nvPr/>
          </p:nvSpPr>
          <p:spPr>
            <a:xfrm>
              <a:off x="1725952" y="2831576"/>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29" name="TextBox 228">
              <a:extLst>
                <a:ext uri="{FF2B5EF4-FFF2-40B4-BE49-F238E27FC236}">
                  <a16:creationId xmlns:a16="http://schemas.microsoft.com/office/drawing/2014/main" id="{F6D39FCC-5C96-C466-CAF5-9BF05FE8C0C3}"/>
                </a:ext>
              </a:extLst>
            </p:cNvPr>
            <p:cNvSpPr txBox="1"/>
            <p:nvPr/>
          </p:nvSpPr>
          <p:spPr>
            <a:xfrm>
              <a:off x="1729935" y="2860192"/>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0" name="TextBox 229">
              <a:extLst>
                <a:ext uri="{FF2B5EF4-FFF2-40B4-BE49-F238E27FC236}">
                  <a16:creationId xmlns:a16="http://schemas.microsoft.com/office/drawing/2014/main" id="{8135592E-F711-4505-146C-E407723190E3}"/>
                </a:ext>
              </a:extLst>
            </p:cNvPr>
            <p:cNvSpPr txBox="1"/>
            <p:nvPr/>
          </p:nvSpPr>
          <p:spPr>
            <a:xfrm>
              <a:off x="1741875" y="291882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1" name="TextBox 230">
              <a:extLst>
                <a:ext uri="{FF2B5EF4-FFF2-40B4-BE49-F238E27FC236}">
                  <a16:creationId xmlns:a16="http://schemas.microsoft.com/office/drawing/2014/main" id="{B0F58265-BB6E-2107-55DD-2A2229CC860E}"/>
                </a:ext>
              </a:extLst>
            </p:cNvPr>
            <p:cNvSpPr txBox="1"/>
            <p:nvPr/>
          </p:nvSpPr>
          <p:spPr>
            <a:xfrm>
              <a:off x="1833609" y="312998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2" name="TextBox 231">
              <a:extLst>
                <a:ext uri="{FF2B5EF4-FFF2-40B4-BE49-F238E27FC236}">
                  <a16:creationId xmlns:a16="http://schemas.microsoft.com/office/drawing/2014/main" id="{0B3296E0-6185-78A9-6F9F-2E273EC8DEAB}"/>
                </a:ext>
              </a:extLst>
            </p:cNvPr>
            <p:cNvSpPr txBox="1"/>
            <p:nvPr/>
          </p:nvSpPr>
          <p:spPr>
            <a:xfrm>
              <a:off x="1877393" y="312998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3" name="TextBox 232">
              <a:extLst>
                <a:ext uri="{FF2B5EF4-FFF2-40B4-BE49-F238E27FC236}">
                  <a16:creationId xmlns:a16="http://schemas.microsoft.com/office/drawing/2014/main" id="{7D3CB820-8CE3-067D-1A0A-971437E4A7FF}"/>
                </a:ext>
              </a:extLst>
            </p:cNvPr>
            <p:cNvSpPr txBox="1"/>
            <p:nvPr/>
          </p:nvSpPr>
          <p:spPr>
            <a:xfrm>
              <a:off x="1897383" y="3227278"/>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4" name="TextBox 233">
              <a:extLst>
                <a:ext uri="{FF2B5EF4-FFF2-40B4-BE49-F238E27FC236}">
                  <a16:creationId xmlns:a16="http://schemas.microsoft.com/office/drawing/2014/main" id="{ED7264F9-49AD-880E-B5AB-40A1F6B310FF}"/>
                </a:ext>
              </a:extLst>
            </p:cNvPr>
            <p:cNvSpPr txBox="1"/>
            <p:nvPr/>
          </p:nvSpPr>
          <p:spPr>
            <a:xfrm>
              <a:off x="1909325" y="329796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5" name="TextBox 234">
              <a:extLst>
                <a:ext uri="{FF2B5EF4-FFF2-40B4-BE49-F238E27FC236}">
                  <a16:creationId xmlns:a16="http://schemas.microsoft.com/office/drawing/2014/main" id="{8137062B-3660-6C40-829B-DE7811F45321}"/>
                </a:ext>
              </a:extLst>
            </p:cNvPr>
            <p:cNvSpPr txBox="1"/>
            <p:nvPr/>
          </p:nvSpPr>
          <p:spPr>
            <a:xfrm>
              <a:off x="1913307" y="333511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6" name="TextBox 235">
              <a:extLst>
                <a:ext uri="{FF2B5EF4-FFF2-40B4-BE49-F238E27FC236}">
                  <a16:creationId xmlns:a16="http://schemas.microsoft.com/office/drawing/2014/main" id="{AC9D1AFA-A041-7884-00BA-2A76C35D3466}"/>
                </a:ext>
              </a:extLst>
            </p:cNvPr>
            <p:cNvSpPr txBox="1"/>
            <p:nvPr/>
          </p:nvSpPr>
          <p:spPr>
            <a:xfrm>
              <a:off x="2032900" y="337457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7" name="TextBox 236">
              <a:extLst>
                <a:ext uri="{FF2B5EF4-FFF2-40B4-BE49-F238E27FC236}">
                  <a16:creationId xmlns:a16="http://schemas.microsoft.com/office/drawing/2014/main" id="{4D6E8195-9C8B-ED23-D6AF-ADF16DE73C6D}"/>
                </a:ext>
              </a:extLst>
            </p:cNvPr>
            <p:cNvSpPr txBox="1"/>
            <p:nvPr/>
          </p:nvSpPr>
          <p:spPr>
            <a:xfrm>
              <a:off x="2100656" y="350058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8" name="TextBox 237">
              <a:extLst>
                <a:ext uri="{FF2B5EF4-FFF2-40B4-BE49-F238E27FC236}">
                  <a16:creationId xmlns:a16="http://schemas.microsoft.com/office/drawing/2014/main" id="{5093D81D-894E-0874-1547-1477B74D7B9E}"/>
                </a:ext>
              </a:extLst>
            </p:cNvPr>
            <p:cNvSpPr txBox="1"/>
            <p:nvPr/>
          </p:nvSpPr>
          <p:spPr>
            <a:xfrm>
              <a:off x="2120561" y="3500584"/>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39" name="TextBox 238">
              <a:extLst>
                <a:ext uri="{FF2B5EF4-FFF2-40B4-BE49-F238E27FC236}">
                  <a16:creationId xmlns:a16="http://schemas.microsoft.com/office/drawing/2014/main" id="{5052DD23-DD7B-8D01-174F-13D85D5B76F9}"/>
                </a:ext>
              </a:extLst>
            </p:cNvPr>
            <p:cNvSpPr txBox="1"/>
            <p:nvPr/>
          </p:nvSpPr>
          <p:spPr>
            <a:xfrm>
              <a:off x="2547007" y="380320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0" name="TextBox 239">
              <a:extLst>
                <a:ext uri="{FF2B5EF4-FFF2-40B4-BE49-F238E27FC236}">
                  <a16:creationId xmlns:a16="http://schemas.microsoft.com/office/drawing/2014/main" id="{15C5DF3B-9762-A2E5-80F9-2CF264A82CB7}"/>
                </a:ext>
              </a:extLst>
            </p:cNvPr>
            <p:cNvSpPr txBox="1"/>
            <p:nvPr/>
          </p:nvSpPr>
          <p:spPr>
            <a:xfrm>
              <a:off x="2814058" y="3870381"/>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1" name="TextBox 240">
              <a:extLst>
                <a:ext uri="{FF2B5EF4-FFF2-40B4-BE49-F238E27FC236}">
                  <a16:creationId xmlns:a16="http://schemas.microsoft.com/office/drawing/2014/main" id="{46B9B19D-3DDE-0CA3-B72F-23120ABDE8E7}"/>
                </a:ext>
              </a:extLst>
            </p:cNvPr>
            <p:cNvSpPr txBox="1"/>
            <p:nvPr/>
          </p:nvSpPr>
          <p:spPr>
            <a:xfrm>
              <a:off x="3236525" y="3870381"/>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2" name="TextBox 241">
              <a:extLst>
                <a:ext uri="{FF2B5EF4-FFF2-40B4-BE49-F238E27FC236}">
                  <a16:creationId xmlns:a16="http://schemas.microsoft.com/office/drawing/2014/main" id="{2676BEBA-32E9-581E-CE8D-ED1086BC398B}"/>
                </a:ext>
              </a:extLst>
            </p:cNvPr>
            <p:cNvSpPr txBox="1"/>
            <p:nvPr/>
          </p:nvSpPr>
          <p:spPr>
            <a:xfrm>
              <a:off x="1343290" y="179959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3" name="TextBox 242">
              <a:extLst>
                <a:ext uri="{FF2B5EF4-FFF2-40B4-BE49-F238E27FC236}">
                  <a16:creationId xmlns:a16="http://schemas.microsoft.com/office/drawing/2014/main" id="{F1ED0607-FF44-ABD6-3A01-A033301416A0}"/>
                </a:ext>
              </a:extLst>
            </p:cNvPr>
            <p:cNvSpPr txBox="1"/>
            <p:nvPr/>
          </p:nvSpPr>
          <p:spPr>
            <a:xfrm>
              <a:off x="1351249" y="181897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4" name="TextBox 243">
              <a:extLst>
                <a:ext uri="{FF2B5EF4-FFF2-40B4-BE49-F238E27FC236}">
                  <a16:creationId xmlns:a16="http://schemas.microsoft.com/office/drawing/2014/main" id="{624CBFF3-3BDD-C930-B011-2C7B74AAB19E}"/>
                </a:ext>
              </a:extLst>
            </p:cNvPr>
            <p:cNvSpPr txBox="1"/>
            <p:nvPr/>
          </p:nvSpPr>
          <p:spPr>
            <a:xfrm>
              <a:off x="1343290" y="179959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5" name="TextBox 244">
              <a:extLst>
                <a:ext uri="{FF2B5EF4-FFF2-40B4-BE49-F238E27FC236}">
                  <a16:creationId xmlns:a16="http://schemas.microsoft.com/office/drawing/2014/main" id="{15DC0A2B-CBB5-2B6F-B837-2B1B39B6A5B9}"/>
                </a:ext>
              </a:extLst>
            </p:cNvPr>
            <p:cNvSpPr txBox="1"/>
            <p:nvPr/>
          </p:nvSpPr>
          <p:spPr>
            <a:xfrm>
              <a:off x="1351249" y="181897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6" name="TextBox 245">
              <a:extLst>
                <a:ext uri="{FF2B5EF4-FFF2-40B4-BE49-F238E27FC236}">
                  <a16:creationId xmlns:a16="http://schemas.microsoft.com/office/drawing/2014/main" id="{DBB940E8-2BD3-217F-CFED-103841F6E617}"/>
                </a:ext>
              </a:extLst>
            </p:cNvPr>
            <p:cNvSpPr txBox="1"/>
            <p:nvPr/>
          </p:nvSpPr>
          <p:spPr>
            <a:xfrm>
              <a:off x="1379204" y="1975109"/>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7" name="TextBox 246">
              <a:extLst>
                <a:ext uri="{FF2B5EF4-FFF2-40B4-BE49-F238E27FC236}">
                  <a16:creationId xmlns:a16="http://schemas.microsoft.com/office/drawing/2014/main" id="{3695E8ED-6A67-50A7-CC71-9A466B84BFDD}"/>
                </a:ext>
              </a:extLst>
            </p:cNvPr>
            <p:cNvSpPr txBox="1"/>
            <p:nvPr/>
          </p:nvSpPr>
          <p:spPr>
            <a:xfrm>
              <a:off x="1387168" y="2034250"/>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sp>
          <p:nvSpPr>
            <p:cNvPr id="248" name="TextBox 247">
              <a:extLst>
                <a:ext uri="{FF2B5EF4-FFF2-40B4-BE49-F238E27FC236}">
                  <a16:creationId xmlns:a16="http://schemas.microsoft.com/office/drawing/2014/main" id="{034A10E0-8159-C222-7BCB-07D5970D70C2}"/>
                </a:ext>
              </a:extLst>
            </p:cNvPr>
            <p:cNvSpPr txBox="1"/>
            <p:nvPr/>
          </p:nvSpPr>
          <p:spPr>
            <a:xfrm>
              <a:off x="1391145" y="2093891"/>
              <a:ext cx="264816" cy="2560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4" b="1" i="0" u="none" strike="noStrike" kern="1200" cap="none" spc="0" normalizeH="0" baseline="0" noProof="0">
                  <a:ln>
                    <a:noFill/>
                  </a:ln>
                  <a:solidFill>
                    <a:srgbClr val="A6A6A6"/>
                  </a:solidFill>
                  <a:effectLst/>
                  <a:uLnTx/>
                  <a:uFillTx/>
                  <a:latin typeface="Arial"/>
                  <a:ea typeface="+mn-ea"/>
                  <a:cs typeface="+mn-cs"/>
                  <a:sym typeface="Helvetica"/>
                  <a:rtl val="0"/>
                </a:rPr>
                <a:t>+</a:t>
              </a:r>
            </a:p>
          </p:txBody>
        </p:sp>
      </p:grpSp>
      <p:sp>
        <p:nvSpPr>
          <p:cNvPr id="249" name="Freeform 517">
            <a:extLst>
              <a:ext uri="{FF2B5EF4-FFF2-40B4-BE49-F238E27FC236}">
                <a16:creationId xmlns:a16="http://schemas.microsoft.com/office/drawing/2014/main" id="{E39D2152-110E-2BD5-F0B8-1D027EF70216}"/>
              </a:ext>
            </a:extLst>
          </p:cNvPr>
          <p:cNvSpPr/>
          <p:nvPr/>
        </p:nvSpPr>
        <p:spPr>
          <a:xfrm>
            <a:off x="1352532" y="1620678"/>
            <a:ext cx="4225600" cy="2167776"/>
          </a:xfrm>
          <a:custGeom>
            <a:avLst/>
            <a:gdLst>
              <a:gd name="connsiteX0" fmla="*/ 0 w 4225600"/>
              <a:gd name="connsiteY0" fmla="*/ 0 h 2167776"/>
              <a:gd name="connsiteX1" fmla="*/ 4628 w 4225600"/>
              <a:gd name="connsiteY1" fmla="*/ 0 h 2167776"/>
              <a:gd name="connsiteX2" fmla="*/ 40729 w 4225600"/>
              <a:gd name="connsiteY2" fmla="*/ 0 h 2167776"/>
              <a:gd name="connsiteX3" fmla="*/ 40729 w 4225600"/>
              <a:gd name="connsiteY3" fmla="*/ 16065 h 2167776"/>
              <a:gd name="connsiteX4" fmla="*/ 44431 w 4225600"/>
              <a:gd name="connsiteY4" fmla="*/ 15061 h 2167776"/>
              <a:gd name="connsiteX5" fmla="*/ 44431 w 4225600"/>
              <a:gd name="connsiteY5" fmla="*/ 31126 h 2167776"/>
              <a:gd name="connsiteX6" fmla="*/ 60167 w 4225600"/>
              <a:gd name="connsiteY6" fmla="*/ 31126 h 2167776"/>
              <a:gd name="connsiteX7" fmla="*/ 60167 w 4225600"/>
              <a:gd name="connsiteY7" fmla="*/ 46187 h 2167776"/>
              <a:gd name="connsiteX8" fmla="*/ 75903 w 4225600"/>
              <a:gd name="connsiteY8" fmla="*/ 46187 h 2167776"/>
              <a:gd name="connsiteX9" fmla="*/ 75903 w 4225600"/>
              <a:gd name="connsiteY9" fmla="*/ 77313 h 2167776"/>
              <a:gd name="connsiteX10" fmla="*/ 144402 w 4225600"/>
              <a:gd name="connsiteY10" fmla="*/ 77313 h 2167776"/>
              <a:gd name="connsiteX11" fmla="*/ 144402 w 4225600"/>
              <a:gd name="connsiteY11" fmla="*/ 93378 h 2167776"/>
              <a:gd name="connsiteX12" fmla="*/ 148104 w 4225600"/>
              <a:gd name="connsiteY12" fmla="*/ 93378 h 2167776"/>
              <a:gd name="connsiteX13" fmla="*/ 148104 w 4225600"/>
              <a:gd name="connsiteY13" fmla="*/ 108439 h 2167776"/>
              <a:gd name="connsiteX14" fmla="*/ 151807 w 4225600"/>
              <a:gd name="connsiteY14" fmla="*/ 108439 h 2167776"/>
              <a:gd name="connsiteX15" fmla="*/ 151807 w 4225600"/>
              <a:gd name="connsiteY15" fmla="*/ 124504 h 2167776"/>
              <a:gd name="connsiteX16" fmla="*/ 155509 w 4225600"/>
              <a:gd name="connsiteY16" fmla="*/ 124504 h 2167776"/>
              <a:gd name="connsiteX17" fmla="*/ 155509 w 4225600"/>
              <a:gd name="connsiteY17" fmla="*/ 140569 h 2167776"/>
              <a:gd name="connsiteX18" fmla="*/ 160138 w 4225600"/>
              <a:gd name="connsiteY18" fmla="*/ 140569 h 2167776"/>
              <a:gd name="connsiteX19" fmla="*/ 160138 w 4225600"/>
              <a:gd name="connsiteY19" fmla="*/ 172699 h 2167776"/>
              <a:gd name="connsiteX20" fmla="*/ 167543 w 4225600"/>
              <a:gd name="connsiteY20" fmla="*/ 172699 h 2167776"/>
              <a:gd name="connsiteX21" fmla="*/ 167543 w 4225600"/>
              <a:gd name="connsiteY21" fmla="*/ 188764 h 2167776"/>
              <a:gd name="connsiteX22" fmla="*/ 172171 w 4225600"/>
              <a:gd name="connsiteY22" fmla="*/ 188764 h 2167776"/>
              <a:gd name="connsiteX23" fmla="*/ 172171 w 4225600"/>
              <a:gd name="connsiteY23" fmla="*/ 303228 h 2167776"/>
              <a:gd name="connsiteX24" fmla="*/ 175874 w 4225600"/>
              <a:gd name="connsiteY24" fmla="*/ 303228 h 2167776"/>
              <a:gd name="connsiteX25" fmla="*/ 175874 w 4225600"/>
              <a:gd name="connsiteY25" fmla="*/ 336362 h 2167776"/>
              <a:gd name="connsiteX26" fmla="*/ 179576 w 4225600"/>
              <a:gd name="connsiteY26" fmla="*/ 336362 h 2167776"/>
              <a:gd name="connsiteX27" fmla="*/ 179576 w 4225600"/>
              <a:gd name="connsiteY27" fmla="*/ 370500 h 2167776"/>
              <a:gd name="connsiteX28" fmla="*/ 184205 w 4225600"/>
              <a:gd name="connsiteY28" fmla="*/ 370500 h 2167776"/>
              <a:gd name="connsiteX29" fmla="*/ 184205 w 4225600"/>
              <a:gd name="connsiteY29" fmla="*/ 422711 h 2167776"/>
              <a:gd name="connsiteX30" fmla="*/ 187907 w 4225600"/>
              <a:gd name="connsiteY30" fmla="*/ 422711 h 2167776"/>
              <a:gd name="connsiteX31" fmla="*/ 187907 w 4225600"/>
              <a:gd name="connsiteY31" fmla="*/ 473919 h 2167776"/>
              <a:gd name="connsiteX32" fmla="*/ 195313 w 4225600"/>
              <a:gd name="connsiteY32" fmla="*/ 473919 h 2167776"/>
              <a:gd name="connsiteX33" fmla="*/ 195313 w 4225600"/>
              <a:gd name="connsiteY33" fmla="*/ 491992 h 2167776"/>
              <a:gd name="connsiteX34" fmla="*/ 199941 w 4225600"/>
              <a:gd name="connsiteY34" fmla="*/ 491992 h 2167776"/>
              <a:gd name="connsiteX35" fmla="*/ 199941 w 4225600"/>
              <a:gd name="connsiteY35" fmla="*/ 527134 h 2167776"/>
              <a:gd name="connsiteX36" fmla="*/ 243446 w 4225600"/>
              <a:gd name="connsiteY36" fmla="*/ 527134 h 2167776"/>
              <a:gd name="connsiteX37" fmla="*/ 247149 w 4225600"/>
              <a:gd name="connsiteY37" fmla="*/ 527134 h 2167776"/>
              <a:gd name="connsiteX38" fmla="*/ 247149 w 4225600"/>
              <a:gd name="connsiteY38" fmla="*/ 562276 h 2167776"/>
              <a:gd name="connsiteX39" fmla="*/ 251777 w 4225600"/>
              <a:gd name="connsiteY39" fmla="*/ 562276 h 2167776"/>
              <a:gd name="connsiteX40" fmla="*/ 271216 w 4225600"/>
              <a:gd name="connsiteY40" fmla="*/ 562276 h 2167776"/>
              <a:gd name="connsiteX41" fmla="*/ 271216 w 4225600"/>
              <a:gd name="connsiteY41" fmla="*/ 580350 h 2167776"/>
              <a:gd name="connsiteX42" fmla="*/ 295283 w 4225600"/>
              <a:gd name="connsiteY42" fmla="*/ 580350 h 2167776"/>
              <a:gd name="connsiteX43" fmla="*/ 295283 w 4225600"/>
              <a:gd name="connsiteY43" fmla="*/ 598423 h 2167776"/>
              <a:gd name="connsiteX44" fmla="*/ 311019 w 4225600"/>
              <a:gd name="connsiteY44" fmla="*/ 598423 h 2167776"/>
              <a:gd name="connsiteX45" fmla="*/ 311019 w 4225600"/>
              <a:gd name="connsiteY45" fmla="*/ 616496 h 2167776"/>
              <a:gd name="connsiteX46" fmla="*/ 323052 w 4225600"/>
              <a:gd name="connsiteY46" fmla="*/ 616496 h 2167776"/>
              <a:gd name="connsiteX47" fmla="*/ 323052 w 4225600"/>
              <a:gd name="connsiteY47" fmla="*/ 634569 h 2167776"/>
              <a:gd name="connsiteX48" fmla="*/ 327681 w 4225600"/>
              <a:gd name="connsiteY48" fmla="*/ 634569 h 2167776"/>
              <a:gd name="connsiteX49" fmla="*/ 327681 w 4225600"/>
              <a:gd name="connsiteY49" fmla="*/ 651638 h 2167776"/>
              <a:gd name="connsiteX50" fmla="*/ 331383 w 4225600"/>
              <a:gd name="connsiteY50" fmla="*/ 651638 h 2167776"/>
              <a:gd name="connsiteX51" fmla="*/ 331383 w 4225600"/>
              <a:gd name="connsiteY51" fmla="*/ 669711 h 2167776"/>
              <a:gd name="connsiteX52" fmla="*/ 343417 w 4225600"/>
              <a:gd name="connsiteY52" fmla="*/ 669711 h 2167776"/>
              <a:gd name="connsiteX53" fmla="*/ 343417 w 4225600"/>
              <a:gd name="connsiteY53" fmla="*/ 687785 h 2167776"/>
              <a:gd name="connsiteX54" fmla="*/ 347119 w 4225600"/>
              <a:gd name="connsiteY54" fmla="*/ 687785 h 2167776"/>
              <a:gd name="connsiteX55" fmla="*/ 347119 w 4225600"/>
              <a:gd name="connsiteY55" fmla="*/ 760077 h 2167776"/>
              <a:gd name="connsiteX56" fmla="*/ 355450 w 4225600"/>
              <a:gd name="connsiteY56" fmla="*/ 760077 h 2167776"/>
              <a:gd name="connsiteX57" fmla="*/ 355450 w 4225600"/>
              <a:gd name="connsiteY57" fmla="*/ 778150 h 2167776"/>
              <a:gd name="connsiteX58" fmla="*/ 371186 w 4225600"/>
              <a:gd name="connsiteY58" fmla="*/ 778150 h 2167776"/>
              <a:gd name="connsiteX59" fmla="*/ 371186 w 4225600"/>
              <a:gd name="connsiteY59" fmla="*/ 797228 h 2167776"/>
              <a:gd name="connsiteX60" fmla="*/ 383220 w 4225600"/>
              <a:gd name="connsiteY60" fmla="*/ 797228 h 2167776"/>
              <a:gd name="connsiteX61" fmla="*/ 383220 w 4225600"/>
              <a:gd name="connsiteY61" fmla="*/ 815301 h 2167776"/>
              <a:gd name="connsiteX62" fmla="*/ 386922 w 4225600"/>
              <a:gd name="connsiteY62" fmla="*/ 815301 h 2167776"/>
              <a:gd name="connsiteX63" fmla="*/ 386922 w 4225600"/>
              <a:gd name="connsiteY63" fmla="*/ 834378 h 2167776"/>
              <a:gd name="connsiteX64" fmla="*/ 459123 w 4225600"/>
              <a:gd name="connsiteY64" fmla="*/ 834378 h 2167776"/>
              <a:gd name="connsiteX65" fmla="*/ 459123 w 4225600"/>
              <a:gd name="connsiteY65" fmla="*/ 852451 h 2167776"/>
              <a:gd name="connsiteX66" fmla="*/ 486893 w 4225600"/>
              <a:gd name="connsiteY66" fmla="*/ 852451 h 2167776"/>
              <a:gd name="connsiteX67" fmla="*/ 486893 w 4225600"/>
              <a:gd name="connsiteY67" fmla="*/ 871529 h 2167776"/>
              <a:gd name="connsiteX68" fmla="*/ 490595 w 4225600"/>
              <a:gd name="connsiteY68" fmla="*/ 871529 h 2167776"/>
              <a:gd name="connsiteX69" fmla="*/ 490595 w 4225600"/>
              <a:gd name="connsiteY69" fmla="*/ 889602 h 2167776"/>
              <a:gd name="connsiteX70" fmla="*/ 494298 w 4225600"/>
              <a:gd name="connsiteY70" fmla="*/ 889602 h 2167776"/>
              <a:gd name="connsiteX71" fmla="*/ 498926 w 4225600"/>
              <a:gd name="connsiteY71" fmla="*/ 889602 h 2167776"/>
              <a:gd name="connsiteX72" fmla="*/ 498926 w 4225600"/>
              <a:gd name="connsiteY72" fmla="*/ 927756 h 2167776"/>
              <a:gd name="connsiteX73" fmla="*/ 502629 w 4225600"/>
              <a:gd name="connsiteY73" fmla="*/ 927756 h 2167776"/>
              <a:gd name="connsiteX74" fmla="*/ 502629 w 4225600"/>
              <a:gd name="connsiteY74" fmla="*/ 946833 h 2167776"/>
              <a:gd name="connsiteX75" fmla="*/ 506332 w 4225600"/>
              <a:gd name="connsiteY75" fmla="*/ 946833 h 2167776"/>
              <a:gd name="connsiteX76" fmla="*/ 510960 w 4225600"/>
              <a:gd name="connsiteY76" fmla="*/ 946833 h 2167776"/>
              <a:gd name="connsiteX77" fmla="*/ 510960 w 4225600"/>
              <a:gd name="connsiteY77" fmla="*/ 965911 h 2167776"/>
              <a:gd name="connsiteX78" fmla="*/ 518365 w 4225600"/>
              <a:gd name="connsiteY78" fmla="*/ 965911 h 2167776"/>
              <a:gd name="connsiteX79" fmla="*/ 518365 w 4225600"/>
              <a:gd name="connsiteY79" fmla="*/ 985992 h 2167776"/>
              <a:gd name="connsiteX80" fmla="*/ 530398 w 4225600"/>
              <a:gd name="connsiteY80" fmla="*/ 985992 h 2167776"/>
              <a:gd name="connsiteX81" fmla="*/ 534101 w 4225600"/>
              <a:gd name="connsiteY81" fmla="*/ 985992 h 2167776"/>
              <a:gd name="connsiteX82" fmla="*/ 534101 w 4225600"/>
              <a:gd name="connsiteY82" fmla="*/ 1006073 h 2167776"/>
              <a:gd name="connsiteX83" fmla="*/ 562796 w 4225600"/>
              <a:gd name="connsiteY83" fmla="*/ 1006073 h 2167776"/>
              <a:gd name="connsiteX84" fmla="*/ 562796 w 4225600"/>
              <a:gd name="connsiteY84" fmla="*/ 1026155 h 2167776"/>
              <a:gd name="connsiteX85" fmla="*/ 566499 w 4225600"/>
              <a:gd name="connsiteY85" fmla="*/ 1026155 h 2167776"/>
              <a:gd name="connsiteX86" fmla="*/ 646105 w 4225600"/>
              <a:gd name="connsiteY86" fmla="*/ 1026155 h 2167776"/>
              <a:gd name="connsiteX87" fmla="*/ 646105 w 4225600"/>
              <a:gd name="connsiteY87" fmla="*/ 1046236 h 2167776"/>
              <a:gd name="connsiteX88" fmla="*/ 649808 w 4225600"/>
              <a:gd name="connsiteY88" fmla="*/ 1046236 h 2167776"/>
              <a:gd name="connsiteX89" fmla="*/ 661841 w 4225600"/>
              <a:gd name="connsiteY89" fmla="*/ 1046236 h 2167776"/>
              <a:gd name="connsiteX90" fmla="*/ 661841 w 4225600"/>
              <a:gd name="connsiteY90" fmla="*/ 1067321 h 2167776"/>
              <a:gd name="connsiteX91" fmla="*/ 670172 w 4225600"/>
              <a:gd name="connsiteY91" fmla="*/ 1067321 h 2167776"/>
              <a:gd name="connsiteX92" fmla="*/ 670172 w 4225600"/>
              <a:gd name="connsiteY92" fmla="*/ 1088407 h 2167776"/>
              <a:gd name="connsiteX93" fmla="*/ 673875 w 4225600"/>
              <a:gd name="connsiteY93" fmla="*/ 1088407 h 2167776"/>
              <a:gd name="connsiteX94" fmla="*/ 673875 w 4225600"/>
              <a:gd name="connsiteY94" fmla="*/ 1109492 h 2167776"/>
              <a:gd name="connsiteX95" fmla="*/ 678503 w 4225600"/>
              <a:gd name="connsiteY95" fmla="*/ 1109492 h 2167776"/>
              <a:gd name="connsiteX96" fmla="*/ 678503 w 4225600"/>
              <a:gd name="connsiteY96" fmla="*/ 1131581 h 2167776"/>
              <a:gd name="connsiteX97" fmla="*/ 701644 w 4225600"/>
              <a:gd name="connsiteY97" fmla="*/ 1131581 h 2167776"/>
              <a:gd name="connsiteX98" fmla="*/ 701644 w 4225600"/>
              <a:gd name="connsiteY98" fmla="*/ 1154675 h 2167776"/>
              <a:gd name="connsiteX99" fmla="*/ 777547 w 4225600"/>
              <a:gd name="connsiteY99" fmla="*/ 1154675 h 2167776"/>
              <a:gd name="connsiteX100" fmla="*/ 777547 w 4225600"/>
              <a:gd name="connsiteY100" fmla="*/ 1176764 h 2167776"/>
              <a:gd name="connsiteX101" fmla="*/ 837715 w 4225600"/>
              <a:gd name="connsiteY101" fmla="*/ 1176764 h 2167776"/>
              <a:gd name="connsiteX102" fmla="*/ 837715 w 4225600"/>
              <a:gd name="connsiteY102" fmla="*/ 1199858 h 2167776"/>
              <a:gd name="connsiteX103" fmla="*/ 841417 w 4225600"/>
              <a:gd name="connsiteY103" fmla="*/ 1199858 h 2167776"/>
              <a:gd name="connsiteX104" fmla="*/ 845120 w 4225600"/>
              <a:gd name="connsiteY104" fmla="*/ 1199858 h 2167776"/>
              <a:gd name="connsiteX105" fmla="*/ 845120 w 4225600"/>
              <a:gd name="connsiteY105" fmla="*/ 1222951 h 2167776"/>
              <a:gd name="connsiteX106" fmla="*/ 849748 w 4225600"/>
              <a:gd name="connsiteY106" fmla="*/ 1222951 h 2167776"/>
              <a:gd name="connsiteX107" fmla="*/ 857154 w 4225600"/>
              <a:gd name="connsiteY107" fmla="*/ 1222951 h 2167776"/>
              <a:gd name="connsiteX108" fmla="*/ 857154 w 4225600"/>
              <a:gd name="connsiteY108" fmla="*/ 1247049 h 2167776"/>
              <a:gd name="connsiteX109" fmla="*/ 865484 w 4225600"/>
              <a:gd name="connsiteY109" fmla="*/ 1247049 h 2167776"/>
              <a:gd name="connsiteX110" fmla="*/ 865484 w 4225600"/>
              <a:gd name="connsiteY110" fmla="*/ 1271147 h 2167776"/>
              <a:gd name="connsiteX111" fmla="*/ 869187 w 4225600"/>
              <a:gd name="connsiteY111" fmla="*/ 1271147 h 2167776"/>
              <a:gd name="connsiteX112" fmla="*/ 877518 w 4225600"/>
              <a:gd name="connsiteY112" fmla="*/ 1271147 h 2167776"/>
              <a:gd name="connsiteX113" fmla="*/ 893254 w 4225600"/>
              <a:gd name="connsiteY113" fmla="*/ 1271147 h 2167776"/>
              <a:gd name="connsiteX114" fmla="*/ 893254 w 4225600"/>
              <a:gd name="connsiteY114" fmla="*/ 1296248 h 2167776"/>
              <a:gd name="connsiteX115" fmla="*/ 969157 w 4225600"/>
              <a:gd name="connsiteY115" fmla="*/ 1296248 h 2167776"/>
              <a:gd name="connsiteX116" fmla="*/ 1012663 w 4225600"/>
              <a:gd name="connsiteY116" fmla="*/ 1296248 h 2167776"/>
              <a:gd name="connsiteX117" fmla="*/ 1012663 w 4225600"/>
              <a:gd name="connsiteY117" fmla="*/ 1322354 h 2167776"/>
              <a:gd name="connsiteX118" fmla="*/ 1017291 w 4225600"/>
              <a:gd name="connsiteY118" fmla="*/ 1322354 h 2167776"/>
              <a:gd name="connsiteX119" fmla="*/ 1017291 w 4225600"/>
              <a:gd name="connsiteY119" fmla="*/ 1348460 h 2167776"/>
              <a:gd name="connsiteX120" fmla="*/ 1033027 w 4225600"/>
              <a:gd name="connsiteY120" fmla="*/ 1348460 h 2167776"/>
              <a:gd name="connsiteX121" fmla="*/ 1033027 w 4225600"/>
              <a:gd name="connsiteY121" fmla="*/ 1375569 h 2167776"/>
              <a:gd name="connsiteX122" fmla="*/ 1036730 w 4225600"/>
              <a:gd name="connsiteY122" fmla="*/ 1375569 h 2167776"/>
              <a:gd name="connsiteX123" fmla="*/ 1036730 w 4225600"/>
              <a:gd name="connsiteY123" fmla="*/ 1402679 h 2167776"/>
              <a:gd name="connsiteX124" fmla="*/ 1048763 w 4225600"/>
              <a:gd name="connsiteY124" fmla="*/ 1402679 h 2167776"/>
              <a:gd name="connsiteX125" fmla="*/ 1048763 w 4225600"/>
              <a:gd name="connsiteY125" fmla="*/ 1455894 h 2167776"/>
              <a:gd name="connsiteX126" fmla="*/ 1057094 w 4225600"/>
              <a:gd name="connsiteY126" fmla="*/ 1455894 h 2167776"/>
              <a:gd name="connsiteX127" fmla="*/ 1057094 w 4225600"/>
              <a:gd name="connsiteY127" fmla="*/ 1482000 h 2167776"/>
              <a:gd name="connsiteX128" fmla="*/ 1100600 w 4225600"/>
              <a:gd name="connsiteY128" fmla="*/ 1482000 h 2167776"/>
              <a:gd name="connsiteX129" fmla="*/ 1100600 w 4225600"/>
              <a:gd name="connsiteY129" fmla="*/ 1509110 h 2167776"/>
              <a:gd name="connsiteX130" fmla="*/ 1108931 w 4225600"/>
              <a:gd name="connsiteY130" fmla="*/ 1509110 h 2167776"/>
              <a:gd name="connsiteX131" fmla="*/ 1108931 w 4225600"/>
              <a:gd name="connsiteY131" fmla="*/ 1535216 h 2167776"/>
              <a:gd name="connsiteX132" fmla="*/ 1140403 w 4225600"/>
              <a:gd name="connsiteY132" fmla="*/ 1535216 h 2167776"/>
              <a:gd name="connsiteX133" fmla="*/ 1140403 w 4225600"/>
              <a:gd name="connsiteY133" fmla="*/ 1562325 h 2167776"/>
              <a:gd name="connsiteX134" fmla="*/ 1168173 w 4225600"/>
              <a:gd name="connsiteY134" fmla="*/ 1562325 h 2167776"/>
              <a:gd name="connsiteX135" fmla="*/ 1168173 w 4225600"/>
              <a:gd name="connsiteY135" fmla="*/ 1588431 h 2167776"/>
              <a:gd name="connsiteX136" fmla="*/ 1183909 w 4225600"/>
              <a:gd name="connsiteY136" fmla="*/ 1588431 h 2167776"/>
              <a:gd name="connsiteX137" fmla="*/ 1183909 w 4225600"/>
              <a:gd name="connsiteY137" fmla="*/ 1615541 h 2167776"/>
              <a:gd name="connsiteX138" fmla="*/ 1204273 w 4225600"/>
              <a:gd name="connsiteY138" fmla="*/ 1615541 h 2167776"/>
              <a:gd name="connsiteX139" fmla="*/ 1204273 w 4225600"/>
              <a:gd name="connsiteY139" fmla="*/ 1641647 h 2167776"/>
              <a:gd name="connsiteX140" fmla="*/ 1316277 w 4225600"/>
              <a:gd name="connsiteY140" fmla="*/ 1641647 h 2167776"/>
              <a:gd name="connsiteX141" fmla="*/ 1316277 w 4225600"/>
              <a:gd name="connsiteY141" fmla="*/ 1668756 h 2167776"/>
              <a:gd name="connsiteX142" fmla="*/ 1332013 w 4225600"/>
              <a:gd name="connsiteY142" fmla="*/ 1668756 h 2167776"/>
              <a:gd name="connsiteX143" fmla="*/ 1339418 w 4225600"/>
              <a:gd name="connsiteY143" fmla="*/ 1668756 h 2167776"/>
              <a:gd name="connsiteX144" fmla="*/ 1351452 w 4225600"/>
              <a:gd name="connsiteY144" fmla="*/ 1668756 h 2167776"/>
              <a:gd name="connsiteX145" fmla="*/ 1363485 w 4225600"/>
              <a:gd name="connsiteY145" fmla="*/ 1668756 h 2167776"/>
              <a:gd name="connsiteX146" fmla="*/ 1363485 w 4225600"/>
              <a:gd name="connsiteY146" fmla="*/ 1699882 h 2167776"/>
              <a:gd name="connsiteX147" fmla="*/ 1375518 w 4225600"/>
              <a:gd name="connsiteY147" fmla="*/ 1699882 h 2167776"/>
              <a:gd name="connsiteX148" fmla="*/ 1494928 w 4225600"/>
              <a:gd name="connsiteY148" fmla="*/ 1699882 h 2167776"/>
              <a:gd name="connsiteX149" fmla="*/ 1515292 w 4225600"/>
              <a:gd name="connsiteY149" fmla="*/ 1699882 h 2167776"/>
              <a:gd name="connsiteX150" fmla="*/ 1515292 w 4225600"/>
              <a:gd name="connsiteY150" fmla="*/ 1734020 h 2167776"/>
              <a:gd name="connsiteX151" fmla="*/ 1539359 w 4225600"/>
              <a:gd name="connsiteY151" fmla="*/ 1734020 h 2167776"/>
              <a:gd name="connsiteX152" fmla="*/ 1539359 w 4225600"/>
              <a:gd name="connsiteY152" fmla="*/ 1768159 h 2167776"/>
              <a:gd name="connsiteX153" fmla="*/ 1543062 w 4225600"/>
              <a:gd name="connsiteY153" fmla="*/ 1768159 h 2167776"/>
              <a:gd name="connsiteX154" fmla="*/ 1543062 w 4225600"/>
              <a:gd name="connsiteY154" fmla="*/ 1802297 h 2167776"/>
              <a:gd name="connsiteX155" fmla="*/ 1582865 w 4225600"/>
              <a:gd name="connsiteY155" fmla="*/ 1802297 h 2167776"/>
              <a:gd name="connsiteX156" fmla="*/ 1582865 w 4225600"/>
              <a:gd name="connsiteY156" fmla="*/ 1836435 h 2167776"/>
              <a:gd name="connsiteX157" fmla="*/ 1666173 w 4225600"/>
              <a:gd name="connsiteY157" fmla="*/ 1836435 h 2167776"/>
              <a:gd name="connsiteX158" fmla="*/ 1666173 w 4225600"/>
              <a:gd name="connsiteY158" fmla="*/ 1870573 h 2167776"/>
              <a:gd name="connsiteX159" fmla="*/ 1690240 w 4225600"/>
              <a:gd name="connsiteY159" fmla="*/ 1870573 h 2167776"/>
              <a:gd name="connsiteX160" fmla="*/ 1838344 w 4225600"/>
              <a:gd name="connsiteY160" fmla="*/ 1870573 h 2167776"/>
              <a:gd name="connsiteX161" fmla="*/ 2192869 w 4225600"/>
              <a:gd name="connsiteY161" fmla="*/ 1870573 h 2167776"/>
              <a:gd name="connsiteX162" fmla="*/ 2415951 w 4225600"/>
              <a:gd name="connsiteY162" fmla="*/ 1870573 h 2167776"/>
              <a:gd name="connsiteX163" fmla="*/ 2415951 w 4225600"/>
              <a:gd name="connsiteY163" fmla="*/ 1916760 h 2167776"/>
              <a:gd name="connsiteX164" fmla="*/ 2487226 w 4225600"/>
              <a:gd name="connsiteY164" fmla="*/ 1916760 h 2167776"/>
              <a:gd name="connsiteX165" fmla="*/ 2487226 w 4225600"/>
              <a:gd name="connsiteY165" fmla="*/ 1961943 h 2167776"/>
              <a:gd name="connsiteX166" fmla="*/ 2511293 w 4225600"/>
              <a:gd name="connsiteY166" fmla="*/ 1961943 h 2167776"/>
              <a:gd name="connsiteX167" fmla="*/ 2511293 w 4225600"/>
              <a:gd name="connsiteY167" fmla="*/ 2008130 h 2167776"/>
              <a:gd name="connsiteX168" fmla="*/ 2543691 w 4225600"/>
              <a:gd name="connsiteY168" fmla="*/ 2008130 h 2167776"/>
              <a:gd name="connsiteX169" fmla="*/ 2543691 w 4225600"/>
              <a:gd name="connsiteY169" fmla="*/ 2053313 h 2167776"/>
              <a:gd name="connsiteX170" fmla="*/ 2555725 w 4225600"/>
              <a:gd name="connsiteY170" fmla="*/ 2053313 h 2167776"/>
              <a:gd name="connsiteX171" fmla="*/ 2555725 w 4225600"/>
              <a:gd name="connsiteY171" fmla="*/ 2110545 h 2167776"/>
              <a:gd name="connsiteX172" fmla="*/ 2882480 w 4225600"/>
              <a:gd name="connsiteY172" fmla="*/ 2110545 h 2167776"/>
              <a:gd name="connsiteX173" fmla="*/ 2882480 w 4225600"/>
              <a:gd name="connsiteY173" fmla="*/ 2167777 h 2167776"/>
              <a:gd name="connsiteX174" fmla="*/ 3883109 w 4225600"/>
              <a:gd name="connsiteY174" fmla="*/ 2167777 h 2167776"/>
              <a:gd name="connsiteX175" fmla="*/ 4225600 w 4225600"/>
              <a:gd name="connsiteY175" fmla="*/ 2167777 h 216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225600" h="2167776">
                <a:moveTo>
                  <a:pt x="0" y="0"/>
                </a:moveTo>
                <a:lnTo>
                  <a:pt x="4628" y="0"/>
                </a:lnTo>
                <a:lnTo>
                  <a:pt x="40729" y="0"/>
                </a:lnTo>
                <a:lnTo>
                  <a:pt x="40729" y="16065"/>
                </a:lnTo>
                <a:lnTo>
                  <a:pt x="44431" y="15061"/>
                </a:lnTo>
                <a:lnTo>
                  <a:pt x="44431" y="31126"/>
                </a:lnTo>
                <a:lnTo>
                  <a:pt x="60167" y="31126"/>
                </a:lnTo>
                <a:lnTo>
                  <a:pt x="60167" y="46187"/>
                </a:lnTo>
                <a:lnTo>
                  <a:pt x="75903" y="46187"/>
                </a:lnTo>
                <a:lnTo>
                  <a:pt x="75903" y="77313"/>
                </a:lnTo>
                <a:lnTo>
                  <a:pt x="144402" y="77313"/>
                </a:lnTo>
                <a:lnTo>
                  <a:pt x="144402" y="93378"/>
                </a:lnTo>
                <a:lnTo>
                  <a:pt x="148104" y="93378"/>
                </a:lnTo>
                <a:lnTo>
                  <a:pt x="148104" y="108439"/>
                </a:lnTo>
                <a:lnTo>
                  <a:pt x="151807" y="108439"/>
                </a:lnTo>
                <a:lnTo>
                  <a:pt x="151807" y="124504"/>
                </a:lnTo>
                <a:lnTo>
                  <a:pt x="155509" y="124504"/>
                </a:lnTo>
                <a:lnTo>
                  <a:pt x="155509" y="140569"/>
                </a:lnTo>
                <a:lnTo>
                  <a:pt x="160138" y="140569"/>
                </a:lnTo>
                <a:lnTo>
                  <a:pt x="160138" y="172699"/>
                </a:lnTo>
                <a:lnTo>
                  <a:pt x="167543" y="172699"/>
                </a:lnTo>
                <a:lnTo>
                  <a:pt x="167543" y="188764"/>
                </a:lnTo>
                <a:lnTo>
                  <a:pt x="172171" y="188764"/>
                </a:lnTo>
                <a:lnTo>
                  <a:pt x="172171" y="303228"/>
                </a:lnTo>
                <a:lnTo>
                  <a:pt x="175874" y="303228"/>
                </a:lnTo>
                <a:lnTo>
                  <a:pt x="175874" y="336362"/>
                </a:lnTo>
                <a:lnTo>
                  <a:pt x="179576" y="336362"/>
                </a:lnTo>
                <a:lnTo>
                  <a:pt x="179576" y="370500"/>
                </a:lnTo>
                <a:lnTo>
                  <a:pt x="184205" y="370500"/>
                </a:lnTo>
                <a:lnTo>
                  <a:pt x="184205" y="422711"/>
                </a:lnTo>
                <a:lnTo>
                  <a:pt x="187907" y="422711"/>
                </a:lnTo>
                <a:lnTo>
                  <a:pt x="187907" y="473919"/>
                </a:lnTo>
                <a:lnTo>
                  <a:pt x="195313" y="473919"/>
                </a:lnTo>
                <a:lnTo>
                  <a:pt x="195313" y="491992"/>
                </a:lnTo>
                <a:lnTo>
                  <a:pt x="199941" y="491992"/>
                </a:lnTo>
                <a:lnTo>
                  <a:pt x="199941" y="527134"/>
                </a:lnTo>
                <a:lnTo>
                  <a:pt x="243446" y="527134"/>
                </a:lnTo>
                <a:lnTo>
                  <a:pt x="247149" y="527134"/>
                </a:lnTo>
                <a:lnTo>
                  <a:pt x="247149" y="562276"/>
                </a:lnTo>
                <a:lnTo>
                  <a:pt x="251777" y="562276"/>
                </a:lnTo>
                <a:lnTo>
                  <a:pt x="271216" y="562276"/>
                </a:lnTo>
                <a:lnTo>
                  <a:pt x="271216" y="580350"/>
                </a:lnTo>
                <a:lnTo>
                  <a:pt x="295283" y="580350"/>
                </a:lnTo>
                <a:lnTo>
                  <a:pt x="295283" y="598423"/>
                </a:lnTo>
                <a:lnTo>
                  <a:pt x="311019" y="598423"/>
                </a:lnTo>
                <a:lnTo>
                  <a:pt x="311019" y="616496"/>
                </a:lnTo>
                <a:lnTo>
                  <a:pt x="323052" y="616496"/>
                </a:lnTo>
                <a:lnTo>
                  <a:pt x="323052" y="634569"/>
                </a:lnTo>
                <a:lnTo>
                  <a:pt x="327681" y="634569"/>
                </a:lnTo>
                <a:lnTo>
                  <a:pt x="327681" y="651638"/>
                </a:lnTo>
                <a:lnTo>
                  <a:pt x="331383" y="651638"/>
                </a:lnTo>
                <a:lnTo>
                  <a:pt x="331383" y="669711"/>
                </a:lnTo>
                <a:lnTo>
                  <a:pt x="343417" y="669711"/>
                </a:lnTo>
                <a:lnTo>
                  <a:pt x="343417" y="687785"/>
                </a:lnTo>
                <a:lnTo>
                  <a:pt x="347119" y="687785"/>
                </a:lnTo>
                <a:lnTo>
                  <a:pt x="347119" y="760077"/>
                </a:lnTo>
                <a:lnTo>
                  <a:pt x="355450" y="760077"/>
                </a:lnTo>
                <a:lnTo>
                  <a:pt x="355450" y="778150"/>
                </a:lnTo>
                <a:lnTo>
                  <a:pt x="371186" y="778150"/>
                </a:lnTo>
                <a:lnTo>
                  <a:pt x="371186" y="797228"/>
                </a:lnTo>
                <a:lnTo>
                  <a:pt x="383220" y="797228"/>
                </a:lnTo>
                <a:lnTo>
                  <a:pt x="383220" y="815301"/>
                </a:lnTo>
                <a:lnTo>
                  <a:pt x="386922" y="815301"/>
                </a:lnTo>
                <a:lnTo>
                  <a:pt x="386922" y="834378"/>
                </a:lnTo>
                <a:lnTo>
                  <a:pt x="459123" y="834378"/>
                </a:lnTo>
                <a:lnTo>
                  <a:pt x="459123" y="852451"/>
                </a:lnTo>
                <a:lnTo>
                  <a:pt x="486893" y="852451"/>
                </a:lnTo>
                <a:lnTo>
                  <a:pt x="486893" y="871529"/>
                </a:lnTo>
                <a:lnTo>
                  <a:pt x="490595" y="871529"/>
                </a:lnTo>
                <a:lnTo>
                  <a:pt x="490595" y="889602"/>
                </a:lnTo>
                <a:lnTo>
                  <a:pt x="494298" y="889602"/>
                </a:lnTo>
                <a:lnTo>
                  <a:pt x="498926" y="889602"/>
                </a:lnTo>
                <a:lnTo>
                  <a:pt x="498926" y="927756"/>
                </a:lnTo>
                <a:lnTo>
                  <a:pt x="502629" y="927756"/>
                </a:lnTo>
                <a:lnTo>
                  <a:pt x="502629" y="946833"/>
                </a:lnTo>
                <a:lnTo>
                  <a:pt x="506332" y="946833"/>
                </a:lnTo>
                <a:lnTo>
                  <a:pt x="510960" y="946833"/>
                </a:lnTo>
                <a:lnTo>
                  <a:pt x="510960" y="965911"/>
                </a:lnTo>
                <a:lnTo>
                  <a:pt x="518365" y="965911"/>
                </a:lnTo>
                <a:lnTo>
                  <a:pt x="518365" y="985992"/>
                </a:lnTo>
                <a:lnTo>
                  <a:pt x="530398" y="985992"/>
                </a:lnTo>
                <a:lnTo>
                  <a:pt x="534101" y="985992"/>
                </a:lnTo>
                <a:lnTo>
                  <a:pt x="534101" y="1006073"/>
                </a:lnTo>
                <a:lnTo>
                  <a:pt x="562796" y="1006073"/>
                </a:lnTo>
                <a:lnTo>
                  <a:pt x="562796" y="1026155"/>
                </a:lnTo>
                <a:lnTo>
                  <a:pt x="566499" y="1026155"/>
                </a:lnTo>
                <a:lnTo>
                  <a:pt x="646105" y="1026155"/>
                </a:lnTo>
                <a:lnTo>
                  <a:pt x="646105" y="1046236"/>
                </a:lnTo>
                <a:lnTo>
                  <a:pt x="649808" y="1046236"/>
                </a:lnTo>
                <a:lnTo>
                  <a:pt x="661841" y="1046236"/>
                </a:lnTo>
                <a:lnTo>
                  <a:pt x="661841" y="1067321"/>
                </a:lnTo>
                <a:lnTo>
                  <a:pt x="670172" y="1067321"/>
                </a:lnTo>
                <a:lnTo>
                  <a:pt x="670172" y="1088407"/>
                </a:lnTo>
                <a:lnTo>
                  <a:pt x="673875" y="1088407"/>
                </a:lnTo>
                <a:lnTo>
                  <a:pt x="673875" y="1109492"/>
                </a:lnTo>
                <a:lnTo>
                  <a:pt x="678503" y="1109492"/>
                </a:lnTo>
                <a:lnTo>
                  <a:pt x="678503" y="1131581"/>
                </a:lnTo>
                <a:lnTo>
                  <a:pt x="701644" y="1131581"/>
                </a:lnTo>
                <a:lnTo>
                  <a:pt x="701644" y="1154675"/>
                </a:lnTo>
                <a:lnTo>
                  <a:pt x="777547" y="1154675"/>
                </a:lnTo>
                <a:lnTo>
                  <a:pt x="777547" y="1176764"/>
                </a:lnTo>
                <a:lnTo>
                  <a:pt x="837715" y="1176764"/>
                </a:lnTo>
                <a:lnTo>
                  <a:pt x="837715" y="1199858"/>
                </a:lnTo>
                <a:lnTo>
                  <a:pt x="841417" y="1199858"/>
                </a:lnTo>
                <a:lnTo>
                  <a:pt x="845120" y="1199858"/>
                </a:lnTo>
                <a:lnTo>
                  <a:pt x="845120" y="1222951"/>
                </a:lnTo>
                <a:lnTo>
                  <a:pt x="849748" y="1222951"/>
                </a:lnTo>
                <a:lnTo>
                  <a:pt x="857154" y="1222951"/>
                </a:lnTo>
                <a:lnTo>
                  <a:pt x="857154" y="1247049"/>
                </a:lnTo>
                <a:lnTo>
                  <a:pt x="865484" y="1247049"/>
                </a:lnTo>
                <a:lnTo>
                  <a:pt x="865484" y="1271147"/>
                </a:lnTo>
                <a:lnTo>
                  <a:pt x="869187" y="1271147"/>
                </a:lnTo>
                <a:lnTo>
                  <a:pt x="877518" y="1271147"/>
                </a:lnTo>
                <a:lnTo>
                  <a:pt x="893254" y="1271147"/>
                </a:lnTo>
                <a:lnTo>
                  <a:pt x="893254" y="1296248"/>
                </a:lnTo>
                <a:lnTo>
                  <a:pt x="969157" y="1296248"/>
                </a:lnTo>
                <a:lnTo>
                  <a:pt x="1012663" y="1296248"/>
                </a:lnTo>
                <a:lnTo>
                  <a:pt x="1012663" y="1322354"/>
                </a:lnTo>
                <a:lnTo>
                  <a:pt x="1017291" y="1322354"/>
                </a:lnTo>
                <a:lnTo>
                  <a:pt x="1017291" y="1348460"/>
                </a:lnTo>
                <a:lnTo>
                  <a:pt x="1033027" y="1348460"/>
                </a:lnTo>
                <a:lnTo>
                  <a:pt x="1033027" y="1375569"/>
                </a:lnTo>
                <a:lnTo>
                  <a:pt x="1036730" y="1375569"/>
                </a:lnTo>
                <a:lnTo>
                  <a:pt x="1036730" y="1402679"/>
                </a:lnTo>
                <a:lnTo>
                  <a:pt x="1048763" y="1402679"/>
                </a:lnTo>
                <a:lnTo>
                  <a:pt x="1048763" y="1455894"/>
                </a:lnTo>
                <a:lnTo>
                  <a:pt x="1057094" y="1455894"/>
                </a:lnTo>
                <a:lnTo>
                  <a:pt x="1057094" y="1482000"/>
                </a:lnTo>
                <a:lnTo>
                  <a:pt x="1100600" y="1482000"/>
                </a:lnTo>
                <a:lnTo>
                  <a:pt x="1100600" y="1509110"/>
                </a:lnTo>
                <a:lnTo>
                  <a:pt x="1108931" y="1509110"/>
                </a:lnTo>
                <a:lnTo>
                  <a:pt x="1108931" y="1535216"/>
                </a:lnTo>
                <a:lnTo>
                  <a:pt x="1140403" y="1535216"/>
                </a:lnTo>
                <a:lnTo>
                  <a:pt x="1140403" y="1562325"/>
                </a:lnTo>
                <a:lnTo>
                  <a:pt x="1168173" y="1562325"/>
                </a:lnTo>
                <a:lnTo>
                  <a:pt x="1168173" y="1588431"/>
                </a:lnTo>
                <a:lnTo>
                  <a:pt x="1183909" y="1588431"/>
                </a:lnTo>
                <a:lnTo>
                  <a:pt x="1183909" y="1615541"/>
                </a:lnTo>
                <a:lnTo>
                  <a:pt x="1204273" y="1615541"/>
                </a:lnTo>
                <a:lnTo>
                  <a:pt x="1204273" y="1641647"/>
                </a:lnTo>
                <a:lnTo>
                  <a:pt x="1316277" y="1641647"/>
                </a:lnTo>
                <a:lnTo>
                  <a:pt x="1316277" y="1668756"/>
                </a:lnTo>
                <a:lnTo>
                  <a:pt x="1332013" y="1668756"/>
                </a:lnTo>
                <a:lnTo>
                  <a:pt x="1339418" y="1668756"/>
                </a:lnTo>
                <a:lnTo>
                  <a:pt x="1351452" y="1668756"/>
                </a:lnTo>
                <a:lnTo>
                  <a:pt x="1363485" y="1668756"/>
                </a:lnTo>
                <a:lnTo>
                  <a:pt x="1363485" y="1699882"/>
                </a:lnTo>
                <a:lnTo>
                  <a:pt x="1375518" y="1699882"/>
                </a:lnTo>
                <a:lnTo>
                  <a:pt x="1494928" y="1699882"/>
                </a:lnTo>
                <a:lnTo>
                  <a:pt x="1515292" y="1699882"/>
                </a:lnTo>
                <a:lnTo>
                  <a:pt x="1515292" y="1734020"/>
                </a:lnTo>
                <a:lnTo>
                  <a:pt x="1539359" y="1734020"/>
                </a:lnTo>
                <a:lnTo>
                  <a:pt x="1539359" y="1768159"/>
                </a:lnTo>
                <a:lnTo>
                  <a:pt x="1543062" y="1768159"/>
                </a:lnTo>
                <a:lnTo>
                  <a:pt x="1543062" y="1802297"/>
                </a:lnTo>
                <a:lnTo>
                  <a:pt x="1582865" y="1802297"/>
                </a:lnTo>
                <a:lnTo>
                  <a:pt x="1582865" y="1836435"/>
                </a:lnTo>
                <a:lnTo>
                  <a:pt x="1666173" y="1836435"/>
                </a:lnTo>
                <a:lnTo>
                  <a:pt x="1666173" y="1870573"/>
                </a:lnTo>
                <a:lnTo>
                  <a:pt x="1690240" y="1870573"/>
                </a:lnTo>
                <a:lnTo>
                  <a:pt x="1838344" y="1870573"/>
                </a:lnTo>
                <a:lnTo>
                  <a:pt x="2192869" y="1870573"/>
                </a:lnTo>
                <a:lnTo>
                  <a:pt x="2415951" y="1870573"/>
                </a:lnTo>
                <a:lnTo>
                  <a:pt x="2415951" y="1916760"/>
                </a:lnTo>
                <a:lnTo>
                  <a:pt x="2487226" y="1916760"/>
                </a:lnTo>
                <a:lnTo>
                  <a:pt x="2487226" y="1961943"/>
                </a:lnTo>
                <a:lnTo>
                  <a:pt x="2511293" y="1961943"/>
                </a:lnTo>
                <a:lnTo>
                  <a:pt x="2511293" y="2008130"/>
                </a:lnTo>
                <a:lnTo>
                  <a:pt x="2543691" y="2008130"/>
                </a:lnTo>
                <a:lnTo>
                  <a:pt x="2543691" y="2053313"/>
                </a:lnTo>
                <a:lnTo>
                  <a:pt x="2555725" y="2053313"/>
                </a:lnTo>
                <a:lnTo>
                  <a:pt x="2555725" y="2110545"/>
                </a:lnTo>
                <a:lnTo>
                  <a:pt x="2882480" y="2110545"/>
                </a:lnTo>
                <a:lnTo>
                  <a:pt x="2882480" y="2167777"/>
                </a:lnTo>
                <a:lnTo>
                  <a:pt x="3883109" y="2167777"/>
                </a:lnTo>
                <a:lnTo>
                  <a:pt x="4225600" y="2167777"/>
                </a:lnTo>
              </a:path>
            </a:pathLst>
          </a:custGeom>
          <a:noFill/>
          <a:ln w="15828" cap="flat">
            <a:solidFill>
              <a:srgbClr val="34B4A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a:ea typeface="+mn-ea"/>
              <a:cs typeface="+mn-cs"/>
            </a:endParaRPr>
          </a:p>
        </p:txBody>
      </p:sp>
      <p:sp>
        <p:nvSpPr>
          <p:cNvPr id="250" name="TextBox 249">
            <a:extLst>
              <a:ext uri="{FF2B5EF4-FFF2-40B4-BE49-F238E27FC236}">
                <a16:creationId xmlns:a16="http://schemas.microsoft.com/office/drawing/2014/main" id="{6CC19D29-5FB3-4028-8490-F67C9EAB9A39}"/>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2" name="Footer Placeholder 29">
            <a:extLst>
              <a:ext uri="{FF2B5EF4-FFF2-40B4-BE49-F238E27FC236}">
                <a16:creationId xmlns:a16="http://schemas.microsoft.com/office/drawing/2014/main" id="{3D825373-9BBD-4249-A4BE-4E6EADAE084C}"/>
              </a:ext>
            </a:extLst>
          </p:cNvPr>
          <p:cNvSpPr txBox="1">
            <a:spLocks/>
          </p:cNvSpPr>
          <p:nvPr/>
        </p:nvSpPr>
        <p:spPr>
          <a:xfrm>
            <a:off x="674031" y="5938702"/>
            <a:ext cx="10940896"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IHC was determined by local assessment on last available pathology sample. 57% of patients were HER2-low (IHC1+, IHC2+/ISH-) and 43% were HER2 IHC0. </a:t>
            </a: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PFS probability was estimated using an unstratified Cox model using treatment (SG vs TPC) as the only predictor.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CI, confidence interval; HER2, human epidermal growth factor receptor 2; HR, hazard ratio; IHC, immunohistochemistry;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Schmid P, et al. Oral presentation at ESMO Congress; September 9-13, 2022; Paris, France. Abstract FPN 214MO; 2.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253" name="Picture 2" descr="House Symbol Vector Art, Icons, and Graphics for Free Download">
            <a:hlinkClick r:id="rId3" action="ppaction://hlinksldjump"/>
            <a:extLst>
              <a:ext uri="{FF2B5EF4-FFF2-40B4-BE49-F238E27FC236}">
                <a16:creationId xmlns:a16="http://schemas.microsoft.com/office/drawing/2014/main" id="{F9BDE250-742B-496E-9DB9-0D9D6BF9F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7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FFFFFF"/>
              </a:solidFill>
              <a:effectLst/>
              <a:uLnTx/>
              <a:uFillTx/>
              <a:latin typeface="Trebuchet MS"/>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564796" y="-102508"/>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Overall Survival by HER2 IHC Status</a:t>
            </a:r>
            <a:r>
              <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rPr>
              <a:t>1</a:t>
            </a:r>
          </a:p>
        </p:txBody>
      </p:sp>
      <p:sp>
        <p:nvSpPr>
          <p:cNvPr id="8" name="Rectangle: Rounded Corners 7">
            <a:extLst>
              <a:ext uri="{FF2B5EF4-FFF2-40B4-BE49-F238E27FC236}">
                <a16:creationId xmlns:a16="http://schemas.microsoft.com/office/drawing/2014/main" id="{FEB539B6-45DD-6E62-E45B-06C6CA23B786}"/>
              </a:ext>
            </a:extLst>
          </p:cNvPr>
          <p:cNvSpPr/>
          <p:nvPr/>
        </p:nvSpPr>
        <p:spPr>
          <a:xfrm>
            <a:off x="721084" y="5129612"/>
            <a:ext cx="10717903" cy="408081"/>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Trebuchet MS"/>
                <a:ea typeface="+mn-ea"/>
                <a:cs typeface="+mn-cs"/>
                <a:sym typeface="Arial"/>
              </a:rPr>
              <a:t>SG consistently improved OS vs TPC in the HER2 low (IHC1+, IHC2+/ISH-) and the HER2 IHC0 groups</a:t>
            </a:r>
          </a:p>
        </p:txBody>
      </p:sp>
      <p:sp>
        <p:nvSpPr>
          <p:cNvPr id="25" name="TextBox 24">
            <a:extLst>
              <a:ext uri="{FF2B5EF4-FFF2-40B4-BE49-F238E27FC236}">
                <a16:creationId xmlns:a16="http://schemas.microsoft.com/office/drawing/2014/main" id="{963AECED-C46D-8B87-2676-0B63D984A21B}"/>
              </a:ext>
            </a:extLst>
          </p:cNvPr>
          <p:cNvSpPr txBox="1"/>
          <p:nvPr/>
        </p:nvSpPr>
        <p:spPr>
          <a:xfrm>
            <a:off x="8150106" y="983464"/>
            <a:ext cx="16125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557"/>
                </a:solidFill>
                <a:effectLst/>
                <a:uLnTx/>
                <a:uFillTx/>
                <a:latin typeface="Trebuchet MS"/>
                <a:ea typeface="Times New Roman" panose="02020603050405020304" pitchFamily="18" charset="0"/>
                <a:cs typeface="Calibri"/>
              </a:rPr>
              <a:t>HER2 IHC0</a:t>
            </a:r>
            <a:r>
              <a:rPr kumimoji="0" lang="en-US" sz="1800" b="1" i="0" u="none" strike="noStrike" kern="1200" cap="none" spc="0" normalizeH="0" baseline="30000" noProof="0">
                <a:ln>
                  <a:noFill/>
                </a:ln>
                <a:solidFill>
                  <a:srgbClr val="002557"/>
                </a:solidFill>
                <a:effectLst/>
                <a:uLnTx/>
                <a:uFillTx/>
                <a:latin typeface="Trebuchet MS"/>
                <a:ea typeface="Times New Roman" panose="02020603050405020304" pitchFamily="18" charset="0"/>
                <a:cs typeface="Calibri"/>
              </a:rPr>
              <a:t>a</a:t>
            </a:r>
            <a:endParaRPr kumimoji="0" lang="en-US" sz="1800" b="1" i="0" u="none" strike="noStrike" kern="1200" cap="none" spc="0" normalizeH="0" baseline="0" noProof="0">
              <a:ln>
                <a:noFill/>
              </a:ln>
              <a:solidFill>
                <a:srgbClr val="002557"/>
              </a:solidFill>
              <a:effectLst/>
              <a:uLnTx/>
              <a:uFillTx/>
              <a:latin typeface="Trebuchet MS"/>
              <a:ea typeface="Times New Roman" panose="02020603050405020304" pitchFamily="18" charset="0"/>
              <a:cs typeface="Calibri"/>
            </a:endParaRPr>
          </a:p>
        </p:txBody>
      </p:sp>
      <p:sp>
        <p:nvSpPr>
          <p:cNvPr id="12" name="TextBox 11">
            <a:extLst>
              <a:ext uri="{FF2B5EF4-FFF2-40B4-BE49-F238E27FC236}">
                <a16:creationId xmlns:a16="http://schemas.microsoft.com/office/drawing/2014/main" id="{F2F7536C-14EE-8AFA-F2FF-2F12E9C89A8E}"/>
              </a:ext>
            </a:extLst>
          </p:cNvPr>
          <p:cNvSpPr txBox="1"/>
          <p:nvPr/>
        </p:nvSpPr>
        <p:spPr>
          <a:xfrm>
            <a:off x="1566549" y="1060734"/>
            <a:ext cx="37560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557"/>
                </a:solidFill>
                <a:effectLst/>
                <a:uLnTx/>
                <a:uFillTx/>
                <a:latin typeface="Arial"/>
                <a:ea typeface="Times New Roman" panose="02020603050405020304" pitchFamily="18" charset="0"/>
                <a:cs typeface="Calibri"/>
              </a:rPr>
              <a:t>HER2-low (IHC1+, IHC2+/ISH-)</a:t>
            </a:r>
            <a:r>
              <a:rPr kumimoji="0" lang="en-US" sz="1800" b="1" i="0" u="none" strike="noStrike" kern="1200" cap="none" spc="0" normalizeH="0" baseline="30000" noProof="0" dirty="0">
                <a:ln>
                  <a:noFill/>
                </a:ln>
                <a:solidFill>
                  <a:srgbClr val="002557"/>
                </a:solidFill>
                <a:effectLst/>
                <a:uLnTx/>
                <a:uFillTx/>
                <a:latin typeface="Trebuchet MS"/>
                <a:ea typeface="Times New Roman" panose="02020603050405020304" pitchFamily="18" charset="0"/>
                <a:cs typeface="Calibri"/>
              </a:rPr>
              <a:t>a</a:t>
            </a:r>
            <a:endParaRPr kumimoji="0" lang="en-US" sz="1800" b="1" i="0" u="none" strike="noStrike" kern="1200" cap="none" spc="0" normalizeH="0" baseline="0" noProof="0" dirty="0">
              <a:ln>
                <a:noFill/>
              </a:ln>
              <a:solidFill>
                <a:srgbClr val="002557"/>
              </a:solidFill>
              <a:effectLst/>
              <a:uLnTx/>
              <a:uFillTx/>
              <a:latin typeface="Trebuchet MS"/>
              <a:ea typeface="Times New Roman" panose="02020603050405020304" pitchFamily="18" charset="0"/>
              <a:cs typeface="Calibri"/>
            </a:endParaRPr>
          </a:p>
        </p:txBody>
      </p:sp>
      <p:grpSp>
        <p:nvGrpSpPr>
          <p:cNvPr id="13" name="Group 12">
            <a:extLst>
              <a:ext uri="{FF2B5EF4-FFF2-40B4-BE49-F238E27FC236}">
                <a16:creationId xmlns:a16="http://schemas.microsoft.com/office/drawing/2014/main" id="{C6B76305-7B0C-479E-6BC8-AAF944BBC9BD}"/>
              </a:ext>
            </a:extLst>
          </p:cNvPr>
          <p:cNvGrpSpPr/>
          <p:nvPr/>
        </p:nvGrpSpPr>
        <p:grpSpPr>
          <a:xfrm>
            <a:off x="1349465" y="2799239"/>
            <a:ext cx="1720306" cy="1141414"/>
            <a:chOff x="2057699" y="3036835"/>
            <a:chExt cx="1359128" cy="1141414"/>
          </a:xfrm>
        </p:grpSpPr>
        <p:cxnSp>
          <p:nvCxnSpPr>
            <p:cNvPr id="21" name="Straight Connector 20">
              <a:extLst>
                <a:ext uri="{FF2B5EF4-FFF2-40B4-BE49-F238E27FC236}">
                  <a16:creationId xmlns:a16="http://schemas.microsoft.com/office/drawing/2014/main" id="{ABB494AD-AFCD-6A16-0C76-6198CAA32800}"/>
                </a:ext>
              </a:extLst>
            </p:cNvPr>
            <p:cNvCxnSpPr>
              <a:cxnSpLocks/>
            </p:cNvCxnSpPr>
            <p:nvPr/>
          </p:nvCxnSpPr>
          <p:spPr>
            <a:xfrm>
              <a:off x="2057699" y="3036835"/>
              <a:ext cx="1359128"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8B5974-AA5F-3E4B-8DFB-89632F3543C3}"/>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4D3F50-25BA-1968-2EDD-0DB600993B90}"/>
                </a:ext>
              </a:extLst>
            </p:cNvPr>
            <p:cNvCxnSpPr>
              <a:cxnSpLocks/>
            </p:cNvCxnSpPr>
            <p:nvPr/>
          </p:nvCxnSpPr>
          <p:spPr>
            <a:xfrm flipV="1">
              <a:off x="3070806"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05145F0-2CCB-8836-0998-DF77CB6D8EC6}"/>
              </a:ext>
            </a:extLst>
          </p:cNvPr>
          <p:cNvGrpSpPr/>
          <p:nvPr/>
        </p:nvGrpSpPr>
        <p:grpSpPr>
          <a:xfrm>
            <a:off x="1162493" y="1641948"/>
            <a:ext cx="374645" cy="2577106"/>
            <a:chOff x="1873254" y="1885950"/>
            <a:chExt cx="374645" cy="2577106"/>
          </a:xfrm>
        </p:grpSpPr>
        <p:sp>
          <p:nvSpPr>
            <p:cNvPr id="27" name="TextBox 26">
              <a:extLst>
                <a:ext uri="{FF2B5EF4-FFF2-40B4-BE49-F238E27FC236}">
                  <a16:creationId xmlns:a16="http://schemas.microsoft.com/office/drawing/2014/main" id="{8E996183-BF1B-F28A-CEDF-C3AD1E55424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cxnSp>
          <p:nvCxnSpPr>
            <p:cNvPr id="29" name="Straight Connector 28">
              <a:extLst>
                <a:ext uri="{FF2B5EF4-FFF2-40B4-BE49-F238E27FC236}">
                  <a16:creationId xmlns:a16="http://schemas.microsoft.com/office/drawing/2014/main" id="{B5B5C47E-9D51-6F54-8EC8-EC3D7E121D2C}"/>
                </a:ext>
              </a:extLst>
            </p:cNvPr>
            <p:cNvCxnSpPr>
              <a:cxnSpLocks/>
              <a:stCxn id="27"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62AA8E7-CE83-6A26-AF09-E30EDBE1EA5B}"/>
              </a:ext>
            </a:extLst>
          </p:cNvPr>
          <p:cNvGrpSpPr/>
          <p:nvPr/>
        </p:nvGrpSpPr>
        <p:grpSpPr>
          <a:xfrm>
            <a:off x="993104" y="3590546"/>
            <a:ext cx="356712" cy="230832"/>
            <a:chOff x="757249" y="4117000"/>
            <a:chExt cx="356712" cy="230832"/>
          </a:xfrm>
        </p:grpSpPr>
        <p:cxnSp>
          <p:nvCxnSpPr>
            <p:cNvPr id="31" name="Straight Connector 30">
              <a:extLst>
                <a:ext uri="{FF2B5EF4-FFF2-40B4-BE49-F238E27FC236}">
                  <a16:creationId xmlns:a16="http://schemas.microsoft.com/office/drawing/2014/main" id="{FDEBB5C6-628A-7193-E469-DEBFE3955DD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8407A6A-B7F8-BC20-A704-7866829F0DC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a:t>
              </a:r>
            </a:p>
          </p:txBody>
        </p:sp>
      </p:grpSp>
      <p:grpSp>
        <p:nvGrpSpPr>
          <p:cNvPr id="34" name="Group 33">
            <a:extLst>
              <a:ext uri="{FF2B5EF4-FFF2-40B4-BE49-F238E27FC236}">
                <a16:creationId xmlns:a16="http://schemas.microsoft.com/office/drawing/2014/main" id="{FFF04AEB-922E-0DC4-227C-8DBDAB050089}"/>
              </a:ext>
            </a:extLst>
          </p:cNvPr>
          <p:cNvGrpSpPr/>
          <p:nvPr/>
        </p:nvGrpSpPr>
        <p:grpSpPr>
          <a:xfrm>
            <a:off x="993104" y="3362264"/>
            <a:ext cx="356712" cy="230832"/>
            <a:chOff x="757249" y="4117000"/>
            <a:chExt cx="356712" cy="230832"/>
          </a:xfrm>
        </p:grpSpPr>
        <p:cxnSp>
          <p:nvCxnSpPr>
            <p:cNvPr id="35" name="Straight Connector 34">
              <a:extLst>
                <a:ext uri="{FF2B5EF4-FFF2-40B4-BE49-F238E27FC236}">
                  <a16:creationId xmlns:a16="http://schemas.microsoft.com/office/drawing/2014/main" id="{4CCA46CA-30DE-4FD3-E20E-AED2D153B7F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294ECF6-2837-DB0B-1836-026153F51E00}"/>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20</a:t>
              </a:r>
            </a:p>
          </p:txBody>
        </p:sp>
      </p:grpSp>
      <p:grpSp>
        <p:nvGrpSpPr>
          <p:cNvPr id="37" name="Group 36">
            <a:extLst>
              <a:ext uri="{FF2B5EF4-FFF2-40B4-BE49-F238E27FC236}">
                <a16:creationId xmlns:a16="http://schemas.microsoft.com/office/drawing/2014/main" id="{8D291D3B-1E45-8B2B-233D-678A5FA8A218}"/>
              </a:ext>
            </a:extLst>
          </p:cNvPr>
          <p:cNvGrpSpPr/>
          <p:nvPr/>
        </p:nvGrpSpPr>
        <p:grpSpPr>
          <a:xfrm>
            <a:off x="993104" y="3133981"/>
            <a:ext cx="356712" cy="230832"/>
            <a:chOff x="757249" y="4117000"/>
            <a:chExt cx="356712" cy="230832"/>
          </a:xfrm>
        </p:grpSpPr>
        <p:cxnSp>
          <p:nvCxnSpPr>
            <p:cNvPr id="38" name="Straight Connector 37">
              <a:extLst>
                <a:ext uri="{FF2B5EF4-FFF2-40B4-BE49-F238E27FC236}">
                  <a16:creationId xmlns:a16="http://schemas.microsoft.com/office/drawing/2014/main" id="{9530846C-0F17-CD92-6D42-682F2324DF4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6703F99-C513-BA13-253C-0510D2C296D4}"/>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grpSp>
      <p:grpSp>
        <p:nvGrpSpPr>
          <p:cNvPr id="40" name="Group 39">
            <a:extLst>
              <a:ext uri="{FF2B5EF4-FFF2-40B4-BE49-F238E27FC236}">
                <a16:creationId xmlns:a16="http://schemas.microsoft.com/office/drawing/2014/main" id="{3F51A3B6-F49D-1454-10D3-BCD61CCED05C}"/>
              </a:ext>
            </a:extLst>
          </p:cNvPr>
          <p:cNvGrpSpPr/>
          <p:nvPr/>
        </p:nvGrpSpPr>
        <p:grpSpPr>
          <a:xfrm>
            <a:off x="993104" y="2905699"/>
            <a:ext cx="356712" cy="230832"/>
            <a:chOff x="757249" y="4117000"/>
            <a:chExt cx="356712" cy="230832"/>
          </a:xfrm>
        </p:grpSpPr>
        <p:cxnSp>
          <p:nvCxnSpPr>
            <p:cNvPr id="41" name="Straight Connector 40">
              <a:extLst>
                <a:ext uri="{FF2B5EF4-FFF2-40B4-BE49-F238E27FC236}">
                  <a16:creationId xmlns:a16="http://schemas.microsoft.com/office/drawing/2014/main" id="{AA4135F4-5B03-9464-568F-84170629451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084B7B1-4661-A281-D785-89466DDB969A}"/>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40</a:t>
              </a:r>
            </a:p>
          </p:txBody>
        </p:sp>
      </p:grpSp>
      <p:grpSp>
        <p:nvGrpSpPr>
          <p:cNvPr id="43" name="Group 42">
            <a:extLst>
              <a:ext uri="{FF2B5EF4-FFF2-40B4-BE49-F238E27FC236}">
                <a16:creationId xmlns:a16="http://schemas.microsoft.com/office/drawing/2014/main" id="{178F54C5-53D2-F224-808C-9E2FF16AE05C}"/>
              </a:ext>
            </a:extLst>
          </p:cNvPr>
          <p:cNvGrpSpPr/>
          <p:nvPr/>
        </p:nvGrpSpPr>
        <p:grpSpPr>
          <a:xfrm>
            <a:off x="993104" y="2677417"/>
            <a:ext cx="356712" cy="230832"/>
            <a:chOff x="757249" y="4117000"/>
            <a:chExt cx="356712" cy="230832"/>
          </a:xfrm>
        </p:grpSpPr>
        <p:cxnSp>
          <p:nvCxnSpPr>
            <p:cNvPr id="44" name="Straight Connector 43">
              <a:extLst>
                <a:ext uri="{FF2B5EF4-FFF2-40B4-BE49-F238E27FC236}">
                  <a16:creationId xmlns:a16="http://schemas.microsoft.com/office/drawing/2014/main" id="{A58165FA-2A15-BF4C-FA1C-C1A65707944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602A9B2-04CB-5CB3-D038-7FA52FAE89FE}"/>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50</a:t>
              </a:r>
            </a:p>
          </p:txBody>
        </p:sp>
      </p:grpSp>
      <p:grpSp>
        <p:nvGrpSpPr>
          <p:cNvPr id="46" name="Group 45">
            <a:extLst>
              <a:ext uri="{FF2B5EF4-FFF2-40B4-BE49-F238E27FC236}">
                <a16:creationId xmlns:a16="http://schemas.microsoft.com/office/drawing/2014/main" id="{53FF7A53-F2F9-3883-091E-675C288E9BF5}"/>
              </a:ext>
            </a:extLst>
          </p:cNvPr>
          <p:cNvGrpSpPr/>
          <p:nvPr/>
        </p:nvGrpSpPr>
        <p:grpSpPr>
          <a:xfrm>
            <a:off x="993104" y="2449135"/>
            <a:ext cx="356712" cy="230832"/>
            <a:chOff x="757249" y="4117000"/>
            <a:chExt cx="356712" cy="230832"/>
          </a:xfrm>
        </p:grpSpPr>
        <p:cxnSp>
          <p:nvCxnSpPr>
            <p:cNvPr id="47" name="Straight Connector 46">
              <a:extLst>
                <a:ext uri="{FF2B5EF4-FFF2-40B4-BE49-F238E27FC236}">
                  <a16:creationId xmlns:a16="http://schemas.microsoft.com/office/drawing/2014/main" id="{BD5CA93B-F89B-4132-F40F-0214A030EA71}"/>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1214642-15CC-FD38-CA76-C94C4D28F8F8}"/>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60</a:t>
              </a:r>
            </a:p>
          </p:txBody>
        </p:sp>
      </p:grpSp>
      <p:grpSp>
        <p:nvGrpSpPr>
          <p:cNvPr id="49" name="Group 48">
            <a:extLst>
              <a:ext uri="{FF2B5EF4-FFF2-40B4-BE49-F238E27FC236}">
                <a16:creationId xmlns:a16="http://schemas.microsoft.com/office/drawing/2014/main" id="{3B87B34F-5FEE-DD3F-BC5B-E2B37438FBE5}"/>
              </a:ext>
            </a:extLst>
          </p:cNvPr>
          <p:cNvGrpSpPr/>
          <p:nvPr/>
        </p:nvGrpSpPr>
        <p:grpSpPr>
          <a:xfrm>
            <a:off x="993104" y="2220852"/>
            <a:ext cx="356712" cy="230832"/>
            <a:chOff x="757249" y="4117000"/>
            <a:chExt cx="356712" cy="230832"/>
          </a:xfrm>
        </p:grpSpPr>
        <p:cxnSp>
          <p:nvCxnSpPr>
            <p:cNvPr id="50" name="Straight Connector 49">
              <a:extLst>
                <a:ext uri="{FF2B5EF4-FFF2-40B4-BE49-F238E27FC236}">
                  <a16:creationId xmlns:a16="http://schemas.microsoft.com/office/drawing/2014/main" id="{7D318A56-CB8D-310B-944F-61193B5F0415}"/>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4840219-1C1E-1906-591F-40CF5A6A9087}"/>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70</a:t>
              </a:r>
            </a:p>
          </p:txBody>
        </p:sp>
      </p:grpSp>
      <p:grpSp>
        <p:nvGrpSpPr>
          <p:cNvPr id="52" name="Group 51">
            <a:extLst>
              <a:ext uri="{FF2B5EF4-FFF2-40B4-BE49-F238E27FC236}">
                <a16:creationId xmlns:a16="http://schemas.microsoft.com/office/drawing/2014/main" id="{B6CE1810-8A63-848C-E586-93983AAAFA6E}"/>
              </a:ext>
            </a:extLst>
          </p:cNvPr>
          <p:cNvGrpSpPr/>
          <p:nvPr/>
        </p:nvGrpSpPr>
        <p:grpSpPr>
          <a:xfrm>
            <a:off x="993104" y="1992570"/>
            <a:ext cx="356712" cy="230832"/>
            <a:chOff x="757249" y="4117000"/>
            <a:chExt cx="356712" cy="230832"/>
          </a:xfrm>
        </p:grpSpPr>
        <p:cxnSp>
          <p:nvCxnSpPr>
            <p:cNvPr id="53" name="Straight Connector 52">
              <a:extLst>
                <a:ext uri="{FF2B5EF4-FFF2-40B4-BE49-F238E27FC236}">
                  <a16:creationId xmlns:a16="http://schemas.microsoft.com/office/drawing/2014/main" id="{2E47E94C-CE1A-B8BF-E0CA-DA0B6B653AD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26444CC-D6DE-DB46-97E8-24448BAE85A3}"/>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80</a:t>
              </a:r>
            </a:p>
          </p:txBody>
        </p:sp>
      </p:grpSp>
      <p:grpSp>
        <p:nvGrpSpPr>
          <p:cNvPr id="55" name="Group 54">
            <a:extLst>
              <a:ext uri="{FF2B5EF4-FFF2-40B4-BE49-F238E27FC236}">
                <a16:creationId xmlns:a16="http://schemas.microsoft.com/office/drawing/2014/main" id="{65B87925-5AF9-D769-3615-E096D27F367C}"/>
              </a:ext>
            </a:extLst>
          </p:cNvPr>
          <p:cNvGrpSpPr/>
          <p:nvPr/>
        </p:nvGrpSpPr>
        <p:grpSpPr>
          <a:xfrm>
            <a:off x="993104" y="1764288"/>
            <a:ext cx="356712" cy="230832"/>
            <a:chOff x="757249" y="4117000"/>
            <a:chExt cx="356712" cy="230832"/>
          </a:xfrm>
        </p:grpSpPr>
        <p:cxnSp>
          <p:nvCxnSpPr>
            <p:cNvPr id="56" name="Straight Connector 55">
              <a:extLst>
                <a:ext uri="{FF2B5EF4-FFF2-40B4-BE49-F238E27FC236}">
                  <a16:creationId xmlns:a16="http://schemas.microsoft.com/office/drawing/2014/main" id="{864F3F63-643A-72AD-3AF1-67EEDADA7C9E}"/>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1DC0197-F530-189D-9BE8-93AB4F8DF7AD}"/>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90</a:t>
              </a:r>
            </a:p>
          </p:txBody>
        </p:sp>
      </p:grpSp>
      <p:grpSp>
        <p:nvGrpSpPr>
          <p:cNvPr id="58" name="Group 57">
            <a:extLst>
              <a:ext uri="{FF2B5EF4-FFF2-40B4-BE49-F238E27FC236}">
                <a16:creationId xmlns:a16="http://schemas.microsoft.com/office/drawing/2014/main" id="{DDB92C07-77D7-1B7C-15AA-9A577BF5BCE4}"/>
              </a:ext>
            </a:extLst>
          </p:cNvPr>
          <p:cNvGrpSpPr/>
          <p:nvPr/>
        </p:nvGrpSpPr>
        <p:grpSpPr>
          <a:xfrm>
            <a:off x="896133" y="1536006"/>
            <a:ext cx="453683" cy="230832"/>
            <a:chOff x="660278" y="4117000"/>
            <a:chExt cx="453683" cy="230832"/>
          </a:xfrm>
        </p:grpSpPr>
        <p:cxnSp>
          <p:nvCxnSpPr>
            <p:cNvPr id="59" name="Straight Connector 58">
              <a:extLst>
                <a:ext uri="{FF2B5EF4-FFF2-40B4-BE49-F238E27FC236}">
                  <a16:creationId xmlns:a16="http://schemas.microsoft.com/office/drawing/2014/main" id="{DDD701BE-7153-79B0-C7CC-BA61ED566A3F}"/>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FFED0BF-3EB1-E979-3F27-08DC7DE6E871}"/>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100</a:t>
              </a:r>
            </a:p>
          </p:txBody>
        </p:sp>
      </p:grpSp>
      <p:grpSp>
        <p:nvGrpSpPr>
          <p:cNvPr id="61" name="Group 60">
            <a:extLst>
              <a:ext uri="{FF2B5EF4-FFF2-40B4-BE49-F238E27FC236}">
                <a16:creationId xmlns:a16="http://schemas.microsoft.com/office/drawing/2014/main" id="{924B13BA-3514-777E-D271-1936A324EB7C}"/>
              </a:ext>
            </a:extLst>
          </p:cNvPr>
          <p:cNvGrpSpPr/>
          <p:nvPr/>
        </p:nvGrpSpPr>
        <p:grpSpPr>
          <a:xfrm>
            <a:off x="993104" y="3818831"/>
            <a:ext cx="4802776" cy="230832"/>
            <a:chOff x="757249" y="4117000"/>
            <a:chExt cx="4802776" cy="230832"/>
          </a:xfrm>
        </p:grpSpPr>
        <p:cxnSp>
          <p:nvCxnSpPr>
            <p:cNvPr id="62" name="Straight Connector 61">
              <a:extLst>
                <a:ext uri="{FF2B5EF4-FFF2-40B4-BE49-F238E27FC236}">
                  <a16:creationId xmlns:a16="http://schemas.microsoft.com/office/drawing/2014/main" id="{995AB68D-6977-FBB9-48B8-5B5A3BA9372E}"/>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C14F491-FAB5-CF0B-25B8-40835A53C58D}"/>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grpSp>
      <p:graphicFrame>
        <p:nvGraphicFramePr>
          <p:cNvPr id="64" name="Table 27">
            <a:extLst>
              <a:ext uri="{FF2B5EF4-FFF2-40B4-BE49-F238E27FC236}">
                <a16:creationId xmlns:a16="http://schemas.microsoft.com/office/drawing/2014/main" id="{C29E8C61-0C6B-F685-7E68-1544C054B2B5}"/>
              </a:ext>
            </a:extLst>
          </p:cNvPr>
          <p:cNvGraphicFramePr>
            <a:graphicFrameLocks noGrp="1"/>
          </p:cNvGraphicFramePr>
          <p:nvPr/>
        </p:nvGraphicFramePr>
        <p:xfrm>
          <a:off x="887048" y="4276689"/>
          <a:ext cx="5035885" cy="685800"/>
        </p:xfrm>
        <a:graphic>
          <a:graphicData uri="http://schemas.openxmlformats.org/drawingml/2006/table">
            <a:tbl>
              <a:tblPr firstRow="1" bandRow="1">
                <a:tableStyleId>{5C22544A-7EE6-4342-B048-85BDC9FD1C3A}</a:tableStyleId>
              </a:tblPr>
              <a:tblGrid>
                <a:gridCol w="262151">
                  <a:extLst>
                    <a:ext uri="{9D8B030D-6E8A-4147-A177-3AD203B41FA5}">
                      <a16:colId xmlns:a16="http://schemas.microsoft.com/office/drawing/2014/main" val="2117145719"/>
                    </a:ext>
                  </a:extLst>
                </a:gridCol>
                <a:gridCol w="340981">
                  <a:extLst>
                    <a:ext uri="{9D8B030D-6E8A-4147-A177-3AD203B41FA5}">
                      <a16:colId xmlns:a16="http://schemas.microsoft.com/office/drawing/2014/main" val="116493994"/>
                    </a:ext>
                  </a:extLst>
                </a:gridCol>
                <a:gridCol w="340981">
                  <a:extLst>
                    <a:ext uri="{9D8B030D-6E8A-4147-A177-3AD203B41FA5}">
                      <a16:colId xmlns:a16="http://schemas.microsoft.com/office/drawing/2014/main" val="3515584910"/>
                    </a:ext>
                  </a:extLst>
                </a:gridCol>
                <a:gridCol w="340981">
                  <a:extLst>
                    <a:ext uri="{9D8B030D-6E8A-4147-A177-3AD203B41FA5}">
                      <a16:colId xmlns:a16="http://schemas.microsoft.com/office/drawing/2014/main" val="426262220"/>
                    </a:ext>
                  </a:extLst>
                </a:gridCol>
                <a:gridCol w="340981">
                  <a:extLst>
                    <a:ext uri="{9D8B030D-6E8A-4147-A177-3AD203B41FA5}">
                      <a16:colId xmlns:a16="http://schemas.microsoft.com/office/drawing/2014/main" val="2583470130"/>
                    </a:ext>
                  </a:extLst>
                </a:gridCol>
                <a:gridCol w="340981">
                  <a:extLst>
                    <a:ext uri="{9D8B030D-6E8A-4147-A177-3AD203B41FA5}">
                      <a16:colId xmlns:a16="http://schemas.microsoft.com/office/drawing/2014/main" val="1872342716"/>
                    </a:ext>
                  </a:extLst>
                </a:gridCol>
                <a:gridCol w="340981">
                  <a:extLst>
                    <a:ext uri="{9D8B030D-6E8A-4147-A177-3AD203B41FA5}">
                      <a16:colId xmlns:a16="http://schemas.microsoft.com/office/drawing/2014/main" val="941638318"/>
                    </a:ext>
                  </a:extLst>
                </a:gridCol>
                <a:gridCol w="340981">
                  <a:extLst>
                    <a:ext uri="{9D8B030D-6E8A-4147-A177-3AD203B41FA5}">
                      <a16:colId xmlns:a16="http://schemas.microsoft.com/office/drawing/2014/main" val="2578609759"/>
                    </a:ext>
                  </a:extLst>
                </a:gridCol>
                <a:gridCol w="340981">
                  <a:extLst>
                    <a:ext uri="{9D8B030D-6E8A-4147-A177-3AD203B41FA5}">
                      <a16:colId xmlns:a16="http://schemas.microsoft.com/office/drawing/2014/main" val="4125452289"/>
                    </a:ext>
                  </a:extLst>
                </a:gridCol>
                <a:gridCol w="340981">
                  <a:extLst>
                    <a:ext uri="{9D8B030D-6E8A-4147-A177-3AD203B41FA5}">
                      <a16:colId xmlns:a16="http://schemas.microsoft.com/office/drawing/2014/main" val="2607569124"/>
                    </a:ext>
                  </a:extLst>
                </a:gridCol>
                <a:gridCol w="340981">
                  <a:extLst>
                    <a:ext uri="{9D8B030D-6E8A-4147-A177-3AD203B41FA5}">
                      <a16:colId xmlns:a16="http://schemas.microsoft.com/office/drawing/2014/main" val="3015190534"/>
                    </a:ext>
                  </a:extLst>
                </a:gridCol>
                <a:gridCol w="340981">
                  <a:extLst>
                    <a:ext uri="{9D8B030D-6E8A-4147-A177-3AD203B41FA5}">
                      <a16:colId xmlns:a16="http://schemas.microsoft.com/office/drawing/2014/main" val="3049114674"/>
                    </a:ext>
                  </a:extLst>
                </a:gridCol>
                <a:gridCol w="340981">
                  <a:extLst>
                    <a:ext uri="{9D8B030D-6E8A-4147-A177-3AD203B41FA5}">
                      <a16:colId xmlns:a16="http://schemas.microsoft.com/office/drawing/2014/main" val="812398574"/>
                    </a:ext>
                  </a:extLst>
                </a:gridCol>
                <a:gridCol w="340981">
                  <a:extLst>
                    <a:ext uri="{9D8B030D-6E8A-4147-A177-3AD203B41FA5}">
                      <a16:colId xmlns:a16="http://schemas.microsoft.com/office/drawing/2014/main" val="320259088"/>
                    </a:ext>
                  </a:extLst>
                </a:gridCol>
                <a:gridCol w="340981">
                  <a:extLst>
                    <a:ext uri="{9D8B030D-6E8A-4147-A177-3AD203B41FA5}">
                      <a16:colId xmlns:a16="http://schemas.microsoft.com/office/drawing/2014/main" val="2788251867"/>
                    </a:ext>
                  </a:extLst>
                </a:gridCol>
              </a:tblGrid>
              <a:tr h="0">
                <a:tc gridSpan="15">
                  <a:txBody>
                    <a:bodyPr/>
                    <a:lstStyle/>
                    <a:p>
                      <a:r>
                        <a:rPr lang="en-US" sz="900">
                          <a:solidFill>
                            <a:srgbClr val="002557"/>
                          </a:solidFill>
                        </a:rPr>
                        <a:t>No. of 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5039325"/>
                  </a:ext>
                </a:extLst>
              </a:tr>
              <a:tr h="0">
                <a:tc>
                  <a:txBody>
                    <a:bodyPr/>
                    <a:lstStyle/>
                    <a:p>
                      <a:r>
                        <a:rPr lang="en-US" sz="900">
                          <a:solidFill>
                            <a:srgbClr val="002557"/>
                          </a:solidFill>
                        </a:rPr>
                        <a:t>SG</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149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137 (11)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120 (27)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108 (39)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91 (56)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77 (70)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67 (80)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46 (94)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35 (100)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22 (106)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14 (109)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9 (111)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 (112)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0 (113)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2334739"/>
                  </a:ext>
                </a:extLst>
              </a:tr>
              <a:tr h="0">
                <a:tc>
                  <a:txBody>
                    <a:bodyPr/>
                    <a:lstStyle/>
                    <a:p>
                      <a:r>
                        <a:rPr lang="en-US" sz="900">
                          <a:solidFill>
                            <a:srgbClr val="002557"/>
                          </a:solidFill>
                        </a:rPr>
                        <a:t>TPC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134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126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102 (27)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82 (47)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62 (67)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43 (85)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36 (92)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31 (96)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22 (101)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13 (102)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9 (103)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3 (106)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0 (106)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a:solidFill>
                            <a:srgbClr val="002557"/>
                          </a:solidFill>
                        </a:rPr>
                        <a:t>0 (106)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0971893"/>
                  </a:ext>
                </a:extLst>
              </a:tr>
            </a:tbl>
          </a:graphicData>
        </a:graphic>
      </p:graphicFrame>
      <p:graphicFrame>
        <p:nvGraphicFramePr>
          <p:cNvPr id="65" name="Table 27">
            <a:extLst>
              <a:ext uri="{FF2B5EF4-FFF2-40B4-BE49-F238E27FC236}">
                <a16:creationId xmlns:a16="http://schemas.microsoft.com/office/drawing/2014/main" id="{9780DCAF-13CC-CCC8-4441-EAA1FD18EDC4}"/>
              </a:ext>
            </a:extLst>
          </p:cNvPr>
          <p:cNvGraphicFramePr>
            <a:graphicFrameLocks noGrp="1"/>
          </p:cNvGraphicFramePr>
          <p:nvPr/>
        </p:nvGraphicFramePr>
        <p:xfrm>
          <a:off x="6447501" y="4276689"/>
          <a:ext cx="4991486" cy="685800"/>
        </p:xfrm>
        <a:graphic>
          <a:graphicData uri="http://schemas.openxmlformats.org/drawingml/2006/table">
            <a:tbl>
              <a:tblPr firstRow="1" bandRow="1">
                <a:tableStyleId>{5C22544A-7EE6-4342-B048-85BDC9FD1C3A}</a:tableStyleId>
              </a:tblPr>
              <a:tblGrid>
                <a:gridCol w="262160">
                  <a:extLst>
                    <a:ext uri="{9D8B030D-6E8A-4147-A177-3AD203B41FA5}">
                      <a16:colId xmlns:a16="http://schemas.microsoft.com/office/drawing/2014/main" val="2117145719"/>
                    </a:ext>
                  </a:extLst>
                </a:gridCol>
                <a:gridCol w="337809">
                  <a:extLst>
                    <a:ext uri="{9D8B030D-6E8A-4147-A177-3AD203B41FA5}">
                      <a16:colId xmlns:a16="http://schemas.microsoft.com/office/drawing/2014/main" val="116493994"/>
                    </a:ext>
                  </a:extLst>
                </a:gridCol>
                <a:gridCol w="337809">
                  <a:extLst>
                    <a:ext uri="{9D8B030D-6E8A-4147-A177-3AD203B41FA5}">
                      <a16:colId xmlns:a16="http://schemas.microsoft.com/office/drawing/2014/main" val="3515584910"/>
                    </a:ext>
                  </a:extLst>
                </a:gridCol>
                <a:gridCol w="337809">
                  <a:extLst>
                    <a:ext uri="{9D8B030D-6E8A-4147-A177-3AD203B41FA5}">
                      <a16:colId xmlns:a16="http://schemas.microsoft.com/office/drawing/2014/main" val="426262220"/>
                    </a:ext>
                  </a:extLst>
                </a:gridCol>
                <a:gridCol w="337809">
                  <a:extLst>
                    <a:ext uri="{9D8B030D-6E8A-4147-A177-3AD203B41FA5}">
                      <a16:colId xmlns:a16="http://schemas.microsoft.com/office/drawing/2014/main" val="2583470130"/>
                    </a:ext>
                  </a:extLst>
                </a:gridCol>
                <a:gridCol w="337809">
                  <a:extLst>
                    <a:ext uri="{9D8B030D-6E8A-4147-A177-3AD203B41FA5}">
                      <a16:colId xmlns:a16="http://schemas.microsoft.com/office/drawing/2014/main" val="1872342716"/>
                    </a:ext>
                  </a:extLst>
                </a:gridCol>
                <a:gridCol w="337809">
                  <a:extLst>
                    <a:ext uri="{9D8B030D-6E8A-4147-A177-3AD203B41FA5}">
                      <a16:colId xmlns:a16="http://schemas.microsoft.com/office/drawing/2014/main" val="941638318"/>
                    </a:ext>
                  </a:extLst>
                </a:gridCol>
                <a:gridCol w="337809">
                  <a:extLst>
                    <a:ext uri="{9D8B030D-6E8A-4147-A177-3AD203B41FA5}">
                      <a16:colId xmlns:a16="http://schemas.microsoft.com/office/drawing/2014/main" val="2578609759"/>
                    </a:ext>
                  </a:extLst>
                </a:gridCol>
                <a:gridCol w="337809">
                  <a:extLst>
                    <a:ext uri="{9D8B030D-6E8A-4147-A177-3AD203B41FA5}">
                      <a16:colId xmlns:a16="http://schemas.microsoft.com/office/drawing/2014/main" val="4125452289"/>
                    </a:ext>
                  </a:extLst>
                </a:gridCol>
                <a:gridCol w="337809">
                  <a:extLst>
                    <a:ext uri="{9D8B030D-6E8A-4147-A177-3AD203B41FA5}">
                      <a16:colId xmlns:a16="http://schemas.microsoft.com/office/drawing/2014/main" val="2607569124"/>
                    </a:ext>
                  </a:extLst>
                </a:gridCol>
                <a:gridCol w="337809">
                  <a:extLst>
                    <a:ext uri="{9D8B030D-6E8A-4147-A177-3AD203B41FA5}">
                      <a16:colId xmlns:a16="http://schemas.microsoft.com/office/drawing/2014/main" val="3015190534"/>
                    </a:ext>
                  </a:extLst>
                </a:gridCol>
                <a:gridCol w="337809">
                  <a:extLst>
                    <a:ext uri="{9D8B030D-6E8A-4147-A177-3AD203B41FA5}">
                      <a16:colId xmlns:a16="http://schemas.microsoft.com/office/drawing/2014/main" val="3049114674"/>
                    </a:ext>
                  </a:extLst>
                </a:gridCol>
                <a:gridCol w="337809">
                  <a:extLst>
                    <a:ext uri="{9D8B030D-6E8A-4147-A177-3AD203B41FA5}">
                      <a16:colId xmlns:a16="http://schemas.microsoft.com/office/drawing/2014/main" val="812398574"/>
                    </a:ext>
                  </a:extLst>
                </a:gridCol>
                <a:gridCol w="337809">
                  <a:extLst>
                    <a:ext uri="{9D8B030D-6E8A-4147-A177-3AD203B41FA5}">
                      <a16:colId xmlns:a16="http://schemas.microsoft.com/office/drawing/2014/main" val="320259088"/>
                    </a:ext>
                  </a:extLst>
                </a:gridCol>
                <a:gridCol w="337809">
                  <a:extLst>
                    <a:ext uri="{9D8B030D-6E8A-4147-A177-3AD203B41FA5}">
                      <a16:colId xmlns:a16="http://schemas.microsoft.com/office/drawing/2014/main" val="1059480481"/>
                    </a:ext>
                  </a:extLst>
                </a:gridCol>
              </a:tblGrid>
              <a:tr h="0">
                <a:tc gridSpan="15">
                  <a:txBody>
                    <a:bodyPr/>
                    <a:lstStyle/>
                    <a:p>
                      <a:r>
                        <a:rPr lang="en-US" sz="900">
                          <a:solidFill>
                            <a:srgbClr val="002557"/>
                          </a:solidFill>
                        </a:rPr>
                        <a:t>No. of 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5039325"/>
                  </a:ext>
                </a:extLst>
              </a:tr>
              <a:tr h="28530">
                <a:tc>
                  <a:txBody>
                    <a:bodyPr/>
                    <a:lstStyle/>
                    <a:p>
                      <a:r>
                        <a:rPr lang="en-US" sz="900">
                          <a:solidFill>
                            <a:srgbClr val="002557"/>
                          </a:solidFill>
                        </a:rPr>
                        <a:t>SG</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101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94 </a:t>
                      </a:r>
                      <a:br>
                        <a:rPr lang="en-US" sz="900">
                          <a:solidFill>
                            <a:srgbClr val="002557"/>
                          </a:solidFill>
                        </a:rPr>
                      </a:br>
                      <a:r>
                        <a:rPr lang="en-US" sz="900">
                          <a:solidFill>
                            <a:srgbClr val="002557"/>
                          </a:solidFill>
                        </a:rPr>
                        <a:t>(6)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83 (16)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76 (23)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60 (39)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45 (54)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34 (65)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22 (72)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15 (77)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10 (79)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4</a:t>
                      </a:r>
                    </a:p>
                    <a:p>
                      <a:pPr algn="ctr"/>
                      <a:r>
                        <a:rPr lang="en-US" sz="900">
                          <a:solidFill>
                            <a:srgbClr val="002557"/>
                          </a:solidFill>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4</a:t>
                      </a:r>
                    </a:p>
                    <a:p>
                      <a:pPr algn="ctr"/>
                      <a:r>
                        <a:rPr lang="en-US" sz="900">
                          <a:solidFill>
                            <a:srgbClr val="002557"/>
                          </a:solidFill>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0 </a:t>
                      </a:r>
                    </a:p>
                    <a:p>
                      <a:pPr algn="ctr"/>
                      <a:r>
                        <a:rPr lang="en-US" sz="900">
                          <a:solidFill>
                            <a:srgbClr val="002557"/>
                          </a:solidFill>
                        </a:rPr>
                        <a:t>(82)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0 </a:t>
                      </a:r>
                    </a:p>
                    <a:p>
                      <a:pPr algn="ctr"/>
                      <a:r>
                        <a:rPr lang="en-US" sz="900">
                          <a:solidFill>
                            <a:srgbClr val="002557"/>
                          </a:solidFill>
                        </a:rPr>
                        <a:t>(82)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334739"/>
                  </a:ext>
                </a:extLst>
              </a:tr>
              <a:tr h="28530">
                <a:tc>
                  <a:txBody>
                    <a:bodyPr/>
                    <a:lstStyle/>
                    <a:p>
                      <a:r>
                        <a:rPr lang="en-US" sz="900">
                          <a:solidFill>
                            <a:srgbClr val="002557"/>
                          </a:solidFill>
                        </a:rPr>
                        <a:t>TPC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116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107 (8)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82 (33)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71 (43)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52 (62)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44 (69)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38 (75)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29 (83)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20 (90)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12 (95)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5 </a:t>
                      </a:r>
                    </a:p>
                    <a:p>
                      <a:pPr algn="ctr"/>
                      <a:r>
                        <a:rPr lang="en-US" sz="900">
                          <a:solidFill>
                            <a:srgbClr val="002557"/>
                          </a:solidFill>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4 </a:t>
                      </a:r>
                    </a:p>
                    <a:p>
                      <a:pPr algn="ctr"/>
                      <a:r>
                        <a:rPr lang="en-US" sz="900">
                          <a:solidFill>
                            <a:srgbClr val="002557"/>
                          </a:solidFill>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1 </a:t>
                      </a:r>
                    </a:p>
                    <a:p>
                      <a:pPr algn="ctr"/>
                      <a:r>
                        <a:rPr lang="en-US" sz="900">
                          <a:solidFill>
                            <a:srgbClr val="002557"/>
                          </a:solidFill>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a:solidFill>
                            <a:srgbClr val="002557"/>
                          </a:solidFill>
                        </a:rPr>
                        <a:t>0 </a:t>
                      </a:r>
                    </a:p>
                    <a:p>
                      <a:pPr algn="ctr"/>
                      <a:r>
                        <a:rPr lang="en-US" sz="900">
                          <a:solidFill>
                            <a:srgbClr val="002557"/>
                          </a:solidFill>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971893"/>
                  </a:ext>
                </a:extLst>
              </a:tr>
            </a:tbl>
          </a:graphicData>
        </a:graphic>
      </p:graphicFrame>
      <p:sp>
        <p:nvSpPr>
          <p:cNvPr id="66" name="TextBox 65">
            <a:extLst>
              <a:ext uri="{FF2B5EF4-FFF2-40B4-BE49-F238E27FC236}">
                <a16:creationId xmlns:a16="http://schemas.microsoft.com/office/drawing/2014/main" id="{C7CB0EE0-DDAC-CFF2-A263-11E36B0C0D1B}"/>
              </a:ext>
            </a:extLst>
          </p:cNvPr>
          <p:cNvSpPr txBox="1"/>
          <p:nvPr/>
        </p:nvSpPr>
        <p:spPr>
          <a:xfrm rot="16200000">
            <a:off x="-449744" y="2667273"/>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Survival Probability</a:t>
            </a:r>
          </a:p>
        </p:txBody>
      </p:sp>
      <p:grpSp>
        <p:nvGrpSpPr>
          <p:cNvPr id="67" name="Group 66">
            <a:extLst>
              <a:ext uri="{FF2B5EF4-FFF2-40B4-BE49-F238E27FC236}">
                <a16:creationId xmlns:a16="http://schemas.microsoft.com/office/drawing/2014/main" id="{61D3AFBB-86BF-6314-2183-312436AC7893}"/>
              </a:ext>
            </a:extLst>
          </p:cNvPr>
          <p:cNvGrpSpPr/>
          <p:nvPr/>
        </p:nvGrpSpPr>
        <p:grpSpPr>
          <a:xfrm>
            <a:off x="1497209" y="3934247"/>
            <a:ext cx="374645" cy="284807"/>
            <a:chOff x="1873254" y="4178249"/>
            <a:chExt cx="374645" cy="284807"/>
          </a:xfrm>
        </p:grpSpPr>
        <p:sp>
          <p:nvSpPr>
            <p:cNvPr id="68" name="TextBox 67">
              <a:extLst>
                <a:ext uri="{FF2B5EF4-FFF2-40B4-BE49-F238E27FC236}">
                  <a16:creationId xmlns:a16="http://schemas.microsoft.com/office/drawing/2014/main" id="{10CF727C-01D6-E166-686D-A26C68B22D4D}"/>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a:t>
              </a:r>
            </a:p>
          </p:txBody>
        </p:sp>
        <p:cxnSp>
          <p:nvCxnSpPr>
            <p:cNvPr id="69" name="Straight Connector 68">
              <a:extLst>
                <a:ext uri="{FF2B5EF4-FFF2-40B4-BE49-F238E27FC236}">
                  <a16:creationId xmlns:a16="http://schemas.microsoft.com/office/drawing/2014/main" id="{F5AFF97C-A79A-CD95-8E86-20A7102BD94B}"/>
                </a:ext>
              </a:extLst>
            </p:cNvPr>
            <p:cNvCxnSpPr>
              <a:cxnSpLocks/>
              <a:stCxn id="6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AA7180F1-7673-48A9-296F-4F73F2145576}"/>
              </a:ext>
            </a:extLst>
          </p:cNvPr>
          <p:cNvGrpSpPr/>
          <p:nvPr/>
        </p:nvGrpSpPr>
        <p:grpSpPr>
          <a:xfrm>
            <a:off x="1831925" y="3934247"/>
            <a:ext cx="374645" cy="284807"/>
            <a:chOff x="1873254" y="4178249"/>
            <a:chExt cx="374645" cy="284807"/>
          </a:xfrm>
        </p:grpSpPr>
        <p:sp>
          <p:nvSpPr>
            <p:cNvPr id="71" name="TextBox 70">
              <a:extLst>
                <a:ext uri="{FF2B5EF4-FFF2-40B4-BE49-F238E27FC236}">
                  <a16:creationId xmlns:a16="http://schemas.microsoft.com/office/drawing/2014/main" id="{A844352E-002B-8FC3-235E-8F41B54C90E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a:t>
              </a:r>
            </a:p>
          </p:txBody>
        </p:sp>
        <p:cxnSp>
          <p:nvCxnSpPr>
            <p:cNvPr id="72" name="Straight Connector 71">
              <a:extLst>
                <a:ext uri="{FF2B5EF4-FFF2-40B4-BE49-F238E27FC236}">
                  <a16:creationId xmlns:a16="http://schemas.microsoft.com/office/drawing/2014/main" id="{EBBC3AE8-D680-B92A-D2A1-F17FFD39EC5B}"/>
                </a:ext>
              </a:extLst>
            </p:cNvPr>
            <p:cNvCxnSpPr>
              <a:cxnSpLocks/>
              <a:stCxn id="7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01CBD24C-1184-BBD5-FA1C-D5A2C2DA7DC7}"/>
              </a:ext>
            </a:extLst>
          </p:cNvPr>
          <p:cNvGrpSpPr/>
          <p:nvPr/>
        </p:nvGrpSpPr>
        <p:grpSpPr>
          <a:xfrm>
            <a:off x="2166641" y="3934247"/>
            <a:ext cx="374645" cy="284807"/>
            <a:chOff x="1873254" y="4178249"/>
            <a:chExt cx="374645" cy="284807"/>
          </a:xfrm>
        </p:grpSpPr>
        <p:sp>
          <p:nvSpPr>
            <p:cNvPr id="74" name="TextBox 73">
              <a:extLst>
                <a:ext uri="{FF2B5EF4-FFF2-40B4-BE49-F238E27FC236}">
                  <a16:creationId xmlns:a16="http://schemas.microsoft.com/office/drawing/2014/main" id="{F8DE2E6F-32D0-9972-2DD1-F7053E3D5B0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a:t>
              </a:r>
            </a:p>
          </p:txBody>
        </p:sp>
        <p:cxnSp>
          <p:nvCxnSpPr>
            <p:cNvPr id="75" name="Straight Connector 74">
              <a:extLst>
                <a:ext uri="{FF2B5EF4-FFF2-40B4-BE49-F238E27FC236}">
                  <a16:creationId xmlns:a16="http://schemas.microsoft.com/office/drawing/2014/main" id="{F8586404-B2CA-2415-7962-042C0CB51BE7}"/>
                </a:ext>
              </a:extLst>
            </p:cNvPr>
            <p:cNvCxnSpPr>
              <a:cxnSpLocks/>
              <a:stCxn id="7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4D767C47-D6CD-0D2B-8E0D-B2726A9DD5D6}"/>
              </a:ext>
            </a:extLst>
          </p:cNvPr>
          <p:cNvGrpSpPr/>
          <p:nvPr/>
        </p:nvGrpSpPr>
        <p:grpSpPr>
          <a:xfrm>
            <a:off x="2501357" y="3934247"/>
            <a:ext cx="374645" cy="284807"/>
            <a:chOff x="1873254" y="4178249"/>
            <a:chExt cx="374645" cy="284807"/>
          </a:xfrm>
        </p:grpSpPr>
        <p:sp>
          <p:nvSpPr>
            <p:cNvPr id="77" name="TextBox 76">
              <a:extLst>
                <a:ext uri="{FF2B5EF4-FFF2-40B4-BE49-F238E27FC236}">
                  <a16:creationId xmlns:a16="http://schemas.microsoft.com/office/drawing/2014/main" id="{6C94AAFE-59AB-4F27-DC00-305DCE147AE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12</a:t>
              </a:r>
            </a:p>
          </p:txBody>
        </p:sp>
        <p:cxnSp>
          <p:nvCxnSpPr>
            <p:cNvPr id="78" name="Straight Connector 77">
              <a:extLst>
                <a:ext uri="{FF2B5EF4-FFF2-40B4-BE49-F238E27FC236}">
                  <a16:creationId xmlns:a16="http://schemas.microsoft.com/office/drawing/2014/main" id="{17D204C5-C21B-C03E-2DF1-27DED6B9A5AA}"/>
                </a:ext>
              </a:extLst>
            </p:cNvPr>
            <p:cNvCxnSpPr>
              <a:cxnSpLocks/>
              <a:stCxn id="7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9F3E5F9-BE96-85DC-0ED4-D0E0916CDF61}"/>
              </a:ext>
            </a:extLst>
          </p:cNvPr>
          <p:cNvGrpSpPr/>
          <p:nvPr/>
        </p:nvGrpSpPr>
        <p:grpSpPr>
          <a:xfrm>
            <a:off x="3840221" y="3934247"/>
            <a:ext cx="374645" cy="284807"/>
            <a:chOff x="1873254" y="4178249"/>
            <a:chExt cx="374645" cy="284807"/>
          </a:xfrm>
        </p:grpSpPr>
        <p:sp>
          <p:nvSpPr>
            <p:cNvPr id="80" name="TextBox 79">
              <a:extLst>
                <a:ext uri="{FF2B5EF4-FFF2-40B4-BE49-F238E27FC236}">
                  <a16:creationId xmlns:a16="http://schemas.microsoft.com/office/drawing/2014/main" id="{3B95EBA6-A9ED-8581-4EF3-7DE94D06543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24</a:t>
              </a:r>
            </a:p>
          </p:txBody>
        </p:sp>
        <p:cxnSp>
          <p:nvCxnSpPr>
            <p:cNvPr id="81" name="Straight Connector 80">
              <a:extLst>
                <a:ext uri="{FF2B5EF4-FFF2-40B4-BE49-F238E27FC236}">
                  <a16:creationId xmlns:a16="http://schemas.microsoft.com/office/drawing/2014/main" id="{A1B2811A-41C4-D7A2-B002-6EB745B609F4}"/>
                </a:ext>
              </a:extLst>
            </p:cNvPr>
            <p:cNvCxnSpPr>
              <a:cxnSpLocks/>
              <a:stCxn id="8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CA029D21-A2DC-0A04-E75A-0A7F449EA381}"/>
              </a:ext>
            </a:extLst>
          </p:cNvPr>
          <p:cNvGrpSpPr/>
          <p:nvPr/>
        </p:nvGrpSpPr>
        <p:grpSpPr>
          <a:xfrm>
            <a:off x="2836073" y="3934247"/>
            <a:ext cx="374645" cy="284807"/>
            <a:chOff x="1873254" y="4178249"/>
            <a:chExt cx="374645" cy="284807"/>
          </a:xfrm>
        </p:grpSpPr>
        <p:sp>
          <p:nvSpPr>
            <p:cNvPr id="83" name="TextBox 82">
              <a:extLst>
                <a:ext uri="{FF2B5EF4-FFF2-40B4-BE49-F238E27FC236}">
                  <a16:creationId xmlns:a16="http://schemas.microsoft.com/office/drawing/2014/main" id="{4C65F04F-E9E9-D441-CF3A-5AEC808B597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15</a:t>
              </a:r>
            </a:p>
          </p:txBody>
        </p:sp>
        <p:cxnSp>
          <p:nvCxnSpPr>
            <p:cNvPr id="84" name="Straight Connector 83">
              <a:extLst>
                <a:ext uri="{FF2B5EF4-FFF2-40B4-BE49-F238E27FC236}">
                  <a16:creationId xmlns:a16="http://schemas.microsoft.com/office/drawing/2014/main" id="{4E6547DA-4BA7-622A-DA75-1BE8AF6C8A21}"/>
                </a:ext>
              </a:extLst>
            </p:cNvPr>
            <p:cNvCxnSpPr>
              <a:cxnSpLocks/>
              <a:stCxn id="8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9FEF06F-8020-2362-49CA-4B93385424BF}"/>
              </a:ext>
            </a:extLst>
          </p:cNvPr>
          <p:cNvGrpSpPr/>
          <p:nvPr/>
        </p:nvGrpSpPr>
        <p:grpSpPr>
          <a:xfrm>
            <a:off x="3170789" y="3934247"/>
            <a:ext cx="374645" cy="284807"/>
            <a:chOff x="1873254" y="4178249"/>
            <a:chExt cx="374645" cy="284807"/>
          </a:xfrm>
        </p:grpSpPr>
        <p:sp>
          <p:nvSpPr>
            <p:cNvPr id="86" name="TextBox 85">
              <a:extLst>
                <a:ext uri="{FF2B5EF4-FFF2-40B4-BE49-F238E27FC236}">
                  <a16:creationId xmlns:a16="http://schemas.microsoft.com/office/drawing/2014/main" id="{FCE3BCD4-6ED5-4CD0-C339-87B3A94F7A11}"/>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18</a:t>
              </a:r>
            </a:p>
          </p:txBody>
        </p:sp>
        <p:cxnSp>
          <p:nvCxnSpPr>
            <p:cNvPr id="87" name="Straight Connector 86">
              <a:extLst>
                <a:ext uri="{FF2B5EF4-FFF2-40B4-BE49-F238E27FC236}">
                  <a16:creationId xmlns:a16="http://schemas.microsoft.com/office/drawing/2014/main" id="{33999AC9-CF58-BC61-DC8C-918ADA3BE4DB}"/>
                </a:ext>
              </a:extLst>
            </p:cNvPr>
            <p:cNvCxnSpPr>
              <a:cxnSpLocks/>
              <a:stCxn id="8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50AB3BB2-E1FD-3484-180D-5438CF14B7DA}"/>
              </a:ext>
            </a:extLst>
          </p:cNvPr>
          <p:cNvGrpSpPr/>
          <p:nvPr/>
        </p:nvGrpSpPr>
        <p:grpSpPr>
          <a:xfrm>
            <a:off x="3505505" y="3934247"/>
            <a:ext cx="374645" cy="284807"/>
            <a:chOff x="1873254" y="4178249"/>
            <a:chExt cx="374645" cy="284807"/>
          </a:xfrm>
        </p:grpSpPr>
        <p:sp>
          <p:nvSpPr>
            <p:cNvPr id="89" name="TextBox 88">
              <a:extLst>
                <a:ext uri="{FF2B5EF4-FFF2-40B4-BE49-F238E27FC236}">
                  <a16:creationId xmlns:a16="http://schemas.microsoft.com/office/drawing/2014/main" id="{AB4832EA-B38B-6736-B7CC-E6D7FF232C85}"/>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21</a:t>
              </a:r>
            </a:p>
          </p:txBody>
        </p:sp>
        <p:cxnSp>
          <p:nvCxnSpPr>
            <p:cNvPr id="90" name="Straight Connector 89">
              <a:extLst>
                <a:ext uri="{FF2B5EF4-FFF2-40B4-BE49-F238E27FC236}">
                  <a16:creationId xmlns:a16="http://schemas.microsoft.com/office/drawing/2014/main" id="{3D0128A8-ADFD-DF88-E361-CDC591135CB7}"/>
                </a:ext>
              </a:extLst>
            </p:cNvPr>
            <p:cNvCxnSpPr>
              <a:cxnSpLocks/>
              <a:stCxn id="8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61D9DF39-474D-CC6D-7CA7-8343FF0FFDD2}"/>
              </a:ext>
            </a:extLst>
          </p:cNvPr>
          <p:cNvGrpSpPr/>
          <p:nvPr/>
        </p:nvGrpSpPr>
        <p:grpSpPr>
          <a:xfrm>
            <a:off x="4174937" y="3934247"/>
            <a:ext cx="374645" cy="284807"/>
            <a:chOff x="1873254" y="4178249"/>
            <a:chExt cx="374645" cy="284807"/>
          </a:xfrm>
        </p:grpSpPr>
        <p:sp>
          <p:nvSpPr>
            <p:cNvPr id="92" name="TextBox 91">
              <a:extLst>
                <a:ext uri="{FF2B5EF4-FFF2-40B4-BE49-F238E27FC236}">
                  <a16:creationId xmlns:a16="http://schemas.microsoft.com/office/drawing/2014/main" id="{0023661B-1583-1275-DB8F-020CF28673CF}"/>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27</a:t>
              </a:r>
            </a:p>
          </p:txBody>
        </p:sp>
        <p:cxnSp>
          <p:nvCxnSpPr>
            <p:cNvPr id="93" name="Straight Connector 92">
              <a:extLst>
                <a:ext uri="{FF2B5EF4-FFF2-40B4-BE49-F238E27FC236}">
                  <a16:creationId xmlns:a16="http://schemas.microsoft.com/office/drawing/2014/main" id="{DA44C14D-E5F5-B538-65A3-4C086E9010EF}"/>
                </a:ext>
              </a:extLst>
            </p:cNvPr>
            <p:cNvCxnSpPr>
              <a:cxnSpLocks/>
              <a:stCxn id="9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B33B106F-63C5-DE08-AB28-B63A2405978B}"/>
              </a:ext>
            </a:extLst>
          </p:cNvPr>
          <p:cNvGrpSpPr/>
          <p:nvPr/>
        </p:nvGrpSpPr>
        <p:grpSpPr>
          <a:xfrm>
            <a:off x="4509653" y="3934247"/>
            <a:ext cx="374645" cy="284807"/>
            <a:chOff x="1873254" y="4178249"/>
            <a:chExt cx="374645" cy="284807"/>
          </a:xfrm>
        </p:grpSpPr>
        <p:sp>
          <p:nvSpPr>
            <p:cNvPr id="95" name="TextBox 94">
              <a:extLst>
                <a:ext uri="{FF2B5EF4-FFF2-40B4-BE49-F238E27FC236}">
                  <a16:creationId xmlns:a16="http://schemas.microsoft.com/office/drawing/2014/main" id="{739CBBD8-BB82-C6DE-B8FD-9FC2D18FD2DE}"/>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cxnSp>
          <p:nvCxnSpPr>
            <p:cNvPr id="96" name="Straight Connector 95">
              <a:extLst>
                <a:ext uri="{FF2B5EF4-FFF2-40B4-BE49-F238E27FC236}">
                  <a16:creationId xmlns:a16="http://schemas.microsoft.com/office/drawing/2014/main" id="{0354C940-CDA0-2882-86BA-D5107F36C5B1}"/>
                </a:ext>
              </a:extLst>
            </p:cNvPr>
            <p:cNvCxnSpPr>
              <a:cxnSpLocks/>
              <a:stCxn id="9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7E989BAC-5AA1-3743-F7C0-A205F2408C6B}"/>
              </a:ext>
            </a:extLst>
          </p:cNvPr>
          <p:cNvGrpSpPr/>
          <p:nvPr/>
        </p:nvGrpSpPr>
        <p:grpSpPr>
          <a:xfrm>
            <a:off x="4844369" y="3934247"/>
            <a:ext cx="374645" cy="284807"/>
            <a:chOff x="1873254" y="4178249"/>
            <a:chExt cx="374645" cy="284807"/>
          </a:xfrm>
        </p:grpSpPr>
        <p:sp>
          <p:nvSpPr>
            <p:cNvPr id="98" name="TextBox 97">
              <a:extLst>
                <a:ext uri="{FF2B5EF4-FFF2-40B4-BE49-F238E27FC236}">
                  <a16:creationId xmlns:a16="http://schemas.microsoft.com/office/drawing/2014/main" id="{BB17FEED-8347-3D37-3857-C77FBC4B998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33</a:t>
              </a:r>
            </a:p>
          </p:txBody>
        </p:sp>
        <p:cxnSp>
          <p:nvCxnSpPr>
            <p:cNvPr id="99" name="Straight Connector 98">
              <a:extLst>
                <a:ext uri="{FF2B5EF4-FFF2-40B4-BE49-F238E27FC236}">
                  <a16:creationId xmlns:a16="http://schemas.microsoft.com/office/drawing/2014/main" id="{9119F2D7-8F91-8587-71EB-5F599C51D2AD}"/>
                </a:ext>
              </a:extLst>
            </p:cNvPr>
            <p:cNvCxnSpPr>
              <a:cxnSpLocks/>
              <a:stCxn id="9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27F3567-3E6C-2867-EB4C-1665B7DE3F40}"/>
              </a:ext>
            </a:extLst>
          </p:cNvPr>
          <p:cNvGrpSpPr/>
          <p:nvPr/>
        </p:nvGrpSpPr>
        <p:grpSpPr>
          <a:xfrm>
            <a:off x="5513800" y="3934247"/>
            <a:ext cx="374645" cy="284807"/>
            <a:chOff x="1873254" y="4178249"/>
            <a:chExt cx="374645" cy="284807"/>
          </a:xfrm>
        </p:grpSpPr>
        <p:sp>
          <p:nvSpPr>
            <p:cNvPr id="101" name="TextBox 100">
              <a:extLst>
                <a:ext uri="{FF2B5EF4-FFF2-40B4-BE49-F238E27FC236}">
                  <a16:creationId xmlns:a16="http://schemas.microsoft.com/office/drawing/2014/main" id="{0134ED27-F07F-612A-DD58-2339F170A112}"/>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39</a:t>
              </a:r>
            </a:p>
          </p:txBody>
        </p:sp>
        <p:cxnSp>
          <p:nvCxnSpPr>
            <p:cNvPr id="102" name="Straight Connector 101">
              <a:extLst>
                <a:ext uri="{FF2B5EF4-FFF2-40B4-BE49-F238E27FC236}">
                  <a16:creationId xmlns:a16="http://schemas.microsoft.com/office/drawing/2014/main" id="{F7B63369-9589-065E-15BC-8EF958354C3C}"/>
                </a:ext>
              </a:extLst>
            </p:cNvPr>
            <p:cNvCxnSpPr>
              <a:cxnSpLocks/>
              <a:stCxn id="10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CB6AA432-A193-597E-FCC7-F3AC126CC05B}"/>
              </a:ext>
            </a:extLst>
          </p:cNvPr>
          <p:cNvSpPr txBox="1"/>
          <p:nvPr/>
        </p:nvSpPr>
        <p:spPr>
          <a:xfrm>
            <a:off x="1349467" y="4186238"/>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Months</a:t>
            </a:r>
          </a:p>
        </p:txBody>
      </p:sp>
      <p:sp>
        <p:nvSpPr>
          <p:cNvPr id="104" name="TextBox 103">
            <a:extLst>
              <a:ext uri="{FF2B5EF4-FFF2-40B4-BE49-F238E27FC236}">
                <a16:creationId xmlns:a16="http://schemas.microsoft.com/office/drawing/2014/main" id="{130CCA85-4916-D347-3B75-8880FD505E73}"/>
              </a:ext>
            </a:extLst>
          </p:cNvPr>
          <p:cNvSpPr txBox="1"/>
          <p:nvPr/>
        </p:nvSpPr>
        <p:spPr>
          <a:xfrm rot="16200000">
            <a:off x="5103450" y="2667273"/>
            <a:ext cx="247838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Survival Probability</a:t>
            </a:r>
          </a:p>
        </p:txBody>
      </p:sp>
      <p:grpSp>
        <p:nvGrpSpPr>
          <p:cNvPr id="105" name="Group 104">
            <a:extLst>
              <a:ext uri="{FF2B5EF4-FFF2-40B4-BE49-F238E27FC236}">
                <a16:creationId xmlns:a16="http://schemas.microsoft.com/office/drawing/2014/main" id="{6A813F56-8CC9-E8E1-4140-4932038F5D2C}"/>
              </a:ext>
            </a:extLst>
          </p:cNvPr>
          <p:cNvGrpSpPr/>
          <p:nvPr/>
        </p:nvGrpSpPr>
        <p:grpSpPr>
          <a:xfrm>
            <a:off x="6715687" y="1641948"/>
            <a:ext cx="374645" cy="2577106"/>
            <a:chOff x="1873254" y="1885950"/>
            <a:chExt cx="374645" cy="2577106"/>
          </a:xfrm>
        </p:grpSpPr>
        <p:sp>
          <p:nvSpPr>
            <p:cNvPr id="106" name="TextBox 105">
              <a:extLst>
                <a:ext uri="{FF2B5EF4-FFF2-40B4-BE49-F238E27FC236}">
                  <a16:creationId xmlns:a16="http://schemas.microsoft.com/office/drawing/2014/main" id="{B6345A12-66CF-5C07-EF91-877B986D23DC}"/>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cxnSp>
          <p:nvCxnSpPr>
            <p:cNvPr id="107" name="Straight Connector 106">
              <a:extLst>
                <a:ext uri="{FF2B5EF4-FFF2-40B4-BE49-F238E27FC236}">
                  <a16:creationId xmlns:a16="http://schemas.microsoft.com/office/drawing/2014/main" id="{BE8021C1-19C4-80D8-BC4B-D570F20AFCDC}"/>
                </a:ext>
              </a:extLst>
            </p:cNvPr>
            <p:cNvCxnSpPr>
              <a:cxnSpLocks/>
              <a:stCxn id="106" idx="0"/>
            </p:cNvCxnSpPr>
            <p:nvPr/>
          </p:nvCxnSpPr>
          <p:spPr>
            <a:xfrm flipV="1">
              <a:off x="2060577" y="1885950"/>
              <a:ext cx="0" cy="2346274"/>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2BB47C8E-7A5B-AAB9-E092-04DEE5993293}"/>
              </a:ext>
            </a:extLst>
          </p:cNvPr>
          <p:cNvGrpSpPr/>
          <p:nvPr/>
        </p:nvGrpSpPr>
        <p:grpSpPr>
          <a:xfrm>
            <a:off x="7050403" y="3934247"/>
            <a:ext cx="374645" cy="284807"/>
            <a:chOff x="1873254" y="4178249"/>
            <a:chExt cx="374645" cy="284807"/>
          </a:xfrm>
        </p:grpSpPr>
        <p:sp>
          <p:nvSpPr>
            <p:cNvPr id="109" name="TextBox 108">
              <a:extLst>
                <a:ext uri="{FF2B5EF4-FFF2-40B4-BE49-F238E27FC236}">
                  <a16:creationId xmlns:a16="http://schemas.microsoft.com/office/drawing/2014/main" id="{FEC1A55D-F515-662C-D334-372CEADBF9DB}"/>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a:t>
              </a:r>
            </a:p>
          </p:txBody>
        </p:sp>
        <p:cxnSp>
          <p:nvCxnSpPr>
            <p:cNvPr id="110" name="Straight Connector 109">
              <a:extLst>
                <a:ext uri="{FF2B5EF4-FFF2-40B4-BE49-F238E27FC236}">
                  <a16:creationId xmlns:a16="http://schemas.microsoft.com/office/drawing/2014/main" id="{4E4DA991-1601-46E6-D11A-092F084C5214}"/>
                </a:ext>
              </a:extLst>
            </p:cNvPr>
            <p:cNvCxnSpPr>
              <a:cxnSpLocks/>
              <a:stCxn id="10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814F88E7-BBAB-02AC-7691-B51FB2FF99A4}"/>
              </a:ext>
            </a:extLst>
          </p:cNvPr>
          <p:cNvGrpSpPr/>
          <p:nvPr/>
        </p:nvGrpSpPr>
        <p:grpSpPr>
          <a:xfrm>
            <a:off x="7385119" y="3934247"/>
            <a:ext cx="374645" cy="284807"/>
            <a:chOff x="1873254" y="4178249"/>
            <a:chExt cx="374645" cy="284807"/>
          </a:xfrm>
        </p:grpSpPr>
        <p:sp>
          <p:nvSpPr>
            <p:cNvPr id="112" name="TextBox 111">
              <a:extLst>
                <a:ext uri="{FF2B5EF4-FFF2-40B4-BE49-F238E27FC236}">
                  <a16:creationId xmlns:a16="http://schemas.microsoft.com/office/drawing/2014/main" id="{3C93E4F5-619C-501D-FCEB-F564463CFC7C}"/>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a:t>
              </a:r>
            </a:p>
          </p:txBody>
        </p:sp>
        <p:cxnSp>
          <p:nvCxnSpPr>
            <p:cNvPr id="113" name="Straight Connector 112">
              <a:extLst>
                <a:ext uri="{FF2B5EF4-FFF2-40B4-BE49-F238E27FC236}">
                  <a16:creationId xmlns:a16="http://schemas.microsoft.com/office/drawing/2014/main" id="{A5A07BD7-9559-E346-0719-FB4E0E5253AF}"/>
                </a:ext>
              </a:extLst>
            </p:cNvPr>
            <p:cNvCxnSpPr>
              <a:cxnSpLocks/>
              <a:stCxn id="112"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29BC514F-CEC0-4D8A-C589-D12164BEB121}"/>
              </a:ext>
            </a:extLst>
          </p:cNvPr>
          <p:cNvGrpSpPr/>
          <p:nvPr/>
        </p:nvGrpSpPr>
        <p:grpSpPr>
          <a:xfrm>
            <a:off x="7719835" y="3934247"/>
            <a:ext cx="374645" cy="284807"/>
            <a:chOff x="1873254" y="4178249"/>
            <a:chExt cx="374645" cy="284807"/>
          </a:xfrm>
        </p:grpSpPr>
        <p:sp>
          <p:nvSpPr>
            <p:cNvPr id="115" name="TextBox 114">
              <a:extLst>
                <a:ext uri="{FF2B5EF4-FFF2-40B4-BE49-F238E27FC236}">
                  <a16:creationId xmlns:a16="http://schemas.microsoft.com/office/drawing/2014/main" id="{9233862F-98E3-696C-ADEB-17264ED595F3}"/>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a:t>
              </a:r>
            </a:p>
          </p:txBody>
        </p:sp>
        <p:cxnSp>
          <p:nvCxnSpPr>
            <p:cNvPr id="116" name="Straight Connector 115">
              <a:extLst>
                <a:ext uri="{FF2B5EF4-FFF2-40B4-BE49-F238E27FC236}">
                  <a16:creationId xmlns:a16="http://schemas.microsoft.com/office/drawing/2014/main" id="{90B5792C-409A-216B-2071-FE925241F413}"/>
                </a:ext>
              </a:extLst>
            </p:cNvPr>
            <p:cNvCxnSpPr>
              <a:cxnSpLocks/>
              <a:stCxn id="115"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029FA514-FDF4-E0B5-78BE-C84FD3093ED9}"/>
              </a:ext>
            </a:extLst>
          </p:cNvPr>
          <p:cNvGrpSpPr/>
          <p:nvPr/>
        </p:nvGrpSpPr>
        <p:grpSpPr>
          <a:xfrm>
            <a:off x="8054551" y="3934247"/>
            <a:ext cx="374645" cy="284807"/>
            <a:chOff x="1873254" y="4178249"/>
            <a:chExt cx="374645" cy="284807"/>
          </a:xfrm>
        </p:grpSpPr>
        <p:sp>
          <p:nvSpPr>
            <p:cNvPr id="118" name="TextBox 117">
              <a:extLst>
                <a:ext uri="{FF2B5EF4-FFF2-40B4-BE49-F238E27FC236}">
                  <a16:creationId xmlns:a16="http://schemas.microsoft.com/office/drawing/2014/main" id="{31CF9B6D-C554-5C9A-B358-3E8033369F9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12</a:t>
              </a:r>
            </a:p>
          </p:txBody>
        </p:sp>
        <p:cxnSp>
          <p:nvCxnSpPr>
            <p:cNvPr id="119" name="Straight Connector 118">
              <a:extLst>
                <a:ext uri="{FF2B5EF4-FFF2-40B4-BE49-F238E27FC236}">
                  <a16:creationId xmlns:a16="http://schemas.microsoft.com/office/drawing/2014/main" id="{D11B23E2-A885-9927-6A75-0F46675C19B5}"/>
                </a:ext>
              </a:extLst>
            </p:cNvPr>
            <p:cNvCxnSpPr>
              <a:cxnSpLocks/>
              <a:stCxn id="118"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93CEC58D-023F-3E3E-DF35-CBFEAEAAAE70}"/>
              </a:ext>
            </a:extLst>
          </p:cNvPr>
          <p:cNvGrpSpPr/>
          <p:nvPr/>
        </p:nvGrpSpPr>
        <p:grpSpPr>
          <a:xfrm>
            <a:off x="9393415" y="3934247"/>
            <a:ext cx="374645" cy="284807"/>
            <a:chOff x="1873254" y="4178249"/>
            <a:chExt cx="374645" cy="284807"/>
          </a:xfrm>
        </p:grpSpPr>
        <p:sp>
          <p:nvSpPr>
            <p:cNvPr id="121" name="TextBox 120">
              <a:extLst>
                <a:ext uri="{FF2B5EF4-FFF2-40B4-BE49-F238E27FC236}">
                  <a16:creationId xmlns:a16="http://schemas.microsoft.com/office/drawing/2014/main" id="{7C397344-3339-D326-A0E4-D159632B728A}"/>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24</a:t>
              </a:r>
            </a:p>
          </p:txBody>
        </p:sp>
        <p:cxnSp>
          <p:nvCxnSpPr>
            <p:cNvPr id="122" name="Straight Connector 121">
              <a:extLst>
                <a:ext uri="{FF2B5EF4-FFF2-40B4-BE49-F238E27FC236}">
                  <a16:creationId xmlns:a16="http://schemas.microsoft.com/office/drawing/2014/main" id="{1AD0AF0E-BC9B-ACB2-8372-BE326634253B}"/>
                </a:ext>
              </a:extLst>
            </p:cNvPr>
            <p:cNvCxnSpPr>
              <a:cxnSpLocks/>
              <a:stCxn id="121"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4F71EEBA-2ADD-CBE0-9969-AEF8C91E809E}"/>
              </a:ext>
            </a:extLst>
          </p:cNvPr>
          <p:cNvGrpSpPr/>
          <p:nvPr/>
        </p:nvGrpSpPr>
        <p:grpSpPr>
          <a:xfrm>
            <a:off x="8389267" y="3934247"/>
            <a:ext cx="374645" cy="284807"/>
            <a:chOff x="1873254" y="4178249"/>
            <a:chExt cx="374645" cy="284807"/>
          </a:xfrm>
        </p:grpSpPr>
        <p:sp>
          <p:nvSpPr>
            <p:cNvPr id="124" name="TextBox 123">
              <a:extLst>
                <a:ext uri="{FF2B5EF4-FFF2-40B4-BE49-F238E27FC236}">
                  <a16:creationId xmlns:a16="http://schemas.microsoft.com/office/drawing/2014/main" id="{ABCCBEC2-91E9-6E7B-D213-BE30F6824DA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15</a:t>
              </a:r>
            </a:p>
          </p:txBody>
        </p:sp>
        <p:cxnSp>
          <p:nvCxnSpPr>
            <p:cNvPr id="125" name="Straight Connector 124">
              <a:extLst>
                <a:ext uri="{FF2B5EF4-FFF2-40B4-BE49-F238E27FC236}">
                  <a16:creationId xmlns:a16="http://schemas.microsoft.com/office/drawing/2014/main" id="{77846DFD-865D-E886-3B2E-4D0E26CF08B3}"/>
                </a:ext>
              </a:extLst>
            </p:cNvPr>
            <p:cNvCxnSpPr>
              <a:cxnSpLocks/>
              <a:stCxn id="124"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20538105-7976-3158-54D3-E03D6B47198B}"/>
              </a:ext>
            </a:extLst>
          </p:cNvPr>
          <p:cNvGrpSpPr/>
          <p:nvPr/>
        </p:nvGrpSpPr>
        <p:grpSpPr>
          <a:xfrm>
            <a:off x="8723983" y="3934247"/>
            <a:ext cx="374645" cy="284807"/>
            <a:chOff x="1873254" y="4178249"/>
            <a:chExt cx="374645" cy="284807"/>
          </a:xfrm>
        </p:grpSpPr>
        <p:sp>
          <p:nvSpPr>
            <p:cNvPr id="127" name="TextBox 126">
              <a:extLst>
                <a:ext uri="{FF2B5EF4-FFF2-40B4-BE49-F238E27FC236}">
                  <a16:creationId xmlns:a16="http://schemas.microsoft.com/office/drawing/2014/main" id="{453E8C88-5173-A2ED-532C-E25AFA413EE4}"/>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18</a:t>
              </a:r>
            </a:p>
          </p:txBody>
        </p:sp>
        <p:cxnSp>
          <p:nvCxnSpPr>
            <p:cNvPr id="128" name="Straight Connector 127">
              <a:extLst>
                <a:ext uri="{FF2B5EF4-FFF2-40B4-BE49-F238E27FC236}">
                  <a16:creationId xmlns:a16="http://schemas.microsoft.com/office/drawing/2014/main" id="{0231EB84-BC67-DBCE-7E08-386D11A31B41}"/>
                </a:ext>
              </a:extLst>
            </p:cNvPr>
            <p:cNvCxnSpPr>
              <a:cxnSpLocks/>
              <a:stCxn id="127"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B80A6BB5-A98D-EC07-4192-B7EFC57BB629}"/>
              </a:ext>
            </a:extLst>
          </p:cNvPr>
          <p:cNvGrpSpPr/>
          <p:nvPr/>
        </p:nvGrpSpPr>
        <p:grpSpPr>
          <a:xfrm>
            <a:off x="9058699" y="3934247"/>
            <a:ext cx="374645" cy="284807"/>
            <a:chOff x="1873254" y="4178249"/>
            <a:chExt cx="374645" cy="284807"/>
          </a:xfrm>
        </p:grpSpPr>
        <p:sp>
          <p:nvSpPr>
            <p:cNvPr id="130" name="TextBox 129">
              <a:extLst>
                <a:ext uri="{FF2B5EF4-FFF2-40B4-BE49-F238E27FC236}">
                  <a16:creationId xmlns:a16="http://schemas.microsoft.com/office/drawing/2014/main" id="{5EADC407-B5BC-CE43-32D8-51F7A792FBE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21</a:t>
              </a:r>
            </a:p>
          </p:txBody>
        </p:sp>
        <p:cxnSp>
          <p:nvCxnSpPr>
            <p:cNvPr id="131" name="Straight Connector 130">
              <a:extLst>
                <a:ext uri="{FF2B5EF4-FFF2-40B4-BE49-F238E27FC236}">
                  <a16:creationId xmlns:a16="http://schemas.microsoft.com/office/drawing/2014/main" id="{32EEC7E8-FB03-87B6-4284-32D906008EC1}"/>
                </a:ext>
              </a:extLst>
            </p:cNvPr>
            <p:cNvCxnSpPr>
              <a:cxnSpLocks/>
              <a:stCxn id="130"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C0002227-E274-61F6-DC29-94059F05018E}"/>
              </a:ext>
            </a:extLst>
          </p:cNvPr>
          <p:cNvGrpSpPr/>
          <p:nvPr/>
        </p:nvGrpSpPr>
        <p:grpSpPr>
          <a:xfrm>
            <a:off x="9728131" y="3934247"/>
            <a:ext cx="374645" cy="284807"/>
            <a:chOff x="1873254" y="4178249"/>
            <a:chExt cx="374645" cy="284807"/>
          </a:xfrm>
        </p:grpSpPr>
        <p:sp>
          <p:nvSpPr>
            <p:cNvPr id="133" name="TextBox 132">
              <a:extLst>
                <a:ext uri="{FF2B5EF4-FFF2-40B4-BE49-F238E27FC236}">
                  <a16:creationId xmlns:a16="http://schemas.microsoft.com/office/drawing/2014/main" id="{BAF34A2F-FEAF-9A59-BE46-6144A44F085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27</a:t>
              </a:r>
            </a:p>
          </p:txBody>
        </p:sp>
        <p:cxnSp>
          <p:nvCxnSpPr>
            <p:cNvPr id="134" name="Straight Connector 133">
              <a:extLst>
                <a:ext uri="{FF2B5EF4-FFF2-40B4-BE49-F238E27FC236}">
                  <a16:creationId xmlns:a16="http://schemas.microsoft.com/office/drawing/2014/main" id="{B12442B6-C424-34F7-F699-70BC6F7BB7B2}"/>
                </a:ext>
              </a:extLst>
            </p:cNvPr>
            <p:cNvCxnSpPr>
              <a:cxnSpLocks/>
              <a:stCxn id="13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B8BE832B-CDF4-71FB-B6C0-0B0C02C1EDE2}"/>
              </a:ext>
            </a:extLst>
          </p:cNvPr>
          <p:cNvGrpSpPr/>
          <p:nvPr/>
        </p:nvGrpSpPr>
        <p:grpSpPr>
          <a:xfrm>
            <a:off x="10062847" y="3934247"/>
            <a:ext cx="374645" cy="284807"/>
            <a:chOff x="1873254" y="4178249"/>
            <a:chExt cx="374645" cy="284807"/>
          </a:xfrm>
        </p:grpSpPr>
        <p:sp>
          <p:nvSpPr>
            <p:cNvPr id="136" name="TextBox 135">
              <a:extLst>
                <a:ext uri="{FF2B5EF4-FFF2-40B4-BE49-F238E27FC236}">
                  <a16:creationId xmlns:a16="http://schemas.microsoft.com/office/drawing/2014/main" id="{45499FD9-EC00-B568-3F20-988B2F4D7229}"/>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cxnSp>
          <p:nvCxnSpPr>
            <p:cNvPr id="137" name="Straight Connector 136">
              <a:extLst>
                <a:ext uri="{FF2B5EF4-FFF2-40B4-BE49-F238E27FC236}">
                  <a16:creationId xmlns:a16="http://schemas.microsoft.com/office/drawing/2014/main" id="{92BF30E8-5B62-A8B4-96B2-423921A26DFA}"/>
                </a:ext>
              </a:extLst>
            </p:cNvPr>
            <p:cNvCxnSpPr>
              <a:cxnSpLocks/>
              <a:stCxn id="13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602A303D-7262-E225-ACA3-415B2F848A9C}"/>
              </a:ext>
            </a:extLst>
          </p:cNvPr>
          <p:cNvGrpSpPr/>
          <p:nvPr/>
        </p:nvGrpSpPr>
        <p:grpSpPr>
          <a:xfrm>
            <a:off x="10397563" y="3934247"/>
            <a:ext cx="374645" cy="284807"/>
            <a:chOff x="1873254" y="4178249"/>
            <a:chExt cx="374645" cy="284807"/>
          </a:xfrm>
        </p:grpSpPr>
        <p:sp>
          <p:nvSpPr>
            <p:cNvPr id="139" name="TextBox 138">
              <a:extLst>
                <a:ext uri="{FF2B5EF4-FFF2-40B4-BE49-F238E27FC236}">
                  <a16:creationId xmlns:a16="http://schemas.microsoft.com/office/drawing/2014/main" id="{753A3905-849C-D104-EAFF-812BAE66C908}"/>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33</a:t>
              </a:r>
            </a:p>
          </p:txBody>
        </p:sp>
        <p:cxnSp>
          <p:nvCxnSpPr>
            <p:cNvPr id="140" name="Straight Connector 139">
              <a:extLst>
                <a:ext uri="{FF2B5EF4-FFF2-40B4-BE49-F238E27FC236}">
                  <a16:creationId xmlns:a16="http://schemas.microsoft.com/office/drawing/2014/main" id="{9E7ECA4C-5A46-6A55-599A-3A133A848562}"/>
                </a:ext>
              </a:extLst>
            </p:cNvPr>
            <p:cNvCxnSpPr>
              <a:cxnSpLocks/>
              <a:stCxn id="13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DEA24258-63A7-921A-BC17-0BDD78CCDD06}"/>
              </a:ext>
            </a:extLst>
          </p:cNvPr>
          <p:cNvGrpSpPr/>
          <p:nvPr/>
        </p:nvGrpSpPr>
        <p:grpSpPr>
          <a:xfrm>
            <a:off x="6546298" y="3590546"/>
            <a:ext cx="356712" cy="230832"/>
            <a:chOff x="757249" y="4117000"/>
            <a:chExt cx="356712" cy="230832"/>
          </a:xfrm>
        </p:grpSpPr>
        <p:cxnSp>
          <p:nvCxnSpPr>
            <p:cNvPr id="142" name="Straight Connector 141">
              <a:extLst>
                <a:ext uri="{FF2B5EF4-FFF2-40B4-BE49-F238E27FC236}">
                  <a16:creationId xmlns:a16="http://schemas.microsoft.com/office/drawing/2014/main" id="{458B7879-E88C-8E14-65BB-1D1F3877273C}"/>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17F78168-0B68-78EB-F1BE-0DF7BD63D2B6}"/>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a:t>
              </a:r>
            </a:p>
          </p:txBody>
        </p:sp>
      </p:grpSp>
      <p:grpSp>
        <p:nvGrpSpPr>
          <p:cNvPr id="144" name="Group 143">
            <a:extLst>
              <a:ext uri="{FF2B5EF4-FFF2-40B4-BE49-F238E27FC236}">
                <a16:creationId xmlns:a16="http://schemas.microsoft.com/office/drawing/2014/main" id="{2CE8466E-7897-5C53-6122-132A0167463D}"/>
              </a:ext>
            </a:extLst>
          </p:cNvPr>
          <p:cNvGrpSpPr/>
          <p:nvPr/>
        </p:nvGrpSpPr>
        <p:grpSpPr>
          <a:xfrm>
            <a:off x="6546298" y="3362264"/>
            <a:ext cx="356712" cy="230832"/>
            <a:chOff x="757249" y="4117000"/>
            <a:chExt cx="356712" cy="230832"/>
          </a:xfrm>
        </p:grpSpPr>
        <p:cxnSp>
          <p:nvCxnSpPr>
            <p:cNvPr id="145" name="Straight Connector 144">
              <a:extLst>
                <a:ext uri="{FF2B5EF4-FFF2-40B4-BE49-F238E27FC236}">
                  <a16:creationId xmlns:a16="http://schemas.microsoft.com/office/drawing/2014/main" id="{DF0702D8-EA51-25DF-FD74-57C5CB3B2C78}"/>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D202F789-946E-068C-8C23-2BC93389682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20</a:t>
              </a:r>
            </a:p>
          </p:txBody>
        </p:sp>
      </p:grpSp>
      <p:grpSp>
        <p:nvGrpSpPr>
          <p:cNvPr id="147" name="Group 146">
            <a:extLst>
              <a:ext uri="{FF2B5EF4-FFF2-40B4-BE49-F238E27FC236}">
                <a16:creationId xmlns:a16="http://schemas.microsoft.com/office/drawing/2014/main" id="{7C1B4DA1-6413-FB54-56C1-6C0D73A2BAAC}"/>
              </a:ext>
            </a:extLst>
          </p:cNvPr>
          <p:cNvGrpSpPr/>
          <p:nvPr/>
        </p:nvGrpSpPr>
        <p:grpSpPr>
          <a:xfrm>
            <a:off x="6546298" y="3133981"/>
            <a:ext cx="356712" cy="230832"/>
            <a:chOff x="757249" y="4117000"/>
            <a:chExt cx="356712" cy="230832"/>
          </a:xfrm>
        </p:grpSpPr>
        <p:cxnSp>
          <p:nvCxnSpPr>
            <p:cNvPr id="148" name="Straight Connector 147">
              <a:extLst>
                <a:ext uri="{FF2B5EF4-FFF2-40B4-BE49-F238E27FC236}">
                  <a16:creationId xmlns:a16="http://schemas.microsoft.com/office/drawing/2014/main" id="{0C00B243-3B5C-5122-36AF-45536618F6C3}"/>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44D0ABBB-ED05-0627-7D7E-4D772504D601}"/>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30</a:t>
              </a:r>
            </a:p>
          </p:txBody>
        </p:sp>
      </p:grpSp>
      <p:grpSp>
        <p:nvGrpSpPr>
          <p:cNvPr id="150" name="Group 149">
            <a:extLst>
              <a:ext uri="{FF2B5EF4-FFF2-40B4-BE49-F238E27FC236}">
                <a16:creationId xmlns:a16="http://schemas.microsoft.com/office/drawing/2014/main" id="{623E1A31-01BF-05C1-C790-6042C310F470}"/>
              </a:ext>
            </a:extLst>
          </p:cNvPr>
          <p:cNvGrpSpPr/>
          <p:nvPr/>
        </p:nvGrpSpPr>
        <p:grpSpPr>
          <a:xfrm>
            <a:off x="6546298" y="2905699"/>
            <a:ext cx="356712" cy="230832"/>
            <a:chOff x="757249" y="4117000"/>
            <a:chExt cx="356712" cy="230832"/>
          </a:xfrm>
        </p:grpSpPr>
        <p:cxnSp>
          <p:nvCxnSpPr>
            <p:cNvPr id="151" name="Straight Connector 150">
              <a:extLst>
                <a:ext uri="{FF2B5EF4-FFF2-40B4-BE49-F238E27FC236}">
                  <a16:creationId xmlns:a16="http://schemas.microsoft.com/office/drawing/2014/main" id="{BF27EDAD-6A3C-01E3-6149-C26E68B95F89}"/>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D6227966-84B6-7706-7C5F-00BEE597584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40</a:t>
              </a:r>
            </a:p>
          </p:txBody>
        </p:sp>
      </p:grpSp>
      <p:grpSp>
        <p:nvGrpSpPr>
          <p:cNvPr id="153" name="Group 152">
            <a:extLst>
              <a:ext uri="{FF2B5EF4-FFF2-40B4-BE49-F238E27FC236}">
                <a16:creationId xmlns:a16="http://schemas.microsoft.com/office/drawing/2014/main" id="{03A402AE-9FD6-704B-BD84-A00455870603}"/>
              </a:ext>
            </a:extLst>
          </p:cNvPr>
          <p:cNvGrpSpPr/>
          <p:nvPr/>
        </p:nvGrpSpPr>
        <p:grpSpPr>
          <a:xfrm>
            <a:off x="6546298" y="2677417"/>
            <a:ext cx="356712" cy="230832"/>
            <a:chOff x="757249" y="4117000"/>
            <a:chExt cx="356712" cy="230832"/>
          </a:xfrm>
        </p:grpSpPr>
        <p:cxnSp>
          <p:nvCxnSpPr>
            <p:cNvPr id="154" name="Straight Connector 153">
              <a:extLst>
                <a:ext uri="{FF2B5EF4-FFF2-40B4-BE49-F238E27FC236}">
                  <a16:creationId xmlns:a16="http://schemas.microsoft.com/office/drawing/2014/main" id="{0A928E16-07EA-AC49-F2C5-B7FF47D8E8F6}"/>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F024B02-EFA2-F007-89A6-ADD1EB181F8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50</a:t>
              </a:r>
            </a:p>
          </p:txBody>
        </p:sp>
      </p:grpSp>
      <p:grpSp>
        <p:nvGrpSpPr>
          <p:cNvPr id="156" name="Group 155">
            <a:extLst>
              <a:ext uri="{FF2B5EF4-FFF2-40B4-BE49-F238E27FC236}">
                <a16:creationId xmlns:a16="http://schemas.microsoft.com/office/drawing/2014/main" id="{1F5231C3-CDCE-1768-730E-88694EEB8FFB}"/>
              </a:ext>
            </a:extLst>
          </p:cNvPr>
          <p:cNvGrpSpPr/>
          <p:nvPr/>
        </p:nvGrpSpPr>
        <p:grpSpPr>
          <a:xfrm>
            <a:off x="6546298" y="2449135"/>
            <a:ext cx="356712" cy="230832"/>
            <a:chOff x="757249" y="4117000"/>
            <a:chExt cx="356712" cy="230832"/>
          </a:xfrm>
        </p:grpSpPr>
        <p:cxnSp>
          <p:nvCxnSpPr>
            <p:cNvPr id="157" name="Straight Connector 156">
              <a:extLst>
                <a:ext uri="{FF2B5EF4-FFF2-40B4-BE49-F238E27FC236}">
                  <a16:creationId xmlns:a16="http://schemas.microsoft.com/office/drawing/2014/main" id="{8DBF6314-6515-3438-B3B0-BC6301EBB786}"/>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1AB87C7A-34BE-1C4A-93DA-78EC0A713E7E}"/>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60</a:t>
              </a:r>
            </a:p>
          </p:txBody>
        </p:sp>
      </p:grpSp>
      <p:grpSp>
        <p:nvGrpSpPr>
          <p:cNvPr id="159" name="Group 158">
            <a:extLst>
              <a:ext uri="{FF2B5EF4-FFF2-40B4-BE49-F238E27FC236}">
                <a16:creationId xmlns:a16="http://schemas.microsoft.com/office/drawing/2014/main" id="{43F0D77A-CD9A-C0BD-9177-EDE0F6FFE255}"/>
              </a:ext>
            </a:extLst>
          </p:cNvPr>
          <p:cNvGrpSpPr/>
          <p:nvPr/>
        </p:nvGrpSpPr>
        <p:grpSpPr>
          <a:xfrm>
            <a:off x="6546298" y="2220852"/>
            <a:ext cx="356712" cy="230832"/>
            <a:chOff x="757249" y="4117000"/>
            <a:chExt cx="356712" cy="230832"/>
          </a:xfrm>
        </p:grpSpPr>
        <p:cxnSp>
          <p:nvCxnSpPr>
            <p:cNvPr id="160" name="Straight Connector 159">
              <a:extLst>
                <a:ext uri="{FF2B5EF4-FFF2-40B4-BE49-F238E27FC236}">
                  <a16:creationId xmlns:a16="http://schemas.microsoft.com/office/drawing/2014/main" id="{27D93F3C-17B9-5903-AD84-3F582288241A}"/>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9C213E0A-0DB2-6315-C9F8-464E1FB3C592}"/>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70</a:t>
              </a:r>
            </a:p>
          </p:txBody>
        </p:sp>
      </p:grpSp>
      <p:grpSp>
        <p:nvGrpSpPr>
          <p:cNvPr id="162" name="Group 161">
            <a:extLst>
              <a:ext uri="{FF2B5EF4-FFF2-40B4-BE49-F238E27FC236}">
                <a16:creationId xmlns:a16="http://schemas.microsoft.com/office/drawing/2014/main" id="{64D772D9-4C90-3406-FBC0-D6D70BE23D8D}"/>
              </a:ext>
            </a:extLst>
          </p:cNvPr>
          <p:cNvGrpSpPr/>
          <p:nvPr/>
        </p:nvGrpSpPr>
        <p:grpSpPr>
          <a:xfrm>
            <a:off x="6546298" y="1992570"/>
            <a:ext cx="356712" cy="230832"/>
            <a:chOff x="757249" y="4117000"/>
            <a:chExt cx="356712" cy="230832"/>
          </a:xfrm>
        </p:grpSpPr>
        <p:cxnSp>
          <p:nvCxnSpPr>
            <p:cNvPr id="163" name="Straight Connector 162">
              <a:extLst>
                <a:ext uri="{FF2B5EF4-FFF2-40B4-BE49-F238E27FC236}">
                  <a16:creationId xmlns:a16="http://schemas.microsoft.com/office/drawing/2014/main" id="{4897044D-636D-402D-35D4-C4E66513D160}"/>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466A50CD-8629-B2BD-0B1A-3B9C1E6FE32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80</a:t>
              </a:r>
            </a:p>
          </p:txBody>
        </p:sp>
      </p:grpSp>
      <p:grpSp>
        <p:nvGrpSpPr>
          <p:cNvPr id="165" name="Group 164">
            <a:extLst>
              <a:ext uri="{FF2B5EF4-FFF2-40B4-BE49-F238E27FC236}">
                <a16:creationId xmlns:a16="http://schemas.microsoft.com/office/drawing/2014/main" id="{959CA6A8-372F-6A12-1C92-B605096A1640}"/>
              </a:ext>
            </a:extLst>
          </p:cNvPr>
          <p:cNvGrpSpPr/>
          <p:nvPr/>
        </p:nvGrpSpPr>
        <p:grpSpPr>
          <a:xfrm>
            <a:off x="6546298" y="1764288"/>
            <a:ext cx="356712" cy="230832"/>
            <a:chOff x="757249" y="4117000"/>
            <a:chExt cx="356712" cy="230832"/>
          </a:xfrm>
        </p:grpSpPr>
        <p:cxnSp>
          <p:nvCxnSpPr>
            <p:cNvPr id="166" name="Straight Connector 165">
              <a:extLst>
                <a:ext uri="{FF2B5EF4-FFF2-40B4-BE49-F238E27FC236}">
                  <a16:creationId xmlns:a16="http://schemas.microsoft.com/office/drawing/2014/main" id="{D22B914D-4100-13C6-615B-80C8F2AC8EA4}"/>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8D782352-6E37-E54D-894B-EC4F39F53489}"/>
                </a:ext>
              </a:extLst>
            </p:cNvPr>
            <p:cNvSpPr txBox="1"/>
            <p:nvPr/>
          </p:nvSpPr>
          <p:spPr>
            <a:xfrm>
              <a:off x="757249" y="4117000"/>
              <a:ext cx="300758"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90</a:t>
              </a:r>
            </a:p>
          </p:txBody>
        </p:sp>
      </p:grpSp>
      <p:grpSp>
        <p:nvGrpSpPr>
          <p:cNvPr id="168" name="Group 167">
            <a:extLst>
              <a:ext uri="{FF2B5EF4-FFF2-40B4-BE49-F238E27FC236}">
                <a16:creationId xmlns:a16="http://schemas.microsoft.com/office/drawing/2014/main" id="{845D07BD-F2A2-8F36-7A7F-B5B6E3AD251B}"/>
              </a:ext>
            </a:extLst>
          </p:cNvPr>
          <p:cNvGrpSpPr/>
          <p:nvPr/>
        </p:nvGrpSpPr>
        <p:grpSpPr>
          <a:xfrm>
            <a:off x="6449327" y="1536006"/>
            <a:ext cx="453683" cy="230832"/>
            <a:chOff x="660278" y="4117000"/>
            <a:chExt cx="453683" cy="230832"/>
          </a:xfrm>
        </p:grpSpPr>
        <p:cxnSp>
          <p:nvCxnSpPr>
            <p:cNvPr id="169" name="Straight Connector 168">
              <a:extLst>
                <a:ext uri="{FF2B5EF4-FFF2-40B4-BE49-F238E27FC236}">
                  <a16:creationId xmlns:a16="http://schemas.microsoft.com/office/drawing/2014/main" id="{BBBA73F6-4952-750F-EA7D-2E6725116F39}"/>
                </a:ext>
              </a:extLst>
            </p:cNvPr>
            <p:cNvCxnSpPr>
              <a:cxnSpLocks/>
            </p:cNvCxnSpPr>
            <p:nvPr/>
          </p:nvCxnSpPr>
          <p:spPr>
            <a:xfrm rot="5400000" flipV="1">
              <a:off x="1086974" y="420542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6FEEC496-5E96-C0D1-ABCF-98146F0D4016}"/>
                </a:ext>
              </a:extLst>
            </p:cNvPr>
            <p:cNvSpPr txBox="1"/>
            <p:nvPr/>
          </p:nvSpPr>
          <p:spPr>
            <a:xfrm>
              <a:off x="660278" y="4117000"/>
              <a:ext cx="397729" cy="230832"/>
            </a:xfrm>
            <a:prstGeom prst="rect">
              <a:avLst/>
            </a:prstGeom>
            <a:noFill/>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100</a:t>
              </a:r>
            </a:p>
          </p:txBody>
        </p:sp>
      </p:grpSp>
      <p:grpSp>
        <p:nvGrpSpPr>
          <p:cNvPr id="171" name="Group 170">
            <a:extLst>
              <a:ext uri="{FF2B5EF4-FFF2-40B4-BE49-F238E27FC236}">
                <a16:creationId xmlns:a16="http://schemas.microsoft.com/office/drawing/2014/main" id="{AD1EEF2D-273D-E32D-1919-F2E14E794215}"/>
              </a:ext>
            </a:extLst>
          </p:cNvPr>
          <p:cNvGrpSpPr/>
          <p:nvPr/>
        </p:nvGrpSpPr>
        <p:grpSpPr>
          <a:xfrm>
            <a:off x="6546298" y="3818831"/>
            <a:ext cx="4802776" cy="230832"/>
            <a:chOff x="757249" y="4117000"/>
            <a:chExt cx="4802776" cy="230832"/>
          </a:xfrm>
        </p:grpSpPr>
        <p:cxnSp>
          <p:nvCxnSpPr>
            <p:cNvPr id="172" name="Straight Connector 171">
              <a:extLst>
                <a:ext uri="{FF2B5EF4-FFF2-40B4-BE49-F238E27FC236}">
                  <a16:creationId xmlns:a16="http://schemas.microsoft.com/office/drawing/2014/main" id="{3E62506E-DA36-2B7D-0D5E-95E278ED16D4}"/>
                </a:ext>
              </a:extLst>
            </p:cNvPr>
            <p:cNvCxnSpPr>
              <a:cxnSpLocks/>
            </p:cNvCxnSpPr>
            <p:nvPr/>
          </p:nvCxnSpPr>
          <p:spPr>
            <a:xfrm>
              <a:off x="1059986" y="4232416"/>
              <a:ext cx="4500039" cy="0"/>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04F1472F-B3DA-2E4A-0B4B-FBA33CDDEFD6}"/>
                </a:ext>
              </a:extLst>
            </p:cNvPr>
            <p:cNvSpPr txBox="1"/>
            <p:nvPr/>
          </p:nvSpPr>
          <p:spPr>
            <a:xfrm>
              <a:off x="757249" y="4117000"/>
              <a:ext cx="300758" cy="230832"/>
            </a:xfrm>
            <a:prstGeom prst="rect">
              <a:avLst/>
            </a:prstGeom>
            <a:noFill/>
            <a:ln w="9525">
              <a:noFill/>
            </a:ln>
          </p:spPr>
          <p:txBody>
            <a:bodyPr wrap="square" rIns="3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0</a:t>
              </a:r>
            </a:p>
          </p:txBody>
        </p:sp>
      </p:grpSp>
      <p:grpSp>
        <p:nvGrpSpPr>
          <p:cNvPr id="174" name="Group 173">
            <a:extLst>
              <a:ext uri="{FF2B5EF4-FFF2-40B4-BE49-F238E27FC236}">
                <a16:creationId xmlns:a16="http://schemas.microsoft.com/office/drawing/2014/main" id="{3E6DC3BA-2D57-BB12-D7F5-2D98F8E047FC}"/>
              </a:ext>
            </a:extLst>
          </p:cNvPr>
          <p:cNvGrpSpPr/>
          <p:nvPr/>
        </p:nvGrpSpPr>
        <p:grpSpPr>
          <a:xfrm>
            <a:off x="10417554" y="2949164"/>
            <a:ext cx="829821" cy="307777"/>
            <a:chOff x="4921198" y="3102388"/>
            <a:chExt cx="829821" cy="307777"/>
          </a:xfrm>
        </p:grpSpPr>
        <p:sp>
          <p:nvSpPr>
            <p:cNvPr id="175" name="TextBox 174">
              <a:extLst>
                <a:ext uri="{FF2B5EF4-FFF2-40B4-BE49-F238E27FC236}">
                  <a16:creationId xmlns:a16="http://schemas.microsoft.com/office/drawing/2014/main" id="{F4475B7E-8B86-5925-C9C0-226544821292}"/>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TPC</a:t>
              </a:r>
            </a:p>
          </p:txBody>
        </p:sp>
        <p:sp>
          <p:nvSpPr>
            <p:cNvPr id="176" name="Freeform 187">
              <a:extLst>
                <a:ext uri="{FF2B5EF4-FFF2-40B4-BE49-F238E27FC236}">
                  <a16:creationId xmlns:a16="http://schemas.microsoft.com/office/drawing/2014/main" id="{10103D24-B14F-6675-285A-DCB7A79BEB2E}"/>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177" name="Freeform 188">
              <a:extLst>
                <a:ext uri="{FF2B5EF4-FFF2-40B4-BE49-F238E27FC236}">
                  <a16:creationId xmlns:a16="http://schemas.microsoft.com/office/drawing/2014/main" id="{21B3787C-C98F-CF31-8869-42C983ECBA1F}"/>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grpSp>
        <p:nvGrpSpPr>
          <p:cNvPr id="178" name="Group 177">
            <a:extLst>
              <a:ext uri="{FF2B5EF4-FFF2-40B4-BE49-F238E27FC236}">
                <a16:creationId xmlns:a16="http://schemas.microsoft.com/office/drawing/2014/main" id="{B7AC952A-8ABA-7C20-F8F2-91DE5C5195FD}"/>
              </a:ext>
            </a:extLst>
          </p:cNvPr>
          <p:cNvGrpSpPr/>
          <p:nvPr/>
        </p:nvGrpSpPr>
        <p:grpSpPr>
          <a:xfrm>
            <a:off x="11066994" y="3934247"/>
            <a:ext cx="374645" cy="284807"/>
            <a:chOff x="1873254" y="4178249"/>
            <a:chExt cx="374645" cy="284807"/>
          </a:xfrm>
        </p:grpSpPr>
        <p:sp>
          <p:nvSpPr>
            <p:cNvPr id="179" name="TextBox 178">
              <a:extLst>
                <a:ext uri="{FF2B5EF4-FFF2-40B4-BE49-F238E27FC236}">
                  <a16:creationId xmlns:a16="http://schemas.microsoft.com/office/drawing/2014/main" id="{30C4DAF8-31B4-BBF7-AFC0-CD7C0053E63B}"/>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39</a:t>
              </a:r>
            </a:p>
          </p:txBody>
        </p:sp>
        <p:cxnSp>
          <p:nvCxnSpPr>
            <p:cNvPr id="180" name="Straight Connector 179">
              <a:extLst>
                <a:ext uri="{FF2B5EF4-FFF2-40B4-BE49-F238E27FC236}">
                  <a16:creationId xmlns:a16="http://schemas.microsoft.com/office/drawing/2014/main" id="{AAF5216F-D103-8B10-6DE2-B48CB4BE4BB9}"/>
                </a:ext>
              </a:extLst>
            </p:cNvPr>
            <p:cNvCxnSpPr>
              <a:cxnSpLocks/>
              <a:stCxn id="179"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6BCE015D-967B-2F65-14CD-F9B484919D84}"/>
              </a:ext>
            </a:extLst>
          </p:cNvPr>
          <p:cNvGrpSpPr/>
          <p:nvPr/>
        </p:nvGrpSpPr>
        <p:grpSpPr>
          <a:xfrm>
            <a:off x="6902662" y="2799239"/>
            <a:ext cx="1516006" cy="1141414"/>
            <a:chOff x="2273654" y="3036835"/>
            <a:chExt cx="1143173" cy="1141414"/>
          </a:xfrm>
        </p:grpSpPr>
        <p:cxnSp>
          <p:nvCxnSpPr>
            <p:cNvPr id="182" name="Straight Connector 181">
              <a:extLst>
                <a:ext uri="{FF2B5EF4-FFF2-40B4-BE49-F238E27FC236}">
                  <a16:creationId xmlns:a16="http://schemas.microsoft.com/office/drawing/2014/main" id="{C1BE9CF0-0FB4-2714-F3CE-1431B6B27C3D}"/>
                </a:ext>
              </a:extLst>
            </p:cNvPr>
            <p:cNvCxnSpPr>
              <a:cxnSpLocks/>
            </p:cNvCxnSpPr>
            <p:nvPr/>
          </p:nvCxnSpPr>
          <p:spPr>
            <a:xfrm>
              <a:off x="2273654" y="3036835"/>
              <a:ext cx="1143173" cy="0"/>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316CBD4-C420-C892-28D7-48DD49B27AC8}"/>
                </a:ext>
              </a:extLst>
            </p:cNvPr>
            <p:cNvCxnSpPr>
              <a:cxnSpLocks/>
            </p:cNvCxnSpPr>
            <p:nvPr/>
          </p:nvCxnSpPr>
          <p:spPr>
            <a:xfrm flipV="1">
              <a:off x="3416827"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1500A8B-1763-0005-CBB8-1860E3C73E04}"/>
                </a:ext>
              </a:extLst>
            </p:cNvPr>
            <p:cNvCxnSpPr>
              <a:cxnSpLocks/>
            </p:cNvCxnSpPr>
            <p:nvPr/>
          </p:nvCxnSpPr>
          <p:spPr>
            <a:xfrm flipV="1">
              <a:off x="3174816" y="3036835"/>
              <a:ext cx="0" cy="1141414"/>
            </a:xfrm>
            <a:prstGeom prst="line">
              <a:avLst/>
            </a:prstGeom>
            <a:ln w="12700">
              <a:solidFill>
                <a:srgbClr val="002557"/>
              </a:solidFill>
              <a:prstDash val="sysDot"/>
            </a:ln>
          </p:spPr>
          <p:style>
            <a:lnRef idx="1">
              <a:schemeClr val="accent1"/>
            </a:lnRef>
            <a:fillRef idx="0">
              <a:schemeClr val="accent1"/>
            </a:fillRef>
            <a:effectRef idx="0">
              <a:schemeClr val="accent1"/>
            </a:effectRef>
            <a:fontRef idx="minor">
              <a:schemeClr val="tx1"/>
            </a:fontRef>
          </p:style>
        </p:cxnSp>
      </p:grpSp>
      <p:sp>
        <p:nvSpPr>
          <p:cNvPr id="185" name="TextBox 184">
            <a:extLst>
              <a:ext uri="{FF2B5EF4-FFF2-40B4-BE49-F238E27FC236}">
                <a16:creationId xmlns:a16="http://schemas.microsoft.com/office/drawing/2014/main" id="{50EBA7FB-7557-DF0C-AAFB-2A659B993139}"/>
              </a:ext>
            </a:extLst>
          </p:cNvPr>
          <p:cNvSpPr txBox="1"/>
          <p:nvPr/>
        </p:nvSpPr>
        <p:spPr>
          <a:xfrm>
            <a:off x="6902661" y="4186238"/>
            <a:ext cx="4344713"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2557"/>
                </a:solidFill>
                <a:effectLst/>
                <a:uLnTx/>
                <a:uFillTx/>
                <a:latin typeface="Trebuchet MS"/>
                <a:ea typeface="+mn-ea"/>
                <a:cs typeface="+mn-cs"/>
              </a:rPr>
              <a:t>Months</a:t>
            </a:r>
          </a:p>
        </p:txBody>
      </p:sp>
      <p:graphicFrame>
        <p:nvGraphicFramePr>
          <p:cNvPr id="186" name="Content Placeholder 8">
            <a:extLst>
              <a:ext uri="{FF2B5EF4-FFF2-40B4-BE49-F238E27FC236}">
                <a16:creationId xmlns:a16="http://schemas.microsoft.com/office/drawing/2014/main" id="{7D4BCE61-01F6-4294-587A-F8DFF55872E9}"/>
              </a:ext>
            </a:extLst>
          </p:cNvPr>
          <p:cNvGraphicFramePr>
            <a:graphicFrameLocks/>
          </p:cNvGraphicFramePr>
          <p:nvPr/>
        </p:nvGraphicFramePr>
        <p:xfrm>
          <a:off x="3343778" y="1615382"/>
          <a:ext cx="2707418" cy="1104925"/>
        </p:xfrm>
        <a:graphic>
          <a:graphicData uri="http://schemas.openxmlformats.org/drawingml/2006/table">
            <a:tbl>
              <a:tblPr firstRow="1" bandRow="1">
                <a:tableStyleId>{5C22544A-7EE6-4342-B048-85BDC9FD1C3A}</a:tableStyleId>
              </a:tblPr>
              <a:tblGrid>
                <a:gridCol w="1389149">
                  <a:extLst>
                    <a:ext uri="{9D8B030D-6E8A-4147-A177-3AD203B41FA5}">
                      <a16:colId xmlns:a16="http://schemas.microsoft.com/office/drawing/2014/main" val="2275183721"/>
                    </a:ext>
                  </a:extLst>
                </a:gridCol>
                <a:gridCol w="674284">
                  <a:extLst>
                    <a:ext uri="{9D8B030D-6E8A-4147-A177-3AD203B41FA5}">
                      <a16:colId xmlns:a16="http://schemas.microsoft.com/office/drawing/2014/main" val="20001"/>
                    </a:ext>
                  </a:extLst>
                </a:gridCol>
                <a:gridCol w="643985">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bg1"/>
                        </a:solidFill>
                        <a:latin typeface="+mn-lt"/>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br>
                        <a:rPr lang="en-US" altLang="zh-CN" sz="1000" u="none" strike="noStrike" kern="1200" cap="none">
                          <a:solidFill>
                            <a:schemeClr val="bg1"/>
                          </a:solidFill>
                          <a:latin typeface="+mn-lt"/>
                          <a:ea typeface="+mn-ea"/>
                          <a:cs typeface="+mn-cs"/>
                          <a:sym typeface="Arial"/>
                        </a:rPr>
                      </a:br>
                      <a:r>
                        <a:rPr lang="en-GB" altLang="zh-CN" sz="1000" u="none" strike="noStrike" kern="1200" cap="none">
                          <a:solidFill>
                            <a:schemeClr val="bg1"/>
                          </a:solidFill>
                          <a:latin typeface="+mn-lt"/>
                          <a:ea typeface="+mn-ea"/>
                          <a:cs typeface="+mn-cs"/>
                          <a:sym typeface="Arial"/>
                        </a:rPr>
                        <a:t>(n = 149)</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br>
                        <a:rPr lang="en-US" altLang="zh-CN" sz="1000" u="none" strike="noStrike" kern="1200" cap="none">
                          <a:solidFill>
                            <a:schemeClr val="bg1"/>
                          </a:solidFill>
                          <a:latin typeface="+mn-lt"/>
                          <a:ea typeface="+mn-ea"/>
                          <a:cs typeface="+mn-cs"/>
                          <a:sym typeface="Arial"/>
                        </a:rPr>
                      </a:br>
                      <a:r>
                        <a:rPr lang="en-GB" altLang="zh-CN" sz="1000" u="none" strike="noStrike" kern="1200" cap="none">
                          <a:solidFill>
                            <a:schemeClr val="bg1"/>
                          </a:solidFill>
                          <a:latin typeface="+mn-lt"/>
                          <a:ea typeface="+mn-ea"/>
                          <a:cs typeface="+mn-cs"/>
                          <a:sym typeface="Arial"/>
                        </a:rPr>
                        <a:t>(n = 134)</a:t>
                      </a:r>
                    </a:p>
                  </a:txBody>
                  <a:tcPr marL="7625" marR="7625" marT="76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Median </a:t>
                      </a:r>
                      <a:r>
                        <a:rPr lang="en-US" sz="1000" b="1" u="none" strike="noStrike" kern="1200" cap="none" err="1">
                          <a:solidFill>
                            <a:schemeClr val="tx1"/>
                          </a:solidFill>
                          <a:latin typeface="+mn-lt"/>
                          <a:ea typeface="+mn-ea"/>
                          <a:cs typeface="+mn-cs"/>
                        </a:rPr>
                        <a:t>OS,</a:t>
                      </a:r>
                      <a:r>
                        <a:rPr lang="en-US" sz="1000" b="1" u="none" strike="noStrike" kern="1200" cap="none" baseline="30000" err="1">
                          <a:solidFill>
                            <a:schemeClr val="tx1"/>
                          </a:solidFill>
                          <a:latin typeface="+mn-lt"/>
                          <a:ea typeface="+mn-ea"/>
                          <a:cs typeface="+mn-cs"/>
                        </a:rPr>
                        <a:t>b</a:t>
                      </a:r>
                      <a:r>
                        <a:rPr lang="en-US" sz="1000" b="1" u="none" strike="noStrike" kern="1200" cap="none">
                          <a:solidFill>
                            <a:schemeClr val="tx1"/>
                          </a:solidFill>
                          <a:latin typeface="+mn-lt"/>
                          <a:ea typeface="+mn-ea"/>
                          <a:cs typeface="+mn-cs"/>
                        </a:rPr>
                        <a:t> 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chemeClr val="tx1"/>
                          </a:solidFill>
                          <a:effectLst/>
                          <a:latin typeface="+mn-lt"/>
                          <a:ea typeface="MS PGothic" pitchFamily="34" charset="-128"/>
                        </a:rPr>
                        <a:t>15.4 </a:t>
                      </a:r>
                      <a:br>
                        <a:rPr kumimoji="0" lang="en-GB" altLang="zh-CN" sz="1000" b="0" i="0" u="none" strike="noStrike" cap="none" normalizeH="0" baseline="0">
                          <a:ln>
                            <a:noFill/>
                          </a:ln>
                          <a:solidFill>
                            <a:schemeClr val="tx1"/>
                          </a:solidFill>
                          <a:effectLst/>
                          <a:latin typeface="+mn-lt"/>
                          <a:ea typeface="MS PGothic" pitchFamily="34" charset="-128"/>
                        </a:rPr>
                      </a:br>
                      <a:r>
                        <a:rPr kumimoji="0" lang="en-GB" altLang="zh-CN" sz="1000" b="0" i="0" u="none" strike="noStrike" cap="none" normalizeH="0" baseline="0">
                          <a:ln>
                            <a:noFill/>
                          </a:ln>
                          <a:solidFill>
                            <a:schemeClr val="tx1"/>
                          </a:solidFill>
                          <a:effectLst/>
                          <a:latin typeface="+mn-lt"/>
                          <a:ea typeface="MS PGothic" pitchFamily="34" charset="-128"/>
                        </a:rPr>
                        <a:t>(13.5-19.1)</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chemeClr val="tx1"/>
                          </a:solidFill>
                          <a:latin typeface="+mn-lt"/>
                          <a:ea typeface="+mn-ea"/>
                          <a:cs typeface="+mn-cs"/>
                        </a:rPr>
                        <a:t>11.5 </a:t>
                      </a:r>
                      <a:br>
                        <a:rPr lang="en-US" altLang="zh-CN" sz="1000" b="0" u="none" strike="noStrike" kern="1200" cap="none">
                          <a:solidFill>
                            <a:schemeClr val="tx1"/>
                          </a:solidFill>
                          <a:latin typeface="+mn-lt"/>
                          <a:ea typeface="+mn-ea"/>
                          <a:cs typeface="+mn-cs"/>
                        </a:rPr>
                      </a:br>
                      <a:r>
                        <a:rPr lang="en-US" altLang="zh-CN" sz="1000" b="0" u="none" strike="noStrike" kern="1200" cap="none">
                          <a:solidFill>
                            <a:schemeClr val="tx1"/>
                          </a:solidFill>
                          <a:latin typeface="+mn-lt"/>
                          <a:ea typeface="+mn-ea"/>
                          <a:cs typeface="+mn-cs"/>
                        </a:rPr>
                        <a:t>(10.1-12.9)</a:t>
                      </a:r>
                      <a:endParaRPr lang="zh-CN" altLang="en-US" sz="1000" b="0" u="none" strike="noStrike" kern="1200" cap="none">
                        <a:solidFill>
                          <a:schemeClr val="tx1"/>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Unstratified HR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0.75</a:t>
                      </a:r>
                      <a:r>
                        <a:rPr lang="en-US" sz="1000" u="none" strike="noStrike" kern="1200" cap="none">
                          <a:solidFill>
                            <a:schemeClr val="tx1"/>
                          </a:solidFill>
                          <a:latin typeface="+mn-lt"/>
                          <a:ea typeface="+mn-ea"/>
                          <a:cs typeface="+mn-cs"/>
                        </a:rPr>
                        <a:t> (0.57</a:t>
                      </a:r>
                      <a:r>
                        <a:rPr kumimoji="0" lang="en-GB" altLang="zh-CN" sz="1000" b="0" i="0" u="none" strike="noStrike" cap="none" normalizeH="0" baseline="0">
                          <a:ln>
                            <a:noFill/>
                          </a:ln>
                          <a:solidFill>
                            <a:schemeClr val="tx1"/>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chemeClr val="tx1"/>
                          </a:solidFill>
                          <a:effectLst/>
                          <a:latin typeface="+mn-lt"/>
                          <a:ea typeface="+mn-ea"/>
                          <a:cs typeface="+mn-cs"/>
                        </a:rPr>
                        <a:t>0.97</a:t>
                      </a:r>
                      <a:r>
                        <a:rPr lang="en-US" sz="1000" u="none" strike="noStrike" kern="1200" cap="none">
                          <a:solidFill>
                            <a:schemeClr val="tx1"/>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87" name="Content Placeholder 8">
            <a:extLst>
              <a:ext uri="{FF2B5EF4-FFF2-40B4-BE49-F238E27FC236}">
                <a16:creationId xmlns:a16="http://schemas.microsoft.com/office/drawing/2014/main" id="{357E3738-9C09-D613-BD4F-2726CF38B591}"/>
              </a:ext>
            </a:extLst>
          </p:cNvPr>
          <p:cNvGraphicFramePr>
            <a:graphicFrameLocks/>
          </p:cNvGraphicFramePr>
          <p:nvPr/>
        </p:nvGraphicFramePr>
        <p:xfrm>
          <a:off x="8905462" y="1615382"/>
          <a:ext cx="2707418" cy="1104925"/>
        </p:xfrm>
        <a:graphic>
          <a:graphicData uri="http://schemas.openxmlformats.org/drawingml/2006/table">
            <a:tbl>
              <a:tblPr firstRow="1" bandRow="1">
                <a:tableStyleId>{5C22544A-7EE6-4342-B048-85BDC9FD1C3A}</a:tableStyleId>
              </a:tblPr>
              <a:tblGrid>
                <a:gridCol w="1389149">
                  <a:extLst>
                    <a:ext uri="{9D8B030D-6E8A-4147-A177-3AD203B41FA5}">
                      <a16:colId xmlns:a16="http://schemas.microsoft.com/office/drawing/2014/main" val="2275183721"/>
                    </a:ext>
                  </a:extLst>
                </a:gridCol>
                <a:gridCol w="674284">
                  <a:extLst>
                    <a:ext uri="{9D8B030D-6E8A-4147-A177-3AD203B41FA5}">
                      <a16:colId xmlns:a16="http://schemas.microsoft.com/office/drawing/2014/main" val="20001"/>
                    </a:ext>
                  </a:extLst>
                </a:gridCol>
                <a:gridCol w="643985">
                  <a:extLst>
                    <a:ext uri="{9D8B030D-6E8A-4147-A177-3AD203B41FA5}">
                      <a16:colId xmlns:a16="http://schemas.microsoft.com/office/drawing/2014/main" val="283612154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bg1"/>
                        </a:solidFill>
                        <a:latin typeface="+mn-lt"/>
                        <a:cs typeface="Arial" panose="020B0604020202020204" pitchFamily="34"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000" u="none" strike="noStrike" kern="1200" cap="none">
                          <a:solidFill>
                            <a:schemeClr val="bg1"/>
                          </a:solidFill>
                          <a:latin typeface="+mn-lt"/>
                          <a:ea typeface="+mn-ea"/>
                          <a:cs typeface="+mn-cs"/>
                          <a:sym typeface="Arial"/>
                        </a:rPr>
                        <a:t>SG </a:t>
                      </a:r>
                      <a:br>
                        <a:rPr lang="en-US" altLang="zh-CN" sz="1000" u="none" strike="noStrike" kern="1200" cap="none">
                          <a:solidFill>
                            <a:schemeClr val="bg1"/>
                          </a:solidFill>
                          <a:latin typeface="+mn-lt"/>
                          <a:ea typeface="+mn-ea"/>
                          <a:cs typeface="+mn-cs"/>
                          <a:sym typeface="Arial"/>
                        </a:rPr>
                      </a:br>
                      <a:r>
                        <a:rPr lang="en-GB" altLang="zh-CN" sz="1000" u="none" strike="noStrike" kern="1200" cap="none">
                          <a:solidFill>
                            <a:schemeClr val="bg1"/>
                          </a:solidFill>
                          <a:latin typeface="+mn-lt"/>
                          <a:ea typeface="+mn-ea"/>
                          <a:cs typeface="+mn-cs"/>
                          <a:sym typeface="Arial"/>
                        </a:rPr>
                        <a:t>(n = 101)</a:t>
                      </a:r>
                      <a:endParaRPr lang="en-GB" altLang="zh-CN" sz="1000" u="none" strike="noStrike" kern="1200" cap="none">
                        <a:solidFill>
                          <a:schemeClr val="bg1"/>
                        </a:solidFill>
                        <a:latin typeface="+mn-lt"/>
                        <a:ea typeface="+mn-ea"/>
                        <a:cs typeface="+mn-cs"/>
                      </a:endParaRPr>
                    </a:p>
                  </a:txBody>
                  <a:tcPr marL="7625" marR="7625" marT="76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000" u="none" strike="noStrike" kern="1200" cap="none">
                          <a:solidFill>
                            <a:schemeClr val="bg1"/>
                          </a:solidFill>
                          <a:latin typeface="+mn-lt"/>
                          <a:ea typeface="+mn-ea"/>
                          <a:cs typeface="+mn-cs"/>
                          <a:sym typeface="Arial"/>
                        </a:rPr>
                        <a:t>TPC </a:t>
                      </a:r>
                      <a:br>
                        <a:rPr lang="en-US" altLang="zh-CN" sz="1000" u="none" strike="noStrike" kern="1200" cap="none">
                          <a:solidFill>
                            <a:schemeClr val="bg1"/>
                          </a:solidFill>
                          <a:latin typeface="+mn-lt"/>
                          <a:ea typeface="+mn-ea"/>
                          <a:cs typeface="+mn-cs"/>
                          <a:sym typeface="Arial"/>
                        </a:rPr>
                      </a:br>
                      <a:r>
                        <a:rPr lang="en-GB" altLang="zh-CN" sz="1000" u="none" strike="noStrike" kern="1200" cap="none">
                          <a:solidFill>
                            <a:schemeClr val="bg1"/>
                          </a:solidFill>
                          <a:latin typeface="+mn-lt"/>
                          <a:ea typeface="+mn-ea"/>
                          <a:cs typeface="+mn-cs"/>
                          <a:sym typeface="Arial"/>
                        </a:rPr>
                        <a:t>(n = 116)</a:t>
                      </a:r>
                    </a:p>
                  </a:txBody>
                  <a:tcPr marL="7625" marR="7625" marT="76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0">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Median </a:t>
                      </a:r>
                      <a:r>
                        <a:rPr lang="en-US" sz="1000" b="1" u="none" strike="noStrike" kern="1200" cap="none" err="1">
                          <a:solidFill>
                            <a:schemeClr val="tx1"/>
                          </a:solidFill>
                          <a:latin typeface="+mn-lt"/>
                          <a:ea typeface="+mn-ea"/>
                          <a:cs typeface="+mn-cs"/>
                        </a:rPr>
                        <a:t>OS,</a:t>
                      </a:r>
                      <a:r>
                        <a:rPr lang="en-US" sz="1000" b="1" u="none" strike="noStrike" kern="1200" cap="none" baseline="30000" err="1">
                          <a:solidFill>
                            <a:schemeClr val="tx1"/>
                          </a:solidFill>
                          <a:latin typeface="+mn-lt"/>
                          <a:ea typeface="+mn-ea"/>
                          <a:cs typeface="+mn-cs"/>
                        </a:rPr>
                        <a:t>b</a:t>
                      </a:r>
                      <a:r>
                        <a:rPr lang="en-US" sz="1000" b="1" u="none" strike="noStrike" kern="1200" cap="none">
                          <a:solidFill>
                            <a:schemeClr val="tx1"/>
                          </a:solidFill>
                          <a:latin typeface="+mn-lt"/>
                          <a:ea typeface="+mn-ea"/>
                          <a:cs typeface="+mn-cs"/>
                        </a:rPr>
                        <a:t> mo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000" b="0" i="0" u="none" strike="noStrike" cap="none" normalizeH="0" baseline="0">
                          <a:ln>
                            <a:noFill/>
                          </a:ln>
                          <a:solidFill>
                            <a:schemeClr val="tx1"/>
                          </a:solidFill>
                          <a:effectLst/>
                          <a:latin typeface="+mn-lt"/>
                          <a:ea typeface="MS PGothic" pitchFamily="34" charset="-128"/>
                        </a:rPr>
                        <a:t>13.6 </a:t>
                      </a:r>
                      <a:br>
                        <a:rPr kumimoji="0" lang="en-GB" altLang="zh-CN" sz="1000" b="0" i="0" u="none" strike="noStrike" cap="none" normalizeH="0" baseline="0">
                          <a:ln>
                            <a:noFill/>
                          </a:ln>
                          <a:solidFill>
                            <a:schemeClr val="tx1"/>
                          </a:solidFill>
                          <a:effectLst/>
                          <a:latin typeface="+mn-lt"/>
                          <a:ea typeface="MS PGothic" pitchFamily="34" charset="-128"/>
                        </a:rPr>
                      </a:br>
                      <a:r>
                        <a:rPr kumimoji="0" lang="en-GB" altLang="zh-CN" sz="1000" b="0" i="0" u="none" strike="noStrike" cap="none" normalizeH="0" baseline="0">
                          <a:ln>
                            <a:noFill/>
                          </a:ln>
                          <a:solidFill>
                            <a:schemeClr val="tx1"/>
                          </a:solidFill>
                          <a:effectLst/>
                          <a:latin typeface="+mn-lt"/>
                          <a:ea typeface="MS PGothic" pitchFamily="34" charset="-128"/>
                        </a:rPr>
                        <a:t>(12.1-16.0)</a:t>
                      </a:r>
                    </a:p>
                  </a:txBody>
                  <a:tcPr marL="7625" marR="7625" marT="76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000" b="0" u="none" strike="noStrike" kern="1200" cap="none">
                          <a:solidFill>
                            <a:schemeClr val="tx1"/>
                          </a:solidFill>
                          <a:latin typeface="+mn-lt"/>
                          <a:ea typeface="+mn-ea"/>
                          <a:cs typeface="+mn-cs"/>
                        </a:rPr>
                        <a:t>10.8 </a:t>
                      </a:r>
                      <a:br>
                        <a:rPr lang="en-US" altLang="zh-CN" sz="1000" b="0" u="none" strike="noStrike" kern="1200" cap="none">
                          <a:solidFill>
                            <a:schemeClr val="tx1"/>
                          </a:solidFill>
                          <a:latin typeface="+mn-lt"/>
                          <a:ea typeface="+mn-ea"/>
                          <a:cs typeface="+mn-cs"/>
                        </a:rPr>
                      </a:br>
                      <a:r>
                        <a:rPr lang="en-US" altLang="zh-CN" sz="1000" b="0" u="none" strike="noStrike" kern="1200" cap="none">
                          <a:solidFill>
                            <a:schemeClr val="tx1"/>
                          </a:solidFill>
                          <a:latin typeface="+mn-lt"/>
                          <a:ea typeface="+mn-ea"/>
                          <a:cs typeface="+mn-cs"/>
                        </a:rPr>
                        <a:t>(9.2-14.2)</a:t>
                      </a:r>
                      <a:endParaRPr lang="zh-CN" altLang="en-US" sz="1000" b="0" u="none" strike="noStrike" kern="1200" cap="none">
                        <a:solidFill>
                          <a:schemeClr val="tx1"/>
                        </a:solidFill>
                        <a:latin typeface="+mn-lt"/>
                        <a:ea typeface="+mn-ea"/>
                        <a:cs typeface="+mn-cs"/>
                      </a:endParaRP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65249077"/>
                  </a:ext>
                </a:extLst>
              </a:tr>
              <a:tr h="0">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Unstratified HR (95% CI)</a:t>
                      </a:r>
                    </a:p>
                  </a:txBody>
                  <a:tcPr marL="91451" marR="91451" marT="45725" marB="457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000" b="1" u="none" strike="noStrike" kern="1200" cap="none">
                          <a:solidFill>
                            <a:schemeClr val="tx1"/>
                          </a:solidFill>
                          <a:latin typeface="+mn-lt"/>
                          <a:ea typeface="+mn-ea"/>
                          <a:cs typeface="+mn-cs"/>
                        </a:rPr>
                        <a:t>0.85</a:t>
                      </a:r>
                      <a:r>
                        <a:rPr lang="en-US" sz="1000" u="none" strike="noStrike" kern="1200" cap="none">
                          <a:solidFill>
                            <a:schemeClr val="tx1"/>
                          </a:solidFill>
                          <a:latin typeface="+mn-lt"/>
                          <a:ea typeface="+mn-ea"/>
                          <a:cs typeface="+mn-cs"/>
                        </a:rPr>
                        <a:t> (0.63</a:t>
                      </a:r>
                      <a:r>
                        <a:rPr kumimoji="0" lang="en-GB" altLang="zh-CN" sz="1000" b="0" i="0" u="none" strike="noStrike" cap="none" normalizeH="0" baseline="0">
                          <a:ln>
                            <a:noFill/>
                          </a:ln>
                          <a:solidFill>
                            <a:schemeClr val="tx1"/>
                          </a:solidFill>
                          <a:effectLst/>
                          <a:latin typeface="+mn-lt"/>
                          <a:ea typeface="MS PGothic" pitchFamily="34" charset="-128"/>
                          <a:cs typeface="Arial" panose="020B0604020202020204" pitchFamily="34" charset="0"/>
                        </a:rPr>
                        <a:t>–</a:t>
                      </a:r>
                      <a:r>
                        <a:rPr kumimoji="0" lang="en-US" altLang="zh-CN" sz="1000" b="0" i="0" u="none" strike="noStrike" kern="1200" cap="none" normalizeH="0" baseline="0">
                          <a:ln>
                            <a:noFill/>
                          </a:ln>
                          <a:solidFill>
                            <a:schemeClr val="tx1"/>
                          </a:solidFill>
                          <a:effectLst/>
                          <a:latin typeface="+mn-lt"/>
                          <a:ea typeface="+mn-ea"/>
                          <a:cs typeface="+mn-cs"/>
                        </a:rPr>
                        <a:t>1.14</a:t>
                      </a:r>
                      <a:r>
                        <a:rPr lang="en-US" sz="1000" u="none" strike="noStrike" kern="1200" cap="none">
                          <a:solidFill>
                            <a:schemeClr val="tx1"/>
                          </a:solidFill>
                          <a:latin typeface="+mn-lt"/>
                          <a:ea typeface="+mn-ea"/>
                          <a:cs typeface="+mn-cs"/>
                        </a:rPr>
                        <a:t>)</a:t>
                      </a:r>
                    </a:p>
                  </a:txBody>
                  <a:tcPr marL="7625" marR="7625" marT="76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endParaRPr lang="zh-CN" altLang="en-US"/>
                    </a:p>
                  </a:txBody>
                  <a:tcPr>
                    <a:lnL w="12700" cmpd="sng">
                      <a:noFill/>
                    </a:lnL>
                    <a:lnT w="6350"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pSp>
        <p:nvGrpSpPr>
          <p:cNvPr id="188" name="Group 187">
            <a:extLst>
              <a:ext uri="{FF2B5EF4-FFF2-40B4-BE49-F238E27FC236}">
                <a16:creationId xmlns:a16="http://schemas.microsoft.com/office/drawing/2014/main" id="{023B0987-1BC9-8525-EB20-99918A3174B7}"/>
              </a:ext>
            </a:extLst>
          </p:cNvPr>
          <p:cNvGrpSpPr/>
          <p:nvPr/>
        </p:nvGrpSpPr>
        <p:grpSpPr>
          <a:xfrm>
            <a:off x="4867654" y="2949164"/>
            <a:ext cx="829821" cy="307777"/>
            <a:chOff x="4921198" y="3102388"/>
            <a:chExt cx="829821" cy="307777"/>
          </a:xfrm>
        </p:grpSpPr>
        <p:sp>
          <p:nvSpPr>
            <p:cNvPr id="189" name="TextBox 188">
              <a:extLst>
                <a:ext uri="{FF2B5EF4-FFF2-40B4-BE49-F238E27FC236}">
                  <a16:creationId xmlns:a16="http://schemas.microsoft.com/office/drawing/2014/main" id="{0A426442-699E-DC37-44B6-065E15ECFC81}"/>
                </a:ext>
              </a:extLst>
            </p:cNvPr>
            <p:cNvSpPr txBox="1"/>
            <p:nvPr/>
          </p:nvSpPr>
          <p:spPr>
            <a:xfrm>
              <a:off x="4965205" y="3102388"/>
              <a:ext cx="7858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557"/>
                  </a:solidFill>
                  <a:effectLst/>
                  <a:uLnTx/>
                  <a:uFillTx/>
                  <a:latin typeface="Trebuchet MS"/>
                  <a:ea typeface="+mn-ea"/>
                  <a:cs typeface="+mn-cs"/>
                </a:rPr>
                <a:t>TPC</a:t>
              </a:r>
            </a:p>
          </p:txBody>
        </p:sp>
        <p:sp>
          <p:nvSpPr>
            <p:cNvPr id="190" name="Freeform 259">
              <a:extLst>
                <a:ext uri="{FF2B5EF4-FFF2-40B4-BE49-F238E27FC236}">
                  <a16:creationId xmlns:a16="http://schemas.microsoft.com/office/drawing/2014/main" id="{F129213B-8814-DF09-746B-73F2110B3961}"/>
                </a:ext>
              </a:extLst>
            </p:cNvPr>
            <p:cNvSpPr>
              <a:spLocks/>
            </p:cNvSpPr>
            <p:nvPr/>
          </p:nvSpPr>
          <p:spPr>
            <a:xfrm>
              <a:off x="4935778" y="3160358"/>
              <a:ext cx="71996" cy="72000"/>
            </a:xfrm>
            <a:custGeom>
              <a:avLst/>
              <a:gdLst>
                <a:gd name="connsiteX0" fmla="*/ 76001 w 76000"/>
                <a:gd name="connsiteY0" fmla="*/ 20173 h 40262"/>
                <a:gd name="connsiteX1" fmla="*/ 38159 w 76000"/>
                <a:gd name="connsiteY1" fmla="*/ 0 h 40262"/>
                <a:gd name="connsiteX2" fmla="*/ 0 w 76000"/>
                <a:gd name="connsiteY2" fmla="*/ 20173 h 40262"/>
                <a:gd name="connsiteX3" fmla="*/ 38159 w 76000"/>
                <a:gd name="connsiteY3" fmla="*/ 40263 h 40262"/>
                <a:gd name="connsiteX4" fmla="*/ 76001 w 76000"/>
                <a:gd name="connsiteY4" fmla="*/ 20173 h 4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00" h="40262">
                  <a:moveTo>
                    <a:pt x="76001" y="20173"/>
                  </a:moveTo>
                  <a:cubicBezTo>
                    <a:pt x="76001" y="8994"/>
                    <a:pt x="59059" y="0"/>
                    <a:pt x="38159" y="0"/>
                  </a:cubicBezTo>
                  <a:cubicBezTo>
                    <a:pt x="17258" y="0"/>
                    <a:pt x="0" y="8994"/>
                    <a:pt x="0" y="20173"/>
                  </a:cubicBezTo>
                  <a:cubicBezTo>
                    <a:pt x="0" y="31353"/>
                    <a:pt x="17100" y="40263"/>
                    <a:pt x="38159" y="40263"/>
                  </a:cubicBezTo>
                  <a:cubicBezTo>
                    <a:pt x="59217" y="40263"/>
                    <a:pt x="76001" y="31269"/>
                    <a:pt x="76001" y="20173"/>
                  </a:cubicBezTo>
                </a:path>
              </a:pathLst>
            </a:custGeom>
            <a:no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191" name="Freeform 260">
              <a:extLst>
                <a:ext uri="{FF2B5EF4-FFF2-40B4-BE49-F238E27FC236}">
                  <a16:creationId xmlns:a16="http://schemas.microsoft.com/office/drawing/2014/main" id="{DE12019B-0A3C-10C9-EB16-4172AF56D22D}"/>
                </a:ext>
              </a:extLst>
            </p:cNvPr>
            <p:cNvSpPr>
              <a:spLocks noChangeAspect="1"/>
            </p:cNvSpPr>
            <p:nvPr/>
          </p:nvSpPr>
          <p:spPr>
            <a:xfrm>
              <a:off x="4921198" y="3280612"/>
              <a:ext cx="101156" cy="53701"/>
            </a:xfrm>
            <a:custGeom>
              <a:avLst/>
              <a:gdLst>
                <a:gd name="connsiteX0" fmla="*/ 38000 w 76000"/>
                <a:gd name="connsiteY0" fmla="*/ 40347 h 40346"/>
                <a:gd name="connsiteX1" fmla="*/ 0 w 76000"/>
                <a:gd name="connsiteY1" fmla="*/ 0 h 40346"/>
                <a:gd name="connsiteX2" fmla="*/ 76001 w 76000"/>
                <a:gd name="connsiteY2" fmla="*/ 0 h 40346"/>
                <a:gd name="connsiteX3" fmla="*/ 38000 w 76000"/>
                <a:gd name="connsiteY3" fmla="*/ 40347 h 40346"/>
              </a:gdLst>
              <a:ahLst/>
              <a:cxnLst>
                <a:cxn ang="0">
                  <a:pos x="connsiteX0" y="connsiteY0"/>
                </a:cxn>
                <a:cxn ang="0">
                  <a:pos x="connsiteX1" y="connsiteY1"/>
                </a:cxn>
                <a:cxn ang="0">
                  <a:pos x="connsiteX2" y="connsiteY2"/>
                </a:cxn>
                <a:cxn ang="0">
                  <a:pos x="connsiteX3" y="connsiteY3"/>
                </a:cxn>
              </a:cxnLst>
              <a:rect l="l" t="t" r="r" b="b"/>
              <a:pathLst>
                <a:path w="76000" h="40346">
                  <a:moveTo>
                    <a:pt x="38000" y="40347"/>
                  </a:moveTo>
                  <a:lnTo>
                    <a:pt x="0" y="0"/>
                  </a:lnTo>
                  <a:lnTo>
                    <a:pt x="76001" y="0"/>
                  </a:lnTo>
                  <a:lnTo>
                    <a:pt x="38000" y="40347"/>
                  </a:lnTo>
                  <a:close/>
                </a:path>
              </a:pathLst>
            </a:custGeom>
            <a:noFill/>
            <a:ln w="15828"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grpSp>
        <p:nvGrpSpPr>
          <p:cNvPr id="192" name="Group 191">
            <a:extLst>
              <a:ext uri="{FF2B5EF4-FFF2-40B4-BE49-F238E27FC236}">
                <a16:creationId xmlns:a16="http://schemas.microsoft.com/office/drawing/2014/main" id="{B72F4C22-5BEF-2C27-E628-9C2959FFB973}"/>
              </a:ext>
            </a:extLst>
          </p:cNvPr>
          <p:cNvGrpSpPr/>
          <p:nvPr/>
        </p:nvGrpSpPr>
        <p:grpSpPr>
          <a:xfrm>
            <a:off x="5179085" y="3934247"/>
            <a:ext cx="374645" cy="284807"/>
            <a:chOff x="1873254" y="4178249"/>
            <a:chExt cx="374645" cy="284807"/>
          </a:xfrm>
        </p:grpSpPr>
        <p:sp>
          <p:nvSpPr>
            <p:cNvPr id="193" name="TextBox 192">
              <a:extLst>
                <a:ext uri="{FF2B5EF4-FFF2-40B4-BE49-F238E27FC236}">
                  <a16:creationId xmlns:a16="http://schemas.microsoft.com/office/drawing/2014/main" id="{A5DA1C1D-0AE5-89BE-E8BA-C76C4210C9A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36</a:t>
              </a:r>
            </a:p>
          </p:txBody>
        </p:sp>
        <p:cxnSp>
          <p:nvCxnSpPr>
            <p:cNvPr id="194" name="Straight Connector 193">
              <a:extLst>
                <a:ext uri="{FF2B5EF4-FFF2-40B4-BE49-F238E27FC236}">
                  <a16:creationId xmlns:a16="http://schemas.microsoft.com/office/drawing/2014/main" id="{D7DC6B66-119E-D17D-706F-607B921D7F56}"/>
                </a:ext>
              </a:extLst>
            </p:cNvPr>
            <p:cNvCxnSpPr>
              <a:cxnSpLocks/>
              <a:stCxn id="193"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AD569A03-F34C-5DE2-2C1B-A63EA32D99E0}"/>
              </a:ext>
            </a:extLst>
          </p:cNvPr>
          <p:cNvGrpSpPr/>
          <p:nvPr/>
        </p:nvGrpSpPr>
        <p:grpSpPr>
          <a:xfrm>
            <a:off x="10732279" y="3934247"/>
            <a:ext cx="374645" cy="284807"/>
            <a:chOff x="1873254" y="4178249"/>
            <a:chExt cx="374645" cy="284807"/>
          </a:xfrm>
        </p:grpSpPr>
        <p:sp>
          <p:nvSpPr>
            <p:cNvPr id="196" name="TextBox 195">
              <a:extLst>
                <a:ext uri="{FF2B5EF4-FFF2-40B4-BE49-F238E27FC236}">
                  <a16:creationId xmlns:a16="http://schemas.microsoft.com/office/drawing/2014/main" id="{E3929790-D2D2-7903-27D4-CBC94BEA6140}"/>
                </a:ext>
              </a:extLst>
            </p:cNvPr>
            <p:cNvSpPr txBox="1"/>
            <p:nvPr/>
          </p:nvSpPr>
          <p:spPr>
            <a:xfrm>
              <a:off x="1873254" y="4232224"/>
              <a:ext cx="374645" cy="230832"/>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557"/>
                  </a:solidFill>
                  <a:effectLst/>
                  <a:uLnTx/>
                  <a:uFillTx/>
                  <a:latin typeface="Trebuchet MS"/>
                  <a:ea typeface="+mn-ea"/>
                  <a:cs typeface="+mn-cs"/>
                </a:rPr>
                <a:t>36</a:t>
              </a:r>
            </a:p>
          </p:txBody>
        </p:sp>
        <p:cxnSp>
          <p:nvCxnSpPr>
            <p:cNvPr id="197" name="Straight Connector 196">
              <a:extLst>
                <a:ext uri="{FF2B5EF4-FFF2-40B4-BE49-F238E27FC236}">
                  <a16:creationId xmlns:a16="http://schemas.microsoft.com/office/drawing/2014/main" id="{8670F1CA-31A4-4920-449E-A03952B94982}"/>
                </a:ext>
              </a:extLst>
            </p:cNvPr>
            <p:cNvCxnSpPr>
              <a:cxnSpLocks/>
              <a:stCxn id="196" idx="0"/>
            </p:cNvCxnSpPr>
            <p:nvPr/>
          </p:nvCxnSpPr>
          <p:spPr>
            <a:xfrm flipV="1">
              <a:off x="2060577" y="4178249"/>
              <a:ext cx="0" cy="53975"/>
            </a:xfrm>
            <a:prstGeom prst="line">
              <a:avLst/>
            </a:prstGeom>
            <a:ln w="12700">
              <a:solidFill>
                <a:srgbClr val="002557"/>
              </a:solidFill>
            </a:ln>
          </p:spPr>
          <p:style>
            <a:lnRef idx="1">
              <a:schemeClr val="accent1"/>
            </a:lnRef>
            <a:fillRef idx="0">
              <a:schemeClr val="accent1"/>
            </a:fillRef>
            <a:effectRef idx="0">
              <a:schemeClr val="accent1"/>
            </a:effectRef>
            <a:fontRef idx="minor">
              <a:schemeClr val="tx1"/>
            </a:fontRef>
          </p:style>
        </p:cxnSp>
      </p:grpSp>
      <p:grpSp>
        <p:nvGrpSpPr>
          <p:cNvPr id="198" name="Graphic 365">
            <a:extLst>
              <a:ext uri="{FF2B5EF4-FFF2-40B4-BE49-F238E27FC236}">
                <a16:creationId xmlns:a16="http://schemas.microsoft.com/office/drawing/2014/main" id="{AB9EE5AE-E435-6204-F16F-ED3D77D745D8}"/>
              </a:ext>
            </a:extLst>
          </p:cNvPr>
          <p:cNvGrpSpPr/>
          <p:nvPr/>
        </p:nvGrpSpPr>
        <p:grpSpPr>
          <a:xfrm>
            <a:off x="1216660" y="1523986"/>
            <a:ext cx="4249372" cy="2179200"/>
            <a:chOff x="1216660" y="1731580"/>
            <a:chExt cx="4249372" cy="2179200"/>
          </a:xfrm>
        </p:grpSpPr>
        <p:sp>
          <p:nvSpPr>
            <p:cNvPr id="199" name="TextBox 198">
              <a:extLst>
                <a:ext uri="{FF2B5EF4-FFF2-40B4-BE49-F238E27FC236}">
                  <a16:creationId xmlns:a16="http://schemas.microsoft.com/office/drawing/2014/main" id="{8DA982A1-1BF2-C796-D8EF-2795803690DF}"/>
                </a:ext>
              </a:extLst>
            </p:cNvPr>
            <p:cNvSpPr txBox="1"/>
            <p:nvPr/>
          </p:nvSpPr>
          <p:spPr>
            <a:xfrm>
              <a:off x="1216660" y="173158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0" name="TextBox 199">
              <a:extLst>
                <a:ext uri="{FF2B5EF4-FFF2-40B4-BE49-F238E27FC236}">
                  <a16:creationId xmlns:a16="http://schemas.microsoft.com/office/drawing/2014/main" id="{3AF9B1DF-A9E1-F381-DE2C-8E512EFE4666}"/>
                </a:ext>
              </a:extLst>
            </p:cNvPr>
            <p:cNvSpPr txBox="1"/>
            <p:nvPr/>
          </p:nvSpPr>
          <p:spPr>
            <a:xfrm>
              <a:off x="4356629" y="35980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1" name="TextBox 200">
              <a:extLst>
                <a:ext uri="{FF2B5EF4-FFF2-40B4-BE49-F238E27FC236}">
                  <a16:creationId xmlns:a16="http://schemas.microsoft.com/office/drawing/2014/main" id="{D349B9B3-8A23-59EB-6765-4A525775D98F}"/>
                </a:ext>
              </a:extLst>
            </p:cNvPr>
            <p:cNvSpPr txBox="1"/>
            <p:nvPr/>
          </p:nvSpPr>
          <p:spPr>
            <a:xfrm>
              <a:off x="1216660" y="173158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2" name="TextBox 201">
              <a:extLst>
                <a:ext uri="{FF2B5EF4-FFF2-40B4-BE49-F238E27FC236}">
                  <a16:creationId xmlns:a16="http://schemas.microsoft.com/office/drawing/2014/main" id="{78B167FE-F860-011F-87E8-CC7A0FDDEB5C}"/>
                </a:ext>
              </a:extLst>
            </p:cNvPr>
            <p:cNvSpPr txBox="1"/>
            <p:nvPr/>
          </p:nvSpPr>
          <p:spPr>
            <a:xfrm>
              <a:off x="1712456" y="20399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3" name="TextBox 202">
              <a:extLst>
                <a:ext uri="{FF2B5EF4-FFF2-40B4-BE49-F238E27FC236}">
                  <a16:creationId xmlns:a16="http://schemas.microsoft.com/office/drawing/2014/main" id="{6031C908-4E28-51AB-5A6B-0F779041BE5B}"/>
                </a:ext>
              </a:extLst>
            </p:cNvPr>
            <p:cNvSpPr txBox="1"/>
            <p:nvPr/>
          </p:nvSpPr>
          <p:spPr>
            <a:xfrm>
              <a:off x="3438494" y="3112493"/>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4" name="TextBox 203">
              <a:extLst>
                <a:ext uri="{FF2B5EF4-FFF2-40B4-BE49-F238E27FC236}">
                  <a16:creationId xmlns:a16="http://schemas.microsoft.com/office/drawing/2014/main" id="{8A45CCE9-1EAF-F7A0-73B9-60694A16DBA4}"/>
                </a:ext>
              </a:extLst>
            </p:cNvPr>
            <p:cNvSpPr txBox="1"/>
            <p:nvPr/>
          </p:nvSpPr>
          <p:spPr>
            <a:xfrm>
              <a:off x="3475268" y="3112493"/>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5" name="TextBox 204">
              <a:extLst>
                <a:ext uri="{FF2B5EF4-FFF2-40B4-BE49-F238E27FC236}">
                  <a16:creationId xmlns:a16="http://schemas.microsoft.com/office/drawing/2014/main" id="{5CD07F75-3BF4-A566-3BEA-62301144A866}"/>
                </a:ext>
              </a:extLst>
            </p:cNvPr>
            <p:cNvSpPr txBox="1"/>
            <p:nvPr/>
          </p:nvSpPr>
          <p:spPr>
            <a:xfrm>
              <a:off x="3500963" y="312856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6" name="TextBox 205">
              <a:extLst>
                <a:ext uri="{FF2B5EF4-FFF2-40B4-BE49-F238E27FC236}">
                  <a16:creationId xmlns:a16="http://schemas.microsoft.com/office/drawing/2014/main" id="{97485AF4-1D2F-0A13-DC3F-2B62CE3205B1}"/>
                </a:ext>
              </a:extLst>
            </p:cNvPr>
            <p:cNvSpPr txBox="1"/>
            <p:nvPr/>
          </p:nvSpPr>
          <p:spPr>
            <a:xfrm>
              <a:off x="3508253" y="312856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7" name="TextBox 206">
              <a:extLst>
                <a:ext uri="{FF2B5EF4-FFF2-40B4-BE49-F238E27FC236}">
                  <a16:creationId xmlns:a16="http://schemas.microsoft.com/office/drawing/2014/main" id="{E8CEA309-16F9-7618-DA63-E82AD5F461E5}"/>
                </a:ext>
              </a:extLst>
            </p:cNvPr>
            <p:cNvSpPr txBox="1"/>
            <p:nvPr/>
          </p:nvSpPr>
          <p:spPr>
            <a:xfrm>
              <a:off x="3519248" y="316200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8" name="TextBox 207">
              <a:extLst>
                <a:ext uri="{FF2B5EF4-FFF2-40B4-BE49-F238E27FC236}">
                  <a16:creationId xmlns:a16="http://schemas.microsoft.com/office/drawing/2014/main" id="{8D18BEDB-A6B1-AEE4-B6B9-C3FD690BFDAB}"/>
                </a:ext>
              </a:extLst>
            </p:cNvPr>
            <p:cNvSpPr txBox="1"/>
            <p:nvPr/>
          </p:nvSpPr>
          <p:spPr>
            <a:xfrm>
              <a:off x="3541331" y="3196045"/>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09" name="TextBox 208">
              <a:extLst>
                <a:ext uri="{FF2B5EF4-FFF2-40B4-BE49-F238E27FC236}">
                  <a16:creationId xmlns:a16="http://schemas.microsoft.com/office/drawing/2014/main" id="{AA32EDBE-CA08-2E84-A66D-F4C997A996B7}"/>
                </a:ext>
              </a:extLst>
            </p:cNvPr>
            <p:cNvSpPr txBox="1"/>
            <p:nvPr/>
          </p:nvSpPr>
          <p:spPr>
            <a:xfrm>
              <a:off x="3552326" y="3196045"/>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0" name="TextBox 209">
              <a:extLst>
                <a:ext uri="{FF2B5EF4-FFF2-40B4-BE49-F238E27FC236}">
                  <a16:creationId xmlns:a16="http://schemas.microsoft.com/office/drawing/2014/main" id="{3CDB872F-249D-CEC1-DF02-4DCA66205CDC}"/>
                </a:ext>
              </a:extLst>
            </p:cNvPr>
            <p:cNvSpPr txBox="1"/>
            <p:nvPr/>
          </p:nvSpPr>
          <p:spPr>
            <a:xfrm>
              <a:off x="3680848" y="3231594"/>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1" name="TextBox 210">
              <a:extLst>
                <a:ext uri="{FF2B5EF4-FFF2-40B4-BE49-F238E27FC236}">
                  <a16:creationId xmlns:a16="http://schemas.microsoft.com/office/drawing/2014/main" id="{6AA86C59-F9C3-6ECD-0C20-90FB47B0F2CA}"/>
                </a:ext>
              </a:extLst>
            </p:cNvPr>
            <p:cNvSpPr txBox="1"/>
            <p:nvPr/>
          </p:nvSpPr>
          <p:spPr>
            <a:xfrm>
              <a:off x="3691935" y="3231594"/>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2" name="TextBox 211">
              <a:extLst>
                <a:ext uri="{FF2B5EF4-FFF2-40B4-BE49-F238E27FC236}">
                  <a16:creationId xmlns:a16="http://schemas.microsoft.com/office/drawing/2014/main" id="{85579AD1-250E-9B3F-6AF5-513BF4502EF4}"/>
                </a:ext>
              </a:extLst>
            </p:cNvPr>
            <p:cNvSpPr txBox="1"/>
            <p:nvPr/>
          </p:nvSpPr>
          <p:spPr>
            <a:xfrm>
              <a:off x="3754302" y="3231594"/>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3" name="TextBox 212">
              <a:extLst>
                <a:ext uri="{FF2B5EF4-FFF2-40B4-BE49-F238E27FC236}">
                  <a16:creationId xmlns:a16="http://schemas.microsoft.com/office/drawing/2014/main" id="{E02734D8-5129-9176-8D73-332D2CD97DD0}"/>
                </a:ext>
              </a:extLst>
            </p:cNvPr>
            <p:cNvSpPr txBox="1"/>
            <p:nvPr/>
          </p:nvSpPr>
          <p:spPr>
            <a:xfrm>
              <a:off x="3816762" y="3269755"/>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4" name="TextBox 213">
              <a:extLst>
                <a:ext uri="{FF2B5EF4-FFF2-40B4-BE49-F238E27FC236}">
                  <a16:creationId xmlns:a16="http://schemas.microsoft.com/office/drawing/2014/main" id="{0D50BFCA-8E79-0D8F-1299-FE3C91B3EEBE}"/>
                </a:ext>
              </a:extLst>
            </p:cNvPr>
            <p:cNvSpPr txBox="1"/>
            <p:nvPr/>
          </p:nvSpPr>
          <p:spPr>
            <a:xfrm>
              <a:off x="3842448" y="32893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5" name="TextBox 214">
              <a:extLst>
                <a:ext uri="{FF2B5EF4-FFF2-40B4-BE49-F238E27FC236}">
                  <a16:creationId xmlns:a16="http://schemas.microsoft.com/office/drawing/2014/main" id="{3DF598CC-C377-B7E0-8D08-45955733E049}"/>
                </a:ext>
              </a:extLst>
            </p:cNvPr>
            <p:cNvSpPr txBox="1"/>
            <p:nvPr/>
          </p:nvSpPr>
          <p:spPr>
            <a:xfrm>
              <a:off x="3989357" y="332960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6" name="TextBox 215">
              <a:extLst>
                <a:ext uri="{FF2B5EF4-FFF2-40B4-BE49-F238E27FC236}">
                  <a16:creationId xmlns:a16="http://schemas.microsoft.com/office/drawing/2014/main" id="{711A0176-D2BC-AB76-8B36-E7B88BAC4161}"/>
                </a:ext>
              </a:extLst>
            </p:cNvPr>
            <p:cNvSpPr txBox="1"/>
            <p:nvPr/>
          </p:nvSpPr>
          <p:spPr>
            <a:xfrm>
              <a:off x="3993052" y="332960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7" name="TextBox 216">
              <a:extLst>
                <a:ext uri="{FF2B5EF4-FFF2-40B4-BE49-F238E27FC236}">
                  <a16:creationId xmlns:a16="http://schemas.microsoft.com/office/drawing/2014/main" id="{FA74FCA4-AF44-6238-A1AF-E04399E46896}"/>
                </a:ext>
              </a:extLst>
            </p:cNvPr>
            <p:cNvSpPr txBox="1"/>
            <p:nvPr/>
          </p:nvSpPr>
          <p:spPr>
            <a:xfrm>
              <a:off x="4018748" y="332960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8" name="TextBox 217">
              <a:extLst>
                <a:ext uri="{FF2B5EF4-FFF2-40B4-BE49-F238E27FC236}">
                  <a16:creationId xmlns:a16="http://schemas.microsoft.com/office/drawing/2014/main" id="{1BE416EC-3C8F-4A10-6DC5-2EC1D77E1219}"/>
                </a:ext>
              </a:extLst>
            </p:cNvPr>
            <p:cNvSpPr txBox="1"/>
            <p:nvPr/>
          </p:nvSpPr>
          <p:spPr>
            <a:xfrm>
              <a:off x="4114183" y="3417879"/>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19" name="TextBox 218">
              <a:extLst>
                <a:ext uri="{FF2B5EF4-FFF2-40B4-BE49-F238E27FC236}">
                  <a16:creationId xmlns:a16="http://schemas.microsoft.com/office/drawing/2014/main" id="{99686189-4A5B-9B84-D055-A2A391F95C1E}"/>
                </a:ext>
              </a:extLst>
            </p:cNvPr>
            <p:cNvSpPr txBox="1"/>
            <p:nvPr/>
          </p:nvSpPr>
          <p:spPr>
            <a:xfrm>
              <a:off x="4136265" y="3417879"/>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0" name="TextBox 219">
              <a:extLst>
                <a:ext uri="{FF2B5EF4-FFF2-40B4-BE49-F238E27FC236}">
                  <a16:creationId xmlns:a16="http://schemas.microsoft.com/office/drawing/2014/main" id="{D436689F-0567-DAA1-F5D0-9F0BD76DED9A}"/>
                </a:ext>
              </a:extLst>
            </p:cNvPr>
            <p:cNvSpPr txBox="1"/>
            <p:nvPr/>
          </p:nvSpPr>
          <p:spPr>
            <a:xfrm>
              <a:off x="4147260" y="3417879"/>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1" name="TextBox 220">
              <a:extLst>
                <a:ext uri="{FF2B5EF4-FFF2-40B4-BE49-F238E27FC236}">
                  <a16:creationId xmlns:a16="http://schemas.microsoft.com/office/drawing/2014/main" id="{8C525648-BB27-7430-0261-A60C32727B03}"/>
                </a:ext>
              </a:extLst>
            </p:cNvPr>
            <p:cNvSpPr txBox="1"/>
            <p:nvPr/>
          </p:nvSpPr>
          <p:spPr>
            <a:xfrm>
              <a:off x="4272179" y="349570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2" name="TextBox 221">
              <a:extLst>
                <a:ext uri="{FF2B5EF4-FFF2-40B4-BE49-F238E27FC236}">
                  <a16:creationId xmlns:a16="http://schemas.microsoft.com/office/drawing/2014/main" id="{0E9640EF-EA0C-0E2A-D395-7E7F106F0F11}"/>
                </a:ext>
              </a:extLst>
            </p:cNvPr>
            <p:cNvSpPr txBox="1"/>
            <p:nvPr/>
          </p:nvSpPr>
          <p:spPr>
            <a:xfrm>
              <a:off x="4297874" y="352292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3" name="TextBox 222">
              <a:extLst>
                <a:ext uri="{FF2B5EF4-FFF2-40B4-BE49-F238E27FC236}">
                  <a16:creationId xmlns:a16="http://schemas.microsoft.com/office/drawing/2014/main" id="{63AA3F43-F76B-4794-4490-E0181C5B202B}"/>
                </a:ext>
              </a:extLst>
            </p:cNvPr>
            <p:cNvSpPr txBox="1"/>
            <p:nvPr/>
          </p:nvSpPr>
          <p:spPr>
            <a:xfrm>
              <a:off x="4433687" y="352292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4" name="TextBox 223">
              <a:extLst>
                <a:ext uri="{FF2B5EF4-FFF2-40B4-BE49-F238E27FC236}">
                  <a16:creationId xmlns:a16="http://schemas.microsoft.com/office/drawing/2014/main" id="{11D831DF-DAF5-A8F5-87CE-1B9CAF555F7E}"/>
                </a:ext>
              </a:extLst>
            </p:cNvPr>
            <p:cNvSpPr txBox="1"/>
            <p:nvPr/>
          </p:nvSpPr>
          <p:spPr>
            <a:xfrm>
              <a:off x="4459465" y="352292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5" name="TextBox 224">
              <a:extLst>
                <a:ext uri="{FF2B5EF4-FFF2-40B4-BE49-F238E27FC236}">
                  <a16:creationId xmlns:a16="http://schemas.microsoft.com/office/drawing/2014/main" id="{7AC3AC13-A4A3-0F79-18BD-213540AECFCA}"/>
                </a:ext>
              </a:extLst>
            </p:cNvPr>
            <p:cNvSpPr txBox="1"/>
            <p:nvPr/>
          </p:nvSpPr>
          <p:spPr>
            <a:xfrm>
              <a:off x="4521832" y="352292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6" name="TextBox 225">
              <a:extLst>
                <a:ext uri="{FF2B5EF4-FFF2-40B4-BE49-F238E27FC236}">
                  <a16:creationId xmlns:a16="http://schemas.microsoft.com/office/drawing/2014/main" id="{BC9335BF-128C-FE8A-C31D-3F71458BA7C3}"/>
                </a:ext>
              </a:extLst>
            </p:cNvPr>
            <p:cNvSpPr txBox="1"/>
            <p:nvPr/>
          </p:nvSpPr>
          <p:spPr>
            <a:xfrm>
              <a:off x="4834036" y="355796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7" name="TextBox 226">
              <a:extLst>
                <a:ext uri="{FF2B5EF4-FFF2-40B4-BE49-F238E27FC236}">
                  <a16:creationId xmlns:a16="http://schemas.microsoft.com/office/drawing/2014/main" id="{72FF322A-0FC9-C543-1B9F-1B80EFFB8387}"/>
                </a:ext>
              </a:extLst>
            </p:cNvPr>
            <p:cNvSpPr txBox="1"/>
            <p:nvPr/>
          </p:nvSpPr>
          <p:spPr>
            <a:xfrm>
              <a:off x="4848727" y="355796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8" name="TextBox 227">
              <a:extLst>
                <a:ext uri="{FF2B5EF4-FFF2-40B4-BE49-F238E27FC236}">
                  <a16:creationId xmlns:a16="http://schemas.microsoft.com/office/drawing/2014/main" id="{539BAEF2-24C2-CB24-FDAA-9514D071A694}"/>
                </a:ext>
              </a:extLst>
            </p:cNvPr>
            <p:cNvSpPr txBox="1"/>
            <p:nvPr/>
          </p:nvSpPr>
          <p:spPr>
            <a:xfrm>
              <a:off x="4870727" y="355796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29" name="TextBox 228">
              <a:extLst>
                <a:ext uri="{FF2B5EF4-FFF2-40B4-BE49-F238E27FC236}">
                  <a16:creationId xmlns:a16="http://schemas.microsoft.com/office/drawing/2014/main" id="{3246FC13-1B74-1674-91A5-B63A5A632FE9}"/>
                </a:ext>
              </a:extLst>
            </p:cNvPr>
            <p:cNvSpPr txBox="1"/>
            <p:nvPr/>
          </p:nvSpPr>
          <p:spPr>
            <a:xfrm>
              <a:off x="4903795" y="3603661"/>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0" name="TextBox 229">
              <a:extLst>
                <a:ext uri="{FF2B5EF4-FFF2-40B4-BE49-F238E27FC236}">
                  <a16:creationId xmlns:a16="http://schemas.microsoft.com/office/drawing/2014/main" id="{8EF8C9EA-36EE-1890-B594-BCCB9D953B1D}"/>
                </a:ext>
              </a:extLst>
            </p:cNvPr>
            <p:cNvSpPr txBox="1"/>
            <p:nvPr/>
          </p:nvSpPr>
          <p:spPr>
            <a:xfrm>
              <a:off x="4999240"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1" name="TextBox 230">
              <a:extLst>
                <a:ext uri="{FF2B5EF4-FFF2-40B4-BE49-F238E27FC236}">
                  <a16:creationId xmlns:a16="http://schemas.microsoft.com/office/drawing/2014/main" id="{BA4A422D-FA7A-666C-6AFA-62D43D2635B7}"/>
                </a:ext>
              </a:extLst>
            </p:cNvPr>
            <p:cNvSpPr txBox="1"/>
            <p:nvPr/>
          </p:nvSpPr>
          <p:spPr>
            <a:xfrm>
              <a:off x="5087385"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2" name="TextBox 231">
              <a:extLst>
                <a:ext uri="{FF2B5EF4-FFF2-40B4-BE49-F238E27FC236}">
                  <a16:creationId xmlns:a16="http://schemas.microsoft.com/office/drawing/2014/main" id="{74911410-41B2-27E0-13B0-1BD575B776E7}"/>
                </a:ext>
              </a:extLst>
            </p:cNvPr>
            <p:cNvSpPr txBox="1"/>
            <p:nvPr/>
          </p:nvSpPr>
          <p:spPr>
            <a:xfrm>
              <a:off x="5098472"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3" name="TextBox 232">
              <a:extLst>
                <a:ext uri="{FF2B5EF4-FFF2-40B4-BE49-F238E27FC236}">
                  <a16:creationId xmlns:a16="http://schemas.microsoft.com/office/drawing/2014/main" id="{AE024AB0-82D2-98D3-EFAD-EA2FA0A08BDC}"/>
                </a:ext>
              </a:extLst>
            </p:cNvPr>
            <p:cNvSpPr txBox="1"/>
            <p:nvPr/>
          </p:nvSpPr>
          <p:spPr>
            <a:xfrm>
              <a:off x="5142545"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4" name="TextBox 233">
              <a:extLst>
                <a:ext uri="{FF2B5EF4-FFF2-40B4-BE49-F238E27FC236}">
                  <a16:creationId xmlns:a16="http://schemas.microsoft.com/office/drawing/2014/main" id="{E5CD8720-F2A7-2DBD-E9CB-ACC7B3ED2BA5}"/>
                </a:ext>
              </a:extLst>
            </p:cNvPr>
            <p:cNvSpPr txBox="1"/>
            <p:nvPr/>
          </p:nvSpPr>
          <p:spPr>
            <a:xfrm>
              <a:off x="5182931"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35" name="TextBox 234">
              <a:extLst>
                <a:ext uri="{FF2B5EF4-FFF2-40B4-BE49-F238E27FC236}">
                  <a16:creationId xmlns:a16="http://schemas.microsoft.com/office/drawing/2014/main" id="{9EA98F36-6FC1-F364-6B6E-72880C665BF9}"/>
                </a:ext>
              </a:extLst>
            </p:cNvPr>
            <p:cNvSpPr txBox="1"/>
            <p:nvPr/>
          </p:nvSpPr>
          <p:spPr>
            <a:xfrm>
              <a:off x="5201216" y="3654876"/>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grpSp>
      <p:grpSp>
        <p:nvGrpSpPr>
          <p:cNvPr id="236" name="Graphic 365">
            <a:extLst>
              <a:ext uri="{FF2B5EF4-FFF2-40B4-BE49-F238E27FC236}">
                <a16:creationId xmlns:a16="http://schemas.microsoft.com/office/drawing/2014/main" id="{58953D51-3D13-AE62-9C5F-0A893295C4F6}"/>
              </a:ext>
            </a:extLst>
          </p:cNvPr>
          <p:cNvGrpSpPr/>
          <p:nvPr/>
        </p:nvGrpSpPr>
        <p:grpSpPr>
          <a:xfrm>
            <a:off x="1260732" y="1517110"/>
            <a:ext cx="4076778" cy="2288761"/>
            <a:chOff x="1260732" y="1731580"/>
            <a:chExt cx="4076778" cy="2288761"/>
          </a:xfrm>
          <a:solidFill>
            <a:srgbClr val="0000FF"/>
          </a:solidFill>
        </p:grpSpPr>
        <p:sp>
          <p:nvSpPr>
            <p:cNvPr id="237" name="TextBox 236">
              <a:extLst>
                <a:ext uri="{FF2B5EF4-FFF2-40B4-BE49-F238E27FC236}">
                  <a16:creationId xmlns:a16="http://schemas.microsoft.com/office/drawing/2014/main" id="{E7761F2A-A3B6-A435-45E7-9185B7A04BFB}"/>
                </a:ext>
              </a:extLst>
            </p:cNvPr>
            <p:cNvSpPr txBox="1"/>
            <p:nvPr/>
          </p:nvSpPr>
          <p:spPr>
            <a:xfrm>
              <a:off x="1848369" y="2169424"/>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38" name="TextBox 237">
              <a:extLst>
                <a:ext uri="{FF2B5EF4-FFF2-40B4-BE49-F238E27FC236}">
                  <a16:creationId xmlns:a16="http://schemas.microsoft.com/office/drawing/2014/main" id="{A8878436-8C05-8307-E976-4F25DE49FFA7}"/>
                </a:ext>
              </a:extLst>
            </p:cNvPr>
            <p:cNvSpPr txBox="1"/>
            <p:nvPr/>
          </p:nvSpPr>
          <p:spPr>
            <a:xfrm>
              <a:off x="1260732" y="173158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39" name="TextBox 238">
              <a:extLst>
                <a:ext uri="{FF2B5EF4-FFF2-40B4-BE49-F238E27FC236}">
                  <a16:creationId xmlns:a16="http://schemas.microsoft.com/office/drawing/2014/main" id="{63783C3E-45CB-D378-E7E9-7A4636B404DF}"/>
                </a:ext>
              </a:extLst>
            </p:cNvPr>
            <p:cNvSpPr txBox="1"/>
            <p:nvPr/>
          </p:nvSpPr>
          <p:spPr>
            <a:xfrm>
              <a:off x="1605921" y="1888343"/>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0" name="TextBox 239">
              <a:extLst>
                <a:ext uri="{FF2B5EF4-FFF2-40B4-BE49-F238E27FC236}">
                  <a16:creationId xmlns:a16="http://schemas.microsoft.com/office/drawing/2014/main" id="{8EC870FF-19FF-DA1B-3966-28358642CBD1}"/>
                </a:ext>
              </a:extLst>
            </p:cNvPr>
            <p:cNvSpPr txBox="1"/>
            <p:nvPr/>
          </p:nvSpPr>
          <p:spPr>
            <a:xfrm>
              <a:off x="2707646" y="3127155"/>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1" name="TextBox 240">
              <a:extLst>
                <a:ext uri="{FF2B5EF4-FFF2-40B4-BE49-F238E27FC236}">
                  <a16:creationId xmlns:a16="http://schemas.microsoft.com/office/drawing/2014/main" id="{5CBCA0E8-F167-0221-423F-28FA830CF911}"/>
                </a:ext>
              </a:extLst>
            </p:cNvPr>
            <p:cNvSpPr txBox="1"/>
            <p:nvPr/>
          </p:nvSpPr>
          <p:spPr>
            <a:xfrm>
              <a:off x="3522944" y="343485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2" name="TextBox 241">
              <a:extLst>
                <a:ext uri="{FF2B5EF4-FFF2-40B4-BE49-F238E27FC236}">
                  <a16:creationId xmlns:a16="http://schemas.microsoft.com/office/drawing/2014/main" id="{526D7856-A297-A206-1C6D-9BCB66C40196}"/>
                </a:ext>
              </a:extLst>
            </p:cNvPr>
            <p:cNvSpPr txBox="1"/>
            <p:nvPr/>
          </p:nvSpPr>
          <p:spPr>
            <a:xfrm>
              <a:off x="3578012" y="343485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3" name="TextBox 242">
              <a:extLst>
                <a:ext uri="{FF2B5EF4-FFF2-40B4-BE49-F238E27FC236}">
                  <a16:creationId xmlns:a16="http://schemas.microsoft.com/office/drawing/2014/main" id="{427F070D-77D1-972F-436B-CC0CBAF18935}"/>
                </a:ext>
              </a:extLst>
            </p:cNvPr>
            <p:cNvSpPr txBox="1"/>
            <p:nvPr/>
          </p:nvSpPr>
          <p:spPr>
            <a:xfrm>
              <a:off x="3629476" y="3473412"/>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4" name="TextBox 243">
              <a:extLst>
                <a:ext uri="{FF2B5EF4-FFF2-40B4-BE49-F238E27FC236}">
                  <a16:creationId xmlns:a16="http://schemas.microsoft.com/office/drawing/2014/main" id="{5C48FBA8-9740-CEBF-FC99-0B6286EF642B}"/>
                </a:ext>
              </a:extLst>
            </p:cNvPr>
            <p:cNvSpPr txBox="1"/>
            <p:nvPr/>
          </p:nvSpPr>
          <p:spPr>
            <a:xfrm>
              <a:off x="3655162" y="3473412"/>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5" name="TextBox 244">
              <a:extLst>
                <a:ext uri="{FF2B5EF4-FFF2-40B4-BE49-F238E27FC236}">
                  <a16:creationId xmlns:a16="http://schemas.microsoft.com/office/drawing/2014/main" id="{F2544304-9298-7A22-E501-E790D1DA2A5C}"/>
                </a:ext>
              </a:extLst>
            </p:cNvPr>
            <p:cNvSpPr txBox="1"/>
            <p:nvPr/>
          </p:nvSpPr>
          <p:spPr>
            <a:xfrm>
              <a:off x="3842448" y="3494200"/>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6" name="TextBox 245">
              <a:extLst>
                <a:ext uri="{FF2B5EF4-FFF2-40B4-BE49-F238E27FC236}">
                  <a16:creationId xmlns:a16="http://schemas.microsoft.com/office/drawing/2014/main" id="{6794524D-35C9-A719-81EE-BCC572F3509A}"/>
                </a:ext>
              </a:extLst>
            </p:cNvPr>
            <p:cNvSpPr txBox="1"/>
            <p:nvPr/>
          </p:nvSpPr>
          <p:spPr>
            <a:xfrm>
              <a:off x="3945284" y="3537582"/>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7" name="TextBox 246">
              <a:extLst>
                <a:ext uri="{FF2B5EF4-FFF2-40B4-BE49-F238E27FC236}">
                  <a16:creationId xmlns:a16="http://schemas.microsoft.com/office/drawing/2014/main" id="{AC80E9FB-019F-BB74-AA84-F52A3EBC91A3}"/>
                </a:ext>
              </a:extLst>
            </p:cNvPr>
            <p:cNvSpPr txBox="1"/>
            <p:nvPr/>
          </p:nvSpPr>
          <p:spPr>
            <a:xfrm>
              <a:off x="3993052"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8" name="TextBox 247">
              <a:extLst>
                <a:ext uri="{FF2B5EF4-FFF2-40B4-BE49-F238E27FC236}">
                  <a16:creationId xmlns:a16="http://schemas.microsoft.com/office/drawing/2014/main" id="{00DB7BF3-21E5-9F8E-C214-AAADBDE05B38}"/>
                </a:ext>
              </a:extLst>
            </p:cNvPr>
            <p:cNvSpPr txBox="1"/>
            <p:nvPr/>
          </p:nvSpPr>
          <p:spPr>
            <a:xfrm>
              <a:off x="4073815"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49" name="TextBox 248">
              <a:extLst>
                <a:ext uri="{FF2B5EF4-FFF2-40B4-BE49-F238E27FC236}">
                  <a16:creationId xmlns:a16="http://schemas.microsoft.com/office/drawing/2014/main" id="{748D14A4-CF8B-2907-1FD1-822F1E907CDE}"/>
                </a:ext>
              </a:extLst>
            </p:cNvPr>
            <p:cNvSpPr txBox="1"/>
            <p:nvPr/>
          </p:nvSpPr>
          <p:spPr>
            <a:xfrm>
              <a:off x="4084801"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0" name="TextBox 249">
              <a:extLst>
                <a:ext uri="{FF2B5EF4-FFF2-40B4-BE49-F238E27FC236}">
                  <a16:creationId xmlns:a16="http://schemas.microsoft.com/office/drawing/2014/main" id="{4BA2B49A-DC3F-DA74-6F1C-92E6ACEE9B5B}"/>
                </a:ext>
              </a:extLst>
            </p:cNvPr>
            <p:cNvSpPr txBox="1"/>
            <p:nvPr/>
          </p:nvSpPr>
          <p:spPr>
            <a:xfrm>
              <a:off x="4106884"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1" name="TextBox 250">
              <a:extLst>
                <a:ext uri="{FF2B5EF4-FFF2-40B4-BE49-F238E27FC236}">
                  <a16:creationId xmlns:a16="http://schemas.microsoft.com/office/drawing/2014/main" id="{B3893690-4B47-849C-09D0-4AED1AD997F7}"/>
                </a:ext>
              </a:extLst>
            </p:cNvPr>
            <p:cNvSpPr txBox="1"/>
            <p:nvPr/>
          </p:nvSpPr>
          <p:spPr>
            <a:xfrm>
              <a:off x="4209720"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2" name="TextBox 251">
              <a:extLst>
                <a:ext uri="{FF2B5EF4-FFF2-40B4-BE49-F238E27FC236}">
                  <a16:creationId xmlns:a16="http://schemas.microsoft.com/office/drawing/2014/main" id="{42449DFD-E03C-42F8-B6B1-10C6BA89304B}"/>
                </a:ext>
              </a:extLst>
            </p:cNvPr>
            <p:cNvSpPr txBox="1"/>
            <p:nvPr/>
          </p:nvSpPr>
          <p:spPr>
            <a:xfrm>
              <a:off x="4217028"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3" name="TextBox 252">
              <a:extLst>
                <a:ext uri="{FF2B5EF4-FFF2-40B4-BE49-F238E27FC236}">
                  <a16:creationId xmlns:a16="http://schemas.microsoft.com/office/drawing/2014/main" id="{687C9592-FDA2-2B4E-2F63-29F5BC4E8CFE}"/>
                </a:ext>
              </a:extLst>
            </p:cNvPr>
            <p:cNvSpPr txBox="1"/>
            <p:nvPr/>
          </p:nvSpPr>
          <p:spPr>
            <a:xfrm>
              <a:off x="4250097" y="3560278"/>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4" name="TextBox 253">
              <a:extLst>
                <a:ext uri="{FF2B5EF4-FFF2-40B4-BE49-F238E27FC236}">
                  <a16:creationId xmlns:a16="http://schemas.microsoft.com/office/drawing/2014/main" id="{0F486008-0D63-0119-1015-8ECC61245ED8}"/>
                </a:ext>
              </a:extLst>
            </p:cNvPr>
            <p:cNvSpPr txBox="1"/>
            <p:nvPr/>
          </p:nvSpPr>
          <p:spPr>
            <a:xfrm>
              <a:off x="4360241" y="35980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5" name="TextBox 254">
              <a:extLst>
                <a:ext uri="{FF2B5EF4-FFF2-40B4-BE49-F238E27FC236}">
                  <a16:creationId xmlns:a16="http://schemas.microsoft.com/office/drawing/2014/main" id="{F596AE94-5C29-A5A8-8F40-E70D2E27F2F9}"/>
                </a:ext>
              </a:extLst>
            </p:cNvPr>
            <p:cNvSpPr txBox="1"/>
            <p:nvPr/>
          </p:nvSpPr>
          <p:spPr>
            <a:xfrm>
              <a:off x="4587987" y="35980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6" name="TextBox 255">
              <a:extLst>
                <a:ext uri="{FF2B5EF4-FFF2-40B4-BE49-F238E27FC236}">
                  <a16:creationId xmlns:a16="http://schemas.microsoft.com/office/drawing/2014/main" id="{C1FA9B0A-F26F-79D7-EA3C-C85309180F4E}"/>
                </a:ext>
              </a:extLst>
            </p:cNvPr>
            <p:cNvSpPr txBox="1"/>
            <p:nvPr/>
          </p:nvSpPr>
          <p:spPr>
            <a:xfrm>
              <a:off x="4756886" y="3701975"/>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7" name="TextBox 256">
              <a:extLst>
                <a:ext uri="{FF2B5EF4-FFF2-40B4-BE49-F238E27FC236}">
                  <a16:creationId xmlns:a16="http://schemas.microsoft.com/office/drawing/2014/main" id="{EC917083-5386-33BB-6356-FF3152B08C6E}"/>
                </a:ext>
              </a:extLst>
            </p:cNvPr>
            <p:cNvSpPr txBox="1"/>
            <p:nvPr/>
          </p:nvSpPr>
          <p:spPr>
            <a:xfrm>
              <a:off x="4867114" y="37644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8" name="TextBox 257">
              <a:extLst>
                <a:ext uri="{FF2B5EF4-FFF2-40B4-BE49-F238E27FC236}">
                  <a16:creationId xmlns:a16="http://schemas.microsoft.com/office/drawing/2014/main" id="{3D17E4FC-C2CB-45F5-398C-08213D1FFB4B}"/>
                </a:ext>
              </a:extLst>
            </p:cNvPr>
            <p:cNvSpPr txBox="1"/>
            <p:nvPr/>
          </p:nvSpPr>
          <p:spPr>
            <a:xfrm>
              <a:off x="4940476" y="37644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59" name="TextBox 258">
              <a:extLst>
                <a:ext uri="{FF2B5EF4-FFF2-40B4-BE49-F238E27FC236}">
                  <a16:creationId xmlns:a16="http://schemas.microsoft.com/office/drawing/2014/main" id="{578F37AB-0E1E-E512-E632-7C2CD0FF2AF7}"/>
                </a:ext>
              </a:extLst>
            </p:cNvPr>
            <p:cNvSpPr txBox="1"/>
            <p:nvPr/>
          </p:nvSpPr>
          <p:spPr>
            <a:xfrm>
              <a:off x="5032317" y="37644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60" name="TextBox 259">
              <a:extLst>
                <a:ext uri="{FF2B5EF4-FFF2-40B4-BE49-F238E27FC236}">
                  <a16:creationId xmlns:a16="http://schemas.microsoft.com/office/drawing/2014/main" id="{B9438D17-F458-19EA-BE52-B20A472BFBD7}"/>
                </a:ext>
              </a:extLst>
            </p:cNvPr>
            <p:cNvSpPr txBox="1"/>
            <p:nvPr/>
          </p:nvSpPr>
          <p:spPr>
            <a:xfrm>
              <a:off x="5072694" y="3764437"/>
              <a:ext cx="264816" cy="2559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3"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sp>
        <p:nvSpPr>
          <p:cNvPr id="261" name="Freeform 473">
            <a:extLst>
              <a:ext uri="{FF2B5EF4-FFF2-40B4-BE49-F238E27FC236}">
                <a16:creationId xmlns:a16="http://schemas.microsoft.com/office/drawing/2014/main" id="{3617A164-806A-1A7A-70B1-524F936052FF}"/>
              </a:ext>
            </a:extLst>
          </p:cNvPr>
          <p:cNvSpPr/>
          <p:nvPr/>
        </p:nvSpPr>
        <p:spPr>
          <a:xfrm>
            <a:off x="1342286" y="1651688"/>
            <a:ext cx="3859360" cy="2032556"/>
          </a:xfrm>
          <a:custGeom>
            <a:avLst/>
            <a:gdLst>
              <a:gd name="connsiteX0" fmla="*/ 0 w 3859360"/>
              <a:gd name="connsiteY0" fmla="*/ 0 h 2032556"/>
              <a:gd name="connsiteX1" fmla="*/ 3696 w 3859360"/>
              <a:gd name="connsiteY1" fmla="*/ 0 h 2032556"/>
              <a:gd name="connsiteX2" fmla="*/ 48046 w 3859360"/>
              <a:gd name="connsiteY2" fmla="*/ 0 h 2032556"/>
              <a:gd name="connsiteX3" fmla="*/ 51741 w 3859360"/>
              <a:gd name="connsiteY3" fmla="*/ 0 h 2032556"/>
              <a:gd name="connsiteX4" fmla="*/ 51741 w 3859360"/>
              <a:gd name="connsiteY4" fmla="*/ 17072 h 2032556"/>
              <a:gd name="connsiteX5" fmla="*/ 146909 w 3859360"/>
              <a:gd name="connsiteY5" fmla="*/ 17072 h 2032556"/>
              <a:gd name="connsiteX6" fmla="*/ 146909 w 3859360"/>
              <a:gd name="connsiteY6" fmla="*/ 35148 h 2032556"/>
              <a:gd name="connsiteX7" fmla="*/ 169084 w 3859360"/>
              <a:gd name="connsiteY7" fmla="*/ 35148 h 2032556"/>
              <a:gd name="connsiteX8" fmla="*/ 169084 w 3859360"/>
              <a:gd name="connsiteY8" fmla="*/ 52220 h 2032556"/>
              <a:gd name="connsiteX9" fmla="*/ 249468 w 3859360"/>
              <a:gd name="connsiteY9" fmla="*/ 52220 h 2032556"/>
              <a:gd name="connsiteX10" fmla="*/ 249468 w 3859360"/>
              <a:gd name="connsiteY10" fmla="*/ 69292 h 2032556"/>
              <a:gd name="connsiteX11" fmla="*/ 290122 w 3859360"/>
              <a:gd name="connsiteY11" fmla="*/ 69292 h 2032556"/>
              <a:gd name="connsiteX12" fmla="*/ 290122 w 3859360"/>
              <a:gd name="connsiteY12" fmla="*/ 87368 h 2032556"/>
              <a:gd name="connsiteX13" fmla="*/ 360343 w 3859360"/>
              <a:gd name="connsiteY13" fmla="*/ 87368 h 2032556"/>
              <a:gd name="connsiteX14" fmla="*/ 360343 w 3859360"/>
              <a:gd name="connsiteY14" fmla="*/ 104440 h 2032556"/>
              <a:gd name="connsiteX15" fmla="*/ 381593 w 3859360"/>
              <a:gd name="connsiteY15" fmla="*/ 104440 h 2032556"/>
              <a:gd name="connsiteX16" fmla="*/ 381593 w 3859360"/>
              <a:gd name="connsiteY16" fmla="*/ 121512 h 2032556"/>
              <a:gd name="connsiteX17" fmla="*/ 388985 w 3859360"/>
              <a:gd name="connsiteY17" fmla="*/ 121512 h 2032556"/>
              <a:gd name="connsiteX18" fmla="*/ 388985 w 3859360"/>
              <a:gd name="connsiteY18" fmla="*/ 139588 h 2032556"/>
              <a:gd name="connsiteX19" fmla="*/ 392681 w 3859360"/>
              <a:gd name="connsiteY19" fmla="*/ 139588 h 2032556"/>
              <a:gd name="connsiteX20" fmla="*/ 392681 w 3859360"/>
              <a:gd name="connsiteY20" fmla="*/ 156660 h 2032556"/>
              <a:gd name="connsiteX21" fmla="*/ 411160 w 3859360"/>
              <a:gd name="connsiteY21" fmla="*/ 156660 h 2032556"/>
              <a:gd name="connsiteX22" fmla="*/ 411160 w 3859360"/>
              <a:gd name="connsiteY22" fmla="*/ 174736 h 2032556"/>
              <a:gd name="connsiteX23" fmla="*/ 440727 w 3859360"/>
              <a:gd name="connsiteY23" fmla="*/ 174736 h 2032556"/>
              <a:gd name="connsiteX24" fmla="*/ 440727 w 3859360"/>
              <a:gd name="connsiteY24" fmla="*/ 191807 h 2032556"/>
              <a:gd name="connsiteX25" fmla="*/ 466597 w 3859360"/>
              <a:gd name="connsiteY25" fmla="*/ 191807 h 2032556"/>
              <a:gd name="connsiteX26" fmla="*/ 466597 w 3859360"/>
              <a:gd name="connsiteY26" fmla="*/ 209884 h 2032556"/>
              <a:gd name="connsiteX27" fmla="*/ 503556 w 3859360"/>
              <a:gd name="connsiteY27" fmla="*/ 209884 h 2032556"/>
              <a:gd name="connsiteX28" fmla="*/ 503556 w 3859360"/>
              <a:gd name="connsiteY28" fmla="*/ 226955 h 2032556"/>
              <a:gd name="connsiteX29" fmla="*/ 513719 w 3859360"/>
              <a:gd name="connsiteY29" fmla="*/ 226955 h 2032556"/>
              <a:gd name="connsiteX30" fmla="*/ 513719 w 3859360"/>
              <a:gd name="connsiteY30" fmla="*/ 245032 h 2032556"/>
              <a:gd name="connsiteX31" fmla="*/ 521111 w 3859360"/>
              <a:gd name="connsiteY31" fmla="*/ 245032 h 2032556"/>
              <a:gd name="connsiteX32" fmla="*/ 521111 w 3859360"/>
              <a:gd name="connsiteY32" fmla="*/ 262103 h 2032556"/>
              <a:gd name="connsiteX33" fmla="*/ 532198 w 3859360"/>
              <a:gd name="connsiteY33" fmla="*/ 262103 h 2032556"/>
              <a:gd name="connsiteX34" fmla="*/ 532198 w 3859360"/>
              <a:gd name="connsiteY34" fmla="*/ 279175 h 2032556"/>
              <a:gd name="connsiteX35" fmla="*/ 546981 w 3859360"/>
              <a:gd name="connsiteY35" fmla="*/ 279175 h 2032556"/>
              <a:gd name="connsiteX36" fmla="*/ 546981 w 3859360"/>
              <a:gd name="connsiteY36" fmla="*/ 297251 h 2032556"/>
              <a:gd name="connsiteX37" fmla="*/ 561765 w 3859360"/>
              <a:gd name="connsiteY37" fmla="*/ 297251 h 2032556"/>
              <a:gd name="connsiteX38" fmla="*/ 561765 w 3859360"/>
              <a:gd name="connsiteY38" fmla="*/ 314323 h 2032556"/>
              <a:gd name="connsiteX39" fmla="*/ 569156 w 3859360"/>
              <a:gd name="connsiteY39" fmla="*/ 314323 h 2032556"/>
              <a:gd name="connsiteX40" fmla="*/ 569156 w 3859360"/>
              <a:gd name="connsiteY40" fmla="*/ 332399 h 2032556"/>
              <a:gd name="connsiteX41" fmla="*/ 576548 w 3859360"/>
              <a:gd name="connsiteY41" fmla="*/ 332399 h 2032556"/>
              <a:gd name="connsiteX42" fmla="*/ 576548 w 3859360"/>
              <a:gd name="connsiteY42" fmla="*/ 349471 h 2032556"/>
              <a:gd name="connsiteX43" fmla="*/ 587636 w 3859360"/>
              <a:gd name="connsiteY43" fmla="*/ 349471 h 2032556"/>
              <a:gd name="connsiteX44" fmla="*/ 587636 w 3859360"/>
              <a:gd name="connsiteY44" fmla="*/ 384619 h 2032556"/>
              <a:gd name="connsiteX45" fmla="*/ 613506 w 3859360"/>
              <a:gd name="connsiteY45" fmla="*/ 384619 h 2032556"/>
              <a:gd name="connsiteX46" fmla="*/ 613506 w 3859360"/>
              <a:gd name="connsiteY46" fmla="*/ 402695 h 2032556"/>
              <a:gd name="connsiteX47" fmla="*/ 620898 w 3859360"/>
              <a:gd name="connsiteY47" fmla="*/ 402695 h 2032556"/>
              <a:gd name="connsiteX48" fmla="*/ 620898 w 3859360"/>
              <a:gd name="connsiteY48" fmla="*/ 419767 h 2032556"/>
              <a:gd name="connsiteX49" fmla="*/ 631985 w 3859360"/>
              <a:gd name="connsiteY49" fmla="*/ 419767 h 2032556"/>
              <a:gd name="connsiteX50" fmla="*/ 631985 w 3859360"/>
              <a:gd name="connsiteY50" fmla="*/ 437843 h 2032556"/>
              <a:gd name="connsiteX51" fmla="*/ 635681 w 3859360"/>
              <a:gd name="connsiteY51" fmla="*/ 437843 h 2032556"/>
              <a:gd name="connsiteX52" fmla="*/ 639377 w 3859360"/>
              <a:gd name="connsiteY52" fmla="*/ 437843 h 2032556"/>
              <a:gd name="connsiteX53" fmla="*/ 639377 w 3859360"/>
              <a:gd name="connsiteY53" fmla="*/ 455919 h 2032556"/>
              <a:gd name="connsiteX54" fmla="*/ 668020 w 3859360"/>
              <a:gd name="connsiteY54" fmla="*/ 455919 h 2032556"/>
              <a:gd name="connsiteX55" fmla="*/ 668020 w 3859360"/>
              <a:gd name="connsiteY55" fmla="*/ 472991 h 2032556"/>
              <a:gd name="connsiteX56" fmla="*/ 697586 w 3859360"/>
              <a:gd name="connsiteY56" fmla="*/ 472991 h 2032556"/>
              <a:gd name="connsiteX57" fmla="*/ 697586 w 3859360"/>
              <a:gd name="connsiteY57" fmla="*/ 491067 h 2032556"/>
              <a:gd name="connsiteX58" fmla="*/ 701282 w 3859360"/>
              <a:gd name="connsiteY58" fmla="*/ 491067 h 2032556"/>
              <a:gd name="connsiteX59" fmla="*/ 701282 w 3859360"/>
              <a:gd name="connsiteY59" fmla="*/ 509143 h 2032556"/>
              <a:gd name="connsiteX60" fmla="*/ 704978 w 3859360"/>
              <a:gd name="connsiteY60" fmla="*/ 509143 h 2032556"/>
              <a:gd name="connsiteX61" fmla="*/ 704978 w 3859360"/>
              <a:gd name="connsiteY61" fmla="*/ 526215 h 2032556"/>
              <a:gd name="connsiteX62" fmla="*/ 716065 w 3859360"/>
              <a:gd name="connsiteY62" fmla="*/ 526215 h 2032556"/>
              <a:gd name="connsiteX63" fmla="*/ 716065 w 3859360"/>
              <a:gd name="connsiteY63" fmla="*/ 544291 h 2032556"/>
              <a:gd name="connsiteX64" fmla="*/ 723457 w 3859360"/>
              <a:gd name="connsiteY64" fmla="*/ 544291 h 2032556"/>
              <a:gd name="connsiteX65" fmla="*/ 723457 w 3859360"/>
              <a:gd name="connsiteY65" fmla="*/ 562367 h 2032556"/>
              <a:gd name="connsiteX66" fmla="*/ 730849 w 3859360"/>
              <a:gd name="connsiteY66" fmla="*/ 562367 h 2032556"/>
              <a:gd name="connsiteX67" fmla="*/ 730849 w 3859360"/>
              <a:gd name="connsiteY67" fmla="*/ 579439 h 2032556"/>
              <a:gd name="connsiteX68" fmla="*/ 753023 w 3859360"/>
              <a:gd name="connsiteY68" fmla="*/ 579439 h 2032556"/>
              <a:gd name="connsiteX69" fmla="*/ 753023 w 3859360"/>
              <a:gd name="connsiteY69" fmla="*/ 597515 h 2032556"/>
              <a:gd name="connsiteX70" fmla="*/ 764111 w 3859360"/>
              <a:gd name="connsiteY70" fmla="*/ 597515 h 2032556"/>
              <a:gd name="connsiteX71" fmla="*/ 764111 w 3859360"/>
              <a:gd name="connsiteY71" fmla="*/ 615592 h 2032556"/>
              <a:gd name="connsiteX72" fmla="*/ 803841 w 3859360"/>
              <a:gd name="connsiteY72" fmla="*/ 615592 h 2032556"/>
              <a:gd name="connsiteX73" fmla="*/ 803841 w 3859360"/>
              <a:gd name="connsiteY73" fmla="*/ 632663 h 2032556"/>
              <a:gd name="connsiteX74" fmla="*/ 818624 w 3859360"/>
              <a:gd name="connsiteY74" fmla="*/ 632663 h 2032556"/>
              <a:gd name="connsiteX75" fmla="*/ 818624 w 3859360"/>
              <a:gd name="connsiteY75" fmla="*/ 650740 h 2032556"/>
              <a:gd name="connsiteX76" fmla="*/ 848191 w 3859360"/>
              <a:gd name="connsiteY76" fmla="*/ 650740 h 2032556"/>
              <a:gd name="connsiteX77" fmla="*/ 848191 w 3859360"/>
              <a:gd name="connsiteY77" fmla="*/ 668816 h 2032556"/>
              <a:gd name="connsiteX78" fmla="*/ 855583 w 3859360"/>
              <a:gd name="connsiteY78" fmla="*/ 668816 h 2032556"/>
              <a:gd name="connsiteX79" fmla="*/ 855583 w 3859360"/>
              <a:gd name="connsiteY79" fmla="*/ 685887 h 2032556"/>
              <a:gd name="connsiteX80" fmla="*/ 862974 w 3859360"/>
              <a:gd name="connsiteY80" fmla="*/ 685887 h 2032556"/>
              <a:gd name="connsiteX81" fmla="*/ 862974 w 3859360"/>
              <a:gd name="connsiteY81" fmla="*/ 703964 h 2032556"/>
              <a:gd name="connsiteX82" fmla="*/ 877757 w 3859360"/>
              <a:gd name="connsiteY82" fmla="*/ 703964 h 2032556"/>
              <a:gd name="connsiteX83" fmla="*/ 877757 w 3859360"/>
              <a:gd name="connsiteY83" fmla="*/ 722040 h 2032556"/>
              <a:gd name="connsiteX84" fmla="*/ 892541 w 3859360"/>
              <a:gd name="connsiteY84" fmla="*/ 722040 h 2032556"/>
              <a:gd name="connsiteX85" fmla="*/ 892541 w 3859360"/>
              <a:gd name="connsiteY85" fmla="*/ 739111 h 2032556"/>
              <a:gd name="connsiteX86" fmla="*/ 922107 w 3859360"/>
              <a:gd name="connsiteY86" fmla="*/ 739111 h 2032556"/>
              <a:gd name="connsiteX87" fmla="*/ 922107 w 3859360"/>
              <a:gd name="connsiteY87" fmla="*/ 757188 h 2032556"/>
              <a:gd name="connsiteX88" fmla="*/ 933195 w 3859360"/>
              <a:gd name="connsiteY88" fmla="*/ 757188 h 2032556"/>
              <a:gd name="connsiteX89" fmla="*/ 933195 w 3859360"/>
              <a:gd name="connsiteY89" fmla="*/ 792336 h 2032556"/>
              <a:gd name="connsiteX90" fmla="*/ 976621 w 3859360"/>
              <a:gd name="connsiteY90" fmla="*/ 792336 h 2032556"/>
              <a:gd name="connsiteX91" fmla="*/ 976621 w 3859360"/>
              <a:gd name="connsiteY91" fmla="*/ 810412 h 2032556"/>
              <a:gd name="connsiteX92" fmla="*/ 995100 w 3859360"/>
              <a:gd name="connsiteY92" fmla="*/ 810412 h 2032556"/>
              <a:gd name="connsiteX93" fmla="*/ 995100 w 3859360"/>
              <a:gd name="connsiteY93" fmla="*/ 827484 h 2032556"/>
              <a:gd name="connsiteX94" fmla="*/ 1061625 w 3859360"/>
              <a:gd name="connsiteY94" fmla="*/ 827484 h 2032556"/>
              <a:gd name="connsiteX95" fmla="*/ 1061625 w 3859360"/>
              <a:gd name="connsiteY95" fmla="*/ 845560 h 2032556"/>
              <a:gd name="connsiteX96" fmla="*/ 1080104 w 3859360"/>
              <a:gd name="connsiteY96" fmla="*/ 845560 h 2032556"/>
              <a:gd name="connsiteX97" fmla="*/ 1080104 w 3859360"/>
              <a:gd name="connsiteY97" fmla="*/ 863636 h 2032556"/>
              <a:gd name="connsiteX98" fmla="*/ 1097659 w 3859360"/>
              <a:gd name="connsiteY98" fmla="*/ 863636 h 2032556"/>
              <a:gd name="connsiteX99" fmla="*/ 1097659 w 3859360"/>
              <a:gd name="connsiteY99" fmla="*/ 880708 h 2032556"/>
              <a:gd name="connsiteX100" fmla="*/ 1101355 w 3859360"/>
              <a:gd name="connsiteY100" fmla="*/ 880708 h 2032556"/>
              <a:gd name="connsiteX101" fmla="*/ 1101355 w 3859360"/>
              <a:gd name="connsiteY101" fmla="*/ 898784 h 2032556"/>
              <a:gd name="connsiteX102" fmla="*/ 1108746 w 3859360"/>
              <a:gd name="connsiteY102" fmla="*/ 898784 h 2032556"/>
              <a:gd name="connsiteX103" fmla="*/ 1108746 w 3859360"/>
              <a:gd name="connsiteY103" fmla="*/ 916860 h 2032556"/>
              <a:gd name="connsiteX104" fmla="*/ 1112442 w 3859360"/>
              <a:gd name="connsiteY104" fmla="*/ 916860 h 2032556"/>
              <a:gd name="connsiteX105" fmla="*/ 1112442 w 3859360"/>
              <a:gd name="connsiteY105" fmla="*/ 933932 h 2032556"/>
              <a:gd name="connsiteX106" fmla="*/ 1123530 w 3859360"/>
              <a:gd name="connsiteY106" fmla="*/ 933932 h 2032556"/>
              <a:gd name="connsiteX107" fmla="*/ 1123530 w 3859360"/>
              <a:gd name="connsiteY107" fmla="*/ 952008 h 2032556"/>
              <a:gd name="connsiteX108" fmla="*/ 1142009 w 3859360"/>
              <a:gd name="connsiteY108" fmla="*/ 952008 h 2032556"/>
              <a:gd name="connsiteX109" fmla="*/ 1142009 w 3859360"/>
              <a:gd name="connsiteY109" fmla="*/ 970084 h 2032556"/>
              <a:gd name="connsiteX110" fmla="*/ 1156792 w 3859360"/>
              <a:gd name="connsiteY110" fmla="*/ 970084 h 2032556"/>
              <a:gd name="connsiteX111" fmla="*/ 1156792 w 3859360"/>
              <a:gd name="connsiteY111" fmla="*/ 1005232 h 2032556"/>
              <a:gd name="connsiteX112" fmla="*/ 1164184 w 3859360"/>
              <a:gd name="connsiteY112" fmla="*/ 1005232 h 2032556"/>
              <a:gd name="connsiteX113" fmla="*/ 1164184 w 3859360"/>
              <a:gd name="connsiteY113" fmla="*/ 1023308 h 2032556"/>
              <a:gd name="connsiteX114" fmla="*/ 1175271 w 3859360"/>
              <a:gd name="connsiteY114" fmla="*/ 1023308 h 2032556"/>
              <a:gd name="connsiteX115" fmla="*/ 1175271 w 3859360"/>
              <a:gd name="connsiteY115" fmla="*/ 1040380 h 2032556"/>
              <a:gd name="connsiteX116" fmla="*/ 1190054 w 3859360"/>
              <a:gd name="connsiteY116" fmla="*/ 1040380 h 2032556"/>
              <a:gd name="connsiteX117" fmla="*/ 1190054 w 3859360"/>
              <a:gd name="connsiteY117" fmla="*/ 1058456 h 2032556"/>
              <a:gd name="connsiteX118" fmla="*/ 1227013 w 3859360"/>
              <a:gd name="connsiteY118" fmla="*/ 1058456 h 2032556"/>
              <a:gd name="connsiteX119" fmla="*/ 1227013 w 3859360"/>
              <a:gd name="connsiteY119" fmla="*/ 1093604 h 2032556"/>
              <a:gd name="connsiteX120" fmla="*/ 1251959 w 3859360"/>
              <a:gd name="connsiteY120" fmla="*/ 1093604 h 2032556"/>
              <a:gd name="connsiteX121" fmla="*/ 1251959 w 3859360"/>
              <a:gd name="connsiteY121" fmla="*/ 1111680 h 2032556"/>
              <a:gd name="connsiteX122" fmla="*/ 1259351 w 3859360"/>
              <a:gd name="connsiteY122" fmla="*/ 1111680 h 2032556"/>
              <a:gd name="connsiteX123" fmla="*/ 1259351 w 3859360"/>
              <a:gd name="connsiteY123" fmla="*/ 1129756 h 2032556"/>
              <a:gd name="connsiteX124" fmla="*/ 1285222 w 3859360"/>
              <a:gd name="connsiteY124" fmla="*/ 1129756 h 2032556"/>
              <a:gd name="connsiteX125" fmla="*/ 1285222 w 3859360"/>
              <a:gd name="connsiteY125" fmla="*/ 1146828 h 2032556"/>
              <a:gd name="connsiteX126" fmla="*/ 1288917 w 3859360"/>
              <a:gd name="connsiteY126" fmla="*/ 1146828 h 2032556"/>
              <a:gd name="connsiteX127" fmla="*/ 1288917 w 3859360"/>
              <a:gd name="connsiteY127" fmla="*/ 1164904 h 2032556"/>
              <a:gd name="connsiteX128" fmla="*/ 1333267 w 3859360"/>
              <a:gd name="connsiteY128" fmla="*/ 1164904 h 2032556"/>
              <a:gd name="connsiteX129" fmla="*/ 1333267 w 3859360"/>
              <a:gd name="connsiteY129" fmla="*/ 1182980 h 2032556"/>
              <a:gd name="connsiteX130" fmla="*/ 1355442 w 3859360"/>
              <a:gd name="connsiteY130" fmla="*/ 1182980 h 2032556"/>
              <a:gd name="connsiteX131" fmla="*/ 1355442 w 3859360"/>
              <a:gd name="connsiteY131" fmla="*/ 1200052 h 2032556"/>
              <a:gd name="connsiteX132" fmla="*/ 1366530 w 3859360"/>
              <a:gd name="connsiteY132" fmla="*/ 1200052 h 2032556"/>
              <a:gd name="connsiteX133" fmla="*/ 1366530 w 3859360"/>
              <a:gd name="connsiteY133" fmla="*/ 1218128 h 2032556"/>
              <a:gd name="connsiteX134" fmla="*/ 1376693 w 3859360"/>
              <a:gd name="connsiteY134" fmla="*/ 1218128 h 2032556"/>
              <a:gd name="connsiteX135" fmla="*/ 1376693 w 3859360"/>
              <a:gd name="connsiteY135" fmla="*/ 1236204 h 2032556"/>
              <a:gd name="connsiteX136" fmla="*/ 1384085 w 3859360"/>
              <a:gd name="connsiteY136" fmla="*/ 1236204 h 2032556"/>
              <a:gd name="connsiteX137" fmla="*/ 1384085 w 3859360"/>
              <a:gd name="connsiteY137" fmla="*/ 1253276 h 2032556"/>
              <a:gd name="connsiteX138" fmla="*/ 1395172 w 3859360"/>
              <a:gd name="connsiteY138" fmla="*/ 1253276 h 2032556"/>
              <a:gd name="connsiteX139" fmla="*/ 1395172 w 3859360"/>
              <a:gd name="connsiteY139" fmla="*/ 1271352 h 2032556"/>
              <a:gd name="connsiteX140" fmla="*/ 1406260 w 3859360"/>
              <a:gd name="connsiteY140" fmla="*/ 1271352 h 2032556"/>
              <a:gd name="connsiteX141" fmla="*/ 1406260 w 3859360"/>
              <a:gd name="connsiteY141" fmla="*/ 1289428 h 2032556"/>
              <a:gd name="connsiteX142" fmla="*/ 1424739 w 3859360"/>
              <a:gd name="connsiteY142" fmla="*/ 1289428 h 2032556"/>
              <a:gd name="connsiteX143" fmla="*/ 1424739 w 3859360"/>
              <a:gd name="connsiteY143" fmla="*/ 1306500 h 2032556"/>
              <a:gd name="connsiteX144" fmla="*/ 1428435 w 3859360"/>
              <a:gd name="connsiteY144" fmla="*/ 1306500 h 2032556"/>
              <a:gd name="connsiteX145" fmla="*/ 1428435 w 3859360"/>
              <a:gd name="connsiteY145" fmla="*/ 1324576 h 2032556"/>
              <a:gd name="connsiteX146" fmla="*/ 1439522 w 3859360"/>
              <a:gd name="connsiteY146" fmla="*/ 1324576 h 2032556"/>
              <a:gd name="connsiteX147" fmla="*/ 1439522 w 3859360"/>
              <a:gd name="connsiteY147" fmla="*/ 1342652 h 2032556"/>
              <a:gd name="connsiteX148" fmla="*/ 1446914 w 3859360"/>
              <a:gd name="connsiteY148" fmla="*/ 1342652 h 2032556"/>
              <a:gd name="connsiteX149" fmla="*/ 1446914 w 3859360"/>
              <a:gd name="connsiteY149" fmla="*/ 1359724 h 2032556"/>
              <a:gd name="connsiteX150" fmla="*/ 1461697 w 3859360"/>
              <a:gd name="connsiteY150" fmla="*/ 1359724 h 2032556"/>
              <a:gd name="connsiteX151" fmla="*/ 1461697 w 3859360"/>
              <a:gd name="connsiteY151" fmla="*/ 1377800 h 2032556"/>
              <a:gd name="connsiteX152" fmla="*/ 1491264 w 3859360"/>
              <a:gd name="connsiteY152" fmla="*/ 1377800 h 2032556"/>
              <a:gd name="connsiteX153" fmla="*/ 1491264 w 3859360"/>
              <a:gd name="connsiteY153" fmla="*/ 1395876 h 2032556"/>
              <a:gd name="connsiteX154" fmla="*/ 1494960 w 3859360"/>
              <a:gd name="connsiteY154" fmla="*/ 1395876 h 2032556"/>
              <a:gd name="connsiteX155" fmla="*/ 1506047 w 3859360"/>
              <a:gd name="connsiteY155" fmla="*/ 1395876 h 2032556"/>
              <a:gd name="connsiteX156" fmla="*/ 1506047 w 3859360"/>
              <a:gd name="connsiteY156" fmla="*/ 1413952 h 2032556"/>
              <a:gd name="connsiteX157" fmla="*/ 1513439 w 3859360"/>
              <a:gd name="connsiteY157" fmla="*/ 1413952 h 2032556"/>
              <a:gd name="connsiteX158" fmla="*/ 1513439 w 3859360"/>
              <a:gd name="connsiteY158" fmla="*/ 1432029 h 2032556"/>
              <a:gd name="connsiteX159" fmla="*/ 1549473 w 3859360"/>
              <a:gd name="connsiteY159" fmla="*/ 1432029 h 2032556"/>
              <a:gd name="connsiteX160" fmla="*/ 1549473 w 3859360"/>
              <a:gd name="connsiteY160" fmla="*/ 1450105 h 2032556"/>
              <a:gd name="connsiteX161" fmla="*/ 1630781 w 3859360"/>
              <a:gd name="connsiteY161" fmla="*/ 1450105 h 2032556"/>
              <a:gd name="connsiteX162" fmla="*/ 1630781 w 3859360"/>
              <a:gd name="connsiteY162" fmla="*/ 1468181 h 2032556"/>
              <a:gd name="connsiteX163" fmla="*/ 1666815 w 3859360"/>
              <a:gd name="connsiteY163" fmla="*/ 1468181 h 2032556"/>
              <a:gd name="connsiteX164" fmla="*/ 1666815 w 3859360"/>
              <a:gd name="connsiteY164" fmla="*/ 1504333 h 2032556"/>
              <a:gd name="connsiteX165" fmla="*/ 1685294 w 3859360"/>
              <a:gd name="connsiteY165" fmla="*/ 1504333 h 2032556"/>
              <a:gd name="connsiteX166" fmla="*/ 1685294 w 3859360"/>
              <a:gd name="connsiteY166" fmla="*/ 1522409 h 2032556"/>
              <a:gd name="connsiteX167" fmla="*/ 1692686 w 3859360"/>
              <a:gd name="connsiteY167" fmla="*/ 1522409 h 2032556"/>
              <a:gd name="connsiteX168" fmla="*/ 1692686 w 3859360"/>
              <a:gd name="connsiteY168" fmla="*/ 1540485 h 2032556"/>
              <a:gd name="connsiteX169" fmla="*/ 1707469 w 3859360"/>
              <a:gd name="connsiteY169" fmla="*/ 1540485 h 2032556"/>
              <a:gd name="connsiteX170" fmla="*/ 1707469 w 3859360"/>
              <a:gd name="connsiteY170" fmla="*/ 1558561 h 2032556"/>
              <a:gd name="connsiteX171" fmla="*/ 1755515 w 3859360"/>
              <a:gd name="connsiteY171" fmla="*/ 1558561 h 2032556"/>
              <a:gd name="connsiteX172" fmla="*/ 1755515 w 3859360"/>
              <a:gd name="connsiteY172" fmla="*/ 1576637 h 2032556"/>
              <a:gd name="connsiteX173" fmla="*/ 1792473 w 3859360"/>
              <a:gd name="connsiteY173" fmla="*/ 1576637 h 2032556"/>
              <a:gd name="connsiteX174" fmla="*/ 1792473 w 3859360"/>
              <a:gd name="connsiteY174" fmla="*/ 1594713 h 2032556"/>
              <a:gd name="connsiteX175" fmla="*/ 1850682 w 3859360"/>
              <a:gd name="connsiteY175" fmla="*/ 1594713 h 2032556"/>
              <a:gd name="connsiteX176" fmla="*/ 1850682 w 3859360"/>
              <a:gd name="connsiteY176" fmla="*/ 1612790 h 2032556"/>
              <a:gd name="connsiteX177" fmla="*/ 1928294 w 3859360"/>
              <a:gd name="connsiteY177" fmla="*/ 1612790 h 2032556"/>
              <a:gd name="connsiteX178" fmla="*/ 1928294 w 3859360"/>
              <a:gd name="connsiteY178" fmla="*/ 1630866 h 2032556"/>
              <a:gd name="connsiteX179" fmla="*/ 2016070 w 3859360"/>
              <a:gd name="connsiteY179" fmla="*/ 1630866 h 2032556"/>
              <a:gd name="connsiteX180" fmla="*/ 2016070 w 3859360"/>
              <a:gd name="connsiteY180" fmla="*/ 1648942 h 2032556"/>
              <a:gd name="connsiteX181" fmla="*/ 2049333 w 3859360"/>
              <a:gd name="connsiteY181" fmla="*/ 1648942 h 2032556"/>
              <a:gd name="connsiteX182" fmla="*/ 2049333 w 3859360"/>
              <a:gd name="connsiteY182" fmla="*/ 1667018 h 2032556"/>
              <a:gd name="connsiteX183" fmla="*/ 2207329 w 3859360"/>
              <a:gd name="connsiteY183" fmla="*/ 1667018 h 2032556"/>
              <a:gd name="connsiteX184" fmla="*/ 2207329 w 3859360"/>
              <a:gd name="connsiteY184" fmla="*/ 1703170 h 2032556"/>
              <a:gd name="connsiteX185" fmla="*/ 2309888 w 3859360"/>
              <a:gd name="connsiteY185" fmla="*/ 1703170 h 2032556"/>
              <a:gd name="connsiteX186" fmla="*/ 2365325 w 3859360"/>
              <a:gd name="connsiteY186" fmla="*/ 1703170 h 2032556"/>
              <a:gd name="connsiteX187" fmla="*/ 2393968 w 3859360"/>
              <a:gd name="connsiteY187" fmla="*/ 1703170 h 2032556"/>
              <a:gd name="connsiteX188" fmla="*/ 2393968 w 3859360"/>
              <a:gd name="connsiteY188" fmla="*/ 1722250 h 2032556"/>
              <a:gd name="connsiteX189" fmla="*/ 2412447 w 3859360"/>
              <a:gd name="connsiteY189" fmla="*/ 1722250 h 2032556"/>
              <a:gd name="connsiteX190" fmla="*/ 2412447 w 3859360"/>
              <a:gd name="connsiteY190" fmla="*/ 1741331 h 2032556"/>
              <a:gd name="connsiteX191" fmla="*/ 2416143 w 3859360"/>
              <a:gd name="connsiteY191" fmla="*/ 1741331 h 2032556"/>
              <a:gd name="connsiteX192" fmla="*/ 2442014 w 3859360"/>
              <a:gd name="connsiteY192" fmla="*/ 1741331 h 2032556"/>
              <a:gd name="connsiteX193" fmla="*/ 2588922 w 3859360"/>
              <a:gd name="connsiteY193" fmla="*/ 1741331 h 2032556"/>
              <a:gd name="connsiteX194" fmla="*/ 2588922 w 3859360"/>
              <a:gd name="connsiteY194" fmla="*/ 1762419 h 2032556"/>
              <a:gd name="connsiteX195" fmla="*/ 2629576 w 3859360"/>
              <a:gd name="connsiteY195" fmla="*/ 1762419 h 2032556"/>
              <a:gd name="connsiteX196" fmla="*/ 2644360 w 3859360"/>
              <a:gd name="connsiteY196" fmla="*/ 1762419 h 2032556"/>
              <a:gd name="connsiteX197" fmla="*/ 2644360 w 3859360"/>
              <a:gd name="connsiteY197" fmla="*/ 1784512 h 2032556"/>
              <a:gd name="connsiteX198" fmla="*/ 2648055 w 3859360"/>
              <a:gd name="connsiteY198" fmla="*/ 1784512 h 2032556"/>
              <a:gd name="connsiteX199" fmla="*/ 2648055 w 3859360"/>
              <a:gd name="connsiteY199" fmla="*/ 1805601 h 2032556"/>
              <a:gd name="connsiteX200" fmla="*/ 2732135 w 3859360"/>
              <a:gd name="connsiteY200" fmla="*/ 1805601 h 2032556"/>
              <a:gd name="connsiteX201" fmla="*/ 2780181 w 3859360"/>
              <a:gd name="connsiteY201" fmla="*/ 1805601 h 2032556"/>
              <a:gd name="connsiteX202" fmla="*/ 2780181 w 3859360"/>
              <a:gd name="connsiteY202" fmla="*/ 1828698 h 2032556"/>
              <a:gd name="connsiteX203" fmla="*/ 2860565 w 3859360"/>
              <a:gd name="connsiteY203" fmla="*/ 1828698 h 2032556"/>
              <a:gd name="connsiteX204" fmla="*/ 2871653 w 3859360"/>
              <a:gd name="connsiteY204" fmla="*/ 1828698 h 2032556"/>
              <a:gd name="connsiteX205" fmla="*/ 2893828 w 3859360"/>
              <a:gd name="connsiteY205" fmla="*/ 1828698 h 2032556"/>
              <a:gd name="connsiteX206" fmla="*/ 2996387 w 3859360"/>
              <a:gd name="connsiteY206" fmla="*/ 1828698 h 2032556"/>
              <a:gd name="connsiteX207" fmla="*/ 3003778 w 3859360"/>
              <a:gd name="connsiteY207" fmla="*/ 1828698 h 2032556"/>
              <a:gd name="connsiteX208" fmla="*/ 3037041 w 3859360"/>
              <a:gd name="connsiteY208" fmla="*/ 1828698 h 2032556"/>
              <a:gd name="connsiteX209" fmla="*/ 3092478 w 3859360"/>
              <a:gd name="connsiteY209" fmla="*/ 1828698 h 2032556"/>
              <a:gd name="connsiteX210" fmla="*/ 3092478 w 3859360"/>
              <a:gd name="connsiteY210" fmla="*/ 1866859 h 2032556"/>
              <a:gd name="connsiteX211" fmla="*/ 3143296 w 3859360"/>
              <a:gd name="connsiteY211" fmla="*/ 1866859 h 2032556"/>
              <a:gd name="connsiteX212" fmla="*/ 3146991 w 3859360"/>
              <a:gd name="connsiteY212" fmla="*/ 1866859 h 2032556"/>
              <a:gd name="connsiteX213" fmla="*/ 3375208 w 3859360"/>
              <a:gd name="connsiteY213" fmla="*/ 1866859 h 2032556"/>
              <a:gd name="connsiteX214" fmla="*/ 3393687 w 3859360"/>
              <a:gd name="connsiteY214" fmla="*/ 1866859 h 2032556"/>
              <a:gd name="connsiteX215" fmla="*/ 3393687 w 3859360"/>
              <a:gd name="connsiteY215" fmla="*/ 1918075 h 2032556"/>
              <a:gd name="connsiteX216" fmla="*/ 3411243 w 3859360"/>
              <a:gd name="connsiteY216" fmla="*/ 1918075 h 2032556"/>
              <a:gd name="connsiteX217" fmla="*/ 3411243 w 3859360"/>
              <a:gd name="connsiteY217" fmla="*/ 1970294 h 2032556"/>
              <a:gd name="connsiteX218" fmla="*/ 3544292 w 3859360"/>
              <a:gd name="connsiteY218" fmla="*/ 1970294 h 2032556"/>
              <a:gd name="connsiteX219" fmla="*/ 3632068 w 3859360"/>
              <a:gd name="connsiteY219" fmla="*/ 1970294 h 2032556"/>
              <a:gd name="connsiteX220" fmla="*/ 3632068 w 3859360"/>
              <a:gd name="connsiteY220" fmla="*/ 2032557 h 2032556"/>
              <a:gd name="connsiteX221" fmla="*/ 3654243 w 3859360"/>
              <a:gd name="connsiteY221" fmla="*/ 2032557 h 2032556"/>
              <a:gd name="connsiteX222" fmla="*/ 3727235 w 3859360"/>
              <a:gd name="connsiteY222" fmla="*/ 2032557 h 2032556"/>
              <a:gd name="connsiteX223" fmla="*/ 3819631 w 3859360"/>
              <a:gd name="connsiteY223" fmla="*/ 2032557 h 2032556"/>
              <a:gd name="connsiteX224" fmla="*/ 3859361 w 3859360"/>
              <a:gd name="connsiteY224" fmla="*/ 2032557 h 203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9360" h="2032556">
                <a:moveTo>
                  <a:pt x="0" y="0"/>
                </a:moveTo>
                <a:lnTo>
                  <a:pt x="3696" y="0"/>
                </a:lnTo>
                <a:lnTo>
                  <a:pt x="48046" y="0"/>
                </a:lnTo>
                <a:lnTo>
                  <a:pt x="51741" y="0"/>
                </a:lnTo>
                <a:lnTo>
                  <a:pt x="51741" y="17072"/>
                </a:lnTo>
                <a:lnTo>
                  <a:pt x="146909" y="17072"/>
                </a:lnTo>
                <a:lnTo>
                  <a:pt x="146909" y="35148"/>
                </a:lnTo>
                <a:lnTo>
                  <a:pt x="169084" y="35148"/>
                </a:lnTo>
                <a:lnTo>
                  <a:pt x="169084" y="52220"/>
                </a:lnTo>
                <a:lnTo>
                  <a:pt x="249468" y="52220"/>
                </a:lnTo>
                <a:lnTo>
                  <a:pt x="249468" y="69292"/>
                </a:lnTo>
                <a:lnTo>
                  <a:pt x="290122" y="69292"/>
                </a:lnTo>
                <a:lnTo>
                  <a:pt x="290122" y="87368"/>
                </a:lnTo>
                <a:lnTo>
                  <a:pt x="360343" y="87368"/>
                </a:lnTo>
                <a:lnTo>
                  <a:pt x="360343" y="104440"/>
                </a:lnTo>
                <a:lnTo>
                  <a:pt x="381593" y="104440"/>
                </a:lnTo>
                <a:lnTo>
                  <a:pt x="381593" y="121512"/>
                </a:lnTo>
                <a:lnTo>
                  <a:pt x="388985" y="121512"/>
                </a:lnTo>
                <a:lnTo>
                  <a:pt x="388985" y="139588"/>
                </a:lnTo>
                <a:lnTo>
                  <a:pt x="392681" y="139588"/>
                </a:lnTo>
                <a:lnTo>
                  <a:pt x="392681" y="156660"/>
                </a:lnTo>
                <a:lnTo>
                  <a:pt x="411160" y="156660"/>
                </a:lnTo>
                <a:lnTo>
                  <a:pt x="411160" y="174736"/>
                </a:lnTo>
                <a:lnTo>
                  <a:pt x="440727" y="174736"/>
                </a:lnTo>
                <a:lnTo>
                  <a:pt x="440727" y="191807"/>
                </a:lnTo>
                <a:lnTo>
                  <a:pt x="466597" y="191807"/>
                </a:lnTo>
                <a:lnTo>
                  <a:pt x="466597" y="209884"/>
                </a:lnTo>
                <a:lnTo>
                  <a:pt x="503556" y="209884"/>
                </a:lnTo>
                <a:lnTo>
                  <a:pt x="503556" y="226955"/>
                </a:lnTo>
                <a:lnTo>
                  <a:pt x="513719" y="226955"/>
                </a:lnTo>
                <a:lnTo>
                  <a:pt x="513719" y="245032"/>
                </a:lnTo>
                <a:lnTo>
                  <a:pt x="521111" y="245032"/>
                </a:lnTo>
                <a:lnTo>
                  <a:pt x="521111" y="262103"/>
                </a:lnTo>
                <a:lnTo>
                  <a:pt x="532198" y="262103"/>
                </a:lnTo>
                <a:lnTo>
                  <a:pt x="532198" y="279175"/>
                </a:lnTo>
                <a:lnTo>
                  <a:pt x="546981" y="279175"/>
                </a:lnTo>
                <a:lnTo>
                  <a:pt x="546981" y="297251"/>
                </a:lnTo>
                <a:lnTo>
                  <a:pt x="561765" y="297251"/>
                </a:lnTo>
                <a:lnTo>
                  <a:pt x="561765" y="314323"/>
                </a:lnTo>
                <a:lnTo>
                  <a:pt x="569156" y="314323"/>
                </a:lnTo>
                <a:lnTo>
                  <a:pt x="569156" y="332399"/>
                </a:lnTo>
                <a:lnTo>
                  <a:pt x="576548" y="332399"/>
                </a:lnTo>
                <a:lnTo>
                  <a:pt x="576548" y="349471"/>
                </a:lnTo>
                <a:lnTo>
                  <a:pt x="587636" y="349471"/>
                </a:lnTo>
                <a:lnTo>
                  <a:pt x="587636" y="384619"/>
                </a:lnTo>
                <a:lnTo>
                  <a:pt x="613506" y="384619"/>
                </a:lnTo>
                <a:lnTo>
                  <a:pt x="613506" y="402695"/>
                </a:lnTo>
                <a:lnTo>
                  <a:pt x="620898" y="402695"/>
                </a:lnTo>
                <a:lnTo>
                  <a:pt x="620898" y="419767"/>
                </a:lnTo>
                <a:lnTo>
                  <a:pt x="631985" y="419767"/>
                </a:lnTo>
                <a:lnTo>
                  <a:pt x="631985" y="437843"/>
                </a:lnTo>
                <a:lnTo>
                  <a:pt x="635681" y="437843"/>
                </a:lnTo>
                <a:lnTo>
                  <a:pt x="639377" y="437843"/>
                </a:lnTo>
                <a:lnTo>
                  <a:pt x="639377" y="455919"/>
                </a:lnTo>
                <a:lnTo>
                  <a:pt x="668020" y="455919"/>
                </a:lnTo>
                <a:lnTo>
                  <a:pt x="668020" y="472991"/>
                </a:lnTo>
                <a:lnTo>
                  <a:pt x="697586" y="472991"/>
                </a:lnTo>
                <a:lnTo>
                  <a:pt x="697586" y="491067"/>
                </a:lnTo>
                <a:lnTo>
                  <a:pt x="701282" y="491067"/>
                </a:lnTo>
                <a:lnTo>
                  <a:pt x="701282" y="509143"/>
                </a:lnTo>
                <a:lnTo>
                  <a:pt x="704978" y="509143"/>
                </a:lnTo>
                <a:lnTo>
                  <a:pt x="704978" y="526215"/>
                </a:lnTo>
                <a:lnTo>
                  <a:pt x="716065" y="526215"/>
                </a:lnTo>
                <a:lnTo>
                  <a:pt x="716065" y="544291"/>
                </a:lnTo>
                <a:lnTo>
                  <a:pt x="723457" y="544291"/>
                </a:lnTo>
                <a:lnTo>
                  <a:pt x="723457" y="562367"/>
                </a:lnTo>
                <a:lnTo>
                  <a:pt x="730849" y="562367"/>
                </a:lnTo>
                <a:lnTo>
                  <a:pt x="730849" y="579439"/>
                </a:lnTo>
                <a:lnTo>
                  <a:pt x="753023" y="579439"/>
                </a:lnTo>
                <a:lnTo>
                  <a:pt x="753023" y="597515"/>
                </a:lnTo>
                <a:lnTo>
                  <a:pt x="764111" y="597515"/>
                </a:lnTo>
                <a:lnTo>
                  <a:pt x="764111" y="615592"/>
                </a:lnTo>
                <a:lnTo>
                  <a:pt x="803841" y="615592"/>
                </a:lnTo>
                <a:lnTo>
                  <a:pt x="803841" y="632663"/>
                </a:lnTo>
                <a:lnTo>
                  <a:pt x="818624" y="632663"/>
                </a:lnTo>
                <a:lnTo>
                  <a:pt x="818624" y="650740"/>
                </a:lnTo>
                <a:lnTo>
                  <a:pt x="848191" y="650740"/>
                </a:lnTo>
                <a:lnTo>
                  <a:pt x="848191" y="668816"/>
                </a:lnTo>
                <a:lnTo>
                  <a:pt x="855583" y="668816"/>
                </a:lnTo>
                <a:lnTo>
                  <a:pt x="855583" y="685887"/>
                </a:lnTo>
                <a:lnTo>
                  <a:pt x="862974" y="685887"/>
                </a:lnTo>
                <a:lnTo>
                  <a:pt x="862974" y="703964"/>
                </a:lnTo>
                <a:lnTo>
                  <a:pt x="877757" y="703964"/>
                </a:lnTo>
                <a:lnTo>
                  <a:pt x="877757" y="722040"/>
                </a:lnTo>
                <a:lnTo>
                  <a:pt x="892541" y="722040"/>
                </a:lnTo>
                <a:lnTo>
                  <a:pt x="892541" y="739111"/>
                </a:lnTo>
                <a:lnTo>
                  <a:pt x="922107" y="739111"/>
                </a:lnTo>
                <a:lnTo>
                  <a:pt x="922107" y="757188"/>
                </a:lnTo>
                <a:lnTo>
                  <a:pt x="933195" y="757188"/>
                </a:lnTo>
                <a:lnTo>
                  <a:pt x="933195" y="792336"/>
                </a:lnTo>
                <a:lnTo>
                  <a:pt x="976621" y="792336"/>
                </a:lnTo>
                <a:lnTo>
                  <a:pt x="976621" y="810412"/>
                </a:lnTo>
                <a:lnTo>
                  <a:pt x="995100" y="810412"/>
                </a:lnTo>
                <a:lnTo>
                  <a:pt x="995100" y="827484"/>
                </a:lnTo>
                <a:lnTo>
                  <a:pt x="1061625" y="827484"/>
                </a:lnTo>
                <a:lnTo>
                  <a:pt x="1061625" y="845560"/>
                </a:lnTo>
                <a:lnTo>
                  <a:pt x="1080104" y="845560"/>
                </a:lnTo>
                <a:lnTo>
                  <a:pt x="1080104" y="863636"/>
                </a:lnTo>
                <a:lnTo>
                  <a:pt x="1097659" y="863636"/>
                </a:lnTo>
                <a:lnTo>
                  <a:pt x="1097659" y="880708"/>
                </a:lnTo>
                <a:lnTo>
                  <a:pt x="1101355" y="880708"/>
                </a:lnTo>
                <a:lnTo>
                  <a:pt x="1101355" y="898784"/>
                </a:lnTo>
                <a:lnTo>
                  <a:pt x="1108746" y="898784"/>
                </a:lnTo>
                <a:lnTo>
                  <a:pt x="1108746" y="916860"/>
                </a:lnTo>
                <a:lnTo>
                  <a:pt x="1112442" y="916860"/>
                </a:lnTo>
                <a:lnTo>
                  <a:pt x="1112442" y="933932"/>
                </a:lnTo>
                <a:lnTo>
                  <a:pt x="1123530" y="933932"/>
                </a:lnTo>
                <a:lnTo>
                  <a:pt x="1123530" y="952008"/>
                </a:lnTo>
                <a:lnTo>
                  <a:pt x="1142009" y="952008"/>
                </a:lnTo>
                <a:lnTo>
                  <a:pt x="1142009" y="970084"/>
                </a:lnTo>
                <a:lnTo>
                  <a:pt x="1156792" y="970084"/>
                </a:lnTo>
                <a:lnTo>
                  <a:pt x="1156792" y="1005232"/>
                </a:lnTo>
                <a:lnTo>
                  <a:pt x="1164184" y="1005232"/>
                </a:lnTo>
                <a:lnTo>
                  <a:pt x="1164184" y="1023308"/>
                </a:lnTo>
                <a:lnTo>
                  <a:pt x="1175271" y="1023308"/>
                </a:lnTo>
                <a:lnTo>
                  <a:pt x="1175271" y="1040380"/>
                </a:lnTo>
                <a:lnTo>
                  <a:pt x="1190054" y="1040380"/>
                </a:lnTo>
                <a:lnTo>
                  <a:pt x="1190054" y="1058456"/>
                </a:lnTo>
                <a:lnTo>
                  <a:pt x="1227013" y="1058456"/>
                </a:lnTo>
                <a:lnTo>
                  <a:pt x="1227013" y="1093604"/>
                </a:lnTo>
                <a:lnTo>
                  <a:pt x="1251959" y="1093604"/>
                </a:lnTo>
                <a:lnTo>
                  <a:pt x="1251959" y="1111680"/>
                </a:lnTo>
                <a:lnTo>
                  <a:pt x="1259351" y="1111680"/>
                </a:lnTo>
                <a:lnTo>
                  <a:pt x="1259351" y="1129756"/>
                </a:lnTo>
                <a:lnTo>
                  <a:pt x="1285222" y="1129756"/>
                </a:lnTo>
                <a:lnTo>
                  <a:pt x="1285222" y="1146828"/>
                </a:lnTo>
                <a:lnTo>
                  <a:pt x="1288917" y="1146828"/>
                </a:lnTo>
                <a:lnTo>
                  <a:pt x="1288917" y="1164904"/>
                </a:lnTo>
                <a:lnTo>
                  <a:pt x="1333267" y="1164904"/>
                </a:lnTo>
                <a:lnTo>
                  <a:pt x="1333267" y="1182980"/>
                </a:lnTo>
                <a:lnTo>
                  <a:pt x="1355442" y="1182980"/>
                </a:lnTo>
                <a:lnTo>
                  <a:pt x="1355442" y="1200052"/>
                </a:lnTo>
                <a:lnTo>
                  <a:pt x="1366530" y="1200052"/>
                </a:lnTo>
                <a:lnTo>
                  <a:pt x="1366530" y="1218128"/>
                </a:lnTo>
                <a:lnTo>
                  <a:pt x="1376693" y="1218128"/>
                </a:lnTo>
                <a:lnTo>
                  <a:pt x="1376693" y="1236204"/>
                </a:lnTo>
                <a:lnTo>
                  <a:pt x="1384085" y="1236204"/>
                </a:lnTo>
                <a:lnTo>
                  <a:pt x="1384085" y="1253276"/>
                </a:lnTo>
                <a:lnTo>
                  <a:pt x="1395172" y="1253276"/>
                </a:lnTo>
                <a:lnTo>
                  <a:pt x="1395172" y="1271352"/>
                </a:lnTo>
                <a:lnTo>
                  <a:pt x="1406260" y="1271352"/>
                </a:lnTo>
                <a:lnTo>
                  <a:pt x="1406260" y="1289428"/>
                </a:lnTo>
                <a:lnTo>
                  <a:pt x="1424739" y="1289428"/>
                </a:lnTo>
                <a:lnTo>
                  <a:pt x="1424739" y="1306500"/>
                </a:lnTo>
                <a:lnTo>
                  <a:pt x="1428435" y="1306500"/>
                </a:lnTo>
                <a:lnTo>
                  <a:pt x="1428435" y="1324576"/>
                </a:lnTo>
                <a:lnTo>
                  <a:pt x="1439522" y="1324576"/>
                </a:lnTo>
                <a:lnTo>
                  <a:pt x="1439522" y="1342652"/>
                </a:lnTo>
                <a:lnTo>
                  <a:pt x="1446914" y="1342652"/>
                </a:lnTo>
                <a:lnTo>
                  <a:pt x="1446914" y="1359724"/>
                </a:lnTo>
                <a:lnTo>
                  <a:pt x="1461697" y="1359724"/>
                </a:lnTo>
                <a:lnTo>
                  <a:pt x="1461697" y="1377800"/>
                </a:lnTo>
                <a:lnTo>
                  <a:pt x="1491264" y="1377800"/>
                </a:lnTo>
                <a:lnTo>
                  <a:pt x="1491264" y="1395876"/>
                </a:lnTo>
                <a:lnTo>
                  <a:pt x="1494960" y="1395876"/>
                </a:lnTo>
                <a:lnTo>
                  <a:pt x="1506047" y="1395876"/>
                </a:lnTo>
                <a:lnTo>
                  <a:pt x="1506047" y="1413952"/>
                </a:lnTo>
                <a:lnTo>
                  <a:pt x="1513439" y="1413952"/>
                </a:lnTo>
                <a:lnTo>
                  <a:pt x="1513439" y="1432029"/>
                </a:lnTo>
                <a:lnTo>
                  <a:pt x="1549473" y="1432029"/>
                </a:lnTo>
                <a:lnTo>
                  <a:pt x="1549473" y="1450105"/>
                </a:lnTo>
                <a:lnTo>
                  <a:pt x="1630781" y="1450105"/>
                </a:lnTo>
                <a:lnTo>
                  <a:pt x="1630781" y="1468181"/>
                </a:lnTo>
                <a:lnTo>
                  <a:pt x="1666815" y="1468181"/>
                </a:lnTo>
                <a:lnTo>
                  <a:pt x="1666815" y="1504333"/>
                </a:lnTo>
                <a:lnTo>
                  <a:pt x="1685294" y="1504333"/>
                </a:lnTo>
                <a:lnTo>
                  <a:pt x="1685294" y="1522409"/>
                </a:lnTo>
                <a:lnTo>
                  <a:pt x="1692686" y="1522409"/>
                </a:lnTo>
                <a:lnTo>
                  <a:pt x="1692686" y="1540485"/>
                </a:lnTo>
                <a:lnTo>
                  <a:pt x="1707469" y="1540485"/>
                </a:lnTo>
                <a:lnTo>
                  <a:pt x="1707469" y="1558561"/>
                </a:lnTo>
                <a:lnTo>
                  <a:pt x="1755515" y="1558561"/>
                </a:lnTo>
                <a:lnTo>
                  <a:pt x="1755515" y="1576637"/>
                </a:lnTo>
                <a:lnTo>
                  <a:pt x="1792473" y="1576637"/>
                </a:lnTo>
                <a:lnTo>
                  <a:pt x="1792473" y="1594713"/>
                </a:lnTo>
                <a:lnTo>
                  <a:pt x="1850682" y="1594713"/>
                </a:lnTo>
                <a:lnTo>
                  <a:pt x="1850682" y="1612790"/>
                </a:lnTo>
                <a:lnTo>
                  <a:pt x="1928294" y="1612790"/>
                </a:lnTo>
                <a:lnTo>
                  <a:pt x="1928294" y="1630866"/>
                </a:lnTo>
                <a:lnTo>
                  <a:pt x="2016070" y="1630866"/>
                </a:lnTo>
                <a:lnTo>
                  <a:pt x="2016070" y="1648942"/>
                </a:lnTo>
                <a:lnTo>
                  <a:pt x="2049333" y="1648942"/>
                </a:lnTo>
                <a:lnTo>
                  <a:pt x="2049333" y="1667018"/>
                </a:lnTo>
                <a:lnTo>
                  <a:pt x="2207329" y="1667018"/>
                </a:lnTo>
                <a:lnTo>
                  <a:pt x="2207329" y="1703170"/>
                </a:lnTo>
                <a:lnTo>
                  <a:pt x="2309888" y="1703170"/>
                </a:lnTo>
                <a:lnTo>
                  <a:pt x="2365325" y="1703170"/>
                </a:lnTo>
                <a:lnTo>
                  <a:pt x="2393968" y="1703170"/>
                </a:lnTo>
                <a:lnTo>
                  <a:pt x="2393968" y="1722250"/>
                </a:lnTo>
                <a:lnTo>
                  <a:pt x="2412447" y="1722250"/>
                </a:lnTo>
                <a:lnTo>
                  <a:pt x="2412447" y="1741331"/>
                </a:lnTo>
                <a:lnTo>
                  <a:pt x="2416143" y="1741331"/>
                </a:lnTo>
                <a:lnTo>
                  <a:pt x="2442014" y="1741331"/>
                </a:lnTo>
                <a:lnTo>
                  <a:pt x="2588922" y="1741331"/>
                </a:lnTo>
                <a:lnTo>
                  <a:pt x="2588922" y="1762419"/>
                </a:lnTo>
                <a:lnTo>
                  <a:pt x="2629576" y="1762419"/>
                </a:lnTo>
                <a:lnTo>
                  <a:pt x="2644360" y="1762419"/>
                </a:lnTo>
                <a:lnTo>
                  <a:pt x="2644360" y="1784512"/>
                </a:lnTo>
                <a:lnTo>
                  <a:pt x="2648055" y="1784512"/>
                </a:lnTo>
                <a:lnTo>
                  <a:pt x="2648055" y="1805601"/>
                </a:lnTo>
                <a:lnTo>
                  <a:pt x="2732135" y="1805601"/>
                </a:lnTo>
                <a:lnTo>
                  <a:pt x="2780181" y="1805601"/>
                </a:lnTo>
                <a:lnTo>
                  <a:pt x="2780181" y="1828698"/>
                </a:lnTo>
                <a:lnTo>
                  <a:pt x="2860565" y="1828698"/>
                </a:lnTo>
                <a:lnTo>
                  <a:pt x="2871653" y="1828698"/>
                </a:lnTo>
                <a:lnTo>
                  <a:pt x="2893828" y="1828698"/>
                </a:lnTo>
                <a:lnTo>
                  <a:pt x="2996387" y="1828698"/>
                </a:lnTo>
                <a:lnTo>
                  <a:pt x="3003778" y="1828698"/>
                </a:lnTo>
                <a:lnTo>
                  <a:pt x="3037041" y="1828698"/>
                </a:lnTo>
                <a:lnTo>
                  <a:pt x="3092478" y="1828698"/>
                </a:lnTo>
                <a:lnTo>
                  <a:pt x="3092478" y="1866859"/>
                </a:lnTo>
                <a:lnTo>
                  <a:pt x="3143296" y="1866859"/>
                </a:lnTo>
                <a:lnTo>
                  <a:pt x="3146991" y="1866859"/>
                </a:lnTo>
                <a:lnTo>
                  <a:pt x="3375208" y="1866859"/>
                </a:lnTo>
                <a:lnTo>
                  <a:pt x="3393687" y="1866859"/>
                </a:lnTo>
                <a:lnTo>
                  <a:pt x="3393687" y="1918075"/>
                </a:lnTo>
                <a:lnTo>
                  <a:pt x="3411243" y="1918075"/>
                </a:lnTo>
                <a:lnTo>
                  <a:pt x="3411243" y="1970294"/>
                </a:lnTo>
                <a:lnTo>
                  <a:pt x="3544292" y="1970294"/>
                </a:lnTo>
                <a:lnTo>
                  <a:pt x="3632068" y="1970294"/>
                </a:lnTo>
                <a:lnTo>
                  <a:pt x="3632068" y="2032557"/>
                </a:lnTo>
                <a:lnTo>
                  <a:pt x="3654243" y="2032557"/>
                </a:lnTo>
                <a:lnTo>
                  <a:pt x="3727235" y="2032557"/>
                </a:lnTo>
                <a:lnTo>
                  <a:pt x="3819631" y="2032557"/>
                </a:lnTo>
                <a:lnTo>
                  <a:pt x="3859361" y="2032557"/>
                </a:lnTo>
              </a:path>
            </a:pathLst>
          </a:custGeom>
          <a:noFill/>
          <a:ln w="15828" cap="flat">
            <a:solidFill>
              <a:srgbClr val="A6A6A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a:ea typeface="+mn-ea"/>
              <a:cs typeface="+mn-cs"/>
            </a:endParaRPr>
          </a:p>
        </p:txBody>
      </p:sp>
      <p:sp>
        <p:nvSpPr>
          <p:cNvPr id="262" name="Freeform 474">
            <a:extLst>
              <a:ext uri="{FF2B5EF4-FFF2-40B4-BE49-F238E27FC236}">
                <a16:creationId xmlns:a16="http://schemas.microsoft.com/office/drawing/2014/main" id="{9EA10408-32C1-C425-5832-CCC824EC2EEF}"/>
              </a:ext>
            </a:extLst>
          </p:cNvPr>
          <p:cNvSpPr/>
          <p:nvPr/>
        </p:nvSpPr>
        <p:spPr>
          <a:xfrm>
            <a:off x="1342286" y="1651688"/>
            <a:ext cx="4076490" cy="2282609"/>
          </a:xfrm>
          <a:custGeom>
            <a:avLst/>
            <a:gdLst>
              <a:gd name="connsiteX0" fmla="*/ 0 w 4076490"/>
              <a:gd name="connsiteY0" fmla="*/ 0 h 2282609"/>
              <a:gd name="connsiteX1" fmla="*/ 3696 w 4076490"/>
              <a:gd name="connsiteY1" fmla="*/ 0 h 2282609"/>
              <a:gd name="connsiteX2" fmla="*/ 40654 w 4076490"/>
              <a:gd name="connsiteY2" fmla="*/ 0 h 2282609"/>
              <a:gd name="connsiteX3" fmla="*/ 40654 w 4076490"/>
              <a:gd name="connsiteY3" fmla="*/ 15063 h 2282609"/>
              <a:gd name="connsiteX4" fmla="*/ 44350 w 4076490"/>
              <a:gd name="connsiteY4" fmla="*/ 15063 h 2282609"/>
              <a:gd name="connsiteX5" fmla="*/ 44350 w 4076490"/>
              <a:gd name="connsiteY5" fmla="*/ 31131 h 2282609"/>
              <a:gd name="connsiteX6" fmla="*/ 55437 w 4076490"/>
              <a:gd name="connsiteY6" fmla="*/ 31131 h 2282609"/>
              <a:gd name="connsiteX7" fmla="*/ 55437 w 4076490"/>
              <a:gd name="connsiteY7" fmla="*/ 46194 h 2282609"/>
              <a:gd name="connsiteX8" fmla="*/ 70221 w 4076490"/>
              <a:gd name="connsiteY8" fmla="*/ 46194 h 2282609"/>
              <a:gd name="connsiteX9" fmla="*/ 70221 w 4076490"/>
              <a:gd name="connsiteY9" fmla="*/ 61258 h 2282609"/>
              <a:gd name="connsiteX10" fmla="*/ 165388 w 4076490"/>
              <a:gd name="connsiteY10" fmla="*/ 61258 h 2282609"/>
              <a:gd name="connsiteX11" fmla="*/ 165388 w 4076490"/>
              <a:gd name="connsiteY11" fmla="*/ 77326 h 2282609"/>
              <a:gd name="connsiteX12" fmla="*/ 227293 w 4076490"/>
              <a:gd name="connsiteY12" fmla="*/ 77326 h 2282609"/>
              <a:gd name="connsiteX13" fmla="*/ 227293 w 4076490"/>
              <a:gd name="connsiteY13" fmla="*/ 92389 h 2282609"/>
              <a:gd name="connsiteX14" fmla="*/ 245772 w 4076490"/>
              <a:gd name="connsiteY14" fmla="*/ 92389 h 2282609"/>
              <a:gd name="connsiteX15" fmla="*/ 245772 w 4076490"/>
              <a:gd name="connsiteY15" fmla="*/ 107452 h 2282609"/>
              <a:gd name="connsiteX16" fmla="*/ 249468 w 4076490"/>
              <a:gd name="connsiteY16" fmla="*/ 107452 h 2282609"/>
              <a:gd name="connsiteX17" fmla="*/ 249468 w 4076490"/>
              <a:gd name="connsiteY17" fmla="*/ 123520 h 2282609"/>
              <a:gd name="connsiteX18" fmla="*/ 271643 w 4076490"/>
              <a:gd name="connsiteY18" fmla="*/ 123520 h 2282609"/>
              <a:gd name="connsiteX19" fmla="*/ 271643 w 4076490"/>
              <a:gd name="connsiteY19" fmla="*/ 138583 h 2282609"/>
              <a:gd name="connsiteX20" fmla="*/ 319688 w 4076490"/>
              <a:gd name="connsiteY20" fmla="*/ 138583 h 2282609"/>
              <a:gd name="connsiteX21" fmla="*/ 319688 w 4076490"/>
              <a:gd name="connsiteY21" fmla="*/ 153647 h 2282609"/>
              <a:gd name="connsiteX22" fmla="*/ 327080 w 4076490"/>
              <a:gd name="connsiteY22" fmla="*/ 153647 h 2282609"/>
              <a:gd name="connsiteX23" fmla="*/ 327080 w 4076490"/>
              <a:gd name="connsiteY23" fmla="*/ 169714 h 2282609"/>
              <a:gd name="connsiteX24" fmla="*/ 374202 w 4076490"/>
              <a:gd name="connsiteY24" fmla="*/ 169714 h 2282609"/>
              <a:gd name="connsiteX25" fmla="*/ 374202 w 4076490"/>
              <a:gd name="connsiteY25" fmla="*/ 184778 h 2282609"/>
              <a:gd name="connsiteX26" fmla="*/ 407464 w 4076490"/>
              <a:gd name="connsiteY26" fmla="*/ 184778 h 2282609"/>
              <a:gd name="connsiteX27" fmla="*/ 407464 w 4076490"/>
              <a:gd name="connsiteY27" fmla="*/ 215909 h 2282609"/>
              <a:gd name="connsiteX28" fmla="*/ 422248 w 4076490"/>
              <a:gd name="connsiteY28" fmla="*/ 215909 h 2282609"/>
              <a:gd name="connsiteX29" fmla="*/ 422248 w 4076490"/>
              <a:gd name="connsiteY29" fmla="*/ 230972 h 2282609"/>
              <a:gd name="connsiteX30" fmla="*/ 437031 w 4076490"/>
              <a:gd name="connsiteY30" fmla="*/ 230972 h 2282609"/>
              <a:gd name="connsiteX31" fmla="*/ 437031 w 4076490"/>
              <a:gd name="connsiteY31" fmla="*/ 247040 h 2282609"/>
              <a:gd name="connsiteX32" fmla="*/ 451814 w 4076490"/>
              <a:gd name="connsiteY32" fmla="*/ 247040 h 2282609"/>
              <a:gd name="connsiteX33" fmla="*/ 451814 w 4076490"/>
              <a:gd name="connsiteY33" fmla="*/ 277167 h 2282609"/>
              <a:gd name="connsiteX34" fmla="*/ 488772 w 4076490"/>
              <a:gd name="connsiteY34" fmla="*/ 277167 h 2282609"/>
              <a:gd name="connsiteX35" fmla="*/ 488772 w 4076490"/>
              <a:gd name="connsiteY35" fmla="*/ 293234 h 2282609"/>
              <a:gd name="connsiteX36" fmla="*/ 492468 w 4076490"/>
              <a:gd name="connsiteY36" fmla="*/ 293234 h 2282609"/>
              <a:gd name="connsiteX37" fmla="*/ 492468 w 4076490"/>
              <a:gd name="connsiteY37" fmla="*/ 308298 h 2282609"/>
              <a:gd name="connsiteX38" fmla="*/ 499860 w 4076490"/>
              <a:gd name="connsiteY38" fmla="*/ 308298 h 2282609"/>
              <a:gd name="connsiteX39" fmla="*/ 517415 w 4076490"/>
              <a:gd name="connsiteY39" fmla="*/ 308298 h 2282609"/>
              <a:gd name="connsiteX40" fmla="*/ 517415 w 4076490"/>
              <a:gd name="connsiteY40" fmla="*/ 324366 h 2282609"/>
              <a:gd name="connsiteX41" fmla="*/ 543286 w 4076490"/>
              <a:gd name="connsiteY41" fmla="*/ 324366 h 2282609"/>
              <a:gd name="connsiteX42" fmla="*/ 543286 w 4076490"/>
              <a:gd name="connsiteY42" fmla="*/ 339429 h 2282609"/>
              <a:gd name="connsiteX43" fmla="*/ 554373 w 4076490"/>
              <a:gd name="connsiteY43" fmla="*/ 339429 h 2282609"/>
              <a:gd name="connsiteX44" fmla="*/ 554373 w 4076490"/>
              <a:gd name="connsiteY44" fmla="*/ 354492 h 2282609"/>
              <a:gd name="connsiteX45" fmla="*/ 583940 w 4076490"/>
              <a:gd name="connsiteY45" fmla="*/ 354492 h 2282609"/>
              <a:gd name="connsiteX46" fmla="*/ 583940 w 4076490"/>
              <a:gd name="connsiteY46" fmla="*/ 370560 h 2282609"/>
              <a:gd name="connsiteX47" fmla="*/ 620898 w 4076490"/>
              <a:gd name="connsiteY47" fmla="*/ 370560 h 2282609"/>
              <a:gd name="connsiteX48" fmla="*/ 620898 w 4076490"/>
              <a:gd name="connsiteY48" fmla="*/ 385623 h 2282609"/>
              <a:gd name="connsiteX49" fmla="*/ 635681 w 4076490"/>
              <a:gd name="connsiteY49" fmla="*/ 385623 h 2282609"/>
              <a:gd name="connsiteX50" fmla="*/ 635681 w 4076490"/>
              <a:gd name="connsiteY50" fmla="*/ 416754 h 2282609"/>
              <a:gd name="connsiteX51" fmla="*/ 679107 w 4076490"/>
              <a:gd name="connsiteY51" fmla="*/ 416754 h 2282609"/>
              <a:gd name="connsiteX52" fmla="*/ 679107 w 4076490"/>
              <a:gd name="connsiteY52" fmla="*/ 432822 h 2282609"/>
              <a:gd name="connsiteX53" fmla="*/ 712369 w 4076490"/>
              <a:gd name="connsiteY53" fmla="*/ 432822 h 2282609"/>
              <a:gd name="connsiteX54" fmla="*/ 712369 w 4076490"/>
              <a:gd name="connsiteY54" fmla="*/ 447885 h 2282609"/>
              <a:gd name="connsiteX55" fmla="*/ 716065 w 4076490"/>
              <a:gd name="connsiteY55" fmla="*/ 447885 h 2282609"/>
              <a:gd name="connsiteX56" fmla="*/ 716065 w 4076490"/>
              <a:gd name="connsiteY56" fmla="*/ 463953 h 2282609"/>
              <a:gd name="connsiteX57" fmla="*/ 741936 w 4076490"/>
              <a:gd name="connsiteY57" fmla="*/ 463953 h 2282609"/>
              <a:gd name="connsiteX58" fmla="*/ 741936 w 4076490"/>
              <a:gd name="connsiteY58" fmla="*/ 479017 h 2282609"/>
              <a:gd name="connsiteX59" fmla="*/ 826016 w 4076490"/>
              <a:gd name="connsiteY59" fmla="*/ 479017 h 2282609"/>
              <a:gd name="connsiteX60" fmla="*/ 826016 w 4076490"/>
              <a:gd name="connsiteY60" fmla="*/ 495084 h 2282609"/>
              <a:gd name="connsiteX61" fmla="*/ 829712 w 4076490"/>
              <a:gd name="connsiteY61" fmla="*/ 495084 h 2282609"/>
              <a:gd name="connsiteX62" fmla="*/ 829712 w 4076490"/>
              <a:gd name="connsiteY62" fmla="*/ 510148 h 2282609"/>
              <a:gd name="connsiteX63" fmla="*/ 862974 w 4076490"/>
              <a:gd name="connsiteY63" fmla="*/ 510148 h 2282609"/>
              <a:gd name="connsiteX64" fmla="*/ 862974 w 4076490"/>
              <a:gd name="connsiteY64" fmla="*/ 526215 h 2282609"/>
              <a:gd name="connsiteX65" fmla="*/ 870366 w 4076490"/>
              <a:gd name="connsiteY65" fmla="*/ 526215 h 2282609"/>
              <a:gd name="connsiteX66" fmla="*/ 870366 w 4076490"/>
              <a:gd name="connsiteY66" fmla="*/ 541279 h 2282609"/>
              <a:gd name="connsiteX67" fmla="*/ 874062 w 4076490"/>
              <a:gd name="connsiteY67" fmla="*/ 541279 h 2282609"/>
              <a:gd name="connsiteX68" fmla="*/ 874062 w 4076490"/>
              <a:gd name="connsiteY68" fmla="*/ 557346 h 2282609"/>
              <a:gd name="connsiteX69" fmla="*/ 972925 w 4076490"/>
              <a:gd name="connsiteY69" fmla="*/ 557346 h 2282609"/>
              <a:gd name="connsiteX70" fmla="*/ 972925 w 4076490"/>
              <a:gd name="connsiteY70" fmla="*/ 572410 h 2282609"/>
              <a:gd name="connsiteX71" fmla="*/ 995100 w 4076490"/>
              <a:gd name="connsiteY71" fmla="*/ 572410 h 2282609"/>
              <a:gd name="connsiteX72" fmla="*/ 995100 w 4076490"/>
              <a:gd name="connsiteY72" fmla="*/ 588477 h 2282609"/>
              <a:gd name="connsiteX73" fmla="*/ 1002491 w 4076490"/>
              <a:gd name="connsiteY73" fmla="*/ 588477 h 2282609"/>
              <a:gd name="connsiteX74" fmla="*/ 1002491 w 4076490"/>
              <a:gd name="connsiteY74" fmla="*/ 603541 h 2282609"/>
              <a:gd name="connsiteX75" fmla="*/ 1013579 w 4076490"/>
              <a:gd name="connsiteY75" fmla="*/ 603541 h 2282609"/>
              <a:gd name="connsiteX76" fmla="*/ 1013579 w 4076490"/>
              <a:gd name="connsiteY76" fmla="*/ 619608 h 2282609"/>
              <a:gd name="connsiteX77" fmla="*/ 1028362 w 4076490"/>
              <a:gd name="connsiteY77" fmla="*/ 619608 h 2282609"/>
              <a:gd name="connsiteX78" fmla="*/ 1028362 w 4076490"/>
              <a:gd name="connsiteY78" fmla="*/ 634672 h 2282609"/>
              <a:gd name="connsiteX79" fmla="*/ 1032058 w 4076490"/>
              <a:gd name="connsiteY79" fmla="*/ 634672 h 2282609"/>
              <a:gd name="connsiteX80" fmla="*/ 1032058 w 4076490"/>
              <a:gd name="connsiteY80" fmla="*/ 650740 h 2282609"/>
              <a:gd name="connsiteX81" fmla="*/ 1061625 w 4076490"/>
              <a:gd name="connsiteY81" fmla="*/ 650740 h 2282609"/>
              <a:gd name="connsiteX82" fmla="*/ 1061625 w 4076490"/>
              <a:gd name="connsiteY82" fmla="*/ 665803 h 2282609"/>
              <a:gd name="connsiteX83" fmla="*/ 1072712 w 4076490"/>
              <a:gd name="connsiteY83" fmla="*/ 665803 h 2282609"/>
              <a:gd name="connsiteX84" fmla="*/ 1072712 w 4076490"/>
              <a:gd name="connsiteY84" fmla="*/ 680866 h 2282609"/>
              <a:gd name="connsiteX85" fmla="*/ 1093963 w 4076490"/>
              <a:gd name="connsiteY85" fmla="*/ 680866 h 2282609"/>
              <a:gd name="connsiteX86" fmla="*/ 1093963 w 4076490"/>
              <a:gd name="connsiteY86" fmla="*/ 696934 h 2282609"/>
              <a:gd name="connsiteX87" fmla="*/ 1116138 w 4076490"/>
              <a:gd name="connsiteY87" fmla="*/ 696934 h 2282609"/>
              <a:gd name="connsiteX88" fmla="*/ 1116138 w 4076490"/>
              <a:gd name="connsiteY88" fmla="*/ 711997 h 2282609"/>
              <a:gd name="connsiteX89" fmla="*/ 1153096 w 4076490"/>
              <a:gd name="connsiteY89" fmla="*/ 711997 h 2282609"/>
              <a:gd name="connsiteX90" fmla="*/ 1153096 w 4076490"/>
              <a:gd name="connsiteY90" fmla="*/ 728065 h 2282609"/>
              <a:gd name="connsiteX91" fmla="*/ 1156792 w 4076490"/>
              <a:gd name="connsiteY91" fmla="*/ 728065 h 2282609"/>
              <a:gd name="connsiteX92" fmla="*/ 1156792 w 4076490"/>
              <a:gd name="connsiteY92" fmla="*/ 743128 h 2282609"/>
              <a:gd name="connsiteX93" fmla="*/ 1178967 w 4076490"/>
              <a:gd name="connsiteY93" fmla="*/ 743128 h 2282609"/>
              <a:gd name="connsiteX94" fmla="*/ 1178967 w 4076490"/>
              <a:gd name="connsiteY94" fmla="*/ 759196 h 2282609"/>
              <a:gd name="connsiteX95" fmla="*/ 1204838 w 4076490"/>
              <a:gd name="connsiteY95" fmla="*/ 759196 h 2282609"/>
              <a:gd name="connsiteX96" fmla="*/ 1204838 w 4076490"/>
              <a:gd name="connsiteY96" fmla="*/ 774259 h 2282609"/>
              <a:gd name="connsiteX97" fmla="*/ 1227013 w 4076490"/>
              <a:gd name="connsiteY97" fmla="*/ 774259 h 2282609"/>
              <a:gd name="connsiteX98" fmla="*/ 1227013 w 4076490"/>
              <a:gd name="connsiteY98" fmla="*/ 790327 h 2282609"/>
              <a:gd name="connsiteX99" fmla="*/ 1240872 w 4076490"/>
              <a:gd name="connsiteY99" fmla="*/ 790327 h 2282609"/>
              <a:gd name="connsiteX100" fmla="*/ 1240872 w 4076490"/>
              <a:gd name="connsiteY100" fmla="*/ 805390 h 2282609"/>
              <a:gd name="connsiteX101" fmla="*/ 1285222 w 4076490"/>
              <a:gd name="connsiteY101" fmla="*/ 805390 h 2282609"/>
              <a:gd name="connsiteX102" fmla="*/ 1285222 w 4076490"/>
              <a:gd name="connsiteY102" fmla="*/ 821458 h 2282609"/>
              <a:gd name="connsiteX103" fmla="*/ 1296309 w 4076490"/>
              <a:gd name="connsiteY103" fmla="*/ 821458 h 2282609"/>
              <a:gd name="connsiteX104" fmla="*/ 1296309 w 4076490"/>
              <a:gd name="connsiteY104" fmla="*/ 836522 h 2282609"/>
              <a:gd name="connsiteX105" fmla="*/ 1314788 w 4076490"/>
              <a:gd name="connsiteY105" fmla="*/ 836522 h 2282609"/>
              <a:gd name="connsiteX106" fmla="*/ 1314788 w 4076490"/>
              <a:gd name="connsiteY106" fmla="*/ 852589 h 2282609"/>
              <a:gd name="connsiteX107" fmla="*/ 1329572 w 4076490"/>
              <a:gd name="connsiteY107" fmla="*/ 852589 h 2282609"/>
              <a:gd name="connsiteX108" fmla="*/ 1329572 w 4076490"/>
              <a:gd name="connsiteY108" fmla="*/ 867653 h 2282609"/>
              <a:gd name="connsiteX109" fmla="*/ 1344355 w 4076490"/>
              <a:gd name="connsiteY109" fmla="*/ 867653 h 2282609"/>
              <a:gd name="connsiteX110" fmla="*/ 1344355 w 4076490"/>
              <a:gd name="connsiteY110" fmla="*/ 883720 h 2282609"/>
              <a:gd name="connsiteX111" fmla="*/ 1348051 w 4076490"/>
              <a:gd name="connsiteY111" fmla="*/ 883720 h 2282609"/>
              <a:gd name="connsiteX112" fmla="*/ 1348051 w 4076490"/>
              <a:gd name="connsiteY112" fmla="*/ 898784 h 2282609"/>
              <a:gd name="connsiteX113" fmla="*/ 1398868 w 4076490"/>
              <a:gd name="connsiteY113" fmla="*/ 898784 h 2282609"/>
              <a:gd name="connsiteX114" fmla="*/ 1398868 w 4076490"/>
              <a:gd name="connsiteY114" fmla="*/ 914851 h 2282609"/>
              <a:gd name="connsiteX115" fmla="*/ 1458001 w 4076490"/>
              <a:gd name="connsiteY115" fmla="*/ 914851 h 2282609"/>
              <a:gd name="connsiteX116" fmla="*/ 1458001 w 4076490"/>
              <a:gd name="connsiteY116" fmla="*/ 929915 h 2282609"/>
              <a:gd name="connsiteX117" fmla="*/ 1472785 w 4076490"/>
              <a:gd name="connsiteY117" fmla="*/ 929915 h 2282609"/>
              <a:gd name="connsiteX118" fmla="*/ 1472785 w 4076490"/>
              <a:gd name="connsiteY118" fmla="*/ 945982 h 2282609"/>
              <a:gd name="connsiteX119" fmla="*/ 1506047 w 4076490"/>
              <a:gd name="connsiteY119" fmla="*/ 945982 h 2282609"/>
              <a:gd name="connsiteX120" fmla="*/ 1506047 w 4076490"/>
              <a:gd name="connsiteY120" fmla="*/ 961046 h 2282609"/>
              <a:gd name="connsiteX121" fmla="*/ 1534690 w 4076490"/>
              <a:gd name="connsiteY121" fmla="*/ 961046 h 2282609"/>
              <a:gd name="connsiteX122" fmla="*/ 1534690 w 4076490"/>
              <a:gd name="connsiteY122" fmla="*/ 977113 h 2282609"/>
              <a:gd name="connsiteX123" fmla="*/ 1556864 w 4076490"/>
              <a:gd name="connsiteY123" fmla="*/ 977113 h 2282609"/>
              <a:gd name="connsiteX124" fmla="*/ 1556864 w 4076490"/>
              <a:gd name="connsiteY124" fmla="*/ 992177 h 2282609"/>
              <a:gd name="connsiteX125" fmla="*/ 1571648 w 4076490"/>
              <a:gd name="connsiteY125" fmla="*/ 992177 h 2282609"/>
              <a:gd name="connsiteX126" fmla="*/ 1571648 w 4076490"/>
              <a:gd name="connsiteY126" fmla="*/ 1008244 h 2282609"/>
              <a:gd name="connsiteX127" fmla="*/ 1586431 w 4076490"/>
              <a:gd name="connsiteY127" fmla="*/ 1008244 h 2282609"/>
              <a:gd name="connsiteX128" fmla="*/ 1586431 w 4076490"/>
              <a:gd name="connsiteY128" fmla="*/ 1023308 h 2282609"/>
              <a:gd name="connsiteX129" fmla="*/ 1608606 w 4076490"/>
              <a:gd name="connsiteY129" fmla="*/ 1023308 h 2282609"/>
              <a:gd name="connsiteX130" fmla="*/ 1608606 w 4076490"/>
              <a:gd name="connsiteY130" fmla="*/ 1038371 h 2282609"/>
              <a:gd name="connsiteX131" fmla="*/ 1619693 w 4076490"/>
              <a:gd name="connsiteY131" fmla="*/ 1038371 h 2282609"/>
              <a:gd name="connsiteX132" fmla="*/ 1619693 w 4076490"/>
              <a:gd name="connsiteY132" fmla="*/ 1054439 h 2282609"/>
              <a:gd name="connsiteX133" fmla="*/ 1660347 w 4076490"/>
              <a:gd name="connsiteY133" fmla="*/ 1054439 h 2282609"/>
              <a:gd name="connsiteX134" fmla="*/ 1660347 w 4076490"/>
              <a:gd name="connsiteY134" fmla="*/ 1069502 h 2282609"/>
              <a:gd name="connsiteX135" fmla="*/ 1664043 w 4076490"/>
              <a:gd name="connsiteY135" fmla="*/ 1069502 h 2282609"/>
              <a:gd name="connsiteX136" fmla="*/ 1664043 w 4076490"/>
              <a:gd name="connsiteY136" fmla="*/ 1085570 h 2282609"/>
              <a:gd name="connsiteX137" fmla="*/ 1703773 w 4076490"/>
              <a:gd name="connsiteY137" fmla="*/ 1085570 h 2282609"/>
              <a:gd name="connsiteX138" fmla="*/ 1703773 w 4076490"/>
              <a:gd name="connsiteY138" fmla="*/ 1100633 h 2282609"/>
              <a:gd name="connsiteX139" fmla="*/ 1711165 w 4076490"/>
              <a:gd name="connsiteY139" fmla="*/ 1100633 h 2282609"/>
              <a:gd name="connsiteX140" fmla="*/ 1711165 w 4076490"/>
              <a:gd name="connsiteY140" fmla="*/ 1116701 h 2282609"/>
              <a:gd name="connsiteX141" fmla="*/ 1714861 w 4076490"/>
              <a:gd name="connsiteY141" fmla="*/ 1116701 h 2282609"/>
              <a:gd name="connsiteX142" fmla="*/ 1714861 w 4076490"/>
              <a:gd name="connsiteY142" fmla="*/ 1131764 h 2282609"/>
              <a:gd name="connsiteX143" fmla="*/ 1722253 w 4076490"/>
              <a:gd name="connsiteY143" fmla="*/ 1131764 h 2282609"/>
              <a:gd name="connsiteX144" fmla="*/ 1722253 w 4076490"/>
              <a:gd name="connsiteY144" fmla="*/ 1147832 h 2282609"/>
              <a:gd name="connsiteX145" fmla="*/ 1821116 w 4076490"/>
              <a:gd name="connsiteY145" fmla="*/ 1147832 h 2282609"/>
              <a:gd name="connsiteX146" fmla="*/ 1821116 w 4076490"/>
              <a:gd name="connsiteY146" fmla="*/ 1162896 h 2282609"/>
              <a:gd name="connsiteX147" fmla="*/ 1839595 w 4076490"/>
              <a:gd name="connsiteY147" fmla="*/ 1162896 h 2282609"/>
              <a:gd name="connsiteX148" fmla="*/ 1839595 w 4076490"/>
              <a:gd name="connsiteY148" fmla="*/ 1178963 h 2282609"/>
              <a:gd name="connsiteX149" fmla="*/ 1913511 w 4076490"/>
              <a:gd name="connsiteY149" fmla="*/ 1178963 h 2282609"/>
              <a:gd name="connsiteX150" fmla="*/ 1913511 w 4076490"/>
              <a:gd name="connsiteY150" fmla="*/ 1194027 h 2282609"/>
              <a:gd name="connsiteX151" fmla="*/ 1924599 w 4076490"/>
              <a:gd name="connsiteY151" fmla="*/ 1194027 h 2282609"/>
              <a:gd name="connsiteX152" fmla="*/ 1924599 w 4076490"/>
              <a:gd name="connsiteY152" fmla="*/ 1210094 h 2282609"/>
              <a:gd name="connsiteX153" fmla="*/ 1960633 w 4076490"/>
              <a:gd name="connsiteY153" fmla="*/ 1210094 h 2282609"/>
              <a:gd name="connsiteX154" fmla="*/ 1960633 w 4076490"/>
              <a:gd name="connsiteY154" fmla="*/ 1225158 h 2282609"/>
              <a:gd name="connsiteX155" fmla="*/ 1971720 w 4076490"/>
              <a:gd name="connsiteY155" fmla="*/ 1225158 h 2282609"/>
              <a:gd name="connsiteX156" fmla="*/ 1971720 w 4076490"/>
              <a:gd name="connsiteY156" fmla="*/ 1241225 h 2282609"/>
              <a:gd name="connsiteX157" fmla="*/ 2019766 w 4076490"/>
              <a:gd name="connsiteY157" fmla="*/ 1241225 h 2282609"/>
              <a:gd name="connsiteX158" fmla="*/ 2019766 w 4076490"/>
              <a:gd name="connsiteY158" fmla="*/ 1256289 h 2282609"/>
              <a:gd name="connsiteX159" fmla="*/ 2049333 w 4076490"/>
              <a:gd name="connsiteY159" fmla="*/ 1256289 h 2282609"/>
              <a:gd name="connsiteX160" fmla="*/ 2049333 w 4076490"/>
              <a:gd name="connsiteY160" fmla="*/ 1272356 h 2282609"/>
              <a:gd name="connsiteX161" fmla="*/ 2056724 w 4076490"/>
              <a:gd name="connsiteY161" fmla="*/ 1272356 h 2282609"/>
              <a:gd name="connsiteX162" fmla="*/ 2056724 w 4076490"/>
              <a:gd name="connsiteY162" fmla="*/ 1287420 h 2282609"/>
              <a:gd name="connsiteX163" fmla="*/ 2067812 w 4076490"/>
              <a:gd name="connsiteY163" fmla="*/ 1287420 h 2282609"/>
              <a:gd name="connsiteX164" fmla="*/ 2067812 w 4076490"/>
              <a:gd name="connsiteY164" fmla="*/ 1303487 h 2282609"/>
              <a:gd name="connsiteX165" fmla="*/ 2089987 w 4076490"/>
              <a:gd name="connsiteY165" fmla="*/ 1303487 h 2282609"/>
              <a:gd name="connsiteX166" fmla="*/ 2089987 w 4076490"/>
              <a:gd name="connsiteY166" fmla="*/ 1318551 h 2282609"/>
              <a:gd name="connsiteX167" fmla="*/ 2133413 w 4076490"/>
              <a:gd name="connsiteY167" fmla="*/ 1318551 h 2282609"/>
              <a:gd name="connsiteX168" fmla="*/ 2133413 w 4076490"/>
              <a:gd name="connsiteY168" fmla="*/ 1334618 h 2282609"/>
              <a:gd name="connsiteX169" fmla="*/ 2148196 w 4076490"/>
              <a:gd name="connsiteY169" fmla="*/ 1334618 h 2282609"/>
              <a:gd name="connsiteX170" fmla="*/ 2148196 w 4076490"/>
              <a:gd name="connsiteY170" fmla="*/ 1349682 h 2282609"/>
              <a:gd name="connsiteX171" fmla="*/ 2196241 w 4076490"/>
              <a:gd name="connsiteY171" fmla="*/ 1349682 h 2282609"/>
              <a:gd name="connsiteX172" fmla="*/ 2196241 w 4076490"/>
              <a:gd name="connsiteY172" fmla="*/ 1365750 h 2282609"/>
              <a:gd name="connsiteX173" fmla="*/ 2211025 w 4076490"/>
              <a:gd name="connsiteY173" fmla="*/ 1365750 h 2282609"/>
              <a:gd name="connsiteX174" fmla="*/ 2211025 w 4076490"/>
              <a:gd name="connsiteY174" fmla="*/ 1380813 h 2282609"/>
              <a:gd name="connsiteX175" fmla="*/ 2225808 w 4076490"/>
              <a:gd name="connsiteY175" fmla="*/ 1380813 h 2282609"/>
              <a:gd name="connsiteX176" fmla="*/ 2261842 w 4076490"/>
              <a:gd name="connsiteY176" fmla="*/ 1380813 h 2282609"/>
              <a:gd name="connsiteX177" fmla="*/ 2280321 w 4076490"/>
              <a:gd name="connsiteY177" fmla="*/ 1380813 h 2282609"/>
              <a:gd name="connsiteX178" fmla="*/ 2280321 w 4076490"/>
              <a:gd name="connsiteY178" fmla="*/ 1396881 h 2282609"/>
              <a:gd name="connsiteX179" fmla="*/ 2287713 w 4076490"/>
              <a:gd name="connsiteY179" fmla="*/ 1396881 h 2282609"/>
              <a:gd name="connsiteX180" fmla="*/ 2295105 w 4076490"/>
              <a:gd name="connsiteY180" fmla="*/ 1396881 h 2282609"/>
              <a:gd name="connsiteX181" fmla="*/ 2302496 w 4076490"/>
              <a:gd name="connsiteY181" fmla="*/ 1396881 h 2282609"/>
              <a:gd name="connsiteX182" fmla="*/ 2302496 w 4076490"/>
              <a:gd name="connsiteY182" fmla="*/ 1430020 h 2282609"/>
              <a:gd name="connsiteX183" fmla="*/ 2306192 w 4076490"/>
              <a:gd name="connsiteY183" fmla="*/ 1430020 h 2282609"/>
              <a:gd name="connsiteX184" fmla="*/ 2320975 w 4076490"/>
              <a:gd name="connsiteY184" fmla="*/ 1430020 h 2282609"/>
              <a:gd name="connsiteX185" fmla="*/ 2320975 w 4076490"/>
              <a:gd name="connsiteY185" fmla="*/ 1447092 h 2282609"/>
              <a:gd name="connsiteX186" fmla="*/ 2328367 w 4076490"/>
              <a:gd name="connsiteY186" fmla="*/ 1447092 h 2282609"/>
              <a:gd name="connsiteX187" fmla="*/ 2328367 w 4076490"/>
              <a:gd name="connsiteY187" fmla="*/ 1464164 h 2282609"/>
              <a:gd name="connsiteX188" fmla="*/ 2339455 w 4076490"/>
              <a:gd name="connsiteY188" fmla="*/ 1464164 h 2282609"/>
              <a:gd name="connsiteX189" fmla="*/ 2430926 w 4076490"/>
              <a:gd name="connsiteY189" fmla="*/ 1464164 h 2282609"/>
              <a:gd name="connsiteX190" fmla="*/ 2430926 w 4076490"/>
              <a:gd name="connsiteY190" fmla="*/ 1482240 h 2282609"/>
              <a:gd name="connsiteX191" fmla="*/ 2449405 w 4076490"/>
              <a:gd name="connsiteY191" fmla="*/ 1482240 h 2282609"/>
              <a:gd name="connsiteX192" fmla="*/ 2449405 w 4076490"/>
              <a:gd name="connsiteY192" fmla="*/ 1500316 h 2282609"/>
              <a:gd name="connsiteX193" fmla="*/ 2467884 w 4076490"/>
              <a:gd name="connsiteY193" fmla="*/ 1500316 h 2282609"/>
              <a:gd name="connsiteX194" fmla="*/ 2478972 w 4076490"/>
              <a:gd name="connsiteY194" fmla="*/ 1500316 h 2282609"/>
              <a:gd name="connsiteX195" fmla="*/ 2540877 w 4076490"/>
              <a:gd name="connsiteY195" fmla="*/ 1500316 h 2282609"/>
              <a:gd name="connsiteX196" fmla="*/ 2577835 w 4076490"/>
              <a:gd name="connsiteY196" fmla="*/ 1500316 h 2282609"/>
              <a:gd name="connsiteX197" fmla="*/ 2577835 w 4076490"/>
              <a:gd name="connsiteY197" fmla="*/ 1519396 h 2282609"/>
              <a:gd name="connsiteX198" fmla="*/ 2581531 w 4076490"/>
              <a:gd name="connsiteY198" fmla="*/ 1519396 h 2282609"/>
              <a:gd name="connsiteX199" fmla="*/ 2581531 w 4076490"/>
              <a:gd name="connsiteY199" fmla="*/ 1538477 h 2282609"/>
              <a:gd name="connsiteX200" fmla="*/ 2603706 w 4076490"/>
              <a:gd name="connsiteY200" fmla="*/ 1538477 h 2282609"/>
              <a:gd name="connsiteX201" fmla="*/ 2618489 w 4076490"/>
              <a:gd name="connsiteY201" fmla="*/ 1538477 h 2282609"/>
              <a:gd name="connsiteX202" fmla="*/ 2618489 w 4076490"/>
              <a:gd name="connsiteY202" fmla="*/ 1557557 h 2282609"/>
              <a:gd name="connsiteX203" fmla="*/ 2629576 w 4076490"/>
              <a:gd name="connsiteY203" fmla="*/ 1557557 h 2282609"/>
              <a:gd name="connsiteX204" fmla="*/ 2677622 w 4076490"/>
              <a:gd name="connsiteY204" fmla="*/ 1557557 h 2282609"/>
              <a:gd name="connsiteX205" fmla="*/ 2677622 w 4076490"/>
              <a:gd name="connsiteY205" fmla="*/ 1577642 h 2282609"/>
              <a:gd name="connsiteX206" fmla="*/ 2721048 w 4076490"/>
              <a:gd name="connsiteY206" fmla="*/ 1577642 h 2282609"/>
              <a:gd name="connsiteX207" fmla="*/ 2721048 w 4076490"/>
              <a:gd name="connsiteY207" fmla="*/ 1597726 h 2282609"/>
              <a:gd name="connsiteX208" fmla="*/ 2776485 w 4076490"/>
              <a:gd name="connsiteY208" fmla="*/ 1597726 h 2282609"/>
              <a:gd name="connsiteX209" fmla="*/ 2780181 w 4076490"/>
              <a:gd name="connsiteY209" fmla="*/ 1597726 h 2282609"/>
              <a:gd name="connsiteX210" fmla="*/ 2806052 w 4076490"/>
              <a:gd name="connsiteY210" fmla="*/ 1597726 h 2282609"/>
              <a:gd name="connsiteX211" fmla="*/ 2817139 w 4076490"/>
              <a:gd name="connsiteY211" fmla="*/ 1597726 h 2282609"/>
              <a:gd name="connsiteX212" fmla="*/ 2817139 w 4076490"/>
              <a:gd name="connsiteY212" fmla="*/ 1619819 h 2282609"/>
              <a:gd name="connsiteX213" fmla="*/ 2830999 w 4076490"/>
              <a:gd name="connsiteY213" fmla="*/ 1619819 h 2282609"/>
              <a:gd name="connsiteX214" fmla="*/ 2830999 w 4076490"/>
              <a:gd name="connsiteY214" fmla="*/ 1641912 h 2282609"/>
              <a:gd name="connsiteX215" fmla="*/ 2860565 w 4076490"/>
              <a:gd name="connsiteY215" fmla="*/ 1641912 h 2282609"/>
              <a:gd name="connsiteX216" fmla="*/ 2860565 w 4076490"/>
              <a:gd name="connsiteY216" fmla="*/ 1664005 h 2282609"/>
              <a:gd name="connsiteX217" fmla="*/ 2882740 w 4076490"/>
              <a:gd name="connsiteY217" fmla="*/ 1664005 h 2282609"/>
              <a:gd name="connsiteX218" fmla="*/ 2882740 w 4076490"/>
              <a:gd name="connsiteY218" fmla="*/ 1686098 h 2282609"/>
              <a:gd name="connsiteX219" fmla="*/ 2901219 w 4076490"/>
              <a:gd name="connsiteY219" fmla="*/ 1686098 h 2282609"/>
              <a:gd name="connsiteX220" fmla="*/ 2923394 w 4076490"/>
              <a:gd name="connsiteY220" fmla="*/ 1686098 h 2282609"/>
              <a:gd name="connsiteX221" fmla="*/ 2934482 w 4076490"/>
              <a:gd name="connsiteY221" fmla="*/ 1686098 h 2282609"/>
              <a:gd name="connsiteX222" fmla="*/ 3000082 w 4076490"/>
              <a:gd name="connsiteY222" fmla="*/ 1686098 h 2282609"/>
              <a:gd name="connsiteX223" fmla="*/ 3000082 w 4076490"/>
              <a:gd name="connsiteY223" fmla="*/ 1712208 h 2282609"/>
              <a:gd name="connsiteX224" fmla="*/ 3029649 w 4076490"/>
              <a:gd name="connsiteY224" fmla="*/ 1712208 h 2282609"/>
              <a:gd name="connsiteX225" fmla="*/ 3029649 w 4076490"/>
              <a:gd name="connsiteY225" fmla="*/ 1738318 h 2282609"/>
              <a:gd name="connsiteX226" fmla="*/ 3055520 w 4076490"/>
              <a:gd name="connsiteY226" fmla="*/ 1738318 h 2282609"/>
              <a:gd name="connsiteX227" fmla="*/ 3055520 w 4076490"/>
              <a:gd name="connsiteY227" fmla="*/ 1764428 h 2282609"/>
              <a:gd name="connsiteX228" fmla="*/ 3059216 w 4076490"/>
              <a:gd name="connsiteY228" fmla="*/ 1764428 h 2282609"/>
              <a:gd name="connsiteX229" fmla="*/ 3066607 w 4076490"/>
              <a:gd name="connsiteY229" fmla="*/ 1764428 h 2282609"/>
              <a:gd name="connsiteX230" fmla="*/ 3066607 w 4076490"/>
              <a:gd name="connsiteY230" fmla="*/ 1791542 h 2282609"/>
              <a:gd name="connsiteX231" fmla="*/ 3085086 w 4076490"/>
              <a:gd name="connsiteY231" fmla="*/ 1791542 h 2282609"/>
              <a:gd name="connsiteX232" fmla="*/ 3220908 w 4076490"/>
              <a:gd name="connsiteY232" fmla="*/ 1791542 h 2282609"/>
              <a:gd name="connsiteX233" fmla="*/ 3246779 w 4076490"/>
              <a:gd name="connsiteY233" fmla="*/ 1791542 h 2282609"/>
              <a:gd name="connsiteX234" fmla="*/ 3308683 w 4076490"/>
              <a:gd name="connsiteY234" fmla="*/ 1791542 h 2282609"/>
              <a:gd name="connsiteX235" fmla="*/ 3364121 w 4076490"/>
              <a:gd name="connsiteY235" fmla="*/ 1791542 h 2282609"/>
              <a:gd name="connsiteX236" fmla="*/ 3364121 w 4076490"/>
              <a:gd name="connsiteY236" fmla="*/ 1826690 h 2282609"/>
              <a:gd name="connsiteX237" fmla="*/ 3620980 w 4076490"/>
              <a:gd name="connsiteY237" fmla="*/ 1826690 h 2282609"/>
              <a:gd name="connsiteX238" fmla="*/ 3635764 w 4076490"/>
              <a:gd name="connsiteY238" fmla="*/ 1826690 h 2282609"/>
              <a:gd name="connsiteX239" fmla="*/ 3657939 w 4076490"/>
              <a:gd name="connsiteY239" fmla="*/ 1826690 h 2282609"/>
              <a:gd name="connsiteX240" fmla="*/ 3676418 w 4076490"/>
              <a:gd name="connsiteY240" fmla="*/ 1826690 h 2282609"/>
              <a:gd name="connsiteX241" fmla="*/ 3676418 w 4076490"/>
              <a:gd name="connsiteY241" fmla="*/ 1871880 h 2282609"/>
              <a:gd name="connsiteX242" fmla="*/ 3691201 w 4076490"/>
              <a:gd name="connsiteY242" fmla="*/ 1871880 h 2282609"/>
              <a:gd name="connsiteX243" fmla="*/ 3712452 w 4076490"/>
              <a:gd name="connsiteY243" fmla="*/ 1871880 h 2282609"/>
              <a:gd name="connsiteX244" fmla="*/ 3712452 w 4076490"/>
              <a:gd name="connsiteY244" fmla="*/ 1923096 h 2282609"/>
              <a:gd name="connsiteX245" fmla="*/ 3786368 w 4076490"/>
              <a:gd name="connsiteY245" fmla="*/ 1923096 h 2282609"/>
              <a:gd name="connsiteX246" fmla="*/ 3874144 w 4076490"/>
              <a:gd name="connsiteY246" fmla="*/ 1923096 h 2282609"/>
              <a:gd name="connsiteX247" fmla="*/ 3885232 w 4076490"/>
              <a:gd name="connsiteY247" fmla="*/ 1923096 h 2282609"/>
              <a:gd name="connsiteX248" fmla="*/ 3929581 w 4076490"/>
              <a:gd name="connsiteY248" fmla="*/ 1923096 h 2282609"/>
              <a:gd name="connsiteX249" fmla="*/ 3970235 w 4076490"/>
              <a:gd name="connsiteY249" fmla="*/ 1923096 h 2282609"/>
              <a:gd name="connsiteX250" fmla="*/ 3987790 w 4076490"/>
              <a:gd name="connsiteY250" fmla="*/ 1923096 h 2282609"/>
              <a:gd name="connsiteX251" fmla="*/ 4076490 w 4076490"/>
              <a:gd name="connsiteY251" fmla="*/ 1923096 h 2282609"/>
              <a:gd name="connsiteX252" fmla="*/ 4076490 w 4076490"/>
              <a:gd name="connsiteY252" fmla="*/ 2282609 h 22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4076490" h="2282609">
                <a:moveTo>
                  <a:pt x="0" y="0"/>
                </a:moveTo>
                <a:lnTo>
                  <a:pt x="3696" y="0"/>
                </a:lnTo>
                <a:lnTo>
                  <a:pt x="40654" y="0"/>
                </a:lnTo>
                <a:lnTo>
                  <a:pt x="40654" y="15063"/>
                </a:lnTo>
                <a:lnTo>
                  <a:pt x="44350" y="15063"/>
                </a:lnTo>
                <a:lnTo>
                  <a:pt x="44350" y="31131"/>
                </a:lnTo>
                <a:lnTo>
                  <a:pt x="55437" y="31131"/>
                </a:lnTo>
                <a:lnTo>
                  <a:pt x="55437" y="46194"/>
                </a:lnTo>
                <a:lnTo>
                  <a:pt x="70221" y="46194"/>
                </a:lnTo>
                <a:lnTo>
                  <a:pt x="70221" y="61258"/>
                </a:lnTo>
                <a:lnTo>
                  <a:pt x="165388" y="61258"/>
                </a:lnTo>
                <a:lnTo>
                  <a:pt x="165388" y="77326"/>
                </a:lnTo>
                <a:lnTo>
                  <a:pt x="227293" y="77326"/>
                </a:lnTo>
                <a:lnTo>
                  <a:pt x="227293" y="92389"/>
                </a:lnTo>
                <a:lnTo>
                  <a:pt x="245772" y="92389"/>
                </a:lnTo>
                <a:lnTo>
                  <a:pt x="245772" y="107452"/>
                </a:lnTo>
                <a:lnTo>
                  <a:pt x="249468" y="107452"/>
                </a:lnTo>
                <a:lnTo>
                  <a:pt x="249468" y="123520"/>
                </a:lnTo>
                <a:lnTo>
                  <a:pt x="271643" y="123520"/>
                </a:lnTo>
                <a:lnTo>
                  <a:pt x="271643" y="138583"/>
                </a:lnTo>
                <a:lnTo>
                  <a:pt x="319688" y="138583"/>
                </a:lnTo>
                <a:lnTo>
                  <a:pt x="319688" y="153647"/>
                </a:lnTo>
                <a:lnTo>
                  <a:pt x="327080" y="153647"/>
                </a:lnTo>
                <a:lnTo>
                  <a:pt x="327080" y="169714"/>
                </a:lnTo>
                <a:lnTo>
                  <a:pt x="374202" y="169714"/>
                </a:lnTo>
                <a:lnTo>
                  <a:pt x="374202" y="184778"/>
                </a:lnTo>
                <a:lnTo>
                  <a:pt x="407464" y="184778"/>
                </a:lnTo>
                <a:lnTo>
                  <a:pt x="407464" y="215909"/>
                </a:lnTo>
                <a:lnTo>
                  <a:pt x="422248" y="215909"/>
                </a:lnTo>
                <a:lnTo>
                  <a:pt x="422248" y="230972"/>
                </a:lnTo>
                <a:lnTo>
                  <a:pt x="437031" y="230972"/>
                </a:lnTo>
                <a:lnTo>
                  <a:pt x="437031" y="247040"/>
                </a:lnTo>
                <a:lnTo>
                  <a:pt x="451814" y="247040"/>
                </a:lnTo>
                <a:lnTo>
                  <a:pt x="451814" y="277167"/>
                </a:lnTo>
                <a:lnTo>
                  <a:pt x="488772" y="277167"/>
                </a:lnTo>
                <a:lnTo>
                  <a:pt x="488772" y="293234"/>
                </a:lnTo>
                <a:lnTo>
                  <a:pt x="492468" y="293234"/>
                </a:lnTo>
                <a:lnTo>
                  <a:pt x="492468" y="308298"/>
                </a:lnTo>
                <a:lnTo>
                  <a:pt x="499860" y="308298"/>
                </a:lnTo>
                <a:lnTo>
                  <a:pt x="517415" y="308298"/>
                </a:lnTo>
                <a:lnTo>
                  <a:pt x="517415" y="324366"/>
                </a:lnTo>
                <a:lnTo>
                  <a:pt x="543286" y="324366"/>
                </a:lnTo>
                <a:lnTo>
                  <a:pt x="543286" y="339429"/>
                </a:lnTo>
                <a:lnTo>
                  <a:pt x="554373" y="339429"/>
                </a:lnTo>
                <a:lnTo>
                  <a:pt x="554373" y="354492"/>
                </a:lnTo>
                <a:lnTo>
                  <a:pt x="583940" y="354492"/>
                </a:lnTo>
                <a:lnTo>
                  <a:pt x="583940" y="370560"/>
                </a:lnTo>
                <a:lnTo>
                  <a:pt x="620898" y="370560"/>
                </a:lnTo>
                <a:lnTo>
                  <a:pt x="620898" y="385623"/>
                </a:lnTo>
                <a:lnTo>
                  <a:pt x="635681" y="385623"/>
                </a:lnTo>
                <a:lnTo>
                  <a:pt x="635681" y="416754"/>
                </a:lnTo>
                <a:lnTo>
                  <a:pt x="679107" y="416754"/>
                </a:lnTo>
                <a:lnTo>
                  <a:pt x="679107" y="432822"/>
                </a:lnTo>
                <a:lnTo>
                  <a:pt x="712369" y="432822"/>
                </a:lnTo>
                <a:lnTo>
                  <a:pt x="712369" y="447885"/>
                </a:lnTo>
                <a:lnTo>
                  <a:pt x="716065" y="447885"/>
                </a:lnTo>
                <a:lnTo>
                  <a:pt x="716065" y="463953"/>
                </a:lnTo>
                <a:lnTo>
                  <a:pt x="741936" y="463953"/>
                </a:lnTo>
                <a:lnTo>
                  <a:pt x="741936" y="479017"/>
                </a:lnTo>
                <a:lnTo>
                  <a:pt x="826016" y="479017"/>
                </a:lnTo>
                <a:lnTo>
                  <a:pt x="826016" y="495084"/>
                </a:lnTo>
                <a:lnTo>
                  <a:pt x="829712" y="495084"/>
                </a:lnTo>
                <a:lnTo>
                  <a:pt x="829712" y="510148"/>
                </a:lnTo>
                <a:lnTo>
                  <a:pt x="862974" y="510148"/>
                </a:lnTo>
                <a:lnTo>
                  <a:pt x="862974" y="526215"/>
                </a:lnTo>
                <a:lnTo>
                  <a:pt x="870366" y="526215"/>
                </a:lnTo>
                <a:lnTo>
                  <a:pt x="870366" y="541279"/>
                </a:lnTo>
                <a:lnTo>
                  <a:pt x="874062" y="541279"/>
                </a:lnTo>
                <a:lnTo>
                  <a:pt x="874062" y="557346"/>
                </a:lnTo>
                <a:lnTo>
                  <a:pt x="972925" y="557346"/>
                </a:lnTo>
                <a:lnTo>
                  <a:pt x="972925" y="572410"/>
                </a:lnTo>
                <a:lnTo>
                  <a:pt x="995100" y="572410"/>
                </a:lnTo>
                <a:lnTo>
                  <a:pt x="995100" y="588477"/>
                </a:lnTo>
                <a:lnTo>
                  <a:pt x="1002491" y="588477"/>
                </a:lnTo>
                <a:lnTo>
                  <a:pt x="1002491" y="603541"/>
                </a:lnTo>
                <a:lnTo>
                  <a:pt x="1013579" y="603541"/>
                </a:lnTo>
                <a:lnTo>
                  <a:pt x="1013579" y="619608"/>
                </a:lnTo>
                <a:lnTo>
                  <a:pt x="1028362" y="619608"/>
                </a:lnTo>
                <a:lnTo>
                  <a:pt x="1028362" y="634672"/>
                </a:lnTo>
                <a:lnTo>
                  <a:pt x="1032058" y="634672"/>
                </a:lnTo>
                <a:lnTo>
                  <a:pt x="1032058" y="650740"/>
                </a:lnTo>
                <a:lnTo>
                  <a:pt x="1061625" y="650740"/>
                </a:lnTo>
                <a:lnTo>
                  <a:pt x="1061625" y="665803"/>
                </a:lnTo>
                <a:lnTo>
                  <a:pt x="1072712" y="665803"/>
                </a:lnTo>
                <a:lnTo>
                  <a:pt x="1072712" y="680866"/>
                </a:lnTo>
                <a:lnTo>
                  <a:pt x="1093963" y="680866"/>
                </a:lnTo>
                <a:lnTo>
                  <a:pt x="1093963" y="696934"/>
                </a:lnTo>
                <a:lnTo>
                  <a:pt x="1116138" y="696934"/>
                </a:lnTo>
                <a:lnTo>
                  <a:pt x="1116138" y="711997"/>
                </a:lnTo>
                <a:lnTo>
                  <a:pt x="1153096" y="711997"/>
                </a:lnTo>
                <a:lnTo>
                  <a:pt x="1153096" y="728065"/>
                </a:lnTo>
                <a:lnTo>
                  <a:pt x="1156792" y="728065"/>
                </a:lnTo>
                <a:lnTo>
                  <a:pt x="1156792" y="743128"/>
                </a:lnTo>
                <a:lnTo>
                  <a:pt x="1178967" y="743128"/>
                </a:lnTo>
                <a:lnTo>
                  <a:pt x="1178967" y="759196"/>
                </a:lnTo>
                <a:lnTo>
                  <a:pt x="1204838" y="759196"/>
                </a:lnTo>
                <a:lnTo>
                  <a:pt x="1204838" y="774259"/>
                </a:lnTo>
                <a:lnTo>
                  <a:pt x="1227013" y="774259"/>
                </a:lnTo>
                <a:lnTo>
                  <a:pt x="1227013" y="790327"/>
                </a:lnTo>
                <a:lnTo>
                  <a:pt x="1240872" y="790327"/>
                </a:lnTo>
                <a:lnTo>
                  <a:pt x="1240872" y="805390"/>
                </a:lnTo>
                <a:lnTo>
                  <a:pt x="1285222" y="805390"/>
                </a:lnTo>
                <a:lnTo>
                  <a:pt x="1285222" y="821458"/>
                </a:lnTo>
                <a:lnTo>
                  <a:pt x="1296309" y="821458"/>
                </a:lnTo>
                <a:lnTo>
                  <a:pt x="1296309" y="836522"/>
                </a:lnTo>
                <a:lnTo>
                  <a:pt x="1314788" y="836522"/>
                </a:lnTo>
                <a:lnTo>
                  <a:pt x="1314788" y="852589"/>
                </a:lnTo>
                <a:lnTo>
                  <a:pt x="1329572" y="852589"/>
                </a:lnTo>
                <a:lnTo>
                  <a:pt x="1329572" y="867653"/>
                </a:lnTo>
                <a:lnTo>
                  <a:pt x="1344355" y="867653"/>
                </a:lnTo>
                <a:lnTo>
                  <a:pt x="1344355" y="883720"/>
                </a:lnTo>
                <a:lnTo>
                  <a:pt x="1348051" y="883720"/>
                </a:lnTo>
                <a:lnTo>
                  <a:pt x="1348051" y="898784"/>
                </a:lnTo>
                <a:lnTo>
                  <a:pt x="1398868" y="898784"/>
                </a:lnTo>
                <a:lnTo>
                  <a:pt x="1398868" y="914851"/>
                </a:lnTo>
                <a:lnTo>
                  <a:pt x="1458001" y="914851"/>
                </a:lnTo>
                <a:lnTo>
                  <a:pt x="1458001" y="929915"/>
                </a:lnTo>
                <a:lnTo>
                  <a:pt x="1472785" y="929915"/>
                </a:lnTo>
                <a:lnTo>
                  <a:pt x="1472785" y="945982"/>
                </a:lnTo>
                <a:lnTo>
                  <a:pt x="1506047" y="945982"/>
                </a:lnTo>
                <a:lnTo>
                  <a:pt x="1506047" y="961046"/>
                </a:lnTo>
                <a:lnTo>
                  <a:pt x="1534690" y="961046"/>
                </a:lnTo>
                <a:lnTo>
                  <a:pt x="1534690" y="977113"/>
                </a:lnTo>
                <a:lnTo>
                  <a:pt x="1556864" y="977113"/>
                </a:lnTo>
                <a:lnTo>
                  <a:pt x="1556864" y="992177"/>
                </a:lnTo>
                <a:lnTo>
                  <a:pt x="1571648" y="992177"/>
                </a:lnTo>
                <a:lnTo>
                  <a:pt x="1571648" y="1008244"/>
                </a:lnTo>
                <a:lnTo>
                  <a:pt x="1586431" y="1008244"/>
                </a:lnTo>
                <a:lnTo>
                  <a:pt x="1586431" y="1023308"/>
                </a:lnTo>
                <a:lnTo>
                  <a:pt x="1608606" y="1023308"/>
                </a:lnTo>
                <a:lnTo>
                  <a:pt x="1608606" y="1038371"/>
                </a:lnTo>
                <a:lnTo>
                  <a:pt x="1619693" y="1038371"/>
                </a:lnTo>
                <a:lnTo>
                  <a:pt x="1619693" y="1054439"/>
                </a:lnTo>
                <a:lnTo>
                  <a:pt x="1660347" y="1054439"/>
                </a:lnTo>
                <a:lnTo>
                  <a:pt x="1660347" y="1069502"/>
                </a:lnTo>
                <a:lnTo>
                  <a:pt x="1664043" y="1069502"/>
                </a:lnTo>
                <a:lnTo>
                  <a:pt x="1664043" y="1085570"/>
                </a:lnTo>
                <a:lnTo>
                  <a:pt x="1703773" y="1085570"/>
                </a:lnTo>
                <a:lnTo>
                  <a:pt x="1703773" y="1100633"/>
                </a:lnTo>
                <a:lnTo>
                  <a:pt x="1711165" y="1100633"/>
                </a:lnTo>
                <a:lnTo>
                  <a:pt x="1711165" y="1116701"/>
                </a:lnTo>
                <a:lnTo>
                  <a:pt x="1714861" y="1116701"/>
                </a:lnTo>
                <a:lnTo>
                  <a:pt x="1714861" y="1131764"/>
                </a:lnTo>
                <a:lnTo>
                  <a:pt x="1722253" y="1131764"/>
                </a:lnTo>
                <a:lnTo>
                  <a:pt x="1722253" y="1147832"/>
                </a:lnTo>
                <a:lnTo>
                  <a:pt x="1821116" y="1147832"/>
                </a:lnTo>
                <a:lnTo>
                  <a:pt x="1821116" y="1162896"/>
                </a:lnTo>
                <a:lnTo>
                  <a:pt x="1839595" y="1162896"/>
                </a:lnTo>
                <a:lnTo>
                  <a:pt x="1839595" y="1178963"/>
                </a:lnTo>
                <a:lnTo>
                  <a:pt x="1913511" y="1178963"/>
                </a:lnTo>
                <a:lnTo>
                  <a:pt x="1913511" y="1194027"/>
                </a:lnTo>
                <a:lnTo>
                  <a:pt x="1924599" y="1194027"/>
                </a:lnTo>
                <a:lnTo>
                  <a:pt x="1924599" y="1210094"/>
                </a:lnTo>
                <a:lnTo>
                  <a:pt x="1960633" y="1210094"/>
                </a:lnTo>
                <a:lnTo>
                  <a:pt x="1960633" y="1225158"/>
                </a:lnTo>
                <a:lnTo>
                  <a:pt x="1971720" y="1225158"/>
                </a:lnTo>
                <a:lnTo>
                  <a:pt x="1971720" y="1241225"/>
                </a:lnTo>
                <a:lnTo>
                  <a:pt x="2019766" y="1241225"/>
                </a:lnTo>
                <a:lnTo>
                  <a:pt x="2019766" y="1256289"/>
                </a:lnTo>
                <a:lnTo>
                  <a:pt x="2049333" y="1256289"/>
                </a:lnTo>
                <a:lnTo>
                  <a:pt x="2049333" y="1272356"/>
                </a:lnTo>
                <a:lnTo>
                  <a:pt x="2056724" y="1272356"/>
                </a:lnTo>
                <a:lnTo>
                  <a:pt x="2056724" y="1287420"/>
                </a:lnTo>
                <a:lnTo>
                  <a:pt x="2067812" y="1287420"/>
                </a:lnTo>
                <a:lnTo>
                  <a:pt x="2067812" y="1303487"/>
                </a:lnTo>
                <a:lnTo>
                  <a:pt x="2089987" y="1303487"/>
                </a:lnTo>
                <a:lnTo>
                  <a:pt x="2089987" y="1318551"/>
                </a:lnTo>
                <a:lnTo>
                  <a:pt x="2133413" y="1318551"/>
                </a:lnTo>
                <a:lnTo>
                  <a:pt x="2133413" y="1334618"/>
                </a:lnTo>
                <a:lnTo>
                  <a:pt x="2148196" y="1334618"/>
                </a:lnTo>
                <a:lnTo>
                  <a:pt x="2148196" y="1349682"/>
                </a:lnTo>
                <a:lnTo>
                  <a:pt x="2196241" y="1349682"/>
                </a:lnTo>
                <a:lnTo>
                  <a:pt x="2196241" y="1365750"/>
                </a:lnTo>
                <a:lnTo>
                  <a:pt x="2211025" y="1365750"/>
                </a:lnTo>
                <a:lnTo>
                  <a:pt x="2211025" y="1380813"/>
                </a:lnTo>
                <a:lnTo>
                  <a:pt x="2225808" y="1380813"/>
                </a:lnTo>
                <a:lnTo>
                  <a:pt x="2261842" y="1380813"/>
                </a:lnTo>
                <a:lnTo>
                  <a:pt x="2280321" y="1380813"/>
                </a:lnTo>
                <a:lnTo>
                  <a:pt x="2280321" y="1396881"/>
                </a:lnTo>
                <a:lnTo>
                  <a:pt x="2287713" y="1396881"/>
                </a:lnTo>
                <a:lnTo>
                  <a:pt x="2295105" y="1396881"/>
                </a:lnTo>
                <a:lnTo>
                  <a:pt x="2302496" y="1396881"/>
                </a:lnTo>
                <a:lnTo>
                  <a:pt x="2302496" y="1430020"/>
                </a:lnTo>
                <a:lnTo>
                  <a:pt x="2306192" y="1430020"/>
                </a:lnTo>
                <a:lnTo>
                  <a:pt x="2320975" y="1430020"/>
                </a:lnTo>
                <a:lnTo>
                  <a:pt x="2320975" y="1447092"/>
                </a:lnTo>
                <a:lnTo>
                  <a:pt x="2328367" y="1447092"/>
                </a:lnTo>
                <a:lnTo>
                  <a:pt x="2328367" y="1464164"/>
                </a:lnTo>
                <a:lnTo>
                  <a:pt x="2339455" y="1464164"/>
                </a:lnTo>
                <a:lnTo>
                  <a:pt x="2430926" y="1464164"/>
                </a:lnTo>
                <a:lnTo>
                  <a:pt x="2430926" y="1482240"/>
                </a:lnTo>
                <a:lnTo>
                  <a:pt x="2449405" y="1482240"/>
                </a:lnTo>
                <a:lnTo>
                  <a:pt x="2449405" y="1500316"/>
                </a:lnTo>
                <a:lnTo>
                  <a:pt x="2467884" y="1500316"/>
                </a:lnTo>
                <a:lnTo>
                  <a:pt x="2478972" y="1500316"/>
                </a:lnTo>
                <a:lnTo>
                  <a:pt x="2540877" y="1500316"/>
                </a:lnTo>
                <a:lnTo>
                  <a:pt x="2577835" y="1500316"/>
                </a:lnTo>
                <a:lnTo>
                  <a:pt x="2577835" y="1519396"/>
                </a:lnTo>
                <a:lnTo>
                  <a:pt x="2581531" y="1519396"/>
                </a:lnTo>
                <a:lnTo>
                  <a:pt x="2581531" y="1538477"/>
                </a:lnTo>
                <a:lnTo>
                  <a:pt x="2603706" y="1538477"/>
                </a:lnTo>
                <a:lnTo>
                  <a:pt x="2618489" y="1538477"/>
                </a:lnTo>
                <a:lnTo>
                  <a:pt x="2618489" y="1557557"/>
                </a:lnTo>
                <a:lnTo>
                  <a:pt x="2629576" y="1557557"/>
                </a:lnTo>
                <a:lnTo>
                  <a:pt x="2677622" y="1557557"/>
                </a:lnTo>
                <a:lnTo>
                  <a:pt x="2677622" y="1577642"/>
                </a:lnTo>
                <a:lnTo>
                  <a:pt x="2721048" y="1577642"/>
                </a:lnTo>
                <a:lnTo>
                  <a:pt x="2721048" y="1597726"/>
                </a:lnTo>
                <a:lnTo>
                  <a:pt x="2776485" y="1597726"/>
                </a:lnTo>
                <a:lnTo>
                  <a:pt x="2780181" y="1597726"/>
                </a:lnTo>
                <a:lnTo>
                  <a:pt x="2806052" y="1597726"/>
                </a:lnTo>
                <a:lnTo>
                  <a:pt x="2817139" y="1597726"/>
                </a:lnTo>
                <a:lnTo>
                  <a:pt x="2817139" y="1619819"/>
                </a:lnTo>
                <a:lnTo>
                  <a:pt x="2830999" y="1619819"/>
                </a:lnTo>
                <a:lnTo>
                  <a:pt x="2830999" y="1641912"/>
                </a:lnTo>
                <a:lnTo>
                  <a:pt x="2860565" y="1641912"/>
                </a:lnTo>
                <a:lnTo>
                  <a:pt x="2860565" y="1664005"/>
                </a:lnTo>
                <a:lnTo>
                  <a:pt x="2882740" y="1664005"/>
                </a:lnTo>
                <a:lnTo>
                  <a:pt x="2882740" y="1686098"/>
                </a:lnTo>
                <a:lnTo>
                  <a:pt x="2901219" y="1686098"/>
                </a:lnTo>
                <a:lnTo>
                  <a:pt x="2923394" y="1686098"/>
                </a:lnTo>
                <a:lnTo>
                  <a:pt x="2934482" y="1686098"/>
                </a:lnTo>
                <a:lnTo>
                  <a:pt x="3000082" y="1686098"/>
                </a:lnTo>
                <a:lnTo>
                  <a:pt x="3000082" y="1712208"/>
                </a:lnTo>
                <a:lnTo>
                  <a:pt x="3029649" y="1712208"/>
                </a:lnTo>
                <a:lnTo>
                  <a:pt x="3029649" y="1738318"/>
                </a:lnTo>
                <a:lnTo>
                  <a:pt x="3055520" y="1738318"/>
                </a:lnTo>
                <a:lnTo>
                  <a:pt x="3055520" y="1764428"/>
                </a:lnTo>
                <a:lnTo>
                  <a:pt x="3059216" y="1764428"/>
                </a:lnTo>
                <a:lnTo>
                  <a:pt x="3066607" y="1764428"/>
                </a:lnTo>
                <a:lnTo>
                  <a:pt x="3066607" y="1791542"/>
                </a:lnTo>
                <a:lnTo>
                  <a:pt x="3085086" y="1791542"/>
                </a:lnTo>
                <a:lnTo>
                  <a:pt x="3220908" y="1791542"/>
                </a:lnTo>
                <a:lnTo>
                  <a:pt x="3246779" y="1791542"/>
                </a:lnTo>
                <a:lnTo>
                  <a:pt x="3308683" y="1791542"/>
                </a:lnTo>
                <a:lnTo>
                  <a:pt x="3364121" y="1791542"/>
                </a:lnTo>
                <a:lnTo>
                  <a:pt x="3364121" y="1826690"/>
                </a:lnTo>
                <a:lnTo>
                  <a:pt x="3620980" y="1826690"/>
                </a:lnTo>
                <a:lnTo>
                  <a:pt x="3635764" y="1826690"/>
                </a:lnTo>
                <a:lnTo>
                  <a:pt x="3657939" y="1826690"/>
                </a:lnTo>
                <a:lnTo>
                  <a:pt x="3676418" y="1826690"/>
                </a:lnTo>
                <a:lnTo>
                  <a:pt x="3676418" y="1871880"/>
                </a:lnTo>
                <a:lnTo>
                  <a:pt x="3691201" y="1871880"/>
                </a:lnTo>
                <a:lnTo>
                  <a:pt x="3712452" y="1871880"/>
                </a:lnTo>
                <a:lnTo>
                  <a:pt x="3712452" y="1923096"/>
                </a:lnTo>
                <a:lnTo>
                  <a:pt x="3786368" y="1923096"/>
                </a:lnTo>
                <a:lnTo>
                  <a:pt x="3874144" y="1923096"/>
                </a:lnTo>
                <a:lnTo>
                  <a:pt x="3885232" y="1923096"/>
                </a:lnTo>
                <a:lnTo>
                  <a:pt x="3929581" y="1923096"/>
                </a:lnTo>
                <a:lnTo>
                  <a:pt x="3970235" y="1923096"/>
                </a:lnTo>
                <a:lnTo>
                  <a:pt x="3987790" y="1923096"/>
                </a:lnTo>
                <a:lnTo>
                  <a:pt x="4076490" y="1923096"/>
                </a:lnTo>
                <a:lnTo>
                  <a:pt x="4076490" y="2282609"/>
                </a:lnTo>
              </a:path>
            </a:pathLst>
          </a:custGeom>
          <a:noFill/>
          <a:ln w="15828" cap="flat">
            <a:solidFill>
              <a:srgbClr val="34B4A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a:ea typeface="+mn-ea"/>
              <a:cs typeface="+mn-cs"/>
            </a:endParaRPr>
          </a:p>
        </p:txBody>
      </p:sp>
      <p:sp>
        <p:nvSpPr>
          <p:cNvPr id="263" name="Freeform 407">
            <a:extLst>
              <a:ext uri="{FF2B5EF4-FFF2-40B4-BE49-F238E27FC236}">
                <a16:creationId xmlns:a16="http://schemas.microsoft.com/office/drawing/2014/main" id="{14F304D7-F499-8CD6-1510-2A3DD0FC30F1}"/>
              </a:ext>
            </a:extLst>
          </p:cNvPr>
          <p:cNvSpPr/>
          <p:nvPr/>
        </p:nvSpPr>
        <p:spPr>
          <a:xfrm>
            <a:off x="6901270" y="1657838"/>
            <a:ext cx="4243792" cy="2059135"/>
          </a:xfrm>
          <a:custGeom>
            <a:avLst/>
            <a:gdLst>
              <a:gd name="connsiteX0" fmla="*/ 0 w 4243792"/>
              <a:gd name="connsiteY0" fmla="*/ 0 h 2059135"/>
              <a:gd name="connsiteX1" fmla="*/ 98650 w 4243792"/>
              <a:gd name="connsiteY1" fmla="*/ 0 h 2059135"/>
              <a:gd name="connsiteX2" fmla="*/ 98650 w 4243792"/>
              <a:gd name="connsiteY2" fmla="*/ 18974 h 2059135"/>
              <a:gd name="connsiteX3" fmla="*/ 161343 w 4243792"/>
              <a:gd name="connsiteY3" fmla="*/ 18974 h 2059135"/>
              <a:gd name="connsiteX4" fmla="*/ 161343 w 4243792"/>
              <a:gd name="connsiteY4" fmla="*/ 38946 h 2059135"/>
              <a:gd name="connsiteX5" fmla="*/ 165031 w 4243792"/>
              <a:gd name="connsiteY5" fmla="*/ 38946 h 2059135"/>
              <a:gd name="connsiteX6" fmla="*/ 168719 w 4243792"/>
              <a:gd name="connsiteY6" fmla="*/ 38946 h 2059135"/>
              <a:gd name="connsiteX7" fmla="*/ 168719 w 4243792"/>
              <a:gd name="connsiteY7" fmla="*/ 58918 h 2059135"/>
              <a:gd name="connsiteX8" fmla="*/ 219427 w 4243792"/>
              <a:gd name="connsiteY8" fmla="*/ 58918 h 2059135"/>
              <a:gd name="connsiteX9" fmla="*/ 219427 w 4243792"/>
              <a:gd name="connsiteY9" fmla="*/ 77892 h 2059135"/>
              <a:gd name="connsiteX10" fmla="*/ 259993 w 4243792"/>
              <a:gd name="connsiteY10" fmla="*/ 77892 h 2059135"/>
              <a:gd name="connsiteX11" fmla="*/ 259993 w 4243792"/>
              <a:gd name="connsiteY11" fmla="*/ 97864 h 2059135"/>
              <a:gd name="connsiteX12" fmla="*/ 285808 w 4243792"/>
              <a:gd name="connsiteY12" fmla="*/ 97864 h 2059135"/>
              <a:gd name="connsiteX13" fmla="*/ 285808 w 4243792"/>
              <a:gd name="connsiteY13" fmla="*/ 137808 h 2059135"/>
              <a:gd name="connsiteX14" fmla="*/ 311623 w 4243792"/>
              <a:gd name="connsiteY14" fmla="*/ 137808 h 2059135"/>
              <a:gd name="connsiteX15" fmla="*/ 311623 w 4243792"/>
              <a:gd name="connsiteY15" fmla="*/ 156782 h 2059135"/>
              <a:gd name="connsiteX16" fmla="*/ 337438 w 4243792"/>
              <a:gd name="connsiteY16" fmla="*/ 156782 h 2059135"/>
              <a:gd name="connsiteX17" fmla="*/ 337438 w 4243792"/>
              <a:gd name="connsiteY17" fmla="*/ 176754 h 2059135"/>
              <a:gd name="connsiteX18" fmla="*/ 355877 w 4243792"/>
              <a:gd name="connsiteY18" fmla="*/ 176754 h 2059135"/>
              <a:gd name="connsiteX19" fmla="*/ 355877 w 4243792"/>
              <a:gd name="connsiteY19" fmla="*/ 196726 h 2059135"/>
              <a:gd name="connsiteX20" fmla="*/ 366941 w 4243792"/>
              <a:gd name="connsiteY20" fmla="*/ 196726 h 2059135"/>
              <a:gd name="connsiteX21" fmla="*/ 366941 w 4243792"/>
              <a:gd name="connsiteY21" fmla="*/ 216699 h 2059135"/>
              <a:gd name="connsiteX22" fmla="*/ 377083 w 4243792"/>
              <a:gd name="connsiteY22" fmla="*/ 216699 h 2059135"/>
              <a:gd name="connsiteX23" fmla="*/ 377083 w 4243792"/>
              <a:gd name="connsiteY23" fmla="*/ 236671 h 2059135"/>
              <a:gd name="connsiteX24" fmla="*/ 380770 w 4243792"/>
              <a:gd name="connsiteY24" fmla="*/ 236671 h 2059135"/>
              <a:gd name="connsiteX25" fmla="*/ 380770 w 4243792"/>
              <a:gd name="connsiteY25" fmla="*/ 255644 h 2059135"/>
              <a:gd name="connsiteX26" fmla="*/ 395522 w 4243792"/>
              <a:gd name="connsiteY26" fmla="*/ 255644 h 2059135"/>
              <a:gd name="connsiteX27" fmla="*/ 395522 w 4243792"/>
              <a:gd name="connsiteY27" fmla="*/ 275617 h 2059135"/>
              <a:gd name="connsiteX28" fmla="*/ 402898 w 4243792"/>
              <a:gd name="connsiteY28" fmla="*/ 275617 h 2059135"/>
              <a:gd name="connsiteX29" fmla="*/ 402898 w 4243792"/>
              <a:gd name="connsiteY29" fmla="*/ 295589 h 2059135"/>
              <a:gd name="connsiteX30" fmla="*/ 417649 w 4243792"/>
              <a:gd name="connsiteY30" fmla="*/ 295589 h 2059135"/>
              <a:gd name="connsiteX31" fmla="*/ 417649 w 4243792"/>
              <a:gd name="connsiteY31" fmla="*/ 315561 h 2059135"/>
              <a:gd name="connsiteX32" fmla="*/ 458215 w 4243792"/>
              <a:gd name="connsiteY32" fmla="*/ 315561 h 2059135"/>
              <a:gd name="connsiteX33" fmla="*/ 458215 w 4243792"/>
              <a:gd name="connsiteY33" fmla="*/ 334535 h 2059135"/>
              <a:gd name="connsiteX34" fmla="*/ 461903 w 4243792"/>
              <a:gd name="connsiteY34" fmla="*/ 334535 h 2059135"/>
              <a:gd name="connsiteX35" fmla="*/ 461903 w 4243792"/>
              <a:gd name="connsiteY35" fmla="*/ 354507 h 2059135"/>
              <a:gd name="connsiteX36" fmla="*/ 469279 w 4243792"/>
              <a:gd name="connsiteY36" fmla="*/ 354507 h 2059135"/>
              <a:gd name="connsiteX37" fmla="*/ 469279 w 4243792"/>
              <a:gd name="connsiteY37" fmla="*/ 374479 h 2059135"/>
              <a:gd name="connsiteX38" fmla="*/ 491406 w 4243792"/>
              <a:gd name="connsiteY38" fmla="*/ 374479 h 2059135"/>
              <a:gd name="connsiteX39" fmla="*/ 491406 w 4243792"/>
              <a:gd name="connsiteY39" fmla="*/ 394451 h 2059135"/>
              <a:gd name="connsiteX40" fmla="*/ 495094 w 4243792"/>
              <a:gd name="connsiteY40" fmla="*/ 394451 h 2059135"/>
              <a:gd name="connsiteX41" fmla="*/ 495094 w 4243792"/>
              <a:gd name="connsiteY41" fmla="*/ 413425 h 2059135"/>
              <a:gd name="connsiteX42" fmla="*/ 498782 w 4243792"/>
              <a:gd name="connsiteY42" fmla="*/ 413425 h 2059135"/>
              <a:gd name="connsiteX43" fmla="*/ 498782 w 4243792"/>
              <a:gd name="connsiteY43" fmla="*/ 433397 h 2059135"/>
              <a:gd name="connsiteX44" fmla="*/ 517221 w 4243792"/>
              <a:gd name="connsiteY44" fmla="*/ 433397 h 2059135"/>
              <a:gd name="connsiteX45" fmla="*/ 517221 w 4243792"/>
              <a:gd name="connsiteY45" fmla="*/ 453369 h 2059135"/>
              <a:gd name="connsiteX46" fmla="*/ 556865 w 4243792"/>
              <a:gd name="connsiteY46" fmla="*/ 453369 h 2059135"/>
              <a:gd name="connsiteX47" fmla="*/ 556865 w 4243792"/>
              <a:gd name="connsiteY47" fmla="*/ 473342 h 2059135"/>
              <a:gd name="connsiteX48" fmla="*/ 560553 w 4243792"/>
              <a:gd name="connsiteY48" fmla="*/ 473342 h 2059135"/>
              <a:gd name="connsiteX49" fmla="*/ 560553 w 4243792"/>
              <a:gd name="connsiteY49" fmla="*/ 493314 h 2059135"/>
              <a:gd name="connsiteX50" fmla="*/ 567929 w 4243792"/>
              <a:gd name="connsiteY50" fmla="*/ 493314 h 2059135"/>
              <a:gd name="connsiteX51" fmla="*/ 567929 w 4243792"/>
              <a:gd name="connsiteY51" fmla="*/ 512287 h 2059135"/>
              <a:gd name="connsiteX52" fmla="*/ 575305 w 4243792"/>
              <a:gd name="connsiteY52" fmla="*/ 512287 h 2059135"/>
              <a:gd name="connsiteX53" fmla="*/ 575305 w 4243792"/>
              <a:gd name="connsiteY53" fmla="*/ 532260 h 2059135"/>
              <a:gd name="connsiteX54" fmla="*/ 586368 w 4243792"/>
              <a:gd name="connsiteY54" fmla="*/ 532260 h 2059135"/>
              <a:gd name="connsiteX55" fmla="*/ 586368 w 4243792"/>
              <a:gd name="connsiteY55" fmla="*/ 552232 h 2059135"/>
              <a:gd name="connsiteX56" fmla="*/ 608495 w 4243792"/>
              <a:gd name="connsiteY56" fmla="*/ 552232 h 2059135"/>
              <a:gd name="connsiteX57" fmla="*/ 608495 w 4243792"/>
              <a:gd name="connsiteY57" fmla="*/ 572204 h 2059135"/>
              <a:gd name="connsiteX58" fmla="*/ 626934 w 4243792"/>
              <a:gd name="connsiteY58" fmla="*/ 572204 h 2059135"/>
              <a:gd name="connsiteX59" fmla="*/ 626934 w 4243792"/>
              <a:gd name="connsiteY59" fmla="*/ 591178 h 2059135"/>
              <a:gd name="connsiteX60" fmla="*/ 634310 w 4243792"/>
              <a:gd name="connsiteY60" fmla="*/ 591178 h 2059135"/>
              <a:gd name="connsiteX61" fmla="*/ 634310 w 4243792"/>
              <a:gd name="connsiteY61" fmla="*/ 611150 h 2059135"/>
              <a:gd name="connsiteX62" fmla="*/ 637998 w 4243792"/>
              <a:gd name="connsiteY62" fmla="*/ 611150 h 2059135"/>
              <a:gd name="connsiteX63" fmla="*/ 637998 w 4243792"/>
              <a:gd name="connsiteY63" fmla="*/ 631122 h 2059135"/>
              <a:gd name="connsiteX64" fmla="*/ 641686 w 4243792"/>
              <a:gd name="connsiteY64" fmla="*/ 631122 h 2059135"/>
              <a:gd name="connsiteX65" fmla="*/ 641686 w 4243792"/>
              <a:gd name="connsiteY65" fmla="*/ 651094 h 2059135"/>
              <a:gd name="connsiteX66" fmla="*/ 677642 w 4243792"/>
              <a:gd name="connsiteY66" fmla="*/ 651094 h 2059135"/>
              <a:gd name="connsiteX67" fmla="*/ 677642 w 4243792"/>
              <a:gd name="connsiteY67" fmla="*/ 690040 h 2059135"/>
              <a:gd name="connsiteX68" fmla="*/ 710833 w 4243792"/>
              <a:gd name="connsiteY68" fmla="*/ 690040 h 2059135"/>
              <a:gd name="connsiteX69" fmla="*/ 710833 w 4243792"/>
              <a:gd name="connsiteY69" fmla="*/ 710012 h 2059135"/>
              <a:gd name="connsiteX70" fmla="*/ 732960 w 4243792"/>
              <a:gd name="connsiteY70" fmla="*/ 710012 h 2059135"/>
              <a:gd name="connsiteX71" fmla="*/ 732960 w 4243792"/>
              <a:gd name="connsiteY71" fmla="*/ 729985 h 2059135"/>
              <a:gd name="connsiteX72" fmla="*/ 762463 w 4243792"/>
              <a:gd name="connsiteY72" fmla="*/ 729985 h 2059135"/>
              <a:gd name="connsiteX73" fmla="*/ 766151 w 4243792"/>
              <a:gd name="connsiteY73" fmla="*/ 729985 h 2059135"/>
              <a:gd name="connsiteX74" fmla="*/ 766151 w 4243792"/>
              <a:gd name="connsiteY74" fmla="*/ 749957 h 2059135"/>
              <a:gd name="connsiteX75" fmla="*/ 791966 w 4243792"/>
              <a:gd name="connsiteY75" fmla="*/ 749957 h 2059135"/>
              <a:gd name="connsiteX76" fmla="*/ 791966 w 4243792"/>
              <a:gd name="connsiteY76" fmla="*/ 789901 h 2059135"/>
              <a:gd name="connsiteX77" fmla="*/ 963451 w 4243792"/>
              <a:gd name="connsiteY77" fmla="*/ 789901 h 2059135"/>
              <a:gd name="connsiteX78" fmla="*/ 963451 w 4243792"/>
              <a:gd name="connsiteY78" fmla="*/ 809873 h 2059135"/>
              <a:gd name="connsiteX79" fmla="*/ 978202 w 4243792"/>
              <a:gd name="connsiteY79" fmla="*/ 809873 h 2059135"/>
              <a:gd name="connsiteX80" fmla="*/ 978202 w 4243792"/>
              <a:gd name="connsiteY80" fmla="*/ 829846 h 2059135"/>
              <a:gd name="connsiteX81" fmla="*/ 985578 w 4243792"/>
              <a:gd name="connsiteY81" fmla="*/ 829846 h 2059135"/>
              <a:gd name="connsiteX82" fmla="*/ 985578 w 4243792"/>
              <a:gd name="connsiteY82" fmla="*/ 849818 h 2059135"/>
              <a:gd name="connsiteX83" fmla="*/ 1004017 w 4243792"/>
              <a:gd name="connsiteY83" fmla="*/ 849818 h 2059135"/>
              <a:gd name="connsiteX84" fmla="*/ 1004017 w 4243792"/>
              <a:gd name="connsiteY84" fmla="*/ 869790 h 2059135"/>
              <a:gd name="connsiteX85" fmla="*/ 1011393 w 4243792"/>
              <a:gd name="connsiteY85" fmla="*/ 869790 h 2059135"/>
              <a:gd name="connsiteX86" fmla="*/ 1011393 w 4243792"/>
              <a:gd name="connsiteY86" fmla="*/ 889762 h 2059135"/>
              <a:gd name="connsiteX87" fmla="*/ 1026144 w 4243792"/>
              <a:gd name="connsiteY87" fmla="*/ 889762 h 2059135"/>
              <a:gd name="connsiteX88" fmla="*/ 1026144 w 4243792"/>
              <a:gd name="connsiteY88" fmla="*/ 929707 h 2059135"/>
              <a:gd name="connsiteX89" fmla="*/ 1029832 w 4243792"/>
              <a:gd name="connsiteY89" fmla="*/ 929707 h 2059135"/>
              <a:gd name="connsiteX90" fmla="*/ 1029832 w 4243792"/>
              <a:gd name="connsiteY90" fmla="*/ 949679 h 2059135"/>
              <a:gd name="connsiteX91" fmla="*/ 1055647 w 4243792"/>
              <a:gd name="connsiteY91" fmla="*/ 949679 h 2059135"/>
              <a:gd name="connsiteX92" fmla="*/ 1055647 w 4243792"/>
              <a:gd name="connsiteY92" fmla="*/ 969651 h 2059135"/>
              <a:gd name="connsiteX93" fmla="*/ 1091603 w 4243792"/>
              <a:gd name="connsiteY93" fmla="*/ 969651 h 2059135"/>
              <a:gd name="connsiteX94" fmla="*/ 1091603 w 4243792"/>
              <a:gd name="connsiteY94" fmla="*/ 1009596 h 2059135"/>
              <a:gd name="connsiteX95" fmla="*/ 1121106 w 4243792"/>
              <a:gd name="connsiteY95" fmla="*/ 1009596 h 2059135"/>
              <a:gd name="connsiteX96" fmla="*/ 1121106 w 4243792"/>
              <a:gd name="connsiteY96" fmla="*/ 1029568 h 2059135"/>
              <a:gd name="connsiteX97" fmla="*/ 1124794 w 4243792"/>
              <a:gd name="connsiteY97" fmla="*/ 1029568 h 2059135"/>
              <a:gd name="connsiteX98" fmla="*/ 1124794 w 4243792"/>
              <a:gd name="connsiteY98" fmla="*/ 1049540 h 2059135"/>
              <a:gd name="connsiteX99" fmla="*/ 1157985 w 4243792"/>
              <a:gd name="connsiteY99" fmla="*/ 1049540 h 2059135"/>
              <a:gd name="connsiteX100" fmla="*/ 1157985 w 4243792"/>
              <a:gd name="connsiteY100" fmla="*/ 1069512 h 2059135"/>
              <a:gd name="connsiteX101" fmla="*/ 1165360 w 4243792"/>
              <a:gd name="connsiteY101" fmla="*/ 1069512 h 2059135"/>
              <a:gd name="connsiteX102" fmla="*/ 1165360 w 4243792"/>
              <a:gd name="connsiteY102" fmla="*/ 1109457 h 2059135"/>
              <a:gd name="connsiteX103" fmla="*/ 1187488 w 4243792"/>
              <a:gd name="connsiteY103" fmla="*/ 1109457 h 2059135"/>
              <a:gd name="connsiteX104" fmla="*/ 1187488 w 4243792"/>
              <a:gd name="connsiteY104" fmla="*/ 1129429 h 2059135"/>
              <a:gd name="connsiteX105" fmla="*/ 1202239 w 4243792"/>
              <a:gd name="connsiteY105" fmla="*/ 1129429 h 2059135"/>
              <a:gd name="connsiteX106" fmla="*/ 1202239 w 4243792"/>
              <a:gd name="connsiteY106" fmla="*/ 1149401 h 2059135"/>
              <a:gd name="connsiteX107" fmla="*/ 1231742 w 4243792"/>
              <a:gd name="connsiteY107" fmla="*/ 1149401 h 2059135"/>
              <a:gd name="connsiteX108" fmla="*/ 1231742 w 4243792"/>
              <a:gd name="connsiteY108" fmla="*/ 1169373 h 2059135"/>
              <a:gd name="connsiteX109" fmla="*/ 1260322 w 4243792"/>
              <a:gd name="connsiteY109" fmla="*/ 1169373 h 2059135"/>
              <a:gd name="connsiteX110" fmla="*/ 1260322 w 4243792"/>
              <a:gd name="connsiteY110" fmla="*/ 1189346 h 2059135"/>
              <a:gd name="connsiteX111" fmla="*/ 1300889 w 4243792"/>
              <a:gd name="connsiteY111" fmla="*/ 1189346 h 2059135"/>
              <a:gd name="connsiteX112" fmla="*/ 1300889 w 4243792"/>
              <a:gd name="connsiteY112" fmla="*/ 1209318 h 2059135"/>
              <a:gd name="connsiteX113" fmla="*/ 1319328 w 4243792"/>
              <a:gd name="connsiteY113" fmla="*/ 1209318 h 2059135"/>
              <a:gd name="connsiteX114" fmla="*/ 1319328 w 4243792"/>
              <a:gd name="connsiteY114" fmla="*/ 1229290 h 2059135"/>
              <a:gd name="connsiteX115" fmla="*/ 1367270 w 4243792"/>
              <a:gd name="connsiteY115" fmla="*/ 1229290 h 2059135"/>
              <a:gd name="connsiteX116" fmla="*/ 1367270 w 4243792"/>
              <a:gd name="connsiteY116" fmla="*/ 1249262 h 2059135"/>
              <a:gd name="connsiteX117" fmla="*/ 1382021 w 4243792"/>
              <a:gd name="connsiteY117" fmla="*/ 1249262 h 2059135"/>
              <a:gd name="connsiteX118" fmla="*/ 1382021 w 4243792"/>
              <a:gd name="connsiteY118" fmla="*/ 1269234 h 2059135"/>
              <a:gd name="connsiteX119" fmla="*/ 1484359 w 4243792"/>
              <a:gd name="connsiteY119" fmla="*/ 1269234 h 2059135"/>
              <a:gd name="connsiteX120" fmla="*/ 1510174 w 4243792"/>
              <a:gd name="connsiteY120" fmla="*/ 1269234 h 2059135"/>
              <a:gd name="connsiteX121" fmla="*/ 1510174 w 4243792"/>
              <a:gd name="connsiteY121" fmla="*/ 1290205 h 2059135"/>
              <a:gd name="connsiteX122" fmla="*/ 1517550 w 4243792"/>
              <a:gd name="connsiteY122" fmla="*/ 1290205 h 2059135"/>
              <a:gd name="connsiteX123" fmla="*/ 1517550 w 4243792"/>
              <a:gd name="connsiteY123" fmla="*/ 1310178 h 2059135"/>
              <a:gd name="connsiteX124" fmla="*/ 1524926 w 4243792"/>
              <a:gd name="connsiteY124" fmla="*/ 1310178 h 2059135"/>
              <a:gd name="connsiteX125" fmla="*/ 1524926 w 4243792"/>
              <a:gd name="connsiteY125" fmla="*/ 1331148 h 2059135"/>
              <a:gd name="connsiteX126" fmla="*/ 1579321 w 4243792"/>
              <a:gd name="connsiteY126" fmla="*/ 1331148 h 2059135"/>
              <a:gd name="connsiteX127" fmla="*/ 1579321 w 4243792"/>
              <a:gd name="connsiteY127" fmla="*/ 1351120 h 2059135"/>
              <a:gd name="connsiteX128" fmla="*/ 1601449 w 4243792"/>
              <a:gd name="connsiteY128" fmla="*/ 1351120 h 2059135"/>
              <a:gd name="connsiteX129" fmla="*/ 1601449 w 4243792"/>
              <a:gd name="connsiteY129" fmla="*/ 1371093 h 2059135"/>
              <a:gd name="connsiteX130" fmla="*/ 1692723 w 4243792"/>
              <a:gd name="connsiteY130" fmla="*/ 1371093 h 2059135"/>
              <a:gd name="connsiteX131" fmla="*/ 1692723 w 4243792"/>
              <a:gd name="connsiteY131" fmla="*/ 1392064 h 2059135"/>
              <a:gd name="connsiteX132" fmla="*/ 1707474 w 4243792"/>
              <a:gd name="connsiteY132" fmla="*/ 1392064 h 2059135"/>
              <a:gd name="connsiteX133" fmla="*/ 1707474 w 4243792"/>
              <a:gd name="connsiteY133" fmla="*/ 1412036 h 2059135"/>
              <a:gd name="connsiteX134" fmla="*/ 1762792 w 4243792"/>
              <a:gd name="connsiteY134" fmla="*/ 1412036 h 2059135"/>
              <a:gd name="connsiteX135" fmla="*/ 1762792 w 4243792"/>
              <a:gd name="connsiteY135" fmla="*/ 1433007 h 2059135"/>
              <a:gd name="connsiteX136" fmla="*/ 1865130 w 4243792"/>
              <a:gd name="connsiteY136" fmla="*/ 1433007 h 2059135"/>
              <a:gd name="connsiteX137" fmla="*/ 1865130 w 4243792"/>
              <a:gd name="connsiteY137" fmla="*/ 1452979 h 2059135"/>
              <a:gd name="connsiteX138" fmla="*/ 1872506 w 4243792"/>
              <a:gd name="connsiteY138" fmla="*/ 1452979 h 2059135"/>
              <a:gd name="connsiteX139" fmla="*/ 1872506 w 4243792"/>
              <a:gd name="connsiteY139" fmla="*/ 1473950 h 2059135"/>
              <a:gd name="connsiteX140" fmla="*/ 1952716 w 4243792"/>
              <a:gd name="connsiteY140" fmla="*/ 1473950 h 2059135"/>
              <a:gd name="connsiteX141" fmla="*/ 1952716 w 4243792"/>
              <a:gd name="connsiteY141" fmla="*/ 1493922 h 2059135"/>
              <a:gd name="connsiteX142" fmla="*/ 2026473 w 4243792"/>
              <a:gd name="connsiteY142" fmla="*/ 1493922 h 2059135"/>
              <a:gd name="connsiteX143" fmla="*/ 2026473 w 4243792"/>
              <a:gd name="connsiteY143" fmla="*/ 1514893 h 2059135"/>
              <a:gd name="connsiteX144" fmla="*/ 2074415 w 4243792"/>
              <a:gd name="connsiteY144" fmla="*/ 1514893 h 2059135"/>
              <a:gd name="connsiteX145" fmla="*/ 2074415 w 4243792"/>
              <a:gd name="connsiteY145" fmla="*/ 1534865 h 2059135"/>
              <a:gd name="connsiteX146" fmla="*/ 2176753 w 4243792"/>
              <a:gd name="connsiteY146" fmla="*/ 1534865 h 2059135"/>
              <a:gd name="connsiteX147" fmla="*/ 2176753 w 4243792"/>
              <a:gd name="connsiteY147" fmla="*/ 1554837 h 2059135"/>
              <a:gd name="connsiteX148" fmla="*/ 2228383 w 4243792"/>
              <a:gd name="connsiteY148" fmla="*/ 1554837 h 2059135"/>
              <a:gd name="connsiteX149" fmla="*/ 2228383 w 4243792"/>
              <a:gd name="connsiteY149" fmla="*/ 1575808 h 2059135"/>
              <a:gd name="connsiteX150" fmla="*/ 2239446 w 4243792"/>
              <a:gd name="connsiteY150" fmla="*/ 1575808 h 2059135"/>
              <a:gd name="connsiteX151" fmla="*/ 2239446 w 4243792"/>
              <a:gd name="connsiteY151" fmla="*/ 1595780 h 2059135"/>
              <a:gd name="connsiteX152" fmla="*/ 2253276 w 4243792"/>
              <a:gd name="connsiteY152" fmla="*/ 1595780 h 2059135"/>
              <a:gd name="connsiteX153" fmla="*/ 2253276 w 4243792"/>
              <a:gd name="connsiteY153" fmla="*/ 1616751 h 2059135"/>
              <a:gd name="connsiteX154" fmla="*/ 2304906 w 4243792"/>
              <a:gd name="connsiteY154" fmla="*/ 1616751 h 2059135"/>
              <a:gd name="connsiteX155" fmla="*/ 2304906 w 4243792"/>
              <a:gd name="connsiteY155" fmla="*/ 1636723 h 2059135"/>
              <a:gd name="connsiteX156" fmla="*/ 2334409 w 4243792"/>
              <a:gd name="connsiteY156" fmla="*/ 1636723 h 2059135"/>
              <a:gd name="connsiteX157" fmla="*/ 2334409 w 4243792"/>
              <a:gd name="connsiteY157" fmla="*/ 1657694 h 2059135"/>
              <a:gd name="connsiteX158" fmla="*/ 2341784 w 4243792"/>
              <a:gd name="connsiteY158" fmla="*/ 1657694 h 2059135"/>
              <a:gd name="connsiteX159" fmla="*/ 2360224 w 4243792"/>
              <a:gd name="connsiteY159" fmla="*/ 1657694 h 2059135"/>
              <a:gd name="connsiteX160" fmla="*/ 2360224 w 4243792"/>
              <a:gd name="connsiteY160" fmla="*/ 1678665 h 2059135"/>
              <a:gd name="connsiteX161" fmla="*/ 2374975 w 4243792"/>
              <a:gd name="connsiteY161" fmla="*/ 1678665 h 2059135"/>
              <a:gd name="connsiteX162" fmla="*/ 2374975 w 4243792"/>
              <a:gd name="connsiteY162" fmla="*/ 1699636 h 2059135"/>
              <a:gd name="connsiteX163" fmla="*/ 2392492 w 4243792"/>
              <a:gd name="connsiteY163" fmla="*/ 1699636 h 2059135"/>
              <a:gd name="connsiteX164" fmla="*/ 2410931 w 4243792"/>
              <a:gd name="connsiteY164" fmla="*/ 1699636 h 2059135"/>
              <a:gd name="connsiteX165" fmla="*/ 2410931 w 4243792"/>
              <a:gd name="connsiteY165" fmla="*/ 1721605 h 2059135"/>
              <a:gd name="connsiteX166" fmla="*/ 2458874 w 4243792"/>
              <a:gd name="connsiteY166" fmla="*/ 1721605 h 2059135"/>
              <a:gd name="connsiteX167" fmla="*/ 2458874 w 4243792"/>
              <a:gd name="connsiteY167" fmla="*/ 1743575 h 2059135"/>
              <a:gd name="connsiteX168" fmla="*/ 2495752 w 4243792"/>
              <a:gd name="connsiteY168" fmla="*/ 1743575 h 2059135"/>
              <a:gd name="connsiteX169" fmla="*/ 2495752 w 4243792"/>
              <a:gd name="connsiteY169" fmla="*/ 1765544 h 2059135"/>
              <a:gd name="connsiteX170" fmla="*/ 2535396 w 4243792"/>
              <a:gd name="connsiteY170" fmla="*/ 1765544 h 2059135"/>
              <a:gd name="connsiteX171" fmla="*/ 2535396 w 4243792"/>
              <a:gd name="connsiteY171" fmla="*/ 1787514 h 2059135"/>
              <a:gd name="connsiteX172" fmla="*/ 2542772 w 4243792"/>
              <a:gd name="connsiteY172" fmla="*/ 1787514 h 2059135"/>
              <a:gd name="connsiteX173" fmla="*/ 2579650 w 4243792"/>
              <a:gd name="connsiteY173" fmla="*/ 1787514 h 2059135"/>
              <a:gd name="connsiteX174" fmla="*/ 2579650 w 4243792"/>
              <a:gd name="connsiteY174" fmla="*/ 1810481 h 2059135"/>
              <a:gd name="connsiteX175" fmla="*/ 2707803 w 4243792"/>
              <a:gd name="connsiteY175" fmla="*/ 1810481 h 2059135"/>
              <a:gd name="connsiteX176" fmla="*/ 2707803 w 4243792"/>
              <a:gd name="connsiteY176" fmla="*/ 1833450 h 2059135"/>
              <a:gd name="connsiteX177" fmla="*/ 2752058 w 4243792"/>
              <a:gd name="connsiteY177" fmla="*/ 1833450 h 2059135"/>
              <a:gd name="connsiteX178" fmla="*/ 2752058 w 4243792"/>
              <a:gd name="connsiteY178" fmla="*/ 1856418 h 2059135"/>
              <a:gd name="connsiteX179" fmla="*/ 2759433 w 4243792"/>
              <a:gd name="connsiteY179" fmla="*/ 1856418 h 2059135"/>
              <a:gd name="connsiteX180" fmla="*/ 2766809 w 4243792"/>
              <a:gd name="connsiteY180" fmla="*/ 1856418 h 2059135"/>
              <a:gd name="connsiteX181" fmla="*/ 2766809 w 4243792"/>
              <a:gd name="connsiteY181" fmla="*/ 1880384 h 2059135"/>
              <a:gd name="connsiteX182" fmla="*/ 2777872 w 4243792"/>
              <a:gd name="connsiteY182" fmla="*/ 1880384 h 2059135"/>
              <a:gd name="connsiteX183" fmla="*/ 2777872 w 4243792"/>
              <a:gd name="connsiteY183" fmla="*/ 1904351 h 2059135"/>
              <a:gd name="connsiteX184" fmla="*/ 2818439 w 4243792"/>
              <a:gd name="connsiteY184" fmla="*/ 1904351 h 2059135"/>
              <a:gd name="connsiteX185" fmla="*/ 2924465 w 4243792"/>
              <a:gd name="connsiteY185" fmla="*/ 1904351 h 2059135"/>
              <a:gd name="connsiteX186" fmla="*/ 2931840 w 4243792"/>
              <a:gd name="connsiteY186" fmla="*/ 1904351 h 2059135"/>
              <a:gd name="connsiteX187" fmla="*/ 2931840 w 4243792"/>
              <a:gd name="connsiteY187" fmla="*/ 1932312 h 2059135"/>
              <a:gd name="connsiteX188" fmla="*/ 3037866 w 4243792"/>
              <a:gd name="connsiteY188" fmla="*/ 1932312 h 2059135"/>
              <a:gd name="connsiteX189" fmla="*/ 3037866 w 4243792"/>
              <a:gd name="connsiteY189" fmla="*/ 1960273 h 2059135"/>
              <a:gd name="connsiteX190" fmla="*/ 3096871 w 4243792"/>
              <a:gd name="connsiteY190" fmla="*/ 1960273 h 2059135"/>
              <a:gd name="connsiteX191" fmla="*/ 3096871 w 4243792"/>
              <a:gd name="connsiteY191" fmla="*/ 1989233 h 2059135"/>
              <a:gd name="connsiteX192" fmla="*/ 3100559 w 4243792"/>
              <a:gd name="connsiteY192" fmla="*/ 1989233 h 2059135"/>
              <a:gd name="connsiteX193" fmla="*/ 3107935 w 4243792"/>
              <a:gd name="connsiteY193" fmla="*/ 1989233 h 2059135"/>
              <a:gd name="connsiteX194" fmla="*/ 3136516 w 4243792"/>
              <a:gd name="connsiteY194" fmla="*/ 1989233 h 2059135"/>
              <a:gd name="connsiteX195" fmla="*/ 3136516 w 4243792"/>
              <a:gd name="connsiteY195" fmla="*/ 2024184 h 2059135"/>
              <a:gd name="connsiteX196" fmla="*/ 3213961 w 4243792"/>
              <a:gd name="connsiteY196" fmla="*/ 2024184 h 2059135"/>
              <a:gd name="connsiteX197" fmla="*/ 3213961 w 4243792"/>
              <a:gd name="connsiteY197" fmla="*/ 2059136 h 2059135"/>
              <a:gd name="connsiteX198" fmla="*/ 3261903 w 4243792"/>
              <a:gd name="connsiteY198" fmla="*/ 2059136 h 2059135"/>
              <a:gd name="connsiteX199" fmla="*/ 3598419 w 4243792"/>
              <a:gd name="connsiteY199" fmla="*/ 2059136 h 2059135"/>
              <a:gd name="connsiteX200" fmla="*/ 3694303 w 4243792"/>
              <a:gd name="connsiteY200" fmla="*/ 2059136 h 2059135"/>
              <a:gd name="connsiteX201" fmla="*/ 3697069 w 4243792"/>
              <a:gd name="connsiteY201" fmla="*/ 2059136 h 2059135"/>
              <a:gd name="connsiteX202" fmla="*/ 4005004 w 4243792"/>
              <a:gd name="connsiteY202" fmla="*/ 2059136 h 2059135"/>
              <a:gd name="connsiteX203" fmla="*/ 4243793 w 4243792"/>
              <a:gd name="connsiteY203" fmla="*/ 2059136 h 205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243792" h="2059135">
                <a:moveTo>
                  <a:pt x="0" y="0"/>
                </a:moveTo>
                <a:lnTo>
                  <a:pt x="98650" y="0"/>
                </a:lnTo>
                <a:lnTo>
                  <a:pt x="98650" y="18974"/>
                </a:lnTo>
                <a:lnTo>
                  <a:pt x="161343" y="18974"/>
                </a:lnTo>
                <a:lnTo>
                  <a:pt x="161343" y="38946"/>
                </a:lnTo>
                <a:lnTo>
                  <a:pt x="165031" y="38946"/>
                </a:lnTo>
                <a:lnTo>
                  <a:pt x="168719" y="38946"/>
                </a:lnTo>
                <a:lnTo>
                  <a:pt x="168719" y="58918"/>
                </a:lnTo>
                <a:lnTo>
                  <a:pt x="219427" y="58918"/>
                </a:lnTo>
                <a:lnTo>
                  <a:pt x="219427" y="77892"/>
                </a:lnTo>
                <a:lnTo>
                  <a:pt x="259993" y="77892"/>
                </a:lnTo>
                <a:lnTo>
                  <a:pt x="259993" y="97864"/>
                </a:lnTo>
                <a:lnTo>
                  <a:pt x="285808" y="97864"/>
                </a:lnTo>
                <a:lnTo>
                  <a:pt x="285808" y="137808"/>
                </a:lnTo>
                <a:lnTo>
                  <a:pt x="311623" y="137808"/>
                </a:lnTo>
                <a:lnTo>
                  <a:pt x="311623" y="156782"/>
                </a:lnTo>
                <a:lnTo>
                  <a:pt x="337438" y="156782"/>
                </a:lnTo>
                <a:lnTo>
                  <a:pt x="337438" y="176754"/>
                </a:lnTo>
                <a:lnTo>
                  <a:pt x="355877" y="176754"/>
                </a:lnTo>
                <a:lnTo>
                  <a:pt x="355877" y="196726"/>
                </a:lnTo>
                <a:lnTo>
                  <a:pt x="366941" y="196726"/>
                </a:lnTo>
                <a:lnTo>
                  <a:pt x="366941" y="216699"/>
                </a:lnTo>
                <a:lnTo>
                  <a:pt x="377083" y="216699"/>
                </a:lnTo>
                <a:lnTo>
                  <a:pt x="377083" y="236671"/>
                </a:lnTo>
                <a:lnTo>
                  <a:pt x="380770" y="236671"/>
                </a:lnTo>
                <a:lnTo>
                  <a:pt x="380770" y="255644"/>
                </a:lnTo>
                <a:lnTo>
                  <a:pt x="395522" y="255644"/>
                </a:lnTo>
                <a:lnTo>
                  <a:pt x="395522" y="275617"/>
                </a:lnTo>
                <a:lnTo>
                  <a:pt x="402898" y="275617"/>
                </a:lnTo>
                <a:lnTo>
                  <a:pt x="402898" y="295589"/>
                </a:lnTo>
                <a:lnTo>
                  <a:pt x="417649" y="295589"/>
                </a:lnTo>
                <a:lnTo>
                  <a:pt x="417649" y="315561"/>
                </a:lnTo>
                <a:lnTo>
                  <a:pt x="458215" y="315561"/>
                </a:lnTo>
                <a:lnTo>
                  <a:pt x="458215" y="334535"/>
                </a:lnTo>
                <a:lnTo>
                  <a:pt x="461903" y="334535"/>
                </a:lnTo>
                <a:lnTo>
                  <a:pt x="461903" y="354507"/>
                </a:lnTo>
                <a:lnTo>
                  <a:pt x="469279" y="354507"/>
                </a:lnTo>
                <a:lnTo>
                  <a:pt x="469279" y="374479"/>
                </a:lnTo>
                <a:lnTo>
                  <a:pt x="491406" y="374479"/>
                </a:lnTo>
                <a:lnTo>
                  <a:pt x="491406" y="394451"/>
                </a:lnTo>
                <a:lnTo>
                  <a:pt x="495094" y="394451"/>
                </a:lnTo>
                <a:lnTo>
                  <a:pt x="495094" y="413425"/>
                </a:lnTo>
                <a:lnTo>
                  <a:pt x="498782" y="413425"/>
                </a:lnTo>
                <a:lnTo>
                  <a:pt x="498782" y="433397"/>
                </a:lnTo>
                <a:lnTo>
                  <a:pt x="517221" y="433397"/>
                </a:lnTo>
                <a:lnTo>
                  <a:pt x="517221" y="453369"/>
                </a:lnTo>
                <a:lnTo>
                  <a:pt x="556865" y="453369"/>
                </a:lnTo>
                <a:lnTo>
                  <a:pt x="556865" y="473342"/>
                </a:lnTo>
                <a:lnTo>
                  <a:pt x="560553" y="473342"/>
                </a:lnTo>
                <a:lnTo>
                  <a:pt x="560553" y="493314"/>
                </a:lnTo>
                <a:lnTo>
                  <a:pt x="567929" y="493314"/>
                </a:lnTo>
                <a:lnTo>
                  <a:pt x="567929" y="512287"/>
                </a:lnTo>
                <a:lnTo>
                  <a:pt x="575305" y="512287"/>
                </a:lnTo>
                <a:lnTo>
                  <a:pt x="575305" y="532260"/>
                </a:lnTo>
                <a:lnTo>
                  <a:pt x="586368" y="532260"/>
                </a:lnTo>
                <a:lnTo>
                  <a:pt x="586368" y="552232"/>
                </a:lnTo>
                <a:lnTo>
                  <a:pt x="608495" y="552232"/>
                </a:lnTo>
                <a:lnTo>
                  <a:pt x="608495" y="572204"/>
                </a:lnTo>
                <a:lnTo>
                  <a:pt x="626934" y="572204"/>
                </a:lnTo>
                <a:lnTo>
                  <a:pt x="626934" y="591178"/>
                </a:lnTo>
                <a:lnTo>
                  <a:pt x="634310" y="591178"/>
                </a:lnTo>
                <a:lnTo>
                  <a:pt x="634310" y="611150"/>
                </a:lnTo>
                <a:lnTo>
                  <a:pt x="637998" y="611150"/>
                </a:lnTo>
                <a:lnTo>
                  <a:pt x="637998" y="631122"/>
                </a:lnTo>
                <a:lnTo>
                  <a:pt x="641686" y="631122"/>
                </a:lnTo>
                <a:lnTo>
                  <a:pt x="641686" y="651094"/>
                </a:lnTo>
                <a:lnTo>
                  <a:pt x="677642" y="651094"/>
                </a:lnTo>
                <a:lnTo>
                  <a:pt x="677642" y="690040"/>
                </a:lnTo>
                <a:lnTo>
                  <a:pt x="710833" y="690040"/>
                </a:lnTo>
                <a:lnTo>
                  <a:pt x="710833" y="710012"/>
                </a:lnTo>
                <a:lnTo>
                  <a:pt x="732960" y="710012"/>
                </a:lnTo>
                <a:lnTo>
                  <a:pt x="732960" y="729985"/>
                </a:lnTo>
                <a:lnTo>
                  <a:pt x="762463" y="729985"/>
                </a:lnTo>
                <a:lnTo>
                  <a:pt x="766151" y="729985"/>
                </a:lnTo>
                <a:lnTo>
                  <a:pt x="766151" y="749957"/>
                </a:lnTo>
                <a:lnTo>
                  <a:pt x="791966" y="749957"/>
                </a:lnTo>
                <a:lnTo>
                  <a:pt x="791966" y="789901"/>
                </a:lnTo>
                <a:lnTo>
                  <a:pt x="963451" y="789901"/>
                </a:lnTo>
                <a:lnTo>
                  <a:pt x="963451" y="809873"/>
                </a:lnTo>
                <a:lnTo>
                  <a:pt x="978202" y="809873"/>
                </a:lnTo>
                <a:lnTo>
                  <a:pt x="978202" y="829846"/>
                </a:lnTo>
                <a:lnTo>
                  <a:pt x="985578" y="829846"/>
                </a:lnTo>
                <a:lnTo>
                  <a:pt x="985578" y="849818"/>
                </a:lnTo>
                <a:lnTo>
                  <a:pt x="1004017" y="849818"/>
                </a:lnTo>
                <a:lnTo>
                  <a:pt x="1004017" y="869790"/>
                </a:lnTo>
                <a:lnTo>
                  <a:pt x="1011393" y="869790"/>
                </a:lnTo>
                <a:lnTo>
                  <a:pt x="1011393" y="889762"/>
                </a:lnTo>
                <a:lnTo>
                  <a:pt x="1026144" y="889762"/>
                </a:lnTo>
                <a:lnTo>
                  <a:pt x="1026144" y="929707"/>
                </a:lnTo>
                <a:lnTo>
                  <a:pt x="1029832" y="929707"/>
                </a:lnTo>
                <a:lnTo>
                  <a:pt x="1029832" y="949679"/>
                </a:lnTo>
                <a:lnTo>
                  <a:pt x="1055647" y="949679"/>
                </a:lnTo>
                <a:lnTo>
                  <a:pt x="1055647" y="969651"/>
                </a:lnTo>
                <a:lnTo>
                  <a:pt x="1091603" y="969651"/>
                </a:lnTo>
                <a:lnTo>
                  <a:pt x="1091603" y="1009596"/>
                </a:lnTo>
                <a:lnTo>
                  <a:pt x="1121106" y="1009596"/>
                </a:lnTo>
                <a:lnTo>
                  <a:pt x="1121106" y="1029568"/>
                </a:lnTo>
                <a:lnTo>
                  <a:pt x="1124794" y="1029568"/>
                </a:lnTo>
                <a:lnTo>
                  <a:pt x="1124794" y="1049540"/>
                </a:lnTo>
                <a:lnTo>
                  <a:pt x="1157985" y="1049540"/>
                </a:lnTo>
                <a:lnTo>
                  <a:pt x="1157985" y="1069512"/>
                </a:lnTo>
                <a:lnTo>
                  <a:pt x="1165360" y="1069512"/>
                </a:lnTo>
                <a:lnTo>
                  <a:pt x="1165360" y="1109457"/>
                </a:lnTo>
                <a:lnTo>
                  <a:pt x="1187488" y="1109457"/>
                </a:lnTo>
                <a:lnTo>
                  <a:pt x="1187488" y="1129429"/>
                </a:lnTo>
                <a:lnTo>
                  <a:pt x="1202239" y="1129429"/>
                </a:lnTo>
                <a:lnTo>
                  <a:pt x="1202239" y="1149401"/>
                </a:lnTo>
                <a:lnTo>
                  <a:pt x="1231742" y="1149401"/>
                </a:lnTo>
                <a:lnTo>
                  <a:pt x="1231742" y="1169373"/>
                </a:lnTo>
                <a:lnTo>
                  <a:pt x="1260322" y="1169373"/>
                </a:lnTo>
                <a:lnTo>
                  <a:pt x="1260322" y="1189346"/>
                </a:lnTo>
                <a:lnTo>
                  <a:pt x="1300889" y="1189346"/>
                </a:lnTo>
                <a:lnTo>
                  <a:pt x="1300889" y="1209318"/>
                </a:lnTo>
                <a:lnTo>
                  <a:pt x="1319328" y="1209318"/>
                </a:lnTo>
                <a:lnTo>
                  <a:pt x="1319328" y="1229290"/>
                </a:lnTo>
                <a:lnTo>
                  <a:pt x="1367270" y="1229290"/>
                </a:lnTo>
                <a:lnTo>
                  <a:pt x="1367270" y="1249262"/>
                </a:lnTo>
                <a:lnTo>
                  <a:pt x="1382021" y="1249262"/>
                </a:lnTo>
                <a:lnTo>
                  <a:pt x="1382021" y="1269234"/>
                </a:lnTo>
                <a:lnTo>
                  <a:pt x="1484359" y="1269234"/>
                </a:lnTo>
                <a:lnTo>
                  <a:pt x="1510174" y="1269234"/>
                </a:lnTo>
                <a:lnTo>
                  <a:pt x="1510174" y="1290205"/>
                </a:lnTo>
                <a:lnTo>
                  <a:pt x="1517550" y="1290205"/>
                </a:lnTo>
                <a:lnTo>
                  <a:pt x="1517550" y="1310178"/>
                </a:lnTo>
                <a:lnTo>
                  <a:pt x="1524926" y="1310178"/>
                </a:lnTo>
                <a:lnTo>
                  <a:pt x="1524926" y="1331148"/>
                </a:lnTo>
                <a:lnTo>
                  <a:pt x="1579321" y="1331148"/>
                </a:lnTo>
                <a:lnTo>
                  <a:pt x="1579321" y="1351120"/>
                </a:lnTo>
                <a:lnTo>
                  <a:pt x="1601449" y="1351120"/>
                </a:lnTo>
                <a:lnTo>
                  <a:pt x="1601449" y="1371093"/>
                </a:lnTo>
                <a:lnTo>
                  <a:pt x="1692723" y="1371093"/>
                </a:lnTo>
                <a:lnTo>
                  <a:pt x="1692723" y="1392064"/>
                </a:lnTo>
                <a:lnTo>
                  <a:pt x="1707474" y="1392064"/>
                </a:lnTo>
                <a:lnTo>
                  <a:pt x="1707474" y="1412036"/>
                </a:lnTo>
                <a:lnTo>
                  <a:pt x="1762792" y="1412036"/>
                </a:lnTo>
                <a:lnTo>
                  <a:pt x="1762792" y="1433007"/>
                </a:lnTo>
                <a:lnTo>
                  <a:pt x="1865130" y="1433007"/>
                </a:lnTo>
                <a:lnTo>
                  <a:pt x="1865130" y="1452979"/>
                </a:lnTo>
                <a:lnTo>
                  <a:pt x="1872506" y="1452979"/>
                </a:lnTo>
                <a:lnTo>
                  <a:pt x="1872506" y="1473950"/>
                </a:lnTo>
                <a:lnTo>
                  <a:pt x="1952716" y="1473950"/>
                </a:lnTo>
                <a:lnTo>
                  <a:pt x="1952716" y="1493922"/>
                </a:lnTo>
                <a:lnTo>
                  <a:pt x="2026473" y="1493922"/>
                </a:lnTo>
                <a:lnTo>
                  <a:pt x="2026473" y="1514893"/>
                </a:lnTo>
                <a:lnTo>
                  <a:pt x="2074415" y="1514893"/>
                </a:lnTo>
                <a:lnTo>
                  <a:pt x="2074415" y="1534865"/>
                </a:lnTo>
                <a:lnTo>
                  <a:pt x="2176753" y="1534865"/>
                </a:lnTo>
                <a:lnTo>
                  <a:pt x="2176753" y="1554837"/>
                </a:lnTo>
                <a:lnTo>
                  <a:pt x="2228383" y="1554837"/>
                </a:lnTo>
                <a:lnTo>
                  <a:pt x="2228383" y="1575808"/>
                </a:lnTo>
                <a:lnTo>
                  <a:pt x="2239446" y="1575808"/>
                </a:lnTo>
                <a:lnTo>
                  <a:pt x="2239446" y="1595780"/>
                </a:lnTo>
                <a:lnTo>
                  <a:pt x="2253276" y="1595780"/>
                </a:lnTo>
                <a:lnTo>
                  <a:pt x="2253276" y="1616751"/>
                </a:lnTo>
                <a:lnTo>
                  <a:pt x="2304906" y="1616751"/>
                </a:lnTo>
                <a:lnTo>
                  <a:pt x="2304906" y="1636723"/>
                </a:lnTo>
                <a:lnTo>
                  <a:pt x="2334409" y="1636723"/>
                </a:lnTo>
                <a:lnTo>
                  <a:pt x="2334409" y="1657694"/>
                </a:lnTo>
                <a:lnTo>
                  <a:pt x="2341784" y="1657694"/>
                </a:lnTo>
                <a:lnTo>
                  <a:pt x="2360224" y="1657694"/>
                </a:lnTo>
                <a:lnTo>
                  <a:pt x="2360224" y="1678665"/>
                </a:lnTo>
                <a:lnTo>
                  <a:pt x="2374975" y="1678665"/>
                </a:lnTo>
                <a:lnTo>
                  <a:pt x="2374975" y="1699636"/>
                </a:lnTo>
                <a:lnTo>
                  <a:pt x="2392492" y="1699636"/>
                </a:lnTo>
                <a:lnTo>
                  <a:pt x="2410931" y="1699636"/>
                </a:lnTo>
                <a:lnTo>
                  <a:pt x="2410931" y="1721605"/>
                </a:lnTo>
                <a:lnTo>
                  <a:pt x="2458874" y="1721605"/>
                </a:lnTo>
                <a:lnTo>
                  <a:pt x="2458874" y="1743575"/>
                </a:lnTo>
                <a:lnTo>
                  <a:pt x="2495752" y="1743575"/>
                </a:lnTo>
                <a:lnTo>
                  <a:pt x="2495752" y="1765544"/>
                </a:lnTo>
                <a:lnTo>
                  <a:pt x="2535396" y="1765544"/>
                </a:lnTo>
                <a:lnTo>
                  <a:pt x="2535396" y="1787514"/>
                </a:lnTo>
                <a:lnTo>
                  <a:pt x="2542772" y="1787514"/>
                </a:lnTo>
                <a:lnTo>
                  <a:pt x="2579650" y="1787514"/>
                </a:lnTo>
                <a:lnTo>
                  <a:pt x="2579650" y="1810481"/>
                </a:lnTo>
                <a:lnTo>
                  <a:pt x="2707803" y="1810481"/>
                </a:lnTo>
                <a:lnTo>
                  <a:pt x="2707803" y="1833450"/>
                </a:lnTo>
                <a:lnTo>
                  <a:pt x="2752058" y="1833450"/>
                </a:lnTo>
                <a:lnTo>
                  <a:pt x="2752058" y="1856418"/>
                </a:lnTo>
                <a:lnTo>
                  <a:pt x="2759433" y="1856418"/>
                </a:lnTo>
                <a:lnTo>
                  <a:pt x="2766809" y="1856418"/>
                </a:lnTo>
                <a:lnTo>
                  <a:pt x="2766809" y="1880384"/>
                </a:lnTo>
                <a:lnTo>
                  <a:pt x="2777872" y="1880384"/>
                </a:lnTo>
                <a:lnTo>
                  <a:pt x="2777872" y="1904351"/>
                </a:lnTo>
                <a:lnTo>
                  <a:pt x="2818439" y="1904351"/>
                </a:lnTo>
                <a:lnTo>
                  <a:pt x="2924465" y="1904351"/>
                </a:lnTo>
                <a:lnTo>
                  <a:pt x="2931840" y="1904351"/>
                </a:lnTo>
                <a:lnTo>
                  <a:pt x="2931840" y="1932312"/>
                </a:lnTo>
                <a:lnTo>
                  <a:pt x="3037866" y="1932312"/>
                </a:lnTo>
                <a:lnTo>
                  <a:pt x="3037866" y="1960273"/>
                </a:lnTo>
                <a:lnTo>
                  <a:pt x="3096871" y="1960273"/>
                </a:lnTo>
                <a:lnTo>
                  <a:pt x="3096871" y="1989233"/>
                </a:lnTo>
                <a:lnTo>
                  <a:pt x="3100559" y="1989233"/>
                </a:lnTo>
                <a:lnTo>
                  <a:pt x="3107935" y="1989233"/>
                </a:lnTo>
                <a:lnTo>
                  <a:pt x="3136516" y="1989233"/>
                </a:lnTo>
                <a:lnTo>
                  <a:pt x="3136516" y="2024184"/>
                </a:lnTo>
                <a:lnTo>
                  <a:pt x="3213961" y="2024184"/>
                </a:lnTo>
                <a:lnTo>
                  <a:pt x="3213961" y="2059136"/>
                </a:lnTo>
                <a:lnTo>
                  <a:pt x="3261903" y="2059136"/>
                </a:lnTo>
                <a:lnTo>
                  <a:pt x="3598419" y="2059136"/>
                </a:lnTo>
                <a:lnTo>
                  <a:pt x="3694303" y="2059136"/>
                </a:lnTo>
                <a:lnTo>
                  <a:pt x="3697069" y="2059136"/>
                </a:lnTo>
                <a:lnTo>
                  <a:pt x="4005004" y="2059136"/>
                </a:lnTo>
                <a:lnTo>
                  <a:pt x="4243793" y="2059136"/>
                </a:lnTo>
              </a:path>
            </a:pathLst>
          </a:custGeom>
          <a:noFill/>
          <a:ln w="15828" cap="flat">
            <a:solidFill>
              <a:srgbClr val="A6A6A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a:ea typeface="+mn-ea"/>
              <a:cs typeface="+mn-cs"/>
            </a:endParaRPr>
          </a:p>
        </p:txBody>
      </p:sp>
      <p:grpSp>
        <p:nvGrpSpPr>
          <p:cNvPr id="264" name="Graphic 367">
            <a:extLst>
              <a:ext uri="{FF2B5EF4-FFF2-40B4-BE49-F238E27FC236}">
                <a16:creationId xmlns:a16="http://schemas.microsoft.com/office/drawing/2014/main" id="{B8D117D1-4A7F-85B7-AA5F-910013BB460A}"/>
              </a:ext>
            </a:extLst>
          </p:cNvPr>
          <p:cNvGrpSpPr/>
          <p:nvPr/>
        </p:nvGrpSpPr>
        <p:grpSpPr>
          <a:xfrm>
            <a:off x="6937062" y="1572939"/>
            <a:ext cx="4341789" cy="2275416"/>
            <a:chOff x="6937062" y="1777095"/>
            <a:chExt cx="4341789" cy="2275416"/>
          </a:xfrm>
          <a:solidFill>
            <a:srgbClr val="0000FF"/>
          </a:solidFill>
        </p:grpSpPr>
        <p:sp>
          <p:nvSpPr>
            <p:cNvPr id="265" name="TextBox 264">
              <a:extLst>
                <a:ext uri="{FF2B5EF4-FFF2-40B4-BE49-F238E27FC236}">
                  <a16:creationId xmlns:a16="http://schemas.microsoft.com/office/drawing/2014/main" id="{74DF8F6C-E9C1-81B3-4BBA-510BFCA53203}"/>
                </a:ext>
              </a:extLst>
            </p:cNvPr>
            <p:cNvSpPr txBox="1"/>
            <p:nvPr/>
          </p:nvSpPr>
          <p:spPr>
            <a:xfrm>
              <a:off x="6937062" y="177709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66" name="TextBox 265">
              <a:extLst>
                <a:ext uri="{FF2B5EF4-FFF2-40B4-BE49-F238E27FC236}">
                  <a16:creationId xmlns:a16="http://schemas.microsoft.com/office/drawing/2014/main" id="{E71623C2-FCA5-9AC0-C3E4-DBDCF8996ED8}"/>
                </a:ext>
              </a:extLst>
            </p:cNvPr>
            <p:cNvSpPr txBox="1"/>
            <p:nvPr/>
          </p:nvSpPr>
          <p:spPr>
            <a:xfrm>
              <a:off x="7534402" y="246793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67" name="TextBox 266">
              <a:extLst>
                <a:ext uri="{FF2B5EF4-FFF2-40B4-BE49-F238E27FC236}">
                  <a16:creationId xmlns:a16="http://schemas.microsoft.com/office/drawing/2014/main" id="{56F03D38-BCE9-77F9-7D72-456CFEEAA089}"/>
                </a:ext>
              </a:extLst>
            </p:cNvPr>
            <p:cNvSpPr txBox="1"/>
            <p:nvPr/>
          </p:nvSpPr>
          <p:spPr>
            <a:xfrm>
              <a:off x="8256296" y="300778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68" name="TextBox 267">
              <a:extLst>
                <a:ext uri="{FF2B5EF4-FFF2-40B4-BE49-F238E27FC236}">
                  <a16:creationId xmlns:a16="http://schemas.microsoft.com/office/drawing/2014/main" id="{1C326AFE-E321-A709-DA23-848E2F763631}"/>
                </a:ext>
              </a:extLst>
            </p:cNvPr>
            <p:cNvSpPr txBox="1"/>
            <p:nvPr/>
          </p:nvSpPr>
          <p:spPr>
            <a:xfrm>
              <a:off x="9165074" y="34376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69" name="TextBox 268">
              <a:extLst>
                <a:ext uri="{FF2B5EF4-FFF2-40B4-BE49-F238E27FC236}">
                  <a16:creationId xmlns:a16="http://schemas.microsoft.com/office/drawing/2014/main" id="{C80F5BF4-C3E7-3F36-66E7-F3E18199BED0}"/>
                </a:ext>
              </a:extLst>
            </p:cNvPr>
            <p:cNvSpPr txBox="1"/>
            <p:nvPr/>
          </p:nvSpPr>
          <p:spPr>
            <a:xfrm>
              <a:off x="9315354" y="352536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0" name="TextBox 269">
              <a:extLst>
                <a:ext uri="{FF2B5EF4-FFF2-40B4-BE49-F238E27FC236}">
                  <a16:creationId xmlns:a16="http://schemas.microsoft.com/office/drawing/2014/main" id="{34FB7972-51CB-B01C-DE3C-CE0F565CB30A}"/>
                </a:ext>
              </a:extLst>
            </p:cNvPr>
            <p:cNvSpPr txBox="1"/>
            <p:nvPr/>
          </p:nvSpPr>
          <p:spPr>
            <a:xfrm>
              <a:off x="9531554" y="3594267"/>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1" name="TextBox 270">
              <a:extLst>
                <a:ext uri="{FF2B5EF4-FFF2-40B4-BE49-F238E27FC236}">
                  <a16:creationId xmlns:a16="http://schemas.microsoft.com/office/drawing/2014/main" id="{BA90FCB1-E6DD-61AF-2218-B0870365BA57}"/>
                </a:ext>
              </a:extLst>
            </p:cNvPr>
            <p:cNvSpPr txBox="1"/>
            <p:nvPr/>
          </p:nvSpPr>
          <p:spPr>
            <a:xfrm>
              <a:off x="9590191" y="3642900"/>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2" name="TextBox 271">
              <a:extLst>
                <a:ext uri="{FF2B5EF4-FFF2-40B4-BE49-F238E27FC236}">
                  <a16:creationId xmlns:a16="http://schemas.microsoft.com/office/drawing/2014/main" id="{8681BF68-143C-11CA-2DE9-E932BF2FCBAA}"/>
                </a:ext>
              </a:extLst>
            </p:cNvPr>
            <p:cNvSpPr txBox="1"/>
            <p:nvPr/>
          </p:nvSpPr>
          <p:spPr>
            <a:xfrm>
              <a:off x="9696401" y="3642900"/>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3" name="TextBox 272">
              <a:extLst>
                <a:ext uri="{FF2B5EF4-FFF2-40B4-BE49-F238E27FC236}">
                  <a16:creationId xmlns:a16="http://schemas.microsoft.com/office/drawing/2014/main" id="{EBFEC838-0550-5350-DDAC-0876B46976CD}"/>
                </a:ext>
              </a:extLst>
            </p:cNvPr>
            <p:cNvSpPr txBox="1"/>
            <p:nvPr/>
          </p:nvSpPr>
          <p:spPr>
            <a:xfrm>
              <a:off x="9879687" y="372698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4" name="TextBox 273">
              <a:extLst>
                <a:ext uri="{FF2B5EF4-FFF2-40B4-BE49-F238E27FC236}">
                  <a16:creationId xmlns:a16="http://schemas.microsoft.com/office/drawing/2014/main" id="{F19B0274-24CB-8957-2882-81F2DCB24A66}"/>
                </a:ext>
              </a:extLst>
            </p:cNvPr>
            <p:cNvSpPr txBox="1"/>
            <p:nvPr/>
          </p:nvSpPr>
          <p:spPr>
            <a:xfrm>
              <a:off x="10033554"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5" name="TextBox 274">
              <a:extLst>
                <a:ext uri="{FF2B5EF4-FFF2-40B4-BE49-F238E27FC236}">
                  <a16:creationId xmlns:a16="http://schemas.microsoft.com/office/drawing/2014/main" id="{C8E6E31D-AFF9-6385-82A7-AB1B637C42AF}"/>
                </a:ext>
              </a:extLst>
            </p:cNvPr>
            <p:cNvSpPr txBox="1"/>
            <p:nvPr/>
          </p:nvSpPr>
          <p:spPr>
            <a:xfrm>
              <a:off x="10370724"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6" name="TextBox 275">
              <a:extLst>
                <a:ext uri="{FF2B5EF4-FFF2-40B4-BE49-F238E27FC236}">
                  <a16:creationId xmlns:a16="http://schemas.microsoft.com/office/drawing/2014/main" id="{9DFE50E5-C006-D46A-0FA6-864999D75C63}"/>
                </a:ext>
              </a:extLst>
            </p:cNvPr>
            <p:cNvSpPr txBox="1"/>
            <p:nvPr/>
          </p:nvSpPr>
          <p:spPr>
            <a:xfrm>
              <a:off x="10469651"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7" name="TextBox 276">
              <a:extLst>
                <a:ext uri="{FF2B5EF4-FFF2-40B4-BE49-F238E27FC236}">
                  <a16:creationId xmlns:a16="http://schemas.microsoft.com/office/drawing/2014/main" id="{4C3CCBAE-E2C0-182C-E5E8-5C5A4D987CF6}"/>
                </a:ext>
              </a:extLst>
            </p:cNvPr>
            <p:cNvSpPr txBox="1"/>
            <p:nvPr/>
          </p:nvSpPr>
          <p:spPr>
            <a:xfrm>
              <a:off x="10777494"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8" name="TextBox 277">
              <a:extLst>
                <a:ext uri="{FF2B5EF4-FFF2-40B4-BE49-F238E27FC236}">
                  <a16:creationId xmlns:a16="http://schemas.microsoft.com/office/drawing/2014/main" id="{0C1B5B59-ADC7-0C14-337E-187637BC719D}"/>
                </a:ext>
              </a:extLst>
            </p:cNvPr>
            <p:cNvSpPr txBox="1"/>
            <p:nvPr/>
          </p:nvSpPr>
          <p:spPr>
            <a:xfrm>
              <a:off x="11015637"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79" name="TextBox 278">
              <a:extLst>
                <a:ext uri="{FF2B5EF4-FFF2-40B4-BE49-F238E27FC236}">
                  <a16:creationId xmlns:a16="http://schemas.microsoft.com/office/drawing/2014/main" id="{895CD272-B319-D259-EC77-350112905064}"/>
                </a:ext>
              </a:extLst>
            </p:cNvPr>
            <p:cNvSpPr txBox="1"/>
            <p:nvPr/>
          </p:nvSpPr>
          <p:spPr>
            <a:xfrm>
              <a:off x="9113813" y="3395444"/>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sp>
          <p:nvSpPr>
            <p:cNvPr id="280" name="TextBox 279">
              <a:extLst>
                <a:ext uri="{FF2B5EF4-FFF2-40B4-BE49-F238E27FC236}">
                  <a16:creationId xmlns:a16="http://schemas.microsoft.com/office/drawing/2014/main" id="{BE629234-13EB-DF26-27ED-9D43A823CA6A}"/>
                </a:ext>
              </a:extLst>
            </p:cNvPr>
            <p:cNvSpPr txBox="1"/>
            <p:nvPr/>
          </p:nvSpPr>
          <p:spPr>
            <a:xfrm>
              <a:off x="9872312" y="372698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A6A6A6"/>
                  </a:solidFill>
                  <a:effectLst/>
                  <a:uLnTx/>
                  <a:uFillTx/>
                  <a:latin typeface="Trebuchet MS"/>
                  <a:ea typeface="+mn-ea"/>
                  <a:cs typeface="+mn-cs"/>
                  <a:sym typeface="Helvetica"/>
                  <a:rtl val="0"/>
                </a:rPr>
                <a:t>+</a:t>
              </a:r>
            </a:p>
          </p:txBody>
        </p:sp>
      </p:grpSp>
      <p:sp>
        <p:nvSpPr>
          <p:cNvPr id="281" name="Freeform 492">
            <a:extLst>
              <a:ext uri="{FF2B5EF4-FFF2-40B4-BE49-F238E27FC236}">
                <a16:creationId xmlns:a16="http://schemas.microsoft.com/office/drawing/2014/main" id="{746C92F8-F374-96C9-F37E-5A1DEFFE4A58}"/>
              </a:ext>
            </a:extLst>
          </p:cNvPr>
          <p:cNvSpPr/>
          <p:nvPr/>
        </p:nvSpPr>
        <p:spPr>
          <a:xfrm>
            <a:off x="6901270" y="1657838"/>
            <a:ext cx="3865787" cy="2035168"/>
          </a:xfrm>
          <a:custGeom>
            <a:avLst/>
            <a:gdLst>
              <a:gd name="connsiteX0" fmla="*/ 0 w 3865787"/>
              <a:gd name="connsiteY0" fmla="*/ 0 h 2035168"/>
              <a:gd name="connsiteX1" fmla="*/ 40566 w 3865787"/>
              <a:gd name="connsiteY1" fmla="*/ 0 h 2035168"/>
              <a:gd name="connsiteX2" fmla="*/ 40566 w 3865787"/>
              <a:gd name="connsiteY2" fmla="*/ 21969 h 2035168"/>
              <a:gd name="connsiteX3" fmla="*/ 44254 w 3865787"/>
              <a:gd name="connsiteY3" fmla="*/ 21969 h 2035168"/>
              <a:gd name="connsiteX4" fmla="*/ 44254 w 3865787"/>
              <a:gd name="connsiteY4" fmla="*/ 44937 h 2035168"/>
              <a:gd name="connsiteX5" fmla="*/ 98650 w 3865787"/>
              <a:gd name="connsiteY5" fmla="*/ 44937 h 2035168"/>
              <a:gd name="connsiteX6" fmla="*/ 98650 w 3865787"/>
              <a:gd name="connsiteY6" fmla="*/ 66907 h 2035168"/>
              <a:gd name="connsiteX7" fmla="*/ 172407 w 3865787"/>
              <a:gd name="connsiteY7" fmla="*/ 66907 h 2035168"/>
              <a:gd name="connsiteX8" fmla="*/ 183470 w 3865787"/>
              <a:gd name="connsiteY8" fmla="*/ 66907 h 2035168"/>
              <a:gd name="connsiteX9" fmla="*/ 183470 w 3865787"/>
              <a:gd name="connsiteY9" fmla="*/ 89875 h 2035168"/>
              <a:gd name="connsiteX10" fmla="*/ 282120 w 3865787"/>
              <a:gd name="connsiteY10" fmla="*/ 89875 h 2035168"/>
              <a:gd name="connsiteX11" fmla="*/ 282120 w 3865787"/>
              <a:gd name="connsiteY11" fmla="*/ 112843 h 2035168"/>
              <a:gd name="connsiteX12" fmla="*/ 315311 w 3865787"/>
              <a:gd name="connsiteY12" fmla="*/ 112843 h 2035168"/>
              <a:gd name="connsiteX13" fmla="*/ 315311 w 3865787"/>
              <a:gd name="connsiteY13" fmla="*/ 134812 h 2035168"/>
              <a:gd name="connsiteX14" fmla="*/ 362331 w 3865787"/>
              <a:gd name="connsiteY14" fmla="*/ 134812 h 2035168"/>
              <a:gd name="connsiteX15" fmla="*/ 362331 w 3865787"/>
              <a:gd name="connsiteY15" fmla="*/ 157781 h 2035168"/>
              <a:gd name="connsiteX16" fmla="*/ 413961 w 3865787"/>
              <a:gd name="connsiteY16" fmla="*/ 157781 h 2035168"/>
              <a:gd name="connsiteX17" fmla="*/ 413961 w 3865787"/>
              <a:gd name="connsiteY17" fmla="*/ 180749 h 2035168"/>
              <a:gd name="connsiteX18" fmla="*/ 425025 w 3865787"/>
              <a:gd name="connsiteY18" fmla="*/ 180749 h 2035168"/>
              <a:gd name="connsiteX19" fmla="*/ 425025 w 3865787"/>
              <a:gd name="connsiteY19" fmla="*/ 203717 h 2035168"/>
              <a:gd name="connsiteX20" fmla="*/ 439776 w 3865787"/>
              <a:gd name="connsiteY20" fmla="*/ 203717 h 2035168"/>
              <a:gd name="connsiteX21" fmla="*/ 439776 w 3865787"/>
              <a:gd name="connsiteY21" fmla="*/ 225686 h 2035168"/>
              <a:gd name="connsiteX22" fmla="*/ 472967 w 3865787"/>
              <a:gd name="connsiteY22" fmla="*/ 225686 h 2035168"/>
              <a:gd name="connsiteX23" fmla="*/ 491406 w 3865787"/>
              <a:gd name="connsiteY23" fmla="*/ 225686 h 2035168"/>
              <a:gd name="connsiteX24" fmla="*/ 491406 w 3865787"/>
              <a:gd name="connsiteY24" fmla="*/ 248654 h 2035168"/>
              <a:gd name="connsiteX25" fmla="*/ 527362 w 3865787"/>
              <a:gd name="connsiteY25" fmla="*/ 248654 h 2035168"/>
              <a:gd name="connsiteX26" fmla="*/ 527362 w 3865787"/>
              <a:gd name="connsiteY26" fmla="*/ 271622 h 2035168"/>
              <a:gd name="connsiteX27" fmla="*/ 553177 w 3865787"/>
              <a:gd name="connsiteY27" fmla="*/ 271622 h 2035168"/>
              <a:gd name="connsiteX28" fmla="*/ 553177 w 3865787"/>
              <a:gd name="connsiteY28" fmla="*/ 294590 h 2035168"/>
              <a:gd name="connsiteX29" fmla="*/ 586368 w 3865787"/>
              <a:gd name="connsiteY29" fmla="*/ 294590 h 2035168"/>
              <a:gd name="connsiteX30" fmla="*/ 586368 w 3865787"/>
              <a:gd name="connsiteY30" fmla="*/ 317558 h 2035168"/>
              <a:gd name="connsiteX31" fmla="*/ 593744 w 3865787"/>
              <a:gd name="connsiteY31" fmla="*/ 317558 h 2035168"/>
              <a:gd name="connsiteX32" fmla="*/ 593744 w 3865787"/>
              <a:gd name="connsiteY32" fmla="*/ 340526 h 2035168"/>
              <a:gd name="connsiteX33" fmla="*/ 641686 w 3865787"/>
              <a:gd name="connsiteY33" fmla="*/ 340526 h 2035168"/>
              <a:gd name="connsiteX34" fmla="*/ 641686 w 3865787"/>
              <a:gd name="connsiteY34" fmla="*/ 363494 h 2035168"/>
              <a:gd name="connsiteX35" fmla="*/ 714521 w 3865787"/>
              <a:gd name="connsiteY35" fmla="*/ 363494 h 2035168"/>
              <a:gd name="connsiteX36" fmla="*/ 714521 w 3865787"/>
              <a:gd name="connsiteY36" fmla="*/ 386462 h 2035168"/>
              <a:gd name="connsiteX37" fmla="*/ 725584 w 3865787"/>
              <a:gd name="connsiteY37" fmla="*/ 386462 h 2035168"/>
              <a:gd name="connsiteX38" fmla="*/ 725584 w 3865787"/>
              <a:gd name="connsiteY38" fmla="*/ 409430 h 2035168"/>
              <a:gd name="connsiteX39" fmla="*/ 744024 w 3865787"/>
              <a:gd name="connsiteY39" fmla="*/ 409430 h 2035168"/>
              <a:gd name="connsiteX40" fmla="*/ 744024 w 3865787"/>
              <a:gd name="connsiteY40" fmla="*/ 432399 h 2035168"/>
              <a:gd name="connsiteX41" fmla="*/ 747711 w 3865787"/>
              <a:gd name="connsiteY41" fmla="*/ 432399 h 2035168"/>
              <a:gd name="connsiteX42" fmla="*/ 747711 w 3865787"/>
              <a:gd name="connsiteY42" fmla="*/ 455367 h 2035168"/>
              <a:gd name="connsiteX43" fmla="*/ 813171 w 3865787"/>
              <a:gd name="connsiteY43" fmla="*/ 455367 h 2035168"/>
              <a:gd name="connsiteX44" fmla="*/ 813171 w 3865787"/>
              <a:gd name="connsiteY44" fmla="*/ 478335 h 2035168"/>
              <a:gd name="connsiteX45" fmla="*/ 909055 w 3865787"/>
              <a:gd name="connsiteY45" fmla="*/ 478335 h 2035168"/>
              <a:gd name="connsiteX46" fmla="*/ 909055 w 3865787"/>
              <a:gd name="connsiteY46" fmla="*/ 501303 h 2035168"/>
              <a:gd name="connsiteX47" fmla="*/ 953309 w 3865787"/>
              <a:gd name="connsiteY47" fmla="*/ 501303 h 2035168"/>
              <a:gd name="connsiteX48" fmla="*/ 953309 w 3865787"/>
              <a:gd name="connsiteY48" fmla="*/ 524271 h 2035168"/>
              <a:gd name="connsiteX49" fmla="*/ 1004017 w 3865787"/>
              <a:gd name="connsiteY49" fmla="*/ 524271 h 2035168"/>
              <a:gd name="connsiteX50" fmla="*/ 1004017 w 3865787"/>
              <a:gd name="connsiteY50" fmla="*/ 570207 h 2035168"/>
              <a:gd name="connsiteX51" fmla="*/ 1015080 w 3865787"/>
              <a:gd name="connsiteY51" fmla="*/ 570207 h 2035168"/>
              <a:gd name="connsiteX52" fmla="*/ 1015080 w 3865787"/>
              <a:gd name="connsiteY52" fmla="*/ 593175 h 2035168"/>
              <a:gd name="connsiteX53" fmla="*/ 1070398 w 3865787"/>
              <a:gd name="connsiteY53" fmla="*/ 593175 h 2035168"/>
              <a:gd name="connsiteX54" fmla="*/ 1070398 w 3865787"/>
              <a:gd name="connsiteY54" fmla="*/ 616143 h 2035168"/>
              <a:gd name="connsiteX55" fmla="*/ 1096213 w 3865787"/>
              <a:gd name="connsiteY55" fmla="*/ 616143 h 2035168"/>
              <a:gd name="connsiteX56" fmla="*/ 1096213 w 3865787"/>
              <a:gd name="connsiteY56" fmla="*/ 639111 h 2035168"/>
              <a:gd name="connsiteX57" fmla="*/ 1102667 w 3865787"/>
              <a:gd name="connsiteY57" fmla="*/ 639111 h 2035168"/>
              <a:gd name="connsiteX58" fmla="*/ 1102667 w 3865787"/>
              <a:gd name="connsiteY58" fmla="*/ 662079 h 2035168"/>
              <a:gd name="connsiteX59" fmla="*/ 1106355 w 3865787"/>
              <a:gd name="connsiteY59" fmla="*/ 662079 h 2035168"/>
              <a:gd name="connsiteX60" fmla="*/ 1106355 w 3865787"/>
              <a:gd name="connsiteY60" fmla="*/ 685047 h 2035168"/>
              <a:gd name="connsiteX61" fmla="*/ 1121106 w 3865787"/>
              <a:gd name="connsiteY61" fmla="*/ 685047 h 2035168"/>
              <a:gd name="connsiteX62" fmla="*/ 1121106 w 3865787"/>
              <a:gd name="connsiteY62" fmla="*/ 708015 h 2035168"/>
              <a:gd name="connsiteX63" fmla="*/ 1128482 w 3865787"/>
              <a:gd name="connsiteY63" fmla="*/ 708015 h 2035168"/>
              <a:gd name="connsiteX64" fmla="*/ 1128482 w 3865787"/>
              <a:gd name="connsiteY64" fmla="*/ 730983 h 2035168"/>
              <a:gd name="connsiteX65" fmla="*/ 1132170 w 3865787"/>
              <a:gd name="connsiteY65" fmla="*/ 730983 h 2035168"/>
              <a:gd name="connsiteX66" fmla="*/ 1132170 w 3865787"/>
              <a:gd name="connsiteY66" fmla="*/ 753951 h 2035168"/>
              <a:gd name="connsiteX67" fmla="*/ 1172736 w 3865787"/>
              <a:gd name="connsiteY67" fmla="*/ 753951 h 2035168"/>
              <a:gd name="connsiteX68" fmla="*/ 1172736 w 3865787"/>
              <a:gd name="connsiteY68" fmla="*/ 776919 h 2035168"/>
              <a:gd name="connsiteX69" fmla="*/ 1242805 w 3865787"/>
              <a:gd name="connsiteY69" fmla="*/ 776919 h 2035168"/>
              <a:gd name="connsiteX70" fmla="*/ 1242805 w 3865787"/>
              <a:gd name="connsiteY70" fmla="*/ 799887 h 2035168"/>
              <a:gd name="connsiteX71" fmla="*/ 1260322 w 3865787"/>
              <a:gd name="connsiteY71" fmla="*/ 799887 h 2035168"/>
              <a:gd name="connsiteX72" fmla="*/ 1260322 w 3865787"/>
              <a:gd name="connsiteY72" fmla="*/ 822855 h 2035168"/>
              <a:gd name="connsiteX73" fmla="*/ 1271386 w 3865787"/>
              <a:gd name="connsiteY73" fmla="*/ 822855 h 2035168"/>
              <a:gd name="connsiteX74" fmla="*/ 1271386 w 3865787"/>
              <a:gd name="connsiteY74" fmla="*/ 845823 h 2035168"/>
              <a:gd name="connsiteX75" fmla="*/ 1311952 w 3865787"/>
              <a:gd name="connsiteY75" fmla="*/ 845823 h 2035168"/>
              <a:gd name="connsiteX76" fmla="*/ 1311952 w 3865787"/>
              <a:gd name="connsiteY76" fmla="*/ 868791 h 2035168"/>
              <a:gd name="connsiteX77" fmla="*/ 1315640 w 3865787"/>
              <a:gd name="connsiteY77" fmla="*/ 868791 h 2035168"/>
              <a:gd name="connsiteX78" fmla="*/ 1315640 w 3865787"/>
              <a:gd name="connsiteY78" fmla="*/ 891760 h 2035168"/>
              <a:gd name="connsiteX79" fmla="*/ 1352519 w 3865787"/>
              <a:gd name="connsiteY79" fmla="*/ 891760 h 2035168"/>
              <a:gd name="connsiteX80" fmla="*/ 1352519 w 3865787"/>
              <a:gd name="connsiteY80" fmla="*/ 914728 h 2035168"/>
              <a:gd name="connsiteX81" fmla="*/ 1367270 w 3865787"/>
              <a:gd name="connsiteY81" fmla="*/ 914728 h 2035168"/>
              <a:gd name="connsiteX82" fmla="*/ 1367270 w 3865787"/>
              <a:gd name="connsiteY82" fmla="*/ 937696 h 2035168"/>
              <a:gd name="connsiteX83" fmla="*/ 1414290 w 3865787"/>
              <a:gd name="connsiteY83" fmla="*/ 937696 h 2035168"/>
              <a:gd name="connsiteX84" fmla="*/ 1414290 w 3865787"/>
              <a:gd name="connsiteY84" fmla="*/ 960664 h 2035168"/>
              <a:gd name="connsiteX85" fmla="*/ 1417978 w 3865787"/>
              <a:gd name="connsiteY85" fmla="*/ 960664 h 2035168"/>
              <a:gd name="connsiteX86" fmla="*/ 1417978 w 3865787"/>
              <a:gd name="connsiteY86" fmla="*/ 983632 h 2035168"/>
              <a:gd name="connsiteX87" fmla="*/ 1432729 w 3865787"/>
              <a:gd name="connsiteY87" fmla="*/ 983632 h 2035168"/>
              <a:gd name="connsiteX88" fmla="*/ 1432729 w 3865787"/>
              <a:gd name="connsiteY88" fmla="*/ 1006600 h 2035168"/>
              <a:gd name="connsiteX89" fmla="*/ 1462232 w 3865787"/>
              <a:gd name="connsiteY89" fmla="*/ 1006600 h 2035168"/>
              <a:gd name="connsiteX90" fmla="*/ 1462232 w 3865787"/>
              <a:gd name="connsiteY90" fmla="*/ 1052536 h 2035168"/>
              <a:gd name="connsiteX91" fmla="*/ 1480672 w 3865787"/>
              <a:gd name="connsiteY91" fmla="*/ 1052536 h 2035168"/>
              <a:gd name="connsiteX92" fmla="*/ 1480672 w 3865787"/>
              <a:gd name="connsiteY92" fmla="*/ 1075504 h 2035168"/>
              <a:gd name="connsiteX93" fmla="*/ 1488047 w 3865787"/>
              <a:gd name="connsiteY93" fmla="*/ 1075504 h 2035168"/>
              <a:gd name="connsiteX94" fmla="*/ 1488047 w 3865787"/>
              <a:gd name="connsiteY94" fmla="*/ 1098472 h 2035168"/>
              <a:gd name="connsiteX95" fmla="*/ 1513862 w 3865787"/>
              <a:gd name="connsiteY95" fmla="*/ 1098472 h 2035168"/>
              <a:gd name="connsiteX96" fmla="*/ 1513862 w 3865787"/>
              <a:gd name="connsiteY96" fmla="*/ 1121440 h 2035168"/>
              <a:gd name="connsiteX97" fmla="*/ 1520316 w 3865787"/>
              <a:gd name="connsiteY97" fmla="*/ 1121440 h 2035168"/>
              <a:gd name="connsiteX98" fmla="*/ 1520316 w 3865787"/>
              <a:gd name="connsiteY98" fmla="*/ 1144408 h 2035168"/>
              <a:gd name="connsiteX99" fmla="*/ 1549819 w 3865787"/>
              <a:gd name="connsiteY99" fmla="*/ 1144408 h 2035168"/>
              <a:gd name="connsiteX100" fmla="*/ 1549819 w 3865787"/>
              <a:gd name="connsiteY100" fmla="*/ 1167376 h 2035168"/>
              <a:gd name="connsiteX101" fmla="*/ 1605136 w 3865787"/>
              <a:gd name="connsiteY101" fmla="*/ 1167376 h 2035168"/>
              <a:gd name="connsiteX102" fmla="*/ 1605136 w 3865787"/>
              <a:gd name="connsiteY102" fmla="*/ 1190344 h 2035168"/>
              <a:gd name="connsiteX103" fmla="*/ 1608824 w 3865787"/>
              <a:gd name="connsiteY103" fmla="*/ 1190344 h 2035168"/>
              <a:gd name="connsiteX104" fmla="*/ 1608824 w 3865787"/>
              <a:gd name="connsiteY104" fmla="*/ 1213312 h 2035168"/>
              <a:gd name="connsiteX105" fmla="*/ 1623576 w 3865787"/>
              <a:gd name="connsiteY105" fmla="*/ 1213312 h 2035168"/>
              <a:gd name="connsiteX106" fmla="*/ 1623576 w 3865787"/>
              <a:gd name="connsiteY106" fmla="*/ 1236280 h 2035168"/>
              <a:gd name="connsiteX107" fmla="*/ 1675206 w 3865787"/>
              <a:gd name="connsiteY107" fmla="*/ 1236280 h 2035168"/>
              <a:gd name="connsiteX108" fmla="*/ 1675206 w 3865787"/>
              <a:gd name="connsiteY108" fmla="*/ 1259248 h 2035168"/>
              <a:gd name="connsiteX109" fmla="*/ 1714850 w 3865787"/>
              <a:gd name="connsiteY109" fmla="*/ 1259248 h 2035168"/>
              <a:gd name="connsiteX110" fmla="*/ 1714850 w 3865787"/>
              <a:gd name="connsiteY110" fmla="*/ 1282216 h 2035168"/>
              <a:gd name="connsiteX111" fmla="*/ 1729601 w 3865787"/>
              <a:gd name="connsiteY111" fmla="*/ 1282216 h 2035168"/>
              <a:gd name="connsiteX112" fmla="*/ 1729601 w 3865787"/>
              <a:gd name="connsiteY112" fmla="*/ 1305184 h 2035168"/>
              <a:gd name="connsiteX113" fmla="*/ 1751728 w 3865787"/>
              <a:gd name="connsiteY113" fmla="*/ 1305184 h 2035168"/>
              <a:gd name="connsiteX114" fmla="*/ 1751728 w 3865787"/>
              <a:gd name="connsiteY114" fmla="*/ 1328153 h 2035168"/>
              <a:gd name="connsiteX115" fmla="*/ 1788607 w 3865787"/>
              <a:gd name="connsiteY115" fmla="*/ 1328153 h 2035168"/>
              <a:gd name="connsiteX116" fmla="*/ 1788607 w 3865787"/>
              <a:gd name="connsiteY116" fmla="*/ 1351120 h 2035168"/>
              <a:gd name="connsiteX117" fmla="*/ 1828251 w 3865787"/>
              <a:gd name="connsiteY117" fmla="*/ 1351120 h 2035168"/>
              <a:gd name="connsiteX118" fmla="*/ 1828251 w 3865787"/>
              <a:gd name="connsiteY118" fmla="*/ 1397057 h 2035168"/>
              <a:gd name="connsiteX119" fmla="*/ 1887257 w 3865787"/>
              <a:gd name="connsiteY119" fmla="*/ 1397057 h 2035168"/>
              <a:gd name="connsiteX120" fmla="*/ 1887257 w 3865787"/>
              <a:gd name="connsiteY120" fmla="*/ 1420025 h 2035168"/>
              <a:gd name="connsiteX121" fmla="*/ 1890945 w 3865787"/>
              <a:gd name="connsiteY121" fmla="*/ 1420025 h 2035168"/>
              <a:gd name="connsiteX122" fmla="*/ 1890945 w 3865787"/>
              <a:gd name="connsiteY122" fmla="*/ 1442993 h 2035168"/>
              <a:gd name="connsiteX123" fmla="*/ 1916760 w 3865787"/>
              <a:gd name="connsiteY123" fmla="*/ 1442993 h 2035168"/>
              <a:gd name="connsiteX124" fmla="*/ 1916760 w 3865787"/>
              <a:gd name="connsiteY124" fmla="*/ 1465961 h 2035168"/>
              <a:gd name="connsiteX125" fmla="*/ 1949950 w 3865787"/>
              <a:gd name="connsiteY125" fmla="*/ 1465961 h 2035168"/>
              <a:gd name="connsiteX126" fmla="*/ 1949950 w 3865787"/>
              <a:gd name="connsiteY126" fmla="*/ 1488929 h 2035168"/>
              <a:gd name="connsiteX127" fmla="*/ 2022785 w 3865787"/>
              <a:gd name="connsiteY127" fmla="*/ 1488929 h 2035168"/>
              <a:gd name="connsiteX128" fmla="*/ 2022785 w 3865787"/>
              <a:gd name="connsiteY128" fmla="*/ 1534865 h 2035168"/>
              <a:gd name="connsiteX129" fmla="*/ 2033849 w 3865787"/>
              <a:gd name="connsiteY129" fmla="*/ 1534865 h 2035168"/>
              <a:gd name="connsiteX130" fmla="*/ 2033849 w 3865787"/>
              <a:gd name="connsiteY130" fmla="*/ 1557833 h 2035168"/>
              <a:gd name="connsiteX131" fmla="*/ 2206256 w 3865787"/>
              <a:gd name="connsiteY131" fmla="*/ 1557833 h 2035168"/>
              <a:gd name="connsiteX132" fmla="*/ 2206256 w 3865787"/>
              <a:gd name="connsiteY132" fmla="*/ 1580801 h 2035168"/>
              <a:gd name="connsiteX133" fmla="*/ 2224695 w 3865787"/>
              <a:gd name="connsiteY133" fmla="*/ 1580801 h 2035168"/>
              <a:gd name="connsiteX134" fmla="*/ 2224695 w 3865787"/>
              <a:gd name="connsiteY134" fmla="*/ 1603769 h 2035168"/>
              <a:gd name="connsiteX135" fmla="*/ 2256964 w 3865787"/>
              <a:gd name="connsiteY135" fmla="*/ 1603769 h 2035168"/>
              <a:gd name="connsiteX136" fmla="*/ 2256964 w 3865787"/>
              <a:gd name="connsiteY136" fmla="*/ 1626737 h 2035168"/>
              <a:gd name="connsiteX137" fmla="*/ 2282779 w 3865787"/>
              <a:gd name="connsiteY137" fmla="*/ 1626737 h 2035168"/>
              <a:gd name="connsiteX138" fmla="*/ 2290154 w 3865787"/>
              <a:gd name="connsiteY138" fmla="*/ 1626737 h 2035168"/>
              <a:gd name="connsiteX139" fmla="*/ 2304906 w 3865787"/>
              <a:gd name="connsiteY139" fmla="*/ 1626737 h 2035168"/>
              <a:gd name="connsiteX140" fmla="*/ 2304906 w 3865787"/>
              <a:gd name="connsiteY140" fmla="*/ 1651702 h 2035168"/>
              <a:gd name="connsiteX141" fmla="*/ 2312282 w 3865787"/>
              <a:gd name="connsiteY141" fmla="*/ 1651702 h 2035168"/>
              <a:gd name="connsiteX142" fmla="*/ 2315969 w 3865787"/>
              <a:gd name="connsiteY142" fmla="*/ 1651702 h 2035168"/>
              <a:gd name="connsiteX143" fmla="*/ 2334409 w 3865787"/>
              <a:gd name="connsiteY143" fmla="*/ 1651702 h 2035168"/>
              <a:gd name="connsiteX144" fmla="*/ 2403556 w 3865787"/>
              <a:gd name="connsiteY144" fmla="*/ 1651702 h 2035168"/>
              <a:gd name="connsiteX145" fmla="*/ 2403556 w 3865787"/>
              <a:gd name="connsiteY145" fmla="*/ 1679664 h 2035168"/>
              <a:gd name="connsiteX146" fmla="*/ 2440434 w 3865787"/>
              <a:gd name="connsiteY146" fmla="*/ 1679664 h 2035168"/>
              <a:gd name="connsiteX147" fmla="*/ 2440434 w 3865787"/>
              <a:gd name="connsiteY147" fmla="*/ 1707625 h 2035168"/>
              <a:gd name="connsiteX148" fmla="*/ 2528943 w 3865787"/>
              <a:gd name="connsiteY148" fmla="*/ 1707625 h 2035168"/>
              <a:gd name="connsiteX149" fmla="*/ 2528943 w 3865787"/>
              <a:gd name="connsiteY149" fmla="*/ 1735586 h 2035168"/>
              <a:gd name="connsiteX150" fmla="*/ 2583339 w 3865787"/>
              <a:gd name="connsiteY150" fmla="*/ 1735586 h 2035168"/>
              <a:gd name="connsiteX151" fmla="*/ 2646032 w 3865787"/>
              <a:gd name="connsiteY151" fmla="*/ 1735586 h 2035168"/>
              <a:gd name="connsiteX152" fmla="*/ 2646032 w 3865787"/>
              <a:gd name="connsiteY152" fmla="*/ 1765544 h 2035168"/>
              <a:gd name="connsiteX153" fmla="*/ 2660783 w 3865787"/>
              <a:gd name="connsiteY153" fmla="*/ 1765544 h 2035168"/>
              <a:gd name="connsiteX154" fmla="*/ 2660783 w 3865787"/>
              <a:gd name="connsiteY154" fmla="*/ 1794504 h 2035168"/>
              <a:gd name="connsiteX155" fmla="*/ 2675535 w 3865787"/>
              <a:gd name="connsiteY155" fmla="*/ 1794504 h 2035168"/>
              <a:gd name="connsiteX156" fmla="*/ 2700428 w 3865787"/>
              <a:gd name="connsiteY156" fmla="*/ 1794504 h 2035168"/>
              <a:gd name="connsiteX157" fmla="*/ 2777872 w 3865787"/>
              <a:gd name="connsiteY157" fmla="*/ 1794504 h 2035168"/>
              <a:gd name="connsiteX158" fmla="*/ 2777872 w 3865787"/>
              <a:gd name="connsiteY158" fmla="*/ 1828457 h 2035168"/>
              <a:gd name="connsiteX159" fmla="*/ 2785248 w 3865787"/>
              <a:gd name="connsiteY159" fmla="*/ 1828457 h 2035168"/>
              <a:gd name="connsiteX160" fmla="*/ 2989924 w 3865787"/>
              <a:gd name="connsiteY160" fmla="*/ 1828457 h 2035168"/>
              <a:gd name="connsiteX161" fmla="*/ 2989924 w 3865787"/>
              <a:gd name="connsiteY161" fmla="*/ 1868401 h 2035168"/>
              <a:gd name="connsiteX162" fmla="*/ 3111623 w 3865787"/>
              <a:gd name="connsiteY162" fmla="*/ 1868401 h 2035168"/>
              <a:gd name="connsiteX163" fmla="*/ 3122686 w 3865787"/>
              <a:gd name="connsiteY163" fmla="*/ 1868401 h 2035168"/>
              <a:gd name="connsiteX164" fmla="*/ 3122686 w 3865787"/>
              <a:gd name="connsiteY164" fmla="*/ 1913338 h 2035168"/>
              <a:gd name="connsiteX165" fmla="*/ 3125452 w 3865787"/>
              <a:gd name="connsiteY165" fmla="*/ 1913338 h 2035168"/>
              <a:gd name="connsiteX166" fmla="*/ 3125452 w 3865787"/>
              <a:gd name="connsiteY166" fmla="*/ 1957277 h 2035168"/>
              <a:gd name="connsiteX167" fmla="*/ 3140204 w 3865787"/>
              <a:gd name="connsiteY167" fmla="*/ 1957277 h 2035168"/>
              <a:gd name="connsiteX168" fmla="*/ 3199209 w 3865787"/>
              <a:gd name="connsiteY168" fmla="*/ 1957277 h 2035168"/>
              <a:gd name="connsiteX169" fmla="*/ 3286796 w 3865787"/>
              <a:gd name="connsiteY169" fmla="*/ 1957277 h 2035168"/>
              <a:gd name="connsiteX170" fmla="*/ 3711820 w 3865787"/>
              <a:gd name="connsiteY170" fmla="*/ 1957277 h 2035168"/>
              <a:gd name="connsiteX171" fmla="*/ 3711820 w 3865787"/>
              <a:gd name="connsiteY171" fmla="*/ 2035169 h 2035168"/>
              <a:gd name="connsiteX172" fmla="*/ 3737635 w 3865787"/>
              <a:gd name="connsiteY172" fmla="*/ 2035169 h 2035168"/>
              <a:gd name="connsiteX173" fmla="*/ 3811392 w 3865787"/>
              <a:gd name="connsiteY173" fmla="*/ 2035169 h 2035168"/>
              <a:gd name="connsiteX174" fmla="*/ 3865788 w 3865787"/>
              <a:gd name="connsiteY174" fmla="*/ 2035169 h 20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865787" h="2035168">
                <a:moveTo>
                  <a:pt x="0" y="0"/>
                </a:moveTo>
                <a:lnTo>
                  <a:pt x="40566" y="0"/>
                </a:lnTo>
                <a:lnTo>
                  <a:pt x="40566" y="21969"/>
                </a:lnTo>
                <a:lnTo>
                  <a:pt x="44254" y="21969"/>
                </a:lnTo>
                <a:lnTo>
                  <a:pt x="44254" y="44937"/>
                </a:lnTo>
                <a:lnTo>
                  <a:pt x="98650" y="44937"/>
                </a:lnTo>
                <a:lnTo>
                  <a:pt x="98650" y="66907"/>
                </a:lnTo>
                <a:lnTo>
                  <a:pt x="172407" y="66907"/>
                </a:lnTo>
                <a:lnTo>
                  <a:pt x="183470" y="66907"/>
                </a:lnTo>
                <a:lnTo>
                  <a:pt x="183470" y="89875"/>
                </a:lnTo>
                <a:lnTo>
                  <a:pt x="282120" y="89875"/>
                </a:lnTo>
                <a:lnTo>
                  <a:pt x="282120" y="112843"/>
                </a:lnTo>
                <a:lnTo>
                  <a:pt x="315311" y="112843"/>
                </a:lnTo>
                <a:lnTo>
                  <a:pt x="315311" y="134812"/>
                </a:lnTo>
                <a:lnTo>
                  <a:pt x="362331" y="134812"/>
                </a:lnTo>
                <a:lnTo>
                  <a:pt x="362331" y="157781"/>
                </a:lnTo>
                <a:lnTo>
                  <a:pt x="413961" y="157781"/>
                </a:lnTo>
                <a:lnTo>
                  <a:pt x="413961" y="180749"/>
                </a:lnTo>
                <a:lnTo>
                  <a:pt x="425025" y="180749"/>
                </a:lnTo>
                <a:lnTo>
                  <a:pt x="425025" y="203717"/>
                </a:lnTo>
                <a:lnTo>
                  <a:pt x="439776" y="203717"/>
                </a:lnTo>
                <a:lnTo>
                  <a:pt x="439776" y="225686"/>
                </a:lnTo>
                <a:lnTo>
                  <a:pt x="472967" y="225686"/>
                </a:lnTo>
                <a:lnTo>
                  <a:pt x="491406" y="225686"/>
                </a:lnTo>
                <a:lnTo>
                  <a:pt x="491406" y="248654"/>
                </a:lnTo>
                <a:lnTo>
                  <a:pt x="527362" y="248654"/>
                </a:lnTo>
                <a:lnTo>
                  <a:pt x="527362" y="271622"/>
                </a:lnTo>
                <a:lnTo>
                  <a:pt x="553177" y="271622"/>
                </a:lnTo>
                <a:lnTo>
                  <a:pt x="553177" y="294590"/>
                </a:lnTo>
                <a:lnTo>
                  <a:pt x="586368" y="294590"/>
                </a:lnTo>
                <a:lnTo>
                  <a:pt x="586368" y="317558"/>
                </a:lnTo>
                <a:lnTo>
                  <a:pt x="593744" y="317558"/>
                </a:lnTo>
                <a:lnTo>
                  <a:pt x="593744" y="340526"/>
                </a:lnTo>
                <a:lnTo>
                  <a:pt x="641686" y="340526"/>
                </a:lnTo>
                <a:lnTo>
                  <a:pt x="641686" y="363494"/>
                </a:lnTo>
                <a:lnTo>
                  <a:pt x="714521" y="363494"/>
                </a:lnTo>
                <a:lnTo>
                  <a:pt x="714521" y="386462"/>
                </a:lnTo>
                <a:lnTo>
                  <a:pt x="725584" y="386462"/>
                </a:lnTo>
                <a:lnTo>
                  <a:pt x="725584" y="409430"/>
                </a:lnTo>
                <a:lnTo>
                  <a:pt x="744024" y="409430"/>
                </a:lnTo>
                <a:lnTo>
                  <a:pt x="744024" y="432399"/>
                </a:lnTo>
                <a:lnTo>
                  <a:pt x="747711" y="432399"/>
                </a:lnTo>
                <a:lnTo>
                  <a:pt x="747711" y="455367"/>
                </a:lnTo>
                <a:lnTo>
                  <a:pt x="813171" y="455367"/>
                </a:lnTo>
                <a:lnTo>
                  <a:pt x="813171" y="478335"/>
                </a:lnTo>
                <a:lnTo>
                  <a:pt x="909055" y="478335"/>
                </a:lnTo>
                <a:lnTo>
                  <a:pt x="909055" y="501303"/>
                </a:lnTo>
                <a:lnTo>
                  <a:pt x="953309" y="501303"/>
                </a:lnTo>
                <a:lnTo>
                  <a:pt x="953309" y="524271"/>
                </a:lnTo>
                <a:lnTo>
                  <a:pt x="1004017" y="524271"/>
                </a:lnTo>
                <a:lnTo>
                  <a:pt x="1004017" y="570207"/>
                </a:lnTo>
                <a:lnTo>
                  <a:pt x="1015080" y="570207"/>
                </a:lnTo>
                <a:lnTo>
                  <a:pt x="1015080" y="593175"/>
                </a:lnTo>
                <a:lnTo>
                  <a:pt x="1070398" y="593175"/>
                </a:lnTo>
                <a:lnTo>
                  <a:pt x="1070398" y="616143"/>
                </a:lnTo>
                <a:lnTo>
                  <a:pt x="1096213" y="616143"/>
                </a:lnTo>
                <a:lnTo>
                  <a:pt x="1096213" y="639111"/>
                </a:lnTo>
                <a:lnTo>
                  <a:pt x="1102667" y="639111"/>
                </a:lnTo>
                <a:lnTo>
                  <a:pt x="1102667" y="662079"/>
                </a:lnTo>
                <a:lnTo>
                  <a:pt x="1106355" y="662079"/>
                </a:lnTo>
                <a:lnTo>
                  <a:pt x="1106355" y="685047"/>
                </a:lnTo>
                <a:lnTo>
                  <a:pt x="1121106" y="685047"/>
                </a:lnTo>
                <a:lnTo>
                  <a:pt x="1121106" y="708015"/>
                </a:lnTo>
                <a:lnTo>
                  <a:pt x="1128482" y="708015"/>
                </a:lnTo>
                <a:lnTo>
                  <a:pt x="1128482" y="730983"/>
                </a:lnTo>
                <a:lnTo>
                  <a:pt x="1132170" y="730983"/>
                </a:lnTo>
                <a:lnTo>
                  <a:pt x="1132170" y="753951"/>
                </a:lnTo>
                <a:lnTo>
                  <a:pt x="1172736" y="753951"/>
                </a:lnTo>
                <a:lnTo>
                  <a:pt x="1172736" y="776919"/>
                </a:lnTo>
                <a:lnTo>
                  <a:pt x="1242805" y="776919"/>
                </a:lnTo>
                <a:lnTo>
                  <a:pt x="1242805" y="799887"/>
                </a:lnTo>
                <a:lnTo>
                  <a:pt x="1260322" y="799887"/>
                </a:lnTo>
                <a:lnTo>
                  <a:pt x="1260322" y="822855"/>
                </a:lnTo>
                <a:lnTo>
                  <a:pt x="1271386" y="822855"/>
                </a:lnTo>
                <a:lnTo>
                  <a:pt x="1271386" y="845823"/>
                </a:lnTo>
                <a:lnTo>
                  <a:pt x="1311952" y="845823"/>
                </a:lnTo>
                <a:lnTo>
                  <a:pt x="1311952" y="868791"/>
                </a:lnTo>
                <a:lnTo>
                  <a:pt x="1315640" y="868791"/>
                </a:lnTo>
                <a:lnTo>
                  <a:pt x="1315640" y="891760"/>
                </a:lnTo>
                <a:lnTo>
                  <a:pt x="1352519" y="891760"/>
                </a:lnTo>
                <a:lnTo>
                  <a:pt x="1352519" y="914728"/>
                </a:lnTo>
                <a:lnTo>
                  <a:pt x="1367270" y="914728"/>
                </a:lnTo>
                <a:lnTo>
                  <a:pt x="1367270" y="937696"/>
                </a:lnTo>
                <a:lnTo>
                  <a:pt x="1414290" y="937696"/>
                </a:lnTo>
                <a:lnTo>
                  <a:pt x="1414290" y="960664"/>
                </a:lnTo>
                <a:lnTo>
                  <a:pt x="1417978" y="960664"/>
                </a:lnTo>
                <a:lnTo>
                  <a:pt x="1417978" y="983632"/>
                </a:lnTo>
                <a:lnTo>
                  <a:pt x="1432729" y="983632"/>
                </a:lnTo>
                <a:lnTo>
                  <a:pt x="1432729" y="1006600"/>
                </a:lnTo>
                <a:lnTo>
                  <a:pt x="1462232" y="1006600"/>
                </a:lnTo>
                <a:lnTo>
                  <a:pt x="1462232" y="1052536"/>
                </a:lnTo>
                <a:lnTo>
                  <a:pt x="1480672" y="1052536"/>
                </a:lnTo>
                <a:lnTo>
                  <a:pt x="1480672" y="1075504"/>
                </a:lnTo>
                <a:lnTo>
                  <a:pt x="1488047" y="1075504"/>
                </a:lnTo>
                <a:lnTo>
                  <a:pt x="1488047" y="1098472"/>
                </a:lnTo>
                <a:lnTo>
                  <a:pt x="1513862" y="1098472"/>
                </a:lnTo>
                <a:lnTo>
                  <a:pt x="1513862" y="1121440"/>
                </a:lnTo>
                <a:lnTo>
                  <a:pt x="1520316" y="1121440"/>
                </a:lnTo>
                <a:lnTo>
                  <a:pt x="1520316" y="1144408"/>
                </a:lnTo>
                <a:lnTo>
                  <a:pt x="1549819" y="1144408"/>
                </a:lnTo>
                <a:lnTo>
                  <a:pt x="1549819" y="1167376"/>
                </a:lnTo>
                <a:lnTo>
                  <a:pt x="1605136" y="1167376"/>
                </a:lnTo>
                <a:lnTo>
                  <a:pt x="1605136" y="1190344"/>
                </a:lnTo>
                <a:lnTo>
                  <a:pt x="1608824" y="1190344"/>
                </a:lnTo>
                <a:lnTo>
                  <a:pt x="1608824" y="1213312"/>
                </a:lnTo>
                <a:lnTo>
                  <a:pt x="1623576" y="1213312"/>
                </a:lnTo>
                <a:lnTo>
                  <a:pt x="1623576" y="1236280"/>
                </a:lnTo>
                <a:lnTo>
                  <a:pt x="1675206" y="1236280"/>
                </a:lnTo>
                <a:lnTo>
                  <a:pt x="1675206" y="1259248"/>
                </a:lnTo>
                <a:lnTo>
                  <a:pt x="1714850" y="1259248"/>
                </a:lnTo>
                <a:lnTo>
                  <a:pt x="1714850" y="1282216"/>
                </a:lnTo>
                <a:lnTo>
                  <a:pt x="1729601" y="1282216"/>
                </a:lnTo>
                <a:lnTo>
                  <a:pt x="1729601" y="1305184"/>
                </a:lnTo>
                <a:lnTo>
                  <a:pt x="1751728" y="1305184"/>
                </a:lnTo>
                <a:lnTo>
                  <a:pt x="1751728" y="1328153"/>
                </a:lnTo>
                <a:lnTo>
                  <a:pt x="1788607" y="1328153"/>
                </a:lnTo>
                <a:lnTo>
                  <a:pt x="1788607" y="1351120"/>
                </a:lnTo>
                <a:lnTo>
                  <a:pt x="1828251" y="1351120"/>
                </a:lnTo>
                <a:lnTo>
                  <a:pt x="1828251" y="1397057"/>
                </a:lnTo>
                <a:lnTo>
                  <a:pt x="1887257" y="1397057"/>
                </a:lnTo>
                <a:lnTo>
                  <a:pt x="1887257" y="1420025"/>
                </a:lnTo>
                <a:lnTo>
                  <a:pt x="1890945" y="1420025"/>
                </a:lnTo>
                <a:lnTo>
                  <a:pt x="1890945" y="1442993"/>
                </a:lnTo>
                <a:lnTo>
                  <a:pt x="1916760" y="1442993"/>
                </a:lnTo>
                <a:lnTo>
                  <a:pt x="1916760" y="1465961"/>
                </a:lnTo>
                <a:lnTo>
                  <a:pt x="1949950" y="1465961"/>
                </a:lnTo>
                <a:lnTo>
                  <a:pt x="1949950" y="1488929"/>
                </a:lnTo>
                <a:lnTo>
                  <a:pt x="2022785" y="1488929"/>
                </a:lnTo>
                <a:lnTo>
                  <a:pt x="2022785" y="1534865"/>
                </a:lnTo>
                <a:lnTo>
                  <a:pt x="2033849" y="1534865"/>
                </a:lnTo>
                <a:lnTo>
                  <a:pt x="2033849" y="1557833"/>
                </a:lnTo>
                <a:lnTo>
                  <a:pt x="2206256" y="1557833"/>
                </a:lnTo>
                <a:lnTo>
                  <a:pt x="2206256" y="1580801"/>
                </a:lnTo>
                <a:lnTo>
                  <a:pt x="2224695" y="1580801"/>
                </a:lnTo>
                <a:lnTo>
                  <a:pt x="2224695" y="1603769"/>
                </a:lnTo>
                <a:lnTo>
                  <a:pt x="2256964" y="1603769"/>
                </a:lnTo>
                <a:lnTo>
                  <a:pt x="2256964" y="1626737"/>
                </a:lnTo>
                <a:lnTo>
                  <a:pt x="2282779" y="1626737"/>
                </a:lnTo>
                <a:lnTo>
                  <a:pt x="2290154" y="1626737"/>
                </a:lnTo>
                <a:lnTo>
                  <a:pt x="2304906" y="1626737"/>
                </a:lnTo>
                <a:lnTo>
                  <a:pt x="2304906" y="1651702"/>
                </a:lnTo>
                <a:lnTo>
                  <a:pt x="2312282" y="1651702"/>
                </a:lnTo>
                <a:lnTo>
                  <a:pt x="2315969" y="1651702"/>
                </a:lnTo>
                <a:lnTo>
                  <a:pt x="2334409" y="1651702"/>
                </a:lnTo>
                <a:lnTo>
                  <a:pt x="2403556" y="1651702"/>
                </a:lnTo>
                <a:lnTo>
                  <a:pt x="2403556" y="1679664"/>
                </a:lnTo>
                <a:lnTo>
                  <a:pt x="2440434" y="1679664"/>
                </a:lnTo>
                <a:lnTo>
                  <a:pt x="2440434" y="1707625"/>
                </a:lnTo>
                <a:lnTo>
                  <a:pt x="2528943" y="1707625"/>
                </a:lnTo>
                <a:lnTo>
                  <a:pt x="2528943" y="1735586"/>
                </a:lnTo>
                <a:lnTo>
                  <a:pt x="2583339" y="1735586"/>
                </a:lnTo>
                <a:lnTo>
                  <a:pt x="2646032" y="1735586"/>
                </a:lnTo>
                <a:lnTo>
                  <a:pt x="2646032" y="1765544"/>
                </a:lnTo>
                <a:lnTo>
                  <a:pt x="2660783" y="1765544"/>
                </a:lnTo>
                <a:lnTo>
                  <a:pt x="2660783" y="1794504"/>
                </a:lnTo>
                <a:lnTo>
                  <a:pt x="2675535" y="1794504"/>
                </a:lnTo>
                <a:lnTo>
                  <a:pt x="2700428" y="1794504"/>
                </a:lnTo>
                <a:lnTo>
                  <a:pt x="2777872" y="1794504"/>
                </a:lnTo>
                <a:lnTo>
                  <a:pt x="2777872" y="1828457"/>
                </a:lnTo>
                <a:lnTo>
                  <a:pt x="2785248" y="1828457"/>
                </a:lnTo>
                <a:lnTo>
                  <a:pt x="2989924" y="1828457"/>
                </a:lnTo>
                <a:lnTo>
                  <a:pt x="2989924" y="1868401"/>
                </a:lnTo>
                <a:lnTo>
                  <a:pt x="3111623" y="1868401"/>
                </a:lnTo>
                <a:lnTo>
                  <a:pt x="3122686" y="1868401"/>
                </a:lnTo>
                <a:lnTo>
                  <a:pt x="3122686" y="1913338"/>
                </a:lnTo>
                <a:lnTo>
                  <a:pt x="3125452" y="1913338"/>
                </a:lnTo>
                <a:lnTo>
                  <a:pt x="3125452" y="1957277"/>
                </a:lnTo>
                <a:lnTo>
                  <a:pt x="3140204" y="1957277"/>
                </a:lnTo>
                <a:lnTo>
                  <a:pt x="3199209" y="1957277"/>
                </a:lnTo>
                <a:lnTo>
                  <a:pt x="3286796" y="1957277"/>
                </a:lnTo>
                <a:lnTo>
                  <a:pt x="3711820" y="1957277"/>
                </a:lnTo>
                <a:lnTo>
                  <a:pt x="3711820" y="2035169"/>
                </a:lnTo>
                <a:lnTo>
                  <a:pt x="3737635" y="2035169"/>
                </a:lnTo>
                <a:lnTo>
                  <a:pt x="3811392" y="2035169"/>
                </a:lnTo>
                <a:lnTo>
                  <a:pt x="3865788" y="2035169"/>
                </a:lnTo>
              </a:path>
            </a:pathLst>
          </a:custGeom>
          <a:noFill/>
          <a:ln w="15828" cap="flat">
            <a:solidFill>
              <a:srgbClr val="34B4A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a:ea typeface="+mn-ea"/>
              <a:cs typeface="+mn-cs"/>
            </a:endParaRPr>
          </a:p>
        </p:txBody>
      </p:sp>
      <p:grpSp>
        <p:nvGrpSpPr>
          <p:cNvPr id="282" name="Graphic 367">
            <a:extLst>
              <a:ext uri="{FF2B5EF4-FFF2-40B4-BE49-F238E27FC236}">
                <a16:creationId xmlns:a16="http://schemas.microsoft.com/office/drawing/2014/main" id="{3C91FCC9-57C2-CF36-B095-F40FF54D2E88}"/>
              </a:ext>
            </a:extLst>
          </p:cNvPr>
          <p:cNvGrpSpPr/>
          <p:nvPr/>
        </p:nvGrpSpPr>
        <p:grpSpPr>
          <a:xfrm>
            <a:off x="6944436" y="1597763"/>
            <a:ext cx="3956964" cy="2247154"/>
            <a:chOff x="6944436" y="1805357"/>
            <a:chExt cx="3956964" cy="2247154"/>
          </a:xfrm>
        </p:grpSpPr>
        <p:sp>
          <p:nvSpPr>
            <p:cNvPr id="283" name="TextBox 282">
              <a:extLst>
                <a:ext uri="{FF2B5EF4-FFF2-40B4-BE49-F238E27FC236}">
                  <a16:creationId xmlns:a16="http://schemas.microsoft.com/office/drawing/2014/main" id="{F5D483B8-C379-C068-5A11-6A3CF041C8CC}"/>
                </a:ext>
              </a:extLst>
            </p:cNvPr>
            <p:cNvSpPr txBox="1"/>
            <p:nvPr/>
          </p:nvSpPr>
          <p:spPr>
            <a:xfrm>
              <a:off x="10465963" y="379718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4" name="TextBox 283">
              <a:extLst>
                <a:ext uri="{FF2B5EF4-FFF2-40B4-BE49-F238E27FC236}">
                  <a16:creationId xmlns:a16="http://schemas.microsoft.com/office/drawing/2014/main" id="{8EE65023-B53D-3D23-D7D4-60980C854D29}"/>
                </a:ext>
              </a:extLst>
            </p:cNvPr>
            <p:cNvSpPr txBox="1"/>
            <p:nvPr/>
          </p:nvSpPr>
          <p:spPr>
            <a:xfrm>
              <a:off x="6944436" y="1805357"/>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5" name="TextBox 284">
              <a:extLst>
                <a:ext uri="{FF2B5EF4-FFF2-40B4-BE49-F238E27FC236}">
                  <a16:creationId xmlns:a16="http://schemas.microsoft.com/office/drawing/2014/main" id="{273A7C70-0AFB-DB7F-6AC2-A030F2CFF009}"/>
                </a:ext>
              </a:extLst>
            </p:cNvPr>
            <p:cNvSpPr txBox="1"/>
            <p:nvPr/>
          </p:nvSpPr>
          <p:spPr>
            <a:xfrm>
              <a:off x="7244902" y="196433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6" name="TextBox 285">
              <a:extLst>
                <a:ext uri="{FF2B5EF4-FFF2-40B4-BE49-F238E27FC236}">
                  <a16:creationId xmlns:a16="http://schemas.microsoft.com/office/drawing/2014/main" id="{6A2C4FF3-0576-258A-56F7-E7524121462D}"/>
                </a:ext>
              </a:extLst>
            </p:cNvPr>
            <p:cNvSpPr txBox="1"/>
            <p:nvPr/>
          </p:nvSpPr>
          <p:spPr>
            <a:xfrm>
              <a:off x="9055176" y="3364687"/>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7" name="TextBox 286">
              <a:extLst>
                <a:ext uri="{FF2B5EF4-FFF2-40B4-BE49-F238E27FC236}">
                  <a16:creationId xmlns:a16="http://schemas.microsoft.com/office/drawing/2014/main" id="{3F7D6918-F4F6-2062-F5A7-EDA4471C2FC5}"/>
                </a:ext>
              </a:extLst>
            </p:cNvPr>
            <p:cNvSpPr txBox="1"/>
            <p:nvPr/>
          </p:nvSpPr>
          <p:spPr>
            <a:xfrm>
              <a:off x="9062460" y="3364687"/>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8" name="TextBox 287">
              <a:extLst>
                <a:ext uri="{FF2B5EF4-FFF2-40B4-BE49-F238E27FC236}">
                  <a16:creationId xmlns:a16="http://schemas.microsoft.com/office/drawing/2014/main" id="{0962119E-E60D-73C5-B01B-1A3CDCF34487}"/>
                </a:ext>
              </a:extLst>
            </p:cNvPr>
            <p:cNvSpPr txBox="1"/>
            <p:nvPr/>
          </p:nvSpPr>
          <p:spPr>
            <a:xfrm>
              <a:off x="9084495" y="3389452"/>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89" name="TextBox 288">
              <a:extLst>
                <a:ext uri="{FF2B5EF4-FFF2-40B4-BE49-F238E27FC236}">
                  <a16:creationId xmlns:a16="http://schemas.microsoft.com/office/drawing/2014/main" id="{B7B8C53A-B9B8-32AB-F756-76C8F03EA0D1}"/>
                </a:ext>
              </a:extLst>
            </p:cNvPr>
            <p:cNvSpPr txBox="1"/>
            <p:nvPr/>
          </p:nvSpPr>
          <p:spPr>
            <a:xfrm>
              <a:off x="9088091" y="3389452"/>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0" name="TextBox 289">
              <a:extLst>
                <a:ext uri="{FF2B5EF4-FFF2-40B4-BE49-F238E27FC236}">
                  <a16:creationId xmlns:a16="http://schemas.microsoft.com/office/drawing/2014/main" id="{85E717EF-2542-7C49-DA66-C018236681AC}"/>
                </a:ext>
              </a:extLst>
            </p:cNvPr>
            <p:cNvSpPr txBox="1"/>
            <p:nvPr/>
          </p:nvSpPr>
          <p:spPr>
            <a:xfrm>
              <a:off x="9106438" y="3389452"/>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1" name="TextBox 290">
              <a:extLst>
                <a:ext uri="{FF2B5EF4-FFF2-40B4-BE49-F238E27FC236}">
                  <a16:creationId xmlns:a16="http://schemas.microsoft.com/office/drawing/2014/main" id="{08D479FE-13F8-2523-0E45-B920EB8C1EE9}"/>
                </a:ext>
              </a:extLst>
            </p:cNvPr>
            <p:cNvSpPr txBox="1"/>
            <p:nvPr/>
          </p:nvSpPr>
          <p:spPr>
            <a:xfrm>
              <a:off x="9355644" y="3473735"/>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2" name="TextBox 291">
              <a:extLst>
                <a:ext uri="{FF2B5EF4-FFF2-40B4-BE49-F238E27FC236}">
                  <a16:creationId xmlns:a16="http://schemas.microsoft.com/office/drawing/2014/main" id="{9E6D9FBE-2FAA-B897-6E56-12EBBF97C0AA}"/>
                </a:ext>
              </a:extLst>
            </p:cNvPr>
            <p:cNvSpPr txBox="1"/>
            <p:nvPr/>
          </p:nvSpPr>
          <p:spPr>
            <a:xfrm>
              <a:off x="9447287" y="353305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3" name="TextBox 292">
              <a:extLst>
                <a:ext uri="{FF2B5EF4-FFF2-40B4-BE49-F238E27FC236}">
                  <a16:creationId xmlns:a16="http://schemas.microsoft.com/office/drawing/2014/main" id="{A8B11CEA-9564-E6CD-814F-0760A6CCC950}"/>
                </a:ext>
              </a:extLst>
            </p:cNvPr>
            <p:cNvSpPr txBox="1"/>
            <p:nvPr/>
          </p:nvSpPr>
          <p:spPr>
            <a:xfrm>
              <a:off x="9472918" y="3533053"/>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4" name="TextBox 293">
              <a:extLst>
                <a:ext uri="{FF2B5EF4-FFF2-40B4-BE49-F238E27FC236}">
                  <a16:creationId xmlns:a16="http://schemas.microsoft.com/office/drawing/2014/main" id="{59DBEF8D-7667-9589-A6CF-83ADDBC8251E}"/>
                </a:ext>
              </a:extLst>
            </p:cNvPr>
            <p:cNvSpPr txBox="1"/>
            <p:nvPr/>
          </p:nvSpPr>
          <p:spPr>
            <a:xfrm>
              <a:off x="9549901" y="356690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5" name="TextBox 294">
              <a:extLst>
                <a:ext uri="{FF2B5EF4-FFF2-40B4-BE49-F238E27FC236}">
                  <a16:creationId xmlns:a16="http://schemas.microsoft.com/office/drawing/2014/main" id="{5D5C2E39-98EE-B51F-B4D9-F3FA96CAC648}"/>
                </a:ext>
              </a:extLst>
            </p:cNvPr>
            <p:cNvSpPr txBox="1"/>
            <p:nvPr/>
          </p:nvSpPr>
          <p:spPr>
            <a:xfrm>
              <a:off x="9557185" y="356690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6" name="TextBox 295">
              <a:extLst>
                <a:ext uri="{FF2B5EF4-FFF2-40B4-BE49-F238E27FC236}">
                  <a16:creationId xmlns:a16="http://schemas.microsoft.com/office/drawing/2014/main" id="{F4E30396-010E-085E-8583-87D3249AE413}"/>
                </a:ext>
              </a:extLst>
            </p:cNvPr>
            <p:cNvSpPr txBox="1"/>
            <p:nvPr/>
          </p:nvSpPr>
          <p:spPr>
            <a:xfrm>
              <a:off x="9883375" y="3607050"/>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7" name="TextBox 296">
              <a:extLst>
                <a:ext uri="{FF2B5EF4-FFF2-40B4-BE49-F238E27FC236}">
                  <a16:creationId xmlns:a16="http://schemas.microsoft.com/office/drawing/2014/main" id="{170F862E-1FBA-EE0A-2069-7671ABD7B030}"/>
                </a:ext>
              </a:extLst>
            </p:cNvPr>
            <p:cNvSpPr txBox="1"/>
            <p:nvPr/>
          </p:nvSpPr>
          <p:spPr>
            <a:xfrm>
              <a:off x="9912601" y="369602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8" name="TextBox 297">
              <a:extLst>
                <a:ext uri="{FF2B5EF4-FFF2-40B4-BE49-F238E27FC236}">
                  <a16:creationId xmlns:a16="http://schemas.microsoft.com/office/drawing/2014/main" id="{39345964-9608-76D2-717B-43931A099501}"/>
                </a:ext>
              </a:extLst>
            </p:cNvPr>
            <p:cNvSpPr txBox="1"/>
            <p:nvPr/>
          </p:nvSpPr>
          <p:spPr>
            <a:xfrm>
              <a:off x="9971238" y="369602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299" name="TextBox 298">
              <a:extLst>
                <a:ext uri="{FF2B5EF4-FFF2-40B4-BE49-F238E27FC236}">
                  <a16:creationId xmlns:a16="http://schemas.microsoft.com/office/drawing/2014/main" id="{036B1C56-ED45-D532-C0DB-9E1C8626C32D}"/>
                </a:ext>
              </a:extLst>
            </p:cNvPr>
            <p:cNvSpPr txBox="1"/>
            <p:nvPr/>
          </p:nvSpPr>
          <p:spPr>
            <a:xfrm>
              <a:off x="10059193" y="3696026"/>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300" name="TextBox 299">
              <a:extLst>
                <a:ext uri="{FF2B5EF4-FFF2-40B4-BE49-F238E27FC236}">
                  <a16:creationId xmlns:a16="http://schemas.microsoft.com/office/drawing/2014/main" id="{FFC89DB6-43C4-C783-11DD-96B248B7C89C}"/>
                </a:ext>
              </a:extLst>
            </p:cNvPr>
            <p:cNvSpPr txBox="1"/>
            <p:nvPr/>
          </p:nvSpPr>
          <p:spPr>
            <a:xfrm>
              <a:off x="10509941" y="3773918"/>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301" name="TextBox 300">
              <a:extLst>
                <a:ext uri="{FF2B5EF4-FFF2-40B4-BE49-F238E27FC236}">
                  <a16:creationId xmlns:a16="http://schemas.microsoft.com/office/drawing/2014/main" id="{4A010396-7E7F-D958-97F8-E19762DCD4F5}"/>
                </a:ext>
              </a:extLst>
            </p:cNvPr>
            <p:cNvSpPr txBox="1"/>
            <p:nvPr/>
          </p:nvSpPr>
          <p:spPr>
            <a:xfrm>
              <a:off x="10583237" y="3773918"/>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sp>
          <p:nvSpPr>
            <p:cNvPr id="302" name="TextBox 301">
              <a:extLst>
                <a:ext uri="{FF2B5EF4-FFF2-40B4-BE49-F238E27FC236}">
                  <a16:creationId xmlns:a16="http://schemas.microsoft.com/office/drawing/2014/main" id="{6AA50CD1-35A5-BF97-AC25-30523FADD9A9}"/>
                </a:ext>
              </a:extLst>
            </p:cNvPr>
            <p:cNvSpPr txBox="1"/>
            <p:nvPr/>
          </p:nvSpPr>
          <p:spPr>
            <a:xfrm>
              <a:off x="10638186" y="3773918"/>
              <a:ext cx="263214" cy="255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9" b="1" i="0" u="none" strike="noStrike" kern="1200" cap="none" spc="0" normalizeH="0" baseline="0" noProof="0">
                  <a:ln>
                    <a:noFill/>
                  </a:ln>
                  <a:solidFill>
                    <a:srgbClr val="34B4A7"/>
                  </a:solidFill>
                  <a:effectLst/>
                  <a:uLnTx/>
                  <a:uFillTx/>
                  <a:latin typeface="Trebuchet MS"/>
                  <a:ea typeface="+mn-ea"/>
                  <a:cs typeface="+mn-cs"/>
                  <a:sym typeface="Helvetica"/>
                  <a:rtl val="0"/>
                </a:rPr>
                <a:t>+</a:t>
              </a:r>
            </a:p>
          </p:txBody>
        </p:sp>
      </p:grpSp>
      <p:sp>
        <p:nvSpPr>
          <p:cNvPr id="303" name="TextBox 302">
            <a:extLst>
              <a:ext uri="{FF2B5EF4-FFF2-40B4-BE49-F238E27FC236}">
                <a16:creationId xmlns:a16="http://schemas.microsoft.com/office/drawing/2014/main" id="{024D8DD5-2DDB-4DA1-80DC-C967E44A823B}"/>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305" name="Footer Placeholder 29">
            <a:extLst>
              <a:ext uri="{FF2B5EF4-FFF2-40B4-BE49-F238E27FC236}">
                <a16:creationId xmlns:a16="http://schemas.microsoft.com/office/drawing/2014/main" id="{237A36F8-27CD-42FE-AAB7-2243BA9039D7}"/>
              </a:ext>
            </a:extLst>
          </p:cNvPr>
          <p:cNvSpPr txBox="1">
            <a:spLocks/>
          </p:cNvSpPr>
          <p:nvPr/>
        </p:nvSpPr>
        <p:spPr>
          <a:xfrm>
            <a:off x="674031" y="5868457"/>
            <a:ext cx="11090506"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 IHC was determined by local assessment on last available pathology sample. 57% of patients were HER2-low (IHC1+, IHC2+/ISH-) and 43% were HER2 IHC0.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OS</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probability was estimated using an unstratified Cox model using treatment (SG vs TPC) as the only predictor.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CI, confidence interval; HER2, human epidermal growth factor receptor 2; HR, hazard ratio; IHC, immunohistochemistry;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306" name="Picture 2" descr="House Symbol Vector Art, Icons, and Graphics for Free Download">
            <a:hlinkClick r:id="rId3" action="ppaction://hlinksldjump"/>
            <a:extLst>
              <a:ext uri="{FF2B5EF4-FFF2-40B4-BE49-F238E27FC236}">
                <a16:creationId xmlns:a16="http://schemas.microsoft.com/office/drawing/2014/main" id="{6E023B71-888F-442C-9B64-800AC3C14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609600" y="-77653"/>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Responses</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2" name="Rectangle: Rounded Corners 1">
            <a:extLst>
              <a:ext uri="{FF2B5EF4-FFF2-40B4-BE49-F238E27FC236}">
                <a16:creationId xmlns:a16="http://schemas.microsoft.com/office/drawing/2014/main" id="{50C7138D-13B2-4032-9C2F-96D32F3C953B}"/>
              </a:ext>
            </a:extLst>
          </p:cNvPr>
          <p:cNvSpPr/>
          <p:nvPr/>
        </p:nvSpPr>
        <p:spPr>
          <a:xfrm>
            <a:off x="727451" y="5120599"/>
            <a:ext cx="10734447" cy="482759"/>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rebuchet MS"/>
                <a:ea typeface="+mn-ea"/>
                <a:cs typeface="+mn-cs"/>
                <a:sym typeface="Arial"/>
              </a:rPr>
              <a:t>SG improved ORR and CBR with prolonged DoR compared with TPC at longer follow-up, consistent with previous analysis</a:t>
            </a:r>
            <a:r>
              <a:rPr kumimoji="0" lang="en-US" sz="1400" b="0" i="0" u="none" strike="noStrike" kern="1200" cap="none" spc="0" normalizeH="0" baseline="30000" noProof="0">
                <a:ln>
                  <a:noFill/>
                </a:ln>
                <a:solidFill>
                  <a:srgbClr val="FFFFFF"/>
                </a:solidFill>
                <a:effectLst/>
                <a:uLnTx/>
                <a:uFillTx/>
                <a:latin typeface="Trebuchet MS"/>
                <a:ea typeface="+mn-ea"/>
                <a:cs typeface="+mn-cs"/>
                <a:sym typeface="Arial"/>
              </a:rPr>
              <a:t>1</a:t>
            </a:r>
            <a:endParaRPr kumimoji="0" lang="en-US" sz="1400" b="0" i="0" u="none" strike="sngStrike" kern="1200" cap="none" spc="0" normalizeH="0" baseline="0" noProof="0">
              <a:ln>
                <a:noFill/>
              </a:ln>
              <a:solidFill>
                <a:srgbClr val="FFFFFF"/>
              </a:solidFill>
              <a:effectLst/>
              <a:uLnTx/>
              <a:uFillTx/>
              <a:latin typeface="Trebuchet MS"/>
              <a:ea typeface="+mn-ea"/>
              <a:cs typeface="+mn-cs"/>
              <a:sym typeface="Arial"/>
            </a:endParaRPr>
          </a:p>
        </p:txBody>
      </p:sp>
      <p:sp>
        <p:nvSpPr>
          <p:cNvPr id="9" name="TextBox 8">
            <a:extLst>
              <a:ext uri="{FF2B5EF4-FFF2-40B4-BE49-F238E27FC236}">
                <a16:creationId xmlns:a16="http://schemas.microsoft.com/office/drawing/2014/main" id="{D373CB5B-918D-4B3A-AB72-38164AD2D12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0" name="Footer Placeholder 29">
            <a:extLst>
              <a:ext uri="{FF2B5EF4-FFF2-40B4-BE49-F238E27FC236}">
                <a16:creationId xmlns:a16="http://schemas.microsoft.com/office/drawing/2014/main" id="{C7F07214-0CDB-4113-82B0-66BC105671BB}"/>
              </a:ext>
            </a:extLst>
          </p:cNvPr>
          <p:cNvSpPr txBox="1">
            <a:spLocks/>
          </p:cNvSpPr>
          <p:nvPr/>
        </p:nvSpPr>
        <p:spPr>
          <a:xfrm>
            <a:off x="609600" y="6049004"/>
            <a:ext cx="9378428"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CBR, clinical benefit rate; CI, confidence interval; CR, complete response;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NE, not evaluable; NR, not reached; ORR, objective response rate; PD, progressive disease; PR, partial response; SD, stable disease;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Trop-2, trophoblast cell surface antigen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CBR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is defined as the percentage of patients with a confirmed best overall response of CR, PR, and SD ≥ 6 months.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Number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of responders, SG, n = 58; TPC, n = 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ESMO Congress; September 9-13, 2022; Paris, France. Abstract LBA76; 2.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2" name="Picture 2" descr="House Symbol Vector Art, Icons, and Graphics for Free Download">
            <a:hlinkClick r:id="rId3" action="ppaction://hlinksldjump"/>
            <a:extLst>
              <a:ext uri="{FF2B5EF4-FFF2-40B4-BE49-F238E27FC236}">
                <a16:creationId xmlns:a16="http://schemas.microsoft.com/office/drawing/2014/main" id="{A4C6832D-7FF2-491A-A667-0ECA703EF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21469027-95B2-443F-A0F4-059C7BFEEFF2}"/>
              </a:ext>
            </a:extLst>
          </p:cNvPr>
          <p:cNvGraphicFramePr>
            <a:graphicFrameLocks noGrp="1"/>
          </p:cNvGraphicFramePr>
          <p:nvPr/>
        </p:nvGraphicFramePr>
        <p:xfrm>
          <a:off x="727451" y="1096442"/>
          <a:ext cx="10972800" cy="3692825"/>
        </p:xfrm>
        <a:graphic>
          <a:graphicData uri="http://schemas.openxmlformats.org/drawingml/2006/table">
            <a:tbl>
              <a:tblPr firstRow="1" bandRow="1">
                <a:tableStyleId>{5C22544A-7EE6-4342-B048-85BDC9FD1C3A}</a:tableStyleId>
              </a:tblPr>
              <a:tblGrid>
                <a:gridCol w="4740512">
                  <a:extLst>
                    <a:ext uri="{9D8B030D-6E8A-4147-A177-3AD203B41FA5}">
                      <a16:colId xmlns:a16="http://schemas.microsoft.com/office/drawing/2014/main" val="1708406620"/>
                    </a:ext>
                  </a:extLst>
                </a:gridCol>
                <a:gridCol w="3116144">
                  <a:extLst>
                    <a:ext uri="{9D8B030D-6E8A-4147-A177-3AD203B41FA5}">
                      <a16:colId xmlns:a16="http://schemas.microsoft.com/office/drawing/2014/main" val="592742086"/>
                    </a:ext>
                  </a:extLst>
                </a:gridCol>
                <a:gridCol w="3116144">
                  <a:extLst>
                    <a:ext uri="{9D8B030D-6E8A-4147-A177-3AD203B41FA5}">
                      <a16:colId xmlns:a16="http://schemas.microsoft.com/office/drawing/2014/main" val="2586114088"/>
                    </a:ext>
                  </a:extLst>
                </a:gridCol>
              </a:tblGrid>
              <a:tr h="328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mn-lt"/>
                          <a:cs typeface="Arial" panose="020B0604020202020204" pitchFamily="34" charset="0"/>
                        </a:rPr>
                        <a:t>BICR analysis</a:t>
                      </a: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algn="ctr">
                        <a:spcBef>
                          <a:spcPts val="0"/>
                        </a:spcBef>
                        <a:spcAft>
                          <a:spcPts val="0"/>
                        </a:spcAft>
                      </a:pPr>
                      <a:r>
                        <a:rPr lang="en-US" sz="1500" b="1">
                          <a:solidFill>
                            <a:schemeClr val="bg1"/>
                          </a:solidFill>
                          <a:effectLst/>
                          <a:latin typeface="+mn-lt"/>
                          <a:ea typeface="Calibri" panose="020F0502020204030204" pitchFamily="34" charset="0"/>
                          <a:cs typeface="Calibri" panose="020F0502020204030204" pitchFamily="34" charset="0"/>
                        </a:rPr>
                        <a:t>SG (n = </a:t>
                      </a:r>
                      <a:r>
                        <a:rPr lang="en-US" sz="1500" b="1">
                          <a:solidFill>
                            <a:schemeClr val="bg1"/>
                          </a:solidFill>
                          <a:effectLst/>
                          <a:latin typeface="+mn-lt"/>
                          <a:ea typeface="Times New Roman" panose="02020603050405020304" pitchFamily="18" charset="0"/>
                          <a:cs typeface="Calibri" panose="020F0502020204030204" pitchFamily="34" charset="0"/>
                        </a:rPr>
                        <a:t>272</a:t>
                      </a:r>
                      <a:r>
                        <a:rPr lang="en-US" sz="1500" b="1">
                          <a:solidFill>
                            <a:schemeClr val="bg1"/>
                          </a:solidFill>
                          <a:effectLst/>
                          <a:latin typeface="+mn-lt"/>
                          <a:ea typeface="Calibri" panose="020F0502020204030204" pitchFamily="34" charset="0"/>
                          <a:cs typeface="Calibri" panose="020F0502020204030204" pitchFamily="34" charset="0"/>
                        </a:rPr>
                        <a:t>)</a:t>
                      </a:r>
                      <a:endParaRPr lang="en-US" sz="15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500" b="1">
                          <a:solidFill>
                            <a:schemeClr val="bg1"/>
                          </a:solidFill>
                          <a:effectLst/>
                          <a:latin typeface="+mn-lt"/>
                          <a:ea typeface="Calibri" panose="020F0502020204030204" pitchFamily="34" charset="0"/>
                          <a:cs typeface="Calibri" panose="020F0502020204030204" pitchFamily="34" charset="0"/>
                        </a:rPr>
                        <a:t>TPC (n = </a:t>
                      </a:r>
                      <a:r>
                        <a:rPr lang="en-US" sz="1500" b="1">
                          <a:solidFill>
                            <a:schemeClr val="bg1"/>
                          </a:solidFill>
                          <a:effectLst/>
                          <a:latin typeface="+mn-lt"/>
                          <a:ea typeface="Times New Roman" panose="02020603050405020304" pitchFamily="18" charset="0"/>
                          <a:cs typeface="Calibri" panose="020F0502020204030204" pitchFamily="34" charset="0"/>
                        </a:rPr>
                        <a:t>271)</a:t>
                      </a:r>
                      <a:endParaRPr lang="en-US" sz="15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292945">
                <a:tc>
                  <a:txBody>
                    <a:bodyPr/>
                    <a:lstStyle/>
                    <a:p>
                      <a:pPr lvl="0" algn="l"/>
                      <a:r>
                        <a:rPr lang="en-US" sz="1500" b="1">
                          <a:solidFill>
                            <a:srgbClr val="002557"/>
                          </a:solidFill>
                          <a:latin typeface="+mn-lt"/>
                          <a:cs typeface="Arial" panose="020B0604020202020204" pitchFamily="34" charset="0"/>
                        </a:rPr>
                        <a:t>ORR</a:t>
                      </a:r>
                      <a:r>
                        <a:rPr lang="en-US" sz="1500" b="1" i="0" baseline="0">
                          <a:solidFill>
                            <a:srgbClr val="002557"/>
                          </a:solidFill>
                          <a:latin typeface="+mn-lt"/>
                          <a:cs typeface="Arial" panose="020B0604020202020204" pitchFamily="34" charset="0"/>
                        </a:rPr>
                        <a:t>, </a:t>
                      </a:r>
                      <a:r>
                        <a:rPr lang="en-US" sz="1500" b="1">
                          <a:solidFill>
                            <a:srgbClr val="002557"/>
                          </a:solidFill>
                          <a:latin typeface="+mn-lt"/>
                          <a:cs typeface="Arial" panose="020B0604020202020204" pitchFamily="34" charset="0"/>
                        </a:rPr>
                        <a:t>n (%)</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58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38 (14)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143286"/>
                  </a:ext>
                </a:extLst>
              </a:tr>
              <a:tr h="292945">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500" b="0">
                          <a:solidFill>
                            <a:srgbClr val="002557"/>
                          </a:solidFill>
                          <a:latin typeface="+mn-lt"/>
                          <a:cs typeface="Arial" panose="020B0604020202020204" pitchFamily="34" charset="0"/>
                        </a:rPr>
                        <a:t>Odds ratio (95% CI)</a:t>
                      </a:r>
                      <a:endParaRPr lang="en-US" altLang="zh-CN" sz="1500" b="0" u="none" strike="noStrike" cap="none" baseline="30000">
                        <a:solidFill>
                          <a:srgbClr val="002557"/>
                        </a:solidFill>
                        <a:latin typeface="+mn-lt"/>
                      </a:endParaRP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1.66 (1.06-2.61), </a:t>
                      </a:r>
                      <a:r>
                        <a:rPr lang="en-US" sz="1500" i="1">
                          <a:solidFill>
                            <a:srgbClr val="002557"/>
                          </a:solidFill>
                          <a:effectLst/>
                          <a:latin typeface="+mn-lt"/>
                          <a:ea typeface="Times New Roman" panose="02020603050405020304" pitchFamily="18" charset="0"/>
                          <a:cs typeface="Times New Roman" panose="02020603050405020304" pitchFamily="18" charset="0"/>
                        </a:rPr>
                        <a:t>P </a:t>
                      </a:r>
                      <a:r>
                        <a:rPr lang="en-US" sz="1500">
                          <a:solidFill>
                            <a:srgbClr val="002557"/>
                          </a:solidFill>
                          <a:effectLst/>
                          <a:latin typeface="+mn-lt"/>
                          <a:ea typeface="Times New Roman" panose="02020603050405020304" pitchFamily="18" charset="0"/>
                          <a:cs typeface="Times New Roman" panose="02020603050405020304" pitchFamily="18" charset="0"/>
                        </a:rPr>
                        <a:t>= .027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60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451678"/>
                  </a:ext>
                </a:extLst>
              </a:tr>
              <a:tr h="277812">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Calibri" panose="020F0502020204030204" pitchFamily="34" charset="0"/>
                        </a:rPr>
                        <a:t>Best overall response, n (%)</a:t>
                      </a:r>
                      <a:endParaRPr lang="en-US" sz="1500" b="1">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endParaRPr lang="en-US" sz="150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endParaRPr lang="en-US" sz="150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974439901"/>
                  </a:ext>
                </a:extLst>
              </a:tr>
              <a:tr h="277812">
                <a:tc>
                  <a:txBody>
                    <a:bodyPr/>
                    <a:lstStyle/>
                    <a:p>
                      <a:pPr marL="18288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CR</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 (&lt;1)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923588309"/>
                  </a:ext>
                </a:extLst>
              </a:tr>
              <a:tr h="277812">
                <a:tc>
                  <a:txBody>
                    <a:bodyPr/>
                    <a:lstStyle/>
                    <a:p>
                      <a:pPr marL="18288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PR </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56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37 (14)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335873285"/>
                  </a:ext>
                </a:extLst>
              </a:tr>
              <a:tr h="277812">
                <a:tc>
                  <a:txBody>
                    <a:bodyPr/>
                    <a:lstStyle/>
                    <a:p>
                      <a:pPr marL="18288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SD </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141 (52)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106 (39)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036305495"/>
                  </a:ext>
                </a:extLst>
              </a:tr>
              <a:tr h="277812">
                <a:tc>
                  <a:txBody>
                    <a:bodyPr/>
                    <a:lstStyle/>
                    <a:p>
                      <a:pPr marL="36576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SD ≥ 6 mo</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34 (13)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22 (8)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793890784"/>
                  </a:ext>
                </a:extLst>
              </a:tr>
              <a:tr h="277812">
                <a:tc>
                  <a:txBody>
                    <a:bodyPr/>
                    <a:lstStyle/>
                    <a:p>
                      <a:pPr marL="18288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PD</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58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76 (28)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474451572"/>
                  </a:ext>
                </a:extLst>
              </a:tr>
              <a:tr h="277812">
                <a:tc>
                  <a:txBody>
                    <a:bodyPr/>
                    <a:lstStyle/>
                    <a:p>
                      <a:pPr marL="182880" marR="0">
                        <a:spcBef>
                          <a:spcPts val="0"/>
                        </a:spcBef>
                        <a:spcAft>
                          <a:spcPts val="0"/>
                        </a:spcAft>
                      </a:pPr>
                      <a:r>
                        <a:rPr lang="en-US" sz="1500" b="0">
                          <a:solidFill>
                            <a:srgbClr val="002557"/>
                          </a:solidFill>
                          <a:effectLst/>
                          <a:latin typeface="+mn-lt"/>
                          <a:ea typeface="Times New Roman" panose="02020603050405020304" pitchFamily="18" charset="0"/>
                          <a:cs typeface="Calibri" panose="020F0502020204030204" pitchFamily="34" charset="0"/>
                        </a:rPr>
                        <a:t>NE</a:t>
                      </a:r>
                      <a:endParaRPr lang="en-US" sz="1500" b="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15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51 (19)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592378703"/>
                  </a:ext>
                </a:extLst>
              </a:tr>
              <a:tr h="277812">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Calibri" panose="020F0502020204030204" pitchFamily="34" charset="0"/>
                        </a:rPr>
                        <a:t>CBR,</a:t>
                      </a:r>
                      <a:r>
                        <a:rPr lang="en-US" sz="1500" b="1" baseline="30000">
                          <a:solidFill>
                            <a:srgbClr val="002557"/>
                          </a:solidFill>
                          <a:effectLst/>
                          <a:latin typeface="+mn-lt"/>
                          <a:ea typeface="Times New Roman" panose="02020603050405020304" pitchFamily="18" charset="0"/>
                          <a:cs typeface="Calibri" panose="020F0502020204030204" pitchFamily="34" charset="0"/>
                        </a:rPr>
                        <a:t>a</a:t>
                      </a:r>
                      <a:r>
                        <a:rPr lang="en-US" sz="1500" b="1">
                          <a:solidFill>
                            <a:srgbClr val="002557"/>
                          </a:solidFill>
                          <a:effectLst/>
                          <a:latin typeface="+mn-lt"/>
                          <a:ea typeface="Times New Roman" panose="02020603050405020304" pitchFamily="18" charset="0"/>
                          <a:cs typeface="Calibri" panose="020F0502020204030204" pitchFamily="34" charset="0"/>
                        </a:rPr>
                        <a:t> n (%)</a:t>
                      </a:r>
                      <a:endParaRPr lang="en-US" sz="1500" b="1">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500">
                          <a:solidFill>
                            <a:srgbClr val="002557"/>
                          </a:solidFill>
                          <a:effectLst/>
                          <a:latin typeface="+mn-lt"/>
                          <a:ea typeface="Calibri" panose="020F0502020204030204" pitchFamily="34" charset="0"/>
                          <a:cs typeface="Times New Roman" panose="02020603050405020304" pitchFamily="18" charset="0"/>
                        </a:rPr>
                        <a:t>92 (34)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500">
                          <a:solidFill>
                            <a:srgbClr val="002557"/>
                          </a:solidFill>
                          <a:effectLst/>
                          <a:latin typeface="+mn-lt"/>
                          <a:ea typeface="Calibri" panose="020F0502020204030204" pitchFamily="34" charset="0"/>
                          <a:cs typeface="Times New Roman" panose="02020603050405020304" pitchFamily="18" charset="0"/>
                        </a:rPr>
                        <a:t>60 (22)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872101"/>
                  </a:ext>
                </a:extLst>
              </a:tr>
              <a:tr h="277812">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500" b="0">
                          <a:solidFill>
                            <a:srgbClr val="002557"/>
                          </a:solidFill>
                          <a:latin typeface="+mn-lt"/>
                          <a:cs typeface="Arial" panose="020B0604020202020204" pitchFamily="34" charset="0"/>
                        </a:rPr>
                        <a:t>Odds ratio (95% CI)</a:t>
                      </a:r>
                      <a:endParaRPr lang="en-US" altLang="zh-CN" sz="1500" b="0" u="none" strike="noStrike" cap="none" baseline="30000">
                        <a:solidFill>
                          <a:srgbClr val="002557"/>
                        </a:solidFill>
                        <a:latin typeface="+mn-lt"/>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7000"/>
                        </a:lnSpc>
                        <a:spcBef>
                          <a:spcPts val="0"/>
                        </a:spcBef>
                        <a:spcAft>
                          <a:spcPts val="0"/>
                        </a:spcAft>
                      </a:pPr>
                      <a:r>
                        <a:rPr lang="en-US" sz="1500">
                          <a:solidFill>
                            <a:srgbClr val="002557"/>
                          </a:solidFill>
                          <a:effectLst/>
                          <a:latin typeface="+mn-lt"/>
                          <a:ea typeface="Calibri" panose="020F0502020204030204" pitchFamily="34" charset="0"/>
                          <a:cs typeface="Times New Roman" panose="02020603050405020304" pitchFamily="18" charset="0"/>
                        </a:rPr>
                        <a:t>1.80 (1.23</a:t>
                      </a:r>
                      <a:r>
                        <a:rPr lang="en-US" sz="1500">
                          <a:solidFill>
                            <a:srgbClr val="002557"/>
                          </a:solidFill>
                          <a:effectLst/>
                          <a:latin typeface="+mn-lt"/>
                          <a:ea typeface="Times New Roman" panose="02020603050405020304" pitchFamily="18" charset="0"/>
                          <a:cs typeface="Times New Roman" panose="02020603050405020304" pitchFamily="18" charset="0"/>
                        </a:rPr>
                        <a:t>-</a:t>
                      </a:r>
                      <a:r>
                        <a:rPr lang="en-US" sz="1500">
                          <a:solidFill>
                            <a:srgbClr val="002557"/>
                          </a:solidFill>
                          <a:effectLst/>
                          <a:latin typeface="+mn-lt"/>
                          <a:ea typeface="Calibri" panose="020F0502020204030204" pitchFamily="34" charset="0"/>
                          <a:cs typeface="Times New Roman" panose="02020603050405020304" pitchFamily="18" charset="0"/>
                        </a:rPr>
                        <a:t>2.63), </a:t>
                      </a:r>
                      <a:r>
                        <a:rPr lang="en-US" sz="1500" i="1">
                          <a:solidFill>
                            <a:srgbClr val="002557"/>
                          </a:solidFill>
                          <a:effectLst/>
                          <a:latin typeface="+mn-lt"/>
                          <a:ea typeface="Calibri" panose="020F0502020204030204" pitchFamily="34" charset="0"/>
                          <a:cs typeface="Times New Roman" panose="02020603050405020304" pitchFamily="18" charset="0"/>
                        </a:rPr>
                        <a:t>P </a:t>
                      </a:r>
                      <a:r>
                        <a:rPr lang="en-US" sz="1500">
                          <a:solidFill>
                            <a:srgbClr val="002557"/>
                          </a:solidFill>
                          <a:effectLst/>
                          <a:latin typeface="+mn-lt"/>
                          <a:ea typeface="Calibri" panose="020F0502020204030204" pitchFamily="34" charset="0"/>
                          <a:cs typeface="Times New Roman" panose="02020603050405020304" pitchFamily="18" charset="0"/>
                        </a:rPr>
                        <a:t>= .0025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7432300"/>
                  </a:ext>
                </a:extLst>
              </a:tr>
              <a:tr h="277812">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Calibri" panose="020F0502020204030204" pitchFamily="34" charset="0"/>
                        </a:rPr>
                        <a:t>Median </a:t>
                      </a:r>
                      <a:r>
                        <a:rPr lang="en-US" sz="1500" b="1" err="1">
                          <a:solidFill>
                            <a:srgbClr val="002557"/>
                          </a:solidFill>
                          <a:effectLst/>
                          <a:latin typeface="+mn-lt"/>
                          <a:ea typeface="Times New Roman" panose="02020603050405020304" pitchFamily="18" charset="0"/>
                          <a:cs typeface="Calibri" panose="020F0502020204030204" pitchFamily="34" charset="0"/>
                        </a:rPr>
                        <a:t>DoR,</a:t>
                      </a:r>
                      <a:r>
                        <a:rPr lang="en-US" sz="1500" b="1" baseline="30000" err="1">
                          <a:solidFill>
                            <a:srgbClr val="002557"/>
                          </a:solidFill>
                          <a:effectLst/>
                          <a:latin typeface="+mn-lt"/>
                          <a:ea typeface="Times New Roman" panose="02020603050405020304" pitchFamily="18" charset="0"/>
                          <a:cs typeface="Calibri" panose="020F0502020204030204" pitchFamily="34" charset="0"/>
                        </a:rPr>
                        <a:t>b</a:t>
                      </a:r>
                      <a:r>
                        <a:rPr lang="en-US" sz="1500" b="1">
                          <a:solidFill>
                            <a:srgbClr val="002557"/>
                          </a:solidFill>
                          <a:effectLst/>
                          <a:latin typeface="+mn-lt"/>
                          <a:ea typeface="Times New Roman" panose="02020603050405020304" pitchFamily="18" charset="0"/>
                          <a:cs typeface="Calibri" panose="020F0502020204030204" pitchFamily="34" charset="0"/>
                        </a:rPr>
                        <a:t> mo (95% CI)</a:t>
                      </a:r>
                      <a:endParaRPr lang="en-US" sz="1500" b="1">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US" sz="1500">
                          <a:solidFill>
                            <a:srgbClr val="002557"/>
                          </a:solidFill>
                          <a:effectLst/>
                          <a:latin typeface="+mn-lt"/>
                          <a:ea typeface="Calibri" panose="020F0502020204030204" pitchFamily="34" charset="0"/>
                          <a:cs typeface="Times New Roman" panose="02020603050405020304" pitchFamily="18" charset="0"/>
                        </a:rPr>
                        <a:t>8.1 (6.7</a:t>
                      </a:r>
                      <a:r>
                        <a:rPr lang="en-US" sz="1500">
                          <a:solidFill>
                            <a:srgbClr val="002557"/>
                          </a:solidFill>
                          <a:effectLst/>
                          <a:latin typeface="+mn-lt"/>
                          <a:ea typeface="Times New Roman" panose="02020603050405020304" pitchFamily="18" charset="0"/>
                          <a:cs typeface="Times New Roman" panose="02020603050405020304" pitchFamily="18" charset="0"/>
                        </a:rPr>
                        <a:t>-</a:t>
                      </a:r>
                      <a:r>
                        <a:rPr lang="en-US" sz="1500">
                          <a:solidFill>
                            <a:srgbClr val="002557"/>
                          </a:solidFill>
                          <a:effectLst/>
                          <a:latin typeface="+mn-lt"/>
                          <a:ea typeface="Calibri" panose="020F0502020204030204" pitchFamily="34" charset="0"/>
                          <a:cs typeface="Times New Roman" panose="02020603050405020304" pitchFamily="18" charset="0"/>
                        </a:rPr>
                        <a:t>8.9)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US" sz="1500">
                          <a:solidFill>
                            <a:srgbClr val="002557"/>
                          </a:solidFill>
                          <a:effectLst/>
                          <a:latin typeface="+mn-lt"/>
                          <a:ea typeface="Calibri" panose="020F0502020204030204" pitchFamily="34" charset="0"/>
                          <a:cs typeface="Times New Roman" panose="02020603050405020304" pitchFamily="18" charset="0"/>
                        </a:rPr>
                        <a:t>5.6 (3.8</a:t>
                      </a:r>
                      <a:r>
                        <a:rPr lang="en-US" sz="1500">
                          <a:solidFill>
                            <a:srgbClr val="002557"/>
                          </a:solidFill>
                          <a:effectLst/>
                          <a:latin typeface="+mn-lt"/>
                          <a:ea typeface="Times New Roman" panose="02020603050405020304" pitchFamily="18" charset="0"/>
                          <a:cs typeface="Times New Roman" panose="02020603050405020304" pitchFamily="18" charset="0"/>
                        </a:rPr>
                        <a:t>-</a:t>
                      </a:r>
                      <a:r>
                        <a:rPr lang="en-US" sz="1500">
                          <a:solidFill>
                            <a:srgbClr val="002557"/>
                          </a:solidFill>
                          <a:effectLst/>
                          <a:latin typeface="+mn-lt"/>
                          <a:ea typeface="Calibri" panose="020F0502020204030204" pitchFamily="34" charset="0"/>
                          <a:cs typeface="Times New Roman" panose="02020603050405020304" pitchFamily="18" charset="0"/>
                        </a:rPr>
                        <a:t>7.9)</a:t>
                      </a:r>
                    </a:p>
                  </a:txBody>
                  <a:tcPr marL="68580" marR="68580" marT="0" marB="0" anchor="ctr">
                    <a:lnL w="12700" cap="flat" cmpd="sng" algn="ctr">
                      <a:solidFill>
                        <a:schemeClr val="bg1"/>
                      </a:solidFill>
                      <a:prstDash val="solid"/>
                      <a:round/>
                      <a:headEnd type="none" w="med" len="med"/>
                      <a:tailEnd type="none" w="med" len="med"/>
                    </a:lnL>
                    <a:lnT>
                      <a:noFill/>
                    </a:lnT>
                    <a:lnB w="12700" cap="flat" cmpd="sng" algn="ctr">
                      <a:solidFill>
                        <a:schemeClr val="tx1"/>
                      </a:solidFill>
                      <a:prstDash val="solid"/>
                      <a:round/>
                      <a:headEnd type="none" w="med" len="med"/>
                      <a:tailEnd type="none" w="med" len="med"/>
                    </a:lnB>
                    <a:solidFill>
                      <a:srgbClr val="E7F3F3"/>
                    </a:solidFill>
                  </a:tcPr>
                </a:tc>
                <a:extLst>
                  <a:ext uri="{0D108BD9-81ED-4DB2-BD59-A6C34878D82A}">
                    <a16:rowId xmlns:a16="http://schemas.microsoft.com/office/drawing/2014/main" val="2891178186"/>
                  </a:ext>
                </a:extLst>
              </a:tr>
            </a:tbl>
          </a:graphicData>
        </a:graphic>
      </p:graphicFrame>
    </p:spTree>
    <p:extLst>
      <p:ext uri="{BB962C8B-B14F-4D97-AF65-F5344CB8AC3E}">
        <p14:creationId xmlns:p14="http://schemas.microsoft.com/office/powerpoint/2010/main" val="415034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609600" y="-24157"/>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Safety Summary</a:t>
            </a:r>
            <a:endPar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endParaRPr>
          </a:p>
        </p:txBody>
      </p:sp>
      <p:sp>
        <p:nvSpPr>
          <p:cNvPr id="9" name="Rectangle: Rounded Corners 8">
            <a:extLst>
              <a:ext uri="{FF2B5EF4-FFF2-40B4-BE49-F238E27FC236}">
                <a16:creationId xmlns:a16="http://schemas.microsoft.com/office/drawing/2014/main" id="{C8492028-6338-A3A7-FB27-71DDBBD0B5AE}"/>
              </a:ext>
            </a:extLst>
          </p:cNvPr>
          <p:cNvSpPr/>
          <p:nvPr/>
        </p:nvSpPr>
        <p:spPr>
          <a:xfrm>
            <a:off x="783771" y="4251509"/>
            <a:ext cx="10515600" cy="600164"/>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lt"/>
                <a:cs typeface="Arial"/>
                <a:sym typeface="Arial"/>
              </a:rPr>
              <a:t>Overall, the safety profile of SG in this analysis was consistent with that of previous studies of SG</a:t>
            </a:r>
            <a:r>
              <a:rPr kumimoji="0" lang="en-US" sz="1400" b="0" i="0" u="none" strike="noStrike" kern="0" cap="none" spc="0" normalizeH="0" baseline="30000" noProof="0">
                <a:ln>
                  <a:noFill/>
                </a:ln>
                <a:solidFill>
                  <a:srgbClr val="FFFFFF"/>
                </a:solidFill>
                <a:effectLst/>
                <a:uLnTx/>
                <a:uFillTx/>
                <a:latin typeface="Trebuchet MS"/>
                <a:ea typeface="+mn-lt"/>
                <a:cs typeface="Arial"/>
                <a:sym typeface="Arial"/>
              </a:rPr>
              <a:t>1-4</a:t>
            </a:r>
            <a:r>
              <a:rPr kumimoji="0" lang="en-US" sz="1400" b="0" i="0" u="none" strike="noStrike" kern="0" cap="none" spc="0" normalizeH="0" baseline="0" noProof="0">
                <a:ln>
                  <a:noFill/>
                </a:ln>
                <a:solidFill>
                  <a:srgbClr val="FFFFFF"/>
                </a:solidFill>
                <a:effectLst/>
                <a:uLnTx/>
                <a:uFillTx/>
                <a:latin typeface="Trebuchet MS"/>
                <a:ea typeface="+mn-lt"/>
                <a:cs typeface="Arial"/>
                <a:sym typeface="Arial"/>
              </a:rPr>
              <a:t>;</a:t>
            </a:r>
            <a:r>
              <a:rPr kumimoji="0" lang="en-US" sz="1400" b="0" i="0" u="none" strike="noStrike" kern="0" cap="none" spc="0" normalizeH="0" baseline="30000" noProof="0">
                <a:ln>
                  <a:noFill/>
                </a:ln>
                <a:solidFill>
                  <a:srgbClr val="FFFFFF"/>
                </a:solidFill>
                <a:effectLst/>
                <a:uLnTx/>
                <a:uFillTx/>
                <a:latin typeface="Trebuchet MS"/>
                <a:ea typeface="+mn-lt"/>
                <a:cs typeface="Arial"/>
                <a:sym typeface="Arial"/>
              </a:rPr>
              <a:t> </a:t>
            </a:r>
            <a:br>
              <a:rPr kumimoji="0" lang="en-US" sz="1400" b="0" i="0" u="none" strike="noStrike" kern="0" cap="none" spc="0" normalizeH="0" baseline="30000" noProof="0">
                <a:ln>
                  <a:noFill/>
                </a:ln>
                <a:solidFill>
                  <a:srgbClr val="FFFFFF"/>
                </a:solidFill>
                <a:effectLst/>
                <a:uLnTx/>
                <a:uFillTx/>
                <a:latin typeface="Trebuchet MS"/>
                <a:ea typeface="+mn-lt"/>
                <a:cs typeface="Arial"/>
                <a:sym typeface="Arial"/>
              </a:rPr>
            </a:br>
            <a:r>
              <a:rPr kumimoji="0" lang="en-US" sz="1400" b="0" i="0" u="none" strike="noStrike" kern="0" cap="none" spc="0" normalizeH="0" baseline="0" noProof="0">
                <a:ln>
                  <a:noFill/>
                </a:ln>
                <a:solidFill>
                  <a:srgbClr val="FFFFFF"/>
                </a:solidFill>
                <a:effectLst/>
                <a:uLnTx/>
                <a:uFillTx/>
                <a:latin typeface="Trebuchet MS"/>
                <a:ea typeface="+mn-lt"/>
                <a:cs typeface="Arial"/>
                <a:sym typeface="Arial"/>
              </a:rPr>
              <a:t>no new safety signals emerged with further follow-up</a:t>
            </a:r>
            <a:endParaRPr kumimoji="0" lang="en-US"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sp>
        <p:nvSpPr>
          <p:cNvPr id="8" name="TextBox 7">
            <a:extLst>
              <a:ext uri="{FF2B5EF4-FFF2-40B4-BE49-F238E27FC236}">
                <a16:creationId xmlns:a16="http://schemas.microsoft.com/office/drawing/2014/main" id="{0C9F4208-D15B-4BED-ACF5-A67028633A94}"/>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2" name="Footer Placeholder 29">
            <a:extLst>
              <a:ext uri="{FF2B5EF4-FFF2-40B4-BE49-F238E27FC236}">
                <a16:creationId xmlns:a16="http://schemas.microsoft.com/office/drawing/2014/main" id="{328138E7-38E0-4B4C-A53F-02239B57C453}"/>
              </a:ext>
            </a:extLst>
          </p:cNvPr>
          <p:cNvSpPr txBox="1">
            <a:spLocks/>
          </p:cNvSpPr>
          <p:nvPr/>
        </p:nvSpPr>
        <p:spPr>
          <a:xfrm>
            <a:off x="587376" y="5976473"/>
            <a:ext cx="9855201"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TE, treatment-emergent; TEAE, treatment-emergent adverse event; SAE, serious adverse event;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TEAEs were defined as any AEs that began or worsened on or after the start of study drug through 30 days after the last dose of study drug.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Of</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6 TEAEs leading to death, only 1 was considered by the investigator as treatment related (septic shock due to neutropenic colitis). The other 5 were COVID-19 pneumonia, pulmonary embolism, pneumonia, nervous system disorder, and arrhythmia. Upon detailed review of the TEAEs leading to death, there were no patterns identified.</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Bardia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 et al. </a:t>
            </a:r>
            <a:r>
              <a:rPr kumimoji="0" lang="en-US" sz="900" b="0" i="1" u="none" strike="noStrike" kern="1200" cap="none" spc="0" normalizeH="0" baseline="0" noProof="0">
                <a:ln>
                  <a:noFill/>
                </a:ln>
                <a:solidFill>
                  <a:srgbClr val="54565B"/>
                </a:solidFill>
                <a:effectLst/>
                <a:uLnTx/>
                <a:uFillTx/>
                <a:latin typeface="Trebuchet MS"/>
                <a:ea typeface="+mn-ea"/>
                <a:cs typeface="Arial" panose="020B0604020202020204" pitchFamily="34" charset="0"/>
              </a:rPr>
              <a:t>N </a:t>
            </a:r>
            <a:r>
              <a:rPr kumimoji="0" lang="en-US" sz="900" b="0" i="1"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Engl</a:t>
            </a:r>
            <a:r>
              <a:rPr kumimoji="0" lang="en-US" sz="900" b="0" i="1"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J Med.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2021;384:1529-1541. 2.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Kalinsky</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K, et al. </a:t>
            </a:r>
            <a:r>
              <a:rPr kumimoji="0" lang="en-US" sz="900" b="0" i="1"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Ann Oncol.</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2020;31:1709-1718. 3.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a:t>
            </a:r>
            <a:r>
              <a:rPr kumimoji="0" lang="en-US" sz="900" b="0" i="1" u="none" strike="noStrike" kern="1200" cap="none" spc="0" normalizeH="0" baseline="0" noProof="0">
                <a:ln>
                  <a:noFill/>
                </a:ln>
                <a:solidFill>
                  <a:srgbClr val="54565B"/>
                </a:solidFill>
                <a:effectLst/>
                <a:uLnTx/>
                <a:uFillTx/>
                <a:latin typeface="Trebuchet MS"/>
                <a:ea typeface="+mn-ea"/>
                <a:cs typeface="Arial" panose="020B0604020202020204" pitchFamily="34" charset="0"/>
              </a:rPr>
              <a:t>J Clin Oncol.</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2022;40:3365-3376. 4.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ESMO Congress; September 9-13, 2022; Paris, France. Abstract LBA76; 5.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0" name="Picture 2" descr="House Symbol Vector Art, Icons, and Graphics for Free Download">
            <a:hlinkClick r:id="rId3" action="ppaction://hlinksldjump"/>
            <a:extLst>
              <a:ext uri="{FF2B5EF4-FFF2-40B4-BE49-F238E27FC236}">
                <a16:creationId xmlns:a16="http://schemas.microsoft.com/office/drawing/2014/main" id="{6D0FB4FF-B12C-4983-945F-80D42F878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9872BCDC-4CE6-48AD-99AF-5380EDE6FFDE}"/>
              </a:ext>
            </a:extLst>
          </p:cNvPr>
          <p:cNvGraphicFramePr>
            <a:graphicFrameLocks noGrp="1"/>
          </p:cNvGraphicFramePr>
          <p:nvPr/>
        </p:nvGraphicFramePr>
        <p:xfrm>
          <a:off x="783771" y="1347443"/>
          <a:ext cx="10515600" cy="2577076"/>
        </p:xfrm>
        <a:graphic>
          <a:graphicData uri="http://schemas.openxmlformats.org/drawingml/2006/table">
            <a:tbl>
              <a:tblPr firstRow="1" bandRow="1">
                <a:tableStyleId>{5C22544A-7EE6-4342-B048-85BDC9FD1C3A}</a:tableStyleId>
              </a:tblPr>
              <a:tblGrid>
                <a:gridCol w="5704711">
                  <a:extLst>
                    <a:ext uri="{9D8B030D-6E8A-4147-A177-3AD203B41FA5}">
                      <a16:colId xmlns:a16="http://schemas.microsoft.com/office/drawing/2014/main" val="1708406620"/>
                    </a:ext>
                  </a:extLst>
                </a:gridCol>
                <a:gridCol w="2348485">
                  <a:extLst>
                    <a:ext uri="{9D8B030D-6E8A-4147-A177-3AD203B41FA5}">
                      <a16:colId xmlns:a16="http://schemas.microsoft.com/office/drawing/2014/main" val="592742086"/>
                    </a:ext>
                  </a:extLst>
                </a:gridCol>
                <a:gridCol w="2462404">
                  <a:extLst>
                    <a:ext uri="{9D8B030D-6E8A-4147-A177-3AD203B41FA5}">
                      <a16:colId xmlns:a16="http://schemas.microsoft.com/office/drawing/2014/main" val="2586114088"/>
                    </a:ext>
                  </a:extLst>
                </a:gridCol>
              </a:tblGrid>
              <a:tr h="503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mn-lt"/>
                          <a:cs typeface="Arial"/>
                        </a:rPr>
                        <a:t>TEAEs, n (%)</a:t>
                      </a: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algn="ctr">
                        <a:spcBef>
                          <a:spcPts val="0"/>
                        </a:spcBef>
                        <a:spcAft>
                          <a:spcPts val="0"/>
                        </a:spcAft>
                      </a:pPr>
                      <a:r>
                        <a:rPr lang="en-US" sz="1500" b="1">
                          <a:solidFill>
                            <a:schemeClr val="bg1"/>
                          </a:solidFill>
                          <a:effectLst/>
                          <a:latin typeface="+mn-lt"/>
                          <a:ea typeface="Calibri"/>
                          <a:cs typeface="Calibri"/>
                        </a:rPr>
                        <a:t>SG </a:t>
                      </a:r>
                      <a:br>
                        <a:rPr lang="en-US" sz="1500" b="1">
                          <a:solidFill>
                            <a:srgbClr val="FFFFFF"/>
                          </a:solidFill>
                          <a:effectLst/>
                          <a:latin typeface="+mn-lt"/>
                          <a:ea typeface="Calibri"/>
                          <a:cs typeface="Calibri"/>
                        </a:rPr>
                      </a:br>
                      <a:r>
                        <a:rPr lang="en-US" sz="1500" b="1">
                          <a:solidFill>
                            <a:schemeClr val="bg1"/>
                          </a:solidFill>
                          <a:effectLst/>
                          <a:latin typeface="+mn-lt"/>
                          <a:ea typeface="Calibri"/>
                          <a:cs typeface="Calibri"/>
                        </a:rPr>
                        <a:t>(n = </a:t>
                      </a:r>
                      <a:r>
                        <a:rPr lang="en-US" sz="1500" b="1">
                          <a:solidFill>
                            <a:schemeClr val="bg1"/>
                          </a:solidFill>
                          <a:effectLst/>
                          <a:latin typeface="+mn-lt"/>
                          <a:ea typeface="Times New Roman" panose="02020603050405020304" pitchFamily="18" charset="0"/>
                          <a:cs typeface="Calibri"/>
                        </a:rPr>
                        <a:t>268</a:t>
                      </a:r>
                      <a:r>
                        <a:rPr lang="en-US" sz="1500" b="1">
                          <a:solidFill>
                            <a:schemeClr val="bg1"/>
                          </a:solidFill>
                          <a:effectLst/>
                          <a:latin typeface="+mn-lt"/>
                          <a:ea typeface="Calibri"/>
                          <a:cs typeface="Calibri"/>
                        </a:rPr>
                        <a:t>)</a:t>
                      </a:r>
                      <a:endParaRPr lang="en-US" sz="1500">
                        <a:solidFill>
                          <a:schemeClr val="bg1"/>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500" b="1">
                          <a:solidFill>
                            <a:schemeClr val="bg1"/>
                          </a:solidFill>
                          <a:effectLst/>
                          <a:latin typeface="+mn-lt"/>
                          <a:ea typeface="Calibri"/>
                          <a:cs typeface="Calibri"/>
                        </a:rPr>
                        <a:t>TPC </a:t>
                      </a:r>
                      <a:br>
                        <a:rPr lang="en-US" sz="1500" b="1">
                          <a:solidFill>
                            <a:srgbClr val="FFFFFF"/>
                          </a:solidFill>
                          <a:effectLst/>
                          <a:latin typeface="+mn-lt"/>
                          <a:ea typeface="Calibri"/>
                          <a:cs typeface="Calibri"/>
                        </a:rPr>
                      </a:br>
                      <a:r>
                        <a:rPr lang="en-US" sz="1500" b="1">
                          <a:solidFill>
                            <a:schemeClr val="bg1"/>
                          </a:solidFill>
                          <a:effectLst/>
                          <a:latin typeface="+mn-lt"/>
                          <a:ea typeface="Calibri"/>
                          <a:cs typeface="Calibri"/>
                        </a:rPr>
                        <a:t>(n = </a:t>
                      </a:r>
                      <a:r>
                        <a:rPr lang="en-US" sz="1500" b="1">
                          <a:solidFill>
                            <a:schemeClr val="bg1"/>
                          </a:solidFill>
                          <a:effectLst/>
                          <a:latin typeface="+mn-lt"/>
                          <a:ea typeface="Times New Roman" panose="02020603050405020304" pitchFamily="18" charset="0"/>
                          <a:cs typeface="Calibri"/>
                        </a:rPr>
                        <a:t>249)</a:t>
                      </a:r>
                      <a:endParaRPr lang="en-US" sz="1500">
                        <a:solidFill>
                          <a:schemeClr val="bg1"/>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316676">
                <a:tc>
                  <a:txBody>
                    <a:bodyPr/>
                    <a:lstStyle/>
                    <a:p>
                      <a:pPr lvl="0" algn="l"/>
                      <a:r>
                        <a:rPr lang="en-US" sz="1500" b="1">
                          <a:solidFill>
                            <a:srgbClr val="002557"/>
                          </a:solidFill>
                          <a:latin typeface="+mn-lt"/>
                          <a:cs typeface="Arial"/>
                        </a:rPr>
                        <a:t>Grade ≥ 3 TEAE</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kern="1200">
                          <a:solidFill>
                            <a:srgbClr val="002557"/>
                          </a:solidFill>
                          <a:effectLst/>
                          <a:latin typeface="+mn-lt"/>
                          <a:ea typeface="Times New Roman" panose="02020603050405020304" pitchFamily="18" charset="0"/>
                          <a:cs typeface="Times New Roman"/>
                        </a:rPr>
                        <a:t>199 (74)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kern="1200">
                          <a:solidFill>
                            <a:srgbClr val="002557"/>
                          </a:solidFill>
                          <a:effectLst/>
                          <a:latin typeface="+mn-lt"/>
                          <a:ea typeface="Times New Roman" panose="02020603050405020304" pitchFamily="18" charset="0"/>
                          <a:cs typeface="Times New Roman"/>
                        </a:rPr>
                        <a:t>149 (60)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68116801"/>
                  </a:ext>
                </a:extLst>
              </a:tr>
              <a:tr h="316676">
                <a:tc>
                  <a:txBody>
                    <a:bodyPr/>
                    <a:lstStyle/>
                    <a:p>
                      <a:pPr lvl="0" algn="l"/>
                      <a:r>
                        <a:rPr lang="en-US" sz="1500" b="1">
                          <a:solidFill>
                            <a:srgbClr val="002557"/>
                          </a:solidFill>
                          <a:latin typeface="+mn-lt"/>
                          <a:cs typeface="Arial"/>
                        </a:rPr>
                        <a:t>TEAEs leading to treatment discontinuation</a:t>
                      </a:r>
                      <a:endParaRPr lang="en-US" sz="1500" b="1" strike="sngStrike">
                        <a:solidFill>
                          <a:srgbClr val="002557"/>
                        </a:solidFill>
                        <a:latin typeface="+mn-lt"/>
                        <a:cs typeface="Arial"/>
                      </a:endParaRP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17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11 (4)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143286"/>
                  </a:ext>
                </a:extLst>
              </a:tr>
              <a:tr h="286551">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Times New Roman"/>
                        </a:rPr>
                        <a:t>TEAEs leading to dose delay</a:t>
                      </a:r>
                      <a:endParaRPr lang="en-US" sz="1500" b="1" strike="sng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178 (66)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109 (44)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665371073"/>
                  </a:ext>
                </a:extLst>
              </a:tr>
              <a:tr h="293715">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Times New Roman"/>
                        </a:rPr>
                        <a:t>TEAEs leading to dose reductions</a:t>
                      </a:r>
                      <a:endParaRPr lang="en-US" sz="1500" b="1" strike="sng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kern="1200">
                          <a:solidFill>
                            <a:srgbClr val="002557"/>
                          </a:solidFill>
                          <a:effectLst/>
                          <a:latin typeface="+mn-lt"/>
                          <a:ea typeface="Times New Roman" panose="02020603050405020304" pitchFamily="18" charset="0"/>
                          <a:cs typeface="Times New Roman"/>
                        </a:rPr>
                        <a:t>91 (3</a:t>
                      </a:r>
                      <a:r>
                        <a:rPr lang="en-US" sz="1500">
                          <a:solidFill>
                            <a:srgbClr val="002557"/>
                          </a:solidFill>
                          <a:effectLst/>
                          <a:latin typeface="+mn-lt"/>
                          <a:ea typeface="Times New Roman" panose="02020603050405020304" pitchFamily="18" charset="0"/>
                          <a:cs typeface="Times New Roman"/>
                        </a:rPr>
                        <a:t>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82 (33)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135649"/>
                  </a:ext>
                </a:extLst>
              </a:tr>
              <a:tr h="286551">
                <a:tc>
                  <a:txBody>
                    <a:bodyPr/>
                    <a:lstStyle/>
                    <a:p>
                      <a:pPr marL="0" marR="0">
                        <a:spcBef>
                          <a:spcPts val="0"/>
                        </a:spcBef>
                        <a:spcAft>
                          <a:spcPts val="0"/>
                        </a:spcAft>
                      </a:pPr>
                      <a:r>
                        <a:rPr lang="en-US" sz="1500" b="1">
                          <a:solidFill>
                            <a:srgbClr val="002557"/>
                          </a:solidFill>
                          <a:effectLst/>
                          <a:latin typeface="+mn-lt"/>
                          <a:ea typeface="Times New Roman" panose="02020603050405020304" pitchFamily="18" charset="0"/>
                          <a:cs typeface="Calibri"/>
                        </a:rPr>
                        <a:t>TE SAEs</a:t>
                      </a:r>
                      <a:endParaRPr lang="en-US" sz="1500" b="1" strike="sngStrike">
                        <a:solidFill>
                          <a:srgbClr val="002557"/>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74 (28)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48 (19)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974439901"/>
                  </a:ext>
                </a:extLst>
              </a:tr>
              <a:tr h="286551">
                <a:tc>
                  <a:txBody>
                    <a:bodyPr/>
                    <a:lstStyle/>
                    <a:p>
                      <a:pPr marL="0" marR="0">
                        <a:spcBef>
                          <a:spcPts val="0"/>
                        </a:spcBef>
                        <a:spcAft>
                          <a:spcPts val="0"/>
                        </a:spcAft>
                      </a:pPr>
                      <a:r>
                        <a:rPr lang="en-US" sz="1500" b="1" strike="noStrike">
                          <a:solidFill>
                            <a:srgbClr val="002557"/>
                          </a:solidFill>
                          <a:effectLst/>
                          <a:latin typeface="+mn-lt"/>
                          <a:ea typeface="Times New Roman" panose="02020603050405020304" pitchFamily="18" charset="0"/>
                          <a:cs typeface="Calibri"/>
                        </a:rPr>
                        <a:t>TE</a:t>
                      </a:r>
                      <a:r>
                        <a:rPr lang="en-US" sz="1500" b="1">
                          <a:solidFill>
                            <a:srgbClr val="002557"/>
                          </a:solidFill>
                          <a:effectLst/>
                          <a:latin typeface="+mn-lt"/>
                          <a:ea typeface="Times New Roman" panose="02020603050405020304" pitchFamily="18" charset="0"/>
                          <a:cs typeface="Calibri"/>
                        </a:rPr>
                        <a:t>AEs leading to death</a:t>
                      </a:r>
                      <a:r>
                        <a:rPr lang="en-US" sz="1500" b="1" baseline="30000">
                          <a:solidFill>
                            <a:srgbClr val="002557"/>
                          </a:solidFill>
                          <a:effectLst/>
                          <a:latin typeface="+mn-lt"/>
                          <a:ea typeface="Times New Roman" panose="02020603050405020304" pitchFamily="18" charset="0"/>
                          <a:cs typeface="Calibri"/>
                        </a:rPr>
                        <a:t>a</a:t>
                      </a:r>
                      <a:endParaRPr lang="en-US" sz="1500" b="1" strike="sngStrike" baseline="30000">
                        <a:solidFill>
                          <a:srgbClr val="002557"/>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a:rPr>
                        <a:t>6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spcBef>
                          <a:spcPts val="0"/>
                        </a:spcBef>
                        <a:spcAft>
                          <a:spcPts val="0"/>
                        </a:spcAft>
                        <a:buNone/>
                      </a:pPr>
                      <a:r>
                        <a:rPr lang="en-US" sz="1500">
                          <a:solidFill>
                            <a:srgbClr val="002557"/>
                          </a:solidFill>
                          <a:effectLst/>
                          <a:latin typeface="+mn-lt"/>
                          <a:ea typeface="Times New Roman" panose="02020603050405020304" pitchFamily="18" charset="0"/>
                          <a:cs typeface="Times New Roman"/>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872101"/>
                  </a:ext>
                </a:extLst>
              </a:tr>
              <a:tr h="286551">
                <a:tc>
                  <a:txBody>
                    <a:bodyPr/>
                    <a:lstStyle/>
                    <a:p>
                      <a:pPr marL="274320" lvl="0">
                        <a:spcBef>
                          <a:spcPts val="0"/>
                        </a:spcBef>
                        <a:spcAft>
                          <a:spcPts val="0"/>
                        </a:spcAft>
                        <a:buNone/>
                      </a:pPr>
                      <a:r>
                        <a:rPr lang="en-US" sz="1500" b="1">
                          <a:solidFill>
                            <a:srgbClr val="002557"/>
                          </a:solidFill>
                          <a:effectLst/>
                          <a:latin typeface="+mn-lt"/>
                          <a:ea typeface="Times New Roman" panose="02020603050405020304" pitchFamily="18" charset="0"/>
                          <a:cs typeface="Calibri"/>
                        </a:rPr>
                        <a:t>Treatment-related</a:t>
                      </a:r>
                      <a:endParaRPr lang="en-US" sz="1500" b="1" baseline="30000">
                        <a:solidFill>
                          <a:srgbClr val="002557"/>
                        </a:solidFill>
                        <a:effectLst/>
                        <a:latin typeface="+mn-lt"/>
                        <a:ea typeface="Times New Roman" panose="02020603050405020304" pitchFamily="18" charset="0"/>
                        <a:cs typeface="Calibri"/>
                      </a:endParaRPr>
                    </a:p>
                  </a:txBody>
                  <a:tcPr marL="68580" marR="68580" marT="0" marB="0" anchor="ctr">
                    <a:lnL w="0">
                      <a:noFill/>
                    </a:lnL>
                    <a:lnR w="12700">
                      <a:solidFill>
                        <a:schemeClr val="bg1"/>
                      </a:solidFill>
                    </a:lnR>
                    <a:lnT w="0">
                      <a:noFill/>
                    </a:lnT>
                    <a:lnB w="12700">
                      <a:solidFill>
                        <a:schemeClr val="tx1"/>
                      </a:solidFill>
                    </a:lnB>
                    <a:lnTlToBr w="12700" cmpd="sng">
                      <a:noFill/>
                      <a:prstDash val="solid"/>
                    </a:lnTlToBr>
                    <a:lnBlToTr w="12700" cmpd="sng">
                      <a:noFill/>
                      <a:prstDash val="solid"/>
                    </a:lnBlToTr>
                    <a:solidFill>
                      <a:srgbClr val="E7F3F3"/>
                    </a:solidFill>
                  </a:tcPr>
                </a:tc>
                <a:tc>
                  <a:txBody>
                    <a:bodyPr/>
                    <a:lstStyle/>
                    <a:p>
                      <a:pPr marL="0" lvl="0" algn="ctr">
                        <a:spcBef>
                          <a:spcPts val="0"/>
                        </a:spcBef>
                        <a:spcAft>
                          <a:spcPts val="0"/>
                        </a:spcAft>
                        <a:buNone/>
                      </a:pPr>
                      <a:r>
                        <a:rPr lang="en-US" sz="1500">
                          <a:solidFill>
                            <a:srgbClr val="002557"/>
                          </a:solidFill>
                          <a:effectLst/>
                          <a:latin typeface="+mn-lt"/>
                          <a:ea typeface="Times New Roman" panose="02020603050405020304" pitchFamily="18" charset="0"/>
                          <a:cs typeface="Times New Roman"/>
                        </a:rPr>
                        <a:t>1 (&lt;1)</a:t>
                      </a:r>
                    </a:p>
                  </a:txBody>
                  <a:tcPr marL="68580" marR="68580" marT="0" marB="0" anchor="ctr">
                    <a:lnL w="12700">
                      <a:solidFill>
                        <a:schemeClr val="bg1"/>
                      </a:solidFill>
                    </a:lnL>
                    <a:lnR w="12700">
                      <a:solidFill>
                        <a:schemeClr val="bg1"/>
                      </a:solidFill>
                    </a:lnR>
                    <a:lnT w="0">
                      <a:noFill/>
                    </a:lnT>
                    <a:lnB w="12700">
                      <a:solidFill>
                        <a:schemeClr val="tx1"/>
                      </a:solidFill>
                    </a:lnB>
                    <a:lnTlToBr w="12700" cmpd="sng">
                      <a:noFill/>
                      <a:prstDash val="solid"/>
                    </a:lnTlToBr>
                    <a:lnBlToTr w="12700" cmpd="sng">
                      <a:noFill/>
                      <a:prstDash val="solid"/>
                    </a:lnBlToTr>
                    <a:solidFill>
                      <a:srgbClr val="E7F3F3"/>
                    </a:solidFill>
                  </a:tcPr>
                </a:tc>
                <a:tc>
                  <a:txBody>
                    <a:bodyPr/>
                    <a:lstStyle/>
                    <a:p>
                      <a:pPr marL="0" lvl="0" algn="ctr">
                        <a:spcBef>
                          <a:spcPts val="0"/>
                        </a:spcBef>
                        <a:spcAft>
                          <a:spcPts val="0"/>
                        </a:spcAft>
                        <a:buNone/>
                      </a:pPr>
                      <a:r>
                        <a:rPr lang="en-US" sz="1500">
                          <a:solidFill>
                            <a:srgbClr val="002557"/>
                          </a:solidFill>
                          <a:effectLst/>
                          <a:latin typeface="+mn-lt"/>
                          <a:ea typeface="Times New Roman" panose="02020603050405020304" pitchFamily="18" charset="0"/>
                          <a:cs typeface="Times New Roman"/>
                        </a:rPr>
                        <a:t>0</a:t>
                      </a:r>
                    </a:p>
                  </a:txBody>
                  <a:tcPr marL="68580" marR="68580" marT="0" marB="0" anchor="ctr">
                    <a:lnL w="12700">
                      <a:solidFill>
                        <a:schemeClr val="bg1"/>
                      </a:solidFill>
                    </a:lnL>
                    <a:lnR w="12700" cap="flat" cmpd="sng" algn="ctr">
                      <a:solidFill>
                        <a:schemeClr val="bg1"/>
                      </a:solidFill>
                      <a:prstDash val="solid"/>
                      <a:round/>
                      <a:headEnd type="none" w="med" len="med"/>
                      <a:tailEnd type="none" w="med" len="med"/>
                    </a:lnR>
                    <a:lnT w="0">
                      <a:noFill/>
                    </a:lnT>
                    <a:lnB w="12700">
                      <a:solidFill>
                        <a:schemeClr val="tx1"/>
                      </a:solidFill>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193082615"/>
                  </a:ext>
                </a:extLst>
              </a:tr>
            </a:tbl>
          </a:graphicData>
        </a:graphic>
      </p:graphicFrame>
    </p:spTree>
    <p:extLst>
      <p:ext uri="{BB962C8B-B14F-4D97-AF65-F5344CB8AC3E}">
        <p14:creationId xmlns:p14="http://schemas.microsoft.com/office/powerpoint/2010/main" val="236681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9AECA62B-8B30-AF37-DE64-5430E84DE49A}"/>
              </a:ext>
            </a:extLst>
          </p:cNvPr>
          <p:cNvSpPr txBox="1">
            <a:spLocks/>
          </p:cNvSpPr>
          <p:nvPr/>
        </p:nvSpPr>
        <p:spPr>
          <a:xfrm>
            <a:off x="555170" y="-76454"/>
            <a:ext cx="109728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557"/>
                </a:solidFill>
                <a:effectLst/>
                <a:uLnTx/>
                <a:uFillTx/>
                <a:latin typeface="Trebuchet MS"/>
                <a:ea typeface="+mj-ea"/>
                <a:cs typeface="Arial" panose="020B0604020202020204" pitchFamily="34" charset="0"/>
              </a:rPr>
              <a:t>Safety Summary</a:t>
            </a:r>
            <a:r>
              <a:rPr kumimoji="0" lang="en-US" sz="3200" b="1" i="0" u="none" strike="noStrike" kern="1200" cap="none" spc="0" normalizeH="0" baseline="30000" noProof="0">
                <a:ln>
                  <a:noFill/>
                </a:ln>
                <a:solidFill>
                  <a:srgbClr val="002557"/>
                </a:solidFill>
                <a:effectLst/>
                <a:uLnTx/>
                <a:uFillTx/>
                <a:latin typeface="Trebuchet MS"/>
                <a:ea typeface="+mj-ea"/>
                <a:cs typeface="Arial" panose="020B0604020202020204" pitchFamily="34" charset="0"/>
              </a:rPr>
              <a:t>1</a:t>
            </a:r>
            <a:endParaRPr kumimoji="0" lang="en-US" sz="3200" b="1" i="0" u="none" strike="sngStrike" kern="1200" cap="none" spc="0" normalizeH="0" baseline="30000" noProof="0">
              <a:ln>
                <a:noFill/>
              </a:ln>
              <a:solidFill>
                <a:srgbClr val="FF0000"/>
              </a:solidFill>
              <a:effectLst/>
              <a:uLnTx/>
              <a:uFillTx/>
              <a:latin typeface="Trebuchet MS"/>
              <a:ea typeface="+mj-ea"/>
              <a:cs typeface="Arial" panose="020B0604020202020204" pitchFamily="34" charset="0"/>
            </a:endParaRPr>
          </a:p>
        </p:txBody>
      </p:sp>
      <p:sp>
        <p:nvSpPr>
          <p:cNvPr id="9" name="Rectangle: Rounded Corners 8">
            <a:extLst>
              <a:ext uri="{FF2B5EF4-FFF2-40B4-BE49-F238E27FC236}">
                <a16:creationId xmlns:a16="http://schemas.microsoft.com/office/drawing/2014/main" id="{C8492028-6338-A3A7-FB27-71DDBBD0B5AE}"/>
              </a:ext>
            </a:extLst>
          </p:cNvPr>
          <p:cNvSpPr/>
          <p:nvPr/>
        </p:nvSpPr>
        <p:spPr>
          <a:xfrm>
            <a:off x="760576" y="4802823"/>
            <a:ext cx="10515600" cy="567610"/>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a:ln>
                  <a:noFill/>
                </a:ln>
                <a:solidFill>
                  <a:srgbClr val="FFFFFF"/>
                </a:solidFill>
                <a:effectLst/>
                <a:uLnTx/>
                <a:uFillTx/>
                <a:latin typeface="Trebuchet MS"/>
                <a:ea typeface="+mn-lt"/>
                <a:cs typeface="Arial"/>
                <a:sym typeface="Arial"/>
              </a:rPr>
              <a:t>The most common grade ≥ 3 TEAEs were neutropenia (52%), diarrhea (10%), and anemia (7%) in the SG group, and neutropenia (39%), thrombocytopenia (4%), fatigue (4%), and dyspnea (4%) in the TPC group</a:t>
            </a:r>
          </a:p>
        </p:txBody>
      </p:sp>
      <p:sp>
        <p:nvSpPr>
          <p:cNvPr id="8" name="TextBox 7">
            <a:extLst>
              <a:ext uri="{FF2B5EF4-FFF2-40B4-BE49-F238E27FC236}">
                <a16:creationId xmlns:a16="http://schemas.microsoft.com/office/drawing/2014/main" id="{CA1EB2BA-59F4-4983-BA2C-4E3D24976758}"/>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0" name="Footer Placeholder 29">
            <a:extLst>
              <a:ext uri="{FF2B5EF4-FFF2-40B4-BE49-F238E27FC236}">
                <a16:creationId xmlns:a16="http://schemas.microsoft.com/office/drawing/2014/main" id="{CF535B8E-C067-4DFC-981D-BDABFD5A73E6}"/>
              </a:ext>
            </a:extLst>
          </p:cNvPr>
          <p:cNvSpPr txBox="1">
            <a:spLocks/>
          </p:cNvSpPr>
          <p:nvPr/>
        </p:nvSpPr>
        <p:spPr>
          <a:xfrm>
            <a:off x="587377" y="5976473"/>
            <a:ext cx="9343702"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TEAE, treatment-emergent adverse event;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TEAEs were defined as any AEs that began or worsened on or after the start of study drug through 30 days after the last dose of study drug.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Key</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any-grade and grade ≥ 3 TEAEs were defined as those occurring in ≥ 15% and ≥ 10% of patients in 1 arm, respectively.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Combined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preferred terms of “neutropenia” and “neutrophil count decreased.”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c</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Combined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preferred terms of “anemia,” “hemoglobin decreased,” and “red blood cell count decreased.”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d</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Combined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preferred terms of preferred terms of “anemia,” “hemoglobin decreased,” and “red blood cell count decreased.”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dCombined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preferred terms of “thrombocytopenia” and “platelet count decreased.”</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2" name="Picture 2" descr="House Symbol Vector Art, Icons, and Graphics for Free Download">
            <a:hlinkClick r:id="rId3" action="ppaction://hlinksldjump"/>
            <a:extLst>
              <a:ext uri="{FF2B5EF4-FFF2-40B4-BE49-F238E27FC236}">
                <a16:creationId xmlns:a16="http://schemas.microsoft.com/office/drawing/2014/main" id="{388A4A4E-88B9-453A-BF52-59AB1376F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308C42EA-6960-4CA0-B37A-1D2C99C3B554}"/>
              </a:ext>
            </a:extLst>
          </p:cNvPr>
          <p:cNvGraphicFramePr>
            <a:graphicFrameLocks noGrp="1"/>
          </p:cNvGraphicFramePr>
          <p:nvPr/>
        </p:nvGraphicFramePr>
        <p:xfrm>
          <a:off x="783769" y="1031568"/>
          <a:ext cx="10515602" cy="3591006"/>
        </p:xfrm>
        <a:graphic>
          <a:graphicData uri="http://schemas.openxmlformats.org/drawingml/2006/table">
            <a:tbl>
              <a:tblPr firstRow="1" bandRow="1">
                <a:tableStyleId>{5C22544A-7EE6-4342-B048-85BDC9FD1C3A}</a:tableStyleId>
              </a:tblPr>
              <a:tblGrid>
                <a:gridCol w="2852356">
                  <a:extLst>
                    <a:ext uri="{9D8B030D-6E8A-4147-A177-3AD203B41FA5}">
                      <a16:colId xmlns:a16="http://schemas.microsoft.com/office/drawing/2014/main" val="1708406620"/>
                    </a:ext>
                  </a:extLst>
                </a:gridCol>
                <a:gridCol w="2852356">
                  <a:extLst>
                    <a:ext uri="{9D8B030D-6E8A-4147-A177-3AD203B41FA5}">
                      <a16:colId xmlns:a16="http://schemas.microsoft.com/office/drawing/2014/main" val="469936064"/>
                    </a:ext>
                  </a:extLst>
                </a:gridCol>
                <a:gridCol w="1174243">
                  <a:extLst>
                    <a:ext uri="{9D8B030D-6E8A-4147-A177-3AD203B41FA5}">
                      <a16:colId xmlns:a16="http://schemas.microsoft.com/office/drawing/2014/main" val="592742086"/>
                    </a:ext>
                  </a:extLst>
                </a:gridCol>
                <a:gridCol w="1174243">
                  <a:extLst>
                    <a:ext uri="{9D8B030D-6E8A-4147-A177-3AD203B41FA5}">
                      <a16:colId xmlns:a16="http://schemas.microsoft.com/office/drawing/2014/main" val="993099631"/>
                    </a:ext>
                  </a:extLst>
                </a:gridCol>
                <a:gridCol w="1231202">
                  <a:extLst>
                    <a:ext uri="{9D8B030D-6E8A-4147-A177-3AD203B41FA5}">
                      <a16:colId xmlns:a16="http://schemas.microsoft.com/office/drawing/2014/main" val="2586114088"/>
                    </a:ext>
                  </a:extLst>
                </a:gridCol>
                <a:gridCol w="1231202">
                  <a:extLst>
                    <a:ext uri="{9D8B030D-6E8A-4147-A177-3AD203B41FA5}">
                      <a16:colId xmlns:a16="http://schemas.microsoft.com/office/drawing/2014/main" val="2686854903"/>
                    </a:ext>
                  </a:extLst>
                </a:gridCol>
              </a:tblGrid>
              <a:tr h="0">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err="1">
                          <a:solidFill>
                            <a:schemeClr val="bg1"/>
                          </a:solidFill>
                          <a:latin typeface="+mn-lt"/>
                          <a:cs typeface="Arial"/>
                        </a:rPr>
                        <a:t>TEAEs,</a:t>
                      </a:r>
                      <a:r>
                        <a:rPr lang="en-US" sz="1200" b="1" baseline="30000" err="1">
                          <a:solidFill>
                            <a:schemeClr val="bg1"/>
                          </a:solidFill>
                          <a:latin typeface="+mn-lt"/>
                          <a:cs typeface="Arial"/>
                        </a:rPr>
                        <a:t>a</a:t>
                      </a:r>
                      <a:r>
                        <a:rPr lang="en-US" sz="1200" b="1">
                          <a:solidFill>
                            <a:schemeClr val="bg1"/>
                          </a:solidFill>
                          <a:latin typeface="+mn-lt"/>
                          <a:cs typeface="Arial"/>
                        </a:rPr>
                        <a:t> n (%)</a:t>
                      </a:r>
                    </a:p>
                  </a:txBody>
                  <a:tcPr anchor="b">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rowSpan="2"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schemeClr val="bg1"/>
                        </a:solidFill>
                        <a:latin typeface="+mn-lt"/>
                        <a:cs typeface="Aria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gridSpan="2">
                  <a:txBody>
                    <a:bodyPr/>
                    <a:lstStyle/>
                    <a:p>
                      <a:pPr marL="0" marR="0" algn="ctr">
                        <a:spcBef>
                          <a:spcPts val="0"/>
                        </a:spcBef>
                        <a:spcAft>
                          <a:spcPts val="0"/>
                        </a:spcAft>
                      </a:pPr>
                      <a:r>
                        <a:rPr lang="en-US" sz="1200" b="1">
                          <a:solidFill>
                            <a:schemeClr val="bg1"/>
                          </a:solidFill>
                          <a:effectLst/>
                          <a:latin typeface="+mn-lt"/>
                          <a:ea typeface="Calibri"/>
                          <a:cs typeface="Calibri"/>
                        </a:rPr>
                        <a:t>SG </a:t>
                      </a:r>
                      <a:br>
                        <a:rPr lang="en-US" sz="1200" b="1">
                          <a:solidFill>
                            <a:srgbClr val="FFFFFF"/>
                          </a:solidFill>
                          <a:effectLst/>
                          <a:latin typeface="+mn-lt"/>
                          <a:ea typeface="Calibri"/>
                          <a:cs typeface="Calibri"/>
                        </a:rPr>
                      </a:br>
                      <a:r>
                        <a:rPr lang="en-US" sz="1200" b="1">
                          <a:solidFill>
                            <a:schemeClr val="bg1"/>
                          </a:solidFill>
                          <a:effectLst/>
                          <a:latin typeface="+mn-lt"/>
                          <a:ea typeface="Calibri"/>
                          <a:cs typeface="Calibri"/>
                        </a:rPr>
                        <a:t>(n = </a:t>
                      </a:r>
                      <a:r>
                        <a:rPr lang="en-US" sz="1200" b="1">
                          <a:solidFill>
                            <a:schemeClr val="bg1"/>
                          </a:solidFill>
                          <a:effectLst/>
                          <a:latin typeface="+mn-lt"/>
                          <a:ea typeface="Times New Roman" panose="02020603050405020304" pitchFamily="18" charset="0"/>
                          <a:cs typeface="Calibri"/>
                        </a:rPr>
                        <a:t>268</a:t>
                      </a:r>
                      <a:r>
                        <a:rPr lang="en-US" sz="1200" b="1">
                          <a:solidFill>
                            <a:schemeClr val="bg1"/>
                          </a:solidFill>
                          <a:effectLst/>
                          <a:latin typeface="+mn-lt"/>
                          <a:ea typeface="Calibri"/>
                          <a:cs typeface="Calibri"/>
                        </a:rPr>
                        <a:t>)</a:t>
                      </a:r>
                      <a:endParaRPr lang="en-US" sz="1200">
                        <a:solidFill>
                          <a:schemeClr val="bg1"/>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hMerge="1">
                  <a:txBody>
                    <a:bodyPr/>
                    <a:lstStyle/>
                    <a:p>
                      <a:pPr marL="0" marR="0" algn="ctr">
                        <a:spcBef>
                          <a:spcPts val="0"/>
                        </a:spcBef>
                        <a:spcAft>
                          <a:spcPts val="0"/>
                        </a:spcAft>
                      </a:pPr>
                      <a:endParaRPr lang="en-US" sz="1500">
                        <a:solidFill>
                          <a:schemeClr val="bg1"/>
                        </a:solidFill>
                        <a:effectLst/>
                        <a:latin typeface="+mn-lt"/>
                        <a:ea typeface="Calibri"/>
                        <a:cs typeface="Calibri"/>
                      </a:endParaRP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gridSpan="2">
                  <a:txBody>
                    <a:bodyPr/>
                    <a:lstStyle/>
                    <a:p>
                      <a:pPr marL="0" marR="0" algn="ctr">
                        <a:spcBef>
                          <a:spcPts val="0"/>
                        </a:spcBef>
                        <a:spcAft>
                          <a:spcPts val="0"/>
                        </a:spcAft>
                      </a:pPr>
                      <a:r>
                        <a:rPr lang="en-US" sz="1200" b="1">
                          <a:solidFill>
                            <a:schemeClr val="bg1"/>
                          </a:solidFill>
                          <a:effectLst/>
                          <a:latin typeface="+mn-lt"/>
                          <a:ea typeface="Calibri"/>
                          <a:cs typeface="Calibri"/>
                        </a:rPr>
                        <a:t>TPC </a:t>
                      </a:r>
                      <a:br>
                        <a:rPr lang="en-US" sz="1200" b="1">
                          <a:solidFill>
                            <a:srgbClr val="FFFFFF"/>
                          </a:solidFill>
                          <a:effectLst/>
                          <a:latin typeface="+mn-lt"/>
                          <a:ea typeface="Calibri"/>
                          <a:cs typeface="Calibri"/>
                        </a:rPr>
                      </a:br>
                      <a:r>
                        <a:rPr lang="en-US" sz="1200" b="1">
                          <a:solidFill>
                            <a:schemeClr val="bg1"/>
                          </a:solidFill>
                          <a:effectLst/>
                          <a:latin typeface="+mn-lt"/>
                          <a:ea typeface="Calibri"/>
                          <a:cs typeface="Calibri"/>
                        </a:rPr>
                        <a:t>(n = </a:t>
                      </a:r>
                      <a:r>
                        <a:rPr lang="en-US" sz="1200" b="1">
                          <a:solidFill>
                            <a:schemeClr val="bg1"/>
                          </a:solidFill>
                          <a:effectLst/>
                          <a:latin typeface="+mn-lt"/>
                          <a:ea typeface="Times New Roman" panose="02020603050405020304" pitchFamily="18" charset="0"/>
                          <a:cs typeface="Calibri"/>
                        </a:rPr>
                        <a:t>249)</a:t>
                      </a:r>
                      <a:endParaRPr lang="en-US" sz="1200">
                        <a:solidFill>
                          <a:schemeClr val="bg1"/>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marL="0" marR="0" algn="ctr">
                        <a:spcBef>
                          <a:spcPts val="0"/>
                        </a:spcBef>
                        <a:spcAft>
                          <a:spcPts val="0"/>
                        </a:spcAft>
                      </a:pPr>
                      <a:endParaRPr lang="en-US" sz="1500">
                        <a:solidFill>
                          <a:schemeClr val="bg1"/>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bg1"/>
                          </a:solidFill>
                          <a:latin typeface="+mn-lt"/>
                          <a:cs typeface="Arial"/>
                        </a:rPr>
                        <a:t>TEAEs, n (%)</a:t>
                      </a: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vMerge="1">
                  <a:txBody>
                    <a:bodyPr/>
                    <a:lstStyle/>
                    <a:p>
                      <a:endParaRPr lang="en-US"/>
                    </a:p>
                  </a:txBody>
                  <a:tcPr/>
                </a:tc>
                <a:tc>
                  <a:txBody>
                    <a:bodyPr/>
                    <a:lstStyle/>
                    <a:p>
                      <a:pPr marL="0" marR="0" algn="ctr">
                        <a:spcBef>
                          <a:spcPts val="0"/>
                        </a:spcBef>
                        <a:spcAft>
                          <a:spcPts val="0"/>
                        </a:spcAft>
                      </a:pPr>
                      <a:r>
                        <a:rPr lang="en-US" sz="1200" b="1">
                          <a:solidFill>
                            <a:schemeClr val="bg1"/>
                          </a:solidFill>
                          <a:effectLst/>
                          <a:latin typeface="+mn-lt"/>
                          <a:ea typeface="Calibri"/>
                          <a:cs typeface="Calibri"/>
                        </a:rPr>
                        <a:t>Any grade</a:t>
                      </a: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200" b="1">
                          <a:solidFill>
                            <a:schemeClr val="bg1"/>
                          </a:solidFill>
                          <a:effectLst/>
                          <a:latin typeface="+mn-lt"/>
                          <a:ea typeface="Calibri"/>
                          <a:cs typeface="Calibri"/>
                        </a:rPr>
                        <a:t>Grade </a:t>
                      </a:r>
                      <a:r>
                        <a:rPr lang="en-US" sz="1200" b="1">
                          <a:solidFill>
                            <a:schemeClr val="bg1"/>
                          </a:solidFill>
                          <a:effectLst/>
                          <a:latin typeface="Arial" panose="020B0604020202020204" pitchFamily="34" charset="0"/>
                          <a:ea typeface="Calibri"/>
                          <a:cs typeface="Arial" panose="020B0604020202020204" pitchFamily="34" charset="0"/>
                        </a:rPr>
                        <a:t>≥ 3</a:t>
                      </a:r>
                      <a:endParaRPr lang="en-US" sz="1200" b="1">
                        <a:solidFill>
                          <a:schemeClr val="bg1"/>
                        </a:solidFill>
                        <a:effectLst/>
                        <a:latin typeface="+mn-lt"/>
                        <a:ea typeface="Calibri"/>
                        <a:cs typeface="Calibri"/>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200" b="1">
                          <a:solidFill>
                            <a:schemeClr val="bg1"/>
                          </a:solidFill>
                          <a:effectLst/>
                          <a:latin typeface="+mn-lt"/>
                          <a:ea typeface="Calibri"/>
                          <a:cs typeface="Calibri"/>
                        </a:rPr>
                        <a:t>Any grade</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marL="0" marR="0" algn="ctr">
                        <a:spcBef>
                          <a:spcPts val="0"/>
                        </a:spcBef>
                        <a:spcAft>
                          <a:spcPts val="0"/>
                        </a:spcAft>
                      </a:pPr>
                      <a:r>
                        <a:rPr lang="en-US" sz="1200" b="1">
                          <a:solidFill>
                            <a:schemeClr val="bg1"/>
                          </a:solidFill>
                          <a:effectLst/>
                          <a:latin typeface="+mn-lt"/>
                          <a:ea typeface="Calibri"/>
                          <a:cs typeface="Calibri"/>
                        </a:rPr>
                        <a:t>Grade </a:t>
                      </a:r>
                      <a:r>
                        <a:rPr lang="en-US" sz="1200" b="1">
                          <a:solidFill>
                            <a:schemeClr val="bg1"/>
                          </a:solidFill>
                          <a:effectLst/>
                          <a:latin typeface="Arial" panose="020B0604020202020204" pitchFamily="34" charset="0"/>
                          <a:ea typeface="Calibri"/>
                          <a:cs typeface="Arial" panose="020B0604020202020204" pitchFamily="34" charset="0"/>
                        </a:rPr>
                        <a:t>≥ 3</a:t>
                      </a:r>
                      <a:endParaRPr lang="en-US" sz="1200" b="1">
                        <a:solidFill>
                          <a:schemeClr val="bg1"/>
                        </a:solidFill>
                        <a:effectLst/>
                        <a:latin typeface="+mn-lt"/>
                        <a:ea typeface="Calibri"/>
                        <a:cs typeface="Calibri"/>
                      </a:endParaRPr>
                    </a:p>
                  </a:txBody>
                  <a:tcPr marL="68580" marR="68580" marT="0" marB="0" anchor="ctr">
                    <a:lnL w="952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754864437"/>
                  </a:ext>
                </a:extLst>
              </a:tr>
              <a:tr h="0">
                <a:tc rowSpan="3">
                  <a:txBody>
                    <a:bodyPr/>
                    <a:lstStyle/>
                    <a:p>
                      <a:pPr lvl="0" algn="l"/>
                      <a:r>
                        <a:rPr lang="en-US" sz="1200" b="1">
                          <a:solidFill>
                            <a:srgbClr val="002557"/>
                          </a:solidFill>
                          <a:latin typeface="+mn-lt"/>
                          <a:cs typeface="Arial"/>
                        </a:rPr>
                        <a:t>Hematologic</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US" sz="1200" b="1" strike="noStrike" err="1">
                          <a:solidFill>
                            <a:srgbClr val="002557"/>
                          </a:solidFill>
                          <a:latin typeface="+mn-lt"/>
                          <a:cs typeface="Arial"/>
                        </a:rPr>
                        <a:t>Neutropenia</a:t>
                      </a:r>
                      <a:r>
                        <a:rPr lang="en-US" sz="1200" b="1" strike="noStrike" baseline="30000" err="1">
                          <a:solidFill>
                            <a:srgbClr val="002557"/>
                          </a:solidFill>
                          <a:latin typeface="+mn-lt"/>
                          <a:cs typeface="Arial"/>
                        </a:rPr>
                        <a:t>b</a:t>
                      </a:r>
                      <a:endParaRPr lang="en-US" sz="1200" b="1" strike="noStrike">
                        <a:solidFill>
                          <a:srgbClr val="002557"/>
                        </a:solidFill>
                        <a:latin typeface="+mn-lt"/>
                        <a:cs typeface="Arial"/>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189 (71)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140 (52)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136 (55)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97 (39)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116801"/>
                  </a:ext>
                </a:extLst>
              </a:tr>
              <a:tr h="0">
                <a:tc vMerge="1">
                  <a:txBody>
                    <a:bodyPr/>
                    <a:lstStyle/>
                    <a:p>
                      <a:pPr lvl="0" algn="l"/>
                      <a:endParaRPr lang="en-US" sz="1500" b="1" strike="sngStrike">
                        <a:solidFill>
                          <a:srgbClr val="002557"/>
                        </a:solidFill>
                        <a:latin typeface="+mn-lt"/>
                        <a:cs typeface="Arial"/>
                      </a:endParaRP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en-US" sz="1200" b="1" strike="noStrike" err="1">
                          <a:solidFill>
                            <a:srgbClr val="002557"/>
                          </a:solidFill>
                          <a:latin typeface="+mn-lt"/>
                          <a:cs typeface="Arial"/>
                        </a:rPr>
                        <a:t>Anemia</a:t>
                      </a:r>
                      <a:r>
                        <a:rPr lang="en-US" sz="1200" b="1" strike="noStrike" baseline="30000" err="1">
                          <a:solidFill>
                            <a:srgbClr val="002557"/>
                          </a:solidFill>
                          <a:latin typeface="+mn-lt"/>
                          <a:cs typeface="Arial"/>
                        </a:rPr>
                        <a:t>c</a:t>
                      </a:r>
                      <a:endParaRPr lang="en-US" sz="1200" b="1" strike="noStrike">
                        <a:solidFill>
                          <a:srgbClr val="002557"/>
                        </a:solidFill>
                        <a:latin typeface="+mn-lt"/>
                        <a:cs typeface="Arial"/>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98 (37)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20 (7)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69 (28)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8 (3)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5143286"/>
                  </a:ext>
                </a:extLst>
              </a:tr>
              <a:tr h="114300">
                <a:tc vMerge="1">
                  <a:txBody>
                    <a:bodyPr/>
                    <a:lstStyle/>
                    <a:p>
                      <a:pPr marL="0" marR="0">
                        <a:spcBef>
                          <a:spcPts val="0"/>
                        </a:spcBef>
                        <a:spcAft>
                          <a:spcPts val="0"/>
                        </a:spcAft>
                      </a:pPr>
                      <a:endParaRPr lang="en-US" sz="1500" b="1" strike="sng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err="1">
                          <a:solidFill>
                            <a:srgbClr val="002557"/>
                          </a:solidFill>
                          <a:effectLst/>
                          <a:latin typeface="+mn-lt"/>
                          <a:ea typeface="Times New Roman" panose="02020603050405020304" pitchFamily="18" charset="0"/>
                          <a:cs typeface="Times New Roman"/>
                        </a:rPr>
                        <a:t>Thrombocytopenia</a:t>
                      </a:r>
                      <a:r>
                        <a:rPr lang="en-US" sz="1200" b="1" strike="noStrike" baseline="30000" err="1">
                          <a:solidFill>
                            <a:srgbClr val="002557"/>
                          </a:solidFill>
                          <a:effectLst/>
                          <a:latin typeface="+mn-lt"/>
                          <a:ea typeface="Times New Roman" panose="02020603050405020304" pitchFamily="18" charset="0"/>
                          <a:cs typeface="Times New Roman"/>
                        </a:rPr>
                        <a:t>d</a:t>
                      </a:r>
                      <a:endParaRPr lang="en-US" sz="1200" b="1" strike="noStrike">
                        <a:solidFill>
                          <a:srgbClr val="002557"/>
                        </a:solidFill>
                        <a:effectLst/>
                        <a:latin typeface="+mn-lt"/>
                        <a:ea typeface="Times New Roman" panose="02020603050405020304" pitchFamily="18" charset="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17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 (&lt;1)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41 (16)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9 (4)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039779"/>
                  </a:ext>
                </a:extLst>
              </a:tr>
              <a:tr h="189438">
                <a:tc rowSpan="5">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Gastrointestinal</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Diarrhea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166 (62)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27 (10)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57 (23)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55970342"/>
                  </a:ext>
                </a:extLst>
              </a:tr>
              <a:tr h="169857">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Nausea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157 (59)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87 (35)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7 (3)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80210469"/>
                  </a:ext>
                </a:extLst>
              </a:tr>
              <a:tr h="150276">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Constipation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93 (35)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 (&lt;1)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61 (24)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861361839"/>
                  </a:ext>
                </a:extLst>
              </a:tr>
              <a:tr h="130695">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Vomiting</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64 (24)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39 (16)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21192872"/>
                  </a:ext>
                </a:extLst>
              </a:tr>
              <a:tr h="0">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Abdominal pain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53 (20)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10 (4)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34 (14)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88617941"/>
                  </a:ext>
                </a:extLst>
              </a:tr>
              <a:tr h="0">
                <a:tc rowSpan="8">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Other</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Alopecia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128 (48)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46 (18)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190748"/>
                  </a:ext>
                </a:extLst>
              </a:tr>
              <a:tr h="0">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Fatigue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105 (39)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16 (6)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82 (33)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9 (4)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868433"/>
                  </a:ext>
                </a:extLst>
              </a:tr>
              <a:tr h="60960">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Asthenia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62 (23)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6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rgbClr val="002557"/>
                          </a:solidFill>
                          <a:effectLst/>
                          <a:latin typeface="+mn-lt"/>
                          <a:ea typeface="Times New Roman" panose="02020603050405020304" pitchFamily="18" charset="0"/>
                          <a:cs typeface="Times New Roman"/>
                        </a:rPr>
                        <a:t>50 (20)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601505"/>
                  </a:ext>
                </a:extLst>
              </a:tr>
              <a:tr h="121920">
                <a:tc vMerge="1">
                  <a:txBody>
                    <a:bodyPr/>
                    <a:lstStyle/>
                    <a:p>
                      <a:endParaRPr lang="en-US"/>
                    </a:p>
                  </a:txBody>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Decreased appetite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57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52 (21)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22824"/>
                  </a:ext>
                </a:extLst>
              </a:tr>
              <a:tr h="91440">
                <a:tc vMerge="1">
                  <a:txBody>
                    <a:bodyPr/>
                    <a:lstStyle/>
                    <a:p>
                      <a:endParaRPr lang="en-US"/>
                    </a:p>
                  </a:txBody>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Dyspnea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49 (18)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5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39 (16)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11 (4)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883254"/>
                  </a:ext>
                </a:extLst>
              </a:tr>
              <a:tr h="0">
                <a:tc vMerge="1">
                  <a:txBody>
                    <a:bodyPr/>
                    <a:lstStyle/>
                    <a:p>
                      <a:endParaRPr lang="en-US"/>
                    </a:p>
                  </a:txBody>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Headache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44 (16)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1 (&lt;1)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36 (14)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254432"/>
                  </a:ext>
                </a:extLst>
              </a:tr>
              <a:tr h="0">
                <a:tc vMerge="1">
                  <a:txBody>
                    <a:bodyPr/>
                    <a:lstStyle/>
                    <a:p>
                      <a:endParaRPr lang="en-US"/>
                    </a:p>
                  </a:txBody>
                  <a:tcPr/>
                </a:tc>
                <a:tc>
                  <a:txBody>
                    <a:bodyPr/>
                    <a:lstStyle/>
                    <a:p>
                      <a:pPr marL="0" marR="0">
                        <a:spcBef>
                          <a:spcPts val="0"/>
                        </a:spcBef>
                        <a:spcAft>
                          <a:spcPts val="0"/>
                        </a:spcAft>
                      </a:pPr>
                      <a:r>
                        <a:rPr lang="en-US" sz="1200" b="1" strike="noStrike">
                          <a:solidFill>
                            <a:srgbClr val="002557"/>
                          </a:solidFill>
                          <a:effectLst/>
                          <a:latin typeface="+mn-lt"/>
                          <a:ea typeface="Times New Roman" panose="02020603050405020304" pitchFamily="18" charset="0"/>
                          <a:cs typeface="Times New Roman"/>
                        </a:rPr>
                        <a:t>Pyrexia</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39 (15)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rgbClr val="002557"/>
                          </a:solidFill>
                          <a:effectLst/>
                          <a:latin typeface="+mn-lt"/>
                          <a:ea typeface="Times New Roman" panose="02020603050405020304" pitchFamily="18" charset="0"/>
                          <a:cs typeface="Times New Roman"/>
                        </a:rPr>
                        <a:t>45 (18)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39837"/>
                  </a:ext>
                </a:extLst>
              </a:tr>
              <a:tr h="0">
                <a:tc vMerge="1">
                  <a:txBody>
                    <a:bodyPr/>
                    <a:lstStyle/>
                    <a:p>
                      <a:pPr marL="0" marR="0">
                        <a:spcBef>
                          <a:spcPts val="0"/>
                        </a:spcBef>
                        <a:spcAft>
                          <a:spcPts val="0"/>
                        </a:spcAft>
                      </a:pPr>
                      <a:endParaRPr lang="en-US" sz="1500" b="1" strike="noStrike">
                        <a:solidFill>
                          <a:srgbClr val="002557"/>
                        </a:solidFill>
                        <a:effectLst/>
                        <a:latin typeface="+mn-lt"/>
                        <a:ea typeface="Times New Roman" panose="02020603050405020304" pitchFamily="18" charset="0"/>
                        <a:cs typeface="Times New Roman"/>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200" b="1" strike="noStrike">
                          <a:solidFill>
                            <a:srgbClr val="002557"/>
                          </a:solidFill>
                          <a:effectLst/>
                          <a:latin typeface="+mn-lt"/>
                          <a:cs typeface="Times New Roman"/>
                        </a:rPr>
                        <a:t>AST increased</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33 (12)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44 (18)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kern="1200">
                          <a:solidFill>
                            <a:srgbClr val="002557"/>
                          </a:solidFill>
                          <a:effectLst/>
                          <a:latin typeface="+mn-lt"/>
                          <a:ea typeface="Times New Roman" panose="02020603050405020304" pitchFamily="18" charset="0"/>
                          <a:cs typeface="Times New Roman"/>
                        </a:rPr>
                        <a:t>8 (3)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217759"/>
                  </a:ext>
                </a:extLst>
              </a:tr>
            </a:tbl>
          </a:graphicData>
        </a:graphic>
      </p:graphicFrame>
    </p:spTree>
    <p:extLst>
      <p:ext uri="{BB962C8B-B14F-4D97-AF65-F5344CB8AC3E}">
        <p14:creationId xmlns:p14="http://schemas.microsoft.com/office/powerpoint/2010/main" val="104460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A5BBE94-CD52-9650-5C31-592028FD6B94}"/>
              </a:ext>
            </a:extLst>
          </p:cNvPr>
          <p:cNvSpPr>
            <a:spLocks noGrp="1"/>
          </p:cNvSpPr>
          <p:nvPr>
            <p:ph type="title"/>
          </p:nvPr>
        </p:nvSpPr>
        <p:spPr/>
        <p:txBody>
          <a:bodyPr anchor="ctr"/>
          <a:lstStyle/>
          <a:p>
            <a:r>
              <a:rPr lang="en-US" b="1" kern="1200">
                <a:solidFill>
                  <a:srgbClr val="002557"/>
                </a:solidFill>
                <a:latin typeface="+mj-lt"/>
                <a:cs typeface="Arial" panose="020B0604020202020204" pitchFamily="34" charset="0"/>
              </a:rPr>
              <a:t>Conclusions</a:t>
            </a:r>
            <a:r>
              <a:rPr lang="en-US" b="1" kern="1200" baseline="30000">
                <a:solidFill>
                  <a:srgbClr val="002557"/>
                </a:solidFill>
                <a:latin typeface="+mj-lt"/>
                <a:cs typeface="Arial" panose="020B0604020202020204" pitchFamily="34" charset="0"/>
              </a:rPr>
              <a:t>1</a:t>
            </a:r>
            <a:endParaRPr lang="en-US" b="1" kern="1200">
              <a:solidFill>
                <a:srgbClr val="002557"/>
              </a:solidFill>
              <a:latin typeface="+mj-lt"/>
              <a:cs typeface="Arial" panose="020B0604020202020204" pitchFamily="34" charset="0"/>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97C74B86-419F-AB3B-42D5-E366F2712467}"/>
              </a:ext>
            </a:extLst>
          </p:cNvPr>
          <p:cNvSpPr/>
          <p:nvPr/>
        </p:nvSpPr>
        <p:spPr>
          <a:xfrm>
            <a:off x="789292" y="4647177"/>
            <a:ext cx="10613415" cy="914400"/>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a:ea typeface="+mn-ea"/>
                <a:cs typeface="+mn-cs"/>
                <a:sym typeface="Arial"/>
              </a:rPr>
              <a:t>Enduring benefit with SG vs TPC in the TROPiCS-02 trial with additional follow-up reinforces SG as an important novel therapy for patients with pretreated, </a:t>
            </a:r>
            <a:r>
              <a:rPr kumimoji="0" lang="en-US" sz="1600" b="1" i="0" u="none" strike="sngStrike" kern="1200" cap="none" spc="0" normalizeH="0" baseline="0" noProof="0">
                <a:ln>
                  <a:noFill/>
                </a:ln>
                <a:solidFill>
                  <a:prstClr val="white"/>
                </a:solidFill>
                <a:effectLst/>
                <a:uLnTx/>
                <a:uFillTx/>
                <a:latin typeface="Trebuchet MS"/>
                <a:ea typeface="+mn-ea"/>
                <a:cs typeface="+mn-cs"/>
                <a:sym typeface="Arial"/>
              </a:rPr>
              <a:t> </a:t>
            </a:r>
            <a:r>
              <a:rPr kumimoji="0" lang="en-US" sz="1600" b="1" i="0" u="none" strike="noStrike" kern="1200" cap="none" spc="0" normalizeH="0" baseline="0" noProof="0">
                <a:ln>
                  <a:noFill/>
                </a:ln>
                <a:solidFill>
                  <a:prstClr val="white"/>
                </a:solidFill>
                <a:effectLst/>
                <a:uLnTx/>
                <a:uFillTx/>
                <a:latin typeface="Trebuchet MS"/>
                <a:ea typeface="+mn-ea"/>
                <a:cs typeface="+mn-cs"/>
                <a:sym typeface="Arial"/>
              </a:rPr>
              <a:t>endocrine-resistant HR+/HER2</a:t>
            </a:r>
            <a:r>
              <a:rPr kumimoji="0" lang="en-US" sz="1600" b="0" i="0" u="none" strike="noStrike" kern="1200" cap="none" spc="0" normalizeH="0" baseline="0" noProof="0">
                <a:ln>
                  <a:noFill/>
                </a:ln>
                <a:solidFill>
                  <a:srgbClr val="FFFFFF"/>
                </a:solidFill>
                <a:effectLst/>
                <a:uLnTx/>
                <a:uFillTx/>
                <a:latin typeface="Trebuchet MS"/>
                <a:ea typeface="+mn-ea"/>
                <a:cs typeface="+mn-cs"/>
              </a:rPr>
              <a:t>–</a:t>
            </a:r>
            <a:r>
              <a:rPr kumimoji="0" lang="en-US" sz="1600" b="1" i="0" u="none" strike="noStrike" kern="1200" cap="none" spc="0" normalizeH="0" baseline="0" noProof="0">
                <a:ln>
                  <a:noFill/>
                </a:ln>
                <a:solidFill>
                  <a:srgbClr val="FFFFFF"/>
                </a:solidFill>
                <a:effectLst/>
                <a:uLnTx/>
                <a:uFillTx/>
                <a:latin typeface="Trebuchet MS"/>
                <a:ea typeface="+mn-ea"/>
                <a:cs typeface="+mn-cs"/>
                <a:sym typeface="Arial"/>
              </a:rPr>
              <a:t> </a:t>
            </a:r>
            <a:r>
              <a:rPr kumimoji="0" lang="en-US" sz="1600" b="1" i="0" u="none" strike="noStrike" kern="1200" cap="none" spc="0" normalizeH="0" baseline="0" noProof="0" err="1">
                <a:ln>
                  <a:noFill/>
                </a:ln>
                <a:solidFill>
                  <a:prstClr val="white"/>
                </a:solidFill>
                <a:effectLst/>
                <a:uLnTx/>
                <a:uFillTx/>
                <a:latin typeface="Trebuchet MS"/>
                <a:ea typeface="+mn-ea"/>
                <a:cs typeface="+mn-cs"/>
                <a:sym typeface="Arial"/>
              </a:rPr>
              <a:t>mBC</a:t>
            </a:r>
            <a:endParaRPr kumimoji="0" lang="en-US" sz="1600" b="1" i="0" u="none" strike="sngStrike" kern="1200" cap="none" spc="0" normalizeH="0" baseline="0" noProof="0">
              <a:ln>
                <a:noFill/>
              </a:ln>
              <a:solidFill>
                <a:prstClr val="white"/>
              </a:solidFill>
              <a:effectLst/>
              <a:uLnTx/>
              <a:uFillTx/>
              <a:latin typeface="Trebuchet MS"/>
              <a:ea typeface="+mn-ea"/>
              <a:cs typeface="Arial"/>
            </a:endParaRPr>
          </a:p>
        </p:txBody>
      </p:sp>
      <p:sp>
        <p:nvSpPr>
          <p:cNvPr id="13" name="Content Placeholder 10">
            <a:extLst>
              <a:ext uri="{FF2B5EF4-FFF2-40B4-BE49-F238E27FC236}">
                <a16:creationId xmlns:a16="http://schemas.microsoft.com/office/drawing/2014/main" id="{3DA2DBFB-F866-40D7-890C-03FAC41EBBCF}"/>
              </a:ext>
            </a:extLst>
          </p:cNvPr>
          <p:cNvSpPr txBox="1">
            <a:spLocks/>
          </p:cNvSpPr>
          <p:nvPr/>
        </p:nvSpPr>
        <p:spPr>
          <a:xfrm>
            <a:off x="640080" y="1235404"/>
            <a:ext cx="10972800" cy="4023360"/>
          </a:xfrm>
          <a:prstGeom prst="rect">
            <a:avLst/>
          </a:prstGeom>
        </p:spPr>
        <p:txBody>
          <a:bodyPr vert="horz" lIns="91440" tIns="45720" rIns="91440" bIns="45720" rtlCol="0" anchor="t">
            <a:normAutofit/>
          </a:bodyPr>
          <a:lstStyle>
            <a:lvl1pPr marL="230188" indent="-230188" algn="l" defTabSz="914400" rtl="0" eaLnBrk="1" latinLnBrk="0" hangingPunct="1">
              <a:lnSpc>
                <a:spcPct val="90000"/>
              </a:lnSpc>
              <a:spcBef>
                <a:spcPts val="1200"/>
              </a:spcBef>
              <a:spcAft>
                <a:spcPts val="0"/>
              </a:spcAft>
              <a:buFont typeface="Arial" panose="020B0604020202020204" pitchFamily="34" charset="0"/>
              <a:buChar char="•"/>
              <a:defRPr sz="2400" b="0" i="0" kern="1600" spc="-50" baseline="0">
                <a:solidFill>
                  <a:schemeClr val="tx1"/>
                </a:solidFill>
                <a:latin typeface="+mn-lt"/>
                <a:ea typeface="+mn-ea"/>
                <a:cs typeface="+mn-cs"/>
              </a:defRPr>
            </a:lvl1pPr>
            <a:lvl2pPr marL="512763" indent="-230188" algn="l" defTabSz="914400" rtl="0" eaLnBrk="1" latinLnBrk="0" hangingPunct="1">
              <a:lnSpc>
                <a:spcPct val="90000"/>
              </a:lnSpc>
              <a:spcBef>
                <a:spcPts val="600"/>
              </a:spcBef>
              <a:spcAft>
                <a:spcPts val="0"/>
              </a:spcAft>
              <a:buFont typeface="Apple Symbols" panose="02000000000000000000" pitchFamily="2" charset="-79"/>
              <a:buChar char="⎼"/>
              <a:tabLst/>
              <a:defRPr lang="en-US" sz="2200" b="0" i="0" kern="1600" spc="-50" baseline="0" dirty="0">
                <a:solidFill>
                  <a:schemeClr val="tx1"/>
                </a:solidFill>
                <a:latin typeface="+mn-lt"/>
                <a:ea typeface="+mn-ea"/>
                <a:cs typeface="+mn-cs"/>
              </a:defRPr>
            </a:lvl2pPr>
            <a:lvl3pPr marL="742950" indent="-225425" algn="l" defTabSz="914400" rtl="0" eaLnBrk="1" latinLnBrk="0" hangingPunct="1">
              <a:lnSpc>
                <a:spcPct val="90000"/>
              </a:lnSpc>
              <a:spcBef>
                <a:spcPts val="600"/>
              </a:spcBef>
              <a:spcAft>
                <a:spcPts val="0"/>
              </a:spcAft>
              <a:buFont typeface="Arial" panose="020B0604020202020204" pitchFamily="34" charset="0"/>
              <a:buChar char="•"/>
              <a:tabLst/>
              <a:defRPr lang="en-US" sz="2000" b="0" i="0" kern="1600" spc="-50" baseline="0" dirty="0">
                <a:solidFill>
                  <a:schemeClr val="tx1"/>
                </a:solidFill>
                <a:latin typeface="+mn-lt"/>
                <a:ea typeface="+mn-ea"/>
                <a:cs typeface="+mn-cs"/>
              </a:defRPr>
            </a:lvl3pPr>
            <a:lvl4pPr marL="974725" indent="-185738" algn="l" defTabSz="914400" rtl="0" eaLnBrk="1" latinLnBrk="0" hangingPunct="1">
              <a:lnSpc>
                <a:spcPct val="90000"/>
              </a:lnSpc>
              <a:spcBef>
                <a:spcPts val="600"/>
              </a:spcBef>
              <a:spcAft>
                <a:spcPts val="0"/>
              </a:spcAft>
              <a:buFont typeface="Apple Symbols" panose="02000000000000000000" pitchFamily="2" charset="-79"/>
              <a:buChar char="⎼"/>
              <a:tabLst/>
              <a:defRPr lang="en-US" sz="1800" b="0" i="0" kern="1600" spc="-50" baseline="0" dirty="0">
                <a:solidFill>
                  <a:schemeClr val="tx1"/>
                </a:solidFill>
                <a:latin typeface="+mn-lt"/>
                <a:ea typeface="+mn-ea"/>
                <a:cs typeface="+mn-cs"/>
              </a:defRPr>
            </a:lvl4pPr>
            <a:lvl5pPr marL="1255713" indent="-174625" algn="l" defTabSz="914400" rtl="0" eaLnBrk="1" latinLnBrk="0" hangingPunct="1">
              <a:lnSpc>
                <a:spcPct val="90000"/>
              </a:lnSpc>
              <a:spcBef>
                <a:spcPts val="600"/>
              </a:spcBef>
              <a:spcAft>
                <a:spcPts val="0"/>
              </a:spcAft>
              <a:buFont typeface="Apple Symbols" panose="02000000000000000000" pitchFamily="2" charset="-79"/>
              <a:buChar char="⎼"/>
              <a:tabLst/>
              <a:defRPr sz="16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600" cap="none" spc="-50" normalizeH="0" baseline="0" noProof="0">
                <a:ln>
                  <a:noFill/>
                </a:ln>
                <a:solidFill>
                  <a:srgbClr val="54565B"/>
                </a:solidFill>
                <a:effectLst/>
                <a:uLnTx/>
                <a:uFillTx/>
                <a:latin typeface="Trebuchet MS"/>
                <a:ea typeface="+mn-ea"/>
                <a:cs typeface="Arial"/>
              </a:rPr>
              <a:t>In this exploratory analysis of the TROPiCS-02 phase 3 trial, extended follow-up of ~13 months demonstrated durable efficacy of SG vs TPC, with continued improvements in PFS and OS among patients with pretreated endocrine-resistant HR+/HER2– </a:t>
            </a:r>
            <a:r>
              <a:rPr kumimoji="0" lang="en-US" sz="1800" b="0" i="0" u="none" strike="noStrike" kern="1600" cap="none" spc="-50" normalizeH="0" baseline="0" noProof="0" err="1">
                <a:ln>
                  <a:noFill/>
                </a:ln>
                <a:solidFill>
                  <a:srgbClr val="54565B"/>
                </a:solidFill>
                <a:effectLst/>
                <a:uLnTx/>
                <a:uFillTx/>
                <a:latin typeface="Trebuchet MS"/>
                <a:ea typeface="+mn-ea"/>
                <a:cs typeface="Arial"/>
              </a:rPr>
              <a:t>mBC</a:t>
            </a:r>
            <a:endParaRPr kumimoji="0" lang="en-US" sz="1800" b="0" i="0" u="none" strike="noStrike" kern="1600" cap="none" spc="-50" normalizeH="0" baseline="0" noProof="0">
              <a:ln>
                <a:noFill/>
              </a:ln>
              <a:solidFill>
                <a:srgbClr val="54565B"/>
              </a:solidFill>
              <a:effectLst/>
              <a:uLnTx/>
              <a:uFillTx/>
              <a:latin typeface="Trebuchet MS"/>
              <a:ea typeface="+mn-ea"/>
              <a:cs typeface="Arial"/>
            </a:endParaRPr>
          </a:p>
          <a:p>
            <a:pPr marL="512763" marR="0" lvl="1"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600" cap="none" spc="-50" normalizeH="0" baseline="0" noProof="0">
                <a:ln>
                  <a:noFill/>
                </a:ln>
                <a:solidFill>
                  <a:srgbClr val="54565B"/>
                </a:solidFill>
                <a:effectLst/>
                <a:uLnTx/>
                <a:uFillTx/>
                <a:latin typeface="Trebuchet MS"/>
                <a:ea typeface="+mn-ea"/>
                <a:cs typeface="Arial"/>
              </a:rPr>
              <a:t>SG demonstrated median 1.5 months improvement in PFS with a 35% reduction in risk of progression or death, and median 3.3 months improvement in OS with a 21% reduction in risk of death</a:t>
            </a:r>
          </a:p>
          <a:p>
            <a:pPr marL="742950" marR="0" lvl="2" indent="-225425"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400" b="0" i="0" u="none" strike="noStrike" kern="1600" cap="none" spc="-50" normalizeH="0" baseline="0" noProof="0">
                <a:ln>
                  <a:noFill/>
                </a:ln>
                <a:solidFill>
                  <a:srgbClr val="54565B"/>
                </a:solidFill>
                <a:effectLst/>
                <a:uLnTx/>
                <a:uFillTx/>
                <a:latin typeface="Trebuchet MS"/>
                <a:ea typeface="+mn-ea"/>
                <a:cs typeface="Arial"/>
              </a:rPr>
              <a:t>Improvement in PFS and OS were generally consistent across predefined subgroups </a:t>
            </a:r>
          </a:p>
          <a:p>
            <a:pPr marL="512763" marR="0" lvl="1"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600" b="0" i="0" u="none" strike="noStrike" kern="1600" cap="none" spc="-50" normalizeH="0" baseline="0" noProof="0">
                <a:ln>
                  <a:noFill/>
                </a:ln>
                <a:solidFill>
                  <a:srgbClr val="54565B"/>
                </a:solidFill>
                <a:effectLst/>
                <a:uLnTx/>
                <a:uFillTx/>
                <a:latin typeface="Trebuchet MS"/>
                <a:ea typeface="+mn-ea"/>
                <a:cs typeface="Arial"/>
              </a:rPr>
              <a:t>SG improved efficacy outcomes vs TPC irrespective of Trop-2 expression level and in both HER2-Low (IHC1+ or IHC2+/ISH-) and HER2 IHC0 HR+/HER2– </a:t>
            </a:r>
            <a:r>
              <a:rPr kumimoji="0" lang="en-US" sz="1600" b="0" i="0" u="none" strike="noStrike" kern="1600" cap="none" spc="-50" normalizeH="0" baseline="0" noProof="0" err="1">
                <a:ln>
                  <a:noFill/>
                </a:ln>
                <a:solidFill>
                  <a:srgbClr val="54565B"/>
                </a:solidFill>
                <a:effectLst/>
                <a:uLnTx/>
                <a:uFillTx/>
                <a:latin typeface="Trebuchet MS"/>
                <a:ea typeface="+mn-ea"/>
                <a:cs typeface="Arial"/>
              </a:rPr>
              <a:t>mBC</a:t>
            </a:r>
            <a:r>
              <a:rPr kumimoji="0" lang="en-US" sz="1600" b="0" i="0" u="none" strike="noStrike" kern="1600" cap="none" spc="-50" normalizeH="0" baseline="0" noProof="0">
                <a:ln>
                  <a:noFill/>
                </a:ln>
                <a:solidFill>
                  <a:srgbClr val="54565B"/>
                </a:solidFill>
                <a:effectLst/>
                <a:uLnTx/>
                <a:uFillTx/>
                <a:latin typeface="Trebuchet MS"/>
                <a:ea typeface="+mn-ea"/>
                <a:cs typeface="Arial"/>
              </a:rPr>
              <a:t>, consistent with the ITT population</a:t>
            </a:r>
          </a:p>
          <a:p>
            <a:pPr marL="230188" marR="0" lvl="0"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600" cap="none" spc="-50" normalizeH="0" baseline="0" noProof="0">
                <a:ln>
                  <a:noFill/>
                </a:ln>
                <a:solidFill>
                  <a:srgbClr val="54565B"/>
                </a:solidFill>
                <a:effectLst/>
                <a:uLnTx/>
                <a:uFillTx/>
                <a:latin typeface="Trebuchet MS"/>
                <a:ea typeface="+mn-ea"/>
                <a:cs typeface="Arial"/>
              </a:rPr>
              <a:t>ORR and CBR were improved with SG vs TPC, and </a:t>
            </a:r>
            <a:r>
              <a:rPr kumimoji="0" lang="en-US" sz="1800" b="0" i="0" u="none" strike="noStrike" kern="1600" cap="none" spc="-50" normalizeH="0" baseline="0" noProof="0" err="1">
                <a:ln>
                  <a:noFill/>
                </a:ln>
                <a:solidFill>
                  <a:srgbClr val="54565B"/>
                </a:solidFill>
                <a:effectLst/>
                <a:uLnTx/>
                <a:uFillTx/>
                <a:latin typeface="Trebuchet MS"/>
                <a:ea typeface="+mn-ea"/>
                <a:cs typeface="Arial"/>
              </a:rPr>
              <a:t>DoR</a:t>
            </a:r>
            <a:r>
              <a:rPr kumimoji="0" lang="en-US" sz="1800" b="0" i="0" u="none" strike="noStrike" kern="1600" cap="none" spc="-50" normalizeH="0" baseline="0" noProof="0">
                <a:ln>
                  <a:noFill/>
                </a:ln>
                <a:solidFill>
                  <a:srgbClr val="54565B"/>
                </a:solidFill>
                <a:effectLst/>
                <a:uLnTx/>
                <a:uFillTx/>
                <a:latin typeface="Trebuchet MS"/>
                <a:ea typeface="+mn-ea"/>
                <a:cs typeface="Arial"/>
              </a:rPr>
              <a:t> was extended</a:t>
            </a:r>
          </a:p>
          <a:p>
            <a:pPr marL="230188" marR="0" lvl="0"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none" strike="noStrike" kern="1600" cap="none" spc="-50" normalizeH="0" baseline="0" noProof="0">
                <a:ln>
                  <a:noFill/>
                </a:ln>
                <a:solidFill>
                  <a:srgbClr val="54565B"/>
                </a:solidFill>
                <a:effectLst/>
                <a:uLnTx/>
                <a:uFillTx/>
                <a:latin typeface="Trebuchet MS"/>
                <a:ea typeface="+mn-ea"/>
                <a:cs typeface="Arial"/>
              </a:rPr>
              <a:t>No new safety signals were identified with extended follow-up</a:t>
            </a:r>
          </a:p>
          <a:p>
            <a:pPr marL="230188" marR="0" lvl="0" indent="-2301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400" b="0" i="0" u="none" strike="noStrike" kern="1600" cap="none" spc="-50" normalizeH="0" baseline="0" noProof="0">
              <a:ln>
                <a:noFill/>
              </a:ln>
              <a:solidFill>
                <a:srgbClr val="203661"/>
              </a:solidFill>
              <a:effectLst/>
              <a:uLnTx/>
              <a:uFillTx/>
              <a:latin typeface="Arial"/>
              <a:ea typeface="+mn-ea"/>
              <a:cs typeface="+mn-cs"/>
            </a:endParaRPr>
          </a:p>
        </p:txBody>
      </p:sp>
      <p:sp>
        <p:nvSpPr>
          <p:cNvPr id="15" name="TextBox 14">
            <a:extLst>
              <a:ext uri="{FF2B5EF4-FFF2-40B4-BE49-F238E27FC236}">
                <a16:creationId xmlns:a16="http://schemas.microsoft.com/office/drawing/2014/main" id="{378FDF2D-BE2B-49B1-A827-8BFF9500B1B0}"/>
              </a:ext>
            </a:extLst>
          </p:cNvPr>
          <p:cNvSpPr txBox="1"/>
          <p:nvPr/>
        </p:nvSpPr>
        <p:spPr>
          <a:xfrm>
            <a:off x="1076358" y="932591"/>
            <a:ext cx="111156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a:ln>
                  <a:noFill/>
                </a:ln>
                <a:solidFill>
                  <a:srgbClr val="002557"/>
                </a:solidFill>
                <a:effectLst/>
                <a:uLnTx/>
                <a:uFillTx/>
                <a:latin typeface="Arial" panose="020B0604020202020204"/>
                <a:ea typeface="+mn-ea"/>
                <a:cs typeface="+mn-cs"/>
              </a:rPr>
            </a:br>
            <a:endParaRPr kumimoji="0" lang="en-US" sz="900" b="0" i="0" u="none" strike="noStrike" kern="1200" cap="none" spc="0" normalizeH="0" baseline="0" noProof="0">
              <a:ln>
                <a:noFill/>
              </a:ln>
              <a:solidFill>
                <a:srgbClr val="54565B"/>
              </a:solidFill>
              <a:effectLst/>
              <a:uLnTx/>
              <a:uFillTx/>
              <a:latin typeface="Arial"/>
              <a:ea typeface="+mn-ea"/>
              <a:cs typeface="+mn-cs"/>
            </a:endParaRPr>
          </a:p>
        </p:txBody>
      </p:sp>
      <p:sp>
        <p:nvSpPr>
          <p:cNvPr id="10" name="Footer Placeholder 29">
            <a:extLst>
              <a:ext uri="{FF2B5EF4-FFF2-40B4-BE49-F238E27FC236}">
                <a16:creationId xmlns:a16="http://schemas.microsoft.com/office/drawing/2014/main" id="{1EF20B06-5326-41C2-A7E8-2D7212A712EB}"/>
              </a:ext>
            </a:extLst>
          </p:cNvPr>
          <p:cNvSpPr txBox="1">
            <a:spLocks/>
          </p:cNvSpPr>
          <p:nvPr/>
        </p:nvSpPr>
        <p:spPr>
          <a:xfrm>
            <a:off x="587376" y="5976473"/>
            <a:ext cx="9355277"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HER2, human epidermal growth factor receptor 2; HER2–, human epidermal growth factor receptor 2–negative; HR+, hormone receptor–positive; IHC, immunohistochemistry;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OS, overall survival; PFS, progression-free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1" name="Picture 2" descr="House Symbol Vector Art, Icons, and Graphics for Free Download">
            <a:hlinkClick r:id="rId3" action="ppaction://hlinksldjump"/>
            <a:extLst>
              <a:ext uri="{FF2B5EF4-FFF2-40B4-BE49-F238E27FC236}">
                <a16:creationId xmlns:a16="http://schemas.microsoft.com/office/drawing/2014/main" id="{29107999-C813-44A1-BC36-962F3AA9B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CB0A9-3628-467A-AFB6-C5C9D1707BF5}"/>
              </a:ext>
            </a:extLst>
          </p:cNvPr>
          <p:cNvSpPr>
            <a:spLocks noGrp="1"/>
          </p:cNvSpPr>
          <p:nvPr>
            <p:ph type="body" sz="quarter" idx="10"/>
          </p:nvPr>
        </p:nvSpPr>
        <p:spPr>
          <a:xfrm>
            <a:off x="5346634" y="601662"/>
            <a:ext cx="6612003" cy="5654675"/>
          </a:xfrm>
        </p:spPr>
        <p:txBody>
          <a:bodyPr/>
          <a:lstStyle/>
          <a:p>
            <a:pPr marL="0" indent="0">
              <a:buNone/>
            </a:pPr>
            <a:r>
              <a:rPr lang="en-US" sz="2400" b="1" dirty="0">
                <a:latin typeface="Trebuchet MS" panose="020B0603020202020204" pitchFamily="34" charset="0"/>
                <a:cs typeface="Arial"/>
              </a:rPr>
              <a:t>Final Overall Survival Analysis From the Phase 3 TROPiCS-02 Study of Sacituzumab </a:t>
            </a:r>
            <a:r>
              <a:rPr lang="en-US" sz="2400" b="1" dirty="0" err="1">
                <a:latin typeface="Trebuchet MS" panose="020B0603020202020204" pitchFamily="34" charset="0"/>
                <a:cs typeface="Arial"/>
              </a:rPr>
              <a:t>Govitecan</a:t>
            </a:r>
            <a:r>
              <a:rPr lang="en-US" sz="2400" b="1" dirty="0">
                <a:latin typeface="Trebuchet MS" panose="020B0603020202020204" pitchFamily="34" charset="0"/>
                <a:cs typeface="Arial"/>
              </a:rPr>
              <a:t> in Patients With Hormone Receptor-Positive/HER2-Negative Metastatic Breast Cancer</a:t>
            </a:r>
            <a:endParaRPr lang="en-US" sz="1400" b="1" kern="1200" noProof="0" dirty="0">
              <a:latin typeface="Trebuchet MS" panose="020B0603020202020204" pitchFamily="34" charset="0"/>
            </a:endParaRPr>
          </a:p>
          <a:p>
            <a:pPr marL="0" marR="0" lvl="0" indent="0" algn="l" defTabSz="914400" rtl="0" eaLnBrk="1" fontAlgn="auto" latinLnBrk="0" hangingPunct="1">
              <a:lnSpc>
                <a:spcPct val="120000"/>
              </a:lnSpc>
              <a:spcBef>
                <a:spcPts val="1000"/>
              </a:spcBef>
              <a:spcAft>
                <a:spcPts val="0"/>
              </a:spcAft>
              <a:buClr>
                <a:srgbClr val="008764"/>
              </a:buClr>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Sara M. Tolaney,</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Aditya Bardia,</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Frederik Marmé,</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3</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Javier Cortes,</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4</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Peter Schmid,</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5</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Delphine Loirat,</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Olivier Trédan,</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7</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Eva Ciruelos,</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8</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Florence Dalenc,</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9</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Patricia Gómez Pardo,</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10</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Komal L. Jhaveri,</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11</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Rosemary Delaney,</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Theresa Valdez,</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Oh Kyu Yoon,</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Hao Wang,</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Wendy Verret,</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14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Hope S. Rugo</a:t>
            </a:r>
            <a:r>
              <a:rPr kumimoji="0" lang="en-US" sz="14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13</a:t>
            </a:r>
          </a:p>
          <a:p>
            <a:pPr marL="0" indent="0">
              <a:buNone/>
            </a:pPr>
            <a:endParaRPr lang="en-US" sz="1400" dirty="0"/>
          </a:p>
          <a:p>
            <a:pPr marL="0" indent="0">
              <a:buNone/>
            </a:pP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Department of Medical Oncology, Dana-Farber Cancer Institute, Boston, MA,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2</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Massachusetts General Hospital Cancer Center, Harvard Medical School, Boston, MA,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3</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Faculty Mannheim, Heidelberg University, Department of Obstetrics and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Gynaecology</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Heidelberg, Germany;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4</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Department, International Breast Cancer Center (IBCC), Pangaea Oncology,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Quironsalud</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Group, Madrid &amp; Barcelona, Spain, Universidad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Europea</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de Madrid, Faculty of Biomedical and Health Sciences, Department of Medicine, Madrid, Spain;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5</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Barts Cancer Institute, Queen Mary University of London, London, UK;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6</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Institut Curie, Medical Oncology Department and D3i, Paris, France;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7</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Department, Centre Léon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Bérard</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Lyon, France;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8</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Medical Oncology, Hospital Universitario 12 de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Octubre</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Madrid, Spain;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9</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Institut Claudius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Régaud</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IUCTOncopole</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Toulouse, France;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10</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Hospital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Universitari</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Vall</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a:t>
            </a:r>
            <a:r>
              <a:rPr kumimoji="0" lang="en-US" sz="800" b="0" i="0" u="none" strike="noStrike" kern="1200" cap="none" spc="0" normalizeH="0" baseline="0" noProof="0" dirty="0" err="1">
                <a:ln>
                  <a:noFill/>
                </a:ln>
                <a:effectLst/>
                <a:uLnTx/>
                <a:uFillTx/>
                <a:latin typeface="Trebuchet MS" panose="020B0603020202020204" pitchFamily="34" charset="0"/>
                <a:cs typeface="Arial" panose="020B0604020202020204" pitchFamily="34" charset="0"/>
              </a:rPr>
              <a:t>D'Hebron</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 Barcelona, Spain;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11</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Memorial Sloan Kettering Cancer Center (MSKCC), New York, NY,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12</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Gilead Sciences, Inc., Foster City, CA, USA; </a:t>
            </a:r>
            <a:r>
              <a:rPr kumimoji="0" lang="en-US" sz="800" b="0" i="0" u="none" strike="noStrike" kern="1200" cap="none" spc="0" normalizeH="0" baseline="30000" noProof="0" dirty="0">
                <a:ln>
                  <a:noFill/>
                </a:ln>
                <a:effectLst/>
                <a:uLnTx/>
                <a:uFillTx/>
                <a:latin typeface="Trebuchet MS" panose="020B0603020202020204" pitchFamily="34" charset="0"/>
                <a:cs typeface="Arial" panose="020B0604020202020204" pitchFamily="34" charset="0"/>
              </a:rPr>
              <a:t>13</a:t>
            </a:r>
            <a:r>
              <a:rPr kumimoji="0" lang="en-US" sz="800" b="0" i="0" u="none" strike="noStrike" kern="1200" cap="none" spc="0" normalizeH="0" baseline="0" noProof="0" dirty="0">
                <a:ln>
                  <a:noFill/>
                </a:ln>
                <a:effectLst/>
                <a:uLnTx/>
                <a:uFillTx/>
                <a:latin typeface="Trebuchet MS" panose="020B0603020202020204" pitchFamily="34" charset="0"/>
                <a:cs typeface="Arial" panose="020B0604020202020204" pitchFamily="34" charset="0"/>
              </a:rPr>
              <a:t>Department of Medicine, University of California San Francisco, Helen Diller Family Comprehensive Cancer Center, San Francisco, CA, USA</a:t>
            </a:r>
            <a:br>
              <a:rPr lang="en-US" sz="800" i="1" dirty="0">
                <a:effectLst/>
                <a:latin typeface="Calibri" panose="020F0502020204030204" pitchFamily="34" charset="0"/>
                <a:ea typeface="Calibri" panose="020F0502020204030204" pitchFamily="34" charset="0"/>
                <a:cs typeface="Times New Roman" panose="02020603050405020304" pitchFamily="18" charset="0"/>
              </a:rPr>
            </a:br>
            <a:endParaRPr lang="en-US" sz="800" dirty="0"/>
          </a:p>
        </p:txBody>
      </p:sp>
    </p:spTree>
    <p:extLst>
      <p:ext uri="{BB962C8B-B14F-4D97-AF65-F5344CB8AC3E}">
        <p14:creationId xmlns:p14="http://schemas.microsoft.com/office/powerpoint/2010/main" val="213601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Introduction</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609321" y="5810899"/>
            <a:ext cx="1137166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ET, endocrine therapy; HER2‒, human epidermal growth factor receptor 2-negative; HR+, hormonal receptor–positive; IHC, immunohistochemistry; ISH, in situ hybridization;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American Cancer Society. Key statistics for breast cancer. https://www.cancer.org/cancer/breast-cancer/about/how-common-is-breast-cancer.html. Accessed April 28, 2023. 2. National Cancer Institute. cancer stat facts: female breast cancer subtypes. https://seer.cancer.gov/statfacts/html/breast-subtypes.html. Accessed April 28, 2023. 3. Gennari A, et al. Ann Oncol. 2021;32:1475-1495. 4. Referenced with permission from the NCCN Clinical Practice Guidelines in Oncology (NCCN Guidelines®) for Breast Cancer V4.2023. © National Comprehensive Cancer Network, Inc. 2023. All rights reserved. Accessed April 28, 2023. To view the most recent and complete version of the guideline, go online to NCCN.org. NCCN makes no warranties of any kind whatsoever regarding their content, use or application and disclaims any responsibility for their application or use in any way. 5. Burstein HJ, et al. J Clin Oncol. 2021;39:3959-3977 6. Twelves C, et al. Clin Breast Cancer. 2022;22:223-234. 7. Cortes J, et al. Lancet. 2011;377:914-923. 8. Twelves C, et al.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Auckl</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2016;10:77-84. 9. Yuan P, et al.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Eur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J Cancer. 2019;112:57-65; 10.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sp>
        <p:nvSpPr>
          <p:cNvPr id="26" name="Content Placeholder 13">
            <a:extLst>
              <a:ext uri="{FF2B5EF4-FFF2-40B4-BE49-F238E27FC236}">
                <a16:creationId xmlns:a16="http://schemas.microsoft.com/office/drawing/2014/main" id="{892459F2-CF98-4507-A71A-986CD54F3CE2}"/>
              </a:ext>
            </a:extLst>
          </p:cNvPr>
          <p:cNvSpPr txBox="1">
            <a:spLocks/>
          </p:cNvSpPr>
          <p:nvPr/>
        </p:nvSpPr>
        <p:spPr>
          <a:xfrm>
            <a:off x="485795" y="1417320"/>
            <a:ext cx="11205697" cy="402336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Breast cancer is the second leading cause of cancer death in women,</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1</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and approximately 70% of breast cancers are HR+/HER2</a:t>
            </a:r>
            <a:r>
              <a:rPr kumimoji="0" lang="en-US" sz="1800" b="0" i="0" u="none" strike="noStrike" kern="1200" cap="none" spc="0" normalizeH="0" baseline="0" noProof="0">
                <a:ln>
                  <a:noFill/>
                </a:ln>
                <a:solidFill>
                  <a:srgbClr val="54565B"/>
                </a:solidFill>
                <a:effectLst/>
                <a:uLnTx/>
                <a:uFillTx/>
                <a:latin typeface="Trebuchet MS"/>
                <a:ea typeface="Verdana" panose="020B0604030504040204" pitchFamily="34" charset="0"/>
                <a:cs typeface="Arial" panose="020B0604020202020204" pitchFamily="34" charset="0"/>
                <a:sym typeface="Symbol" panose="05050102010706020507" pitchFamily="18" charset="2"/>
              </a:rPr>
              <a:t>‒ (IHC 0, 1+, or 2+/ISH-)</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2</a:t>
            </a:r>
            <a:endParaRPr kumimoji="0" lang="en-US" sz="1800" b="0" i="0" u="none" strike="sngStrike" kern="1200" cap="none" spc="0" normalizeH="0" baseline="30000" noProof="0">
              <a:ln>
                <a:noFill/>
              </a:ln>
              <a:solidFill>
                <a:srgbClr val="54565B"/>
              </a:solidFill>
              <a:effectLst/>
              <a:uLnTx/>
              <a:uFillTx/>
              <a:latin typeface="Trebuchet MS"/>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Treatment for HR+/HER2</a:t>
            </a:r>
            <a:r>
              <a:rPr kumimoji="0" lang="en-US" sz="1800" b="0" i="0" u="none" strike="noStrike" kern="1200" cap="none" spc="0" normalizeH="0" baseline="0" noProof="0">
                <a:ln>
                  <a:noFill/>
                </a:ln>
                <a:solidFill>
                  <a:srgbClr val="54565B"/>
                </a:solidFill>
                <a:effectLst/>
                <a:uLnTx/>
                <a:uFillTx/>
                <a:latin typeface="Trebuchet MS"/>
                <a:ea typeface="Verdana" panose="020B0604030504040204" pitchFamily="34" charset="0"/>
                <a:cs typeface="Arial" panose="020B0604020202020204" pitchFamily="34" charset="0"/>
                <a:sym typeface="Symbol" panose="05050102010706020507" pitchFamily="18" charset="2"/>
              </a:rPr>
              <a:t>‒</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8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consists of sequential ET combined with targeted agents, but optimal therapy sequencing following ET resistance is not currently clear</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3-5</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In ET-resistant disease, standard of care consists of sequential single-agent chemotherapy, which is associated with low response rate, poor QoL, and increased toxicity</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3,5-9</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There is a high unmet need for novel and effective therapeutic options for patients with pretreated HR+/HER2</a:t>
            </a:r>
            <a:r>
              <a:rPr kumimoji="0" lang="en-US" sz="1800" b="0" i="0" u="none" strike="noStrike" kern="1200" cap="none" spc="0" normalizeH="0" baseline="0" noProof="0">
                <a:ln>
                  <a:noFill/>
                </a:ln>
                <a:solidFill>
                  <a:srgbClr val="54565B"/>
                </a:solidFill>
                <a:effectLst/>
                <a:uLnTx/>
                <a:uFillTx/>
                <a:latin typeface="Trebuchet MS"/>
                <a:ea typeface="Verdana" panose="020B0604030504040204" pitchFamily="34" charset="0"/>
                <a:cs typeface="Arial" panose="020B0604020202020204" pitchFamily="34" charset="0"/>
                <a:sym typeface="Symbol" panose="05050102010706020507" pitchFamily="18" charset="2"/>
              </a:rPr>
              <a:t>‒</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18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endPar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endParaRPr kumimoji="0" lang="en-US" sz="2400" b="0" i="0" u="none" strike="noStrike" kern="1200" cap="none" spc="0" normalizeH="0" baseline="0" noProof="0">
              <a:ln>
                <a:noFill/>
              </a:ln>
              <a:solidFill>
                <a:srgbClr val="002557"/>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B79BE08-0C1F-4F55-B698-906EA9C7585F}"/>
              </a:ext>
            </a:extLst>
          </p:cNvPr>
          <p:cNvSpPr txBox="1"/>
          <p:nvPr/>
        </p:nvSpPr>
        <p:spPr>
          <a:xfrm>
            <a:off x="5638800" y="2990850"/>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Arial"/>
              <a:ea typeface="+mn-ea"/>
              <a:cs typeface="+mn-cs"/>
            </a:endParaRPr>
          </a:p>
        </p:txBody>
      </p:sp>
      <p:pic>
        <p:nvPicPr>
          <p:cNvPr id="5122" name="Picture 2" descr="House Symbol Vector Art, Icons, and Graphics for Free Download">
            <a:hlinkClick r:id="rId3" action="ppaction://hlinksldjump"/>
            <a:extLst>
              <a:ext uri="{FF2B5EF4-FFF2-40B4-BE49-F238E27FC236}">
                <a16:creationId xmlns:a16="http://schemas.microsoft.com/office/drawing/2014/main" id="{EED1600E-4367-488A-A8BC-4C21FC914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1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Sacituzumab </a:t>
            </a:r>
            <a:r>
              <a:rPr lang="en-US" b="1" err="1"/>
              <a:t>Govitecan</a:t>
            </a:r>
            <a:r>
              <a:rPr lang="en-US" b="1"/>
              <a:t> Is a First-in-Class Trop-2‒Directed Antibody-Drug Conjugate</a:t>
            </a:r>
            <a:r>
              <a:rPr lang="en-US" b="1" baseline="30000"/>
              <a:t>1-8</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76305" y="5770094"/>
            <a:ext cx="1137166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2L, second line; ADC, antibody-drug conjugate; HER2–, human epidermal growth factor receptor 2-negative; HR+, hormonal receptor-positive; IC50, half maximal inhibitory concentration;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mTNBC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metastatic triple-negative breast cancer;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Trop-2, trophoblast cell surface antigen 2. </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Ambrogi</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F, et al.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PLoS</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One. 2014;9:e96993. 2.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Trerotola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M, et al. Oncogene. 2013;32(2):222-233. 3. Goldenberg DM, et al.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Oncotarget</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2015;6:22496-22512. 4. Kopp A, et al. Mol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Ther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2023;22:102-111. 5. Brenner AJ, et al. Abstract presented at San Antonio Breast Cancer Symposium; December 8-11, 2020; Virtual. Abstract PD13-05. 6. TRODELVY®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govitecan-hziy</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[package insert]. Foster City, CA: Gilead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Sciences,Inc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April 2023. 7. European Medicines Agency: Trodelvy, INN-</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https://www.ema.europa.eu/en/documents/product-information/trodelvy-epar-product-information_en.pdf, April 2023; 8.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sp>
        <p:nvSpPr>
          <p:cNvPr id="26" name="Content Placeholder 13">
            <a:extLst>
              <a:ext uri="{FF2B5EF4-FFF2-40B4-BE49-F238E27FC236}">
                <a16:creationId xmlns:a16="http://schemas.microsoft.com/office/drawing/2014/main" id="{892459F2-CF98-4507-A71A-986CD54F3CE2}"/>
              </a:ext>
            </a:extLst>
          </p:cNvPr>
          <p:cNvSpPr txBox="1">
            <a:spLocks/>
          </p:cNvSpPr>
          <p:nvPr/>
        </p:nvSpPr>
        <p:spPr>
          <a:xfrm>
            <a:off x="485795" y="1417320"/>
            <a:ext cx="5721119" cy="402336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Trop-2 is a transmembrane calcium signal transducer commonly expressed in multiple subtypes of breast cancer, and has been linked to tumor progression and poor outcomes</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1,2</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SG is a first-in-class Trop-2–directed ADC that selectively delivers SN-38, an active metabolite of irinotecan</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3</a:t>
            </a:r>
          </a:p>
          <a:p>
            <a:pPr marL="342900" marR="0" lvl="0" indent="-342900" algn="l" defTabSz="914400" rtl="0" eaLnBrk="1" fontAlgn="auto" latinLnBrk="0" hangingPunct="1">
              <a:lnSpc>
                <a:spcPct val="100000"/>
              </a:lnSpc>
              <a:spcBef>
                <a:spcPts val="1000"/>
              </a:spcBef>
              <a:spcAft>
                <a:spcPts val="0"/>
              </a:spcAft>
              <a:buClr>
                <a:srgbClr val="54565B"/>
              </a:buClr>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SG is approved for 2L and later </a:t>
            </a:r>
            <a:r>
              <a:rPr kumimoji="0" lang="en-US" sz="18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mTNBC</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in multiple countries, including the US, for HR+/HER2– </a:t>
            </a:r>
            <a:r>
              <a:rPr kumimoji="0" lang="en-US" sz="18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18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in the US based on the results of the TROPiCS-02 trial, and received accelerated approval in 2L metastatic urothelial cancer in the US</a:t>
            </a:r>
            <a:r>
              <a:rPr kumimoji="0" lang="en-US" sz="18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6,7</a:t>
            </a:r>
          </a:p>
          <a:p>
            <a:pPr marL="342900" marR="0" lvl="0" indent="-342900" algn="l" defTabSz="914400" rtl="0" eaLnBrk="1" fontAlgn="auto" latinLnBrk="0" hangingPunct="1">
              <a:lnSpc>
                <a:spcPct val="100000"/>
              </a:lnSpc>
              <a:spcBef>
                <a:spcPts val="1000"/>
              </a:spcBef>
              <a:spcAft>
                <a:spcPts val="0"/>
              </a:spcAft>
              <a:buClr>
                <a:srgbClr val="008764"/>
              </a:buClr>
              <a:buSzTx/>
              <a:buFont typeface="Arial" panose="020B0604020202020204" pitchFamily="34" charset="0"/>
              <a:buChar char="•"/>
              <a:tabLst/>
              <a:defRPr/>
            </a:pPr>
            <a:endParaRPr kumimoji="0" lang="en-US" sz="2400" b="0" i="0" u="none" strike="noStrike" kern="1200" cap="none" spc="0" normalizeH="0" baseline="0" noProof="0">
              <a:ln>
                <a:noFill/>
              </a:ln>
              <a:solidFill>
                <a:srgbClr val="002557"/>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4F5411A-0070-46B5-84A5-38EB2EEF0A8C}"/>
              </a:ext>
            </a:extLst>
          </p:cNvPr>
          <p:cNvPicPr>
            <a:picLocks noChangeAspect="1"/>
          </p:cNvPicPr>
          <p:nvPr/>
        </p:nvPicPr>
        <p:blipFill rotWithShape="1">
          <a:blip r:embed="rId3">
            <a:extLst>
              <a:ext uri="{28A0092B-C50C-407E-A947-70E740481C1C}">
                <a14:useLocalDpi xmlns:a14="http://schemas.microsoft.com/office/drawing/2010/main" val="0"/>
              </a:ext>
            </a:extLst>
          </a:blip>
          <a:srcRect l="8433" t="9562" r="8433" b="20621"/>
          <a:stretch/>
        </p:blipFill>
        <p:spPr>
          <a:xfrm>
            <a:off x="4955056" y="1847111"/>
            <a:ext cx="7108647" cy="3358117"/>
          </a:xfrm>
          <a:prstGeom prst="rect">
            <a:avLst/>
          </a:prstGeom>
          <a:effectLst>
            <a:softEdge rad="0"/>
          </a:effectLst>
        </p:spPr>
      </p:pic>
      <p:sp>
        <p:nvSpPr>
          <p:cNvPr id="10" name="Rectangle: Rounded Corners 9">
            <a:extLst>
              <a:ext uri="{FF2B5EF4-FFF2-40B4-BE49-F238E27FC236}">
                <a16:creationId xmlns:a16="http://schemas.microsoft.com/office/drawing/2014/main" id="{6A79D61D-528A-4EA3-B8FB-D804859F9F2B}"/>
              </a:ext>
            </a:extLst>
          </p:cNvPr>
          <p:cNvSpPr/>
          <p:nvPr/>
        </p:nvSpPr>
        <p:spPr>
          <a:xfrm>
            <a:off x="6676494" y="1652771"/>
            <a:ext cx="5413586" cy="358946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78822755-F874-4015-BF85-F18B7455F624}"/>
              </a:ext>
            </a:extLst>
          </p:cNvPr>
          <p:cNvSpPr txBox="1"/>
          <p:nvPr/>
        </p:nvSpPr>
        <p:spPr>
          <a:xfrm>
            <a:off x="7142231" y="1657840"/>
            <a:ext cx="1962747" cy="931024"/>
          </a:xfrm>
          <a:prstGeom prst="rect">
            <a:avLst/>
          </a:prstGeom>
          <a:noFill/>
        </p:spPr>
        <p:txBody>
          <a:bodyPr wrap="square" lIns="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0" normalizeH="0" baseline="0" noProof="0">
                <a:ln>
                  <a:noFill/>
                </a:ln>
                <a:solidFill>
                  <a:srgbClr val="4EB0B2"/>
                </a:solidFill>
                <a:effectLst/>
                <a:uLnTx/>
                <a:uFillTx/>
                <a:latin typeface="Arial"/>
                <a:ea typeface="+mn-ea"/>
                <a:cs typeface="+mn-cs"/>
              </a:rPr>
              <a:t>Humanized anti–Trop-2 Monoclonal Antibody (hRS7)</a:t>
            </a:r>
            <a:endParaRPr kumimoji="0" lang="en-US" sz="900" b="1" i="0" u="none" strike="noStrike" kern="1200" cap="none" spc="0" normalizeH="0" baseline="0" noProof="0">
              <a:ln>
                <a:noFill/>
              </a:ln>
              <a:solidFill>
                <a:srgbClr val="3C587F"/>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2557"/>
                </a:solidFill>
                <a:effectLst/>
                <a:uLnTx/>
                <a:uFillTx/>
                <a:latin typeface="Arial"/>
                <a:ea typeface="+mn-ea"/>
                <a:cs typeface="+mn-cs"/>
              </a:rPr>
              <a:t>Selectively binds to Trop-2, a cell-surface antigen expressed in many solid tumors, including TNBC and HR+/HER2-negative breast cancer</a:t>
            </a:r>
            <a:endParaRPr kumimoji="0" lang="en-US" sz="900" b="0" i="0" u="none" strike="noStrike" kern="1200" cap="none" spc="0" normalizeH="0" baseline="30000" noProof="0">
              <a:ln>
                <a:noFill/>
              </a:ln>
              <a:solidFill>
                <a:srgbClr val="002557"/>
              </a:solidFill>
              <a:effectLst/>
              <a:uLnTx/>
              <a:uFillTx/>
              <a:latin typeface="Arial"/>
              <a:ea typeface="+mn-ea"/>
              <a:cs typeface="+mn-cs"/>
            </a:endParaRPr>
          </a:p>
        </p:txBody>
      </p:sp>
      <p:sp>
        <p:nvSpPr>
          <p:cNvPr id="12" name="TextBox 11">
            <a:extLst>
              <a:ext uri="{FF2B5EF4-FFF2-40B4-BE49-F238E27FC236}">
                <a16:creationId xmlns:a16="http://schemas.microsoft.com/office/drawing/2014/main" id="{FC129B5E-D83A-46D0-8561-18677BC90E75}"/>
              </a:ext>
            </a:extLst>
          </p:cNvPr>
          <p:cNvSpPr txBox="1"/>
          <p:nvPr/>
        </p:nvSpPr>
        <p:spPr>
          <a:xfrm>
            <a:off x="6777729" y="2651273"/>
            <a:ext cx="1646424" cy="861774"/>
          </a:xfrm>
          <a:prstGeom prst="rect">
            <a:avLst/>
          </a:prstGeom>
          <a:noFill/>
        </p:spPr>
        <p:txBody>
          <a:bodyPr wrap="square" lIns="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0B2"/>
                </a:solidFill>
                <a:effectLst/>
                <a:uLnTx/>
                <a:uFillTx/>
                <a:latin typeface="Arial"/>
                <a:ea typeface="+mn-ea"/>
                <a:cs typeface="+mn-cs"/>
              </a:rPr>
              <a:t>SN-38 Cytotoxic Payload</a:t>
            </a:r>
            <a:endParaRPr kumimoji="0" lang="en-US" sz="800" b="0" i="0" u="none" strike="noStrike" kern="1200" cap="none" spc="0" normalizeH="0" baseline="0" noProof="0">
              <a:ln>
                <a:noFill/>
              </a:ln>
              <a:solidFill>
                <a:srgbClr val="4EB0B2"/>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2557"/>
                </a:solidFill>
                <a:effectLst/>
                <a:uLnTx/>
                <a:uFillTx/>
                <a:latin typeface="Arial"/>
                <a:ea typeface="+mn-ea"/>
                <a:cs typeface="+mn-cs"/>
              </a:rPr>
              <a:t>SN-38 is a potent well-characterized payload, an active metabolite of the topoisomerase I inhibitor irinotecan  </a:t>
            </a:r>
            <a:endParaRPr kumimoji="0" lang="en-US" sz="800" b="0" i="0" u="none" strike="noStrike" kern="1200" cap="none" spc="0" normalizeH="0" baseline="30000" noProof="0">
              <a:ln>
                <a:noFill/>
              </a:ln>
              <a:solidFill>
                <a:srgbClr val="002557"/>
              </a:solidFill>
              <a:effectLst/>
              <a:uLnTx/>
              <a:uFillTx/>
              <a:latin typeface="Arial"/>
              <a:ea typeface="+mn-ea"/>
              <a:cs typeface="+mn-cs"/>
            </a:endParaRPr>
          </a:p>
        </p:txBody>
      </p:sp>
      <p:sp>
        <p:nvSpPr>
          <p:cNvPr id="13" name="TextBox 12">
            <a:extLst>
              <a:ext uri="{FF2B5EF4-FFF2-40B4-BE49-F238E27FC236}">
                <a16:creationId xmlns:a16="http://schemas.microsoft.com/office/drawing/2014/main" id="{996B9354-DA51-4618-97D6-560BF49D030B}"/>
              </a:ext>
            </a:extLst>
          </p:cNvPr>
          <p:cNvSpPr txBox="1"/>
          <p:nvPr/>
        </p:nvSpPr>
        <p:spPr>
          <a:xfrm>
            <a:off x="6734340" y="3526170"/>
            <a:ext cx="1430483" cy="1508105"/>
          </a:xfrm>
          <a:prstGeom prst="rect">
            <a:avLst/>
          </a:prstGeom>
          <a:noFill/>
        </p:spPr>
        <p:txBody>
          <a:bodyPr wrap="square" l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EB0B2"/>
                </a:solidFill>
                <a:effectLst/>
                <a:uLnTx/>
                <a:uFillTx/>
                <a:latin typeface="Arial"/>
                <a:ea typeface="+mn-ea"/>
                <a:cs typeface="+mn-cs"/>
              </a:rPr>
              <a:t>Hydrolysable Linker (CL2A)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2557"/>
                </a:solidFill>
                <a:effectLst/>
                <a:uLnTx/>
                <a:uFillTx/>
                <a:latin typeface="Arial"/>
                <a:ea typeface="+mn-ea"/>
                <a:cs typeface="+mn-cs"/>
              </a:rPr>
              <a:t>Hydrolysable linker facilitates rapid release of the payload following internalization in Trop-2-expressing cancer cells and into the surrounding tumor microenvironment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2557"/>
                </a:solidFill>
                <a:effectLst/>
                <a:uLnTx/>
                <a:uFillTx/>
                <a:latin typeface="Arial"/>
                <a:ea typeface="+mn-ea"/>
                <a:cs typeface="+mn-cs"/>
              </a:rPr>
              <a:t>High drug-to-antibody ratio (8:1) </a:t>
            </a:r>
          </a:p>
        </p:txBody>
      </p:sp>
      <p:cxnSp>
        <p:nvCxnSpPr>
          <p:cNvPr id="14" name="Straight Arrow Connector 13">
            <a:extLst>
              <a:ext uri="{FF2B5EF4-FFF2-40B4-BE49-F238E27FC236}">
                <a16:creationId xmlns:a16="http://schemas.microsoft.com/office/drawing/2014/main" id="{37A89811-27A3-4E0D-8EBA-03754A0FC377}"/>
              </a:ext>
            </a:extLst>
          </p:cNvPr>
          <p:cNvCxnSpPr>
            <a:cxnSpLocks/>
          </p:cNvCxnSpPr>
          <p:nvPr/>
        </p:nvCxnSpPr>
        <p:spPr>
          <a:xfrm>
            <a:off x="8065936" y="4153385"/>
            <a:ext cx="2311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3C378EE-9888-41E6-9405-083FABCF5E64}"/>
              </a:ext>
            </a:extLst>
          </p:cNvPr>
          <p:cNvCxnSpPr>
            <a:cxnSpLocks/>
          </p:cNvCxnSpPr>
          <p:nvPr/>
        </p:nvCxnSpPr>
        <p:spPr>
          <a:xfrm>
            <a:off x="8297112" y="3106545"/>
            <a:ext cx="1260652" cy="672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30637FA-39AF-48DF-BE26-8D7330A534E3}"/>
              </a:ext>
            </a:extLst>
          </p:cNvPr>
          <p:cNvCxnSpPr>
            <a:cxnSpLocks/>
          </p:cNvCxnSpPr>
          <p:nvPr/>
        </p:nvCxnSpPr>
        <p:spPr>
          <a:xfrm>
            <a:off x="8934529" y="2033201"/>
            <a:ext cx="303720" cy="424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2" descr="House Symbol Vector Art, Icons, and Graphics for Free Download">
            <a:hlinkClick r:id="rId4" action="ppaction://hlinksldjump"/>
            <a:extLst>
              <a:ext uri="{FF2B5EF4-FFF2-40B4-BE49-F238E27FC236}">
                <a16:creationId xmlns:a16="http://schemas.microsoft.com/office/drawing/2014/main" id="{7008DC5C-1C82-4030-9CE8-19D53C841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4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F15D6-FD9A-1338-FC5A-DD86BCFDF82E}"/>
              </a:ext>
            </a:extLst>
          </p:cNvPr>
          <p:cNvSpPr>
            <a:spLocks noGrp="1"/>
          </p:cNvSpPr>
          <p:nvPr>
            <p:ph type="title"/>
          </p:nvPr>
        </p:nvSpPr>
        <p:spPr>
          <a:xfrm>
            <a:off x="647700" y="365994"/>
            <a:ext cx="10972800" cy="1371600"/>
          </a:xfrm>
        </p:spPr>
        <p:txBody>
          <a:bodyPr>
            <a:normAutofit/>
          </a:bodyPr>
          <a:lstStyle/>
          <a:p>
            <a:r>
              <a:rPr lang="en-US" b="1"/>
              <a:t>TROPiCS-02: A Phase 3 Study of SG in Patients with HR+/HER2</a:t>
            </a:r>
            <a:r>
              <a:rPr lang="en-US" sz="3600" b="1">
                <a:solidFill>
                  <a:srgbClr val="002557"/>
                </a:solidFill>
              </a:rPr>
              <a:t>–</a:t>
            </a:r>
            <a:r>
              <a:rPr lang="en-US" b="1"/>
              <a:t> </a:t>
            </a:r>
            <a:r>
              <a:rPr lang="en-US" b="1" err="1"/>
              <a:t>mBC</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grpSp>
        <p:nvGrpSpPr>
          <p:cNvPr id="8" name="Group 7">
            <a:extLst>
              <a:ext uri="{FF2B5EF4-FFF2-40B4-BE49-F238E27FC236}">
                <a16:creationId xmlns:a16="http://schemas.microsoft.com/office/drawing/2014/main" id="{9C6D0A07-E2CE-8709-41F6-796064616E55}"/>
              </a:ext>
            </a:extLst>
          </p:cNvPr>
          <p:cNvGrpSpPr/>
          <p:nvPr/>
        </p:nvGrpSpPr>
        <p:grpSpPr>
          <a:xfrm>
            <a:off x="663137" y="1517708"/>
            <a:ext cx="11026410" cy="3529986"/>
            <a:chOff x="705669" y="1043203"/>
            <a:chExt cx="11026410" cy="3529986"/>
          </a:xfrm>
        </p:grpSpPr>
        <p:grpSp>
          <p:nvGrpSpPr>
            <p:cNvPr id="10" name="Group 9">
              <a:extLst>
                <a:ext uri="{FF2B5EF4-FFF2-40B4-BE49-F238E27FC236}">
                  <a16:creationId xmlns:a16="http://schemas.microsoft.com/office/drawing/2014/main" id="{7B702B2B-621E-4CBF-CF3A-10C308211D27}"/>
                </a:ext>
              </a:extLst>
            </p:cNvPr>
            <p:cNvGrpSpPr/>
            <p:nvPr/>
          </p:nvGrpSpPr>
          <p:grpSpPr>
            <a:xfrm>
              <a:off x="3854824" y="1890846"/>
              <a:ext cx="1561379" cy="1257952"/>
              <a:chOff x="3613186" y="2951688"/>
              <a:chExt cx="1645921" cy="1454275"/>
            </a:xfrm>
          </p:grpSpPr>
          <p:cxnSp>
            <p:nvCxnSpPr>
              <p:cNvPr id="21" name="Elbow Connector 30">
                <a:extLst>
                  <a:ext uri="{FF2B5EF4-FFF2-40B4-BE49-F238E27FC236}">
                    <a16:creationId xmlns:a16="http://schemas.microsoft.com/office/drawing/2014/main" id="{ED2AB600-550F-AD62-1F11-91316DBCDF4D}"/>
                  </a:ext>
                </a:extLst>
              </p:cNvPr>
              <p:cNvCxnSpPr>
                <a:cxnSpLocks/>
              </p:cNvCxnSpPr>
              <p:nvPr/>
            </p:nvCxnSpPr>
            <p:spPr>
              <a:xfrm flipV="1">
                <a:off x="3613186" y="2951688"/>
                <a:ext cx="1645921" cy="789222"/>
              </a:xfrm>
              <a:prstGeom prst="bentConnector3">
                <a:avLst>
                  <a:gd name="adj1" fmla="val 78736"/>
                </a:avLst>
              </a:prstGeom>
              <a:noFill/>
              <a:ln w="28575" cap="flat" cmpd="sng" algn="ctr">
                <a:solidFill>
                  <a:srgbClr val="000000"/>
                </a:solidFill>
                <a:prstDash val="solid"/>
                <a:miter lim="800000"/>
                <a:tailEnd type="triangle"/>
              </a:ln>
              <a:effectLst/>
            </p:spPr>
          </p:cxnSp>
          <p:cxnSp>
            <p:nvCxnSpPr>
              <p:cNvPr id="22" name="Elbow Connector 31">
                <a:extLst>
                  <a:ext uri="{FF2B5EF4-FFF2-40B4-BE49-F238E27FC236}">
                    <a16:creationId xmlns:a16="http://schemas.microsoft.com/office/drawing/2014/main" id="{45FC76F0-04FE-6E8F-F862-A1114A4B5BB7}"/>
                  </a:ext>
                </a:extLst>
              </p:cNvPr>
              <p:cNvCxnSpPr>
                <a:cxnSpLocks/>
              </p:cNvCxnSpPr>
              <p:nvPr/>
            </p:nvCxnSpPr>
            <p:spPr>
              <a:xfrm rot="10800000" flipH="1" flipV="1">
                <a:off x="3613187" y="3740910"/>
                <a:ext cx="1645920" cy="665053"/>
              </a:xfrm>
              <a:prstGeom prst="bentConnector3">
                <a:avLst>
                  <a:gd name="adj1" fmla="val 78368"/>
                </a:avLst>
              </a:prstGeom>
              <a:noFill/>
              <a:ln w="28575" cap="flat" cmpd="sng" algn="ctr">
                <a:solidFill>
                  <a:srgbClr val="000000"/>
                </a:solidFill>
                <a:prstDash val="solid"/>
                <a:miter lim="800000"/>
                <a:tailEnd type="triangle"/>
              </a:ln>
              <a:effectLst/>
            </p:spPr>
          </p:cxnSp>
        </p:grpSp>
        <p:sp>
          <p:nvSpPr>
            <p:cNvPr id="13" name="Rectangle 12">
              <a:extLst>
                <a:ext uri="{FF2B5EF4-FFF2-40B4-BE49-F238E27FC236}">
                  <a16:creationId xmlns:a16="http://schemas.microsoft.com/office/drawing/2014/main" id="{E037E27B-D854-19C0-95E6-CEDC0F7EA1C0}"/>
                </a:ext>
              </a:extLst>
            </p:cNvPr>
            <p:cNvSpPr/>
            <p:nvPr/>
          </p:nvSpPr>
          <p:spPr>
            <a:xfrm>
              <a:off x="5445703" y="1530955"/>
              <a:ext cx="4025278" cy="938465"/>
            </a:xfrm>
            <a:prstGeom prst="rect">
              <a:avLst/>
            </a:prstGeom>
            <a:solidFill>
              <a:srgbClr val="4EB0B2"/>
            </a:solidFill>
            <a:ln>
              <a:noFill/>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Trebuchet MS"/>
                  <a:ea typeface="+mn-ea"/>
                  <a:cs typeface="Arial"/>
                  <a:sym typeface="Arial"/>
                </a:rPr>
                <a:t>Sacituzumab govitecan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Trebuchet MS"/>
                  <a:ea typeface="+mn-ea"/>
                  <a:cs typeface="Arial"/>
                  <a:sym typeface="Arial"/>
                </a:rPr>
                <a:t>10 mg/kg IV</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Trebuchet MS"/>
                  <a:ea typeface="+mn-ea"/>
                  <a:cs typeface="Arial"/>
                  <a:sym typeface="Arial"/>
                </a:rPr>
                <a:t> days 1 and 8, every 21 days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Trebuchet MS"/>
                  <a:ea typeface="+mn-ea"/>
                  <a:cs typeface="Arial"/>
                  <a:sym typeface="Arial"/>
                </a:rPr>
                <a:t>n = 272</a:t>
              </a:r>
            </a:p>
          </p:txBody>
        </p:sp>
        <p:sp>
          <p:nvSpPr>
            <p:cNvPr id="14" name="Rectangle 13">
              <a:extLst>
                <a:ext uri="{FF2B5EF4-FFF2-40B4-BE49-F238E27FC236}">
                  <a16:creationId xmlns:a16="http://schemas.microsoft.com/office/drawing/2014/main" id="{58CC9C82-6D96-399E-CCA9-228CF112D35E}"/>
                </a:ext>
              </a:extLst>
            </p:cNvPr>
            <p:cNvSpPr/>
            <p:nvPr/>
          </p:nvSpPr>
          <p:spPr>
            <a:xfrm>
              <a:off x="5445704" y="2636481"/>
              <a:ext cx="4025277" cy="938465"/>
            </a:xfrm>
            <a:prstGeom prst="rect">
              <a:avLst/>
            </a:prstGeom>
            <a:solidFill>
              <a:schemeClr val="bg1">
                <a:lumMod val="85000"/>
              </a:schemeClr>
            </a:solidFill>
            <a:ln>
              <a:noFill/>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t>Treatment of physician’s choice</a:t>
              </a:r>
              <a:r>
                <a:rPr kumimoji="0" lang="en-GB" sz="1400" b="1" i="0" u="none" strike="noStrike" kern="0" cap="none" spc="0" normalizeH="0" baseline="30000" noProof="0">
                  <a:ln>
                    <a:noFill/>
                  </a:ln>
                  <a:solidFill>
                    <a:srgbClr val="002557"/>
                  </a:solidFill>
                  <a:effectLst/>
                  <a:uLnTx/>
                  <a:uFillTx/>
                  <a:latin typeface="Trebuchet MS"/>
                  <a:ea typeface="+mn-ea"/>
                  <a:cs typeface="Arial"/>
                  <a:sym typeface="Arial"/>
                </a:rPr>
                <a:t>c</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t>(capecitabine, vinorelbine, </a:t>
              </a:r>
              <a:b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br>
              <a: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t>gemcitabine</a:t>
              </a:r>
              <a:r>
                <a:rPr kumimoji="0" lang="en-GB" sz="1400" b="1" i="0" u="none" strike="noStrike" kern="0" cap="none" spc="0" normalizeH="0" baseline="0" noProof="0">
                  <a:ln>
                    <a:noFill/>
                  </a:ln>
                  <a:solidFill>
                    <a:srgbClr val="002060"/>
                  </a:solidFill>
                  <a:effectLst/>
                  <a:uLnTx/>
                  <a:uFillTx/>
                  <a:latin typeface="Trebuchet MS"/>
                  <a:ea typeface="+mn-ea"/>
                  <a:cs typeface="Arial"/>
                  <a:sym typeface="Arial"/>
                </a:rPr>
                <a:t>,</a:t>
              </a:r>
              <a: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t> or eribulin)</a:t>
              </a:r>
              <a:b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br>
              <a:r>
                <a:rPr kumimoji="0" lang="en-GB" sz="1400" b="1" i="0" u="none" strike="noStrike" kern="0" cap="none" spc="0" normalizeH="0" baseline="0" noProof="0">
                  <a:ln>
                    <a:noFill/>
                  </a:ln>
                  <a:solidFill>
                    <a:srgbClr val="002557"/>
                  </a:solidFill>
                  <a:effectLst/>
                  <a:uLnTx/>
                  <a:uFillTx/>
                  <a:latin typeface="Trebuchet MS"/>
                  <a:ea typeface="+mn-ea"/>
                  <a:cs typeface="Arial"/>
                  <a:sym typeface="Arial"/>
                </a:rPr>
                <a:t>n = 271</a:t>
              </a:r>
            </a:p>
          </p:txBody>
        </p:sp>
        <p:sp>
          <p:nvSpPr>
            <p:cNvPr id="15" name="Rectangle 14">
              <a:extLst>
                <a:ext uri="{FF2B5EF4-FFF2-40B4-BE49-F238E27FC236}">
                  <a16:creationId xmlns:a16="http://schemas.microsoft.com/office/drawing/2014/main" id="{FEC6EA9A-08D6-3B74-3BD5-01FE5442E1E9}"/>
                </a:ext>
              </a:extLst>
            </p:cNvPr>
            <p:cNvSpPr/>
            <p:nvPr/>
          </p:nvSpPr>
          <p:spPr>
            <a:xfrm>
              <a:off x="5331205" y="3558192"/>
              <a:ext cx="5432201" cy="1014997"/>
            </a:xfrm>
            <a:prstGeom prst="rect">
              <a:avLst/>
            </a:prstGeom>
            <a:noFill/>
            <a:ln w="12700" cap="flat" cmpd="sng" algn="ctr">
              <a:noFill/>
              <a:prstDash val="solid"/>
              <a:miter lim="800000"/>
            </a:ln>
            <a:effectLst/>
          </p:spPr>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2557"/>
                  </a:solidFill>
                  <a:effectLst/>
                  <a:uLnTx/>
                  <a:uFillTx/>
                  <a:latin typeface="Trebuchet MS"/>
                  <a:ea typeface="+mn-ea"/>
                  <a:cs typeface="Arial"/>
                  <a:sym typeface="Arial"/>
                </a:rPr>
                <a:t>Stratification: </a:t>
              </a:r>
            </a:p>
            <a:p>
              <a:pPr marL="285744" marR="0" lvl="0" indent="-285744" algn="l" defTabSz="914377"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Visceral metastases (yes/no)</a:t>
              </a:r>
            </a:p>
            <a:p>
              <a:pPr marL="285744" marR="0" lvl="0" indent="-285744" algn="l" defTabSz="914377"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Endocrine therapy in metastatic setting ≥ 6 months (yes/no)</a:t>
              </a:r>
            </a:p>
            <a:p>
              <a:pPr marL="285744" marR="0" lvl="0" indent="-285744" algn="l" defTabSz="914377"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Prior lines of chemotherapies (2 vs 3/4)</a:t>
              </a:r>
            </a:p>
          </p:txBody>
        </p:sp>
        <p:sp>
          <p:nvSpPr>
            <p:cNvPr id="16" name="Oval 15">
              <a:extLst>
                <a:ext uri="{FF2B5EF4-FFF2-40B4-BE49-F238E27FC236}">
                  <a16:creationId xmlns:a16="http://schemas.microsoft.com/office/drawing/2014/main" id="{A5F4BB81-FA0A-8C79-0895-41BB4B15A533}"/>
                </a:ext>
              </a:extLst>
            </p:cNvPr>
            <p:cNvSpPr/>
            <p:nvPr/>
          </p:nvSpPr>
          <p:spPr>
            <a:xfrm>
              <a:off x="4025030" y="2157101"/>
              <a:ext cx="834068" cy="83406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R</a:t>
              </a:r>
              <a:br>
                <a:rPr kumimoji="0" lang="en-US" sz="1800" b="0" i="0" u="none" strike="noStrike" kern="1200" cap="none" spc="0" normalizeH="0" baseline="0" noProof="0">
                  <a:ln>
                    <a:noFill/>
                  </a:ln>
                  <a:solidFill>
                    <a:srgbClr val="FFFFFF"/>
                  </a:solidFill>
                  <a:effectLst/>
                  <a:uLnTx/>
                  <a:uFillTx/>
                  <a:latin typeface="Arial"/>
                  <a:ea typeface="+mn-ea"/>
                  <a:cs typeface="+mn-cs"/>
                  <a:sym typeface="Arial"/>
                </a:rPr>
              </a:b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1:1</a:t>
              </a:r>
            </a:p>
          </p:txBody>
        </p:sp>
        <p:sp>
          <p:nvSpPr>
            <p:cNvPr id="17" name="TextBox 16">
              <a:extLst>
                <a:ext uri="{FF2B5EF4-FFF2-40B4-BE49-F238E27FC236}">
                  <a16:creationId xmlns:a16="http://schemas.microsoft.com/office/drawing/2014/main" id="{5E889D25-25C4-CC8F-46B8-5704C65EFCB9}"/>
                </a:ext>
              </a:extLst>
            </p:cNvPr>
            <p:cNvSpPr txBox="1"/>
            <p:nvPr/>
          </p:nvSpPr>
          <p:spPr>
            <a:xfrm>
              <a:off x="4761157" y="1043203"/>
              <a:ext cx="5240019"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2557"/>
                  </a:solidFill>
                  <a:effectLst/>
                  <a:uLnTx/>
                  <a:uFillTx/>
                  <a:latin typeface="Trebuchet MS"/>
                  <a:ea typeface="+mn-ea"/>
                  <a:cs typeface="Arial"/>
                  <a:sym typeface="Arial"/>
                </a:rPr>
                <a:t>Treatment was continued until progression </a:t>
              </a:r>
              <a:br>
                <a:rPr kumimoji="0" lang="en-US" sz="1400" b="0" i="1" u="none" strike="noStrike" kern="1200" cap="none" spc="0" normalizeH="0" baseline="0" noProof="0">
                  <a:ln>
                    <a:noFill/>
                  </a:ln>
                  <a:solidFill>
                    <a:srgbClr val="002557"/>
                  </a:solidFill>
                  <a:effectLst/>
                  <a:uLnTx/>
                  <a:uFillTx/>
                  <a:latin typeface="Trebuchet MS"/>
                  <a:ea typeface="+mn-ea"/>
                  <a:cs typeface="Arial"/>
                  <a:sym typeface="Arial"/>
                </a:rPr>
              </a:br>
              <a:r>
                <a:rPr kumimoji="0" lang="en-US" sz="1400" b="0" i="1" u="none" strike="noStrike" kern="1200" cap="none" spc="0" normalizeH="0" baseline="0" noProof="0">
                  <a:ln>
                    <a:noFill/>
                  </a:ln>
                  <a:solidFill>
                    <a:srgbClr val="002557"/>
                  </a:solidFill>
                  <a:effectLst/>
                  <a:uLnTx/>
                  <a:uFillTx/>
                  <a:latin typeface="Trebuchet MS"/>
                  <a:ea typeface="+mn-ea"/>
                  <a:cs typeface="Arial"/>
                  <a:sym typeface="Arial"/>
                </a:rPr>
                <a:t>or unacceptable toxicity</a:t>
              </a:r>
            </a:p>
          </p:txBody>
        </p:sp>
        <p:sp>
          <p:nvSpPr>
            <p:cNvPr id="18" name="Rectangle 17">
              <a:extLst>
                <a:ext uri="{FF2B5EF4-FFF2-40B4-BE49-F238E27FC236}">
                  <a16:creationId xmlns:a16="http://schemas.microsoft.com/office/drawing/2014/main" id="{353321A9-4FE5-7525-3BFE-881D186B54EB}"/>
                </a:ext>
              </a:extLst>
            </p:cNvPr>
            <p:cNvSpPr/>
            <p:nvPr/>
          </p:nvSpPr>
          <p:spPr>
            <a:xfrm>
              <a:off x="705669" y="1049890"/>
              <a:ext cx="3150017" cy="339259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rtlCol="0" anchor="ctr"/>
            <a:lstStyle/>
            <a:p>
              <a:pPr marL="115885" marR="0" lvl="0" indent="0" algn="l" defTabSz="914377"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a:ln>
                    <a:noFill/>
                  </a:ln>
                  <a:solidFill>
                    <a:srgbClr val="002557"/>
                  </a:solidFill>
                  <a:effectLst/>
                  <a:uLnTx/>
                  <a:uFillTx/>
                  <a:latin typeface="Trebuchet MS"/>
                  <a:ea typeface="+mn-ea"/>
                  <a:cs typeface="Arial"/>
                  <a:sym typeface="Arial"/>
                </a:rPr>
                <a:t>Metastatic or locally recurrent inoperable HR+/HER2</a:t>
              </a:r>
              <a:r>
                <a:rPr kumimoji="0" lang="en-US" sz="1400" b="0" i="0" u="none" strike="noStrike" kern="1200" cap="none" spc="0" normalizeH="0" baseline="0" noProof="0">
                  <a:ln>
                    <a:noFill/>
                  </a:ln>
                  <a:solidFill>
                    <a:srgbClr val="002557"/>
                  </a:solidFill>
                  <a:effectLst/>
                  <a:uLnTx/>
                  <a:uFillTx/>
                  <a:latin typeface="Trebuchet MS"/>
                  <a:ea typeface="+mn-ea"/>
                  <a:cs typeface="+mn-cs"/>
                </a:rPr>
                <a:t>–</a:t>
              </a:r>
              <a:r>
                <a:rPr kumimoji="0" lang="en-US" sz="1400" b="1" i="0" u="none" strike="noStrike" kern="0" cap="none" spc="0" normalizeH="0" baseline="0" noProof="0">
                  <a:ln>
                    <a:noFill/>
                  </a:ln>
                  <a:solidFill>
                    <a:srgbClr val="002557"/>
                  </a:solidFill>
                  <a:effectLst/>
                  <a:uLnTx/>
                  <a:uFillTx/>
                  <a:latin typeface="Trebuchet MS"/>
                  <a:ea typeface="+mn-ea"/>
                  <a:cs typeface="Arial"/>
                  <a:sym typeface="Arial"/>
                </a:rPr>
                <a:t> (IHC0, IHC1+, or ICH2+/ISH</a:t>
              </a:r>
              <a:r>
                <a:rPr kumimoji="0" lang="en-US" sz="1400" b="0" i="0" u="none" strike="noStrike" kern="1200" cap="none" spc="0" normalizeH="0" baseline="0" noProof="0">
                  <a:ln>
                    <a:noFill/>
                  </a:ln>
                  <a:solidFill>
                    <a:srgbClr val="002557"/>
                  </a:solidFill>
                  <a:effectLst/>
                  <a:uLnTx/>
                  <a:uFillTx/>
                  <a:latin typeface="Trebuchet MS"/>
                  <a:ea typeface="+mn-ea"/>
                  <a:cs typeface="+mn-cs"/>
                </a:rPr>
                <a:t>–</a:t>
              </a:r>
              <a:r>
                <a:rPr kumimoji="0" lang="en-US" sz="1400" b="1" i="0" u="none" strike="noStrike" kern="0" cap="none" spc="0" normalizeH="0" baseline="0" noProof="0">
                  <a:ln>
                    <a:noFill/>
                  </a:ln>
                  <a:solidFill>
                    <a:srgbClr val="002557"/>
                  </a:solidFill>
                  <a:effectLst/>
                  <a:uLnTx/>
                  <a:uFillTx/>
                  <a:latin typeface="Trebuchet MS"/>
                  <a:ea typeface="+mn-ea"/>
                  <a:cs typeface="Arial"/>
                  <a:sym typeface="Arial"/>
                </a:rPr>
                <a:t>) breast cancer that progressed after</a:t>
              </a:r>
              <a:r>
                <a:rPr kumimoji="0" lang="en-US" sz="1400" b="1" i="0" u="none" strike="noStrike" kern="0" cap="none" spc="0" normalizeH="0" baseline="30000" noProof="0">
                  <a:ln>
                    <a:noFill/>
                  </a:ln>
                  <a:solidFill>
                    <a:srgbClr val="002557"/>
                  </a:solidFill>
                  <a:effectLst/>
                  <a:uLnTx/>
                  <a:uFillTx/>
                  <a:latin typeface="Trebuchet MS"/>
                  <a:ea typeface="+mn-ea"/>
                  <a:cs typeface="Arial"/>
                  <a:sym typeface="Arial"/>
                </a:rPr>
                <a:t>a,b</a:t>
              </a:r>
              <a:r>
                <a:rPr kumimoji="0" lang="en-US" sz="1400" b="1" i="0" u="none" strike="noStrike" kern="0" cap="none" spc="0" normalizeH="0" baseline="0" noProof="0">
                  <a:ln>
                    <a:noFill/>
                  </a:ln>
                  <a:solidFill>
                    <a:srgbClr val="002557"/>
                  </a:solidFill>
                  <a:effectLst/>
                  <a:uLnTx/>
                  <a:uFillTx/>
                  <a:latin typeface="Trebuchet MS"/>
                  <a:ea typeface="+mn-ea"/>
                  <a:cs typeface="Arial"/>
                  <a:sym typeface="Arial"/>
                </a:rPr>
                <a:t>:</a:t>
              </a:r>
              <a:endParaRPr kumimoji="0" lang="en-US" sz="1400" b="1" i="0" u="none" strike="sngStrike" kern="0" cap="none" spc="0" normalizeH="0" baseline="0" noProof="0">
                <a:ln>
                  <a:noFill/>
                </a:ln>
                <a:solidFill>
                  <a:srgbClr val="002557"/>
                </a:solidFill>
                <a:effectLst/>
                <a:uLnTx/>
                <a:uFillTx/>
                <a:latin typeface="Trebuchet MS"/>
                <a:ea typeface="+mn-ea"/>
                <a:cs typeface="Arial"/>
                <a:sym typeface="Arial"/>
              </a:endParaRPr>
            </a:p>
            <a:p>
              <a:pPr marL="115885" marR="0" lvl="0" indent="0" algn="l" defTabSz="914377"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002557"/>
                </a:solidFill>
                <a:effectLst/>
                <a:uLnTx/>
                <a:uFillTx/>
                <a:latin typeface="Trebuchet MS"/>
                <a:ea typeface="+mn-ea"/>
                <a:cs typeface="Arial"/>
                <a:sym typeface="Arial"/>
              </a:endParaRPr>
            </a:p>
            <a:p>
              <a:pPr marL="231769" marR="0" lvl="1" indent="-115885" algn="l" defTabSz="914377" rtl="0" eaLnBrk="1" fontAlgn="auto" latinLnBrk="0" hangingPunct="1">
                <a:lnSpc>
                  <a:spcPct val="100000"/>
                </a:lnSpc>
                <a:spcBef>
                  <a:spcPts val="60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At least 1 endocrine therapy, taxane, and CDK4/6 inhibitor in any setting</a:t>
              </a:r>
            </a:p>
            <a:p>
              <a:pPr marL="231769" marR="0" lvl="1" indent="-115885" algn="l" defTabSz="914377" rtl="0" eaLnBrk="1" fontAlgn="auto" latinLnBrk="0" hangingPunct="1">
                <a:lnSpc>
                  <a:spcPct val="100000"/>
                </a:lnSpc>
                <a:spcBef>
                  <a:spcPts val="60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At least 2, but no more than 4, lines of chemotherapy for metastatic disease</a:t>
              </a:r>
              <a:endParaRPr kumimoji="0" lang="en-US" sz="1400" b="0" i="0" u="none" strike="sngStrike" kern="0" cap="none" spc="0" normalizeH="0" baseline="30000" noProof="0">
                <a:ln>
                  <a:noFill/>
                </a:ln>
                <a:solidFill>
                  <a:srgbClr val="002557"/>
                </a:solidFill>
                <a:effectLst/>
                <a:uLnTx/>
                <a:uFillTx/>
                <a:latin typeface="Trebuchet MS"/>
                <a:ea typeface="+mn-ea"/>
                <a:cs typeface="Arial"/>
                <a:sym typeface="Arial"/>
              </a:endParaRPr>
            </a:p>
            <a:p>
              <a:pPr marL="231769" marR="0" lvl="1" indent="-115885" algn="l" defTabSz="914377" rtl="0" eaLnBrk="1" fontAlgn="auto" latinLnBrk="0" hangingPunct="1">
                <a:lnSpc>
                  <a:spcPct val="100000"/>
                </a:lnSpc>
                <a:spcBef>
                  <a:spcPts val="600"/>
                </a:spcBef>
                <a:spcAft>
                  <a:spcPts val="0"/>
                </a:spcAft>
                <a:buClr>
                  <a:srgbClr val="00B050"/>
                </a:buClr>
                <a:buSzTx/>
                <a:buFont typeface="Arial" panose="020B0604020202020204" pitchFamily="34" charset="0"/>
                <a:buChar char="•"/>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Measurable disease by </a:t>
              </a:r>
              <a:b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b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RECIST 1.1</a:t>
              </a:r>
            </a:p>
            <a:p>
              <a:pPr marL="115884" marR="0" lvl="1"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2557"/>
                </a:solidFill>
                <a:effectLst/>
                <a:uLnTx/>
                <a:uFillTx/>
                <a:latin typeface="Trebuchet MS"/>
                <a:ea typeface="+mn-ea"/>
                <a:cs typeface="Arial"/>
                <a:sym typeface="Arial"/>
              </a:endParaRPr>
            </a:p>
            <a:p>
              <a:pPr marL="115884" marR="0" lvl="1"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2557"/>
                  </a:solidFill>
                  <a:effectLst/>
                  <a:uLnTx/>
                  <a:uFillTx/>
                  <a:latin typeface="Trebuchet MS"/>
                  <a:ea typeface="+mn-ea"/>
                  <a:cs typeface="Arial"/>
                  <a:sym typeface="Arial"/>
                </a:rPr>
                <a:t>N = 543</a:t>
              </a:r>
            </a:p>
          </p:txBody>
        </p:sp>
        <p:cxnSp>
          <p:nvCxnSpPr>
            <p:cNvPr id="19" name="Elbow Connector 30">
              <a:extLst>
                <a:ext uri="{FF2B5EF4-FFF2-40B4-BE49-F238E27FC236}">
                  <a16:creationId xmlns:a16="http://schemas.microsoft.com/office/drawing/2014/main" id="{79DB42AA-2988-18DE-B8FC-BF61C1F03A51}"/>
                </a:ext>
              </a:extLst>
            </p:cNvPr>
            <p:cNvCxnSpPr>
              <a:cxnSpLocks/>
            </p:cNvCxnSpPr>
            <p:nvPr/>
          </p:nvCxnSpPr>
          <p:spPr>
            <a:xfrm>
              <a:off x="9470981" y="1936494"/>
              <a:ext cx="605919" cy="591382"/>
            </a:xfrm>
            <a:prstGeom prst="bentConnector3">
              <a:avLst>
                <a:gd name="adj1" fmla="val 50000"/>
              </a:avLst>
            </a:prstGeom>
            <a:noFill/>
            <a:ln w="28575" cap="flat" cmpd="sng" algn="ctr">
              <a:solidFill>
                <a:srgbClr val="000000"/>
              </a:solidFill>
              <a:prstDash val="solid"/>
              <a:miter lim="800000"/>
              <a:tailEnd type="triangle"/>
            </a:ln>
            <a:effectLst/>
          </p:spPr>
        </p:cxnSp>
        <p:sp>
          <p:nvSpPr>
            <p:cNvPr id="20" name="Rectangle 19">
              <a:extLst>
                <a:ext uri="{FF2B5EF4-FFF2-40B4-BE49-F238E27FC236}">
                  <a16:creationId xmlns:a16="http://schemas.microsoft.com/office/drawing/2014/main" id="{F219FB7E-1A96-FE46-79EB-D1CCD5CE1003}"/>
                </a:ext>
              </a:extLst>
            </p:cNvPr>
            <p:cNvSpPr/>
            <p:nvPr/>
          </p:nvSpPr>
          <p:spPr>
            <a:xfrm>
              <a:off x="10076900" y="1111259"/>
              <a:ext cx="1655179" cy="2832446"/>
            </a:xfrm>
            <a:prstGeom prst="rect">
              <a:avLst/>
            </a:prstGeom>
            <a:solidFill>
              <a:schemeClr val="bg1"/>
            </a:solidFill>
            <a:ln>
              <a:solidFill>
                <a:schemeClr val="tx1"/>
              </a:solidFill>
            </a:ln>
            <a:effectLst/>
          </p:spPr>
          <p:txBody>
            <a:bodyPr wrap="square" lIns="182880" anchor="ctr">
              <a:noAutofit/>
            </a:bodyPr>
            <a:lstStyle/>
            <a:p>
              <a:pPr marL="0" marR="0" lvl="0" indent="0" algn="l" defTabSz="914377" rtl="0" eaLnBrk="1" fontAlgn="auto" latinLnBrk="0" hangingPunct="1">
                <a:lnSpc>
                  <a:spcPct val="100000"/>
                </a:lnSpc>
                <a:spcBef>
                  <a:spcPct val="10000"/>
                </a:spcBef>
                <a:spcAft>
                  <a:spcPts val="600"/>
                </a:spcAft>
                <a:buClrTx/>
                <a:buSzTx/>
                <a:buFontTx/>
                <a:buNone/>
                <a:tabLst/>
                <a:defRPr/>
              </a:pPr>
              <a:r>
                <a:rPr kumimoji="0" lang="en-US" altLang="en-US" sz="1400" b="1" i="0" u="sng"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End points</a:t>
              </a:r>
            </a:p>
            <a:p>
              <a:pPr marL="0" marR="0" lvl="0" indent="0" algn="l" defTabSz="914377" rtl="0" eaLnBrk="1" fontAlgn="auto" latinLnBrk="0" hangingPunct="1">
                <a:lnSpc>
                  <a:spcPct val="100000"/>
                </a:lnSpc>
                <a:spcBef>
                  <a:spcPct val="10000"/>
                </a:spcBef>
                <a:spcAft>
                  <a:spcPct val="10000"/>
                </a:spcAft>
                <a:buClrTx/>
                <a:buSzTx/>
                <a:buFontTx/>
                <a:buNone/>
                <a:tabLst/>
                <a:defRPr/>
              </a:pPr>
              <a:r>
                <a:rPr kumimoji="0" lang="en-US" altLang="en-US" sz="1400" b="1"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Primary </a:t>
              </a:r>
            </a:p>
            <a:p>
              <a:pPr marL="171446" marR="0" lvl="0" indent="-171446" algn="l" defTabSz="914377" rtl="0" eaLnBrk="1" fontAlgn="auto" latinLnBrk="0" hangingPunct="1">
                <a:lnSpc>
                  <a:spcPct val="100000"/>
                </a:lnSpc>
                <a:spcBef>
                  <a:spcPct val="10000"/>
                </a:spcBef>
                <a:spcAft>
                  <a:spcPct val="10000"/>
                </a:spcAft>
                <a:buClrTx/>
                <a:buSzTx/>
                <a:buFont typeface="Arial" panose="020B0604020202020204" pitchFamily="34" charset="0"/>
                <a:buChar char="•"/>
                <a:tabLst/>
                <a:defRPr/>
              </a:pP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PFS by BICR</a:t>
              </a:r>
            </a:p>
            <a:p>
              <a:pPr marL="0" marR="0" lvl="0" indent="0" algn="l" defTabSz="914377" rtl="0" eaLnBrk="1" fontAlgn="auto" latinLnBrk="0" hangingPunct="1">
                <a:lnSpc>
                  <a:spcPct val="100000"/>
                </a:lnSpc>
                <a:spcBef>
                  <a:spcPct val="10000"/>
                </a:spcBef>
                <a:spcAft>
                  <a:spcPct val="10000"/>
                </a:spcAft>
                <a:buClrTx/>
                <a:buSzTx/>
                <a:buFontTx/>
                <a:buNone/>
                <a:tabLst/>
                <a:defRPr/>
              </a:pPr>
              <a:r>
                <a:rPr kumimoji="0" lang="en-US" altLang="en-US" sz="1400" b="1"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Secondary </a:t>
              </a:r>
              <a:endParaRPr kumimoji="0" lang="en-US" altLang="en-US" sz="1400" b="0" i="0" u="none" strike="noStrike" kern="0" cap="none" spc="0" normalizeH="0" baseline="0" noProof="0">
                <a:ln>
                  <a:noFill/>
                </a:ln>
                <a:solidFill>
                  <a:srgbClr val="002557"/>
                </a:solidFill>
                <a:effectLst/>
                <a:uLnTx/>
                <a:uFillTx/>
                <a:latin typeface="Trebuchet MS"/>
                <a:ea typeface="HGP創英角ｺﾞｼｯｸUB"/>
                <a:cs typeface="Arial" panose="020B0604020202020204" pitchFamily="34" charset="0"/>
                <a:sym typeface="Arial"/>
              </a:endParaRP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OS</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ORR, DoR, CBR </a:t>
              </a:r>
              <a:b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b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by LIR, and BICR</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PRO</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Safety</a:t>
              </a:r>
            </a:p>
            <a:p>
              <a:pPr marL="0" marR="0" lvl="0" indent="0" algn="l" defTabSz="914377" rtl="0" eaLnBrk="1" fontAlgn="auto" latinLnBrk="0" hangingPunct="1">
                <a:lnSpc>
                  <a:spcPct val="100000"/>
                </a:lnSpc>
                <a:spcBef>
                  <a:spcPct val="10000"/>
                </a:spcBef>
                <a:spcAft>
                  <a:spcPct val="10000"/>
                </a:spcAft>
                <a:buClrTx/>
                <a:buSzTx/>
                <a:buFontTx/>
                <a:buNone/>
                <a:tabLst/>
                <a:defRPr/>
              </a:pPr>
              <a:r>
                <a:rPr kumimoji="0" lang="en-US" altLang="en-US" sz="1200" b="1"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Exploratory </a:t>
              </a:r>
              <a:endParaRPr kumimoji="0" lang="en-US" altLang="en-US" sz="1200" b="0" i="0" u="none" strike="noStrike" kern="0" cap="none" spc="0" normalizeH="0" baseline="0" noProof="0">
                <a:ln>
                  <a:noFill/>
                </a:ln>
                <a:solidFill>
                  <a:srgbClr val="002557"/>
                </a:solidFill>
                <a:effectLst/>
                <a:uLnTx/>
                <a:uFillTx/>
                <a:latin typeface="Trebuchet MS"/>
                <a:ea typeface="HGP創英角ｺﾞｼｯｸUB"/>
                <a:cs typeface="Arial" panose="020B0604020202020204" pitchFamily="34" charset="0"/>
                <a:sym typeface="Arial"/>
              </a:endParaRP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1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rPr>
                <a:t>OS by HER2 IHC </a:t>
              </a:r>
              <a:r>
                <a:rPr kumimoji="0" lang="en-US" altLang="en-US" sz="1100" b="0" i="0" u="none" strike="noStrike" kern="0" cap="none" spc="0" normalizeH="0" baseline="0" noProof="0" err="1">
                  <a:ln>
                    <a:noFill/>
                  </a:ln>
                  <a:solidFill>
                    <a:srgbClr val="002557"/>
                  </a:solidFill>
                  <a:effectLst/>
                  <a:uLnTx/>
                  <a:uFillTx/>
                  <a:latin typeface="Trebuchet MS"/>
                  <a:ea typeface="MS PGothic" pitchFamily="50" charset="-128"/>
                  <a:cs typeface="Arial" panose="020B0604020202020204" pitchFamily="34" charset="0"/>
                  <a:sym typeface="Arial"/>
                </a:rPr>
                <a:t>status</a:t>
              </a:r>
              <a:r>
                <a:rPr kumimoji="0" lang="en-US" altLang="en-US" sz="1100" b="0" i="0" u="none" strike="noStrike" kern="0" cap="none" spc="0" normalizeH="0" baseline="30000" noProof="0" err="1">
                  <a:ln>
                    <a:noFill/>
                  </a:ln>
                  <a:solidFill>
                    <a:srgbClr val="002557"/>
                  </a:solidFill>
                  <a:effectLst/>
                  <a:uLnTx/>
                  <a:uFillTx/>
                  <a:latin typeface="Trebuchet MS"/>
                  <a:ea typeface="MS PGothic" pitchFamily="50" charset="-128"/>
                  <a:cs typeface="Arial" panose="020B0604020202020204" pitchFamily="34" charset="0"/>
                  <a:sym typeface="Arial"/>
                </a:rPr>
                <a:t>d</a:t>
              </a:r>
              <a:endParaRPr kumimoji="0" lang="en-US" altLang="en-US" sz="1100" b="0" i="0" u="none" strike="noStrike" kern="0" cap="none" spc="0" normalizeH="0" baseline="0" noProof="0">
                <a:ln>
                  <a:noFill/>
                </a:ln>
                <a:solidFill>
                  <a:srgbClr val="002557"/>
                </a:solidFill>
                <a:effectLst/>
                <a:uLnTx/>
                <a:uFillTx/>
                <a:latin typeface="Trebuchet MS"/>
                <a:ea typeface="MS PGothic" pitchFamily="50" charset="-128"/>
                <a:cs typeface="Arial" panose="020B0604020202020204" pitchFamily="34" charset="0"/>
                <a:sym typeface="Arial"/>
              </a:endParaRPr>
            </a:p>
          </p:txBody>
        </p:sp>
      </p:grpSp>
      <p:cxnSp>
        <p:nvCxnSpPr>
          <p:cNvPr id="4" name="Elbow Connector 30">
            <a:extLst>
              <a:ext uri="{FF2B5EF4-FFF2-40B4-BE49-F238E27FC236}">
                <a16:creationId xmlns:a16="http://schemas.microsoft.com/office/drawing/2014/main" id="{07886B53-16FB-51CC-19D5-D91683C012E3}"/>
              </a:ext>
            </a:extLst>
          </p:cNvPr>
          <p:cNvCxnSpPr>
            <a:cxnSpLocks/>
          </p:cNvCxnSpPr>
          <p:nvPr/>
        </p:nvCxnSpPr>
        <p:spPr>
          <a:xfrm flipV="1">
            <a:off x="9428448" y="3455314"/>
            <a:ext cx="605919" cy="591382"/>
          </a:xfrm>
          <a:prstGeom prst="bentConnector3">
            <a:avLst>
              <a:gd name="adj1" fmla="val 50000"/>
            </a:avLst>
          </a:prstGeom>
          <a:noFill/>
          <a:ln w="28575" cap="flat" cmpd="sng" algn="ctr">
            <a:solidFill>
              <a:srgbClr val="000000"/>
            </a:solidFill>
            <a:prstDash val="solid"/>
            <a:miter lim="800000"/>
            <a:tailEnd type="triangle"/>
          </a:ln>
          <a:effectLst/>
        </p:spPr>
      </p:cxn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87376" y="5903564"/>
            <a:ext cx="1137166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ASCO/CAP, American Society of Clinical Oncology/College of American Pathologists; BICR, blinded independent central review; CBR, clinical benefit rate; CDK, cyclin-dependent kinase;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duration of response; HER2–, human epidermal growth factor receptor 2-negative; HR+, hormonal receptor-positive; IHC, immunohistochemistry; ISH, in situ hybridization; IV, intravenously; LIR, local investigator review; ORR, objective response rate; OS, overall survival; PFS, progression-free survival, PRO, patient-reported outcomes; R, randomized; RECIST, Response Evaluation Criteria in Solid Tumors.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ClinicalTrials.gov. NCT03901339.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Disease</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histology based on the ASCO/CAP criteria.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c</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Single</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-agent standard-of-care treatment of physician’s choice was specified prior to randomization by the investigator. </a:t>
            </a:r>
            <a:r>
              <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rPr>
              <a:t>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HER2-low was defined as IHC score of 1+, or score of 2+ with negative ISH result; HER2 IHC0 was defined as IHC score of 0.</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24" name="Picture 2" descr="House Symbol Vector Art, Icons, and Graphics for Free Download">
            <a:hlinkClick r:id="rId3" action="ppaction://hlinksldjump"/>
            <a:extLst>
              <a:ext uri="{FF2B5EF4-FFF2-40B4-BE49-F238E27FC236}">
                <a16:creationId xmlns:a16="http://schemas.microsoft.com/office/drawing/2014/main" id="{DA554CD0-BCD8-4771-BDBA-E2E789FDA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6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6AF76-94AB-019E-323A-A679792E3511}"/>
              </a:ext>
            </a:extLst>
          </p:cNvPr>
          <p:cNvSpPr>
            <a:spLocks noGrp="1"/>
          </p:cNvSpPr>
          <p:nvPr>
            <p:ph type="title"/>
          </p:nvPr>
        </p:nvSpPr>
        <p:spPr>
          <a:xfrm>
            <a:off x="648788" y="171168"/>
            <a:ext cx="10924675" cy="1093408"/>
          </a:xfrm>
        </p:spPr>
        <p:txBody>
          <a:bodyPr/>
          <a:lstStyle/>
          <a:p>
            <a:r>
              <a:rPr lang="en-US" b="1"/>
              <a:t>SG vs TPC in HR+/HER2</a:t>
            </a:r>
            <a:r>
              <a:rPr lang="en-US" sz="3600" b="1">
                <a:solidFill>
                  <a:srgbClr val="002557"/>
                </a:solidFill>
              </a:rPr>
              <a:t>–</a:t>
            </a:r>
            <a:r>
              <a:rPr lang="en-US" b="1"/>
              <a:t> </a:t>
            </a:r>
            <a:r>
              <a:rPr lang="en-US" b="1" err="1"/>
              <a:t>mBC</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06D69E80-FF66-3556-0712-BF269E0F15A3}"/>
              </a:ext>
            </a:extLst>
          </p:cNvPr>
          <p:cNvSpPr>
            <a:spLocks noGrp="1"/>
          </p:cNvSpPr>
          <p:nvPr>
            <p:ph sz="quarter" idx="13"/>
          </p:nvPr>
        </p:nvSpPr>
        <p:spPr>
          <a:xfrm>
            <a:off x="640080" y="1060314"/>
            <a:ext cx="10972800" cy="4023360"/>
          </a:xfrm>
        </p:spPr>
        <p:txBody>
          <a:bodyPr>
            <a:normAutofit/>
          </a:bodyPr>
          <a:lstStyle/>
          <a:p>
            <a:r>
              <a:rPr lang="en-US" sz="1800" dirty="0">
                <a:latin typeface="+mj-lt"/>
              </a:rPr>
              <a:t>In the primary analysis of the phase 3 randomized TROPiCS-02 trial of patients with pretreated, endocrine-resistant HR+/HER2</a:t>
            </a:r>
            <a:r>
              <a:rPr lang="en-US" sz="1800" dirty="0">
                <a:solidFill>
                  <a:srgbClr val="002557"/>
                </a:solidFill>
                <a:latin typeface="+mj-lt"/>
              </a:rPr>
              <a:t>–</a:t>
            </a:r>
            <a:r>
              <a:rPr lang="en-US" sz="1800" dirty="0">
                <a:latin typeface="+mj-lt"/>
              </a:rPr>
              <a:t> </a:t>
            </a:r>
            <a:r>
              <a:rPr lang="en-US" sz="1800" dirty="0" err="1">
                <a:latin typeface="+mj-lt"/>
              </a:rPr>
              <a:t>mBC</a:t>
            </a:r>
            <a:r>
              <a:rPr lang="en-US" sz="1800" dirty="0">
                <a:latin typeface="+mj-lt"/>
              </a:rPr>
              <a:t>, SG vs TPC demonstrated significantly improved PFS, longer median OS and median </a:t>
            </a:r>
            <a:r>
              <a:rPr lang="en-US" sz="1800" dirty="0" err="1">
                <a:latin typeface="+mj-lt"/>
              </a:rPr>
              <a:t>DoR</a:t>
            </a:r>
            <a:r>
              <a:rPr lang="en-US" sz="1800" dirty="0">
                <a:latin typeface="+mj-lt"/>
              </a:rPr>
              <a:t>, and higher ORR with a well characterized safety profile</a:t>
            </a:r>
            <a:r>
              <a:rPr lang="en-US" sz="1800" baseline="30000" dirty="0">
                <a:latin typeface="+mj-lt"/>
              </a:rPr>
              <a:t>1</a:t>
            </a:r>
          </a:p>
          <a:p>
            <a:r>
              <a:rPr lang="en-US" sz="1800" dirty="0">
                <a:latin typeface="+mj-lt"/>
              </a:rPr>
              <a:t>At the second interim analysis of OS (final OS analysis per protocol), SG continued to demonstrate clinically meaningful improvement in efficacy vs TPC with manageable safety</a:t>
            </a:r>
            <a:r>
              <a:rPr lang="en-US" sz="1800" baseline="30000" dirty="0">
                <a:latin typeface="+mj-lt"/>
              </a:rPr>
              <a:t>2</a:t>
            </a:r>
            <a:endParaRPr lang="en-US" sz="1800" dirty="0">
              <a:latin typeface="+mj-lt"/>
            </a:endParaRPr>
          </a:p>
        </p:txBody>
      </p:sp>
      <p:sp>
        <p:nvSpPr>
          <p:cNvPr id="4" name="Rectangle: Rounded Corners 3">
            <a:extLst>
              <a:ext uri="{FF2B5EF4-FFF2-40B4-BE49-F238E27FC236}">
                <a16:creationId xmlns:a16="http://schemas.microsoft.com/office/drawing/2014/main" id="{2AE13075-8A19-2D57-7EF0-1D2DE44AA21C}"/>
              </a:ext>
            </a:extLst>
          </p:cNvPr>
          <p:cNvSpPr/>
          <p:nvPr/>
        </p:nvSpPr>
        <p:spPr>
          <a:xfrm>
            <a:off x="540249" y="4734912"/>
            <a:ext cx="11141752" cy="695190"/>
          </a:xfrm>
          <a:prstGeom prst="roundRect">
            <a:avLst/>
          </a:prstGeom>
          <a:solidFill>
            <a:srgbClr val="002557"/>
          </a:solidFill>
          <a:ln>
            <a:solidFill>
              <a:srgbClr val="0025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sym typeface="Arial"/>
              </a:rPr>
              <a:t>We present efficacy and safety from TROPiCS-02 with additional follow-up</a:t>
            </a:r>
            <a:endParaRPr kumimoji="0" lang="en-US" sz="1800" b="1" i="0" u="none" strike="sngStrike" kern="1200" cap="none" spc="0" normalizeH="0" baseline="0" noProof="0">
              <a:ln>
                <a:noFill/>
              </a:ln>
              <a:solidFill>
                <a:srgbClr val="FFFFFF"/>
              </a:solidFill>
              <a:effectLst/>
              <a:uLnTx/>
              <a:uFillTx/>
              <a:latin typeface="Arial"/>
              <a:ea typeface="+mn-ea"/>
              <a:cs typeface="+mn-cs"/>
              <a:sym typeface="Arial"/>
            </a:endParaRPr>
          </a:p>
        </p:txBody>
      </p:sp>
      <p:graphicFrame>
        <p:nvGraphicFramePr>
          <p:cNvPr id="2" name="Table 1">
            <a:extLst>
              <a:ext uri="{FF2B5EF4-FFF2-40B4-BE49-F238E27FC236}">
                <a16:creationId xmlns:a16="http://schemas.microsoft.com/office/drawing/2014/main" id="{D257B10B-56A1-EE91-FEAD-8DDC4CEC0820}"/>
              </a:ext>
            </a:extLst>
          </p:cNvPr>
          <p:cNvGraphicFramePr>
            <a:graphicFrameLocks noGrp="1"/>
          </p:cNvGraphicFramePr>
          <p:nvPr/>
        </p:nvGraphicFramePr>
        <p:xfrm>
          <a:off x="640080" y="2615186"/>
          <a:ext cx="10972800" cy="2029968"/>
        </p:xfrm>
        <a:graphic>
          <a:graphicData uri="http://schemas.openxmlformats.org/drawingml/2006/table">
            <a:tbl>
              <a:tblPr firstRow="1" bandRow="1">
                <a:tableStyleId>{5C22544A-7EE6-4342-B048-85BDC9FD1C3A}</a:tableStyleId>
              </a:tblPr>
              <a:tblGrid>
                <a:gridCol w="4740512">
                  <a:extLst>
                    <a:ext uri="{9D8B030D-6E8A-4147-A177-3AD203B41FA5}">
                      <a16:colId xmlns:a16="http://schemas.microsoft.com/office/drawing/2014/main" val="1708406620"/>
                    </a:ext>
                  </a:extLst>
                </a:gridCol>
                <a:gridCol w="3116144">
                  <a:extLst>
                    <a:ext uri="{9D8B030D-6E8A-4147-A177-3AD203B41FA5}">
                      <a16:colId xmlns:a16="http://schemas.microsoft.com/office/drawing/2014/main" val="592742086"/>
                    </a:ext>
                  </a:extLst>
                </a:gridCol>
                <a:gridCol w="3116144">
                  <a:extLst>
                    <a:ext uri="{9D8B030D-6E8A-4147-A177-3AD203B41FA5}">
                      <a16:colId xmlns:a16="http://schemas.microsoft.com/office/drawing/2014/main" val="258611408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mj-lt"/>
                          <a:cs typeface="Arial" panose="020B0604020202020204" pitchFamily="34" charset="0"/>
                        </a:rPr>
                        <a:t>Patients, ITT</a:t>
                      </a:r>
                      <a:r>
                        <a:rPr lang="en-US" sz="1500" baseline="30000">
                          <a:solidFill>
                            <a:schemeClr val="bg1"/>
                          </a:solidFill>
                          <a:latin typeface="+mj-lt"/>
                          <a:cs typeface="Arial" panose="020B0604020202020204" pitchFamily="34" charset="0"/>
                        </a:rPr>
                        <a:t>2</a:t>
                      </a:r>
                      <a:endParaRPr lang="en-US" sz="1500">
                        <a:solidFill>
                          <a:schemeClr val="bg1"/>
                        </a:solidFill>
                        <a:latin typeface="+mj-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algn="ctr">
                        <a:spcBef>
                          <a:spcPts val="0"/>
                        </a:spcBef>
                        <a:spcAft>
                          <a:spcPts val="0"/>
                        </a:spcAft>
                      </a:pPr>
                      <a:r>
                        <a:rPr lang="en-US" sz="1500" b="1">
                          <a:solidFill>
                            <a:schemeClr val="bg1"/>
                          </a:solidFill>
                          <a:effectLst/>
                          <a:latin typeface="+mj-lt"/>
                          <a:ea typeface="Calibri" panose="020F0502020204030204" pitchFamily="34" charset="0"/>
                          <a:cs typeface="Calibri" panose="020F0502020204030204" pitchFamily="34" charset="0"/>
                        </a:rPr>
                        <a:t>SG (n = </a:t>
                      </a:r>
                      <a:r>
                        <a:rPr lang="en-US" sz="1500" b="1">
                          <a:solidFill>
                            <a:schemeClr val="bg1"/>
                          </a:solidFill>
                          <a:effectLst/>
                          <a:latin typeface="+mj-lt"/>
                          <a:ea typeface="Times New Roman" panose="02020603050405020304" pitchFamily="18" charset="0"/>
                          <a:cs typeface="Calibri" panose="020F0502020204030204" pitchFamily="34" charset="0"/>
                        </a:rPr>
                        <a:t>272</a:t>
                      </a:r>
                      <a:r>
                        <a:rPr lang="en-US" sz="1500" b="1">
                          <a:solidFill>
                            <a:schemeClr val="bg1"/>
                          </a:solidFill>
                          <a:effectLst/>
                          <a:latin typeface="+mj-lt"/>
                          <a:ea typeface="Calibri" panose="020F0502020204030204" pitchFamily="34" charset="0"/>
                          <a:cs typeface="Calibri" panose="020F0502020204030204" pitchFamily="34" charset="0"/>
                        </a:rPr>
                        <a:t>)</a:t>
                      </a:r>
                      <a:endParaRPr lang="en-US" sz="15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500" b="1">
                          <a:solidFill>
                            <a:schemeClr val="bg1"/>
                          </a:solidFill>
                          <a:effectLst/>
                          <a:latin typeface="+mj-lt"/>
                          <a:ea typeface="Calibri" panose="020F0502020204030204" pitchFamily="34" charset="0"/>
                          <a:cs typeface="Calibri" panose="020F0502020204030204" pitchFamily="34" charset="0"/>
                        </a:rPr>
                        <a:t>TPC (n = </a:t>
                      </a:r>
                      <a:r>
                        <a:rPr lang="en-US" sz="1500" b="1">
                          <a:solidFill>
                            <a:schemeClr val="bg1"/>
                          </a:solidFill>
                          <a:effectLst/>
                          <a:latin typeface="+mj-lt"/>
                          <a:ea typeface="Times New Roman" panose="02020603050405020304" pitchFamily="18" charset="0"/>
                          <a:cs typeface="Calibri" panose="020F0502020204030204" pitchFamily="34" charset="0"/>
                        </a:rPr>
                        <a:t>271)</a:t>
                      </a:r>
                      <a:endParaRPr lang="en-US" sz="15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0">
                <a:tc>
                  <a:txBody>
                    <a:bodyPr/>
                    <a:lstStyle/>
                    <a:p>
                      <a:pPr lvl="0" algn="l"/>
                      <a:r>
                        <a:rPr lang="en-US" sz="1500" b="1">
                          <a:solidFill>
                            <a:schemeClr val="tx1"/>
                          </a:solidFill>
                          <a:latin typeface="+mj-lt"/>
                          <a:cs typeface="Arial" panose="020B0604020202020204" pitchFamily="34" charset="0"/>
                        </a:rPr>
                        <a:t>Median PFS</a:t>
                      </a:r>
                      <a:r>
                        <a:rPr lang="en-US" sz="1500" b="1" i="0" baseline="0">
                          <a:solidFill>
                            <a:schemeClr val="tx1"/>
                          </a:solidFill>
                          <a:latin typeface="+mj-lt"/>
                          <a:cs typeface="Arial" panose="020B0604020202020204" pitchFamily="34" charset="0"/>
                        </a:rPr>
                        <a:t>,</a:t>
                      </a:r>
                      <a:r>
                        <a:rPr lang="en-US" sz="1500" b="1" i="0" baseline="30000">
                          <a:solidFill>
                            <a:schemeClr val="tx1"/>
                          </a:solidFill>
                          <a:latin typeface="+mj-lt"/>
                          <a:cs typeface="Arial" panose="020B0604020202020204" pitchFamily="34" charset="0"/>
                        </a:rPr>
                        <a:t>a</a:t>
                      </a:r>
                      <a:r>
                        <a:rPr lang="en-US" sz="1500" b="1" i="0" baseline="0">
                          <a:solidFill>
                            <a:schemeClr val="tx1"/>
                          </a:solidFill>
                          <a:latin typeface="+mj-lt"/>
                          <a:cs typeface="Arial" panose="020B0604020202020204" pitchFamily="34" charset="0"/>
                        </a:rPr>
                        <a:t> </a:t>
                      </a:r>
                      <a:r>
                        <a:rPr lang="en-US" sz="1500" b="1">
                          <a:solidFill>
                            <a:schemeClr val="tx1"/>
                          </a:solidFill>
                          <a:latin typeface="+mj-lt"/>
                          <a:cs typeface="Arial" panose="020B0604020202020204" pitchFamily="34" charset="0"/>
                        </a:rPr>
                        <a:t>mo</a:t>
                      </a: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500">
                          <a:solidFill>
                            <a:schemeClr val="tx1"/>
                          </a:solidFill>
                          <a:effectLst/>
                          <a:latin typeface="+mj-lt"/>
                          <a:ea typeface="Times New Roman" panose="02020603050405020304" pitchFamily="18" charset="0"/>
                          <a:cs typeface="Times New Roman" panose="02020603050405020304" pitchFamily="18" charset="0"/>
                        </a:rPr>
                        <a:t>5.5 (4.2-7.0)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500">
                          <a:solidFill>
                            <a:schemeClr val="tx1"/>
                          </a:solidFill>
                          <a:effectLst/>
                          <a:latin typeface="+mj-lt"/>
                          <a:ea typeface="Times New Roman" panose="02020603050405020304" pitchFamily="18" charset="0"/>
                          <a:cs typeface="Times New Roman" panose="02020603050405020304" pitchFamily="18" charset="0"/>
                        </a:rPr>
                        <a:t>4.0 (3.1-4.4)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5143286"/>
                  </a:ext>
                </a:extLst>
              </a:tr>
              <a:tr h="0">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500" b="0">
                          <a:solidFill>
                            <a:schemeClr val="tx1"/>
                          </a:solidFill>
                          <a:latin typeface="+mj-lt"/>
                          <a:cs typeface="Arial" panose="020B0604020202020204" pitchFamily="34" charset="0"/>
                        </a:rPr>
                        <a:t>HR (95% CI), </a:t>
                      </a:r>
                      <a:r>
                        <a:rPr lang="en-US" sz="1500" b="0" i="1">
                          <a:solidFill>
                            <a:schemeClr val="tx1"/>
                          </a:solidFill>
                          <a:latin typeface="+mj-lt"/>
                          <a:cs typeface="Arial" panose="020B0604020202020204" pitchFamily="34" charset="0"/>
                        </a:rPr>
                        <a:t>P</a:t>
                      </a:r>
                      <a:r>
                        <a:rPr lang="en-US" sz="1500" b="0">
                          <a:solidFill>
                            <a:schemeClr val="tx1"/>
                          </a:solidFill>
                          <a:latin typeface="+mj-lt"/>
                          <a:cs typeface="Arial" panose="020B0604020202020204" pitchFamily="34" charset="0"/>
                        </a:rPr>
                        <a:t>-value</a:t>
                      </a:r>
                      <a:endParaRPr lang="en-US" altLang="zh-CN" sz="1500" b="0" u="none" strike="noStrike" cap="none" baseline="30000">
                        <a:solidFill>
                          <a:schemeClr val="tx1"/>
                        </a:solidFill>
                        <a:latin typeface="+mj-lt"/>
                      </a:endParaRPr>
                    </a:p>
                  </a:txBody>
                  <a:tcPr marT="27432" marB="27432"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500">
                          <a:solidFill>
                            <a:schemeClr val="tx1"/>
                          </a:solidFill>
                          <a:effectLst/>
                          <a:latin typeface="+mj-lt"/>
                          <a:ea typeface="Times New Roman" panose="02020603050405020304" pitchFamily="18" charset="0"/>
                          <a:cs typeface="Times New Roman" panose="02020603050405020304" pitchFamily="18" charset="0"/>
                        </a:rPr>
                        <a:t>0.66 (0.53-0.83), </a:t>
                      </a:r>
                      <a:r>
                        <a:rPr lang="en-US" sz="1500" i="1">
                          <a:solidFill>
                            <a:schemeClr val="tx1"/>
                          </a:solidFill>
                          <a:effectLst/>
                          <a:latin typeface="+mj-lt"/>
                          <a:ea typeface="Times New Roman" panose="02020603050405020304" pitchFamily="18" charset="0"/>
                          <a:cs typeface="Times New Roman" panose="02020603050405020304" pitchFamily="18" charset="0"/>
                        </a:rPr>
                        <a:t>P </a:t>
                      </a:r>
                      <a:r>
                        <a:rPr lang="en-US" sz="1500">
                          <a:solidFill>
                            <a:schemeClr val="tx1"/>
                          </a:solidFill>
                          <a:effectLst/>
                          <a:latin typeface="+mj-lt"/>
                          <a:ea typeface="Times New Roman" panose="02020603050405020304" pitchFamily="18" charset="0"/>
                          <a:cs typeface="Times New Roman" panose="02020603050405020304" pitchFamily="18" charset="0"/>
                        </a:rPr>
                        <a:t>= .0003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60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451678"/>
                  </a:ext>
                </a:extLst>
              </a:tr>
              <a:tr h="0">
                <a:tc>
                  <a:txBody>
                    <a:bodyPr/>
                    <a:lstStyle/>
                    <a:p>
                      <a:pPr marL="0" marR="0">
                        <a:spcBef>
                          <a:spcPts val="0"/>
                        </a:spcBef>
                        <a:spcAft>
                          <a:spcPts val="0"/>
                        </a:spcAft>
                      </a:pPr>
                      <a:r>
                        <a:rPr lang="en-US" sz="1500" b="1">
                          <a:solidFill>
                            <a:schemeClr val="tx1"/>
                          </a:solidFill>
                          <a:effectLst/>
                          <a:latin typeface="+mj-lt"/>
                          <a:ea typeface="Times New Roman" panose="02020603050405020304" pitchFamily="18" charset="0"/>
                          <a:cs typeface="Calibri" panose="020F0502020204030204" pitchFamily="34" charset="0"/>
                        </a:rPr>
                        <a:t>Median OS, mo</a:t>
                      </a:r>
                      <a:endParaRPr lang="en-US" sz="15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chemeClr val="tx1"/>
                          </a:solidFill>
                          <a:effectLst/>
                          <a:latin typeface="+mj-lt"/>
                          <a:ea typeface="Times New Roman" panose="02020603050405020304" pitchFamily="18" charset="0"/>
                          <a:cs typeface="Times New Roman" panose="02020603050405020304" pitchFamily="18" charset="0"/>
                        </a:rPr>
                        <a:t>14.4 (13.0-15.7)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500">
                          <a:solidFill>
                            <a:schemeClr val="tx1"/>
                          </a:solidFill>
                          <a:effectLst/>
                          <a:latin typeface="+mj-lt"/>
                          <a:ea typeface="Times New Roman" panose="02020603050405020304" pitchFamily="18" charset="0"/>
                          <a:cs typeface="Times New Roman" panose="02020603050405020304" pitchFamily="18" charset="0"/>
                        </a:rPr>
                        <a:t>11.2 (10.1-12.7)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974439901"/>
                  </a:ext>
                </a:extLst>
              </a:tr>
              <a:tr h="0">
                <a:tc>
                  <a:txBody>
                    <a:bodyPr/>
                    <a:lstStyle/>
                    <a:p>
                      <a:pPr marL="182880" marR="0">
                        <a:spcBef>
                          <a:spcPts val="0"/>
                        </a:spcBef>
                        <a:spcAft>
                          <a:spcPts val="0"/>
                        </a:spcAft>
                      </a:pPr>
                      <a:r>
                        <a:rPr lang="en-US" sz="1500" b="0">
                          <a:solidFill>
                            <a:schemeClr val="tx1"/>
                          </a:solidFill>
                          <a:effectLst/>
                          <a:latin typeface="+mj-lt"/>
                          <a:ea typeface="Times New Roman" panose="02020603050405020304" pitchFamily="18" charset="0"/>
                          <a:cs typeface="Calibri" panose="020F0502020204030204" pitchFamily="34" charset="0"/>
                        </a:rPr>
                        <a:t>HR (95% CI), </a:t>
                      </a:r>
                      <a:r>
                        <a:rPr lang="en-US" sz="1500" b="0" i="1">
                          <a:solidFill>
                            <a:schemeClr val="tx1"/>
                          </a:solidFill>
                          <a:latin typeface="+mj-lt"/>
                          <a:cs typeface="Arial" panose="020B0604020202020204" pitchFamily="34" charset="0"/>
                        </a:rPr>
                        <a:t>P</a:t>
                      </a:r>
                      <a:r>
                        <a:rPr lang="en-US" sz="1500" b="0">
                          <a:solidFill>
                            <a:schemeClr val="tx1"/>
                          </a:solidFill>
                          <a:latin typeface="+mj-lt"/>
                          <a:cs typeface="Arial" panose="020B0604020202020204" pitchFamily="34" charset="0"/>
                        </a:rPr>
                        <a:t>-value</a:t>
                      </a:r>
                      <a:endParaRPr lang="en-US" sz="15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algn="ctr">
                        <a:spcBef>
                          <a:spcPts val="0"/>
                        </a:spcBef>
                        <a:spcAft>
                          <a:spcPts val="0"/>
                        </a:spcAft>
                      </a:pPr>
                      <a:r>
                        <a:rPr lang="en-US" sz="1500">
                          <a:solidFill>
                            <a:schemeClr val="tx1"/>
                          </a:solidFill>
                          <a:effectLst/>
                          <a:latin typeface="+mj-lt"/>
                          <a:cs typeface="Times New Roman" panose="02020603050405020304" pitchFamily="18" charset="0"/>
                        </a:rPr>
                        <a:t>0.79 (0.65-0.96), </a:t>
                      </a:r>
                      <a:r>
                        <a:rPr lang="en-US" sz="1500" i="1">
                          <a:solidFill>
                            <a:schemeClr val="tx1"/>
                          </a:solidFill>
                          <a:effectLst/>
                          <a:latin typeface="+mj-lt"/>
                          <a:cs typeface="Times New Roman" panose="02020603050405020304" pitchFamily="18" charset="0"/>
                        </a:rPr>
                        <a:t>P</a:t>
                      </a:r>
                      <a:r>
                        <a:rPr lang="en-US" sz="1500" i="0">
                          <a:solidFill>
                            <a:schemeClr val="tx1"/>
                          </a:solidFill>
                          <a:effectLst/>
                          <a:latin typeface="+mj-lt"/>
                          <a:cs typeface="Times New Roman" panose="02020603050405020304" pitchFamily="18" charset="0"/>
                        </a:rPr>
                        <a:t> = .020</a:t>
                      </a:r>
                      <a:endParaRPr lang="en-US" sz="1500">
                        <a:solidFill>
                          <a:schemeClr val="tx1"/>
                        </a:solidFill>
                        <a:effectLst/>
                        <a:latin typeface="+mj-lt"/>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spcBef>
                          <a:spcPts val="0"/>
                        </a:spcBef>
                        <a:spcAft>
                          <a:spcPts val="0"/>
                        </a:spcAft>
                      </a:pPr>
                      <a:r>
                        <a:rPr lang="en-US" sz="1500">
                          <a:solidFill>
                            <a:srgbClr val="002557"/>
                          </a:solidFill>
                          <a:effectLst/>
                          <a:latin typeface="+mn-lt"/>
                          <a:ea typeface="Times New Roman" panose="02020603050405020304" pitchFamily="18" charset="0"/>
                          <a:cs typeface="Times New Roman" panose="02020603050405020304" pitchFamily="18" charset="0"/>
                        </a:rPr>
                        <a:t>1 (&lt;1)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923588309"/>
                  </a:ext>
                </a:extLst>
              </a:tr>
              <a:tr h="0">
                <a:tc>
                  <a:txBody>
                    <a:bodyPr/>
                    <a:lstStyle/>
                    <a:p>
                      <a:pPr marL="0" marR="0">
                        <a:spcBef>
                          <a:spcPts val="0"/>
                        </a:spcBef>
                        <a:spcAft>
                          <a:spcPts val="0"/>
                        </a:spcAft>
                      </a:pPr>
                      <a:r>
                        <a:rPr lang="en-US" sz="1500" b="1" err="1">
                          <a:solidFill>
                            <a:schemeClr val="tx1"/>
                          </a:solidFill>
                          <a:effectLst/>
                          <a:latin typeface="+mj-lt"/>
                          <a:ea typeface="Times New Roman" panose="02020603050405020304" pitchFamily="18" charset="0"/>
                          <a:cs typeface="Calibri" panose="020F0502020204030204" pitchFamily="34" charset="0"/>
                        </a:rPr>
                        <a:t>ORR,</a:t>
                      </a:r>
                      <a:r>
                        <a:rPr lang="en-US" sz="1500" b="1" baseline="30000" err="1">
                          <a:solidFill>
                            <a:schemeClr val="tx1"/>
                          </a:solidFill>
                          <a:effectLst/>
                          <a:latin typeface="+mj-lt"/>
                          <a:ea typeface="Times New Roman" panose="02020603050405020304" pitchFamily="18" charset="0"/>
                          <a:cs typeface="Calibri" panose="020F0502020204030204" pitchFamily="34" charset="0"/>
                        </a:rPr>
                        <a:t>a</a:t>
                      </a:r>
                      <a:r>
                        <a:rPr lang="en-US" sz="1500" b="1">
                          <a:solidFill>
                            <a:schemeClr val="tx1"/>
                          </a:solidFill>
                          <a:effectLst/>
                          <a:latin typeface="+mj-lt"/>
                          <a:ea typeface="Times New Roman" panose="02020603050405020304" pitchFamily="18" charset="0"/>
                          <a:cs typeface="Calibri" panose="020F0502020204030204" pitchFamily="34" charset="0"/>
                        </a:rPr>
                        <a:t> %</a:t>
                      </a:r>
                      <a:endParaRPr lang="en-US" sz="15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500">
                          <a:solidFill>
                            <a:schemeClr val="tx1"/>
                          </a:solidFill>
                          <a:effectLst/>
                          <a:latin typeface="+mj-lt"/>
                          <a:ea typeface="Calibri" panose="020F0502020204030204" pitchFamily="34" charset="0"/>
                          <a:cs typeface="Times New Roman" panose="02020603050405020304" pitchFamily="18" charset="0"/>
                        </a:rPr>
                        <a:t>21%</a:t>
                      </a:r>
                      <a:endParaRPr lang="en-US" sz="1500" strike="sngStrike">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500">
                          <a:solidFill>
                            <a:schemeClr val="tx1"/>
                          </a:solidFill>
                          <a:effectLst/>
                          <a:latin typeface="+mj-lt"/>
                          <a:ea typeface="Calibri" panose="020F0502020204030204" pitchFamily="34" charset="0"/>
                          <a:cs typeface="Times New Roman" panose="02020603050405020304" pitchFamily="18" charset="0"/>
                        </a:rPr>
                        <a:t>14%</a:t>
                      </a:r>
                      <a:endParaRPr lang="en-US" sz="1500" strike="sngStrike">
                        <a:solidFill>
                          <a:schemeClr val="tx1"/>
                        </a:solidFill>
                        <a:effectLst/>
                        <a:highlight>
                          <a:srgbClr val="FFFF00"/>
                        </a:highligh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872101"/>
                  </a:ext>
                </a:extLst>
              </a:tr>
              <a:tr h="0">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500" b="0">
                          <a:solidFill>
                            <a:schemeClr val="tx1"/>
                          </a:solidFill>
                          <a:latin typeface="+mj-lt"/>
                          <a:cs typeface="Arial" panose="020B0604020202020204" pitchFamily="34" charset="0"/>
                        </a:rPr>
                        <a:t>Odds ratio (95% CI), </a:t>
                      </a:r>
                      <a:r>
                        <a:rPr lang="en-US" sz="1500" b="0" i="1">
                          <a:solidFill>
                            <a:schemeClr val="tx1"/>
                          </a:solidFill>
                          <a:latin typeface="+mj-lt"/>
                          <a:cs typeface="Arial" panose="020B0604020202020204" pitchFamily="34" charset="0"/>
                        </a:rPr>
                        <a:t>P</a:t>
                      </a:r>
                      <a:r>
                        <a:rPr lang="en-US" sz="1500" b="0">
                          <a:solidFill>
                            <a:schemeClr val="tx1"/>
                          </a:solidFill>
                          <a:latin typeface="+mj-lt"/>
                          <a:cs typeface="Arial" panose="020B0604020202020204" pitchFamily="34" charset="0"/>
                        </a:rPr>
                        <a:t>-value</a:t>
                      </a:r>
                      <a:endParaRPr lang="en-US" altLang="zh-CN" sz="1500" b="0" u="none" strike="noStrike" cap="none" baseline="30000">
                        <a:solidFill>
                          <a:schemeClr val="tx1"/>
                        </a:solidFill>
                        <a:latin typeface="+mj-lt"/>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7000"/>
                        </a:lnSpc>
                        <a:spcBef>
                          <a:spcPts val="0"/>
                        </a:spcBef>
                        <a:spcAft>
                          <a:spcPts val="0"/>
                        </a:spcAft>
                      </a:pPr>
                      <a:r>
                        <a:rPr lang="en-US" sz="1500">
                          <a:solidFill>
                            <a:schemeClr val="tx1"/>
                          </a:solidFill>
                          <a:effectLst/>
                          <a:latin typeface="+mj-lt"/>
                          <a:ea typeface="Calibri" panose="020F0502020204030204" pitchFamily="34" charset="0"/>
                          <a:cs typeface="Times New Roman" panose="02020603050405020304" pitchFamily="18" charset="0"/>
                        </a:rPr>
                        <a:t>1.63 (1.03</a:t>
                      </a:r>
                      <a:r>
                        <a:rPr lang="en-US" sz="1500">
                          <a:solidFill>
                            <a:schemeClr val="tx1"/>
                          </a:solidFill>
                          <a:effectLst/>
                          <a:latin typeface="+mj-lt"/>
                          <a:ea typeface="Times New Roman" panose="02020603050405020304" pitchFamily="18" charset="0"/>
                          <a:cs typeface="Times New Roman" panose="02020603050405020304" pitchFamily="18" charset="0"/>
                        </a:rPr>
                        <a:t>-</a:t>
                      </a:r>
                      <a:r>
                        <a:rPr lang="en-US" sz="1500">
                          <a:solidFill>
                            <a:schemeClr val="tx1"/>
                          </a:solidFill>
                          <a:effectLst/>
                          <a:latin typeface="+mj-lt"/>
                          <a:ea typeface="Calibri" panose="020F0502020204030204" pitchFamily="34" charset="0"/>
                          <a:cs typeface="Times New Roman" panose="02020603050405020304" pitchFamily="18" charset="0"/>
                        </a:rPr>
                        <a:t>2.56), </a:t>
                      </a:r>
                      <a:r>
                        <a:rPr lang="en-US" sz="1500" i="1">
                          <a:solidFill>
                            <a:schemeClr val="tx1"/>
                          </a:solidFill>
                          <a:effectLst/>
                          <a:latin typeface="+mj-lt"/>
                          <a:ea typeface="Calibri" panose="020F0502020204030204" pitchFamily="34" charset="0"/>
                          <a:cs typeface="Times New Roman" panose="02020603050405020304" pitchFamily="18" charset="0"/>
                        </a:rPr>
                        <a:t>P </a:t>
                      </a:r>
                      <a:r>
                        <a:rPr lang="en-US" sz="1500">
                          <a:solidFill>
                            <a:schemeClr val="tx1"/>
                          </a:solidFill>
                          <a:effectLst/>
                          <a:latin typeface="+mj-lt"/>
                          <a:ea typeface="Calibri" panose="020F0502020204030204" pitchFamily="34" charset="0"/>
                          <a:cs typeface="Times New Roman" panose="02020603050405020304" pitchFamily="18" charset="0"/>
                        </a:rPr>
                        <a:t>= .035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7432300"/>
                  </a:ext>
                </a:extLst>
              </a:tr>
              <a:tr h="0">
                <a:tc>
                  <a:txBody>
                    <a:bodyPr/>
                    <a:lstStyle/>
                    <a:p>
                      <a:pPr marL="0" marR="0">
                        <a:spcBef>
                          <a:spcPts val="0"/>
                        </a:spcBef>
                        <a:spcAft>
                          <a:spcPts val="0"/>
                        </a:spcAft>
                      </a:pPr>
                      <a:r>
                        <a:rPr lang="en-US" sz="1500" b="1">
                          <a:solidFill>
                            <a:schemeClr val="tx1"/>
                          </a:solidFill>
                          <a:effectLst/>
                          <a:latin typeface="+mj-lt"/>
                          <a:ea typeface="Times New Roman" panose="02020603050405020304" pitchFamily="18" charset="0"/>
                          <a:cs typeface="Calibri" panose="020F0502020204030204" pitchFamily="34" charset="0"/>
                        </a:rPr>
                        <a:t>Median DoR,</a:t>
                      </a:r>
                      <a:r>
                        <a:rPr lang="en-US" sz="1500" b="1" baseline="30000">
                          <a:solidFill>
                            <a:schemeClr val="tx1"/>
                          </a:solidFill>
                          <a:effectLst/>
                          <a:latin typeface="+mj-lt"/>
                          <a:ea typeface="Times New Roman" panose="02020603050405020304" pitchFamily="18" charset="0"/>
                          <a:cs typeface="Calibri" panose="020F0502020204030204" pitchFamily="34" charset="0"/>
                        </a:rPr>
                        <a:t>a</a:t>
                      </a:r>
                      <a:r>
                        <a:rPr lang="en-US" sz="1500" b="1">
                          <a:solidFill>
                            <a:schemeClr val="tx1"/>
                          </a:solidFill>
                          <a:effectLst/>
                          <a:latin typeface="+mj-lt"/>
                          <a:ea typeface="Times New Roman" panose="02020603050405020304" pitchFamily="18" charset="0"/>
                          <a:cs typeface="Calibri" panose="020F0502020204030204" pitchFamily="34" charset="0"/>
                        </a:rPr>
                        <a:t> mo (95% CI)</a:t>
                      </a:r>
                      <a:endParaRPr lang="en-US" sz="15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US" sz="1500">
                          <a:solidFill>
                            <a:schemeClr val="tx1"/>
                          </a:solidFill>
                          <a:effectLst/>
                          <a:latin typeface="+mj-lt"/>
                          <a:ea typeface="Calibri" panose="020F0502020204030204" pitchFamily="34" charset="0"/>
                          <a:cs typeface="Times New Roman" panose="02020603050405020304" pitchFamily="18" charset="0"/>
                        </a:rPr>
                        <a:t>8.1 (6.7</a:t>
                      </a:r>
                      <a:r>
                        <a:rPr lang="en-US" sz="1500">
                          <a:solidFill>
                            <a:schemeClr val="tx1"/>
                          </a:solidFill>
                          <a:effectLst/>
                          <a:latin typeface="+mj-lt"/>
                          <a:ea typeface="Times New Roman" panose="02020603050405020304" pitchFamily="18" charset="0"/>
                          <a:cs typeface="Times New Roman" panose="02020603050405020304" pitchFamily="18" charset="0"/>
                        </a:rPr>
                        <a:t>-</a:t>
                      </a:r>
                      <a:r>
                        <a:rPr lang="en-US" sz="1500">
                          <a:solidFill>
                            <a:schemeClr val="tx1"/>
                          </a:solidFill>
                          <a:effectLst/>
                          <a:latin typeface="+mj-lt"/>
                          <a:ea typeface="Calibri" panose="020F0502020204030204" pitchFamily="34" charset="0"/>
                          <a:cs typeface="Times New Roman" panose="02020603050405020304" pitchFamily="18" charset="0"/>
                        </a:rPr>
                        <a:t>8.9)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US" sz="1500">
                          <a:solidFill>
                            <a:schemeClr val="tx1"/>
                          </a:solidFill>
                          <a:effectLst/>
                          <a:latin typeface="+mj-lt"/>
                          <a:ea typeface="Calibri" panose="020F0502020204030204" pitchFamily="34" charset="0"/>
                          <a:cs typeface="Times New Roman" panose="02020603050405020304" pitchFamily="18" charset="0"/>
                        </a:rPr>
                        <a:t>5.6 (3.8</a:t>
                      </a:r>
                      <a:r>
                        <a:rPr lang="en-US" sz="1500">
                          <a:solidFill>
                            <a:schemeClr val="tx1"/>
                          </a:solidFill>
                          <a:effectLst/>
                          <a:latin typeface="+mj-lt"/>
                          <a:ea typeface="Times New Roman" panose="02020603050405020304" pitchFamily="18" charset="0"/>
                          <a:cs typeface="Times New Roman" panose="02020603050405020304" pitchFamily="18" charset="0"/>
                        </a:rPr>
                        <a:t>-</a:t>
                      </a:r>
                      <a:r>
                        <a:rPr lang="en-US" sz="1500">
                          <a:solidFill>
                            <a:schemeClr val="tx1"/>
                          </a:solidFill>
                          <a:effectLst/>
                          <a:latin typeface="+mj-lt"/>
                          <a:ea typeface="Calibri" panose="020F0502020204030204" pitchFamily="34" charset="0"/>
                          <a:cs typeface="Times New Roman" panose="02020603050405020304" pitchFamily="18" charset="0"/>
                        </a:rPr>
                        <a:t>7.9)</a:t>
                      </a:r>
                    </a:p>
                  </a:txBody>
                  <a:tcPr marL="68580" marR="68580" marT="0" marB="0" anchor="ctr">
                    <a:lnL w="12700" cap="flat" cmpd="sng" algn="ctr">
                      <a:solidFill>
                        <a:schemeClr val="bg1"/>
                      </a:solidFill>
                      <a:prstDash val="solid"/>
                      <a:round/>
                      <a:headEnd type="none" w="med" len="med"/>
                      <a:tailEnd type="none" w="med" len="med"/>
                    </a:lnL>
                    <a:lnT>
                      <a:noFill/>
                    </a:lnT>
                    <a:lnB w="12700" cap="flat" cmpd="sng" algn="ctr">
                      <a:solidFill>
                        <a:schemeClr val="tx1"/>
                      </a:solidFill>
                      <a:prstDash val="solid"/>
                      <a:round/>
                      <a:headEnd type="none" w="med" len="med"/>
                      <a:tailEnd type="none" w="med" len="med"/>
                    </a:lnB>
                    <a:solidFill>
                      <a:srgbClr val="E7F3F3"/>
                    </a:solidFill>
                  </a:tcPr>
                </a:tc>
                <a:extLst>
                  <a:ext uri="{0D108BD9-81ED-4DB2-BD59-A6C34878D82A}">
                    <a16:rowId xmlns:a16="http://schemas.microsoft.com/office/drawing/2014/main" val="2891178186"/>
                  </a:ext>
                </a:extLst>
              </a:tr>
            </a:tbl>
          </a:graphicData>
        </a:graphic>
      </p:graphicFrame>
      <p:sp>
        <p:nvSpPr>
          <p:cNvPr id="10" name="TextBox 9">
            <a:extLst>
              <a:ext uri="{FF2B5EF4-FFF2-40B4-BE49-F238E27FC236}">
                <a16:creationId xmlns:a16="http://schemas.microsoft.com/office/drawing/2014/main" id="{8CAADEE9-81BE-4590-ADC4-D3F7E75164F5}"/>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1" name="Footer Placeholder 29">
            <a:extLst>
              <a:ext uri="{FF2B5EF4-FFF2-40B4-BE49-F238E27FC236}">
                <a16:creationId xmlns:a16="http://schemas.microsoft.com/office/drawing/2014/main" id="{27430C55-3225-4C0C-88A7-59C27867C3B9}"/>
              </a:ext>
            </a:extLst>
          </p:cNvPr>
          <p:cNvSpPr txBox="1">
            <a:spLocks/>
          </p:cNvSpPr>
          <p:nvPr/>
        </p:nvSpPr>
        <p:spPr>
          <a:xfrm>
            <a:off x="485795" y="5776530"/>
            <a:ext cx="11557583"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br>
            <a:b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BICR, blinded independent central review; CBR, clinical benefit rate; CI, confidence interval;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DoR</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duration of response; HER2–, human epidermal growth factor receptor 2-negative; HR, hazard ratio; HR+, hormonal receptor-positive;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metastatic breast cancer;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months; ORR, objective response rate; OS, overall survival; PFS, progression-free survival; SG,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BICR</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HS, et al. J Clin Oncol. 2022;40:3365-3376. 2.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HS, et al. Oral presentation at ESMO Congress; September 9-13, 2022; Paris, France. Abstract LBA7; 3.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Tolaney</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 et al. Final overall survival (OS) analysis from the phase 3 TROPiCS-02 study of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dirty="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dirty="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3" name="Picture 2" descr="House Symbol Vector Art, Icons, and Graphics for Free Download">
            <a:hlinkClick r:id="rId3" action="ppaction://hlinksldjump"/>
            <a:extLst>
              <a:ext uri="{FF2B5EF4-FFF2-40B4-BE49-F238E27FC236}">
                <a16:creationId xmlns:a16="http://schemas.microsoft.com/office/drawing/2014/main" id="{6BFD057D-A4EB-4F06-A951-EFA61B1ED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7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9DA31945-1EA9-4871-9A53-73C97040B681}"/>
              </a:ext>
            </a:extLst>
          </p:cNvPr>
          <p:cNvSpPr>
            <a:spLocks/>
          </p:cNvSpPr>
          <p:nvPr/>
        </p:nvSpPr>
        <p:spPr>
          <a:xfrm rot="16200000" flipH="1">
            <a:off x="5220842" y="1699409"/>
            <a:ext cx="4383161" cy="3327688"/>
          </a:xfrm>
          <a:prstGeom prst="rect">
            <a:avLst/>
          </a:prstGeom>
          <a:solidFill>
            <a:srgbClr val="FFFFFF">
              <a:lumMod val="95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lIns="0" tIns="0" rIns="72000" bIns="0" rtlCol="0" anchor="t"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051" b="1" i="0" u="none" strike="noStrike" kern="0" cap="none" spc="0" normalizeH="0" baseline="0" noProof="0">
              <a:ln>
                <a:noFill/>
              </a:ln>
              <a:solidFill>
                <a:srgbClr val="002557"/>
              </a:solidFill>
              <a:effectLst/>
              <a:uLnTx/>
              <a:uFillTx/>
              <a:latin typeface="Trebuchet MS"/>
              <a:ea typeface="+mj-ea"/>
              <a:cs typeface="+mj-cs"/>
              <a:sym typeface="Arial"/>
            </a:endParaRPr>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DA4CE72-266C-1B71-1657-5165995BDF27}"/>
              </a:ext>
            </a:extLst>
          </p:cNvPr>
          <p:cNvSpPr txBox="1"/>
          <p:nvPr/>
        </p:nvSpPr>
        <p:spPr>
          <a:xfrm>
            <a:off x="410169" y="5507848"/>
            <a:ext cx="113716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700" b="0" i="0" u="none" strike="noStrike" kern="1200" cap="none" spc="0" normalizeH="0" baseline="0" noProof="0">
                <a:ln>
                  <a:noFill/>
                </a:ln>
                <a:solidFill>
                  <a:srgbClr val="54565B"/>
                </a:solidFill>
                <a:effectLst/>
                <a:uLnTx/>
                <a:uFillTx/>
                <a:latin typeface="Trebuchet MS"/>
                <a:ea typeface="+mn-ea"/>
                <a:cs typeface="+mn-cs"/>
              </a:rPr>
            </a:br>
            <a:endParaRPr kumimoji="0" lang="en-US" sz="700" b="0" i="0" u="none" strike="noStrike" kern="1200" cap="none" spc="0" normalizeH="0" baseline="0" noProof="0">
              <a:ln>
                <a:noFill/>
              </a:ln>
              <a:solidFill>
                <a:srgbClr val="54565B"/>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C8E79234-FDB9-4D18-88D9-9D9331E96ED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5" name="Footer Placeholder 29">
            <a:extLst>
              <a:ext uri="{FF2B5EF4-FFF2-40B4-BE49-F238E27FC236}">
                <a16:creationId xmlns:a16="http://schemas.microsoft.com/office/drawing/2014/main" id="{301D1E7C-747F-405D-882B-30F62F623848}"/>
              </a:ext>
            </a:extLst>
          </p:cNvPr>
          <p:cNvSpPr txBox="1">
            <a:spLocks/>
          </p:cNvSpPr>
          <p:nvPr/>
        </p:nvSpPr>
        <p:spPr>
          <a:xfrm>
            <a:off x="554774" y="5774494"/>
            <a:ext cx="1137166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EORTC QLQ-C30, The European Organization for Research and Treatment of Cancer Quality of Life Questionnaire Core 30; FA, final analysis;  IA, interim analysis; ITT, intent-to-treat; ORR, objective response rate; OS, overall survival; PFS, progression-free survival; QoL, quality of life;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 TTD, time-to-deterioration.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The</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3 QoL endpoints were tested using graphical approach of Maurer and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Bretz</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to control multiplicity.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J Clin Oncol. 2022;40:3365-3376. 2.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Oral presentation at ESMO Congress; September 9-13, 2022; Paris, France. Abstract LBA76; 3.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47" name="Picture 2" descr="House Symbol Vector Art, Icons, and Graphics for Free Download">
            <a:hlinkClick r:id="rId3" action="ppaction://hlinksldjump"/>
            <a:extLst>
              <a:ext uri="{FF2B5EF4-FFF2-40B4-BE49-F238E27FC236}">
                <a16:creationId xmlns:a16="http://schemas.microsoft.com/office/drawing/2014/main" id="{086C9257-D7B7-4133-B557-421720C3F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88" name="Title 1">
            <a:extLst>
              <a:ext uri="{FF2B5EF4-FFF2-40B4-BE49-F238E27FC236}">
                <a16:creationId xmlns:a16="http://schemas.microsoft.com/office/drawing/2014/main" id="{6E60CE76-77A4-4ACB-9E9F-309EF0B6AABB}"/>
              </a:ext>
            </a:extLst>
          </p:cNvPr>
          <p:cNvSpPr txBox="1">
            <a:spLocks/>
          </p:cNvSpPr>
          <p:nvPr/>
        </p:nvSpPr>
        <p:spPr>
          <a:xfrm>
            <a:off x="648788" y="194918"/>
            <a:ext cx="10924675" cy="1093408"/>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rPr>
              <a:t>Statistical Analysis</a:t>
            </a:r>
          </a:p>
        </p:txBody>
      </p:sp>
      <p:sp>
        <p:nvSpPr>
          <p:cNvPr id="87" name="Rectangle 86">
            <a:extLst>
              <a:ext uri="{FF2B5EF4-FFF2-40B4-BE49-F238E27FC236}">
                <a16:creationId xmlns:a16="http://schemas.microsoft.com/office/drawing/2014/main" id="{D69A82DA-AB73-4626-9961-54A20A65B5A3}"/>
              </a:ext>
            </a:extLst>
          </p:cNvPr>
          <p:cNvSpPr>
            <a:spLocks/>
          </p:cNvSpPr>
          <p:nvPr/>
        </p:nvSpPr>
        <p:spPr>
          <a:xfrm rot="16200000" flipH="1">
            <a:off x="8364738" y="2167166"/>
            <a:ext cx="4383161" cy="2356960"/>
          </a:xfrm>
          <a:prstGeom prst="rect">
            <a:avLst/>
          </a:prstGeom>
          <a:solidFill>
            <a:srgbClr val="FFFFFF">
              <a:lumMod val="95000"/>
            </a:srgbClr>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lIns="0" tIns="0" rIns="72000" bIns="0" rtlCol="0" anchor="t"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051" b="1" i="0" u="none" strike="noStrike" kern="0" cap="none" spc="0" normalizeH="0" baseline="0" noProof="0">
              <a:ln>
                <a:noFill/>
              </a:ln>
              <a:solidFill>
                <a:srgbClr val="002557"/>
              </a:solidFill>
              <a:effectLst/>
              <a:uLnTx/>
              <a:uFillTx/>
              <a:latin typeface="Arial"/>
              <a:ea typeface="+mj-ea"/>
              <a:cs typeface="+mj-cs"/>
              <a:sym typeface="Arial"/>
            </a:endParaRPr>
          </a:p>
        </p:txBody>
      </p:sp>
      <p:sp>
        <p:nvSpPr>
          <p:cNvPr id="89" name="Rectangle 88">
            <a:extLst>
              <a:ext uri="{FF2B5EF4-FFF2-40B4-BE49-F238E27FC236}">
                <a16:creationId xmlns:a16="http://schemas.microsoft.com/office/drawing/2014/main" id="{92F05FED-6243-4A77-BF7D-F6CE54875010}"/>
              </a:ext>
            </a:extLst>
          </p:cNvPr>
          <p:cNvSpPr/>
          <p:nvPr/>
        </p:nvSpPr>
        <p:spPr>
          <a:xfrm rot="16200000" flipH="1">
            <a:off x="7369134" y="3601850"/>
            <a:ext cx="137692" cy="429663"/>
          </a:xfrm>
          <a:prstGeom prst="rect">
            <a:avLst/>
          </a:prstGeom>
          <a:solidFill>
            <a:srgbClr val="203661"/>
          </a:soli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srgbClr val="FFFFFF"/>
              </a:solidFill>
              <a:effectLst/>
              <a:uLnTx/>
              <a:uFillTx/>
              <a:latin typeface="Arial"/>
              <a:ea typeface="+mj-ea"/>
              <a:cs typeface="+mj-cs"/>
              <a:sym typeface="Arial"/>
            </a:endParaRPr>
          </a:p>
        </p:txBody>
      </p:sp>
      <p:cxnSp>
        <p:nvCxnSpPr>
          <p:cNvPr id="90" name="Straight Arrow Connector 89">
            <a:extLst>
              <a:ext uri="{FF2B5EF4-FFF2-40B4-BE49-F238E27FC236}">
                <a16:creationId xmlns:a16="http://schemas.microsoft.com/office/drawing/2014/main" id="{8087E987-601D-434A-A69A-AEF658A24EE2}"/>
              </a:ext>
            </a:extLst>
          </p:cNvPr>
          <p:cNvCxnSpPr>
            <a:cxnSpLocks/>
          </p:cNvCxnSpPr>
          <p:nvPr/>
        </p:nvCxnSpPr>
        <p:spPr>
          <a:xfrm>
            <a:off x="8028090" y="3241212"/>
            <a:ext cx="0" cy="485780"/>
          </a:xfrm>
          <a:prstGeom prst="straightConnector1">
            <a:avLst/>
          </a:prstGeom>
          <a:noFill/>
          <a:ln w="6350" cap="flat" cmpd="sng" algn="ctr">
            <a:solidFill>
              <a:srgbClr val="FFFFFF">
                <a:lumMod val="50000"/>
              </a:srgbClr>
            </a:solidFill>
            <a:prstDash val="solid"/>
            <a:miter lim="800000"/>
            <a:tailEnd type="triangle"/>
          </a:ln>
          <a:effectLst/>
        </p:spPr>
      </p:cxnSp>
      <p:sp>
        <p:nvSpPr>
          <p:cNvPr id="91" name="Rectangle 90">
            <a:extLst>
              <a:ext uri="{FF2B5EF4-FFF2-40B4-BE49-F238E27FC236}">
                <a16:creationId xmlns:a16="http://schemas.microsoft.com/office/drawing/2014/main" id="{E8716159-95FE-4C9C-9FBE-AC74ECB7F5CF}"/>
              </a:ext>
            </a:extLst>
          </p:cNvPr>
          <p:cNvSpPr>
            <a:spLocks/>
          </p:cNvSpPr>
          <p:nvPr/>
        </p:nvSpPr>
        <p:spPr>
          <a:xfrm rot="16200000" flipH="1">
            <a:off x="7177086" y="371670"/>
            <a:ext cx="463180" cy="2754234"/>
          </a:xfrm>
          <a:prstGeom prst="rect">
            <a:avLst/>
          </a:prstGeom>
          <a:solidFill>
            <a:schemeClr val="accent1">
              <a:lumMod val="60000"/>
              <a:lumOff val="40000"/>
            </a:schemeClr>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t>PFS assessed by BICR in ITT </a:t>
            </a:r>
            <a:b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br>
            <a: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t>2-sided </a:t>
            </a:r>
            <a:r>
              <a:rPr kumimoji="0" lang="el-GR" sz="1051" b="1" i="0" u="none" strike="noStrike" kern="0" cap="none" spc="0" normalizeH="0" baseline="0" noProof="0">
                <a:ln>
                  <a:noFill/>
                </a:ln>
                <a:solidFill>
                  <a:srgbClr val="FFFFFF"/>
                </a:solidFill>
                <a:effectLst/>
                <a:uLnTx/>
                <a:uFillTx/>
                <a:latin typeface="Trebuchet MS"/>
                <a:ea typeface="+mj-ea"/>
                <a:cs typeface="+mj-cs"/>
                <a:sym typeface="Arial"/>
              </a:rPr>
              <a:t>α</a:t>
            </a:r>
            <a: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t> = 0.05</a:t>
            </a:r>
            <a:endParaRPr kumimoji="0" lang="en-IN" sz="1051" b="1" i="0" u="none" strike="noStrike" kern="0" cap="none" spc="0" normalizeH="0" baseline="0" noProof="0">
              <a:ln>
                <a:noFill/>
              </a:ln>
              <a:solidFill>
                <a:srgbClr val="FFFFFF"/>
              </a:solidFill>
              <a:effectLst/>
              <a:uLnTx/>
              <a:uFillTx/>
              <a:latin typeface="Trebuchet MS"/>
              <a:ea typeface="+mj-ea"/>
              <a:cs typeface="+mj-cs"/>
              <a:sym typeface="Arial"/>
            </a:endParaRPr>
          </a:p>
        </p:txBody>
      </p:sp>
      <p:sp>
        <p:nvSpPr>
          <p:cNvPr id="92" name="Rectangle 91">
            <a:extLst>
              <a:ext uri="{FF2B5EF4-FFF2-40B4-BE49-F238E27FC236}">
                <a16:creationId xmlns:a16="http://schemas.microsoft.com/office/drawing/2014/main" id="{74757580-D590-4F90-BCEC-3718A2ACCF9B}"/>
              </a:ext>
            </a:extLst>
          </p:cNvPr>
          <p:cNvSpPr>
            <a:spLocks/>
          </p:cNvSpPr>
          <p:nvPr/>
        </p:nvSpPr>
        <p:spPr>
          <a:xfrm rot="16200000" flipH="1">
            <a:off x="7112960" y="2673191"/>
            <a:ext cx="591429" cy="2754235"/>
          </a:xfrm>
          <a:prstGeom prst="rect">
            <a:avLst/>
          </a:prstGeom>
          <a:solidFill>
            <a:schemeClr val="accent1">
              <a:lumMod val="60000"/>
              <a:lumOff val="40000"/>
            </a:schemeClr>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t>ORR assessed by BICR in ITT </a:t>
            </a:r>
            <a:b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br>
            <a:r>
              <a:rPr kumimoji="0" lang="en-US" sz="1051" b="1" i="0" u="none" strike="noStrike" kern="0" cap="none" spc="0" normalizeH="0" baseline="0" noProof="0">
                <a:ln>
                  <a:noFill/>
                </a:ln>
                <a:solidFill>
                  <a:srgbClr val="FFFFFF"/>
                </a:solidFill>
                <a:effectLst/>
                <a:uLnTx/>
                <a:uFillTx/>
                <a:latin typeface="Trebuchet MS"/>
                <a:ea typeface="+mj-ea"/>
                <a:cs typeface="+mj-cs"/>
                <a:sym typeface="Arial"/>
              </a:rPr>
              <a:t>2-sided α = 0.05</a:t>
            </a:r>
            <a:endParaRPr kumimoji="0" lang="en-IN" sz="1051" b="1" i="0" u="none" strike="noStrike" kern="0" cap="none" spc="0" normalizeH="0" baseline="0" noProof="0">
              <a:ln>
                <a:noFill/>
              </a:ln>
              <a:solidFill>
                <a:srgbClr val="FFFFFF"/>
              </a:solidFill>
              <a:effectLst/>
              <a:uLnTx/>
              <a:uFillTx/>
              <a:latin typeface="Trebuchet MS"/>
              <a:ea typeface="+mj-ea"/>
              <a:cs typeface="+mj-cs"/>
              <a:sym typeface="Arial"/>
            </a:endParaRPr>
          </a:p>
        </p:txBody>
      </p:sp>
      <p:sp>
        <p:nvSpPr>
          <p:cNvPr id="93" name="TextBox 92">
            <a:extLst>
              <a:ext uri="{FF2B5EF4-FFF2-40B4-BE49-F238E27FC236}">
                <a16:creationId xmlns:a16="http://schemas.microsoft.com/office/drawing/2014/main" id="{592DCADF-C391-44A4-998A-1D798041AC5A}"/>
              </a:ext>
            </a:extLst>
          </p:cNvPr>
          <p:cNvSpPr txBox="1"/>
          <p:nvPr/>
        </p:nvSpPr>
        <p:spPr>
          <a:xfrm rot="16200000" flipH="1">
            <a:off x="10035871" y="3737949"/>
            <a:ext cx="113893" cy="266513"/>
          </a:xfrm>
          <a:prstGeom prst="rect">
            <a:avLst/>
          </a:prstGeom>
          <a:noFill/>
        </p:spPr>
        <p:style>
          <a:lnRef idx="0">
            <a:scrgbClr r="0" g="0" b="0"/>
          </a:lnRef>
          <a:fillRef idx="0">
            <a:scrgbClr r="0" g="0" b="0"/>
          </a:fillRef>
          <a:effectRef idx="0">
            <a:scrgbClr r="0" g="0" b="0"/>
          </a:effectRef>
          <a:fontRef idx="major"/>
        </p:style>
        <p:txBody>
          <a:bodyPr vert="vert" wrap="square" lIns="0" tIns="0" rIns="0" bIns="0" rtlCol="0" anchor="ctr" anchorCtr="0">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2557"/>
              </a:solidFill>
              <a:effectLst/>
              <a:uLnTx/>
              <a:uFillTx/>
              <a:latin typeface="Arial"/>
              <a:ea typeface="+mj-ea"/>
              <a:cs typeface="Arial"/>
            </a:endParaRPr>
          </a:p>
        </p:txBody>
      </p:sp>
      <p:cxnSp>
        <p:nvCxnSpPr>
          <p:cNvPr id="94" name="Straight Arrow Connector 93">
            <a:extLst>
              <a:ext uri="{FF2B5EF4-FFF2-40B4-BE49-F238E27FC236}">
                <a16:creationId xmlns:a16="http://schemas.microsoft.com/office/drawing/2014/main" id="{525EBA0D-DD4B-48E2-B296-4C73A5B75933}"/>
              </a:ext>
            </a:extLst>
          </p:cNvPr>
          <p:cNvCxnSpPr>
            <a:cxnSpLocks/>
            <a:endCxn id="106" idx="1"/>
          </p:cNvCxnSpPr>
          <p:nvPr/>
        </p:nvCxnSpPr>
        <p:spPr>
          <a:xfrm>
            <a:off x="6421943" y="1987135"/>
            <a:ext cx="3497" cy="740560"/>
          </a:xfrm>
          <a:prstGeom prst="straightConnector1">
            <a:avLst/>
          </a:prstGeom>
          <a:noFill/>
          <a:ln w="6350" cap="flat" cmpd="sng" algn="ctr">
            <a:solidFill>
              <a:srgbClr val="FFFFFF">
                <a:lumMod val="50000"/>
              </a:srgbClr>
            </a:solidFill>
            <a:prstDash val="solid"/>
            <a:miter lim="800000"/>
            <a:tailEnd type="triangle"/>
          </a:ln>
          <a:effectLst/>
        </p:spPr>
      </p:cxnSp>
      <p:sp>
        <p:nvSpPr>
          <p:cNvPr id="95" name="TextBox 94">
            <a:extLst>
              <a:ext uri="{FF2B5EF4-FFF2-40B4-BE49-F238E27FC236}">
                <a16:creationId xmlns:a16="http://schemas.microsoft.com/office/drawing/2014/main" id="{C2D35D1F-1AD2-4952-9C4C-F372B4D79BC3}"/>
              </a:ext>
            </a:extLst>
          </p:cNvPr>
          <p:cNvSpPr txBox="1"/>
          <p:nvPr/>
        </p:nvSpPr>
        <p:spPr>
          <a:xfrm rot="16200000" flipH="1">
            <a:off x="6495945" y="2222526"/>
            <a:ext cx="170816" cy="266513"/>
          </a:xfrm>
          <a:prstGeom prst="rect">
            <a:avLst/>
          </a:prstGeom>
          <a:noFill/>
        </p:spPr>
        <p:style>
          <a:lnRef idx="0">
            <a:scrgbClr r="0" g="0" b="0"/>
          </a:lnRef>
          <a:fillRef idx="0">
            <a:scrgbClr r="0" g="0" b="0"/>
          </a:fillRef>
          <a:effectRef idx="0">
            <a:scrgbClr r="0" g="0" b="0"/>
          </a:effectRef>
          <a:fontRef idx="major"/>
        </p:style>
        <p:txBody>
          <a:bodyPr vert="vert" wrap="square" lIns="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557"/>
                </a:solidFill>
                <a:effectLst/>
                <a:uLnTx/>
                <a:uFillTx/>
                <a:latin typeface="Trebuchet MS"/>
                <a:ea typeface="+mj-ea"/>
                <a:cs typeface="+mj-cs"/>
                <a:sym typeface="Arial"/>
              </a:rPr>
              <a:t>Yes</a:t>
            </a:r>
            <a:endParaRPr kumimoji="0" lang="en-IN" sz="1000" b="0" i="0" u="none" strike="noStrike" kern="0" cap="none" spc="0" normalizeH="0" baseline="0" noProof="0">
              <a:ln>
                <a:noFill/>
              </a:ln>
              <a:solidFill>
                <a:srgbClr val="002557"/>
              </a:solidFill>
              <a:effectLst/>
              <a:uLnTx/>
              <a:uFillTx/>
              <a:latin typeface="Trebuchet MS"/>
              <a:ea typeface="+mj-ea"/>
              <a:cs typeface="+mj-cs"/>
              <a:sym typeface="Arial"/>
            </a:endParaRPr>
          </a:p>
        </p:txBody>
      </p:sp>
      <p:sp>
        <p:nvSpPr>
          <p:cNvPr id="96" name="Diamond 95">
            <a:extLst>
              <a:ext uri="{FF2B5EF4-FFF2-40B4-BE49-F238E27FC236}">
                <a16:creationId xmlns:a16="http://schemas.microsoft.com/office/drawing/2014/main" id="{AA0B63C6-B57E-424E-AF96-933A83C662B2}"/>
              </a:ext>
            </a:extLst>
          </p:cNvPr>
          <p:cNvSpPr/>
          <p:nvPr/>
        </p:nvSpPr>
        <p:spPr>
          <a:xfrm rot="16200000" flipH="1">
            <a:off x="7779098" y="2672630"/>
            <a:ext cx="513520" cy="623649"/>
          </a:xfrm>
          <a:prstGeom prst="diamond">
            <a:avLst/>
          </a:prstGeom>
          <a:solidFill>
            <a:schemeClr val="accent1">
              <a:lumMod val="60000"/>
              <a:lumOff val="40000"/>
            </a:schemeClr>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Trebuchet MS"/>
                <a:ea typeface="+mj-ea"/>
                <a:cs typeface="+mj-cs"/>
                <a:sym typeface="Arial"/>
              </a:rPr>
              <a:t>OS</a:t>
            </a:r>
            <a:br>
              <a:rPr kumimoji="0" lang="en-US" sz="1000" b="1" i="0" u="none" strike="noStrike" kern="0" cap="none" spc="0" normalizeH="0" baseline="0" noProof="0">
                <a:ln>
                  <a:noFill/>
                </a:ln>
                <a:solidFill>
                  <a:srgbClr val="FFFFFF"/>
                </a:solidFill>
                <a:effectLst/>
                <a:uLnTx/>
                <a:uFillTx/>
                <a:latin typeface="Trebuchet MS"/>
                <a:ea typeface="+mj-ea"/>
                <a:cs typeface="+mj-cs"/>
                <a:sym typeface="Arial"/>
              </a:rPr>
            </a:br>
            <a:r>
              <a:rPr kumimoji="0" lang="en-US" sz="1000" b="1" i="0" u="none" strike="noStrike" kern="0" cap="none" spc="0" normalizeH="0" baseline="0" noProof="0">
                <a:ln>
                  <a:noFill/>
                </a:ln>
                <a:solidFill>
                  <a:srgbClr val="FFFFFF"/>
                </a:solidFill>
                <a:effectLst/>
                <a:uLnTx/>
                <a:uFillTx/>
                <a:latin typeface="Trebuchet MS"/>
                <a:ea typeface="+mj-ea"/>
                <a:cs typeface="+mj-cs"/>
                <a:sym typeface="Arial"/>
              </a:rPr>
              <a:t>IA2</a:t>
            </a:r>
            <a:endParaRPr kumimoji="0" lang="en-IN" sz="1000" b="1" i="0" u="none" strike="noStrike" kern="0" cap="none" spc="0" normalizeH="0" baseline="0" noProof="0">
              <a:ln>
                <a:noFill/>
              </a:ln>
              <a:solidFill>
                <a:srgbClr val="FFFFFF"/>
              </a:solidFill>
              <a:effectLst/>
              <a:uLnTx/>
              <a:uFillTx/>
              <a:latin typeface="Trebuchet MS"/>
              <a:ea typeface="+mj-ea"/>
              <a:cs typeface="+mj-cs"/>
              <a:sym typeface="Arial"/>
            </a:endParaRPr>
          </a:p>
        </p:txBody>
      </p:sp>
      <p:cxnSp>
        <p:nvCxnSpPr>
          <p:cNvPr id="97" name="Straight Arrow Connector 96">
            <a:extLst>
              <a:ext uri="{FF2B5EF4-FFF2-40B4-BE49-F238E27FC236}">
                <a16:creationId xmlns:a16="http://schemas.microsoft.com/office/drawing/2014/main" id="{D4D0AE99-2E24-48DD-94BC-9241F1014841}"/>
              </a:ext>
            </a:extLst>
          </p:cNvPr>
          <p:cNvCxnSpPr>
            <a:cxnSpLocks/>
            <a:stCxn id="106" idx="2"/>
            <a:endCxn id="96" idx="0"/>
          </p:cNvCxnSpPr>
          <p:nvPr/>
        </p:nvCxnSpPr>
        <p:spPr>
          <a:xfrm>
            <a:off x="6737266" y="2984454"/>
            <a:ext cx="986768" cy="1"/>
          </a:xfrm>
          <a:prstGeom prst="straightConnector1">
            <a:avLst/>
          </a:prstGeom>
          <a:noFill/>
          <a:ln w="6350" cap="flat" cmpd="sng" algn="ctr">
            <a:solidFill>
              <a:srgbClr val="FFFFFF">
                <a:lumMod val="50000"/>
              </a:srgbClr>
            </a:solidFill>
            <a:prstDash val="solid"/>
            <a:miter lim="800000"/>
            <a:tailEnd type="triangle"/>
          </a:ln>
          <a:effectLst/>
        </p:spPr>
      </p:cxnSp>
      <p:sp>
        <p:nvSpPr>
          <p:cNvPr id="98" name="TextBox 97">
            <a:extLst>
              <a:ext uri="{FF2B5EF4-FFF2-40B4-BE49-F238E27FC236}">
                <a16:creationId xmlns:a16="http://schemas.microsoft.com/office/drawing/2014/main" id="{A1D9ACA3-9785-4DED-B4E8-6DFA74DA9245}"/>
              </a:ext>
            </a:extLst>
          </p:cNvPr>
          <p:cNvSpPr txBox="1"/>
          <p:nvPr/>
        </p:nvSpPr>
        <p:spPr>
          <a:xfrm rot="16200000" flipH="1">
            <a:off x="7116279" y="2768058"/>
            <a:ext cx="131673" cy="266513"/>
          </a:xfrm>
          <a:prstGeom prst="rect">
            <a:avLst/>
          </a:prstGeom>
          <a:noFill/>
        </p:spPr>
        <p:style>
          <a:lnRef idx="0">
            <a:scrgbClr r="0" g="0" b="0"/>
          </a:lnRef>
          <a:fillRef idx="0">
            <a:scrgbClr r="0" g="0" b="0"/>
          </a:fillRef>
          <a:effectRef idx="0">
            <a:scrgbClr r="0" g="0" b="0"/>
          </a:effectRef>
          <a:fontRef idx="major"/>
        </p:style>
        <p:txBody>
          <a:bodyPr vert="vert" wrap="square" lIns="0" tIns="0" rIns="0" bIns="0" rtlCol="0" anchor="ctr" anchorCtr="0">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557"/>
                </a:solidFill>
                <a:effectLst/>
                <a:uLnTx/>
                <a:uFillTx/>
                <a:latin typeface="Trebuchet MS"/>
                <a:ea typeface="+mj-ea"/>
                <a:cs typeface="+mj-cs"/>
                <a:sym typeface="Arial"/>
              </a:rPr>
              <a:t>No</a:t>
            </a:r>
            <a:endParaRPr kumimoji="0" lang="en-IN" sz="1000" b="0" i="0" u="none" strike="noStrike" kern="0" cap="none" spc="0" normalizeH="0" baseline="0" noProof="0">
              <a:ln>
                <a:noFill/>
              </a:ln>
              <a:solidFill>
                <a:srgbClr val="002557"/>
              </a:solidFill>
              <a:effectLst/>
              <a:uLnTx/>
              <a:uFillTx/>
              <a:latin typeface="Trebuchet MS"/>
              <a:ea typeface="+mj-ea"/>
              <a:cs typeface="+mj-cs"/>
              <a:sym typeface="Arial"/>
            </a:endParaRPr>
          </a:p>
        </p:txBody>
      </p:sp>
      <p:sp>
        <p:nvSpPr>
          <p:cNvPr id="99" name="TextBox 98">
            <a:extLst>
              <a:ext uri="{FF2B5EF4-FFF2-40B4-BE49-F238E27FC236}">
                <a16:creationId xmlns:a16="http://schemas.microsoft.com/office/drawing/2014/main" id="{D61FFCD7-3342-4C6F-AA38-01A31B80C3C7}"/>
              </a:ext>
            </a:extLst>
          </p:cNvPr>
          <p:cNvSpPr txBox="1"/>
          <p:nvPr/>
        </p:nvSpPr>
        <p:spPr>
          <a:xfrm rot="16200000" flipH="1">
            <a:off x="8120055" y="3310321"/>
            <a:ext cx="170816" cy="266513"/>
          </a:xfrm>
          <a:prstGeom prst="rect">
            <a:avLst/>
          </a:prstGeom>
          <a:noFill/>
        </p:spPr>
        <p:style>
          <a:lnRef idx="0">
            <a:scrgbClr r="0" g="0" b="0"/>
          </a:lnRef>
          <a:fillRef idx="0">
            <a:scrgbClr r="0" g="0" b="0"/>
          </a:fillRef>
          <a:effectRef idx="0">
            <a:scrgbClr r="0" g="0" b="0"/>
          </a:effectRef>
          <a:fontRef idx="major"/>
        </p:style>
        <p:txBody>
          <a:bodyPr vert="vert" wrap="square" lIns="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557"/>
                </a:solidFill>
                <a:effectLst/>
                <a:uLnTx/>
                <a:uFillTx/>
                <a:latin typeface="Arial"/>
                <a:ea typeface="+mj-ea"/>
                <a:cs typeface="+mj-cs"/>
                <a:sym typeface="Arial"/>
              </a:rPr>
              <a:t>Yes</a:t>
            </a:r>
            <a:endParaRPr kumimoji="0" lang="en-IN" sz="1000" b="0" i="0" u="none" strike="noStrike" kern="0" cap="none" spc="0" normalizeH="0" baseline="0" noProof="0">
              <a:ln>
                <a:noFill/>
              </a:ln>
              <a:solidFill>
                <a:srgbClr val="002557"/>
              </a:solidFill>
              <a:effectLst/>
              <a:uLnTx/>
              <a:uFillTx/>
              <a:latin typeface="Arial"/>
              <a:ea typeface="+mj-ea"/>
              <a:cs typeface="+mj-cs"/>
              <a:sym typeface="Arial"/>
            </a:endParaRPr>
          </a:p>
        </p:txBody>
      </p:sp>
      <p:sp>
        <p:nvSpPr>
          <p:cNvPr id="100" name="TextBox 99">
            <a:extLst>
              <a:ext uri="{FF2B5EF4-FFF2-40B4-BE49-F238E27FC236}">
                <a16:creationId xmlns:a16="http://schemas.microsoft.com/office/drawing/2014/main" id="{982BA0B2-C281-4168-95D1-C4719DF7B765}"/>
              </a:ext>
            </a:extLst>
          </p:cNvPr>
          <p:cNvSpPr txBox="1"/>
          <p:nvPr/>
        </p:nvSpPr>
        <p:spPr>
          <a:xfrm rot="16200000" flipH="1">
            <a:off x="7506446" y="4402577"/>
            <a:ext cx="170816" cy="266513"/>
          </a:xfrm>
          <a:prstGeom prst="rect">
            <a:avLst/>
          </a:prstGeom>
          <a:noFill/>
        </p:spPr>
        <p:style>
          <a:lnRef idx="0">
            <a:scrgbClr r="0" g="0" b="0"/>
          </a:lnRef>
          <a:fillRef idx="0">
            <a:scrgbClr r="0" g="0" b="0"/>
          </a:fillRef>
          <a:effectRef idx="0">
            <a:scrgbClr r="0" g="0" b="0"/>
          </a:effectRef>
          <a:fontRef idx="major"/>
        </p:style>
        <p:txBody>
          <a:bodyPr vert="vert" wrap="square" lIns="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557"/>
                </a:solidFill>
                <a:effectLst/>
                <a:uLnTx/>
                <a:uFillTx/>
                <a:latin typeface="Trebuchet MS"/>
                <a:ea typeface="+mj-ea"/>
                <a:cs typeface="+mj-cs"/>
                <a:sym typeface="Arial"/>
              </a:rPr>
              <a:t>Yes</a:t>
            </a:r>
            <a:endParaRPr kumimoji="0" lang="en-IN" sz="1000" b="0" i="0" u="none" strike="noStrike" kern="0" cap="none" spc="0" normalizeH="0" baseline="0" noProof="0">
              <a:ln>
                <a:noFill/>
              </a:ln>
              <a:solidFill>
                <a:srgbClr val="002557"/>
              </a:solidFill>
              <a:effectLst/>
              <a:uLnTx/>
              <a:uFillTx/>
              <a:latin typeface="Trebuchet MS"/>
              <a:ea typeface="+mj-ea"/>
              <a:cs typeface="+mj-cs"/>
              <a:sym typeface="Arial"/>
            </a:endParaRPr>
          </a:p>
        </p:txBody>
      </p:sp>
      <p:sp>
        <p:nvSpPr>
          <p:cNvPr id="101" name="Rectangle 100">
            <a:extLst>
              <a:ext uri="{FF2B5EF4-FFF2-40B4-BE49-F238E27FC236}">
                <a16:creationId xmlns:a16="http://schemas.microsoft.com/office/drawing/2014/main" id="{2B736F2F-EAD8-437D-8460-7F54B053CCE0}"/>
              </a:ext>
            </a:extLst>
          </p:cNvPr>
          <p:cNvSpPr/>
          <p:nvPr/>
        </p:nvSpPr>
        <p:spPr>
          <a:xfrm rot="16200000" flipH="1">
            <a:off x="6169123" y="4466707"/>
            <a:ext cx="137692" cy="429663"/>
          </a:xfrm>
          <a:prstGeom prst="rect">
            <a:avLst/>
          </a:prstGeom>
          <a:no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srgbClr val="FFFFFF"/>
              </a:solidFill>
              <a:effectLst/>
              <a:uLnTx/>
              <a:uFillTx/>
              <a:latin typeface="Arial"/>
              <a:ea typeface="+mj-ea"/>
              <a:cs typeface="+mj-cs"/>
              <a:sym typeface="Arial"/>
            </a:endParaRPr>
          </a:p>
        </p:txBody>
      </p:sp>
      <p:sp>
        <p:nvSpPr>
          <p:cNvPr id="102" name="Rectangle 101">
            <a:extLst>
              <a:ext uri="{FF2B5EF4-FFF2-40B4-BE49-F238E27FC236}">
                <a16:creationId xmlns:a16="http://schemas.microsoft.com/office/drawing/2014/main" id="{84340726-74EA-4CA6-B06F-F5386BD15558}"/>
              </a:ext>
            </a:extLst>
          </p:cNvPr>
          <p:cNvSpPr/>
          <p:nvPr/>
        </p:nvSpPr>
        <p:spPr>
          <a:xfrm rot="16200000" flipH="1">
            <a:off x="6169123" y="4810937"/>
            <a:ext cx="137692" cy="429663"/>
          </a:xfrm>
          <a:prstGeom prst="rect">
            <a:avLst/>
          </a:prstGeom>
          <a:no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srgbClr val="FFFFFF"/>
              </a:solidFill>
              <a:effectLst/>
              <a:uLnTx/>
              <a:uFillTx/>
              <a:latin typeface="Arial"/>
              <a:ea typeface="+mj-ea"/>
              <a:cs typeface="+mj-cs"/>
              <a:sym typeface="Arial"/>
            </a:endParaRPr>
          </a:p>
        </p:txBody>
      </p:sp>
      <p:sp>
        <p:nvSpPr>
          <p:cNvPr id="103" name="Rectangle 102">
            <a:extLst>
              <a:ext uri="{FF2B5EF4-FFF2-40B4-BE49-F238E27FC236}">
                <a16:creationId xmlns:a16="http://schemas.microsoft.com/office/drawing/2014/main" id="{8A314ED2-02F8-4753-AD56-297F23137002}"/>
              </a:ext>
            </a:extLst>
          </p:cNvPr>
          <p:cNvSpPr/>
          <p:nvPr/>
        </p:nvSpPr>
        <p:spPr>
          <a:xfrm rot="16200000" flipH="1">
            <a:off x="8517529" y="4466707"/>
            <a:ext cx="137692" cy="429663"/>
          </a:xfrm>
          <a:prstGeom prst="rect">
            <a:avLst/>
          </a:prstGeom>
          <a:no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srgbClr val="FFFFFF"/>
              </a:solidFill>
              <a:effectLst/>
              <a:uLnTx/>
              <a:uFillTx/>
              <a:latin typeface="Arial"/>
              <a:ea typeface="+mj-ea"/>
              <a:cs typeface="+mj-cs"/>
              <a:sym typeface="Arial"/>
            </a:endParaRPr>
          </a:p>
        </p:txBody>
      </p:sp>
      <p:sp>
        <p:nvSpPr>
          <p:cNvPr id="104" name="Rectangle 103">
            <a:extLst>
              <a:ext uri="{FF2B5EF4-FFF2-40B4-BE49-F238E27FC236}">
                <a16:creationId xmlns:a16="http://schemas.microsoft.com/office/drawing/2014/main" id="{1F959784-FB4F-4DF6-8315-E45428FA2D9F}"/>
              </a:ext>
            </a:extLst>
          </p:cNvPr>
          <p:cNvSpPr/>
          <p:nvPr/>
        </p:nvSpPr>
        <p:spPr>
          <a:xfrm rot="16200000" flipH="1">
            <a:off x="8517529" y="4810937"/>
            <a:ext cx="137692" cy="429663"/>
          </a:xfrm>
          <a:prstGeom prst="rect">
            <a:avLst/>
          </a:prstGeom>
          <a:noFill/>
          <a:ln w="12700" cap="flat" cmpd="sng" algn="ctr">
            <a:no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a:ln>
                <a:noFill/>
              </a:ln>
              <a:solidFill>
                <a:srgbClr val="FFFFFF"/>
              </a:solidFill>
              <a:effectLst/>
              <a:uLnTx/>
              <a:uFillTx/>
              <a:latin typeface="Arial"/>
              <a:ea typeface="+mj-ea"/>
              <a:cs typeface="+mj-cs"/>
              <a:sym typeface="Arial"/>
            </a:endParaRPr>
          </a:p>
        </p:txBody>
      </p:sp>
      <p:cxnSp>
        <p:nvCxnSpPr>
          <p:cNvPr id="105" name="Straight Arrow Connector 104">
            <a:extLst>
              <a:ext uri="{FF2B5EF4-FFF2-40B4-BE49-F238E27FC236}">
                <a16:creationId xmlns:a16="http://schemas.microsoft.com/office/drawing/2014/main" id="{1C3EB35F-EFC7-4B4B-9432-0CE690229F27}"/>
              </a:ext>
            </a:extLst>
          </p:cNvPr>
          <p:cNvCxnSpPr>
            <a:cxnSpLocks/>
            <a:stCxn id="92" idx="3"/>
            <a:endCxn id="107" idx="1"/>
          </p:cNvCxnSpPr>
          <p:nvPr/>
        </p:nvCxnSpPr>
        <p:spPr>
          <a:xfrm flipH="1">
            <a:off x="7408674" y="4346023"/>
            <a:ext cx="1" cy="346904"/>
          </a:xfrm>
          <a:prstGeom prst="straightConnector1">
            <a:avLst/>
          </a:prstGeom>
          <a:noFill/>
          <a:ln w="6350" cap="flat" cmpd="sng" algn="ctr">
            <a:solidFill>
              <a:sysClr val="window" lastClr="FFFFFF">
                <a:lumMod val="50000"/>
              </a:sysClr>
            </a:solidFill>
            <a:prstDash val="solid"/>
            <a:miter lim="800000"/>
            <a:tailEnd type="triangle"/>
          </a:ln>
          <a:effectLst/>
        </p:spPr>
      </p:cxnSp>
      <p:sp>
        <p:nvSpPr>
          <p:cNvPr id="106" name="Diamond 105">
            <a:extLst>
              <a:ext uri="{FF2B5EF4-FFF2-40B4-BE49-F238E27FC236}">
                <a16:creationId xmlns:a16="http://schemas.microsoft.com/office/drawing/2014/main" id="{A37C0288-C45F-4D82-BD7F-2821AB5D9451}"/>
              </a:ext>
            </a:extLst>
          </p:cNvPr>
          <p:cNvSpPr/>
          <p:nvPr/>
        </p:nvSpPr>
        <p:spPr>
          <a:xfrm rot="16200000" flipH="1">
            <a:off x="6168681" y="2672627"/>
            <a:ext cx="513517" cy="623652"/>
          </a:xfrm>
          <a:prstGeom prst="diamond">
            <a:avLst/>
          </a:prstGeom>
          <a:solidFill>
            <a:schemeClr val="accent1">
              <a:lumMod val="60000"/>
              <a:lumOff val="40000"/>
            </a:schemeClr>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a:ea typeface="+mj-ea"/>
                <a:cs typeface="+mj-cs"/>
                <a:sym typeface="Arial"/>
              </a:rPr>
              <a:t>OS</a:t>
            </a:r>
            <a:br>
              <a:rPr kumimoji="0" lang="en-US" sz="1000" b="1" i="0" u="none" strike="noStrike" kern="0" cap="none" spc="0" normalizeH="0" baseline="0" noProof="0">
                <a:ln>
                  <a:noFill/>
                </a:ln>
                <a:solidFill>
                  <a:srgbClr val="FFFFFF"/>
                </a:solidFill>
                <a:effectLst/>
                <a:uLnTx/>
                <a:uFillTx/>
                <a:latin typeface="Arial"/>
                <a:ea typeface="+mj-ea"/>
                <a:cs typeface="+mj-cs"/>
                <a:sym typeface="Arial"/>
              </a:rPr>
            </a:br>
            <a:r>
              <a:rPr kumimoji="0" lang="en-US" sz="1000" b="1" i="0" u="none" strike="noStrike" kern="0" cap="none" spc="0" normalizeH="0" baseline="0" noProof="0">
                <a:ln>
                  <a:noFill/>
                </a:ln>
                <a:solidFill>
                  <a:srgbClr val="FFFFFF"/>
                </a:solidFill>
                <a:effectLst/>
                <a:uLnTx/>
                <a:uFillTx/>
                <a:latin typeface="Arial"/>
                <a:ea typeface="+mj-ea"/>
                <a:cs typeface="+mj-cs"/>
                <a:sym typeface="Arial"/>
              </a:rPr>
              <a:t>IA1</a:t>
            </a:r>
            <a:endParaRPr kumimoji="0" lang="en-IN" sz="1000" b="1" i="0" u="none" strike="noStrike" kern="0" cap="none" spc="0" normalizeH="0" baseline="0" noProof="0">
              <a:ln>
                <a:noFill/>
              </a:ln>
              <a:solidFill>
                <a:srgbClr val="FFFFFF"/>
              </a:solidFill>
              <a:effectLst/>
              <a:uLnTx/>
              <a:uFillTx/>
              <a:latin typeface="Arial"/>
              <a:ea typeface="+mj-ea"/>
              <a:cs typeface="+mj-cs"/>
              <a:sym typeface="Arial"/>
            </a:endParaRPr>
          </a:p>
        </p:txBody>
      </p:sp>
      <p:sp>
        <p:nvSpPr>
          <p:cNvPr id="107" name="Rectangle 106">
            <a:extLst>
              <a:ext uri="{FF2B5EF4-FFF2-40B4-BE49-F238E27FC236}">
                <a16:creationId xmlns:a16="http://schemas.microsoft.com/office/drawing/2014/main" id="{D7153781-073B-479D-B350-1E0C274FF81F}"/>
              </a:ext>
            </a:extLst>
          </p:cNvPr>
          <p:cNvSpPr>
            <a:spLocks/>
          </p:cNvSpPr>
          <p:nvPr/>
        </p:nvSpPr>
        <p:spPr>
          <a:xfrm rot="16200000" flipH="1">
            <a:off x="7081790" y="3642693"/>
            <a:ext cx="653767" cy="2754235"/>
          </a:xfrm>
          <a:prstGeom prst="rect">
            <a:avLst/>
          </a:prstGeom>
          <a:solidFill>
            <a:schemeClr val="accent1">
              <a:lumMod val="60000"/>
              <a:lumOff val="40000"/>
            </a:schemeClr>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vert="vert" wrap="square"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a:ln>
                  <a:noFill/>
                </a:ln>
                <a:solidFill>
                  <a:prstClr val="white"/>
                </a:solidFill>
                <a:effectLst/>
                <a:uLnTx/>
                <a:uFillTx/>
                <a:latin typeface="Trebuchet MS"/>
                <a:ea typeface="+mj-ea"/>
                <a:cs typeface="+mj-cs"/>
                <a:sym typeface="Arial"/>
              </a:rPr>
              <a:t>TTD of global health status/QoL, fatigue, and pain as measured by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a:ln>
                  <a:noFill/>
                </a:ln>
                <a:solidFill>
                  <a:prstClr val="white"/>
                </a:solidFill>
                <a:effectLst/>
                <a:uLnTx/>
                <a:uFillTx/>
                <a:latin typeface="Trebuchet MS"/>
                <a:ea typeface="+mj-ea"/>
                <a:cs typeface="+mj-cs"/>
                <a:sym typeface="Arial"/>
              </a:rPr>
              <a:t>EORTC QLQ-C30</a:t>
            </a:r>
            <a:r>
              <a:rPr kumimoji="0" lang="en-US" sz="1051" b="0" i="0" u="none" strike="noStrike" kern="0" cap="none" spc="0" normalizeH="0" baseline="30000" noProof="0">
                <a:ln>
                  <a:noFill/>
                </a:ln>
                <a:solidFill>
                  <a:prstClr val="white"/>
                </a:solidFill>
                <a:effectLst/>
                <a:uLnTx/>
                <a:uFillTx/>
                <a:latin typeface="Trebuchet MS"/>
                <a:ea typeface="+mj-ea"/>
                <a:cs typeface="+mj-cs"/>
                <a:sym typeface="Arial"/>
              </a:rPr>
              <a:t>a</a:t>
            </a:r>
            <a:r>
              <a:rPr kumimoji="0" lang="en-US" sz="1051" b="1" i="0" u="none" strike="noStrike" kern="0" cap="none" spc="0" normalizeH="0" baseline="0" noProof="0">
                <a:ln>
                  <a:noFill/>
                </a:ln>
                <a:solidFill>
                  <a:prstClr val="white"/>
                </a:solidFill>
                <a:effectLst/>
                <a:uLnTx/>
                <a:uFillTx/>
                <a:latin typeface="Trebuchet MS"/>
                <a:ea typeface="+mj-ea"/>
                <a:cs typeface="+mj-cs"/>
                <a:sym typeface="Arial"/>
              </a:rPr>
              <a:t> </a:t>
            </a:r>
            <a:br>
              <a:rPr kumimoji="0" lang="en-US" sz="1051" b="1" i="0" u="none" strike="noStrike" kern="0" cap="none" spc="0" normalizeH="0" baseline="0" noProof="0">
                <a:ln>
                  <a:noFill/>
                </a:ln>
                <a:solidFill>
                  <a:prstClr val="white"/>
                </a:solidFill>
                <a:effectLst/>
                <a:uLnTx/>
                <a:uFillTx/>
                <a:latin typeface="Trebuchet MS"/>
                <a:ea typeface="+mj-ea"/>
                <a:cs typeface="+mj-cs"/>
                <a:sym typeface="Arial"/>
              </a:rPr>
            </a:br>
            <a:r>
              <a:rPr kumimoji="0" lang="en-US" sz="1051" b="0" i="0" u="none" strike="noStrike" kern="0" cap="none" spc="0" normalizeH="0" baseline="0" noProof="0">
                <a:ln>
                  <a:noFill/>
                </a:ln>
                <a:solidFill>
                  <a:prstClr val="white"/>
                </a:solidFill>
                <a:effectLst/>
                <a:uLnTx/>
                <a:uFillTx/>
                <a:latin typeface="Trebuchet MS"/>
                <a:ea typeface="+mj-ea"/>
                <a:cs typeface="+mj-cs"/>
                <a:sym typeface="Arial"/>
              </a:rPr>
              <a:t>2-sided 1/3 </a:t>
            </a:r>
            <a:r>
              <a:rPr kumimoji="0" lang="el-GR" sz="1051" b="0" i="0" u="none" strike="noStrike" kern="0" cap="none" spc="0" normalizeH="0" baseline="0" noProof="0">
                <a:ln>
                  <a:noFill/>
                </a:ln>
                <a:solidFill>
                  <a:prstClr val="white"/>
                </a:solidFill>
                <a:effectLst/>
                <a:uLnTx/>
                <a:uFillTx/>
                <a:latin typeface="Trebuchet MS"/>
                <a:ea typeface="+mj-ea"/>
                <a:cs typeface="+mj-cs"/>
                <a:sym typeface="Arial"/>
              </a:rPr>
              <a:t>α</a:t>
            </a:r>
            <a:r>
              <a:rPr kumimoji="0" lang="en-US" sz="1051" b="0" i="0" u="none" strike="noStrike" kern="0" cap="none" spc="0" normalizeH="0" baseline="0" noProof="0">
                <a:ln>
                  <a:noFill/>
                </a:ln>
                <a:solidFill>
                  <a:prstClr val="white"/>
                </a:solidFill>
                <a:effectLst/>
                <a:uLnTx/>
                <a:uFillTx/>
                <a:latin typeface="Trebuchet MS"/>
                <a:ea typeface="+mj-ea"/>
                <a:cs typeface="+mj-cs"/>
                <a:sym typeface="Arial"/>
              </a:rPr>
              <a:t> for each endpoint</a:t>
            </a:r>
            <a:endParaRPr kumimoji="0" lang="en-IN" sz="1051" b="1" i="0" u="none" strike="noStrike" kern="0" cap="none" spc="0" normalizeH="0" baseline="0" noProof="0">
              <a:ln>
                <a:noFill/>
              </a:ln>
              <a:solidFill>
                <a:prstClr val="white"/>
              </a:solidFill>
              <a:effectLst/>
              <a:uLnTx/>
              <a:uFillTx/>
              <a:latin typeface="Trebuchet MS"/>
              <a:ea typeface="+mj-ea"/>
              <a:cs typeface="+mj-cs"/>
              <a:sym typeface="Arial"/>
            </a:endParaRPr>
          </a:p>
        </p:txBody>
      </p:sp>
      <p:sp>
        <p:nvSpPr>
          <p:cNvPr id="108" name="TextBox 107">
            <a:extLst>
              <a:ext uri="{FF2B5EF4-FFF2-40B4-BE49-F238E27FC236}">
                <a16:creationId xmlns:a16="http://schemas.microsoft.com/office/drawing/2014/main" id="{FDE92FCC-D946-409D-9651-E9B8FE3D9CE1}"/>
              </a:ext>
            </a:extLst>
          </p:cNvPr>
          <p:cNvSpPr txBox="1"/>
          <p:nvPr/>
        </p:nvSpPr>
        <p:spPr>
          <a:xfrm>
            <a:off x="6303064" y="3111112"/>
            <a:ext cx="1874719" cy="43088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2557"/>
                </a:solidFill>
                <a:effectLst/>
                <a:uLnTx/>
                <a:uFillTx/>
                <a:latin typeface="Trebuchet MS"/>
                <a:ea typeface="+mn-ea"/>
                <a:cs typeface="Arial"/>
                <a:sym typeface="Arial"/>
              </a:rPr>
              <a:t>OS in ITT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2557"/>
                </a:solidFill>
                <a:effectLst/>
                <a:uLnTx/>
                <a:uFillTx/>
                <a:latin typeface="Trebuchet MS"/>
                <a:ea typeface="+mn-ea"/>
                <a:cs typeface="Arial"/>
                <a:sym typeface="Arial"/>
              </a:rPr>
              <a:t>2-sided </a:t>
            </a:r>
            <a:r>
              <a:rPr kumimoji="0" lang="el-GR" sz="1100" b="1" i="0" u="none" strike="noStrike" kern="0" cap="none" spc="0" normalizeH="0" baseline="0" noProof="0">
                <a:ln>
                  <a:noFill/>
                </a:ln>
                <a:solidFill>
                  <a:srgbClr val="002557"/>
                </a:solidFill>
                <a:effectLst/>
                <a:uLnTx/>
                <a:uFillTx/>
                <a:latin typeface="Trebuchet MS"/>
                <a:ea typeface="+mn-ea"/>
                <a:cs typeface="Arial"/>
                <a:sym typeface="Arial"/>
              </a:rPr>
              <a:t>α</a:t>
            </a:r>
            <a:r>
              <a:rPr kumimoji="0" lang="en-US" sz="1100" b="1" i="0" u="none" strike="noStrike" kern="0" cap="none" spc="0" normalizeH="0" baseline="0" noProof="0">
                <a:ln>
                  <a:noFill/>
                </a:ln>
                <a:solidFill>
                  <a:srgbClr val="002557"/>
                </a:solidFill>
                <a:effectLst/>
                <a:uLnTx/>
                <a:uFillTx/>
                <a:latin typeface="Trebuchet MS"/>
                <a:ea typeface="+mn-ea"/>
                <a:cs typeface="Arial"/>
                <a:sym typeface="Arial"/>
              </a:rPr>
              <a:t> = 0.05</a:t>
            </a:r>
            <a:endParaRPr kumimoji="0" lang="en-IN" sz="1100" b="1" i="0" u="none" strike="noStrike" kern="0" cap="none" spc="0" normalizeH="0" baseline="0" noProof="0">
              <a:ln>
                <a:noFill/>
              </a:ln>
              <a:solidFill>
                <a:srgbClr val="002557"/>
              </a:solidFill>
              <a:effectLst/>
              <a:uLnTx/>
              <a:uFillTx/>
              <a:latin typeface="Trebuchet MS"/>
              <a:ea typeface="+mn-ea"/>
              <a:cs typeface="Arial"/>
              <a:sym typeface="Arial"/>
            </a:endParaRPr>
          </a:p>
        </p:txBody>
      </p:sp>
      <p:sp>
        <p:nvSpPr>
          <p:cNvPr id="109" name="Diamond 108">
            <a:extLst>
              <a:ext uri="{FF2B5EF4-FFF2-40B4-BE49-F238E27FC236}">
                <a16:creationId xmlns:a16="http://schemas.microsoft.com/office/drawing/2014/main" id="{55B7E4FA-9A09-48F5-B959-130A8597AD30}"/>
              </a:ext>
            </a:extLst>
          </p:cNvPr>
          <p:cNvSpPr/>
          <p:nvPr/>
        </p:nvSpPr>
        <p:spPr>
          <a:xfrm rot="16200000" flipH="1">
            <a:off x="10253435" y="2382896"/>
            <a:ext cx="513517" cy="1180211"/>
          </a:xfrm>
          <a:prstGeom prst="diamond">
            <a:avLst/>
          </a:prstGeom>
          <a:solidFill>
            <a:srgbClr val="002060"/>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Trebuchet MS"/>
                <a:ea typeface="+mj-ea"/>
                <a:cs typeface="+mj-cs"/>
                <a:sym typeface="Arial"/>
              </a:rPr>
              <a:t>OS</a:t>
            </a:r>
            <a:endParaRPr kumimoji="0" lang="en-US" sz="1000" b="1" i="0" u="none" strike="noStrike" kern="0" cap="none" spc="0" normalizeH="0" baseline="0" noProof="0">
              <a:ln>
                <a:noFill/>
              </a:ln>
              <a:solidFill>
                <a:prstClr val="black"/>
              </a:solidFill>
              <a:effectLst/>
              <a:uLnTx/>
              <a:uFillTx/>
              <a:latin typeface="Trebuchet MS"/>
              <a:ea typeface="+mj-ea"/>
              <a:cs typeface="+mj-cs"/>
            </a:endParaRPr>
          </a:p>
        </p:txBody>
      </p:sp>
      <p:sp>
        <p:nvSpPr>
          <p:cNvPr id="110" name="Rectangle 109">
            <a:extLst>
              <a:ext uri="{FF2B5EF4-FFF2-40B4-BE49-F238E27FC236}">
                <a16:creationId xmlns:a16="http://schemas.microsoft.com/office/drawing/2014/main" id="{19A61C74-56DE-4B62-BC53-0757EE81AD7F}"/>
              </a:ext>
            </a:extLst>
          </p:cNvPr>
          <p:cNvSpPr>
            <a:spLocks/>
          </p:cNvSpPr>
          <p:nvPr/>
        </p:nvSpPr>
        <p:spPr>
          <a:xfrm rot="16200000" flipH="1">
            <a:off x="10242295" y="3091787"/>
            <a:ext cx="614875" cy="2020755"/>
          </a:xfrm>
          <a:prstGeom prst="rect">
            <a:avLst/>
          </a:prstGeom>
          <a:solidFill>
            <a:srgbClr val="002557"/>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vert="vert" wrap="square" lIns="91440" tIns="45720" rIns="91440" bIns="4572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Trebuchet MS"/>
                <a:ea typeface="+mj-ea"/>
                <a:cs typeface="+mj-cs"/>
                <a:sym typeface="Arial"/>
              </a:rPr>
              <a:t>ORR assessed by BICR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Trebuchet MS"/>
                <a:ea typeface="+mj-ea"/>
                <a:cs typeface="+mj-cs"/>
                <a:sym typeface="Arial"/>
              </a:rPr>
              <a:t>in ITT</a:t>
            </a:r>
            <a:endParaRPr kumimoji="0" lang="en-US" sz="1050" b="1" i="0" u="none" strike="noStrike" kern="0" cap="none" spc="0" normalizeH="0" baseline="0" noProof="0">
              <a:ln>
                <a:noFill/>
              </a:ln>
              <a:solidFill>
                <a:prstClr val="black"/>
              </a:solidFill>
              <a:effectLst/>
              <a:uLnTx/>
              <a:uFillTx/>
              <a:latin typeface="Trebuchet MS"/>
              <a:ea typeface="+mj-ea"/>
              <a:cs typeface="+mj-cs"/>
            </a:endParaRPr>
          </a:p>
        </p:txBody>
      </p:sp>
      <p:sp>
        <p:nvSpPr>
          <p:cNvPr id="111" name="Rectangle 110">
            <a:extLst>
              <a:ext uri="{FF2B5EF4-FFF2-40B4-BE49-F238E27FC236}">
                <a16:creationId xmlns:a16="http://schemas.microsoft.com/office/drawing/2014/main" id="{DA6E1718-EB9D-4784-99D6-9CEEDE13E946}"/>
              </a:ext>
            </a:extLst>
          </p:cNvPr>
          <p:cNvSpPr>
            <a:spLocks/>
          </p:cNvSpPr>
          <p:nvPr/>
        </p:nvSpPr>
        <p:spPr>
          <a:xfrm rot="16200000" flipH="1">
            <a:off x="10242295" y="809941"/>
            <a:ext cx="614875" cy="2020754"/>
          </a:xfrm>
          <a:prstGeom prst="rect">
            <a:avLst/>
          </a:prstGeom>
          <a:solidFill>
            <a:srgbClr val="002557"/>
          </a:solidFill>
          <a:ln w="12700" cap="flat" cmpd="sng" algn="ctr">
            <a:solidFill>
              <a:srgbClr val="203661"/>
            </a:solidFill>
            <a:prstDash val="solid"/>
            <a:miter lim="800000"/>
          </a:ln>
          <a:effectLst/>
        </p:spPr>
        <p:style>
          <a:lnRef idx="0">
            <a:scrgbClr r="0" g="0" b="0"/>
          </a:lnRef>
          <a:fillRef idx="0">
            <a:scrgbClr r="0" g="0" b="0"/>
          </a:fillRef>
          <a:effectRef idx="0">
            <a:scrgbClr r="0" g="0" b="0"/>
          </a:effectRef>
          <a:fontRef idx="major"/>
        </p:style>
        <p:txBody>
          <a:bodyPr vert="vert" wrap="square" lIns="91440" tIns="45720" rIns="91440" bIns="4572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Trebuchet MS"/>
                <a:ea typeface="+mj-ea"/>
                <a:cs typeface="+mj-cs"/>
                <a:sym typeface="Arial"/>
              </a:rPr>
              <a:t>PFS assessed by BICR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Trebuchet MS"/>
                <a:ea typeface="+mj-ea"/>
                <a:cs typeface="+mj-cs"/>
                <a:sym typeface="Arial"/>
              </a:rPr>
              <a:t>in ITT</a:t>
            </a:r>
            <a:endParaRPr kumimoji="0" lang="en-US" sz="1050" b="1" i="0" u="none" strike="noStrike" kern="0" cap="none" spc="0" normalizeH="0" baseline="0" noProof="0">
              <a:ln>
                <a:noFill/>
              </a:ln>
              <a:solidFill>
                <a:prstClr val="black"/>
              </a:solidFill>
              <a:effectLst/>
              <a:uLnTx/>
              <a:uFillTx/>
              <a:latin typeface="Trebuchet MS"/>
              <a:ea typeface="+mj-ea"/>
              <a:cs typeface="+mj-cs"/>
            </a:endParaRPr>
          </a:p>
        </p:txBody>
      </p:sp>
      <p:sp>
        <p:nvSpPr>
          <p:cNvPr id="112" name="TextBox 111">
            <a:extLst>
              <a:ext uri="{FF2B5EF4-FFF2-40B4-BE49-F238E27FC236}">
                <a16:creationId xmlns:a16="http://schemas.microsoft.com/office/drawing/2014/main" id="{7427EFF8-4C17-4FAB-8E53-49CA9333F151}"/>
              </a:ext>
            </a:extLst>
          </p:cNvPr>
          <p:cNvSpPr txBox="1"/>
          <p:nvPr/>
        </p:nvSpPr>
        <p:spPr>
          <a:xfrm>
            <a:off x="10350534" y="3327577"/>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4565B"/>
                </a:solidFill>
                <a:effectLst/>
                <a:uLnTx/>
                <a:uFillTx/>
                <a:latin typeface="Arial"/>
                <a:ea typeface="+mn-ea"/>
                <a:cs typeface="+mn-cs"/>
              </a:rPr>
              <a:t>+</a:t>
            </a:r>
          </a:p>
        </p:txBody>
      </p:sp>
      <p:sp>
        <p:nvSpPr>
          <p:cNvPr id="113" name="TextBox 112">
            <a:extLst>
              <a:ext uri="{FF2B5EF4-FFF2-40B4-BE49-F238E27FC236}">
                <a16:creationId xmlns:a16="http://schemas.microsoft.com/office/drawing/2014/main" id="{6DAABE5E-2D7B-48F3-976D-2352E5BE08C2}"/>
              </a:ext>
            </a:extLst>
          </p:cNvPr>
          <p:cNvSpPr txBox="1"/>
          <p:nvPr/>
        </p:nvSpPr>
        <p:spPr>
          <a:xfrm>
            <a:off x="10325981" y="2245595"/>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4565B"/>
                </a:solidFill>
                <a:effectLst/>
                <a:uLnTx/>
                <a:uFillTx/>
                <a:latin typeface="Arial"/>
                <a:ea typeface="+mn-ea"/>
                <a:cs typeface="+mn-cs"/>
              </a:rPr>
              <a:t>+</a:t>
            </a:r>
          </a:p>
        </p:txBody>
      </p:sp>
      <p:sp>
        <p:nvSpPr>
          <p:cNvPr id="115" name="Rectangle: Rounded Corners 114">
            <a:extLst>
              <a:ext uri="{FF2B5EF4-FFF2-40B4-BE49-F238E27FC236}">
                <a16:creationId xmlns:a16="http://schemas.microsoft.com/office/drawing/2014/main" id="{66C02CC8-A087-4ABB-B924-7E14242CB2D2}"/>
              </a:ext>
            </a:extLst>
          </p:cNvPr>
          <p:cNvSpPr/>
          <p:nvPr/>
        </p:nvSpPr>
        <p:spPr>
          <a:xfrm>
            <a:off x="386314" y="1450142"/>
            <a:ext cx="5126253" cy="4023360"/>
          </a:xfrm>
          <a:prstGeom prst="roundRect">
            <a:avLst>
              <a:gd name="adj" fmla="val 14059"/>
            </a:avLst>
          </a:prstGeom>
          <a:solidFill>
            <a:srgbClr val="002557"/>
          </a:solidFill>
          <a:ln w="12700" cap="flat" cmpd="sng" algn="ctr">
            <a:solidFill>
              <a:srgbClr val="4472C4">
                <a:shade val="50000"/>
              </a:srgbClr>
            </a:solidFill>
            <a:prstDash val="solid"/>
            <a:miter lim="800000"/>
          </a:ln>
          <a:effectLst/>
        </p:spPr>
        <p:style>
          <a:lnRef idx="0">
            <a:scrgbClr r="0" g="0" b="0"/>
          </a:lnRef>
          <a:fillRef idx="0">
            <a:scrgbClr r="0" g="0" b="0"/>
          </a:fillRef>
          <a:effectRef idx="0">
            <a:scrgbClr r="0" g="0" b="0"/>
          </a:effectRef>
          <a:fontRef idx="major"/>
        </p:style>
        <p:txBody>
          <a:bodyPr lIns="91440" tIns="45720" rIns="91440" bIns="45720" rtlCol="0" anchor="ctr"/>
          <a:lstStyle/>
          <a:p>
            <a:pPr marL="285115" marR="0" lvl="0" indent="-285115"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FFFFFF"/>
                </a:solidFill>
                <a:effectLst/>
                <a:uLnTx/>
                <a:uFillTx/>
                <a:latin typeface="Trebuchet MS"/>
                <a:ea typeface="+mj-ea"/>
                <a:cs typeface="Arial"/>
                <a:sym typeface="Arial"/>
              </a:rPr>
              <a:t>In the testing hierarchy, OS would be formally tested if PFS was statistically significant, followed by ORR and QoL if the prior endpoint in the hierarchy is significant</a:t>
            </a:r>
          </a:p>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Trebuchet MS"/>
                <a:ea typeface="Times New Roman" panose="02020603050405020304" pitchFamily="18" charset="0"/>
                <a:cs typeface="Arial"/>
                <a:sym typeface="Arial"/>
              </a:rPr>
              <a:t>Primary data cutoff: January 3, 2022</a:t>
            </a:r>
            <a:endParaRPr kumimoji="0" lang="en-US" sz="1400" b="0" i="0" u="none" strike="noStrike" kern="1200" cap="none" spc="0" normalizeH="0" baseline="0" noProof="0">
              <a:ln>
                <a:noFill/>
              </a:ln>
              <a:solidFill>
                <a:srgbClr val="FFFFFF"/>
              </a:solidFill>
              <a:effectLst/>
              <a:uLnTx/>
              <a:uFillTx/>
              <a:latin typeface="Trebuchet MS"/>
              <a:ea typeface="+mj-ea"/>
              <a:cs typeface="+mj-cs"/>
            </a:endParaRPr>
          </a:p>
          <a:p>
            <a:pPr marL="285115" marR="0" lvl="0" indent="-285115"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FFFFFF"/>
                </a:solidFill>
                <a:effectLst/>
                <a:uLnTx/>
                <a:uFillTx/>
                <a:latin typeface="Trebuchet MS"/>
                <a:ea typeface="+mj-ea"/>
                <a:cs typeface="Arial"/>
                <a:sym typeface="Arial"/>
              </a:rPr>
              <a:t>At the second planned interim analysis of OS (July 1, 2022), 390 events occurred and significance was reached; no further formal statistical analyses were planned</a:t>
            </a:r>
            <a:r>
              <a:rPr kumimoji="0" lang="en-US" sz="1400" b="1" i="0" u="none" strike="noStrike" kern="0" cap="none" spc="0" normalizeH="0" baseline="30000" noProof="0">
                <a:ln>
                  <a:noFill/>
                </a:ln>
                <a:solidFill>
                  <a:srgbClr val="FFFFFF"/>
                </a:solidFill>
                <a:effectLst/>
                <a:uLnTx/>
                <a:uFillTx/>
                <a:latin typeface="Trebuchet MS"/>
                <a:ea typeface="+mj-ea"/>
                <a:cs typeface="Arial"/>
                <a:sym typeface="Arial"/>
              </a:rPr>
              <a:t>2</a:t>
            </a:r>
            <a:endParaRPr kumimoji="0" lang="en-US" sz="1400" b="1" i="0" u="none" strike="noStrike" kern="0" cap="none" spc="0" normalizeH="0" baseline="0" noProof="0">
              <a:ln>
                <a:noFill/>
              </a:ln>
              <a:solidFill>
                <a:srgbClr val="FFFFFF"/>
              </a:solidFill>
              <a:effectLst/>
              <a:uLnTx/>
              <a:uFillTx/>
              <a:latin typeface="Trebuchet MS"/>
              <a:ea typeface="+mj-ea"/>
              <a:cs typeface="Arial"/>
            </a:endParaRPr>
          </a:p>
          <a:p>
            <a:pPr marL="0" marR="0" lvl="0" indent="0" algn="l" defTabSz="914377"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Trebuchet MS"/>
                <a:ea typeface="Times New Roman" panose="02020603050405020304" pitchFamily="18" charset="0"/>
                <a:cs typeface="Arial"/>
                <a:sym typeface="Arial"/>
              </a:rPr>
              <a:t>Data cutoff for current analysis: December 1, 2022</a:t>
            </a:r>
          </a:p>
          <a:p>
            <a:pPr marL="285115" marR="0" lvl="0" indent="-285115"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0" cap="none" spc="0" normalizeH="0" baseline="0" noProof="0">
                <a:ln>
                  <a:noFill/>
                </a:ln>
                <a:solidFill>
                  <a:srgbClr val="FFFFFF"/>
                </a:solidFill>
                <a:effectLst/>
                <a:uLnTx/>
                <a:uFillTx/>
                <a:latin typeface="Trebuchet MS"/>
                <a:ea typeface="+mj-ea"/>
                <a:cs typeface="Arial"/>
                <a:sym typeface="Arial"/>
              </a:rPr>
              <a:t>This is an </a:t>
            </a:r>
            <a:r>
              <a:rPr kumimoji="0" lang="en-US" sz="1400" b="1" i="0" u="sng" strike="noStrike" kern="0" cap="none" spc="0" normalizeH="0" baseline="0" noProof="0">
                <a:ln>
                  <a:noFill/>
                </a:ln>
                <a:solidFill>
                  <a:srgbClr val="FFFFFF"/>
                </a:solidFill>
                <a:effectLst/>
                <a:uLnTx/>
                <a:uFillTx/>
                <a:latin typeface="Trebuchet MS"/>
                <a:ea typeface="+mj-ea"/>
                <a:cs typeface="Arial"/>
                <a:sym typeface="Arial"/>
              </a:rPr>
              <a:t>exploratory analysis of OS</a:t>
            </a:r>
            <a:r>
              <a:rPr kumimoji="0" lang="en-US" sz="1400" b="1" i="0" u="none" strike="noStrike" kern="0" cap="none" spc="0" normalizeH="0" baseline="0" noProof="0">
                <a:ln>
                  <a:noFill/>
                </a:ln>
                <a:solidFill>
                  <a:srgbClr val="FFFFFF"/>
                </a:solidFill>
                <a:effectLst/>
                <a:uLnTx/>
                <a:uFillTx/>
                <a:latin typeface="Trebuchet MS"/>
                <a:ea typeface="+mj-ea"/>
                <a:cs typeface="Arial"/>
                <a:sym typeface="Arial"/>
              </a:rPr>
              <a:t>, including 438 events; 48 (9%) new deaths in the SG and TPC groups (23 [8%] vs 25 [9%])</a:t>
            </a:r>
            <a:endParaRPr kumimoji="0" lang="en-US" sz="1400" b="1" i="0" u="none" strike="noStrike" kern="0" cap="none" spc="0" normalizeH="0" baseline="0" noProof="0">
              <a:ln>
                <a:noFill/>
              </a:ln>
              <a:solidFill>
                <a:srgbClr val="FFFFFF"/>
              </a:solidFill>
              <a:effectLst/>
              <a:uLnTx/>
              <a:uFillTx/>
              <a:latin typeface="Trebuchet MS"/>
              <a:ea typeface="+mj-ea"/>
              <a:cs typeface="Arial"/>
            </a:endParaRPr>
          </a:p>
          <a:p>
            <a:pPr marL="285115" marR="0" lvl="0" indent="-285115" algn="l" defTabSz="914377"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FFFFFF"/>
                </a:solidFill>
                <a:effectLst/>
                <a:uLnTx/>
                <a:uFillTx/>
                <a:latin typeface="Trebuchet MS"/>
                <a:ea typeface="+mj-ea"/>
                <a:cs typeface="Arial"/>
              </a:rPr>
              <a:t>Median follow-up: 12.8 months</a:t>
            </a:r>
          </a:p>
        </p:txBody>
      </p:sp>
      <p:sp>
        <p:nvSpPr>
          <p:cNvPr id="116" name="TextBox 115">
            <a:extLst>
              <a:ext uri="{FF2B5EF4-FFF2-40B4-BE49-F238E27FC236}">
                <a16:creationId xmlns:a16="http://schemas.microsoft.com/office/drawing/2014/main" id="{747DD8ED-A42E-4BD9-83ED-CE46BD494210}"/>
              </a:ext>
            </a:extLst>
          </p:cNvPr>
          <p:cNvSpPr txBox="1"/>
          <p:nvPr/>
        </p:nvSpPr>
        <p:spPr>
          <a:xfrm>
            <a:off x="5477640" y="586153"/>
            <a:ext cx="3692861" cy="38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a:ea typeface="+mn-ea"/>
                <a:cs typeface="Arial"/>
              </a:rPr>
              <a:t>Formal Analysis</a:t>
            </a: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17" name="TextBox 116">
            <a:extLst>
              <a:ext uri="{FF2B5EF4-FFF2-40B4-BE49-F238E27FC236}">
                <a16:creationId xmlns:a16="http://schemas.microsoft.com/office/drawing/2014/main" id="{1EEF99C1-4C26-484E-ADC3-8CCF9F8093AB}"/>
              </a:ext>
            </a:extLst>
          </p:cNvPr>
          <p:cNvSpPr txBox="1"/>
          <p:nvPr/>
        </p:nvSpPr>
        <p:spPr>
          <a:xfrm>
            <a:off x="9188295" y="586151"/>
            <a:ext cx="26285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a:ea typeface="+mn-ea"/>
                <a:cs typeface="Arial"/>
              </a:rPr>
              <a:t>Exploratory Analysis</a:t>
            </a:r>
            <a:endParaRPr kumimoji="0" lang="en-US" sz="1800" b="0" i="0" u="none" strike="noStrike" kern="1200" cap="none" spc="0" normalizeH="0" baseline="0" noProof="0" err="1">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68801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0EEE-1BE6-34D8-B559-535EC84C6777}"/>
              </a:ext>
            </a:extLst>
          </p:cNvPr>
          <p:cNvSpPr>
            <a:spLocks noGrp="1"/>
          </p:cNvSpPr>
          <p:nvPr>
            <p:ph type="title"/>
          </p:nvPr>
        </p:nvSpPr>
        <p:spPr>
          <a:xfrm>
            <a:off x="648788" y="194918"/>
            <a:ext cx="10924675" cy="1093408"/>
          </a:xfrm>
        </p:spPr>
        <p:txBody>
          <a:bodyPr/>
          <a:lstStyle/>
          <a:p>
            <a:r>
              <a:rPr lang="en-US" b="1"/>
              <a:t>Demographics and Baseline Characteristics</a:t>
            </a:r>
            <a:r>
              <a:rPr lang="en-US" b="1" baseline="30000"/>
              <a:t>1</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699C4E30-AB29-42DB-BC72-A8282F15B3AA}"/>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12" name="Footer Placeholder 29">
            <a:extLst>
              <a:ext uri="{FF2B5EF4-FFF2-40B4-BE49-F238E27FC236}">
                <a16:creationId xmlns:a16="http://schemas.microsoft.com/office/drawing/2014/main" id="{3801A5C7-94F2-4809-9CB9-DF36AA133F24}"/>
              </a:ext>
            </a:extLst>
          </p:cNvPr>
          <p:cNvSpPr txBox="1">
            <a:spLocks/>
          </p:cNvSpPr>
          <p:nvPr/>
        </p:nvSpPr>
        <p:spPr>
          <a:xfrm>
            <a:off x="587377" y="5839265"/>
            <a:ext cx="11274864"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CDK, cyclin-dependent kinase; DFI, disease-free interval; ECOG PS, Eastern Cooperative Oncology Group performance status, (neo)adjuvant, neoadjuvant or adjuvant; RECIST, Response Evaluation Criteria In Solid Tumors;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Includes</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American Indian or Alaska native, native Hawaiian or other Pacific Islander.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b</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Not</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reported indicates local regulators did not allow collection of race or ethnicity information.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c</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Presence</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of baseline target/non-target liver metastases per RECIST 1.1 by local investigator review. </a:t>
            </a: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d</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The</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reported number of prior therapies was miscounted at screening for some patients; 9 patients received prior chemotherapy regimens in the metastatic setting outside the per-protocol range for inclusion criteria and were included in the intent-to-treat population.</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Rugo</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HS, et al. J Clin Oncol. 2022;40:3365-3376; 2.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10" name="Picture 2" descr="House Symbol Vector Art, Icons, and Graphics for Free Download">
            <a:hlinkClick r:id="rId3" action="ppaction://hlinksldjump"/>
            <a:extLst>
              <a:ext uri="{FF2B5EF4-FFF2-40B4-BE49-F238E27FC236}">
                <a16:creationId xmlns:a16="http://schemas.microsoft.com/office/drawing/2014/main" id="{E4F94FD3-5E41-48ED-8F14-7B87A08AF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1493C4EC-D3C4-4648-A127-42E4CE7C73A0}"/>
              </a:ext>
            </a:extLst>
          </p:cNvPr>
          <p:cNvGraphicFramePr>
            <a:graphicFrameLocks noGrp="1"/>
          </p:cNvGraphicFramePr>
          <p:nvPr/>
        </p:nvGraphicFramePr>
        <p:xfrm>
          <a:off x="748423" y="1350947"/>
          <a:ext cx="5512778" cy="3826876"/>
        </p:xfrm>
        <a:graphic>
          <a:graphicData uri="http://schemas.openxmlformats.org/drawingml/2006/table">
            <a:tbl>
              <a:tblPr firstRow="1" bandRow="1"/>
              <a:tblGrid>
                <a:gridCol w="3212544">
                  <a:extLst>
                    <a:ext uri="{9D8B030D-6E8A-4147-A177-3AD203B41FA5}">
                      <a16:colId xmlns:a16="http://schemas.microsoft.com/office/drawing/2014/main" val="1708406620"/>
                    </a:ext>
                  </a:extLst>
                </a:gridCol>
                <a:gridCol w="1150117">
                  <a:extLst>
                    <a:ext uri="{9D8B030D-6E8A-4147-A177-3AD203B41FA5}">
                      <a16:colId xmlns:a16="http://schemas.microsoft.com/office/drawing/2014/main" val="592742086"/>
                    </a:ext>
                  </a:extLst>
                </a:gridCol>
                <a:gridCol w="1150117">
                  <a:extLst>
                    <a:ext uri="{9D8B030D-6E8A-4147-A177-3AD203B41FA5}">
                      <a16:colId xmlns:a16="http://schemas.microsoft.com/office/drawing/2014/main" val="2586114088"/>
                    </a:ext>
                  </a:extLst>
                </a:gridCol>
              </a:tblGrid>
              <a:tr h="535036">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j-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272</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271)</a:t>
                      </a:r>
                      <a:endParaRPr lang="en-US" sz="1200">
                        <a:effectLst/>
                        <a:latin typeface="+mj-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Female, %</a:t>
                      </a:r>
                      <a:endParaRPr lang="en-US" sz="1200" b="1" strike="sngStrike">
                        <a:solidFill>
                          <a:srgbClr val="FF0000"/>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99</a:t>
                      </a:r>
                      <a:endParaRPr lang="en-US" sz="1200" strike="sngStrike">
                        <a:solidFill>
                          <a:srgbClr val="FF0000"/>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99</a:t>
                      </a:r>
                      <a:endParaRPr lang="en-US" sz="1200" strike="sngStrike">
                        <a:solidFill>
                          <a:srgbClr val="FF0000"/>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14328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Median age, (range) </a:t>
                      </a:r>
                      <a:r>
                        <a:rPr lang="en-US" sz="1200" b="1" i="0" u="none" strike="noStrike" kern="1200" cap="none">
                          <a:solidFill>
                            <a:srgbClr val="002557"/>
                          </a:solidFill>
                          <a:effectLst/>
                          <a:latin typeface="+mj-lt"/>
                          <a:ea typeface="Calibri"/>
                          <a:cs typeface="Calibri"/>
                          <a:sym typeface="Arial"/>
                        </a:rPr>
                        <a:t>y </a:t>
                      </a:r>
                      <a:endParaRPr lang="en-US" sz="1200" b="1">
                        <a:solidFill>
                          <a:srgbClr val="002557"/>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57 </a:t>
                      </a:r>
                      <a:r>
                        <a:rPr lang="en-US" sz="1200">
                          <a:solidFill>
                            <a:srgbClr val="002557"/>
                          </a:solidFill>
                          <a:effectLst/>
                          <a:latin typeface="+mj-lt"/>
                          <a:ea typeface="Calibri"/>
                          <a:cs typeface="Calibri"/>
                        </a:rPr>
                        <a:t>(</a:t>
                      </a:r>
                      <a:r>
                        <a:rPr lang="en-US" sz="1200">
                          <a:solidFill>
                            <a:srgbClr val="002557"/>
                          </a:solidFill>
                          <a:effectLst/>
                          <a:latin typeface="+mj-lt"/>
                          <a:ea typeface="Times New Roman" panose="02020603050405020304" pitchFamily="18" charset="0"/>
                          <a:cs typeface="Calibri"/>
                        </a:rPr>
                        <a:t>29</a:t>
                      </a:r>
                      <a:r>
                        <a:rPr kumimoji="0" lang="en-US" sz="1200" b="0" i="0" u="none" strike="noStrike" kern="1200" cap="none" normalizeH="0" baseline="0">
                          <a:ln>
                            <a:noFill/>
                          </a:ln>
                          <a:solidFill>
                            <a:srgbClr val="002557"/>
                          </a:solidFill>
                          <a:effectLst/>
                          <a:latin typeface="+mj-lt"/>
                          <a:ea typeface="MS PGothic"/>
                          <a:cs typeface="Arial" panose="020B0604020202020204" pitchFamily="34" charset="0"/>
                          <a:sym typeface="Arial"/>
                        </a:rPr>
                        <a:t>-</a:t>
                      </a:r>
                      <a:r>
                        <a:rPr lang="en-US" sz="1200">
                          <a:solidFill>
                            <a:srgbClr val="002557"/>
                          </a:solidFill>
                          <a:effectLst/>
                          <a:latin typeface="+mj-lt"/>
                          <a:ea typeface="Times New Roman" panose="02020603050405020304" pitchFamily="18" charset="0"/>
                          <a:cs typeface="Calibri"/>
                        </a:rPr>
                        <a:t>86</a:t>
                      </a:r>
                      <a:r>
                        <a:rPr lang="en-US" sz="1200">
                          <a:solidFill>
                            <a:srgbClr val="002557"/>
                          </a:solidFill>
                          <a:effectLst/>
                          <a:latin typeface="+mj-lt"/>
                          <a:ea typeface="Calibri"/>
                          <a:cs typeface="Calibri"/>
                        </a:rPr>
                        <a:t>)</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55</a:t>
                      </a:r>
                      <a:r>
                        <a:rPr lang="en-US" sz="1200">
                          <a:solidFill>
                            <a:srgbClr val="002557"/>
                          </a:solidFill>
                          <a:effectLst/>
                          <a:latin typeface="+mj-lt"/>
                          <a:ea typeface="Calibri"/>
                          <a:cs typeface="Calibri"/>
                        </a:rPr>
                        <a:t> (</a:t>
                      </a:r>
                      <a:r>
                        <a:rPr lang="en-US" sz="1200">
                          <a:solidFill>
                            <a:srgbClr val="002557"/>
                          </a:solidFill>
                          <a:effectLst/>
                          <a:latin typeface="+mj-lt"/>
                          <a:ea typeface="Times New Roman" panose="02020603050405020304" pitchFamily="18" charset="0"/>
                          <a:cs typeface="Calibri"/>
                        </a:rPr>
                        <a:t>27</a:t>
                      </a:r>
                      <a:r>
                        <a:rPr kumimoji="0" lang="en-US" sz="1200" b="0" i="0" u="none" strike="noStrike" kern="1200" cap="none" normalizeH="0" baseline="0">
                          <a:ln>
                            <a:noFill/>
                          </a:ln>
                          <a:solidFill>
                            <a:srgbClr val="002557"/>
                          </a:solidFill>
                          <a:effectLst/>
                          <a:latin typeface="+mj-lt"/>
                          <a:ea typeface="MS PGothic"/>
                          <a:cs typeface="Arial" panose="020B0604020202020204" pitchFamily="34" charset="0"/>
                          <a:sym typeface="Arial"/>
                        </a:rPr>
                        <a:t>-</a:t>
                      </a:r>
                      <a:r>
                        <a:rPr lang="en-US" sz="1200">
                          <a:solidFill>
                            <a:srgbClr val="002557"/>
                          </a:solidFill>
                          <a:effectLst/>
                          <a:latin typeface="+mj-lt"/>
                          <a:ea typeface="Times New Roman" panose="02020603050405020304" pitchFamily="18" charset="0"/>
                          <a:cs typeface="Calibri"/>
                        </a:rPr>
                        <a:t>78</a:t>
                      </a:r>
                      <a:r>
                        <a:rPr lang="en-US" sz="1200">
                          <a:solidFill>
                            <a:srgbClr val="002557"/>
                          </a:solidFill>
                          <a:effectLst/>
                          <a:latin typeface="+mj-lt"/>
                          <a:ea typeface="Calibri"/>
                          <a:cs typeface="Calibri"/>
                        </a:rPr>
                        <a:t>)</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97443990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71450" marR="0" indent="0" algn="l">
                        <a:spcBef>
                          <a:spcPts val="0"/>
                        </a:spcBef>
                        <a:spcAft>
                          <a:spcPts val="0"/>
                        </a:spcAft>
                      </a:pPr>
                      <a:r>
                        <a:rPr lang="en-US" sz="1200" b="1">
                          <a:solidFill>
                            <a:srgbClr val="002557"/>
                          </a:solidFill>
                          <a:effectLst/>
                          <a:latin typeface="+mj-lt"/>
                          <a:ea typeface="Times New Roman" panose="02020603050405020304" pitchFamily="18" charset="0"/>
                          <a:cs typeface="Times New Roman"/>
                        </a:rPr>
                        <a:t>&lt; 65 y, %</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Times New Roman"/>
                        </a:rPr>
                        <a:t>73</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Times New Roman"/>
                        </a:rPr>
                        <a:t>75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43360564"/>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71450" marR="0" indent="0" algn="l">
                        <a:spcBef>
                          <a:spcPts val="0"/>
                        </a:spcBef>
                        <a:spcAft>
                          <a:spcPts val="0"/>
                        </a:spcAft>
                      </a:pPr>
                      <a:r>
                        <a:rPr lang="en-US" sz="1200" b="1">
                          <a:solidFill>
                            <a:srgbClr val="002557"/>
                          </a:solidFill>
                          <a:effectLst/>
                          <a:latin typeface="+mj-lt"/>
                          <a:ea typeface="Times New Roman" panose="02020603050405020304" pitchFamily="18" charset="0"/>
                          <a:cs typeface="Times New Roman"/>
                        </a:rPr>
                        <a:t>≥ 65 y, %</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Times New Roman"/>
                        </a:rPr>
                        <a:t>27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Times New Roman"/>
                        </a:rPr>
                        <a:t>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157694048"/>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Race or ethnic group, %</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93890784"/>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White</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68</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66</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74451572"/>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Black</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3</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92378703"/>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Asian</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2</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00872101"/>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Other</a:t>
                      </a:r>
                      <a:r>
                        <a:rPr lang="en-US" sz="1200" b="1" baseline="30000">
                          <a:solidFill>
                            <a:srgbClr val="002557"/>
                          </a:solidFill>
                          <a:effectLst/>
                          <a:latin typeface="+mj-lt"/>
                          <a:ea typeface="Calibri"/>
                          <a:cs typeface="Calibri"/>
                        </a:rPr>
                        <a:t>a</a:t>
                      </a:r>
                      <a:r>
                        <a:rPr lang="en-US" sz="1200" b="1">
                          <a:solidFill>
                            <a:srgbClr val="002557"/>
                          </a:solidFill>
                          <a:effectLst/>
                          <a:latin typeface="+mj-lt"/>
                          <a:ea typeface="Calibri"/>
                          <a:cs typeface="Calibri"/>
                        </a:rPr>
                        <a:t>/Not reported</a:t>
                      </a:r>
                      <a:r>
                        <a:rPr lang="en-US" sz="1200" b="1" baseline="30000">
                          <a:solidFill>
                            <a:srgbClr val="002557"/>
                          </a:solidFill>
                          <a:effectLst/>
                          <a:latin typeface="+mj-lt"/>
                          <a:ea typeface="Calibri"/>
                          <a:cs typeface="Calibri"/>
                        </a:rPr>
                        <a:t>b</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002557"/>
                          </a:solidFill>
                          <a:effectLst/>
                          <a:latin typeface="+mj-lt"/>
                          <a:ea typeface="Times New Roman" panose="02020603050405020304" pitchFamily="18" charset="0"/>
                          <a:cs typeface="Calibri"/>
                        </a:rPr>
                        <a:t>25</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28</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1835545"/>
                  </a:ext>
                </a:extLst>
              </a:tr>
              <a:tr h="9144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Times New Roman" panose="02020603050405020304" pitchFamily="18" charset="0"/>
                          <a:cs typeface="Calibri"/>
                        </a:rPr>
                        <a:t>Geographic region, %</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54419632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North America</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42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42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359770466"/>
                  </a:ext>
                </a:extLst>
              </a:tr>
              <a:tr h="9144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panose="020F0502020204030204" pitchFamily="34" charset="0"/>
                          <a:cs typeface="Calibri"/>
                        </a:rPr>
                        <a:t>Europe</a:t>
                      </a:r>
                      <a:endParaRPr lang="en-US" sz="1200" b="1">
                        <a:solidFill>
                          <a:srgbClr val="002557"/>
                        </a:solidFill>
                        <a:effectLst/>
                        <a:latin typeface="+mj-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58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200">
                          <a:solidFill>
                            <a:srgbClr val="002557"/>
                          </a:solidFill>
                          <a:effectLst/>
                          <a:latin typeface="+mj-lt"/>
                          <a:ea typeface="Calibri"/>
                          <a:cs typeface="Calibri"/>
                        </a:rPr>
                        <a:t>58</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734847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j-lt"/>
                          <a:ea typeface="Calibri" panose="020F0502020204030204" pitchFamily="34" charset="0"/>
                          <a:cs typeface="Calibri"/>
                        </a:rPr>
                        <a:t>ECOG PS, %</a:t>
                      </a:r>
                      <a:endParaRPr lang="en-US" sz="1200" b="1">
                        <a:solidFill>
                          <a:srgbClr val="002557"/>
                        </a:solidFill>
                        <a:effectLst/>
                        <a:latin typeface="+mj-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1855183"/>
                  </a:ext>
                </a:extLst>
              </a:tr>
              <a:tr h="4381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a:cs typeface="Calibri"/>
                        </a:rPr>
                        <a:t>0</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43</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46</a:t>
                      </a:r>
                      <a:endParaRPr lang="en-US" sz="1200">
                        <a:solidFill>
                          <a:srgbClr val="002557"/>
                        </a:solidFill>
                        <a:effectLst/>
                        <a:latin typeface="+mj-lt"/>
                        <a:ea typeface="Calibri"/>
                        <a:cs typeface="Calibri"/>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9778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a:solidFill>
                            <a:srgbClr val="002557"/>
                          </a:solidFill>
                          <a:effectLst/>
                          <a:latin typeface="+mj-lt"/>
                          <a:ea typeface="Calibri" panose="020F0502020204030204" pitchFamily="34" charset="0"/>
                          <a:cs typeface="Calibri"/>
                        </a:rPr>
                        <a:t>1</a:t>
                      </a:r>
                      <a:endParaRPr lang="en-US" sz="1200" b="1">
                        <a:solidFill>
                          <a:srgbClr val="002557"/>
                        </a:solidFill>
                        <a:effectLst/>
                        <a:latin typeface="+mj-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57</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54</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401558"/>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l">
                        <a:spcBef>
                          <a:spcPts val="0"/>
                        </a:spcBef>
                        <a:spcAft>
                          <a:spcPts val="0"/>
                        </a:spcAft>
                        <a:buNone/>
                      </a:pPr>
                      <a:r>
                        <a:rPr lang="en-US" sz="1200" b="1">
                          <a:solidFill>
                            <a:srgbClr val="002557"/>
                          </a:solidFill>
                          <a:effectLst/>
                          <a:latin typeface="+mj-lt"/>
                          <a:ea typeface="Calibri"/>
                          <a:cs typeface="Calibri"/>
                        </a:rPr>
                        <a:t>Visceral metastases at baseline, %</a:t>
                      </a:r>
                      <a:endParaRPr lang="en-US" sz="1200" b="1">
                        <a:solidFill>
                          <a:srgbClr val="002557"/>
                        </a:solidFill>
                        <a:effectLst/>
                        <a:latin typeface="+mj-lt"/>
                        <a:ea typeface="Calibri"/>
                        <a:cs typeface="Times New Roman"/>
                      </a:endParaRPr>
                    </a:p>
                  </a:txBody>
                  <a:tcPr marL="68580" marR="68580" marT="0" marB="0">
                    <a:lnL w="0">
                      <a:noFill/>
                    </a:lnL>
                    <a:lnR w="12700">
                      <a:solidFill>
                        <a:sysClr val="window" lastClr="FFFFFF"/>
                      </a:solidFill>
                    </a:lnR>
                    <a:lnT w="0">
                      <a:noFill/>
                    </a:lnT>
                    <a:lnB w="0">
                      <a:noFill/>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ea typeface="Times New Roman" panose="02020603050405020304" pitchFamily="18" charset="0"/>
                          <a:cs typeface="Calibri"/>
                        </a:rPr>
                        <a:t>95</a:t>
                      </a:r>
                      <a:endParaRPr lang="en-US" sz="1200">
                        <a:solidFill>
                          <a:srgbClr val="002557"/>
                        </a:solidFill>
                        <a:effectLst/>
                        <a:latin typeface="+mj-lt"/>
                        <a:ea typeface="Times New Roman" panose="02020603050405020304" pitchFamily="18" charset="0"/>
                        <a:cs typeface="Times New Roman"/>
                      </a:endParaRPr>
                    </a:p>
                  </a:txBody>
                  <a:tcPr marL="68580" marR="68580" marT="0" marB="0">
                    <a:lnL w="12700">
                      <a:solidFill>
                        <a:sysClr val="window" lastClr="FFFFFF"/>
                      </a:solidFill>
                    </a:lnL>
                    <a:lnR w="12700">
                      <a:solidFill>
                        <a:sysClr val="window" lastClr="FFFFFF"/>
                      </a:solidFill>
                    </a:lnR>
                    <a:lnT w="0">
                      <a:noFill/>
                    </a:lnT>
                    <a:lnB w="0">
                      <a:noFill/>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ea typeface="Times New Roman" panose="02020603050405020304" pitchFamily="18" charset="0"/>
                          <a:cs typeface="Calibri"/>
                        </a:rPr>
                        <a:t>95</a:t>
                      </a:r>
                      <a:endParaRPr lang="en-US" sz="1200">
                        <a:solidFill>
                          <a:srgbClr val="002557"/>
                        </a:solidFill>
                        <a:effectLst/>
                        <a:latin typeface="+mj-lt"/>
                        <a:ea typeface="Times New Roman" panose="02020603050405020304" pitchFamily="18" charset="0"/>
                        <a:cs typeface="Times New Roman"/>
                      </a:endParaRPr>
                    </a:p>
                  </a:txBody>
                  <a:tcPr marL="68580" marR="68580" marT="0" marB="0">
                    <a:lnL w="12700">
                      <a:solidFill>
                        <a:sysClr val="window" lastClr="FFFFFF"/>
                      </a:solidFill>
                    </a:lnL>
                    <a:lnR w="12700">
                      <a:solidFill>
                        <a:sysClr val="window" lastClr="FFFFFF"/>
                      </a:solidFill>
                    </a:lnR>
                    <a:lnT w="0">
                      <a:noFill/>
                    </a:lnT>
                    <a:lnB w="0">
                      <a:noFill/>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879378465"/>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l">
                        <a:spcBef>
                          <a:spcPts val="0"/>
                        </a:spcBef>
                        <a:spcAft>
                          <a:spcPts val="0"/>
                        </a:spcAft>
                        <a:buNone/>
                      </a:pPr>
                      <a:r>
                        <a:rPr lang="en-US" sz="1200" b="1">
                          <a:solidFill>
                            <a:srgbClr val="002557"/>
                          </a:solidFill>
                          <a:effectLst/>
                          <a:latin typeface="+mj-lt"/>
                          <a:cs typeface="Calibri"/>
                        </a:rPr>
                        <a:t>Liver metastases,</a:t>
                      </a:r>
                      <a:r>
                        <a:rPr lang="en-US" sz="1200" b="1" baseline="30000">
                          <a:solidFill>
                            <a:srgbClr val="002557"/>
                          </a:solidFill>
                          <a:effectLst/>
                          <a:latin typeface="+mj-lt"/>
                          <a:cs typeface="Calibri"/>
                        </a:rPr>
                        <a:t>c</a:t>
                      </a:r>
                      <a:r>
                        <a:rPr lang="en-US" sz="1200" b="1">
                          <a:solidFill>
                            <a:srgbClr val="002557"/>
                          </a:solidFill>
                          <a:effectLst/>
                          <a:latin typeface="+mj-lt"/>
                          <a:cs typeface="Calibri"/>
                        </a:rPr>
                        <a:t> %</a:t>
                      </a:r>
                      <a:endParaRPr lang="en-US" sz="1900">
                        <a:latin typeface="+mj-lt"/>
                      </a:endParaRPr>
                    </a:p>
                  </a:txBody>
                  <a:tcPr marL="68580" marR="68580" marT="0" marB="0">
                    <a:lnL w="0">
                      <a:noFill/>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cs typeface="Calibri"/>
                        </a:rPr>
                        <a:t>84</a:t>
                      </a:r>
                      <a:endParaRPr lang="en-US" sz="1900">
                        <a:latin typeface="+mj-lt"/>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0">
                      <a:noFill/>
                    </a:lnT>
                    <a:lnB w="0">
                      <a:noFill/>
                    </a:lnB>
                    <a:lnTlToBr w="0">
                      <a:noFill/>
                    </a:lnTlToBr>
                    <a:lnBlToTr w="0">
                      <a:noFill/>
                    </a:lnBlToTr>
                    <a:solidFill>
                      <a:schemeClr val="bg1"/>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cs typeface="Calibri"/>
                        </a:rPr>
                        <a:t>87</a:t>
                      </a:r>
                      <a:endParaRPr lang="en-US" sz="1900">
                        <a:latin typeface="+mj-lt"/>
                      </a:endParaRPr>
                    </a:p>
                  </a:txBody>
                  <a:tcPr marL="68580" marR="68580" marT="0" marB="0">
                    <a:lnL w="12700" cap="flat" cmpd="sng" algn="ctr">
                      <a:solidFill>
                        <a:sysClr val="window" lastClr="FFFFFF"/>
                      </a:solidFill>
                      <a:prstDash val="solid"/>
                      <a:round/>
                      <a:headEnd type="none" w="med" len="med"/>
                      <a:tailEnd type="none" w="med" len="med"/>
                    </a:lnL>
                    <a:lnR w="12700">
                      <a:solidFill>
                        <a:sysClr val="window" lastClr="FFFFFF"/>
                      </a:solidFill>
                    </a:lnR>
                    <a:lnT w="0">
                      <a:noFill/>
                    </a:lnT>
                    <a:lnB w="0">
                      <a:noFill/>
                    </a:lnB>
                    <a:lnTlToBr w="0">
                      <a:noFill/>
                    </a:lnTlToBr>
                    <a:lnBlToTr w="0">
                      <a:noFill/>
                    </a:lnBlToTr>
                    <a:solidFill>
                      <a:schemeClr val="bg1"/>
                    </a:solidFill>
                  </a:tcPr>
                </a:tc>
                <a:extLst>
                  <a:ext uri="{0D108BD9-81ED-4DB2-BD59-A6C34878D82A}">
                    <a16:rowId xmlns:a16="http://schemas.microsoft.com/office/drawing/2014/main" val="3262671096"/>
                  </a:ext>
                </a:extLst>
              </a:tr>
              <a:tr h="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De novo metastatic breast cancer, %</a:t>
                      </a:r>
                    </a:p>
                  </a:txBody>
                  <a:tcPr marL="68580" marR="68580" marT="0" marB="0"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29</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Calibri"/>
                          <a:cs typeface="Calibri"/>
                        </a:rPr>
                        <a:t>22</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011041947"/>
                  </a:ext>
                </a:extLst>
              </a:tr>
            </a:tbl>
          </a:graphicData>
        </a:graphic>
      </p:graphicFrame>
      <p:graphicFrame>
        <p:nvGraphicFramePr>
          <p:cNvPr id="13" name="Table 12">
            <a:extLst>
              <a:ext uri="{FF2B5EF4-FFF2-40B4-BE49-F238E27FC236}">
                <a16:creationId xmlns:a16="http://schemas.microsoft.com/office/drawing/2014/main" id="{F162FA77-EA3E-47F7-AA5D-E329D562BA43}"/>
              </a:ext>
            </a:extLst>
          </p:cNvPr>
          <p:cNvGraphicFramePr>
            <a:graphicFrameLocks noGrp="1"/>
          </p:cNvGraphicFramePr>
          <p:nvPr/>
        </p:nvGraphicFramePr>
        <p:xfrm>
          <a:off x="6349463" y="1340602"/>
          <a:ext cx="5512778" cy="3840480"/>
        </p:xfrm>
        <a:graphic>
          <a:graphicData uri="http://schemas.openxmlformats.org/drawingml/2006/table">
            <a:tbl>
              <a:tblPr firstRow="1" bandRow="1"/>
              <a:tblGrid>
                <a:gridCol w="3212544">
                  <a:extLst>
                    <a:ext uri="{9D8B030D-6E8A-4147-A177-3AD203B41FA5}">
                      <a16:colId xmlns:a16="http://schemas.microsoft.com/office/drawing/2014/main" val="1708406620"/>
                    </a:ext>
                  </a:extLst>
                </a:gridCol>
                <a:gridCol w="1150117">
                  <a:extLst>
                    <a:ext uri="{9D8B030D-6E8A-4147-A177-3AD203B41FA5}">
                      <a16:colId xmlns:a16="http://schemas.microsoft.com/office/drawing/2014/main" val="592742086"/>
                    </a:ext>
                  </a:extLst>
                </a:gridCol>
                <a:gridCol w="1150117">
                  <a:extLst>
                    <a:ext uri="{9D8B030D-6E8A-4147-A177-3AD203B41FA5}">
                      <a16:colId xmlns:a16="http://schemas.microsoft.com/office/drawing/2014/main" val="2586114088"/>
                    </a:ext>
                  </a:extLst>
                </a:gridCol>
              </a:tblGrid>
              <a:tr h="54906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mj-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SG</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272</a:t>
                      </a:r>
                      <a:r>
                        <a:rPr lang="en-US" sz="1200" b="1">
                          <a:effectLst/>
                          <a:latin typeface="+mj-lt"/>
                          <a:ea typeface="Calibri"/>
                          <a:cs typeface="Calibri"/>
                        </a:rPr>
                        <a:t>)</a:t>
                      </a:r>
                      <a:endParaRPr lang="en-US" sz="1200">
                        <a:effectLst/>
                        <a:latin typeface="+mj-lt"/>
                        <a:ea typeface="Calibri"/>
                        <a:cs typeface="Calibri"/>
                      </a:endParaRPr>
                    </a:p>
                  </a:txBody>
                  <a:tcPr marL="68580" marR="68580" marT="0" marB="0" anchor="ctr">
                    <a:lnL w="12700" cap="flat" cmpd="sng" algn="ctr">
                      <a:solidFill>
                        <a:sysClr val="windowText" lastClr="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panose="020B0604020202020204"/>
                          <a:sym typeface="Arial"/>
                        </a:defRPr>
                      </a:lvl9pPr>
                    </a:lstStyle>
                    <a:p>
                      <a:pPr marL="0" marR="0" algn="ctr">
                        <a:spcBef>
                          <a:spcPts val="0"/>
                        </a:spcBef>
                        <a:spcAft>
                          <a:spcPts val="0"/>
                        </a:spcAft>
                      </a:pPr>
                      <a:r>
                        <a:rPr lang="en-US" sz="1200" b="1">
                          <a:effectLst/>
                          <a:latin typeface="+mj-lt"/>
                          <a:ea typeface="Calibri"/>
                          <a:cs typeface="Calibri"/>
                        </a:rPr>
                        <a:t>TPC </a:t>
                      </a:r>
                      <a:br>
                        <a:rPr lang="en-US" sz="1200" b="1">
                          <a:effectLst/>
                          <a:latin typeface="+mj-lt"/>
                          <a:ea typeface="Calibri"/>
                          <a:cs typeface="Calibri"/>
                        </a:rPr>
                      </a:br>
                      <a:r>
                        <a:rPr lang="en-US" sz="1200" b="1">
                          <a:effectLst/>
                          <a:latin typeface="+mj-lt"/>
                          <a:ea typeface="Calibri"/>
                          <a:cs typeface="Calibri"/>
                        </a:rPr>
                        <a:t>(n = </a:t>
                      </a:r>
                      <a:r>
                        <a:rPr lang="en-US" sz="1200" b="1">
                          <a:effectLst/>
                          <a:latin typeface="+mj-lt"/>
                          <a:ea typeface="Times New Roman" panose="02020603050405020304" pitchFamily="18" charset="0"/>
                          <a:cs typeface="Calibri"/>
                        </a:rPr>
                        <a:t>271)</a:t>
                      </a:r>
                      <a:endParaRPr lang="en-US" sz="1200">
                        <a:effectLst/>
                        <a:latin typeface="+mj-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41142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Median time from initial metastatic diagnosis to randomization, (range) </a:t>
                      </a:r>
                      <a:r>
                        <a:rPr lang="en-US" sz="1200" b="1" i="0" u="none" strike="noStrike" kern="1200" cap="none" err="1">
                          <a:solidFill>
                            <a:srgbClr val="002557"/>
                          </a:solidFill>
                          <a:effectLst/>
                          <a:latin typeface="+mj-lt"/>
                          <a:ea typeface="Calibri"/>
                          <a:cs typeface="Calibri"/>
                          <a:sym typeface="Arial"/>
                        </a:rPr>
                        <a:t>mo</a:t>
                      </a:r>
                      <a:r>
                        <a:rPr lang="en-US" sz="1200" b="1" i="0" u="none" strike="noStrike" kern="1200" cap="none">
                          <a:solidFill>
                            <a:srgbClr val="002557"/>
                          </a:solidFill>
                          <a:effectLst/>
                          <a:latin typeface="+mj-lt"/>
                          <a:ea typeface="Calibri"/>
                          <a:cs typeface="Calibri"/>
                          <a:sym typeface="Arial"/>
                        </a:rPr>
                        <a:t> </a:t>
                      </a:r>
                      <a:endParaRPr lang="en-US" sz="1200" b="1">
                        <a:solidFill>
                          <a:srgbClr val="002557"/>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48.5</a:t>
                      </a:r>
                      <a:r>
                        <a:rPr lang="en-US" sz="1200">
                          <a:solidFill>
                            <a:srgbClr val="002557"/>
                          </a:solidFill>
                          <a:effectLst/>
                          <a:latin typeface="+mj-lt"/>
                          <a:ea typeface="Calibri"/>
                          <a:cs typeface="Calibri"/>
                        </a:rPr>
                        <a:t> </a:t>
                      </a:r>
                      <a:br>
                        <a:rPr lang="en-US" sz="1200">
                          <a:solidFill>
                            <a:srgbClr val="002557"/>
                          </a:solidFill>
                          <a:effectLst/>
                          <a:latin typeface="+mj-lt"/>
                          <a:ea typeface="Calibri"/>
                          <a:cs typeface="Calibri"/>
                        </a:rPr>
                      </a:br>
                      <a:r>
                        <a:rPr lang="en-US" sz="1200">
                          <a:solidFill>
                            <a:srgbClr val="002557"/>
                          </a:solidFill>
                          <a:effectLst/>
                          <a:latin typeface="+mj-lt"/>
                          <a:ea typeface="Calibri"/>
                          <a:cs typeface="Calibri"/>
                        </a:rPr>
                        <a:t>(</a:t>
                      </a:r>
                      <a:r>
                        <a:rPr lang="en-US" sz="1200">
                          <a:solidFill>
                            <a:srgbClr val="002557"/>
                          </a:solidFill>
                          <a:effectLst/>
                          <a:latin typeface="+mj-lt"/>
                          <a:ea typeface="Times New Roman" panose="02020603050405020304" pitchFamily="18" charset="0"/>
                          <a:cs typeface="Calibri"/>
                        </a:rPr>
                        <a:t>1.2</a:t>
                      </a:r>
                      <a:r>
                        <a:rPr kumimoji="0" lang="en-US" sz="1200" b="0" i="0" u="none" strike="noStrike" kern="1200" cap="none" normalizeH="0" baseline="0">
                          <a:ln>
                            <a:noFill/>
                          </a:ln>
                          <a:solidFill>
                            <a:srgbClr val="002557"/>
                          </a:solidFill>
                          <a:effectLst/>
                          <a:latin typeface="+mj-lt"/>
                          <a:ea typeface="MS PGothic"/>
                          <a:cs typeface="Arial" panose="020B0604020202020204" pitchFamily="34" charset="0"/>
                          <a:sym typeface="Arial"/>
                        </a:rPr>
                        <a:t>-</a:t>
                      </a:r>
                      <a:r>
                        <a:rPr lang="en-US" sz="1200">
                          <a:solidFill>
                            <a:srgbClr val="002557"/>
                          </a:solidFill>
                          <a:effectLst/>
                          <a:latin typeface="+mj-lt"/>
                          <a:ea typeface="Times New Roman" panose="02020603050405020304" pitchFamily="18" charset="0"/>
                          <a:cs typeface="Calibri"/>
                        </a:rPr>
                        <a:t>243.8</a:t>
                      </a:r>
                      <a:r>
                        <a:rPr lang="en-US" sz="1200">
                          <a:solidFill>
                            <a:srgbClr val="002557"/>
                          </a:solidFill>
                          <a:effectLst/>
                          <a:latin typeface="+mj-lt"/>
                          <a:ea typeface="Calibri"/>
                          <a:cs typeface="Calibri"/>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46.6</a:t>
                      </a:r>
                      <a:r>
                        <a:rPr lang="en-US" sz="1200">
                          <a:solidFill>
                            <a:srgbClr val="002557"/>
                          </a:solidFill>
                          <a:effectLst/>
                          <a:latin typeface="+mj-lt"/>
                          <a:ea typeface="Calibri"/>
                          <a:cs typeface="Calibri"/>
                        </a:rPr>
                        <a:t> </a:t>
                      </a:r>
                      <a:br>
                        <a:rPr lang="en-US" sz="1200">
                          <a:solidFill>
                            <a:srgbClr val="002557"/>
                          </a:solidFill>
                          <a:effectLst/>
                          <a:latin typeface="+mj-lt"/>
                          <a:ea typeface="Calibri"/>
                          <a:cs typeface="Calibri"/>
                        </a:rPr>
                      </a:br>
                      <a:r>
                        <a:rPr lang="en-US" sz="1200">
                          <a:solidFill>
                            <a:srgbClr val="002557"/>
                          </a:solidFill>
                          <a:effectLst/>
                          <a:latin typeface="+mj-lt"/>
                          <a:ea typeface="Calibri"/>
                          <a:cs typeface="Calibri"/>
                        </a:rPr>
                        <a:t>(</a:t>
                      </a:r>
                      <a:r>
                        <a:rPr lang="en-US" sz="1200">
                          <a:solidFill>
                            <a:srgbClr val="002557"/>
                          </a:solidFill>
                          <a:effectLst/>
                          <a:latin typeface="+mj-lt"/>
                          <a:ea typeface="Times New Roman" panose="02020603050405020304" pitchFamily="18" charset="0"/>
                          <a:cs typeface="Calibri"/>
                        </a:rPr>
                        <a:t>3.0</a:t>
                      </a:r>
                      <a:r>
                        <a:rPr kumimoji="0" lang="en-US" sz="1200" b="0" i="0" u="none" strike="noStrike" kern="1200" cap="none" normalizeH="0" baseline="0">
                          <a:ln>
                            <a:noFill/>
                          </a:ln>
                          <a:solidFill>
                            <a:srgbClr val="002557"/>
                          </a:solidFill>
                          <a:effectLst/>
                          <a:latin typeface="+mj-lt"/>
                          <a:ea typeface="MS PGothic"/>
                          <a:cs typeface="Arial" panose="020B0604020202020204" pitchFamily="34" charset="0"/>
                          <a:sym typeface="Arial"/>
                        </a:rPr>
                        <a:t>-</a:t>
                      </a:r>
                      <a:r>
                        <a:rPr lang="en-US" sz="1200">
                          <a:solidFill>
                            <a:srgbClr val="002557"/>
                          </a:solidFill>
                          <a:effectLst/>
                          <a:latin typeface="+mj-lt"/>
                          <a:ea typeface="Times New Roman" panose="02020603050405020304" pitchFamily="18" charset="0"/>
                          <a:cs typeface="Calibri"/>
                        </a:rPr>
                        <a:t>248.8</a:t>
                      </a:r>
                      <a:r>
                        <a:rPr lang="en-US" sz="1200">
                          <a:solidFill>
                            <a:srgbClr val="002557"/>
                          </a:solidFill>
                          <a:effectLst/>
                          <a:latin typeface="+mj-lt"/>
                          <a:ea typeface="Calibri"/>
                          <a:cs typeface="Calibri"/>
                        </a:rPr>
                        <a:t>)</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09347816"/>
                  </a:ext>
                </a:extLst>
              </a:tr>
              <a:tr h="41142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r>
                        <a:rPr lang="en-US" sz="1200" b="1">
                          <a:solidFill>
                            <a:srgbClr val="002557"/>
                          </a:solidFill>
                          <a:latin typeface="+mj-lt"/>
                        </a:rPr>
                        <a:t>Prior chemotherapy in (neo)adjuvant setting, %</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algn="ctr"/>
                      <a:r>
                        <a:rPr lang="en-US" sz="1200" b="0" i="0" u="none" strike="noStrike" kern="1200" baseline="0">
                          <a:solidFill>
                            <a:srgbClr val="002557"/>
                          </a:solidFill>
                          <a:latin typeface="+mj-lt"/>
                          <a:ea typeface="+mn-ea"/>
                          <a:cs typeface="+mn-cs"/>
                        </a:rPr>
                        <a:t>64</a:t>
                      </a:r>
                      <a:endParaRPr lang="en-US" sz="1200" b="0">
                        <a:solidFill>
                          <a:srgbClr val="002557"/>
                        </a:solidFill>
                        <a:latin typeface="+mj-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algn="ctr"/>
                      <a:r>
                        <a:rPr lang="en-US" sz="1200" b="0" i="0" u="none" strike="noStrike" kern="1200" baseline="0">
                          <a:solidFill>
                            <a:srgbClr val="002557"/>
                          </a:solidFill>
                          <a:latin typeface="+mj-lt"/>
                          <a:ea typeface="+mn-ea"/>
                          <a:cs typeface="+mn-cs"/>
                        </a:rPr>
                        <a:t>68</a:t>
                      </a:r>
                      <a:endParaRPr lang="en-US" sz="1200" b="0">
                        <a:solidFill>
                          <a:srgbClr val="002557"/>
                        </a:solidFill>
                        <a:latin typeface="+mj-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658396550"/>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algn="l">
                        <a:spcBef>
                          <a:spcPts val="0"/>
                        </a:spcBef>
                        <a:spcAft>
                          <a:spcPts val="0"/>
                        </a:spcAft>
                      </a:pPr>
                      <a:r>
                        <a:rPr lang="en-US" sz="1200" b="1" i="0" u="none" strike="noStrike" kern="1200" cap="none">
                          <a:solidFill>
                            <a:srgbClr val="002557"/>
                          </a:solidFill>
                          <a:effectLst/>
                          <a:latin typeface="+mj-lt"/>
                          <a:ea typeface="Calibri"/>
                          <a:cs typeface="Calibri"/>
                          <a:sym typeface="Arial"/>
                        </a:rPr>
                        <a:t>DFI &lt; 12 </a:t>
                      </a:r>
                      <a:r>
                        <a:rPr lang="en-US" sz="1200" b="1" i="0" u="none" strike="noStrike" kern="1200" cap="none" err="1">
                          <a:solidFill>
                            <a:srgbClr val="002557"/>
                          </a:solidFill>
                          <a:effectLst/>
                          <a:latin typeface="+mj-lt"/>
                          <a:ea typeface="Calibri"/>
                          <a:cs typeface="Calibri"/>
                          <a:sym typeface="Arial"/>
                        </a:rPr>
                        <a:t>mo</a:t>
                      </a:r>
                      <a:r>
                        <a:rPr lang="en-US" sz="1200" b="1" i="0" u="none" strike="noStrike" kern="1200" cap="none">
                          <a:solidFill>
                            <a:srgbClr val="002557"/>
                          </a:solidFill>
                          <a:effectLst/>
                          <a:latin typeface="+mj-lt"/>
                          <a:ea typeface="Calibri"/>
                          <a:cs typeface="Calibri"/>
                          <a:sym typeface="Arial"/>
                        </a:rPr>
                        <a:t>, %</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989476741"/>
                  </a:ext>
                </a:extLst>
              </a:tr>
              <a:tr h="41142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indent="0">
                        <a:spcBef>
                          <a:spcPts val="0"/>
                        </a:spcBef>
                        <a:spcAft>
                          <a:spcPts val="0"/>
                        </a:spcAft>
                        <a:buNone/>
                      </a:pPr>
                      <a:r>
                        <a:rPr lang="en-US" sz="1200" b="1">
                          <a:solidFill>
                            <a:srgbClr val="002557"/>
                          </a:solidFill>
                          <a:effectLst/>
                          <a:latin typeface="+mj-lt"/>
                          <a:cs typeface="Times New Roman"/>
                        </a:rPr>
                        <a:t>Prior endocrine therapy use in the metastatic setting ≥ 6 mo, %</a:t>
                      </a:r>
                      <a:endParaRPr lang="en-US" sz="1900">
                        <a:solidFill>
                          <a:srgbClr val="002557"/>
                        </a:solidFill>
                        <a:latin typeface="+mj-lt"/>
                      </a:endParaRPr>
                    </a:p>
                  </a:txBody>
                  <a:tcPr marL="68580" marR="68580" marT="0" marB="0" anchor="ctr">
                    <a:lnL w="0">
                      <a:noFill/>
                    </a:lnL>
                    <a:lnR w="0">
                      <a:noFill/>
                    </a:lnR>
                    <a:lnT w="0">
                      <a:noFill/>
                    </a:lnT>
                    <a:lnB w="0">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cs typeface="Calibri"/>
                        </a:rPr>
                        <a:t>86</a:t>
                      </a:r>
                      <a:endParaRPr lang="en-US" sz="1900">
                        <a:solidFill>
                          <a:srgbClr val="002557"/>
                        </a:solidFill>
                        <a:latin typeface="+mj-lt"/>
                      </a:endParaRPr>
                    </a:p>
                  </a:txBody>
                  <a:tcPr marL="68580" marR="68580" marT="0" marB="0" anchor="ctr">
                    <a:lnL w="0">
                      <a:noFill/>
                    </a:lnL>
                    <a:lnR w="0">
                      <a:noFill/>
                    </a:lnR>
                    <a:lnT w="0">
                      <a:noFill/>
                    </a:lnT>
                    <a:lnB w="0">
                      <a:no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algn="ctr">
                        <a:spcBef>
                          <a:spcPts val="0"/>
                        </a:spcBef>
                        <a:spcAft>
                          <a:spcPts val="0"/>
                        </a:spcAft>
                        <a:buNone/>
                      </a:pPr>
                      <a:r>
                        <a:rPr lang="en-US" sz="1200">
                          <a:solidFill>
                            <a:srgbClr val="002557"/>
                          </a:solidFill>
                          <a:effectLst/>
                          <a:latin typeface="+mj-lt"/>
                          <a:cs typeface="Calibri"/>
                        </a:rPr>
                        <a:t>86</a:t>
                      </a:r>
                      <a:endParaRPr lang="en-US" sz="1900">
                        <a:solidFill>
                          <a:srgbClr val="002557"/>
                        </a:solidFill>
                        <a:latin typeface="+mj-lt"/>
                      </a:endParaRPr>
                    </a:p>
                  </a:txBody>
                  <a:tcPr marL="68580" marR="68580" marT="0" marB="0" anchor="ctr">
                    <a:lnL w="0">
                      <a:noFill/>
                    </a:lnL>
                    <a:lnR w="0">
                      <a:noFill/>
                    </a:lnR>
                    <a:lnT w="0">
                      <a:noFill/>
                    </a:lnT>
                    <a:lnB w="0">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17497391"/>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j-lt"/>
                          <a:ea typeface="Calibri"/>
                          <a:cs typeface="Calibri"/>
                        </a:rPr>
                        <a:t>Prior CDK4/6 inhibitor use, %</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624060882"/>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indent="0">
                        <a:spcBef>
                          <a:spcPts val="0"/>
                        </a:spcBef>
                        <a:spcAft>
                          <a:spcPts val="0"/>
                        </a:spcAft>
                      </a:pPr>
                      <a:r>
                        <a:rPr lang="en-US" sz="1200" b="1">
                          <a:solidFill>
                            <a:srgbClr val="002557"/>
                          </a:solidFill>
                          <a:effectLst/>
                          <a:latin typeface="+mj-lt"/>
                          <a:ea typeface="Calibri"/>
                          <a:cs typeface="Calibri"/>
                        </a:rPr>
                        <a:t>≤ 12 months</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61</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396880740"/>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indent="0">
                        <a:spcBef>
                          <a:spcPts val="0"/>
                        </a:spcBef>
                        <a:spcAft>
                          <a:spcPts val="0"/>
                        </a:spcAft>
                      </a:pPr>
                      <a:r>
                        <a:rPr lang="en-US" sz="1200" b="1">
                          <a:solidFill>
                            <a:srgbClr val="002557"/>
                          </a:solidFill>
                          <a:effectLst/>
                          <a:latin typeface="+mj-lt"/>
                          <a:ea typeface="Calibri"/>
                          <a:cs typeface="Calibri"/>
                        </a:rPr>
                        <a:t>&gt; 12 months</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39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38</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655797680"/>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182880" marR="0" indent="0">
                        <a:spcBef>
                          <a:spcPts val="0"/>
                        </a:spcBef>
                        <a:spcAft>
                          <a:spcPts val="0"/>
                        </a:spcAft>
                      </a:pPr>
                      <a:r>
                        <a:rPr lang="en-US" sz="1200" b="1">
                          <a:solidFill>
                            <a:srgbClr val="002557"/>
                          </a:solidFill>
                          <a:effectLst/>
                          <a:latin typeface="+mj-lt"/>
                          <a:ea typeface="Calibri"/>
                          <a:cs typeface="Calibri"/>
                        </a:rPr>
                        <a:t>Unknown</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1</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13557795"/>
                  </a:ext>
                </a:extLst>
              </a:tr>
              <a:tr h="205713">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Number of prior lines of chemotherapy, %</a:t>
                      </a: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endParaRPr lang="en-US" sz="1200">
                        <a:solidFill>
                          <a:srgbClr val="002557"/>
                        </a:solidFill>
                        <a:effectLst/>
                        <a:latin typeface="+mj-lt"/>
                        <a:ea typeface="Times New Roman" panose="02020603050405020304" pitchFamily="18" charset="0"/>
                        <a:cs typeface="Calibri"/>
                      </a:endParaRP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29117532"/>
                  </a:ext>
                </a:extLst>
              </a:tr>
              <a:tr h="205713">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j-lt"/>
                          <a:ea typeface="Calibri"/>
                          <a:cs typeface="Arial" panose="020B0604020202020204" pitchFamily="34" charset="0"/>
                        </a:rPr>
                        <a:t>≤ 2</a:t>
                      </a:r>
                      <a:endParaRPr lang="en-US" sz="1200" b="1">
                        <a:solidFill>
                          <a:srgbClr val="002557"/>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44</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32168181"/>
                  </a:ext>
                </a:extLst>
              </a:tr>
              <a:tr h="205713">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2557"/>
                          </a:solidFill>
                          <a:effectLst/>
                          <a:latin typeface="+mj-lt"/>
                          <a:ea typeface="Calibri"/>
                          <a:cs typeface="Arial" panose="020B0604020202020204" pitchFamily="34" charset="0"/>
                        </a:rPr>
                        <a:t>≥ 3</a:t>
                      </a:r>
                      <a:endParaRPr lang="en-US" sz="1200" b="1">
                        <a:solidFill>
                          <a:srgbClr val="002557"/>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56</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33452693"/>
                  </a:ext>
                </a:extLst>
              </a:tr>
              <a:tr h="41142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l">
                        <a:spcBef>
                          <a:spcPts val="0"/>
                        </a:spcBef>
                        <a:spcAft>
                          <a:spcPts val="0"/>
                        </a:spcAft>
                      </a:pPr>
                      <a:r>
                        <a:rPr lang="en-US" sz="1200" b="1">
                          <a:solidFill>
                            <a:srgbClr val="002557"/>
                          </a:solidFill>
                          <a:effectLst/>
                          <a:latin typeface="+mj-lt"/>
                          <a:ea typeface="Calibri"/>
                          <a:cs typeface="Calibri"/>
                        </a:rPr>
                        <a:t>Median prior chemotherapy regimens in the metastatic setting, n (range)</a:t>
                      </a:r>
                      <a:r>
                        <a:rPr lang="en-US" sz="1200" b="1" kern="1200" baseline="30000">
                          <a:solidFill>
                            <a:srgbClr val="002557"/>
                          </a:solidFill>
                          <a:effectLst/>
                          <a:latin typeface="+mj-lt"/>
                          <a:ea typeface="Calibri"/>
                          <a:cs typeface="Calibri"/>
                        </a:rPr>
                        <a:t>d</a:t>
                      </a:r>
                      <a:endParaRPr lang="en-US" sz="1200" b="1">
                        <a:solidFill>
                          <a:srgbClr val="002557"/>
                        </a:solidFill>
                        <a:effectLst/>
                        <a:latin typeface="+mj-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3 (0-8)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panose="020B0604020202020204"/>
                          <a:sym typeface="Arial"/>
                        </a:defRPr>
                      </a:lvl9pPr>
                    </a:lstStyle>
                    <a:p>
                      <a:pPr marL="0" marR="0" algn="ctr">
                        <a:spcBef>
                          <a:spcPts val="0"/>
                        </a:spcBef>
                        <a:spcAft>
                          <a:spcPts val="0"/>
                        </a:spcAft>
                      </a:pPr>
                      <a:r>
                        <a:rPr lang="en-US" sz="1200">
                          <a:solidFill>
                            <a:srgbClr val="002557"/>
                          </a:solidFill>
                          <a:effectLst/>
                          <a:latin typeface="+mj-lt"/>
                          <a:ea typeface="Times New Roman" panose="02020603050405020304" pitchFamily="18" charset="0"/>
                          <a:cs typeface="Calibri"/>
                        </a:rPr>
                        <a:t>3 (1-5)</a:t>
                      </a:r>
                    </a:p>
                  </a:txBody>
                  <a:tcPr marL="68580" marR="6858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88503024"/>
                  </a:ext>
                </a:extLst>
              </a:tr>
            </a:tbl>
          </a:graphicData>
        </a:graphic>
      </p:graphicFrame>
    </p:spTree>
    <p:extLst>
      <p:ext uri="{BB962C8B-B14F-4D97-AF65-F5344CB8AC3E}">
        <p14:creationId xmlns:p14="http://schemas.microsoft.com/office/powerpoint/2010/main" val="44068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FF6E-9FF6-DFE3-1B67-6411EEC4912F}"/>
              </a:ext>
            </a:extLst>
          </p:cNvPr>
          <p:cNvSpPr>
            <a:spLocks noGrp="1"/>
          </p:cNvSpPr>
          <p:nvPr>
            <p:ph type="title"/>
          </p:nvPr>
        </p:nvSpPr>
        <p:spPr/>
        <p:txBody>
          <a:bodyPr/>
          <a:lstStyle/>
          <a:p>
            <a:r>
              <a:rPr lang="en-US" b="1"/>
              <a:t>Progression-Free and Overall Survival</a:t>
            </a:r>
            <a:br>
              <a:rPr lang="en-US" b="1"/>
            </a:br>
            <a:endParaRPr lang="en-US" b="1"/>
          </a:p>
        </p:txBody>
      </p:sp>
      <p:sp>
        <p:nvSpPr>
          <p:cNvPr id="3" name="Slide Number Placeholder 2">
            <a:extLst>
              <a:ext uri="{FF2B5EF4-FFF2-40B4-BE49-F238E27FC236}">
                <a16:creationId xmlns:a16="http://schemas.microsoft.com/office/drawing/2014/main" id="{F159B975-84E6-61EC-39F2-E6136DC696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258" name="TextBox 257">
            <a:extLst>
              <a:ext uri="{FF2B5EF4-FFF2-40B4-BE49-F238E27FC236}">
                <a16:creationId xmlns:a16="http://schemas.microsoft.com/office/drawing/2014/main" id="{CBAC0002-45ED-472B-AD3C-840FE052A64D}"/>
              </a:ext>
            </a:extLst>
          </p:cNvPr>
          <p:cNvSpPr txBox="1"/>
          <p:nvPr/>
        </p:nvSpPr>
        <p:spPr>
          <a:xfrm>
            <a:off x="65676" y="6532358"/>
            <a:ext cx="48909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C6CAC6"/>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C6CAC6"/>
              </a:solidFill>
              <a:effectLst/>
              <a:uLnTx/>
              <a:uFillTx/>
              <a:latin typeface="Trebuchet MS"/>
              <a:ea typeface="+mn-ea"/>
              <a:cs typeface="+mn-cs"/>
            </a:endParaRPr>
          </a:p>
        </p:txBody>
      </p:sp>
      <p:sp>
        <p:nvSpPr>
          <p:cNvPr id="260" name="Footer Placeholder 29">
            <a:extLst>
              <a:ext uri="{FF2B5EF4-FFF2-40B4-BE49-F238E27FC236}">
                <a16:creationId xmlns:a16="http://schemas.microsoft.com/office/drawing/2014/main" id="{BF6D1978-5F9A-445D-832E-F4C8CBDBCBD5}"/>
              </a:ext>
            </a:extLst>
          </p:cNvPr>
          <p:cNvSpPr txBox="1">
            <a:spLocks/>
          </p:cNvSpPr>
          <p:nvPr/>
        </p:nvSpPr>
        <p:spPr>
          <a:xfrm>
            <a:off x="587376" y="5873629"/>
            <a:ext cx="11393609" cy="644451"/>
          </a:xfrm>
          <a:prstGeom prst="rect">
            <a:avLst/>
          </a:prstGeom>
        </p:spPr>
        <p:txBody>
          <a:bodyPr vert="horz" lIns="0" tIns="45720" rIns="0" bIns="45720"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err="1">
                <a:ln>
                  <a:noFill/>
                </a:ln>
                <a:solidFill>
                  <a:srgbClr val="54565B"/>
                </a:solidFill>
                <a:effectLst/>
                <a:uLnTx/>
                <a:uFillTx/>
                <a:latin typeface="Trebuchet MS"/>
                <a:ea typeface="+mn-ea"/>
                <a:cs typeface="Arial" panose="020B0604020202020204" pitchFamily="34" charset="0"/>
              </a:rPr>
              <a:t>a</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Stratified</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log rank </a:t>
            </a:r>
            <a:r>
              <a:rPr kumimoji="0" lang="en-US" sz="900" b="0" i="1" u="none" strike="noStrike" kern="1200" cap="none" spc="0" normalizeH="0" baseline="0" noProof="0">
                <a:ln>
                  <a:noFill/>
                </a:ln>
                <a:solidFill>
                  <a:srgbClr val="54565B"/>
                </a:solidFill>
                <a:effectLst/>
                <a:uLnTx/>
                <a:uFillTx/>
                <a:latin typeface="Trebuchet MS"/>
                <a:ea typeface="+mn-ea"/>
                <a:cs typeface="Arial" panose="020B0604020202020204" pitchFamily="34" charset="0"/>
              </a:rPr>
              <a:t>P</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-value.</a:t>
            </a:r>
            <a:endParaRPr kumimoji="0" lang="en-US" sz="900" b="0" i="0" u="none" strike="noStrike" kern="1200" cap="none" spc="0" normalizeH="0" baseline="30000" noProof="0">
              <a:ln>
                <a:noFill/>
              </a:ln>
              <a:solidFill>
                <a:srgbClr val="54565B"/>
              </a:solidFill>
              <a:effectLst/>
              <a:uLnTx/>
              <a:uFillTx/>
              <a:latin typeface="Trebuchet MS"/>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BICR, blinded independent central review; CI, confidence interval; HR, hazard ratio; PFS, progression-free survival; OS, overall survival; SG,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TPC, treatment of physician’s choice.</a:t>
            </a:r>
            <a:b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b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1. Tolaney S, et al. Final overall survival (OS) analysis from the phase 3 TROPiCS-02 study of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sacituzumab</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govitecan</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(SG) in patients (pts) with hormone receptor–positive/HER2-negative (HR+/HER2–) metastatic breast cancer (</a:t>
            </a:r>
            <a:r>
              <a:rPr kumimoji="0" lang="en-US" sz="900" b="0" i="0" u="none" strike="noStrike" kern="1200" cap="none" spc="0" normalizeH="0" baseline="0" noProof="0" err="1">
                <a:ln>
                  <a:noFill/>
                </a:ln>
                <a:solidFill>
                  <a:srgbClr val="54565B"/>
                </a:solidFill>
                <a:effectLst/>
                <a:uLnTx/>
                <a:uFillTx/>
                <a:latin typeface="Trebuchet MS"/>
                <a:ea typeface="+mn-ea"/>
                <a:cs typeface="Arial" panose="020B0604020202020204" pitchFamily="34" charset="0"/>
              </a:rPr>
              <a:t>mBC</a:t>
            </a:r>
            <a:r>
              <a:rPr kumimoji="0" lang="en-US" sz="900" b="0" i="0" u="none" strike="noStrike" kern="1200" cap="none" spc="0" normalizeH="0" baseline="0" noProof="0">
                <a:ln>
                  <a:noFill/>
                </a:ln>
                <a:solidFill>
                  <a:srgbClr val="54565B"/>
                </a:solidFill>
                <a:effectLst/>
                <a:uLnTx/>
                <a:uFillTx/>
                <a:latin typeface="Trebuchet MS"/>
                <a:ea typeface="+mn-ea"/>
                <a:cs typeface="Arial" panose="020B0604020202020204" pitchFamily="34" charset="0"/>
              </a:rPr>
              <a:t>). Presented at ASCO 2023 Abstract #1003.</a:t>
            </a:r>
          </a:p>
        </p:txBody>
      </p:sp>
      <p:pic>
        <p:nvPicPr>
          <p:cNvPr id="4" name="Picture 3">
            <a:extLst>
              <a:ext uri="{FF2B5EF4-FFF2-40B4-BE49-F238E27FC236}">
                <a16:creationId xmlns:a16="http://schemas.microsoft.com/office/drawing/2014/main" id="{7DDE9A9D-1338-4575-9A82-AE224DD8FC60}"/>
              </a:ext>
            </a:extLst>
          </p:cNvPr>
          <p:cNvPicPr>
            <a:picLocks noChangeAspect="1"/>
          </p:cNvPicPr>
          <p:nvPr/>
        </p:nvPicPr>
        <p:blipFill>
          <a:blip r:embed="rId3"/>
          <a:stretch>
            <a:fillRect/>
          </a:stretch>
        </p:blipFill>
        <p:spPr>
          <a:xfrm>
            <a:off x="88961" y="1929821"/>
            <a:ext cx="5818957" cy="2091574"/>
          </a:xfrm>
          <a:prstGeom prst="rect">
            <a:avLst/>
          </a:prstGeom>
        </p:spPr>
      </p:pic>
      <p:sp>
        <p:nvSpPr>
          <p:cNvPr id="262" name="Rectangle: Rounded Corners 261">
            <a:extLst>
              <a:ext uri="{FF2B5EF4-FFF2-40B4-BE49-F238E27FC236}">
                <a16:creationId xmlns:a16="http://schemas.microsoft.com/office/drawing/2014/main" id="{01F33808-D118-4F1E-B1C0-516A0E1947EC}"/>
              </a:ext>
            </a:extLst>
          </p:cNvPr>
          <p:cNvSpPr/>
          <p:nvPr/>
        </p:nvSpPr>
        <p:spPr>
          <a:xfrm>
            <a:off x="166233" y="4393007"/>
            <a:ext cx="5741686" cy="1397606"/>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Trebuchet MS"/>
                <a:ea typeface="+mn-ea"/>
                <a:cs typeface="+mn-cs"/>
                <a:sym typeface="Arial"/>
              </a:rPr>
              <a:t>SG continued to demonstrate improvement in PFS vs TPC at longer follow-up, with 35% reduction in risk </a:t>
            </a:r>
            <a:br>
              <a:rPr kumimoji="0" lang="en-US" sz="1600" b="0" i="0" u="none" strike="noStrike" kern="0" cap="none" spc="0" normalizeH="0" baseline="0" noProof="0" dirty="0">
                <a:ln>
                  <a:noFill/>
                </a:ln>
                <a:solidFill>
                  <a:srgbClr val="FFFFFF"/>
                </a:solidFill>
                <a:effectLst/>
                <a:uLnTx/>
                <a:uFillTx/>
                <a:latin typeface="Trebuchet MS"/>
                <a:ea typeface="+mn-ea"/>
                <a:cs typeface="+mn-cs"/>
                <a:sym typeface="Arial"/>
              </a:rPr>
            </a:br>
            <a:r>
              <a:rPr kumimoji="0" lang="en-US" sz="1600" b="0" i="0" u="none" strike="noStrike" kern="0" cap="none" spc="0" normalizeH="0" baseline="0" noProof="0" dirty="0">
                <a:ln>
                  <a:noFill/>
                </a:ln>
                <a:solidFill>
                  <a:srgbClr val="FFFFFF"/>
                </a:solidFill>
                <a:effectLst/>
                <a:uLnTx/>
                <a:uFillTx/>
                <a:latin typeface="Trebuchet MS"/>
                <a:ea typeface="+mn-ea"/>
                <a:cs typeface="+mn-cs"/>
                <a:sym typeface="Arial"/>
              </a:rPr>
              <a:t>of disease progression or death, and a higher proportion of patients remained alive and progression-free at each landmark</a:t>
            </a:r>
          </a:p>
        </p:txBody>
      </p:sp>
      <p:sp>
        <p:nvSpPr>
          <p:cNvPr id="263" name="Title 1">
            <a:extLst>
              <a:ext uri="{FF2B5EF4-FFF2-40B4-BE49-F238E27FC236}">
                <a16:creationId xmlns:a16="http://schemas.microsoft.com/office/drawing/2014/main" id="{2D870265-5190-4C1B-8759-BBF7723EA1F7}"/>
              </a:ext>
            </a:extLst>
          </p:cNvPr>
          <p:cNvSpPr txBox="1">
            <a:spLocks/>
          </p:cNvSpPr>
          <p:nvPr/>
        </p:nvSpPr>
        <p:spPr>
          <a:xfrm>
            <a:off x="1838137" y="778302"/>
            <a:ext cx="2356792" cy="1093408"/>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rPr>
              <a:t>Progression-Free Survival</a:t>
            </a:r>
            <a:br>
              <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rPr>
            </a:br>
            <a:endPar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endParaRPr>
          </a:p>
        </p:txBody>
      </p:sp>
      <p:pic>
        <p:nvPicPr>
          <p:cNvPr id="5" name="Picture 4">
            <a:extLst>
              <a:ext uri="{FF2B5EF4-FFF2-40B4-BE49-F238E27FC236}">
                <a16:creationId xmlns:a16="http://schemas.microsoft.com/office/drawing/2014/main" id="{9DE65D34-2B99-4340-831D-50F5C525B784}"/>
              </a:ext>
            </a:extLst>
          </p:cNvPr>
          <p:cNvPicPr>
            <a:picLocks noChangeAspect="1"/>
          </p:cNvPicPr>
          <p:nvPr/>
        </p:nvPicPr>
        <p:blipFill>
          <a:blip r:embed="rId4"/>
          <a:stretch>
            <a:fillRect/>
          </a:stretch>
        </p:blipFill>
        <p:spPr>
          <a:xfrm>
            <a:off x="6029971" y="1866411"/>
            <a:ext cx="6073068" cy="2095137"/>
          </a:xfrm>
          <a:prstGeom prst="rect">
            <a:avLst/>
          </a:prstGeom>
        </p:spPr>
      </p:pic>
      <p:sp>
        <p:nvSpPr>
          <p:cNvPr id="723" name="Title 1">
            <a:extLst>
              <a:ext uri="{FF2B5EF4-FFF2-40B4-BE49-F238E27FC236}">
                <a16:creationId xmlns:a16="http://schemas.microsoft.com/office/drawing/2014/main" id="{8D847EA6-4AB8-4D03-8DDB-BDF7599F18B8}"/>
              </a:ext>
            </a:extLst>
          </p:cNvPr>
          <p:cNvSpPr txBox="1">
            <a:spLocks/>
          </p:cNvSpPr>
          <p:nvPr/>
        </p:nvSpPr>
        <p:spPr>
          <a:xfrm>
            <a:off x="8347544" y="778302"/>
            <a:ext cx="2356792" cy="1093408"/>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rPr>
              <a:t>Overall Survival</a:t>
            </a:r>
            <a:br>
              <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rPr>
            </a:br>
            <a:endParaRPr kumimoji="0" lang="en-US" sz="1500" b="1" i="0" u="none" strike="noStrike" kern="800" cap="none" spc="0" normalizeH="0" baseline="0" noProof="0">
              <a:ln>
                <a:noFill/>
              </a:ln>
              <a:solidFill>
                <a:srgbClr val="203661"/>
              </a:solidFill>
              <a:effectLst/>
              <a:uLnTx/>
              <a:uFillTx/>
              <a:latin typeface="Trebuchet MS" panose="020B0703020202090204" pitchFamily="34" charset="0"/>
              <a:ea typeface="+mj-ea"/>
            </a:endParaRPr>
          </a:p>
        </p:txBody>
      </p:sp>
      <p:pic>
        <p:nvPicPr>
          <p:cNvPr id="12" name="Picture 2" descr="House Symbol Vector Art, Icons, and Graphics for Free Download">
            <a:hlinkClick r:id="rId5" action="ppaction://hlinksldjump"/>
            <a:extLst>
              <a:ext uri="{FF2B5EF4-FFF2-40B4-BE49-F238E27FC236}">
                <a16:creationId xmlns:a16="http://schemas.microsoft.com/office/drawing/2014/main" id="{1C591AEB-63CB-4EA8-98CB-2BDA46461C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4300" y="856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D0D59761-B994-43E0-9A15-56B825AA9C25}"/>
              </a:ext>
            </a:extLst>
          </p:cNvPr>
          <p:cNvSpPr/>
          <p:nvPr/>
        </p:nvSpPr>
        <p:spPr>
          <a:xfrm>
            <a:off x="6195662" y="4389707"/>
            <a:ext cx="5741686" cy="1397606"/>
          </a:xfrm>
          <a:prstGeom prst="roundRect">
            <a:avLst/>
          </a:prstGeom>
          <a:solidFill>
            <a:srgbClr val="00255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60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Trebuchet MS"/>
                <a:ea typeface="+mn-ea"/>
                <a:cs typeface="+mn-cs"/>
                <a:sym typeface="Arial"/>
              </a:rPr>
              <a:t>SG continued to demonstrate improvement in OS vs TPC at longer follow-up, with 21% reduction in risk of death and a higher proportion of patients remaining alive at each landmark</a:t>
            </a:r>
          </a:p>
        </p:txBody>
      </p:sp>
    </p:spTree>
    <p:extLst>
      <p:ext uri="{BB962C8B-B14F-4D97-AF65-F5344CB8AC3E}">
        <p14:creationId xmlns:p14="http://schemas.microsoft.com/office/powerpoint/2010/main" val="2034862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crfdlaWbkgB01FD4nP8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ilead and Kite Oncology Templat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e Me_Creating Possibl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cap="flat" cmpd="sng" algn="ctr">
          <a:solidFill>
            <a:srgbClr val="000000"/>
          </a:solidFill>
          <a:prstDash val="solid"/>
          <a:headEnd type="none" w="med" len="med"/>
          <a:tailEnd type="triangle" w="med" len="med"/>
        </a:ln>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8775</Words>
  <Application>Microsoft Office PowerPoint</Application>
  <PresentationFormat>Widescreen</PresentationFormat>
  <Paragraphs>1532</Paragraphs>
  <Slides>19</Slides>
  <Notes>18</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7" baseType="lpstr">
      <vt:lpstr>Apple Symbols</vt:lpstr>
      <vt:lpstr>Arial</vt:lpstr>
      <vt:lpstr>Arial Narrow</vt:lpstr>
      <vt:lpstr>Calibri</vt:lpstr>
      <vt:lpstr>Calibri Light</vt:lpstr>
      <vt:lpstr>Century Gothic</vt:lpstr>
      <vt:lpstr>Georgia</vt:lpstr>
      <vt:lpstr>Helvetica</vt:lpstr>
      <vt:lpstr>Monaco</vt:lpstr>
      <vt:lpstr>Proxima Nova Regular</vt:lpstr>
      <vt:lpstr>System Font Regular</vt:lpstr>
      <vt:lpstr>Times New Roman</vt:lpstr>
      <vt:lpstr>Trebuchet MS</vt:lpstr>
      <vt:lpstr>Trebuchet MS Regular</vt:lpstr>
      <vt:lpstr>Gilead and Kite Oncology Template</vt:lpstr>
      <vt:lpstr>Use Me_Creating Possible</vt:lpstr>
      <vt:lpstr>Office Theme</vt:lpstr>
      <vt:lpstr>think-cell Slide</vt:lpstr>
      <vt:lpstr>PowerPoint Presentation</vt:lpstr>
      <vt:lpstr>PowerPoint Presentation</vt:lpstr>
      <vt:lpstr>Introduction </vt:lpstr>
      <vt:lpstr>Sacituzumab Govitecan Is a First-in-Class Trop-2‒Directed Antibody-Drug Conjugate1-8 </vt:lpstr>
      <vt:lpstr>TROPiCS-02: A Phase 3 Study of SG in Patients with HR+/HER2– mBC </vt:lpstr>
      <vt:lpstr>SG vs TPC in HR+/HER2– mBC </vt:lpstr>
      <vt:lpstr>PowerPoint Presentation</vt:lpstr>
      <vt:lpstr>Demographics and Baseline Characteristics1 </vt:lpstr>
      <vt:lpstr>Progression-Free and Overall Survival </vt:lpstr>
      <vt:lpstr>Progression-Free Survival Subgroup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Söderholm</dc:creator>
  <cp:lastModifiedBy>Jonas Söderholm</cp:lastModifiedBy>
  <cp:revision>1</cp:revision>
  <dcterms:created xsi:type="dcterms:W3CDTF">2023-06-16T13:22:34Z</dcterms:created>
  <dcterms:modified xsi:type="dcterms:W3CDTF">2023-11-22T15:09:17Z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2023-06-16T13:22:34Z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1a8b479e-1351-48a5-a94d-e82cae5c7266</vt:lpwstr>
  </property>
  <property fmtid="{D5CDD505-2E9C-101B-9397-08002B2CF9AE}" pid="8" name="MSIP_Label_418c1083-8924-401d-97ae-40f5eed0fcd8_ContentBits">
    <vt:lpwstr>0</vt:lpwstr>
  </property>
</Properties>
</file>