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3" r:id="rId2"/>
  </p:sldMasterIdLst>
  <p:notesMasterIdLst>
    <p:notesMasterId r:id="rId20"/>
  </p:notesMasterIdLst>
  <p:handoutMasterIdLst>
    <p:handoutMasterId r:id="rId21"/>
  </p:handoutMasterIdLst>
  <p:sldIdLst>
    <p:sldId id="13132" r:id="rId3"/>
    <p:sldId id="8392" r:id="rId4"/>
    <p:sldId id="13129" r:id="rId5"/>
    <p:sldId id="13130" r:id="rId6"/>
    <p:sldId id="13131" r:id="rId7"/>
    <p:sldId id="8404" r:id="rId8"/>
    <p:sldId id="8406" r:id="rId9"/>
    <p:sldId id="8405" r:id="rId10"/>
    <p:sldId id="8407" r:id="rId11"/>
    <p:sldId id="8408" r:id="rId12"/>
    <p:sldId id="8409" r:id="rId13"/>
    <p:sldId id="8410" r:id="rId14"/>
    <p:sldId id="8411" r:id="rId15"/>
    <p:sldId id="8412" r:id="rId16"/>
    <p:sldId id="8413" r:id="rId17"/>
    <p:sldId id="8414" r:id="rId18"/>
    <p:sldId id="841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6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BD60E9-36FE-4D43-89FB-19FE9ACF1412}" v="13" dt="2023-11-21T15:43:35.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97" d="100"/>
          <a:sy n="97" d="100"/>
        </p:scale>
        <p:origin x="108" y="114"/>
      </p:cViewPr>
      <p:guideLst/>
    </p:cSldViewPr>
  </p:slideViewPr>
  <p:notesTextViewPr>
    <p:cViewPr>
      <p:scale>
        <a:sx n="1" d="1"/>
        <a:sy n="1" d="1"/>
      </p:scale>
      <p:origin x="0" y="0"/>
    </p:cViewPr>
  </p:notesTextViewPr>
  <p:notesViewPr>
    <p:cSldViewPr snapToGrid="0">
      <p:cViewPr varScale="1">
        <p:scale>
          <a:sx n="75" d="100"/>
          <a:sy n="75" d="100"/>
        </p:scale>
        <p:origin x="270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81BD60E9-36FE-4D43-89FB-19FE9ACF1412}"/>
    <pc:docChg chg="undo custSel mod addSld delSld modSld modMainMaster modHandout">
      <pc:chgData name="Jonas Söderholm" userId="b146546c-6bf2-46e5-8a26-00cca8510547" providerId="ADAL" clId="{81BD60E9-36FE-4D43-89FB-19FE9ACF1412}" dt="2023-11-21T15:43:52.298" v="519" actId="478"/>
      <pc:docMkLst>
        <pc:docMk/>
      </pc:docMkLst>
      <pc:sldChg chg="addSp modSp del mod">
        <pc:chgData name="Jonas Söderholm" userId="b146546c-6bf2-46e5-8a26-00cca8510547" providerId="ADAL" clId="{81BD60E9-36FE-4D43-89FB-19FE9ACF1412}" dt="2023-11-17T13:36:42.961" v="432" actId="47"/>
        <pc:sldMkLst>
          <pc:docMk/>
          <pc:sldMk cId="3467467379" sldId="256"/>
        </pc:sldMkLst>
        <pc:spChg chg="add mod">
          <ac:chgData name="Jonas Söderholm" userId="b146546c-6bf2-46e5-8a26-00cca8510547" providerId="ADAL" clId="{81BD60E9-36FE-4D43-89FB-19FE9ACF1412}" dt="2023-11-17T13:11:57.745" v="21" actId="6549"/>
          <ac:spMkLst>
            <pc:docMk/>
            <pc:sldMk cId="3467467379" sldId="256"/>
            <ac:spMk id="2" creationId="{87594190-4DAA-8BD9-9551-F10BC4480CA3}"/>
          </ac:spMkLst>
        </pc:spChg>
        <pc:spChg chg="add mod">
          <ac:chgData name="Jonas Söderholm" userId="b146546c-6bf2-46e5-8a26-00cca8510547" providerId="ADAL" clId="{81BD60E9-36FE-4D43-89FB-19FE9ACF1412}" dt="2023-11-17T13:29:49.902" v="333" actId="1036"/>
          <ac:spMkLst>
            <pc:docMk/>
            <pc:sldMk cId="3467467379" sldId="256"/>
            <ac:spMk id="3" creationId="{5A3D357E-3BBF-F065-5974-A13C9681B474}"/>
          </ac:spMkLst>
        </pc:spChg>
        <pc:spChg chg="add mod">
          <ac:chgData name="Jonas Söderholm" userId="b146546c-6bf2-46e5-8a26-00cca8510547" providerId="ADAL" clId="{81BD60E9-36FE-4D43-89FB-19FE9ACF1412}" dt="2023-11-17T13:30:02.291" v="335" actId="1076"/>
          <ac:spMkLst>
            <pc:docMk/>
            <pc:sldMk cId="3467467379" sldId="256"/>
            <ac:spMk id="5" creationId="{8543ABBF-E1A0-A65C-1E66-7B08AD4BCA4E}"/>
          </ac:spMkLst>
        </pc:spChg>
      </pc:sldChg>
      <pc:sldChg chg="addSp delSp mod">
        <pc:chgData name="Jonas Söderholm" userId="b146546c-6bf2-46e5-8a26-00cca8510547" providerId="ADAL" clId="{81BD60E9-36FE-4D43-89FB-19FE9ACF1412}" dt="2023-11-17T13:10:30.550" v="1" actId="22"/>
        <pc:sldMkLst>
          <pc:docMk/>
          <pc:sldMk cId="2228453048" sldId="8392"/>
        </pc:sldMkLst>
        <pc:spChg chg="add del">
          <ac:chgData name="Jonas Söderholm" userId="b146546c-6bf2-46e5-8a26-00cca8510547" providerId="ADAL" clId="{81BD60E9-36FE-4D43-89FB-19FE9ACF1412}" dt="2023-11-17T13:10:30.550" v="1" actId="22"/>
          <ac:spMkLst>
            <pc:docMk/>
            <pc:sldMk cId="2228453048" sldId="8392"/>
            <ac:spMk id="4" creationId="{069DDFEE-5EF1-59EC-CE60-E0DB296379B1}"/>
          </ac:spMkLst>
        </pc:spChg>
      </pc:sldChg>
      <pc:sldChg chg="addSp delSp modSp add mod">
        <pc:chgData name="Jonas Söderholm" userId="b146546c-6bf2-46e5-8a26-00cca8510547" providerId="ADAL" clId="{81BD60E9-36FE-4D43-89FB-19FE9ACF1412}" dt="2023-11-21T15:43:52.298" v="519" actId="478"/>
        <pc:sldMkLst>
          <pc:docMk/>
          <pc:sldMk cId="3846850421" sldId="13132"/>
        </pc:sldMkLst>
        <pc:spChg chg="del mod">
          <ac:chgData name="Jonas Söderholm" userId="b146546c-6bf2-46e5-8a26-00cca8510547" providerId="ADAL" clId="{81BD60E9-36FE-4D43-89FB-19FE9ACF1412}" dt="2023-11-21T15:43:35.235" v="505" actId="478"/>
          <ac:spMkLst>
            <pc:docMk/>
            <pc:sldMk cId="3846850421" sldId="13132"/>
            <ac:spMk id="2" creationId="{87594190-4DAA-8BD9-9551-F10BC4480CA3}"/>
          </ac:spMkLst>
        </pc:spChg>
        <pc:spChg chg="mod">
          <ac:chgData name="Jonas Söderholm" userId="b146546c-6bf2-46e5-8a26-00cca8510547" providerId="ADAL" clId="{81BD60E9-36FE-4D43-89FB-19FE9ACF1412}" dt="2023-11-17T13:40:32.460" v="504" actId="403"/>
          <ac:spMkLst>
            <pc:docMk/>
            <pc:sldMk cId="3846850421" sldId="13132"/>
            <ac:spMk id="3" creationId="{5A3D357E-3BBF-F065-5974-A13C9681B474}"/>
          </ac:spMkLst>
        </pc:spChg>
        <pc:spChg chg="add mod">
          <ac:chgData name="Jonas Söderholm" userId="b146546c-6bf2-46e5-8a26-00cca8510547" providerId="ADAL" clId="{81BD60E9-36FE-4D43-89FB-19FE9ACF1412}" dt="2023-11-21T15:43:35.538" v="506"/>
          <ac:spMkLst>
            <pc:docMk/>
            <pc:sldMk cId="3846850421" sldId="13132"/>
            <ac:spMk id="4" creationId="{C225DACC-4015-140A-09F8-6E402D7178DA}"/>
          </ac:spMkLst>
        </pc:spChg>
        <pc:spChg chg="mod ord">
          <ac:chgData name="Jonas Söderholm" userId="b146546c-6bf2-46e5-8a26-00cca8510547" providerId="ADAL" clId="{81BD60E9-36FE-4D43-89FB-19FE9ACF1412}" dt="2023-11-21T15:43:47.176" v="518" actId="167"/>
          <ac:spMkLst>
            <pc:docMk/>
            <pc:sldMk cId="3846850421" sldId="13132"/>
            <ac:spMk id="5" creationId="{8543ABBF-E1A0-A65C-1E66-7B08AD4BCA4E}"/>
          </ac:spMkLst>
        </pc:spChg>
        <pc:spChg chg="add del mod">
          <ac:chgData name="Jonas Söderholm" userId="b146546c-6bf2-46e5-8a26-00cca8510547" providerId="ADAL" clId="{81BD60E9-36FE-4D43-89FB-19FE9ACF1412}" dt="2023-11-21T15:43:52.298" v="519" actId="478"/>
          <ac:spMkLst>
            <pc:docMk/>
            <pc:sldMk cId="3846850421" sldId="13132"/>
            <ac:spMk id="6" creationId="{54945467-1794-34E8-CC1C-ADDCBE852268}"/>
          </ac:spMkLst>
        </pc:spChg>
      </pc:sldChg>
      <pc:sldMasterChg chg="modSp mod">
        <pc:chgData name="Jonas Söderholm" userId="b146546c-6bf2-46e5-8a26-00cca8510547" providerId="ADAL" clId="{81BD60E9-36FE-4D43-89FB-19FE9ACF1412}" dt="2023-11-17T13:19:38.357" v="73" actId="207"/>
        <pc:sldMasterMkLst>
          <pc:docMk/>
          <pc:sldMasterMk cId="2568959659" sldId="2147483660"/>
        </pc:sldMasterMkLst>
        <pc:spChg chg="mod">
          <ac:chgData name="Jonas Söderholm" userId="b146546c-6bf2-46e5-8a26-00cca8510547" providerId="ADAL" clId="{81BD60E9-36FE-4D43-89FB-19FE9ACF1412}" dt="2023-11-17T13:19:38.357" v="73" actId="207"/>
          <ac:spMkLst>
            <pc:docMk/>
            <pc:sldMasterMk cId="2568959659" sldId="2147483660"/>
            <ac:spMk id="5" creationId="{DF37C4B3-C390-1B4B-9F24-930CD9AE7CA0}"/>
          </ac:spMkLst>
        </pc:spChg>
        <pc:spChg chg="mod">
          <ac:chgData name="Jonas Söderholm" userId="b146546c-6bf2-46e5-8a26-00cca8510547" providerId="ADAL" clId="{81BD60E9-36FE-4D43-89FB-19FE9ACF1412}" dt="2023-11-17T13:17:31.532" v="27" actId="21"/>
          <ac:spMkLst>
            <pc:docMk/>
            <pc:sldMasterMk cId="2568959659" sldId="2147483660"/>
            <ac:spMk id="6" creationId="{79CA8E2B-2B06-3049-8A99-94E0B3F727B7}"/>
          </ac:spMkLst>
        </pc:spChg>
      </pc:sldMasterChg>
      <pc:sldMasterChg chg="addSp delSp modSp mod">
        <pc:chgData name="Jonas Söderholm" userId="b146546c-6bf2-46e5-8a26-00cca8510547" providerId="ADAL" clId="{81BD60E9-36FE-4D43-89FB-19FE9ACF1412}" dt="2023-11-17T13:20:20.665" v="76"/>
        <pc:sldMasterMkLst>
          <pc:docMk/>
          <pc:sldMasterMk cId="3472489283" sldId="2147483693"/>
        </pc:sldMasterMkLst>
        <pc:picChg chg="add mod">
          <ac:chgData name="Jonas Söderholm" userId="b146546c-6bf2-46e5-8a26-00cca8510547" providerId="ADAL" clId="{81BD60E9-36FE-4D43-89FB-19FE9ACF1412}" dt="2023-11-17T13:20:20.665" v="76"/>
          <ac:picMkLst>
            <pc:docMk/>
            <pc:sldMasterMk cId="3472489283" sldId="2147483693"/>
            <ac:picMk id="2" creationId="{2A26F14D-E8F2-585F-BCD6-10DCCBAA0D59}"/>
          </ac:picMkLst>
        </pc:picChg>
        <pc:picChg chg="del">
          <ac:chgData name="Jonas Söderholm" userId="b146546c-6bf2-46e5-8a26-00cca8510547" providerId="ADAL" clId="{81BD60E9-36FE-4D43-89FB-19FE9ACF1412}" dt="2023-11-17T13:20:20.248" v="75" actId="478"/>
          <ac:picMkLst>
            <pc:docMk/>
            <pc:sldMasterMk cId="3472489283" sldId="2147483693"/>
            <ac:picMk id="7" creationId="{8C25D7D7-9A6B-91C6-31CA-C50E1AEED631}"/>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83A9FA-DD9B-394D-8237-5C8F20C028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083508ED-48D6-5977-3A2B-741C7747A7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CF40835-C7BE-BDCB-0123-AC45197E06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F6F9C3-FD3D-40F5-B074-3FAF76EA8012}" type="slidenum">
              <a:rPr lang="en-US" smtClean="0"/>
              <a:t>‹#›</a:t>
            </a:fld>
            <a:endParaRPr lang="en-US"/>
          </a:p>
        </p:txBody>
      </p:sp>
    </p:spTree>
    <p:extLst>
      <p:ext uri="{BB962C8B-B14F-4D97-AF65-F5344CB8AC3E}">
        <p14:creationId xmlns:p14="http://schemas.microsoft.com/office/powerpoint/2010/main" val="43409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A6B670-923B-45A4-A0A3-5976A1287110}" type="datetimeFigureOut">
              <a:rPr lang="en-US" smtClean="0"/>
              <a:t>11/21/2023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7ABE1E-BEE9-4AEC-A692-F0A0919D1FC5}" type="slidenum">
              <a:rPr lang="en-US" smtClean="0"/>
              <a:t>‹#›</a:t>
            </a:fld>
            <a:endParaRPr lang="en-US"/>
          </a:p>
        </p:txBody>
      </p:sp>
    </p:spTree>
    <p:extLst>
      <p:ext uri="{BB962C8B-B14F-4D97-AF65-F5344CB8AC3E}">
        <p14:creationId xmlns:p14="http://schemas.microsoft.com/office/powerpoint/2010/main" val="381171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216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7109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754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Clinical outcomes in the ITT population from the final analysis are consistent with findings from the </a:t>
            </a:r>
            <a:r>
              <a:rPr lang="en-CA" sz="1100" b="0" dirty="0" err="1"/>
              <a:t>BMNeg</a:t>
            </a:r>
            <a:r>
              <a:rPr lang="en-CA" sz="1100" b="0" dirty="0"/>
              <a:t> population and the ITT population from primary analysis.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pPr marL="0" lvl="1" indent="0">
              <a:buNone/>
            </a:pPr>
            <a:r>
              <a:rPr lang="en-US" sz="1200" dirty="0" err="1">
                <a:solidFill>
                  <a:schemeClr val="accent1"/>
                </a:solidFill>
                <a:latin typeface="Trebuchet MS" panose="020B0603020202020204" pitchFamily="34" charset="0"/>
              </a:rPr>
              <a:t>BMNeg</a:t>
            </a:r>
            <a:r>
              <a:rPr lang="en-US" sz="1200" dirty="0">
                <a:solidFill>
                  <a:schemeClr val="accent1"/>
                </a:solidFill>
                <a:latin typeface="Trebuchet MS" panose="020B0603020202020204" pitchFamily="34" charset="0"/>
              </a:rPr>
              <a:t>, brain metastasis-negative; ITT; intention to treat.</a:t>
            </a:r>
            <a:endParaRPr lang="en-US" sz="120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3540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In the final analysis </a:t>
            </a:r>
            <a:r>
              <a:rPr lang="en-US" sz="1100" dirty="0">
                <a:solidFill>
                  <a:schemeClr val="accent1"/>
                </a:solidFill>
                <a:latin typeface="Trebuchet MS" panose="020B0603020202020204" pitchFamily="34" charset="0"/>
              </a:rPr>
              <a:t>SG showed more clinically meaningful improvements than did the TPC arm in scores for all five primary health-related QoL domains. These findings are </a:t>
            </a:r>
            <a:r>
              <a:rPr lang="en-CA" sz="1100" b="0" dirty="0"/>
              <a:t>consistent with findings from primary analysis.  </a:t>
            </a:r>
          </a:p>
          <a:p>
            <a:pPr marL="0" indent="0">
              <a:buNone/>
            </a:pPr>
            <a:endParaRPr lang="en-US" sz="1100" b="1" dirty="0"/>
          </a:p>
          <a:p>
            <a:pPr marL="0" indent="0">
              <a:buNone/>
            </a:pPr>
            <a:r>
              <a:rPr lang="en-US" sz="1100" b="1" dirty="0"/>
              <a:t>KEY POINT(S): </a:t>
            </a:r>
          </a:p>
          <a:p>
            <a:pPr marL="0" indent="0">
              <a:buNone/>
            </a:pPr>
            <a:endParaRPr lang="en-US" sz="1100" b="1" dirty="0"/>
          </a:p>
          <a:p>
            <a:pPr marL="0" indent="0">
              <a:buNone/>
            </a:pPr>
            <a:r>
              <a:rPr lang="en-US" sz="1100" b="1" dirty="0"/>
              <a:t>BACKGROUND: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latin typeface="Trebuchet MS" panose="020B0603020202020204" pitchFamily="34" charset="0"/>
              </a:rPr>
              <a:t>The minimal important difference for </a:t>
            </a: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Global health status/QoL is -4.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latin typeface="Trebuchet MS" panose="020B0603020202020204" pitchFamily="34" charset="0"/>
              </a:rPr>
              <a:t>The minimal important difference for </a:t>
            </a: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physical functioning is -5.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latin typeface="Trebuchet MS" panose="020B0603020202020204" pitchFamily="34" charset="0"/>
              </a:rPr>
              <a:t>The minimal important difference for </a:t>
            </a: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role functioning is -6.</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latin typeface="Trebuchet MS" panose="020B0603020202020204" pitchFamily="34" charset="0"/>
              </a:rPr>
              <a:t>The minimal important difference for </a:t>
            </a: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fatigue is +5.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latin typeface="Trebuchet MS" panose="020B0603020202020204" pitchFamily="34" charset="0"/>
              </a:rPr>
              <a:t>The minimal important difference for </a:t>
            </a: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pain is +6.</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Cocks K, et al.</a:t>
            </a:r>
            <a:r>
              <a:rPr lang="en-US" sz="1200" dirty="0">
                <a:solidFill>
                  <a:schemeClr val="accent1"/>
                </a:solidFill>
                <a:latin typeface="Trebuchet MS" panose="020B0603020202020204" pitchFamily="34" charset="0"/>
              </a:rPr>
              <a:t> </a:t>
            </a:r>
            <a:r>
              <a:rPr lang="it-IT" dirty="0"/>
              <a:t>J Clin Oncol. 2011;29(1):89-96.</a:t>
            </a:r>
            <a:r>
              <a:rPr lang="en-US" sz="1200" dirty="0">
                <a:solidFill>
                  <a:schemeClr val="accent1"/>
                </a:solidFill>
                <a:latin typeface="Trebuchet MS" panose="020B0603020202020204" pitchFamily="34" charset="0"/>
              </a:rPr>
              <a:t> </a:t>
            </a:r>
            <a:r>
              <a:rPr lang="en-US" dirty="0"/>
              <a:t>Evidence-based guidelines for determination of sample size and interpretation of the European </a:t>
            </a:r>
            <a:r>
              <a:rPr lang="en-US" dirty="0" err="1"/>
              <a:t>Organisation</a:t>
            </a:r>
            <a:r>
              <a:rPr lang="en-US" dirty="0"/>
              <a:t> for the Research and Treatment of Cancer Quality of Life Questionnaire Core 30</a:t>
            </a:r>
            <a:r>
              <a:rPr lang="en-US" sz="1200" dirty="0">
                <a:solidFill>
                  <a:schemeClr val="accent1"/>
                </a:solidFill>
                <a:latin typeface="Trebuchet MS" panose="020B0603020202020204" pitchFamily="34" charset="0"/>
              </a:rPr>
              <a:t>.</a:t>
            </a:r>
          </a:p>
          <a:p>
            <a:endParaRPr lang="en-US" dirty="0"/>
          </a:p>
          <a:p>
            <a:pPr marL="0" lvl="1" indent="0">
              <a:buNone/>
            </a:pPr>
            <a:r>
              <a:rPr lang="en-US" sz="1200" b="1" dirty="0"/>
              <a:t>ABBREVIATIONS</a:t>
            </a:r>
            <a:r>
              <a:rPr lang="en-US" sz="1200" dirty="0"/>
              <a:t>:</a:t>
            </a:r>
          </a:p>
          <a:p>
            <a:r>
              <a:rPr lang="en-US" dirty="0"/>
              <a:t>QoL, quality of life; SG, </a:t>
            </a:r>
            <a:r>
              <a:rPr lang="en-US" dirty="0" err="1"/>
              <a:t>sacituzumab</a:t>
            </a:r>
            <a:r>
              <a:rPr lang="en-US" dirty="0"/>
              <a:t> </a:t>
            </a:r>
            <a:r>
              <a:rPr lang="en-US" dirty="0" err="1"/>
              <a:t>govitecan</a:t>
            </a:r>
            <a:r>
              <a:rPr lang="en-US" dirty="0"/>
              <a:t>; TPC, treatment of physician's choice.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7720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b="0" dirty="0"/>
              <a:t>Safety data from the final analysis is consistent with findings from the primary analysis.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Bardia A, et al. Presented at ASCO 2022 (abstract ID #1071).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100" dirty="0" err="1">
                <a:solidFill>
                  <a:schemeClr val="accent1"/>
                </a:solidFill>
                <a:latin typeface="Trebuchet MS" panose="020B0603020202020204" pitchFamily="34" charset="0"/>
              </a:rPr>
              <a:t>mTNBC</a:t>
            </a:r>
            <a:r>
              <a:rPr lang="en-US" sz="11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239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b="0" dirty="0"/>
              <a:t>See slide.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Bardia A, et al. Presented at ASCO 2022 (abstract ID #1071).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100" dirty="0" err="1">
                <a:solidFill>
                  <a:schemeClr val="accent1"/>
                </a:solidFill>
                <a:latin typeface="Trebuchet MS" panose="020B0603020202020204" pitchFamily="34" charset="0"/>
              </a:rPr>
              <a:t>mTNBC</a:t>
            </a:r>
            <a:r>
              <a:rPr lang="en-US" sz="11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9103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latin typeface="Trebuchet MS" panose="020B0603020202020204" pitchFamily="34" charset="0"/>
              </a:rPr>
              <a:t>Results from the final analysis confirm the </a:t>
            </a:r>
            <a:r>
              <a:rPr lang="en-US" sz="1100" b="0" dirty="0">
                <a:solidFill>
                  <a:schemeClr val="accent1"/>
                </a:solidFill>
                <a:latin typeface="Trebuchet MS" panose="020B0603020202020204" pitchFamily="34" charset="0"/>
                <a:cs typeface="Arial" panose="020B0604020202020204" pitchFamily="34" charset="0"/>
              </a:rPr>
              <a:t>survival benefit, improved quality of life and safety profile seen in the primary analysis of the ASCENT trial. </a:t>
            </a:r>
            <a:endParaRPr lang="en-US" sz="1100" b="0" dirty="0">
              <a:latin typeface="Trebuchet MS" panose="020B0603020202020204" pitchFamily="34" charset="0"/>
            </a:endParaRP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3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latin typeface="Trebuchet MS" panose="020B0603020202020204" pitchFamily="34" charset="0"/>
              </a:rPr>
              <a:t>In the pivotal phase 3 ASCENT Trial SG </a:t>
            </a:r>
            <a:r>
              <a:rPr lang="en-US" sz="1100" b="0" dirty="0">
                <a:solidFill>
                  <a:schemeClr val="accent1"/>
                </a:solidFill>
                <a:latin typeface="Trebuchet MS" panose="020B0603020202020204" pitchFamily="34" charset="0"/>
                <a:cs typeface="Arial" panose="020B0604020202020204" pitchFamily="34" charset="0"/>
              </a:rPr>
              <a:t>demonstrated a significant survival benefit and improved quality of life over single-agent chemotherapy in patients with 2L+ </a:t>
            </a:r>
            <a:r>
              <a:rPr lang="en-US" sz="1100" b="0" dirty="0" err="1">
                <a:solidFill>
                  <a:schemeClr val="accent1"/>
                </a:solidFill>
                <a:latin typeface="Trebuchet MS" panose="020B0603020202020204" pitchFamily="34" charset="0"/>
                <a:cs typeface="Arial" panose="020B0604020202020204" pitchFamily="34" charset="0"/>
              </a:rPr>
              <a:t>mTNBC</a:t>
            </a:r>
            <a:r>
              <a:rPr lang="en-US" sz="1100" b="0" dirty="0">
                <a:solidFill>
                  <a:schemeClr val="accent1"/>
                </a:solidFill>
                <a:latin typeface="Trebuchet MS" panose="020B0603020202020204" pitchFamily="34" charset="0"/>
                <a:cs typeface="Arial" panose="020B0604020202020204" pitchFamily="34" charset="0"/>
              </a:rPr>
              <a:t>. This abstract details the final data from this trial. </a:t>
            </a:r>
            <a:endParaRPr lang="en-US" sz="1100" b="0" dirty="0">
              <a:latin typeface="Trebuchet MS" panose="020B0603020202020204" pitchFamily="34" charset="0"/>
            </a:endParaRP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pPr marL="0" lvl="1" indent="0">
              <a:buNone/>
            </a:pPr>
            <a:r>
              <a:rPr lang="en-US" sz="1200" dirty="0" err="1"/>
              <a:t>mTNBC</a:t>
            </a:r>
            <a:r>
              <a:rPr lang="en-US" sz="1200" dirty="0"/>
              <a:t>, metastatic triple negative breast cancer; SG, </a:t>
            </a:r>
            <a:r>
              <a:rPr lang="en-US" sz="1200" b="0" i="0" u="none" strike="noStrike" baseline="0" dirty="0" err="1">
                <a:solidFill>
                  <a:schemeClr val="accent1"/>
                </a:solidFill>
                <a:latin typeface="Trebuchet MS" panose="020B0603020202020204" pitchFamily="34" charset="0"/>
              </a:rPr>
              <a:t>sacituzumab</a:t>
            </a:r>
            <a:r>
              <a:rPr lang="en-US" sz="1200" b="0" i="0" u="none" strike="noStrike" baseline="0" dirty="0">
                <a:solidFill>
                  <a:schemeClr val="accent1"/>
                </a:solidFill>
                <a:latin typeface="Trebuchet MS" panose="020B0603020202020204" pitchFamily="34" charset="0"/>
              </a:rPr>
              <a:t> </a:t>
            </a:r>
            <a:r>
              <a:rPr lang="en-US" sz="1200" b="0" i="0" u="none" strike="noStrike" baseline="0" dirty="0" err="1">
                <a:solidFill>
                  <a:schemeClr val="accent1"/>
                </a:solidFill>
                <a:latin typeface="Trebuchet MS" panose="020B0603020202020204" pitchFamily="34" charset="0"/>
              </a:rPr>
              <a:t>govitecan</a:t>
            </a:r>
            <a:r>
              <a:rPr lang="en-US" sz="1200" b="0" i="0" u="none" strike="noStrike" baseline="0" dirty="0">
                <a:solidFill>
                  <a:schemeClr val="accent1"/>
                </a:solidFill>
                <a:latin typeface="Trebuchet MS" panose="020B0603020202020204" pitchFamily="34" charset="0"/>
              </a:rPr>
              <a:t>; 2L, second line.</a:t>
            </a:r>
            <a:endParaRPr lang="en-US" sz="120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9490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The final analysis includes efficacy and safety data from an additional 17 patients.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Bardia A, et al. Presented at ASCO 2022 (abstract ID #1071).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100" dirty="0" err="1">
                <a:solidFill>
                  <a:schemeClr val="accent1"/>
                </a:solidFill>
                <a:latin typeface="Trebuchet MS" panose="020B0603020202020204" pitchFamily="34" charset="0"/>
              </a:rPr>
              <a:t>mTNBC</a:t>
            </a:r>
            <a:r>
              <a:rPr lang="en-US" sz="11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672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See slide.</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Bardia A, et al. Presented at ASCO 2022 (abstract ID #1071).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100" dirty="0" err="1">
                <a:solidFill>
                  <a:schemeClr val="accent1"/>
                </a:solidFill>
                <a:latin typeface="Trebuchet MS" panose="020B0603020202020204" pitchFamily="34" charset="0"/>
              </a:rPr>
              <a:t>mTNBC</a:t>
            </a:r>
            <a:r>
              <a:rPr lang="en-US" sz="11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42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b="0" dirty="0"/>
              <a:t>See slide.</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6262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Demographics and baselines characteristics were similar between the SG and TPC arms.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pPr marL="0" lvl="1" indent="0">
              <a:buNone/>
            </a:pPr>
            <a:r>
              <a:rPr lang="en-US" sz="1200" dirty="0"/>
              <a:t>SG, </a:t>
            </a:r>
            <a:r>
              <a:rPr lang="en-US" sz="1200" b="0" i="0" u="none" strike="noStrike" baseline="0" dirty="0" err="1">
                <a:solidFill>
                  <a:schemeClr val="accent1"/>
                </a:solidFill>
                <a:latin typeface="Trebuchet MS" panose="020B0603020202020204" pitchFamily="34" charset="0"/>
              </a:rPr>
              <a:t>sacituzumab</a:t>
            </a:r>
            <a:r>
              <a:rPr lang="en-US" sz="1200" b="0" i="0" u="none" strike="noStrike" baseline="0" dirty="0">
                <a:solidFill>
                  <a:schemeClr val="accent1"/>
                </a:solidFill>
                <a:latin typeface="Trebuchet MS" panose="020B0603020202020204" pitchFamily="34" charset="0"/>
              </a:rPr>
              <a:t> </a:t>
            </a:r>
            <a:r>
              <a:rPr lang="en-US" sz="1200" b="0" i="0" u="none" strike="noStrike" baseline="0" dirty="0" err="1">
                <a:solidFill>
                  <a:schemeClr val="accent1"/>
                </a:solidFill>
                <a:latin typeface="Trebuchet MS" panose="020B0603020202020204" pitchFamily="34" charset="0"/>
              </a:rPr>
              <a:t>govitecan</a:t>
            </a:r>
            <a:r>
              <a:rPr lang="en-US" sz="1200" b="0" i="0" u="none" strike="noStrike" baseline="0" dirty="0">
                <a:solidFill>
                  <a:schemeClr val="accent1"/>
                </a:solidFill>
                <a:latin typeface="Trebuchet MS" panose="020B0603020202020204" pitchFamily="34" charset="0"/>
              </a:rPr>
              <a:t>; TPC, treatment of physicians choice. </a:t>
            </a:r>
            <a:endParaRPr lang="en-US" sz="120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833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 </a:t>
            </a:r>
          </a:p>
          <a:p>
            <a:pPr marL="0" indent="0">
              <a:buNone/>
            </a:pPr>
            <a:endParaRPr lang="en-US" sz="1100" b="0"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2736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CA" sz="1100" b="0" dirty="0"/>
              <a:t>Clinical outcomes in the </a:t>
            </a:r>
            <a:r>
              <a:rPr lang="en-CA" sz="1100" b="0" dirty="0" err="1"/>
              <a:t>BMNeg</a:t>
            </a:r>
            <a:r>
              <a:rPr lang="en-CA" sz="1100" b="0" dirty="0"/>
              <a:t> population from the final analysis is consistent with findings from the primary analysis.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r>
              <a:rPr lang="en-US" sz="1200" dirty="0" err="1">
                <a:solidFill>
                  <a:schemeClr val="accent1"/>
                </a:solidFill>
                <a:latin typeface="Trebuchet MS" panose="020B0603020202020204" pitchFamily="34" charset="0"/>
              </a:rPr>
              <a:t>BMNeg</a:t>
            </a:r>
            <a:r>
              <a:rPr lang="en-US" sz="1200" dirty="0">
                <a:solidFill>
                  <a:schemeClr val="accent1"/>
                </a:solidFill>
                <a:latin typeface="Trebuchet MS" panose="020B0603020202020204" pitchFamily="34" charset="0"/>
              </a:rPr>
              <a:t>, brain metastasis-negative.</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3388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Bardia A, et al. Presented at ASCO 2022 (abstract ID #1071).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(SG) versus treatment of physician’s choice (TPC) in patients (pts) with previously treated metastatic triple-negative breast cancer (</a:t>
            </a:r>
            <a:r>
              <a:rPr lang="en-US" sz="1200" dirty="0" err="1">
                <a:solidFill>
                  <a:schemeClr val="accent1"/>
                </a:solidFill>
                <a:latin typeface="Trebuchet MS" panose="020B0603020202020204" pitchFamily="34" charset="0"/>
              </a:rPr>
              <a:t>mTNBC</a:t>
            </a:r>
            <a:r>
              <a:rPr lang="en-US" sz="1200" dirty="0">
                <a:solidFill>
                  <a:schemeClr val="accent1"/>
                </a:solidFill>
                <a:latin typeface="Trebuchet MS" panose="020B0603020202020204" pitchFamily="34" charset="0"/>
              </a:rPr>
              <a:t>): Final results from the Phase 3 ASCENT study.</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31348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32511129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259365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1099568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2402023958"/>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1970437652"/>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4137623008"/>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15360243"/>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dirty="0"/>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893888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971953348"/>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3204677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2635305636"/>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dirty="0"/>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9762759"/>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357766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4246289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7395129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17098887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9175453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545562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518668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5576119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104464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330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bwMode="grayWhite">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dirty="0"/>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198824737"/>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27727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3887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dirty="0"/>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4856699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2705546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841792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4202004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1507053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4470737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9601604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723480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310312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3989811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7392351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6279851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253613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36510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69369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165215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347195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07306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5.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2.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dirty="0"/>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br>
              <a:rPr lang="en-US" dirty="0"/>
            </a:br>
            <a:endParaRPr lang="en-US" dirty="0"/>
          </a:p>
        </p:txBody>
      </p:sp>
      <p:sp>
        <p:nvSpPr>
          <p:cNvPr id="5" name="Slide Number Placeholder 5">
            <a:extLst>
              <a:ext uri="{FF2B5EF4-FFF2-40B4-BE49-F238E27FC236}">
                <a16:creationId xmlns:a16="http://schemas.microsoft.com/office/drawing/2014/main" id="{DF37C4B3-C390-1B4B-9F24-930CD9AE7CA0}"/>
              </a:ext>
            </a:extLst>
          </p:cNvPr>
          <p:cNvSpPr txBox="1">
            <a:spLocks/>
          </p:cNvSpPr>
          <p:nvPr userDrawn="1"/>
        </p:nvSpPr>
        <p:spPr>
          <a:xfrm>
            <a:off x="4700337" y="6400799"/>
            <a:ext cx="3132656"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chemeClr val="tx1"/>
                </a:solidFill>
                <a:latin typeface="Trebuchet MS" panose="020B0703020202090204" pitchFamily="34" charset="0"/>
              </a:rPr>
              <a:t>External Use and Distribution </a:t>
            </a:r>
          </a:p>
          <a:p>
            <a:pPr algn="ctr"/>
            <a:r>
              <a:rPr lang="en-US" b="0" i="0" dirty="0">
                <a:solidFill>
                  <a:srgbClr val="54565B"/>
                </a:solidFill>
                <a:effectLst/>
                <a:latin typeface="Trebuchet MS" panose="020B0603020202020204" pitchFamily="34" charset="0"/>
              </a:rPr>
              <a:t>SE-TRO-0136 Date of preparation November 2023</a:t>
            </a:r>
            <a:endParaRPr lang="en-US" b="0" i="0" dirty="0">
              <a:solidFill>
                <a:srgbClr val="54565B"/>
              </a:solidFill>
              <a:latin typeface="Trebuchet MS" panose="020B0603020202020204" pitchFamily="34" charset="0"/>
            </a:endParaRPr>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8959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47248928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jm.org/doi/10.1056/NEJMoa2028485?url_ver=Z39.88-2003&amp;rfr_id=ori:rid:crossref.org&amp;rfr_dat=cr_pub%20%200pubmed" TargetMode="External"/><Relationship Id="rId2" Type="http://schemas.openxmlformats.org/officeDocument/2006/relationships/hyperlink" Target="https://ascopubs.org/doi/abs/10.1200/JCO.2022.40.16_suppl.1071" TargetMode="External"/><Relationship Id="rId1" Type="http://schemas.openxmlformats.org/officeDocument/2006/relationships/slideLayout" Target="../slideLayouts/slideLayout33.xml"/><Relationship Id="rId4" Type="http://schemas.openxmlformats.org/officeDocument/2006/relationships/hyperlink" Target="http://www.fass.s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43ABBF-E1A0-A65C-1E66-7B08AD4BCA4E}"/>
              </a:ext>
            </a:extLst>
          </p:cNvPr>
          <p:cNvSpPr txBox="1"/>
          <p:nvPr/>
        </p:nvSpPr>
        <p:spPr>
          <a:xfrm>
            <a:off x="2621311" y="6247292"/>
            <a:ext cx="7646339" cy="465897"/>
          </a:xfrm>
          <a:prstGeom prst="rect">
            <a:avLst/>
          </a:prstGeom>
          <a:noFill/>
        </p:spPr>
        <p:txBody>
          <a:bodyPr wrap="square">
            <a:spAutoFit/>
          </a:bodyPr>
          <a:lstStyle/>
          <a:p>
            <a:r>
              <a:rPr lang="en-US" sz="1200" dirty="0"/>
              <a:t>Abstract: </a:t>
            </a:r>
            <a:r>
              <a:rPr lang="en-US" sz="1200" dirty="0">
                <a:solidFill>
                  <a:srgbClr val="000000"/>
                </a:solidFill>
                <a:effectLst/>
                <a:ea typeface="Times New Roman" panose="02020603050405020304" pitchFamily="18" charset="0"/>
                <a:cs typeface="Arial" panose="020B0604020202020204" pitchFamily="34" charset="0"/>
                <a:hlinkClick r:id="rId2"/>
              </a:rPr>
              <a:t>Bardia A et al. Journal of Clinical Oncology 2022 40:16_suppl, 1071</a:t>
            </a:r>
            <a:endParaRPr lang="en-US" sz="1200" dirty="0"/>
          </a:p>
          <a:p>
            <a:pPr>
              <a:lnSpc>
                <a:spcPct val="107000"/>
              </a:lnSpc>
              <a:spcAft>
                <a:spcPts val="800"/>
              </a:spcAft>
            </a:pPr>
            <a:r>
              <a:rPr lang="en-US" sz="1200" dirty="0"/>
              <a:t>Original manuscript: </a:t>
            </a:r>
            <a:r>
              <a:rPr lang="da-DK" sz="1200" dirty="0">
                <a:solidFill>
                  <a:srgbClr val="212121"/>
                </a:solidFill>
                <a:effectLst/>
                <a:ea typeface="Calibri" panose="020F0502020204030204" pitchFamily="34" charset="0"/>
                <a:cs typeface="Arial" panose="020B0604020202020204" pitchFamily="34" charset="0"/>
                <a:hlinkClick r:id="rId3"/>
              </a:rPr>
              <a:t>Bardia A et al. N Engl J Med. 2021 Apr 22;384(16):1529-1541. </a:t>
            </a:r>
            <a:endParaRPr lang="en-US" sz="1200" dirty="0">
              <a:effectLst/>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5A3D357E-3BBF-F065-5974-A13C9681B474}"/>
              </a:ext>
            </a:extLst>
          </p:cNvPr>
          <p:cNvSpPr txBox="1"/>
          <p:nvPr/>
        </p:nvSpPr>
        <p:spPr>
          <a:xfrm>
            <a:off x="2621311" y="640544"/>
            <a:ext cx="9043566" cy="1477328"/>
          </a:xfrm>
          <a:prstGeom prst="rect">
            <a:avLst/>
          </a:prstGeom>
          <a:noFill/>
        </p:spPr>
        <p:txBody>
          <a:bodyPr wrap="none" rtlCol="0">
            <a:spAutoFit/>
          </a:bodyPr>
          <a:lstStyle/>
          <a:p>
            <a:r>
              <a:rPr lang="en-US" sz="3200" dirty="0"/>
              <a:t>Final presentation of ASCENT by Bardia at ASCO 2022</a:t>
            </a:r>
          </a:p>
          <a:p>
            <a:endParaRPr lang="en-US" sz="1000" dirty="0"/>
          </a:p>
          <a:p>
            <a:r>
              <a:rPr lang="en-US" sz="2000" dirty="0"/>
              <a:t>Trodelvy</a:t>
            </a:r>
            <a:r>
              <a:rPr lang="sv-SE" sz="1400" b="1" dirty="0">
                <a:solidFill>
                  <a:srgbClr val="000000"/>
                </a:solidFill>
                <a:effectLst/>
                <a:latin typeface="Arial Narrow" panose="020B0606020202030204" pitchFamily="34" charset="0"/>
                <a:ea typeface="SimSun" panose="02010600030101010101" pitchFamily="2" charset="-122"/>
                <a:cs typeface="Arial" panose="020B0604020202020204" pitchFamily="34" charset="0"/>
              </a:rPr>
              <a:t>▼</a:t>
            </a:r>
            <a:r>
              <a:rPr lang="en-US" sz="2000" dirty="0"/>
              <a:t> (sacituzumab </a:t>
            </a:r>
            <a:r>
              <a:rPr lang="en-US" sz="2000" dirty="0" err="1"/>
              <a:t>govitecan</a:t>
            </a:r>
            <a:r>
              <a:rPr lang="en-US" sz="2000" dirty="0"/>
              <a:t>) in 2L and beyond </a:t>
            </a:r>
            <a:r>
              <a:rPr lang="en-US" sz="2000" dirty="0" err="1"/>
              <a:t>mTNBC</a:t>
            </a:r>
            <a:r>
              <a:rPr lang="en-US" sz="2000" dirty="0"/>
              <a:t> (Phase III)</a:t>
            </a:r>
          </a:p>
          <a:p>
            <a:endParaRPr lang="en-US" sz="2800" dirty="0"/>
          </a:p>
        </p:txBody>
      </p:sp>
      <p:sp>
        <p:nvSpPr>
          <p:cNvPr id="4" name="TextBox 3">
            <a:extLst>
              <a:ext uri="{FF2B5EF4-FFF2-40B4-BE49-F238E27FC236}">
                <a16:creationId xmlns:a16="http://schemas.microsoft.com/office/drawing/2014/main" id="{C225DACC-4015-140A-09F8-6E402D7178DA}"/>
              </a:ext>
            </a:extLst>
          </p:cNvPr>
          <p:cNvSpPr txBox="1"/>
          <p:nvPr/>
        </p:nvSpPr>
        <p:spPr>
          <a:xfrm>
            <a:off x="2621311" y="2628353"/>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4"/>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3D140-F6BE-4CFC-9205-65850146AD5E}"/>
              </a:ext>
            </a:extLst>
          </p:cNvPr>
          <p:cNvSpPr>
            <a:spLocks noGrp="1"/>
          </p:cNvSpPr>
          <p:nvPr>
            <p:ph type="title"/>
          </p:nvPr>
        </p:nvSpPr>
        <p:spPr/>
        <p:txBody>
          <a:bodyPr anchor="ctr"/>
          <a:lstStyle/>
          <a:p>
            <a:r>
              <a:rPr kumimoji="0" lang="en-US" sz="3600" b="1" i="0" u="none" strike="noStrike" kern="800" cap="none" spc="0" normalizeH="0" baseline="0" noProof="0" dirty="0">
                <a:ln>
                  <a:noFill/>
                </a:ln>
                <a:solidFill>
                  <a:schemeClr val="accent1"/>
                </a:solidFill>
                <a:effectLst/>
                <a:uLnTx/>
                <a:uFillTx/>
                <a:latin typeface="Trebuchet MS" panose="020B0703020202090204" pitchFamily="34" charset="0"/>
                <a:ea typeface="+mj-ea"/>
              </a:rPr>
              <a:t>Progression-Free Survival* (</a:t>
            </a:r>
            <a:r>
              <a:rPr kumimoji="0" lang="en-US" sz="3600" b="1" i="0" u="none" strike="noStrike" kern="800" cap="none" spc="0" normalizeH="0" baseline="0" noProof="0" dirty="0" err="1">
                <a:ln>
                  <a:noFill/>
                </a:ln>
                <a:solidFill>
                  <a:schemeClr val="accent1"/>
                </a:solidFill>
                <a:effectLst/>
                <a:uLnTx/>
                <a:uFillTx/>
                <a:latin typeface="Trebuchet MS" panose="020B0703020202090204" pitchFamily="34" charset="0"/>
                <a:ea typeface="+mj-ea"/>
              </a:rPr>
              <a:t>BMNeg</a:t>
            </a:r>
            <a:r>
              <a:rPr kumimoji="0" lang="en-US" sz="3600" b="1" i="0" u="none" strike="noStrike" kern="800" cap="none" spc="0" normalizeH="0" baseline="0" noProof="0" dirty="0">
                <a:ln>
                  <a:noFill/>
                </a:ln>
                <a:solidFill>
                  <a:schemeClr val="accent1"/>
                </a:solidFill>
                <a:effectLst/>
                <a:uLnTx/>
                <a:uFillTx/>
                <a:latin typeface="Trebuchet MS" panose="020B0703020202090204" pitchFamily="34" charset="0"/>
                <a:ea typeface="+mj-ea"/>
              </a:rPr>
              <a:t> Population)</a:t>
            </a:r>
            <a:endParaRPr lang="en-US" dirty="0">
              <a:solidFill>
                <a:schemeClr val="accent1"/>
              </a:solidFill>
            </a:endParaRPr>
          </a:p>
        </p:txBody>
      </p:sp>
      <p:sp>
        <p:nvSpPr>
          <p:cNvPr id="3" name="Slide Number Placeholder 2">
            <a:extLst>
              <a:ext uri="{FF2B5EF4-FFF2-40B4-BE49-F238E27FC236}">
                <a16:creationId xmlns:a16="http://schemas.microsoft.com/office/drawing/2014/main" id="{5AAF6B34-D653-4642-8FA5-D14F1BC9C50E}"/>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11" name="TextBox 10">
            <a:extLst>
              <a:ext uri="{FF2B5EF4-FFF2-40B4-BE49-F238E27FC236}">
                <a16:creationId xmlns:a16="http://schemas.microsoft.com/office/drawing/2014/main" id="{3AF9863A-6BF6-4B45-8D38-B5697A23A029}"/>
              </a:ext>
            </a:extLst>
          </p:cNvPr>
          <p:cNvSpPr txBox="1"/>
          <p:nvPr/>
        </p:nvSpPr>
        <p:spPr>
          <a:xfrm>
            <a:off x="211015" y="5800812"/>
            <a:ext cx="1125242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*PFS is defined as the time from the date of randomization to the date of the first radiological disease progression or death due to any cause, whichever comes first. </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Median PFS is from Kaplan-Meier estimate. CI for median is computed using the Brookmeyer-Crowley method. Stratified log-rank test and stratified Cox regression adjusted for stratification factors: number of prior chemotherapies and region.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brain metastasis-negative; CI, confidence intervals; HR, hazard ratio; PFS, progression free survival;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p:txBody>
      </p:sp>
      <p:pic>
        <p:nvPicPr>
          <p:cNvPr id="6" name="Picture 5">
            <a:extLst>
              <a:ext uri="{FF2B5EF4-FFF2-40B4-BE49-F238E27FC236}">
                <a16:creationId xmlns:a16="http://schemas.microsoft.com/office/drawing/2014/main" id="{A3F0D96D-EA6F-4DF5-B665-4140E21A17D4}"/>
              </a:ext>
            </a:extLst>
          </p:cNvPr>
          <p:cNvPicPr>
            <a:picLocks noChangeAspect="1"/>
          </p:cNvPicPr>
          <p:nvPr/>
        </p:nvPicPr>
        <p:blipFill>
          <a:blip r:embed="rId3"/>
          <a:stretch>
            <a:fillRect/>
          </a:stretch>
        </p:blipFill>
        <p:spPr>
          <a:xfrm>
            <a:off x="211015" y="1195509"/>
            <a:ext cx="11252423" cy="4466981"/>
          </a:xfrm>
          <a:prstGeom prst="rect">
            <a:avLst/>
          </a:prstGeom>
        </p:spPr>
      </p:pic>
      <p:graphicFrame>
        <p:nvGraphicFramePr>
          <p:cNvPr id="7" name="Table 6">
            <a:extLst>
              <a:ext uri="{FF2B5EF4-FFF2-40B4-BE49-F238E27FC236}">
                <a16:creationId xmlns:a16="http://schemas.microsoft.com/office/drawing/2014/main" id="{5FB1E394-67E3-41B2-8D8B-E1B89AE65A55}"/>
              </a:ext>
            </a:extLst>
          </p:cNvPr>
          <p:cNvGraphicFramePr>
            <a:graphicFrameLocks noGrp="1"/>
          </p:cNvGraphicFramePr>
          <p:nvPr/>
        </p:nvGraphicFramePr>
        <p:xfrm>
          <a:off x="7350737" y="1307196"/>
          <a:ext cx="4258788" cy="1221552"/>
        </p:xfrm>
        <a:graphic>
          <a:graphicData uri="http://schemas.openxmlformats.org/drawingml/2006/table">
            <a:tbl>
              <a:tblPr firstRow="1" bandRow="1">
                <a:tableStyleId>{5C22544A-7EE6-4342-B048-85BDC9FD1C3A}</a:tableStyleId>
              </a:tblPr>
              <a:tblGrid>
                <a:gridCol w="2169762">
                  <a:extLst>
                    <a:ext uri="{9D8B030D-6E8A-4147-A177-3AD203B41FA5}">
                      <a16:colId xmlns:a16="http://schemas.microsoft.com/office/drawing/2014/main" val="1708406620"/>
                    </a:ext>
                  </a:extLst>
                </a:gridCol>
                <a:gridCol w="964382">
                  <a:extLst>
                    <a:ext uri="{9D8B030D-6E8A-4147-A177-3AD203B41FA5}">
                      <a16:colId xmlns:a16="http://schemas.microsoft.com/office/drawing/2014/main" val="592742086"/>
                    </a:ext>
                  </a:extLst>
                </a:gridCol>
                <a:gridCol w="1124644">
                  <a:extLst>
                    <a:ext uri="{9D8B030D-6E8A-4147-A177-3AD203B41FA5}">
                      <a16:colId xmlns:a16="http://schemas.microsoft.com/office/drawing/2014/main" val="2586114088"/>
                    </a:ext>
                  </a:extLst>
                </a:gridCol>
              </a:tblGrid>
              <a:tr h="407184">
                <a:tc>
                  <a:txBody>
                    <a:bodyPr/>
                    <a:lstStyle/>
                    <a:p>
                      <a:pPr algn="ctr"/>
                      <a:endParaRPr lang="en-US" sz="1200" b="0" kern="1200" baseline="0" dirty="0">
                        <a:solidFill>
                          <a:srgbClr val="262261"/>
                        </a:solidFill>
                        <a:latin typeface="+mn-lt"/>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200" b="1" dirty="0">
                          <a:solidFill>
                            <a:schemeClr val="bg1"/>
                          </a:solidFill>
                          <a:effectLst/>
                          <a:latin typeface="Trebuchet MS" panose="020B0603020202020204" pitchFamily="34" charset="0"/>
                        </a:rPr>
                        <a:t>SG</a:t>
                      </a:r>
                      <a:br>
                        <a:rPr lang="en-US" sz="1200" b="1" dirty="0">
                          <a:solidFill>
                            <a:schemeClr val="bg1"/>
                          </a:solidFill>
                          <a:effectLst/>
                          <a:latin typeface="Trebuchet MS" panose="020B0603020202020204" pitchFamily="34" charset="0"/>
                        </a:rPr>
                      </a:br>
                      <a:r>
                        <a:rPr lang="en-US" sz="1200" b="1" dirty="0">
                          <a:solidFill>
                            <a:schemeClr val="bg1"/>
                          </a:solidFill>
                          <a:effectLst/>
                          <a:latin typeface="Trebuchet MS" panose="020B0603020202020204" pitchFamily="34" charset="0"/>
                        </a:rPr>
                        <a:t>(n=235)</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200" b="1" dirty="0">
                          <a:solidFill>
                            <a:schemeClr val="bg1"/>
                          </a:solidFill>
                          <a:effectLst/>
                          <a:latin typeface="Trebuchet MS" panose="020B0603020202020204" pitchFamily="34" charset="0"/>
                        </a:rPr>
                        <a:t>TPC</a:t>
                      </a:r>
                      <a:br>
                        <a:rPr lang="en-US" sz="1200" b="1" dirty="0">
                          <a:solidFill>
                            <a:schemeClr val="bg1"/>
                          </a:solidFill>
                          <a:effectLst/>
                          <a:latin typeface="Trebuchet MS" panose="020B0603020202020204" pitchFamily="34" charset="0"/>
                        </a:rPr>
                      </a:br>
                      <a:r>
                        <a:rPr lang="en-US" sz="1200" b="1" dirty="0">
                          <a:solidFill>
                            <a:schemeClr val="bg1"/>
                          </a:solidFill>
                          <a:effectLst/>
                          <a:latin typeface="Trebuchet MS" panose="020B0603020202020204" pitchFamily="34" charset="0"/>
                        </a:rPr>
                        <a:t>(n=233)</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203592">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No of events</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167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150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27631211"/>
                  </a:ext>
                </a:extLst>
              </a:tr>
              <a:tr h="407184">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Median PFS</a:t>
                      </a:r>
                      <a:r>
                        <a:rPr lang="en-US" sz="1200" b="1" baseline="300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200" b="1" dirty="0" err="1">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mo</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(95% CI)</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5.6</a:t>
                      </a:r>
                      <a:b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b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(4.3-6.3)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1.7 </a:t>
                      </a:r>
                      <a:b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b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(1.5-2.6)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28271526"/>
                  </a:ext>
                </a:extLst>
              </a:tr>
              <a:tr h="203592">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HR (95% CI), </a:t>
                      </a:r>
                      <a:r>
                        <a:rPr lang="en-US" sz="1200" b="1" i="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P</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value</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0.39 (0.31-0.49), </a:t>
                      </a:r>
                      <a:r>
                        <a:rPr lang="en-US" sz="1200" i="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P</a:t>
                      </a: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&lt;0.0001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2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7777126"/>
                  </a:ext>
                </a:extLst>
              </a:tr>
            </a:tbl>
          </a:graphicData>
        </a:graphic>
      </p:graphicFrame>
    </p:spTree>
    <p:extLst>
      <p:ext uri="{BB962C8B-B14F-4D97-AF65-F5344CB8AC3E}">
        <p14:creationId xmlns:p14="http://schemas.microsoft.com/office/powerpoint/2010/main" val="1039407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691B7-871D-4ACC-B063-F066E22E2B24}"/>
              </a:ext>
            </a:extLst>
          </p:cNvPr>
          <p:cNvSpPr>
            <a:spLocks noGrp="1"/>
          </p:cNvSpPr>
          <p:nvPr>
            <p:ph type="title"/>
          </p:nvPr>
        </p:nvSpPr>
        <p:spPr/>
        <p:txBody>
          <a:bodyPr anchor="ctr"/>
          <a:lstStyle/>
          <a:p>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Overall Survival* (</a:t>
            </a:r>
            <a:r>
              <a:rPr kumimoji="0" lang="en-US" sz="3600" b="1" i="0" u="none" strike="noStrike" kern="800" cap="none" spc="0" normalizeH="0" baseline="0" noProof="0" dirty="0" err="1">
                <a:ln>
                  <a:noFill/>
                </a:ln>
                <a:solidFill>
                  <a:srgbClr val="203661"/>
                </a:solidFill>
                <a:effectLst/>
                <a:uLnTx/>
                <a:uFillTx/>
                <a:latin typeface="Trebuchet MS" panose="020B0703020202090204" pitchFamily="34" charset="0"/>
                <a:ea typeface="+mj-ea"/>
              </a:rPr>
              <a:t>BMNeg</a:t>
            </a:r>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 Population)</a:t>
            </a:r>
            <a:endParaRPr lang="en-US" dirty="0"/>
          </a:p>
        </p:txBody>
      </p:sp>
      <p:sp>
        <p:nvSpPr>
          <p:cNvPr id="3" name="Slide Number Placeholder 2">
            <a:extLst>
              <a:ext uri="{FF2B5EF4-FFF2-40B4-BE49-F238E27FC236}">
                <a16:creationId xmlns:a16="http://schemas.microsoft.com/office/drawing/2014/main" id="{01BADA1E-0407-447B-AAD7-2DC0E20714F1}"/>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7" name="TextBox 6">
            <a:extLst>
              <a:ext uri="{FF2B5EF4-FFF2-40B4-BE49-F238E27FC236}">
                <a16:creationId xmlns:a16="http://schemas.microsoft.com/office/drawing/2014/main" id="{F807B16F-B416-4339-8D31-C98E144D8291}"/>
              </a:ext>
            </a:extLst>
          </p:cNvPr>
          <p:cNvSpPr txBox="1"/>
          <p:nvPr/>
        </p:nvSpPr>
        <p:spPr>
          <a:xfrm>
            <a:off x="211014" y="5768261"/>
            <a:ext cx="11339301"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*OS is defined as the time from date of randomization to the date of death from any cause. Patients without documentation of death are censored on the date they were last known to be alive. </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Median OS is from Kaplan-Meier estimate. CI for median was computed using the Brookmeyer-Crowley method. Stratified log-rank test and stratified Cox regression adjusted for stratification factors: number of prior chemotherapies and region.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brain metastasis-negative; CI, confidence intervals; HR, hazard ratio; OS, overall survival;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p:txBody>
      </p:sp>
      <p:pic>
        <p:nvPicPr>
          <p:cNvPr id="8" name="Picture 7">
            <a:extLst>
              <a:ext uri="{FF2B5EF4-FFF2-40B4-BE49-F238E27FC236}">
                <a16:creationId xmlns:a16="http://schemas.microsoft.com/office/drawing/2014/main" id="{DF3F6FD3-C50A-463D-B335-F9E65892D869}"/>
              </a:ext>
            </a:extLst>
          </p:cNvPr>
          <p:cNvPicPr>
            <a:picLocks noChangeAspect="1"/>
          </p:cNvPicPr>
          <p:nvPr/>
        </p:nvPicPr>
        <p:blipFill>
          <a:blip r:embed="rId3"/>
          <a:stretch>
            <a:fillRect/>
          </a:stretch>
        </p:blipFill>
        <p:spPr>
          <a:xfrm>
            <a:off x="475622" y="1296685"/>
            <a:ext cx="10924674" cy="4288081"/>
          </a:xfrm>
          <a:prstGeom prst="rect">
            <a:avLst/>
          </a:prstGeom>
        </p:spPr>
      </p:pic>
      <p:graphicFrame>
        <p:nvGraphicFramePr>
          <p:cNvPr id="9" name="Table 8">
            <a:extLst>
              <a:ext uri="{FF2B5EF4-FFF2-40B4-BE49-F238E27FC236}">
                <a16:creationId xmlns:a16="http://schemas.microsoft.com/office/drawing/2014/main" id="{10434395-FEF1-453C-95DE-708F587AD652}"/>
              </a:ext>
            </a:extLst>
          </p:cNvPr>
          <p:cNvGraphicFramePr>
            <a:graphicFrameLocks noGrp="1"/>
          </p:cNvGraphicFramePr>
          <p:nvPr/>
        </p:nvGraphicFramePr>
        <p:xfrm>
          <a:off x="6511915" y="1323135"/>
          <a:ext cx="4815483" cy="1458799"/>
        </p:xfrm>
        <a:graphic>
          <a:graphicData uri="http://schemas.openxmlformats.org/drawingml/2006/table">
            <a:tbl>
              <a:tblPr firstRow="1" bandRow="1">
                <a:tableStyleId>{5C22544A-7EE6-4342-B048-85BDC9FD1C3A}</a:tableStyleId>
              </a:tblPr>
              <a:tblGrid>
                <a:gridCol w="2224641">
                  <a:extLst>
                    <a:ext uri="{9D8B030D-6E8A-4147-A177-3AD203B41FA5}">
                      <a16:colId xmlns:a16="http://schemas.microsoft.com/office/drawing/2014/main" val="1708406620"/>
                    </a:ext>
                  </a:extLst>
                </a:gridCol>
                <a:gridCol w="1333145">
                  <a:extLst>
                    <a:ext uri="{9D8B030D-6E8A-4147-A177-3AD203B41FA5}">
                      <a16:colId xmlns:a16="http://schemas.microsoft.com/office/drawing/2014/main" val="592742086"/>
                    </a:ext>
                  </a:extLst>
                </a:gridCol>
                <a:gridCol w="1257697">
                  <a:extLst>
                    <a:ext uri="{9D8B030D-6E8A-4147-A177-3AD203B41FA5}">
                      <a16:colId xmlns:a16="http://schemas.microsoft.com/office/drawing/2014/main" val="1318049622"/>
                    </a:ext>
                  </a:extLst>
                </a:gridCol>
              </a:tblGrid>
              <a:tr h="450825">
                <a:tc>
                  <a:txBody>
                    <a:bodyPr/>
                    <a:lstStyle/>
                    <a:p>
                      <a:pPr algn="ctr"/>
                      <a:endParaRPr lang="en-US" sz="1200" b="0" kern="1200" baseline="0" dirty="0">
                        <a:solidFill>
                          <a:srgbClr val="262261"/>
                        </a:solidFill>
                        <a:latin typeface="Trebuchet MS" panose="020B0603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200" b="1" dirty="0">
                          <a:solidFill>
                            <a:schemeClr val="bg1"/>
                          </a:solidFill>
                          <a:effectLst/>
                          <a:latin typeface="Trebuchet MS" panose="020B0603020202020204" pitchFamily="34" charset="0"/>
                        </a:rPr>
                        <a:t>SG</a:t>
                      </a:r>
                      <a:br>
                        <a:rPr lang="en-US" sz="1200" b="1" dirty="0">
                          <a:solidFill>
                            <a:schemeClr val="bg1"/>
                          </a:solidFill>
                          <a:effectLst/>
                          <a:latin typeface="Trebuchet MS" panose="020B0603020202020204" pitchFamily="34" charset="0"/>
                        </a:rPr>
                      </a:br>
                      <a:r>
                        <a:rPr lang="en-US" sz="1200" b="1" dirty="0">
                          <a:solidFill>
                            <a:schemeClr val="bg1"/>
                          </a:solidFill>
                          <a:effectLst/>
                          <a:latin typeface="Trebuchet MS" panose="020B0603020202020204" pitchFamily="34" charset="0"/>
                        </a:rPr>
                        <a:t>(n=235)</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200" b="1" dirty="0">
                          <a:solidFill>
                            <a:schemeClr val="bg1"/>
                          </a:solidFill>
                          <a:effectLst/>
                          <a:latin typeface="Trebuchet MS" panose="020B0603020202020204" pitchFamily="34" charset="0"/>
                        </a:rPr>
                        <a:t>TPC</a:t>
                      </a:r>
                      <a:br>
                        <a:rPr lang="en-US" sz="1200" b="1" dirty="0">
                          <a:solidFill>
                            <a:schemeClr val="bg1"/>
                          </a:solidFill>
                          <a:effectLst/>
                          <a:latin typeface="Trebuchet MS" panose="020B0603020202020204" pitchFamily="34" charset="0"/>
                        </a:rPr>
                      </a:br>
                      <a:r>
                        <a:rPr lang="en-US" sz="1200" b="1" dirty="0">
                          <a:solidFill>
                            <a:schemeClr val="bg1"/>
                          </a:solidFill>
                          <a:effectLst/>
                          <a:latin typeface="Trebuchet MS" panose="020B0603020202020204" pitchFamily="34" charset="0"/>
                        </a:rPr>
                        <a:t>(n=233)</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225412">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No of events</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173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199</a:t>
                      </a:r>
                      <a:endPar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27631211"/>
                  </a:ext>
                </a:extLst>
              </a:tr>
              <a:tr h="331738">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Median OS</a:t>
                      </a:r>
                      <a:r>
                        <a:rPr lang="en-US" sz="1200" b="1" baseline="300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200" b="1" dirty="0" err="1">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mo</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(95% CI)</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12.1 (10.7-14.0)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6.7 (5.8-7.7)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28271526"/>
                  </a:ext>
                </a:extLst>
              </a:tr>
              <a:tr h="225412">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HR (95% CI), </a:t>
                      </a:r>
                      <a:r>
                        <a:rPr lang="en-US" sz="1200" b="1" i="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P</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value</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0.48 (0.39-0.59), </a:t>
                      </a:r>
                      <a:r>
                        <a:rPr lang="en-US" sz="1200" i="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P</a:t>
                      </a: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&lt;0.0001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3537777126"/>
                  </a:ext>
                </a:extLst>
              </a:tr>
              <a:tr h="225412">
                <a:tc>
                  <a:txBody>
                    <a:bodyPr/>
                    <a:lstStyle/>
                    <a:p>
                      <a:pPr marL="0" marR="0">
                        <a:lnSpc>
                          <a:spcPct val="100000"/>
                        </a:lnSpc>
                        <a:spcBef>
                          <a:spcPts val="0"/>
                        </a:spcBef>
                        <a:spcAft>
                          <a:spcPts val="0"/>
                        </a:spcAft>
                      </a:pP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OS Rate (24 </a:t>
                      </a:r>
                      <a:r>
                        <a:rPr lang="en-US" sz="1200" b="1" dirty="0" err="1">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mo</a:t>
                      </a:r>
                      <a:r>
                        <a:rPr lang="en-US" sz="12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 (95% CI)</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22.4 (16.8-28.5)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2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5.2 (2.5-9.4)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0094019"/>
                  </a:ext>
                </a:extLst>
              </a:tr>
            </a:tbl>
          </a:graphicData>
        </a:graphic>
      </p:graphicFrame>
    </p:spTree>
    <p:extLst>
      <p:ext uri="{BB962C8B-B14F-4D97-AF65-F5344CB8AC3E}">
        <p14:creationId xmlns:p14="http://schemas.microsoft.com/office/powerpoint/2010/main" val="3536528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A69D-ED5B-407B-B3EA-43C159C4AED1}"/>
              </a:ext>
            </a:extLst>
          </p:cNvPr>
          <p:cNvSpPr>
            <a:spLocks noGrp="1"/>
          </p:cNvSpPr>
          <p:nvPr>
            <p:ph type="title"/>
          </p:nvPr>
        </p:nvSpPr>
        <p:spPr/>
        <p:txBody>
          <a:bodyPr anchor="ctr"/>
          <a:lstStyle/>
          <a:p>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Response Rate</a:t>
            </a:r>
            <a:r>
              <a:rPr lang="en-US" dirty="0">
                <a:solidFill>
                  <a:srgbClr val="203661"/>
                </a:solidFill>
              </a:rPr>
              <a:t>s*</a:t>
            </a:r>
            <a:r>
              <a:rPr kumimoji="0" lang="en-US" sz="3600" b="1" i="0" u="none" strike="noStrike" kern="800" cap="none" spc="0" normalizeH="0" baseline="0" noProof="0" dirty="0">
                <a:ln>
                  <a:noFill/>
                </a:ln>
                <a:effectLst/>
                <a:uLnTx/>
                <a:uFillTx/>
                <a:latin typeface="Trebuchet MS" panose="020B0703020202090204" pitchFamily="34" charset="0"/>
                <a:ea typeface="+mj-ea"/>
              </a:rPr>
              <a:t> </a:t>
            </a:r>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a:t>
            </a:r>
            <a:r>
              <a:rPr kumimoji="0" lang="en-US" sz="3600" b="1" i="0" u="none" strike="noStrike" kern="800" cap="none" spc="0" normalizeH="0" baseline="0" noProof="0" dirty="0" err="1">
                <a:ln>
                  <a:noFill/>
                </a:ln>
                <a:solidFill>
                  <a:srgbClr val="203661"/>
                </a:solidFill>
                <a:effectLst/>
                <a:uLnTx/>
                <a:uFillTx/>
                <a:latin typeface="Trebuchet MS" panose="020B0703020202090204" pitchFamily="34" charset="0"/>
                <a:ea typeface="+mj-ea"/>
              </a:rPr>
              <a:t>BMNeg</a:t>
            </a:r>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 Population)</a:t>
            </a:r>
            <a:endParaRPr lang="en-US" dirty="0"/>
          </a:p>
        </p:txBody>
      </p:sp>
      <p:sp>
        <p:nvSpPr>
          <p:cNvPr id="3" name="Slide Number Placeholder 2">
            <a:extLst>
              <a:ext uri="{FF2B5EF4-FFF2-40B4-BE49-F238E27FC236}">
                <a16:creationId xmlns:a16="http://schemas.microsoft.com/office/drawing/2014/main" id="{1DB0B681-CDD6-400A-8CF4-D4C14A2A6FFF}"/>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F28D5BBF-06E1-4FA7-A9B6-9AF3CADEBA73}"/>
              </a:ext>
            </a:extLst>
          </p:cNvPr>
          <p:cNvGraphicFramePr>
            <a:graphicFrameLocks noGrp="1"/>
          </p:cNvGraphicFramePr>
          <p:nvPr/>
        </p:nvGraphicFramePr>
        <p:xfrm>
          <a:off x="343923" y="1352144"/>
          <a:ext cx="11141182" cy="3939385"/>
        </p:xfrm>
        <a:graphic>
          <a:graphicData uri="http://schemas.openxmlformats.org/drawingml/2006/table">
            <a:tbl>
              <a:tblPr firstRow="1" bandRow="1">
                <a:tableStyleId>{5C22544A-7EE6-4342-B048-85BDC9FD1C3A}</a:tableStyleId>
              </a:tblPr>
              <a:tblGrid>
                <a:gridCol w="7535724">
                  <a:extLst>
                    <a:ext uri="{9D8B030D-6E8A-4147-A177-3AD203B41FA5}">
                      <a16:colId xmlns:a16="http://schemas.microsoft.com/office/drawing/2014/main" val="1708406620"/>
                    </a:ext>
                  </a:extLst>
                </a:gridCol>
                <a:gridCol w="1992596">
                  <a:extLst>
                    <a:ext uri="{9D8B030D-6E8A-4147-A177-3AD203B41FA5}">
                      <a16:colId xmlns:a16="http://schemas.microsoft.com/office/drawing/2014/main" val="592742086"/>
                    </a:ext>
                  </a:extLst>
                </a:gridCol>
                <a:gridCol w="1612862">
                  <a:extLst>
                    <a:ext uri="{9D8B030D-6E8A-4147-A177-3AD203B41FA5}">
                      <a16:colId xmlns:a16="http://schemas.microsoft.com/office/drawing/2014/main" val="2586114088"/>
                    </a:ext>
                  </a:extLst>
                </a:gridCol>
              </a:tblGrid>
              <a:tr h="716251">
                <a:tc>
                  <a:txBody>
                    <a:bodyPr/>
                    <a:lstStyle/>
                    <a:p>
                      <a:pPr algn="ctr"/>
                      <a:endParaRPr lang="en-US" sz="1800" b="0" kern="1200" baseline="0" dirty="0">
                        <a:solidFill>
                          <a:srgbClr val="262261"/>
                        </a:solidFill>
                        <a:latin typeface="Trebuchet MS" panose="020B0603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SG</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(n=235)</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TPC</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(n=233)</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358126">
                <a:tc>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ORR, n (%)</a:t>
                      </a:r>
                      <a:endParaRPr lang="en-US" sz="1800" b="1" dirty="0">
                        <a:solidFill>
                          <a:schemeClr val="accent1"/>
                        </a:solidFill>
                        <a:effectLst/>
                        <a:latin typeface="Trebuchet MS" panose="020B0603020202020204" pitchFamily="34"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82 (35)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11 (5)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44000367"/>
                  </a:ext>
                </a:extLst>
              </a:tr>
              <a:tr h="358126">
                <a:tc>
                  <a:txBody>
                    <a:bodyPr/>
                    <a:lstStyle/>
                    <a:p>
                      <a:pPr marL="0" marR="0">
                        <a:lnSpc>
                          <a:spcPct val="100000"/>
                        </a:lnSpc>
                        <a:spcBef>
                          <a:spcPts val="0"/>
                        </a:spcBef>
                        <a:spcAft>
                          <a:spcPts val="0"/>
                        </a:spcAft>
                      </a:pPr>
                      <a:r>
                        <a:rPr lang="en-US" sz="1800" b="1" i="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P</a:t>
                      </a:r>
                      <a:r>
                        <a:rPr lang="en-US" sz="18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-Value </a:t>
                      </a:r>
                      <a:endParaRPr lang="en-US" sz="1800" b="1" dirty="0">
                        <a:solidFill>
                          <a:schemeClr val="accent1"/>
                        </a:solidFill>
                        <a:effectLst/>
                        <a:latin typeface="Trebuchet MS" panose="020B0603020202020204" pitchFamily="34"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800" b="1" i="1" dirty="0">
                          <a:solidFill>
                            <a:schemeClr val="accent1"/>
                          </a:solidFill>
                          <a:effectLst/>
                          <a:latin typeface="Trebuchet MS" panose="020B0603020202020204" pitchFamily="34" charset="0"/>
                          <a:cs typeface="Times New Roman" panose="02020603050405020304" pitchFamily="18" charset="0"/>
                        </a:rPr>
                        <a:t>P</a:t>
                      </a:r>
                      <a:r>
                        <a:rPr lang="en-US" sz="1800" b="1" dirty="0">
                          <a:solidFill>
                            <a:schemeClr val="accent1"/>
                          </a:solidFill>
                          <a:effectLst/>
                          <a:latin typeface="Trebuchet MS" panose="020B0603020202020204" pitchFamily="34" charset="0"/>
                          <a:cs typeface="Times New Roman" panose="02020603050405020304" pitchFamily="18" charset="0"/>
                        </a:rPr>
                        <a:t>&lt;0.0001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r>
                        <a:rPr lang="en-US" sz="1200" i="1" dirty="0">
                          <a:solidFill>
                            <a:srgbClr val="002060"/>
                          </a:solidFill>
                          <a:effectLst/>
                          <a:latin typeface="+mn-lt"/>
                          <a:ea typeface="Calibri" panose="020F0502020204030204" pitchFamily="34" charset="0"/>
                          <a:cs typeface="Times New Roman" panose="02020603050405020304" pitchFamily="18" charset="0"/>
                        </a:rPr>
                        <a:t>P</a:t>
                      </a:r>
                      <a:r>
                        <a:rPr lang="en-US" sz="1200" dirty="0">
                          <a:solidFill>
                            <a:srgbClr val="002060"/>
                          </a:solidFill>
                          <a:effectLst/>
                          <a:latin typeface="+mn-lt"/>
                          <a:ea typeface="Calibri" panose="020F0502020204030204" pitchFamily="34" charset="0"/>
                          <a:cs typeface="Times New Roman" panose="02020603050405020304" pitchFamily="18" charset="0"/>
                        </a:rPr>
                        <a:t>&lt;0.0001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53115"/>
                  </a:ext>
                </a:extLst>
              </a:tr>
              <a:tr h="358126">
                <a:tc gridSpan="3">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rPr>
                        <a:t>Best overall response, n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600" dirty="0">
                        <a:solidFill>
                          <a:srgbClr val="002060"/>
                        </a:solidFill>
                        <a:effectLst/>
                        <a:latin typeface="+mn-lt"/>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2405113005"/>
                  </a:ext>
                </a:extLst>
              </a:tr>
              <a:tr h="358126">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CR</a:t>
                      </a:r>
                      <a:endPar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10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2 (1)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0023522"/>
                  </a:ext>
                </a:extLst>
              </a:tr>
              <a:tr h="358126">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PR</a:t>
                      </a:r>
                      <a:endPar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72 (31)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9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3573779"/>
                  </a:ext>
                </a:extLst>
              </a:tr>
              <a:tr h="358126">
                <a:tc>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rPr>
                        <a:t>CBR, n (%) </a:t>
                      </a:r>
                      <a:endPar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105 (45)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20 (9)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4977896"/>
                  </a:ext>
                </a:extLst>
              </a:tr>
              <a:tr h="358126">
                <a:tc>
                  <a:txBody>
                    <a:bodyPr/>
                    <a:lstStyle/>
                    <a:p>
                      <a:pPr marL="0" marR="0">
                        <a:lnSpc>
                          <a:spcPct val="100000"/>
                        </a:lnSpc>
                        <a:spcBef>
                          <a:spcPts val="0"/>
                        </a:spcBef>
                        <a:spcAft>
                          <a:spcPts val="0"/>
                        </a:spcAft>
                      </a:pPr>
                      <a:r>
                        <a:rPr lang="en-US" sz="1800" b="1" i="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P</a:t>
                      </a:r>
                      <a:r>
                        <a:rPr lang="en-US" sz="18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-Value </a:t>
                      </a:r>
                      <a:endParaRPr lang="en-US" sz="1800" b="1" dirty="0">
                        <a:solidFill>
                          <a:schemeClr val="accent1"/>
                        </a:solidFill>
                        <a:effectLst/>
                        <a:latin typeface="Trebuchet MS" panose="020B0603020202020204" pitchFamily="34"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800" b="1" i="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P</a:t>
                      </a: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&lt;0.0001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2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35401558"/>
                  </a:ext>
                </a:extLst>
              </a:tr>
              <a:tr h="358126">
                <a:tc>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Median DOR, mo (95% CI)</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6.3 (5.5-7.9)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3.6 (2.8-NE)</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1413335"/>
                  </a:ext>
                </a:extLst>
              </a:tr>
              <a:tr h="358126">
                <a:tc>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Median TTR, mo (range)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1.5 (0.7-10.6)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1.45 (1.3-4.2)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1876260"/>
                  </a:ext>
                </a:extLst>
              </a:tr>
            </a:tbl>
          </a:graphicData>
        </a:graphic>
      </p:graphicFrame>
      <p:sp>
        <p:nvSpPr>
          <p:cNvPr id="6" name="TextBox 5">
            <a:extLst>
              <a:ext uri="{FF2B5EF4-FFF2-40B4-BE49-F238E27FC236}">
                <a16:creationId xmlns:a16="http://schemas.microsoft.com/office/drawing/2014/main" id="{81691FBB-CFA9-4827-A3BD-649CDBB0D2D7}"/>
              </a:ext>
            </a:extLst>
          </p:cNvPr>
          <p:cNvSpPr txBox="1"/>
          <p:nvPr/>
        </p:nvSpPr>
        <p:spPr>
          <a:xfrm>
            <a:off x="211014" y="5435388"/>
            <a:ext cx="11339301"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*Denominator for percentages is the number of patients in the Brain Metastasis Negative Population. </a:t>
            </a:r>
            <a:r>
              <a:rPr kumimoji="0" lang="en-US" sz="800" b="1" i="0" u="none" strike="noStrike" kern="1200" cap="none" spc="0" normalizeH="0" baseline="30000" noProof="0" dirty="0">
                <a:ln>
                  <a:noFill/>
                </a:ln>
                <a:solidFill>
                  <a:srgbClr val="203661"/>
                </a:solidFill>
                <a:effectLst/>
                <a:uLnTx/>
                <a:uFillTx/>
                <a:latin typeface="Trebuchet MS" panose="020B0603020202020204" pitchFamily="34" charset="0"/>
                <a:ea typeface="Calibri" panose="020F0502020204030204" pitchFamily="34" charset="0"/>
                <a:cs typeface="Calibri" panose="020F0502020204030204" pitchFamily="34"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P-value is based on Cochran-Mantel-Haenszel test. </a:t>
            </a:r>
            <a:r>
              <a:rPr kumimoji="0" lang="en-US" sz="800" b="1"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Objective Response is defined as the best confirmed overall response of either CR or PR. The best overall response is derived based on independent review assessed tumor response at each tumor assessment according to RECIST 1.1. Responses of CR and PR are confirmed no less than 4 weeks later. SD requires a minimum duration of 6 weeks to be classified as SD. </a:t>
            </a:r>
            <a:r>
              <a:rPr kumimoji="0" lang="en-US" sz="800" b="1"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Clinical benefit rate (CBR) is defined as the percentage of patients with a confirmed best overall response of CR or PR, and SD with a duration of at least 6 months. </a:t>
            </a:r>
            <a:r>
              <a:rPr kumimoji="0" lang="en-US" sz="800" b="1" i="0" u="none" strike="noStrike" kern="1200" cap="none" spc="0" normalizeH="0" baseline="3000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ǁ</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Only</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patients achieving CR or PR are included in the analysis of DOR and TTR. Median DOR is from Kaplan-Meier estimate. CI for median is computed using the Brookmeyer-Crowley method.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brain metastasis-negative; CBR, clinical benefit rate; CI, confidence intervals; CR, complete response; DOR, duration of response; NE, not evaluable; ORR, objective response rate; PR, partial response; SG, sacituzumab govitecan; TPC, treatment of physician's choice; TTR, time to response.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3619485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C952D-DA65-4D2A-91B4-DFCE07AD8EE1}"/>
              </a:ext>
            </a:extLst>
          </p:cNvPr>
          <p:cNvSpPr>
            <a:spLocks noGrp="1"/>
          </p:cNvSpPr>
          <p:nvPr>
            <p:ph type="title"/>
          </p:nvPr>
        </p:nvSpPr>
        <p:spPr/>
        <p:txBody>
          <a:bodyPr anchor="ctr"/>
          <a:lstStyle/>
          <a:p>
            <a:r>
              <a:rPr lang="en-US" sz="3600" dirty="0">
                <a:solidFill>
                  <a:schemeClr val="accent1"/>
                </a:solidFill>
              </a:rPr>
              <a:t>Efficacy (ITT Population)</a:t>
            </a:r>
            <a:endParaRPr lang="en-US" dirty="0">
              <a:solidFill>
                <a:schemeClr val="accent1"/>
              </a:solidFill>
            </a:endParaRPr>
          </a:p>
        </p:txBody>
      </p:sp>
      <p:sp>
        <p:nvSpPr>
          <p:cNvPr id="3" name="Slide Number Placeholder 2">
            <a:extLst>
              <a:ext uri="{FF2B5EF4-FFF2-40B4-BE49-F238E27FC236}">
                <a16:creationId xmlns:a16="http://schemas.microsoft.com/office/drawing/2014/main" id="{80D8203F-6120-4E98-9DDC-2DB35987E5DD}"/>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90BB97A4-C5DB-4F94-A0C1-F8E156ACF162}"/>
              </a:ext>
            </a:extLst>
          </p:cNvPr>
          <p:cNvSpPr>
            <a:spLocks noGrp="1"/>
          </p:cNvSpPr>
          <p:nvPr>
            <p:ph type="body" sz="quarter" idx="10"/>
          </p:nvPr>
        </p:nvSpPr>
        <p:spPr/>
        <p:txBody>
          <a:bodyPr/>
          <a:lstStyle/>
          <a:p>
            <a:pPr>
              <a:buSzPct val="100000"/>
              <a:buFont typeface="Arial" panose="020B0604020202020204" pitchFamily="34" charset="0"/>
              <a:buChar char="•"/>
            </a:pPr>
            <a:r>
              <a:rPr lang="en-US" sz="1800" dirty="0">
                <a:solidFill>
                  <a:schemeClr val="accent1"/>
                </a:solidFill>
                <a:latin typeface="Trebuchet MS" panose="020B0603020202020204" pitchFamily="34" charset="0"/>
              </a:rPr>
              <a:t>The clinical benefit of SG over TPC observed in the ITT population was consistent with that of the </a:t>
            </a:r>
            <a:r>
              <a:rPr lang="en-US" sz="1800" dirty="0" err="1">
                <a:solidFill>
                  <a:schemeClr val="accent1"/>
                </a:solidFill>
                <a:latin typeface="Trebuchet MS" panose="020B0603020202020204" pitchFamily="34" charset="0"/>
              </a:rPr>
              <a:t>BMNeg</a:t>
            </a:r>
            <a:r>
              <a:rPr lang="en-US" sz="1800" dirty="0">
                <a:solidFill>
                  <a:schemeClr val="accent1"/>
                </a:solidFill>
                <a:latin typeface="Trebuchet MS" panose="020B0603020202020204" pitchFamily="34" charset="0"/>
              </a:rPr>
              <a:t> population: </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Median PFS of 4.8 vs 1.7 months (HR 0.41, P&lt;0.0001) </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Median OS of 11.8 vs 6.9 months (HR 0.51, P&lt;0.0001) </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OS rate at 24 months of 20.5% (95% CI, 15.4-26.1) vs 5.5% (95% CI, 2.8-9.4) </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Objective response rate of 31% vs 4%, P&lt;0.0001</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Clinical benefit rate of 40% vs 8%, P&lt;0.0001 </a:t>
            </a:r>
          </a:p>
          <a:p>
            <a:pPr lvl="1">
              <a:buSzPct val="65000"/>
              <a:buFont typeface="Courier New" panose="02070309020205020404" pitchFamily="49" charset="0"/>
              <a:buChar char="o"/>
            </a:pPr>
            <a:r>
              <a:rPr lang="en-US" sz="1800" dirty="0">
                <a:solidFill>
                  <a:schemeClr val="accent1"/>
                </a:solidFill>
                <a:latin typeface="Trebuchet MS" panose="020B0603020202020204" pitchFamily="34" charset="0"/>
              </a:rPr>
              <a:t>Median duration of response of 6.3 (95% CI, 5.5-7.9) vs 3.6 months (95% CI, 2.8-NE)</a:t>
            </a:r>
          </a:p>
          <a:p>
            <a:pPr>
              <a:buFont typeface="Arial" panose="020B0604020202020204" pitchFamily="34" charset="0"/>
              <a:buChar char="•"/>
            </a:pPr>
            <a:endParaRPr lang="en-US" dirty="0"/>
          </a:p>
          <a:p>
            <a:pPr marL="0" indent="0">
              <a:buNone/>
            </a:pPr>
            <a:endParaRPr lang="en-US" dirty="0"/>
          </a:p>
        </p:txBody>
      </p:sp>
      <p:sp>
        <p:nvSpPr>
          <p:cNvPr id="5" name="TextBox 4">
            <a:extLst>
              <a:ext uri="{FF2B5EF4-FFF2-40B4-BE49-F238E27FC236}">
                <a16:creationId xmlns:a16="http://schemas.microsoft.com/office/drawing/2014/main" id="{C3AB87B4-4DC9-44C2-86F1-8D8376013644}"/>
              </a:ext>
            </a:extLst>
          </p:cNvPr>
          <p:cNvSpPr txBox="1"/>
          <p:nvPr/>
        </p:nvSpPr>
        <p:spPr>
          <a:xfrm>
            <a:off x="211015" y="5905907"/>
            <a:ext cx="11240756"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brain metastasis-negative; CI, confidence intervals; HR, hazard ratio; ITT; intention to treat; NE, not evaluable; OS, overall survival; PFS, progression free survival;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2151530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45C16-AB18-45F4-ABFB-CD89085A2222}"/>
              </a:ext>
            </a:extLst>
          </p:cNvPr>
          <p:cNvSpPr>
            <a:spLocks noGrp="1"/>
          </p:cNvSpPr>
          <p:nvPr>
            <p:ph type="title"/>
          </p:nvPr>
        </p:nvSpPr>
        <p:spPr/>
        <p:txBody>
          <a:bodyPr anchor="ctr"/>
          <a:lstStyle/>
          <a:p>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Health-Related </a:t>
            </a:r>
            <a:r>
              <a:rPr lang="en-US" sz="3600" dirty="0">
                <a:solidFill>
                  <a:srgbClr val="203661"/>
                </a:solidFill>
              </a:rPr>
              <a:t>QoL Outcomes (Safety Population)</a:t>
            </a:r>
            <a:endParaRPr lang="en-US" dirty="0"/>
          </a:p>
        </p:txBody>
      </p:sp>
      <p:sp>
        <p:nvSpPr>
          <p:cNvPr id="3" name="Slide Number Placeholder 2">
            <a:extLst>
              <a:ext uri="{FF2B5EF4-FFF2-40B4-BE49-F238E27FC236}">
                <a16:creationId xmlns:a16="http://schemas.microsoft.com/office/drawing/2014/main" id="{C3DA9C26-09CF-421B-9F99-D08C9173E256}"/>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26D769E2-88E4-4928-87D6-D5511E3942C0}"/>
              </a:ext>
            </a:extLst>
          </p:cNvPr>
          <p:cNvGraphicFramePr>
            <a:graphicFrameLocks noGrp="1"/>
          </p:cNvGraphicFramePr>
          <p:nvPr/>
        </p:nvGraphicFramePr>
        <p:xfrm>
          <a:off x="1801879" y="1739714"/>
          <a:ext cx="8524074" cy="3161496"/>
        </p:xfrm>
        <a:graphic>
          <a:graphicData uri="http://schemas.openxmlformats.org/drawingml/2006/table">
            <a:tbl>
              <a:tblPr firstRow="1" bandRow="1">
                <a:tableStyleId>{5C22544A-7EE6-4342-B048-85BDC9FD1C3A}</a:tableStyleId>
              </a:tblPr>
              <a:tblGrid>
                <a:gridCol w="5045139">
                  <a:extLst>
                    <a:ext uri="{9D8B030D-6E8A-4147-A177-3AD203B41FA5}">
                      <a16:colId xmlns:a16="http://schemas.microsoft.com/office/drawing/2014/main" val="1708406620"/>
                    </a:ext>
                  </a:extLst>
                </a:gridCol>
                <a:gridCol w="1906514">
                  <a:extLst>
                    <a:ext uri="{9D8B030D-6E8A-4147-A177-3AD203B41FA5}">
                      <a16:colId xmlns:a16="http://schemas.microsoft.com/office/drawing/2014/main" val="592742086"/>
                    </a:ext>
                  </a:extLst>
                </a:gridCol>
                <a:gridCol w="1572421">
                  <a:extLst>
                    <a:ext uri="{9D8B030D-6E8A-4147-A177-3AD203B41FA5}">
                      <a16:colId xmlns:a16="http://schemas.microsoft.com/office/drawing/2014/main" val="2586114088"/>
                    </a:ext>
                  </a:extLst>
                </a:gridCol>
              </a:tblGrid>
              <a:tr h="746531">
                <a:tc>
                  <a:txBody>
                    <a:bodyPr/>
                    <a:lstStyle/>
                    <a:p>
                      <a:pPr algn="ctr"/>
                      <a:endParaRPr lang="en-US" sz="1800" b="0" kern="1200" baseline="0" dirty="0">
                        <a:solidFill>
                          <a:srgbClr val="262261"/>
                        </a:solidFill>
                        <a:latin typeface="Trebuchet MS" panose="020B0603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SG</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(n=258)</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TPC</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(n=224)</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373265">
                <a:tc>
                  <a:txBody>
                    <a:bodyPr/>
                    <a:lstStyle/>
                    <a:p>
                      <a:pPr marL="0" marR="0">
                        <a:lnSpc>
                          <a:spcPct val="100000"/>
                        </a:lnSpc>
                        <a:spcBef>
                          <a:spcPts val="0"/>
                        </a:spcBef>
                        <a:spcAft>
                          <a:spcPts val="0"/>
                        </a:spcAft>
                      </a:pPr>
                      <a:r>
                        <a:rPr lang="en-US" sz="1800" b="1" dirty="0">
                          <a:solidFill>
                            <a:srgbClr val="002060"/>
                          </a:solidFill>
                          <a:effectLst/>
                          <a:latin typeface="Trebuchet MS" panose="020B0603020202020204" pitchFamily="34" charset="0"/>
                        </a:rPr>
                        <a:t>Primary HRQoL domains*</a:t>
                      </a:r>
                      <a:endParaRPr lang="en-US" sz="18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Change from baseline</a:t>
                      </a:r>
                      <a:r>
                        <a:rPr lang="en-US" sz="1800" b="0" i="0" u="none" strike="noStrike" baseline="30000" dirty="0">
                          <a:solidFill>
                            <a:schemeClr val="accent1"/>
                          </a:solidFill>
                          <a:latin typeface="Trebuchet MS" panose="020B0603020202020204" pitchFamily="34" charset="0"/>
                        </a:rPr>
                        <a:t>†</a:t>
                      </a: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 mean (SD)</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2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74451572"/>
                  </a:ext>
                </a:extLst>
              </a:tr>
              <a:tr h="373265">
                <a:tc>
                  <a:txBody>
                    <a:bodyPr/>
                    <a:lstStyle/>
                    <a:p>
                      <a:pPr marL="346075" marR="0" indent="0">
                        <a:lnSpc>
                          <a:spcPct val="100000"/>
                        </a:lnSpc>
                        <a:spcBef>
                          <a:spcPts val="0"/>
                        </a:spcBef>
                        <a:spcAft>
                          <a:spcPts val="0"/>
                        </a:spcAft>
                      </a:pPr>
                      <a:r>
                        <a:rPr lang="en-US" sz="18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Global health status/QoL</a:t>
                      </a:r>
                      <a:endParaRPr lang="en-US" sz="18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-5.8 (22.71)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-9.4 (20.46)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53115"/>
                  </a:ext>
                </a:extLst>
              </a:tr>
              <a:tr h="37326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Calibri" panose="020F0502020204030204" pitchFamily="34" charset="0"/>
                        </a:rPr>
                        <a:t>Physical functioning</a:t>
                      </a:r>
                      <a:endParaRPr kumimoji="0" lang="en-US" sz="18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-4.6 (21.07)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-13.5 (20.54)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0023522"/>
                  </a:ext>
                </a:extLst>
              </a:tr>
              <a:tr h="37326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rPr>
                        <a:t>Role functioning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-8.4 (32.87)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-18.8 (29.83)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4607650"/>
                  </a:ext>
                </a:extLst>
              </a:tr>
              <a:tr h="37326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rPr>
                        <a:t>Fatigue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5.1 (25.93)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14.0 (23.05)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876011"/>
                  </a:ext>
                </a:extLst>
              </a:tr>
              <a:tr h="37326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rPr>
                        <a:t>Pain</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2.8 (27.84)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6.8 (30.33)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2146996"/>
                  </a:ext>
                </a:extLst>
              </a:tr>
            </a:tbl>
          </a:graphicData>
        </a:graphic>
      </p:graphicFrame>
      <p:sp>
        <p:nvSpPr>
          <p:cNvPr id="7" name="TextBox 6">
            <a:extLst>
              <a:ext uri="{FF2B5EF4-FFF2-40B4-BE49-F238E27FC236}">
                <a16:creationId xmlns:a16="http://schemas.microsoft.com/office/drawing/2014/main" id="{56058BD4-9075-4F2B-81D2-088766A5A965}"/>
              </a:ext>
            </a:extLst>
          </p:cNvPr>
          <p:cNvSpPr txBox="1"/>
          <p:nvPr/>
        </p:nvSpPr>
        <p:spPr>
          <a:xfrm>
            <a:off x="1833963" y="5004459"/>
            <a:ext cx="8524074"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For the primary </a:t>
            </a:r>
            <a:r>
              <a:rPr kumimoji="0" lang="en-US" sz="1800" b="1"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HRQoL</a:t>
            </a:r>
            <a:r>
              <a:rPr kumimoji="0" lang="en-US" sz="1800" b="1"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domains, the SG arm showed clinically meaningful greater improvements than for the TPC arm </a:t>
            </a:r>
          </a:p>
        </p:txBody>
      </p:sp>
      <p:sp>
        <p:nvSpPr>
          <p:cNvPr id="10" name="TextBox 9">
            <a:extLst>
              <a:ext uri="{FF2B5EF4-FFF2-40B4-BE49-F238E27FC236}">
                <a16:creationId xmlns:a16="http://schemas.microsoft.com/office/drawing/2014/main" id="{0EB8129B-2BF2-4726-8EBE-C76CE4842742}"/>
              </a:ext>
            </a:extLst>
          </p:cNvPr>
          <p:cNvSpPr txBox="1"/>
          <p:nvPr/>
        </p:nvSpPr>
        <p:spPr>
          <a:xfrm>
            <a:off x="211015" y="5536670"/>
            <a:ext cx="11240756" cy="11079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*Assessed in patients who received ≥1 dose of study drug. Scores range from 0 to 100 and are based on EORTC-QLQ-C30 questionnaire, Version 3.0. For Global health status and functional scales, a higher score signifies better quality of life. For Symptom scales, a lower score signifies better quality of life. †Change from baseline was calculated using a mixed model for repeated measures.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HRQoL</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health related quality of life; QoL, quality of life;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3787904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CB55B-8513-42FE-9DC6-27C576324CB1}"/>
              </a:ext>
            </a:extLst>
          </p:cNvPr>
          <p:cNvSpPr>
            <a:spLocks noGrp="1"/>
          </p:cNvSpPr>
          <p:nvPr>
            <p:ph type="title"/>
          </p:nvPr>
        </p:nvSpPr>
        <p:spPr/>
        <p:txBody>
          <a:bodyPr anchor="ctr"/>
          <a:lstStyle/>
          <a:p>
            <a:r>
              <a:rPr kumimoji="0" lang="en-US" sz="3600" b="1" i="0" u="none" strike="noStrike" kern="800" cap="none" spc="0" normalizeH="0" baseline="0" noProof="0" dirty="0">
                <a:ln>
                  <a:noFill/>
                </a:ln>
                <a:solidFill>
                  <a:srgbClr val="203661"/>
                </a:solidFill>
                <a:effectLst/>
                <a:uLnTx/>
                <a:uFillTx/>
                <a:latin typeface="Trebuchet MS" panose="020B0703020202090204" pitchFamily="34" charset="0"/>
                <a:ea typeface="+mj-ea"/>
              </a:rPr>
              <a:t>TRAEs</a:t>
            </a:r>
            <a:r>
              <a:rPr lang="en-US" sz="3600" dirty="0">
                <a:solidFill>
                  <a:srgbClr val="203661"/>
                </a:solidFill>
                <a:latin typeface="Trebuchet MS" panose="020B0703020202090204" pitchFamily="34" charset="0"/>
              </a:rPr>
              <a:t> (All Grade, &gt;20%; Grade 3/4, &gt;5% of Patients)</a:t>
            </a:r>
            <a:endParaRPr lang="en-US" dirty="0"/>
          </a:p>
        </p:txBody>
      </p:sp>
      <p:sp>
        <p:nvSpPr>
          <p:cNvPr id="3" name="Slide Number Placeholder 2">
            <a:extLst>
              <a:ext uri="{FF2B5EF4-FFF2-40B4-BE49-F238E27FC236}">
                <a16:creationId xmlns:a16="http://schemas.microsoft.com/office/drawing/2014/main" id="{D2D12494-65AE-4E56-9CFD-E4E1E57F8E1C}"/>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6" name="Table 5">
            <a:extLst>
              <a:ext uri="{FF2B5EF4-FFF2-40B4-BE49-F238E27FC236}">
                <a16:creationId xmlns:a16="http://schemas.microsoft.com/office/drawing/2014/main" id="{C2A40003-BA7D-41C5-B47D-9E53B7AFEBC0}"/>
              </a:ext>
            </a:extLst>
          </p:cNvPr>
          <p:cNvGraphicFramePr>
            <a:graphicFrameLocks noGrp="1"/>
          </p:cNvGraphicFramePr>
          <p:nvPr/>
        </p:nvGraphicFramePr>
        <p:xfrm>
          <a:off x="286290" y="1526763"/>
          <a:ext cx="11619419" cy="3992962"/>
        </p:xfrm>
        <a:graphic>
          <a:graphicData uri="http://schemas.openxmlformats.org/drawingml/2006/table">
            <a:tbl>
              <a:tblPr firstRow="1" bandRow="1">
                <a:tableStyleId>{7DF18680-E054-41AD-8BC1-D1AEF772440D}</a:tableStyleId>
              </a:tblPr>
              <a:tblGrid>
                <a:gridCol w="1731748">
                  <a:extLst>
                    <a:ext uri="{9D8B030D-6E8A-4147-A177-3AD203B41FA5}">
                      <a16:colId xmlns:a16="http://schemas.microsoft.com/office/drawing/2014/main" val="1786404291"/>
                    </a:ext>
                  </a:extLst>
                </a:gridCol>
                <a:gridCol w="2638307">
                  <a:extLst>
                    <a:ext uri="{9D8B030D-6E8A-4147-A177-3AD203B41FA5}">
                      <a16:colId xmlns:a16="http://schemas.microsoft.com/office/drawing/2014/main" val="362682475"/>
                    </a:ext>
                  </a:extLst>
                </a:gridCol>
                <a:gridCol w="1141171">
                  <a:extLst>
                    <a:ext uri="{9D8B030D-6E8A-4147-A177-3AD203B41FA5}">
                      <a16:colId xmlns:a16="http://schemas.microsoft.com/office/drawing/2014/main" val="2296479947"/>
                    </a:ext>
                  </a:extLst>
                </a:gridCol>
                <a:gridCol w="1214323">
                  <a:extLst>
                    <a:ext uri="{9D8B030D-6E8A-4147-A177-3AD203B41FA5}">
                      <a16:colId xmlns:a16="http://schemas.microsoft.com/office/drawing/2014/main" val="1805346176"/>
                    </a:ext>
                  </a:extLst>
                </a:gridCol>
                <a:gridCol w="1228954">
                  <a:extLst>
                    <a:ext uri="{9D8B030D-6E8A-4147-A177-3AD203B41FA5}">
                      <a16:colId xmlns:a16="http://schemas.microsoft.com/office/drawing/2014/main" val="1598095397"/>
                    </a:ext>
                  </a:extLst>
                </a:gridCol>
                <a:gridCol w="1219902">
                  <a:extLst>
                    <a:ext uri="{9D8B030D-6E8A-4147-A177-3AD203B41FA5}">
                      <a16:colId xmlns:a16="http://schemas.microsoft.com/office/drawing/2014/main" val="20001"/>
                    </a:ext>
                  </a:extLst>
                </a:gridCol>
                <a:gridCol w="1240488">
                  <a:extLst>
                    <a:ext uri="{9D8B030D-6E8A-4147-A177-3AD203B41FA5}">
                      <a16:colId xmlns:a16="http://schemas.microsoft.com/office/drawing/2014/main" val="1399430550"/>
                    </a:ext>
                  </a:extLst>
                </a:gridCol>
                <a:gridCol w="1204526">
                  <a:extLst>
                    <a:ext uri="{9D8B030D-6E8A-4147-A177-3AD203B41FA5}">
                      <a16:colId xmlns:a16="http://schemas.microsoft.com/office/drawing/2014/main" val="3529061394"/>
                    </a:ext>
                  </a:extLst>
                </a:gridCol>
              </a:tblGrid>
              <a:tr h="381198">
                <a:tc gridSpan="2">
                  <a:txBody>
                    <a:bodyPr/>
                    <a:lstStyle/>
                    <a:p>
                      <a:pPr>
                        <a:spcBef>
                          <a:spcPts val="0"/>
                        </a:spcBef>
                      </a:pPr>
                      <a:endParaRPr lang="en-US" sz="1400" dirty="0">
                        <a:latin typeface="Trebuchet MS" panose="020B0603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spcBef>
                          <a:spcPts val="0"/>
                        </a:spcBef>
                      </a:pPr>
                      <a:endParaRPr lang="en-US" sz="1400" dirty="0">
                        <a:latin typeface="Arial" panose="020B0604020202020204" pitchFamily="34" charset="0"/>
                        <a:cs typeface="Arial" panose="020B0604020202020204" pitchFamily="34"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3">
                  <a:txBody>
                    <a:bodyPr/>
                    <a:lstStyle/>
                    <a:p>
                      <a:pPr marL="0" algn="ctr" defTabSz="914400" rtl="0" eaLnBrk="1" latinLnBrk="0" hangingPunct="1">
                        <a:spcBef>
                          <a:spcPts val="0"/>
                        </a:spcBef>
                      </a:pPr>
                      <a:r>
                        <a:rPr lang="en-US" sz="1600" b="1" kern="1200" dirty="0">
                          <a:solidFill>
                            <a:schemeClr val="bg1"/>
                          </a:solidFill>
                          <a:latin typeface="Trebuchet MS" panose="020B0603020202020204" pitchFamily="34" charset="0"/>
                          <a:ea typeface="+mn-ea"/>
                          <a:cs typeface="Arial" panose="020B0604020202020204" pitchFamily="34" charset="0"/>
                        </a:rPr>
                        <a:t>SG (n=258)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a:txBody>
                    <a:bodyPr/>
                    <a:lstStyle/>
                    <a:p>
                      <a:pPr marL="0" algn="ctr" defTabSz="914400" rtl="0" eaLnBrk="1" latinLnBrk="0" hangingPunct="1">
                        <a:spcBef>
                          <a:spcPts val="0"/>
                        </a:spcBef>
                      </a:pPr>
                      <a:endParaRPr lang="en-US" sz="1400" b="1" kern="1200" dirty="0">
                        <a:solidFill>
                          <a:schemeClr val="bg1"/>
                        </a:solidFill>
                        <a:latin typeface="Arial" panose="020B0604020202020204" pitchFamily="34" charset="0"/>
                        <a:ea typeface="+mn-ea"/>
                        <a:cs typeface="Arial" panose="020B0604020202020204" pitchFamily="34" charset="0"/>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57B9B5"/>
                    </a:solidFill>
                  </a:tcPr>
                </a:tc>
                <a:tc hMerge="1">
                  <a:txBody>
                    <a:bodyPr/>
                    <a:lstStyle/>
                    <a:p>
                      <a:pPr marL="0" algn="ctr" defTabSz="914400" rtl="0" eaLnBrk="1" latinLnBrk="0" hangingPunct="1">
                        <a:spcBef>
                          <a:spcPts val="0"/>
                        </a:spcBef>
                      </a:pPr>
                      <a:endParaRPr lang="en-US" sz="1400" b="1" kern="1200" dirty="0">
                        <a:solidFill>
                          <a:schemeClr val="bg1"/>
                        </a:solidFill>
                        <a:latin typeface="Arial" panose="020B0604020202020204" pitchFamily="34" charset="0"/>
                        <a:ea typeface="+mn-ea"/>
                        <a:cs typeface="Arial" panose="020B0604020202020204" pitchFamily="34" charset="0"/>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57B9B5"/>
                    </a:solidFill>
                  </a:tcPr>
                </a:tc>
                <a:tc gridSpan="3">
                  <a:txBody>
                    <a:bodyPr/>
                    <a:lstStyle/>
                    <a:p>
                      <a:pPr algn="ctr">
                        <a:spcBef>
                          <a:spcPts val="0"/>
                        </a:spcBef>
                      </a:pPr>
                      <a:r>
                        <a:rPr lang="en-US" sz="1600" dirty="0">
                          <a:solidFill>
                            <a:schemeClr val="bg1"/>
                          </a:solidFill>
                          <a:latin typeface="Trebuchet MS" panose="020B0603020202020204" pitchFamily="34" charset="0"/>
                          <a:cs typeface="Arial" panose="020B0604020202020204" pitchFamily="34" charset="0"/>
                        </a:rPr>
                        <a:t>TPC (n=224)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spcBef>
                          <a:spcPts val="0"/>
                        </a:spcBef>
                      </a:pPr>
                      <a:endParaRPr lang="en-US" sz="1400" dirty="0">
                        <a:latin typeface="Arial" panose="020B0604020202020204" pitchFamily="34" charset="0"/>
                        <a:cs typeface="Arial" panose="020B0604020202020204" pitchFamily="34" charset="0"/>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algn="ctr">
                        <a:spcBef>
                          <a:spcPts val="0"/>
                        </a:spcBef>
                      </a:pPr>
                      <a:endParaRPr lang="en-US" sz="1400" dirty="0">
                        <a:latin typeface="Arial" panose="020B0604020202020204" pitchFamily="34" charset="0"/>
                        <a:cs typeface="Arial" panose="020B0604020202020204" pitchFamily="34" charset="0"/>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363003">
                <a:tc gridSpan="2">
                  <a:txBody>
                    <a:bodyPr/>
                    <a:lstStyle/>
                    <a:p>
                      <a:pPr marL="1601788" indent="52388" algn="l" fontAlgn="t">
                        <a:lnSpc>
                          <a:spcPct val="90000"/>
                        </a:lnSpc>
                        <a:spcBef>
                          <a:spcPts val="0"/>
                        </a:spcBef>
                        <a:spcAft>
                          <a:spcPts val="300"/>
                        </a:spcAft>
                      </a:pPr>
                      <a:r>
                        <a:rPr lang="en-US" sz="1400" b="1" i="0" u="none" strike="noStrike" dirty="0">
                          <a:solidFill>
                            <a:schemeClr val="accent1"/>
                          </a:solidFill>
                          <a:effectLst/>
                          <a:latin typeface="Trebuchet MS" panose="020B0603020202020204" pitchFamily="34" charset="0"/>
                          <a:cs typeface="Arial" panose="020B0604020202020204" pitchFamily="34" charset="0"/>
                        </a:rPr>
                        <a:t>TRAE*</a:t>
                      </a:r>
                    </a:p>
                  </a:txBody>
                  <a:tcPr marL="60960" marR="121920" marT="60960" marB="60960" anchor="ctr">
                    <a:lnL w="12700" cap="flat" cmpd="sng" algn="ctr">
                      <a:solidFill>
                        <a:schemeClr val="tx1"/>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pPr>
                      <a:r>
                        <a:rPr lang="en-US" sz="1300" dirty="0">
                          <a:solidFill>
                            <a:schemeClr val="accent1"/>
                          </a:solidFill>
                          <a:latin typeface="Trebuchet MS" panose="020B0603020202020204" pitchFamily="34" charset="0"/>
                          <a:cs typeface="Arial" panose="020B0604020202020204" pitchFamily="34" charset="0"/>
                        </a:rPr>
                        <a:t>All grade %</a:t>
                      </a:r>
                      <a:endParaRPr lang="en-US" sz="1300" dirty="0">
                        <a:solidFill>
                          <a:schemeClr val="accent1"/>
                        </a:solidFill>
                        <a:latin typeface="Trebuchet MS" panose="020B0603020202020204" pitchFamily="34" charset="0"/>
                        <a:ea typeface="Cambria" panose="02040503050406030204" pitchFamily="18"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pPr>
                      <a:r>
                        <a:rPr lang="en-US" sz="1300" b="1" dirty="0">
                          <a:solidFill>
                            <a:schemeClr val="accent1"/>
                          </a:solidFill>
                          <a:latin typeface="Trebuchet MS" panose="020B0603020202020204" pitchFamily="34" charset="0"/>
                          <a:ea typeface="Cambria" panose="02040503050406030204" pitchFamily="18" charset="0"/>
                          <a:cs typeface="Arial" panose="020B0604020202020204" pitchFamily="34" charset="0"/>
                        </a:rPr>
                        <a:t>Grade 3, %</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300" b="1" dirty="0">
                          <a:solidFill>
                            <a:schemeClr val="accent1"/>
                          </a:solidFill>
                          <a:latin typeface="Trebuchet MS" panose="020B0603020202020204" pitchFamily="34" charset="0"/>
                          <a:ea typeface="Cambria" panose="02040503050406030204" pitchFamily="18" charset="0"/>
                          <a:cs typeface="Arial" panose="020B0604020202020204" pitchFamily="34" charset="0"/>
                        </a:rPr>
                        <a:t>Grade 4, %</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pPr>
                      <a:r>
                        <a:rPr lang="en-US" sz="1300" dirty="0">
                          <a:solidFill>
                            <a:schemeClr val="accent1"/>
                          </a:solidFill>
                          <a:latin typeface="Trebuchet MS" panose="020B0603020202020204" pitchFamily="34" charset="0"/>
                          <a:cs typeface="Arial" panose="020B0604020202020204" pitchFamily="34" charset="0"/>
                        </a:rPr>
                        <a:t>All grade, %</a:t>
                      </a:r>
                      <a:endParaRPr lang="en-US" sz="1300" dirty="0">
                        <a:solidFill>
                          <a:schemeClr val="accent1"/>
                        </a:solidFill>
                        <a:latin typeface="Trebuchet MS" panose="020B0603020202020204" pitchFamily="34" charset="0"/>
                        <a:ea typeface="Cambria" panose="02040503050406030204" pitchFamily="18"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pPr>
                      <a:r>
                        <a:rPr lang="en-US" sz="1300" b="1" dirty="0">
                          <a:solidFill>
                            <a:schemeClr val="accent1"/>
                          </a:solidFill>
                          <a:latin typeface="Trebuchet MS" panose="020B0603020202020204" pitchFamily="34" charset="0"/>
                          <a:ea typeface="Cambria" panose="02040503050406030204" pitchFamily="18" charset="0"/>
                          <a:cs typeface="Arial" panose="020B0604020202020204" pitchFamily="34" charset="0"/>
                        </a:rPr>
                        <a:t>Grade 3, %</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300" b="1" dirty="0">
                          <a:solidFill>
                            <a:schemeClr val="accent1"/>
                          </a:solidFill>
                          <a:latin typeface="Trebuchet MS" panose="020B0603020202020204" pitchFamily="34" charset="0"/>
                          <a:ea typeface="Cambria" panose="02040503050406030204" pitchFamily="18" charset="0"/>
                          <a:cs typeface="Arial" panose="020B0604020202020204" pitchFamily="34" charset="0"/>
                        </a:rPr>
                        <a:t>Grade 4, %</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29695217"/>
                  </a:ext>
                </a:extLst>
              </a:tr>
              <a:tr h="346543">
                <a:tc rowSpan="4">
                  <a:txBody>
                    <a:bodyPr/>
                    <a:lstStyle/>
                    <a:p>
                      <a:pPr marL="0" indent="0" algn="l" fontAlgn="t">
                        <a:lnSpc>
                          <a:spcPct val="90000"/>
                        </a:lnSpc>
                        <a:spcBef>
                          <a:spcPts val="0"/>
                        </a:spcBef>
                        <a:spcAft>
                          <a:spcPts val="300"/>
                        </a:spcAft>
                      </a:pPr>
                      <a:r>
                        <a:rPr lang="en-US" sz="1400" b="1" i="0" u="none" strike="noStrike" dirty="0">
                          <a:solidFill>
                            <a:schemeClr val="accent1"/>
                          </a:solidFill>
                          <a:effectLst/>
                          <a:latin typeface="Trebuchet MS" panose="020B0603020202020204" pitchFamily="34" charset="0"/>
                          <a:cs typeface="Arial" panose="020B0604020202020204" pitchFamily="34" charset="0"/>
                        </a:rPr>
                        <a:t>Hematologic </a:t>
                      </a:r>
                    </a:p>
                  </a:txBody>
                  <a:tcPr marL="60960" marR="121920" marT="60960" marB="6096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it-IT" sz="1400" b="0" dirty="0">
                          <a:solidFill>
                            <a:schemeClr val="accent1"/>
                          </a:solidFill>
                          <a:latin typeface="Trebuchet MS" panose="020B0603020202020204" pitchFamily="34" charset="0"/>
                          <a:cs typeface="Arial" panose="020B0604020202020204" pitchFamily="34" charset="0"/>
                        </a:rPr>
                        <a:t>Neutropenia</a:t>
                      </a:r>
                      <a:r>
                        <a:rPr lang="it-IT" sz="1400" b="0" baseline="30000" dirty="0">
                          <a:solidFill>
                            <a:schemeClr val="accent1"/>
                          </a:solidFill>
                          <a:latin typeface="Trebuchet MS" panose="020B0603020202020204" pitchFamily="34" charset="0"/>
                          <a:cs typeface="Arial" panose="020B0604020202020204" pitchFamily="34" charset="0"/>
                        </a:rPr>
                        <a:t>†</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163 (63)</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88 (34)</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45 (17)</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96 (43)</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45 (20)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29 (13)</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0014258"/>
                  </a:ext>
                </a:extLst>
              </a:tr>
              <a:tr h="346543">
                <a:tc vMerge="1">
                  <a:txBody>
                    <a:bodyPr/>
                    <a:lstStyle/>
                    <a:p>
                      <a:pPr marL="0" indent="0" algn="l" fontAlgn="t">
                        <a:lnSpc>
                          <a:spcPct val="90000"/>
                        </a:lnSpc>
                        <a:spcBef>
                          <a:spcPts val="0"/>
                        </a:spcBef>
                        <a:spcAft>
                          <a:spcPts val="300"/>
                        </a:spcAft>
                      </a:pPr>
                      <a:endParaRPr lang="en-US" sz="1400" b="1" i="0" u="none" strike="noStrike" dirty="0">
                        <a:solidFill>
                          <a:schemeClr val="tx1"/>
                        </a:solidFill>
                        <a:effectLst/>
                        <a:latin typeface="Arial" panose="020B0604020202020204" pitchFamily="34" charset="0"/>
                        <a:cs typeface="Arial" panose="020B0604020202020204" pitchFamily="34" charset="0"/>
                      </a:endParaRPr>
                    </a:p>
                  </a:txBody>
                  <a:tcPr marL="60960" marR="121920" marT="60960" marB="6096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chemeClr val="accent1"/>
                          </a:solidFill>
                          <a:effectLst/>
                          <a:uLnTx/>
                          <a:uFillTx/>
                          <a:latin typeface="Trebuchet MS" panose="020B0603020202020204" pitchFamily="34" charset="0"/>
                          <a:ea typeface="+mn-ea"/>
                          <a:cs typeface="Arial" panose="020B0604020202020204" pitchFamily="34" charset="0"/>
                        </a:rPr>
                        <a:t>Anemia</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89 (35)</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20 (8)</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53 (24)</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11 (5)</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99327655"/>
                  </a:ext>
                </a:extLst>
              </a:tr>
              <a:tr h="199737">
                <a:tc vMerge="1">
                  <a:txBody>
                    <a:bodyPr/>
                    <a:lstStyle/>
                    <a:p>
                      <a:pPr marL="0" indent="0" algn="l" fontAlgn="t">
                        <a:lnSpc>
                          <a:spcPct val="90000"/>
                        </a:lnSpc>
                        <a:spcBef>
                          <a:spcPts val="0"/>
                        </a:spcBef>
                        <a:spcAft>
                          <a:spcPts val="300"/>
                        </a:spcAft>
                      </a:pPr>
                      <a:endParaRPr lang="en-US" sz="1400" b="1" i="0" u="none" strike="noStrike" dirty="0">
                        <a:solidFill>
                          <a:schemeClr val="tx1"/>
                        </a:solidFill>
                        <a:effectLst/>
                        <a:latin typeface="Arial" panose="020B0604020202020204" pitchFamily="34" charset="0"/>
                        <a:cs typeface="Arial" panose="020B0604020202020204" pitchFamily="34" charset="0"/>
                      </a:endParaRPr>
                    </a:p>
                  </a:txBody>
                  <a:tcPr marL="60960" marR="121920" marT="60960" marB="60960" anchor="ctr">
                    <a:lnT w="12700" cap="flat" cmpd="sng" algn="ctr">
                      <a:solidFill>
                        <a:schemeClr val="tx1">
                          <a:lumMod val="20000"/>
                          <a:lumOff val="80000"/>
                        </a:schemeClr>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0" dirty="0">
                          <a:solidFill>
                            <a:schemeClr val="accent1"/>
                          </a:solidFill>
                          <a:latin typeface="Trebuchet MS" panose="020B0603020202020204" pitchFamily="34" charset="0"/>
                          <a:cs typeface="Arial" panose="020B0604020202020204" pitchFamily="34" charset="0"/>
                        </a:rPr>
                        <a:t>Febrile Neutropenia </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15 (6)</a:t>
                      </a:r>
                    </a:p>
                  </a:txBody>
                  <a:tcPr anchor="ctr">
                    <a:lnL w="12700" cap="flat" cmpd="sng" algn="ctr">
                      <a:solidFill>
                        <a:schemeClr val="bg2"/>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12 (5)</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3 (1)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5 (2)</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4 (2)</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8243378"/>
                  </a:ext>
                </a:extLst>
              </a:tr>
              <a:tr h="199737">
                <a:tc vMerge="1">
                  <a:txBody>
                    <a:bodyPr/>
                    <a:lstStyle/>
                    <a:p>
                      <a:pPr marL="0" indent="0" algn="l" fontAlgn="t">
                        <a:lnSpc>
                          <a:spcPct val="90000"/>
                        </a:lnSpc>
                        <a:spcBef>
                          <a:spcPts val="0"/>
                        </a:spcBef>
                        <a:spcAft>
                          <a:spcPts val="300"/>
                        </a:spcAft>
                      </a:pPr>
                      <a:endParaRPr lang="en-US" sz="1400" b="1" i="0" u="none" strike="noStrike" dirty="0">
                        <a:solidFill>
                          <a:schemeClr val="accent1"/>
                        </a:solidFill>
                        <a:effectLst/>
                        <a:latin typeface="Arial" panose="020B0604020202020204" pitchFamily="34" charset="0"/>
                        <a:cs typeface="Arial" panose="020B0604020202020204" pitchFamily="34" charset="0"/>
                      </a:endParaRPr>
                    </a:p>
                  </a:txBody>
                  <a:tcPr marL="60960" marR="121920" marT="60960" marB="6096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0" dirty="0">
                          <a:solidFill>
                            <a:schemeClr val="accent1"/>
                          </a:solidFill>
                          <a:latin typeface="Trebuchet MS" panose="020B0603020202020204" pitchFamily="34" charset="0"/>
                          <a:cs typeface="Arial" panose="020B0604020202020204" pitchFamily="34" charset="0"/>
                        </a:rPr>
                        <a:t>White blood cell count decreased</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33 (13)</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18 (7)</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 (1)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22 (10)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9 (4)</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 (1)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7616559"/>
                  </a:ext>
                </a:extLst>
              </a:tr>
              <a:tr h="346543">
                <a:tc rowSpan="3">
                  <a:txBody>
                    <a:bodyPr/>
                    <a:lstStyle/>
                    <a:p>
                      <a:pPr marL="0" marR="0" lvl="0" indent="0" algn="l" defTabSz="914400" rtl="0" eaLnBrk="1" fontAlgn="t" latinLnBrk="0" hangingPunct="1">
                        <a:lnSpc>
                          <a:spcPct val="90000"/>
                        </a:lnSpc>
                        <a:spcBef>
                          <a:spcPts val="0"/>
                        </a:spcBef>
                        <a:spcAft>
                          <a:spcPts val="300"/>
                        </a:spcAft>
                        <a:buClrTx/>
                        <a:buSzTx/>
                        <a:buFontTx/>
                        <a:buNone/>
                        <a:tabLst/>
                        <a:defRPr/>
                      </a:pPr>
                      <a:r>
                        <a:rPr lang="en-US" sz="1400" b="1" i="0" u="none" strike="noStrike" dirty="0">
                          <a:solidFill>
                            <a:schemeClr val="accent1"/>
                          </a:solidFill>
                          <a:effectLst/>
                          <a:latin typeface="Trebuchet MS" panose="020B0603020202020204" pitchFamily="34" charset="0"/>
                          <a:cs typeface="Arial" panose="020B0604020202020204" pitchFamily="34" charset="0"/>
                        </a:rPr>
                        <a:t>Gastrointestinal</a:t>
                      </a:r>
                    </a:p>
                  </a:txBody>
                  <a:tcPr marL="60960" marR="121920" marT="60960" marB="6096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accent1"/>
                          </a:solidFill>
                          <a:latin typeface="Trebuchet MS" panose="020B0603020202020204" pitchFamily="34" charset="0"/>
                          <a:cs typeface="Arial" panose="020B0604020202020204" pitchFamily="34" charset="0"/>
                        </a:rPr>
                        <a:t>Diarrhea</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153 (59)</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28 (11)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27 (12)</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109824"/>
                  </a:ext>
                </a:extLst>
              </a:tr>
              <a:tr h="346543">
                <a:tc vMerge="1">
                  <a:txBody>
                    <a:bodyPr/>
                    <a:lstStyle/>
                    <a:p>
                      <a:pPr marL="0" indent="0" algn="l" fontAlgn="t">
                        <a:lnSpc>
                          <a:spcPct val="90000"/>
                        </a:lnSpc>
                        <a:spcBef>
                          <a:spcPts val="0"/>
                        </a:spcBef>
                        <a:spcAft>
                          <a:spcPts val="300"/>
                        </a:spcAft>
                      </a:pPr>
                      <a:endParaRPr lang="en-US" sz="1400" b="1" i="0" u="none" strike="noStrike" dirty="0">
                        <a:solidFill>
                          <a:schemeClr val="tx1"/>
                        </a:solidFill>
                        <a:effectLst/>
                        <a:latin typeface="Arial" panose="020B0604020202020204" pitchFamily="34" charset="0"/>
                        <a:cs typeface="Arial" panose="020B0604020202020204" pitchFamily="34" charset="0"/>
                      </a:endParaRPr>
                    </a:p>
                  </a:txBody>
                  <a:tcPr marL="60960" marR="121920" marT="60960" marB="60960" anchor="ctr">
                    <a:solidFill>
                      <a:srgbClr val="E7F3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accent1"/>
                          </a:solidFill>
                          <a:latin typeface="Trebuchet MS" panose="020B0603020202020204" pitchFamily="34" charset="0"/>
                          <a:cs typeface="Arial" panose="020B0604020202020204" pitchFamily="34" charset="0"/>
                        </a:rPr>
                        <a:t>Nausea</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147 (57)</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6 (2)</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59 (26)</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6077340"/>
                  </a:ext>
                </a:extLst>
              </a:tr>
              <a:tr h="346543">
                <a:tc vMerge="1">
                  <a:txBody>
                    <a:bodyPr/>
                    <a:lstStyle/>
                    <a:p>
                      <a:pPr marL="0" marR="0" lvl="0" indent="0" algn="l" defTabSz="914400" rtl="0" eaLnBrk="1" fontAlgn="t" latinLnBrk="0" hangingPunct="1">
                        <a:lnSpc>
                          <a:spcPct val="90000"/>
                        </a:lnSpc>
                        <a:spcBef>
                          <a:spcPts val="0"/>
                        </a:spcBef>
                        <a:spcAft>
                          <a:spcPts val="300"/>
                        </a:spcAft>
                        <a:buClrTx/>
                        <a:buSzTx/>
                        <a:buFontTx/>
                        <a:buNone/>
                        <a:tabLst/>
                        <a:defRPr/>
                      </a:pPr>
                      <a:endParaRPr lang="en-US" sz="1400" b="1" i="0" u="none" strike="noStrike" dirty="0">
                        <a:solidFill>
                          <a:schemeClr val="tx1"/>
                        </a:solidFill>
                        <a:effectLst/>
                        <a:latin typeface="Arial" panose="020B0604020202020204" pitchFamily="34" charset="0"/>
                        <a:cs typeface="Arial" panose="020B0604020202020204" pitchFamily="34" charset="0"/>
                      </a:endParaRPr>
                    </a:p>
                  </a:txBody>
                  <a:tcPr marL="60960" marR="121920" marT="60960" marB="60960" anchor="ctr">
                    <a:solidFill>
                      <a:srgbClr val="E7F3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accent1"/>
                          </a:solidFill>
                          <a:latin typeface="Trebuchet MS" panose="020B0603020202020204" pitchFamily="34" charset="0"/>
                          <a:cs typeface="Arial" panose="020B0604020202020204" pitchFamily="34" charset="0"/>
                        </a:rPr>
                        <a:t>Vomiting</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75 (29)</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3 (1)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23 (10)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 (&lt;1)</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5335986"/>
                  </a:ext>
                </a:extLst>
              </a:tr>
              <a:tr h="346543">
                <a:tc rowSpan="2">
                  <a:txBody>
                    <a:bodyPr/>
                    <a:lstStyle/>
                    <a:p>
                      <a:pPr marL="0" marR="0" lvl="0" indent="0" algn="l" defTabSz="914400" rtl="0" eaLnBrk="1" fontAlgn="t" latinLnBrk="0" hangingPunct="1">
                        <a:lnSpc>
                          <a:spcPct val="90000"/>
                        </a:lnSpc>
                        <a:spcBef>
                          <a:spcPts val="0"/>
                        </a:spcBef>
                        <a:spcAft>
                          <a:spcPts val="300"/>
                        </a:spcAft>
                        <a:buClrTx/>
                        <a:buSzTx/>
                        <a:buFontTx/>
                        <a:buNone/>
                        <a:tabLst/>
                        <a:defRPr/>
                      </a:pPr>
                      <a:r>
                        <a:rPr kumimoji="0" lang="en-US"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Arial" panose="020B0604020202020204" pitchFamily="34" charset="0"/>
                        </a:rPr>
                        <a:t>Other</a:t>
                      </a:r>
                      <a:endParaRPr kumimoji="0" lang="en-US" sz="1400" b="0" i="0" u="none" strike="sngStrike" kern="1200" cap="none" spc="0" normalizeH="0" baseline="10000" noProof="0" dirty="0">
                        <a:ln>
                          <a:noFill/>
                        </a:ln>
                        <a:solidFill>
                          <a:schemeClr val="accent1"/>
                        </a:solidFill>
                        <a:effectLst/>
                        <a:uLnTx/>
                        <a:uFillTx/>
                        <a:latin typeface="Trebuchet MS" panose="020B0603020202020204" pitchFamily="34" charset="0"/>
                        <a:ea typeface="+mn-ea"/>
                        <a:cs typeface="Arial" panose="020B0604020202020204" pitchFamily="34" charset="0"/>
                      </a:endParaRPr>
                    </a:p>
                  </a:txBody>
                  <a:tcPr marL="60960" marR="121920" marT="60960" marB="6096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400" b="0" dirty="0">
                          <a:solidFill>
                            <a:schemeClr val="accent1"/>
                          </a:solidFill>
                          <a:latin typeface="Trebuchet MS" panose="020B0603020202020204" pitchFamily="34" charset="0"/>
                          <a:cs typeface="Arial" panose="020B0604020202020204" pitchFamily="34" charset="0"/>
                        </a:rPr>
                        <a:t>Fatigue</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115 (45)</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8 (3)</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68 (30)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12 (5)</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8530078"/>
                  </a:ext>
                </a:extLst>
              </a:tr>
              <a:tr h="346543">
                <a:tc vMerge="1">
                  <a:txBody>
                    <a:bodyPr/>
                    <a:lstStyle/>
                    <a:p>
                      <a:pPr marL="0" marR="0" indent="0" algn="l" defTabSz="914400" rtl="0" eaLnBrk="1" fontAlgn="t" latinLnBrk="0" hangingPunct="1">
                        <a:lnSpc>
                          <a:spcPct val="90000"/>
                        </a:lnSpc>
                        <a:spcBef>
                          <a:spcPts val="0"/>
                        </a:spcBef>
                        <a:spcAft>
                          <a:spcPts val="300"/>
                        </a:spcAft>
                        <a:buClrTx/>
                        <a:buSzTx/>
                        <a:buFontTx/>
                        <a:buNone/>
                        <a:tabLst/>
                        <a:defRPr/>
                      </a:pPr>
                      <a:endParaRPr lang="en-US" sz="1400" b="0" i="0" u="none" strike="noStrike" baseline="5000" dirty="0">
                        <a:solidFill>
                          <a:schemeClr val="tx1"/>
                        </a:solidFill>
                        <a:effectLst/>
                        <a:latin typeface="Arial" panose="020B0604020202020204" pitchFamily="34" charset="0"/>
                        <a:cs typeface="Arial" panose="020B0604020202020204" pitchFamily="34" charset="0"/>
                      </a:endParaRPr>
                    </a:p>
                  </a:txBody>
                  <a:tcPr marL="60960" marR="121920" marT="60960" marB="60960" anchor="ctr">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400" b="0" dirty="0">
                          <a:solidFill>
                            <a:schemeClr val="accent1"/>
                          </a:solidFill>
                          <a:latin typeface="Trebuchet MS" panose="020B0603020202020204" pitchFamily="34" charset="0"/>
                          <a:cs typeface="Arial" panose="020B0604020202020204" pitchFamily="34" charset="0"/>
                        </a:rPr>
                        <a:t>Alopecia</a:t>
                      </a:r>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119 (46)</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35 (16)</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buFont typeface="Arial" panose="020B0604020202020204" pitchFamily="34" charset="0"/>
                        <a:buNone/>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a:solidFill>
                            <a:schemeClr val="accent1"/>
                          </a:solidFill>
                          <a:latin typeface="Trebuchet MS" panose="020B0603020202020204" pitchFamily="34" charset="0"/>
                          <a:ea typeface="Cambria" panose="02040503050406030204" pitchFamily="18" charset="0"/>
                          <a:cs typeface="Arial" panose="020B0604020202020204" pitchFamily="34" charset="0"/>
                        </a:rPr>
                        <a:t>0</a:t>
                      </a:r>
                    </a:p>
                  </a:txBody>
                  <a:tcP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2704182"/>
                  </a:ext>
                </a:extLst>
              </a:tr>
            </a:tbl>
          </a:graphicData>
        </a:graphic>
      </p:graphicFrame>
      <p:sp>
        <p:nvSpPr>
          <p:cNvPr id="7" name="TextBox 6">
            <a:extLst>
              <a:ext uri="{FF2B5EF4-FFF2-40B4-BE49-F238E27FC236}">
                <a16:creationId xmlns:a16="http://schemas.microsoft.com/office/drawing/2014/main" id="{3D7319B0-AE5A-4870-BFE8-D0647F0E0B19}"/>
              </a:ext>
            </a:extLst>
          </p:cNvPr>
          <p:cNvSpPr txBox="1"/>
          <p:nvPr/>
        </p:nvSpPr>
        <p:spPr>
          <a:xfrm>
            <a:off x="211015" y="5798280"/>
            <a:ext cx="11240756" cy="8463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*Treatment-emergent adverse event is defined as an adverse event with start date on or after the date of first dose of study treatment and up to 30 days after date of last dose of study treatment. AEs were classified according to the MedDRA systems of preferred terms (version 22.1). </a:t>
            </a:r>
            <a:r>
              <a:rPr kumimoji="0" lang="it-IT" sz="800" b="0"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a:t>
            </a:r>
            <a:r>
              <a:rPr kumimoji="0" lang="it-IT"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Combined neuropenia and neutrophil </a:t>
            </a:r>
            <a:r>
              <a:rPr kumimoji="0" lang="it-IT" sz="9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count decreased. </a:t>
            </a: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SG, sacituzumab govitecan; TPC, treatment of physician's choice; TRAE, treatment related adverse event.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3481809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5D0C1-C06D-4F2C-B815-D9839407C5F3}"/>
              </a:ext>
            </a:extLst>
          </p:cNvPr>
          <p:cNvSpPr>
            <a:spLocks noGrp="1"/>
          </p:cNvSpPr>
          <p:nvPr>
            <p:ph type="title"/>
          </p:nvPr>
        </p:nvSpPr>
        <p:spPr/>
        <p:txBody>
          <a:bodyPr anchor="ctr"/>
          <a:lstStyle/>
          <a:p>
            <a:r>
              <a:rPr lang="en-US" sz="3600" dirty="0">
                <a:solidFill>
                  <a:schemeClr val="accent1"/>
                </a:solidFill>
              </a:rPr>
              <a:t>Safety </a:t>
            </a:r>
            <a:endParaRPr lang="en-US" dirty="0">
              <a:solidFill>
                <a:schemeClr val="accent1"/>
              </a:solidFill>
            </a:endParaRPr>
          </a:p>
        </p:txBody>
      </p:sp>
      <p:sp>
        <p:nvSpPr>
          <p:cNvPr id="3" name="Slide Number Placeholder 2">
            <a:extLst>
              <a:ext uri="{FF2B5EF4-FFF2-40B4-BE49-F238E27FC236}">
                <a16:creationId xmlns:a16="http://schemas.microsoft.com/office/drawing/2014/main" id="{910A8208-A128-48CD-BB48-FD7F51B9D2CB}"/>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6" name="TextBox 5">
            <a:extLst>
              <a:ext uri="{FF2B5EF4-FFF2-40B4-BE49-F238E27FC236}">
                <a16:creationId xmlns:a16="http://schemas.microsoft.com/office/drawing/2014/main" id="{7113E756-C5B4-4A64-8152-24169C0CC880}"/>
              </a:ext>
            </a:extLst>
          </p:cNvPr>
          <p:cNvSpPr txBox="1"/>
          <p:nvPr/>
        </p:nvSpPr>
        <p:spPr>
          <a:xfrm>
            <a:off x="211015" y="6029780"/>
            <a:ext cx="11240756"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AE, adverse event;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p:txBody>
      </p:sp>
      <p:sp>
        <p:nvSpPr>
          <p:cNvPr id="7" name="TextBox 6">
            <a:extLst>
              <a:ext uri="{FF2B5EF4-FFF2-40B4-BE49-F238E27FC236}">
                <a16:creationId xmlns:a16="http://schemas.microsoft.com/office/drawing/2014/main" id="{3CE07907-83B2-4096-83F3-8D8703F1DC20}"/>
              </a:ext>
            </a:extLst>
          </p:cNvPr>
          <p:cNvSpPr txBox="1"/>
          <p:nvPr/>
        </p:nvSpPr>
        <p:spPr>
          <a:xfrm>
            <a:off x="577516" y="1386491"/>
            <a:ext cx="10972800" cy="3293274"/>
          </a:xfrm>
          <a:prstGeom prst="rect">
            <a:avLst/>
          </a:prstGeom>
          <a:noFill/>
        </p:spPr>
        <p:txBody>
          <a:bodyPr wrap="square">
            <a:spAutoFit/>
          </a:bodyPr>
          <a:lstStyle/>
          <a:p>
            <a:pPr marL="342900" marR="0" lvl="0" indent="-342900" algn="l" defTabSz="914400" rtl="0" eaLnBrk="1" fontAlgn="auto" latinLnBrk="0" hangingPunct="1">
              <a:lnSpc>
                <a:spcPct val="114000"/>
              </a:lnSpc>
              <a:spcBef>
                <a:spcPts val="0"/>
              </a:spcBef>
              <a:spcAft>
                <a:spcPts val="600"/>
              </a:spcAft>
              <a:buClrTx/>
              <a:buSzPct val="100000"/>
              <a:buFont typeface="Arial" panose="020B0604020202020204" pitchFamily="34" charset="0"/>
              <a:buChar char="•"/>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No grade ≥3 neuropathy and 1 case of grade ≥3 interstitial lung disease (ILD) were reported with SG; no grade ≥3 neuropathy or ILD were reported with TPC</a:t>
            </a:r>
          </a:p>
          <a:p>
            <a:pPr marL="342900" marR="0" lvl="0" indent="-342900" algn="l" defTabSz="914400" rtl="0" eaLnBrk="1" fontAlgn="auto" latinLnBrk="0" hangingPunct="1">
              <a:lnSpc>
                <a:spcPct val="114000"/>
              </a:lnSpc>
              <a:spcBef>
                <a:spcPts val="0"/>
              </a:spcBef>
              <a:spcAft>
                <a:spcPts val="600"/>
              </a:spcAft>
              <a:buClrTx/>
              <a:buSzPct val="100000"/>
              <a:buFont typeface="Arial" panose="020B0604020202020204" pitchFamily="34" charset="0"/>
              <a:buChar char="•"/>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No patient experienced a treatment-related death with SG; 1 treatment-related death occurred with TPC due to neutropenic sepsis</a:t>
            </a:r>
          </a:p>
          <a:p>
            <a:pPr marL="342900" marR="0" lvl="0" indent="-342900" algn="l" defTabSz="914400" rtl="0" eaLnBrk="1" fontAlgn="auto" latinLnBrk="0" hangingPunct="1">
              <a:lnSpc>
                <a:spcPct val="114000"/>
              </a:lnSpc>
              <a:spcBef>
                <a:spcPts val="0"/>
              </a:spcBef>
              <a:spcAft>
                <a:spcPts val="600"/>
              </a:spcAft>
              <a:buClrTx/>
              <a:buSzPct val="100000"/>
              <a:buFont typeface="Arial" panose="020B0604020202020204" pitchFamily="34" charset="0"/>
              <a:buChar char="•"/>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Treatment discontinuations due to AEs were ≤3% in both arms</a:t>
            </a:r>
          </a:p>
          <a:p>
            <a:pPr marL="342900" marR="0" lvl="0" indent="-342900" algn="l" defTabSz="914400" rtl="0" eaLnBrk="1" fontAlgn="auto" latinLnBrk="0" hangingPunct="1">
              <a:lnSpc>
                <a:spcPct val="114000"/>
              </a:lnSpc>
              <a:spcBef>
                <a:spcPts val="0"/>
              </a:spcBef>
              <a:spcAft>
                <a:spcPts val="600"/>
              </a:spcAft>
              <a:buClrTx/>
              <a:buSzPct val="100000"/>
              <a:buFont typeface="Arial" panose="020B0604020202020204" pitchFamily="34" charset="0"/>
              <a:buChar char="•"/>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Median treatment duration for each treatment arm was:</a:t>
            </a:r>
          </a:p>
          <a:p>
            <a:pPr marL="1383030" marR="0" lvl="3" indent="-285750" algn="l" defTabSz="914400" rtl="0" eaLnBrk="1" fontAlgn="base" latinLnBrk="0" hangingPunct="1">
              <a:lnSpc>
                <a:spcPct val="114000"/>
              </a:lnSpc>
              <a:spcBef>
                <a:spcPts val="0"/>
              </a:spcBef>
              <a:spcAft>
                <a:spcPts val="600"/>
              </a:spcAft>
              <a:buClrTx/>
              <a:buSzPct val="65000"/>
              <a:buFont typeface="Courier New" panose="02070309020205020404" pitchFamily="49" charset="0"/>
              <a:buChar char="o"/>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SG: 4.4 months (range, 0.03-29.57)</a:t>
            </a:r>
          </a:p>
          <a:p>
            <a:pPr marL="1383030" marR="0" lvl="3" indent="-285750" algn="l" defTabSz="914400" rtl="0" eaLnBrk="1" fontAlgn="base" latinLnBrk="0" hangingPunct="1">
              <a:lnSpc>
                <a:spcPct val="114000"/>
              </a:lnSpc>
              <a:spcBef>
                <a:spcPts val="0"/>
              </a:spcBef>
              <a:spcAft>
                <a:spcPts val="600"/>
              </a:spcAft>
              <a:buClrTx/>
              <a:buSzPct val="65000"/>
              <a:buFont typeface="Courier New" panose="02070309020205020404" pitchFamily="49" charset="0"/>
              <a:buChar char="o"/>
              <a:tabLst/>
              <a:defRPr/>
            </a:pP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TPC: </a:t>
            </a:r>
            <a:r>
              <a:rPr kumimoji="0" lang="en-US" sz="18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mn-cs"/>
              </a:rPr>
              <a:t>eribulin</a:t>
            </a:r>
            <a:r>
              <a:rPr kumimoji="0" lang="en-US" sz="18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rPr>
              <a:t>, 1.6 months (range, 0.03-15.34); capecitabine, 1.2 months (range, 0.33-10.58); gemcitabine, 1.4 months (range,  0.23-8.08); vinorelbine, 1.0 month (range, 0.03-11.53) </a:t>
            </a:r>
          </a:p>
        </p:txBody>
      </p:sp>
    </p:spTree>
    <p:extLst>
      <p:ext uri="{BB962C8B-B14F-4D97-AF65-F5344CB8AC3E}">
        <p14:creationId xmlns:p14="http://schemas.microsoft.com/office/powerpoint/2010/main" val="2105217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6A61F-A74D-4D9B-BB0D-5E057E40DFEC}"/>
              </a:ext>
            </a:extLst>
          </p:cNvPr>
          <p:cNvSpPr>
            <a:spLocks noGrp="1"/>
          </p:cNvSpPr>
          <p:nvPr>
            <p:ph type="title"/>
          </p:nvPr>
        </p:nvSpPr>
        <p:spPr/>
        <p:txBody>
          <a:bodyPr anchor="ctr"/>
          <a:lstStyle/>
          <a:p>
            <a:r>
              <a:rPr lang="en-US" dirty="0">
                <a:solidFill>
                  <a:schemeClr val="accent1"/>
                </a:solidFill>
              </a:rPr>
              <a:t>Conclusions </a:t>
            </a:r>
          </a:p>
        </p:txBody>
      </p:sp>
      <p:sp>
        <p:nvSpPr>
          <p:cNvPr id="3" name="Slide Number Placeholder 2">
            <a:extLst>
              <a:ext uri="{FF2B5EF4-FFF2-40B4-BE49-F238E27FC236}">
                <a16:creationId xmlns:a16="http://schemas.microsoft.com/office/drawing/2014/main" id="{4A19741E-BBB2-42EA-8006-F560C364BD85}"/>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97451A68-758A-404B-BF83-A743AFCCD1CE}"/>
              </a:ext>
            </a:extLst>
          </p:cNvPr>
          <p:cNvSpPr>
            <a:spLocks noGrp="1"/>
          </p:cNvSpPr>
          <p:nvPr>
            <p:ph type="body" sz="quarter" idx="10"/>
          </p:nvPr>
        </p:nvSpPr>
        <p:spPr/>
        <p:txBody>
          <a:bodyPr/>
          <a:lstStyle/>
          <a:p>
            <a:pPr marL="285750" indent="-285750">
              <a:buSzPct val="100000"/>
              <a:buFont typeface="Arial" panose="020B0604020202020204" pitchFamily="34" charset="0"/>
              <a:buChar char="•"/>
            </a:pPr>
            <a:r>
              <a:rPr lang="en-US" sz="1800" dirty="0">
                <a:solidFill>
                  <a:schemeClr val="accent1"/>
                </a:solidFill>
                <a:latin typeface="Trebuchet MS" panose="020B0603020202020204" pitchFamily="34" charset="0"/>
              </a:rPr>
              <a:t>This follow up analysis from the final database lock (February 25, 2021) continues to show benefit of SG over single-agent chemotherapy in PFS and OS outcomes, consistent with the primary analysis</a:t>
            </a:r>
            <a:endParaRPr lang="en-US" sz="1800" baseline="30000" dirty="0">
              <a:solidFill>
                <a:schemeClr val="accent1"/>
              </a:solidFill>
              <a:latin typeface="Trebuchet MS" panose="020B0603020202020204" pitchFamily="34" charset="0"/>
            </a:endParaRPr>
          </a:p>
          <a:p>
            <a:pPr marL="285750" indent="-285750">
              <a:buSzPct val="100000"/>
              <a:buFont typeface="Arial" panose="020B0604020202020204" pitchFamily="34" charset="0"/>
              <a:buChar char="•"/>
            </a:pPr>
            <a:r>
              <a:rPr lang="en-US" sz="1800" dirty="0">
                <a:solidFill>
                  <a:schemeClr val="accent1"/>
                </a:solidFill>
                <a:latin typeface="Trebuchet MS" panose="020B0603020202020204" pitchFamily="34" charset="0"/>
              </a:rPr>
              <a:t>SG was well tolerated, with a manageable safety profile, low treatment discontinuations due to AEs (≤3%) and no treatment-related deaths, consistent with the primary analysis</a:t>
            </a:r>
            <a:endParaRPr lang="en-US" sz="1800" baseline="30000" dirty="0">
              <a:solidFill>
                <a:schemeClr val="accent1"/>
              </a:solidFill>
              <a:latin typeface="Trebuchet MS" panose="020B0603020202020204" pitchFamily="34" charset="0"/>
            </a:endParaRPr>
          </a:p>
          <a:p>
            <a:pPr marL="285750" indent="-285750">
              <a:buSzPct val="100000"/>
              <a:buFont typeface="Arial" panose="020B0604020202020204" pitchFamily="34" charset="0"/>
              <a:buChar char="•"/>
            </a:pPr>
            <a:r>
              <a:rPr lang="en-US" sz="1800" dirty="0">
                <a:solidFill>
                  <a:schemeClr val="accent1"/>
                </a:solidFill>
                <a:latin typeface="Trebuchet MS" panose="020B0603020202020204" pitchFamily="34" charset="0"/>
              </a:rPr>
              <a:t>SG showed more clinically meaningful and statistically significant improvements than did the TPC arm in scores for all five primary health-related QoL domains, consistent with previous reports</a:t>
            </a:r>
            <a:endParaRPr lang="en-US" sz="1800" baseline="30000" dirty="0">
              <a:solidFill>
                <a:schemeClr val="accent1"/>
              </a:solidFill>
              <a:latin typeface="Trebuchet MS" panose="020B0603020202020204" pitchFamily="34" charset="0"/>
            </a:endParaRPr>
          </a:p>
          <a:p>
            <a:pPr marL="285750" indent="-285750">
              <a:buSzPct val="100000"/>
              <a:buFont typeface="Arial" panose="020B0604020202020204" pitchFamily="34" charset="0"/>
              <a:buChar char="•"/>
            </a:pPr>
            <a:r>
              <a:rPr lang="en-US" sz="1800" dirty="0">
                <a:solidFill>
                  <a:schemeClr val="accent1"/>
                </a:solidFill>
                <a:latin typeface="Trebuchet MS" panose="020B0603020202020204" pitchFamily="34" charset="0"/>
              </a:rPr>
              <a:t>These findings reinforce SG as an effective treatment option in patients with </a:t>
            </a:r>
            <a:r>
              <a:rPr lang="en-US" sz="1800" dirty="0" err="1">
                <a:solidFill>
                  <a:schemeClr val="accent1"/>
                </a:solidFill>
                <a:latin typeface="Trebuchet MS" panose="020B0603020202020204" pitchFamily="34" charset="0"/>
              </a:rPr>
              <a:t>mTNBC</a:t>
            </a:r>
            <a:r>
              <a:rPr lang="en-US" sz="1800" dirty="0">
                <a:solidFill>
                  <a:schemeClr val="accent1"/>
                </a:solidFill>
                <a:latin typeface="Trebuchet MS" panose="020B0603020202020204" pitchFamily="34" charset="0"/>
              </a:rPr>
              <a:t> in the 2L or greater setting</a:t>
            </a:r>
          </a:p>
          <a:p>
            <a:endParaRPr lang="en-US" dirty="0"/>
          </a:p>
        </p:txBody>
      </p:sp>
      <p:sp>
        <p:nvSpPr>
          <p:cNvPr id="5" name="TextBox 4">
            <a:extLst>
              <a:ext uri="{FF2B5EF4-FFF2-40B4-BE49-F238E27FC236}">
                <a16:creationId xmlns:a16="http://schemas.microsoft.com/office/drawing/2014/main" id="{6FFF9C29-F8D6-4D2D-A9F9-C69B5FD25FCC}"/>
              </a:ext>
            </a:extLst>
          </p:cNvPr>
          <p:cNvSpPr txBox="1"/>
          <p:nvPr/>
        </p:nvSpPr>
        <p:spPr>
          <a:xfrm>
            <a:off x="211015" y="5984405"/>
            <a:ext cx="11240756"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AE, adverse event;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metastatic triple negative breast cancer; OS, overall survival; PFS, progression free survival; QoL, quality of life; SG, sacituzumab govitecan; TPC, treatment of physician's choice; 2L, second 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p>
        </p:txBody>
      </p:sp>
    </p:spTree>
    <p:extLst>
      <p:ext uri="{BB962C8B-B14F-4D97-AF65-F5344CB8AC3E}">
        <p14:creationId xmlns:p14="http://schemas.microsoft.com/office/powerpoint/2010/main" val="1757895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7CB0A9-3628-467A-AFB6-C5C9D1707BF5}"/>
              </a:ext>
            </a:extLst>
          </p:cNvPr>
          <p:cNvSpPr>
            <a:spLocks noGrp="1"/>
          </p:cNvSpPr>
          <p:nvPr>
            <p:ph type="body" sz="quarter" idx="10"/>
          </p:nvPr>
        </p:nvSpPr>
        <p:spPr>
          <a:xfrm>
            <a:off x="5346634" y="601662"/>
            <a:ext cx="6612003" cy="5654675"/>
          </a:xfrm>
        </p:spPr>
        <p:txBody>
          <a:bodyPr/>
          <a:lstStyle/>
          <a:p>
            <a:pPr marL="0" indent="0">
              <a:buNone/>
            </a:pPr>
            <a:r>
              <a:rPr lang="en-US" sz="2400" b="1" kern="1200" dirty="0">
                <a:effectLst/>
                <a:latin typeface="Trebuchet MS" panose="020B0603020202020204" pitchFamily="34" charset="0"/>
                <a:ea typeface="+mn-ea"/>
                <a:cs typeface="+mn-cs"/>
              </a:rPr>
              <a:t>Sacituzumab govitecan (SG) versus treatment of physician’s choice (TPC) in patients (pts) with previously treated metastatic triple-negative breast cancer (</a:t>
            </a:r>
            <a:r>
              <a:rPr lang="en-US" sz="2400" b="1" kern="1200" dirty="0" err="1">
                <a:effectLst/>
                <a:latin typeface="Trebuchet MS" panose="020B0603020202020204" pitchFamily="34" charset="0"/>
                <a:ea typeface="+mn-ea"/>
                <a:cs typeface="+mn-cs"/>
              </a:rPr>
              <a:t>mTNBC</a:t>
            </a:r>
            <a:r>
              <a:rPr lang="en-US" sz="2400" b="1" kern="1200" dirty="0">
                <a:effectLst/>
                <a:latin typeface="Trebuchet MS" panose="020B0603020202020204" pitchFamily="34" charset="0"/>
                <a:ea typeface="+mn-ea"/>
                <a:cs typeface="+mn-cs"/>
              </a:rPr>
              <a:t>): Final results from the Phase 3 ASCENT study</a:t>
            </a:r>
          </a:p>
          <a:p>
            <a:pPr marL="0" indent="0">
              <a:buNone/>
            </a:pPr>
            <a:endParaRPr lang="en-US" sz="1200" b="1" kern="1200" noProof="0" dirty="0">
              <a:latin typeface="Trebuchet MS" panose="020B0603020202020204" pitchFamily="34" charset="0"/>
            </a:endParaRPr>
          </a:p>
          <a:p>
            <a:pPr marL="0" indent="0">
              <a:buNone/>
            </a:pPr>
            <a:r>
              <a:rPr lang="en-US" sz="1200" kern="1200" noProof="0" dirty="0">
                <a:effectLst/>
                <a:latin typeface="Trebuchet MS" panose="020B0603020202020204" pitchFamily="34" charset="0"/>
                <a:ea typeface="Calibri" panose="020F0502020204030204" pitchFamily="34" charset="0"/>
                <a:cs typeface="+mn-cs"/>
              </a:rPr>
              <a:t>Aditya Bardia,</a:t>
            </a:r>
            <a:r>
              <a:rPr lang="en-US" sz="1200" kern="1200" baseline="30000" noProof="0" dirty="0">
                <a:effectLst/>
                <a:latin typeface="Trebuchet MS" panose="020B0603020202020204" pitchFamily="34" charset="0"/>
                <a:ea typeface="Calibri" panose="020F0502020204030204" pitchFamily="34" charset="0"/>
                <a:cs typeface="+mn-cs"/>
              </a:rPr>
              <a:t>1</a:t>
            </a:r>
            <a:r>
              <a:rPr lang="en-US" sz="1200" kern="1200" noProof="0" dirty="0">
                <a:effectLst/>
                <a:latin typeface="Trebuchet MS" panose="020B0603020202020204" pitchFamily="34" charset="0"/>
                <a:ea typeface="Calibri" panose="020F0502020204030204" pitchFamily="34" charset="0"/>
                <a:cs typeface="+mn-cs"/>
              </a:rPr>
              <a:t> Sara M. Tolaney,</a:t>
            </a:r>
            <a:r>
              <a:rPr lang="en-US" sz="1200" kern="1200" baseline="30000" noProof="0" dirty="0">
                <a:effectLst/>
                <a:latin typeface="Trebuchet MS" panose="020B0603020202020204" pitchFamily="34" charset="0"/>
                <a:ea typeface="Calibri" panose="020F0502020204030204" pitchFamily="34" charset="0"/>
                <a:cs typeface="+mn-cs"/>
              </a:rPr>
              <a:t>2</a:t>
            </a:r>
            <a:r>
              <a:rPr lang="en-US" sz="1200" kern="1200" noProof="0" dirty="0">
                <a:effectLst/>
                <a:latin typeface="Trebuchet MS" panose="020B0603020202020204" pitchFamily="34" charset="0"/>
                <a:ea typeface="Calibri" panose="020F0502020204030204" pitchFamily="34" charset="0"/>
                <a:cs typeface="+mn-cs"/>
              </a:rPr>
              <a:t> Delphine Loirat,</a:t>
            </a:r>
            <a:r>
              <a:rPr lang="en-US" sz="1200" kern="1200" baseline="30000" noProof="0" dirty="0">
                <a:effectLst/>
                <a:latin typeface="Trebuchet MS" panose="020B0603020202020204" pitchFamily="34" charset="0"/>
                <a:ea typeface="Calibri" panose="020F0502020204030204" pitchFamily="34" charset="0"/>
                <a:cs typeface="+mn-cs"/>
              </a:rPr>
              <a:t>3</a:t>
            </a:r>
            <a:r>
              <a:rPr lang="en-US" sz="1200" kern="1200" noProof="0" dirty="0">
                <a:effectLst/>
                <a:latin typeface="Trebuchet MS" panose="020B0603020202020204" pitchFamily="34" charset="0"/>
                <a:ea typeface="Calibri" panose="020F0502020204030204" pitchFamily="34" charset="0"/>
                <a:cs typeface="+mn-cs"/>
              </a:rPr>
              <a:t> Kevin Punie,</a:t>
            </a:r>
            <a:r>
              <a:rPr lang="en-US" sz="1200" kern="1200" baseline="30000" noProof="0" dirty="0">
                <a:effectLst/>
                <a:latin typeface="Trebuchet MS" panose="020B0603020202020204" pitchFamily="34" charset="0"/>
                <a:ea typeface="Calibri" panose="020F0502020204030204" pitchFamily="34" charset="0"/>
                <a:cs typeface="+mn-cs"/>
              </a:rPr>
              <a:t>4</a:t>
            </a:r>
            <a:r>
              <a:rPr lang="en-US" sz="1200" kern="1200" noProof="0" dirty="0">
                <a:effectLst/>
                <a:latin typeface="Trebuchet MS" panose="020B0603020202020204" pitchFamily="34" charset="0"/>
                <a:ea typeface="Calibri" panose="020F0502020204030204" pitchFamily="34" charset="0"/>
                <a:cs typeface="+mn-cs"/>
              </a:rPr>
              <a:t> Mafalda Oliveira,</a:t>
            </a:r>
            <a:r>
              <a:rPr lang="en-US" sz="1200" kern="1200" baseline="30000" noProof="0" dirty="0">
                <a:effectLst/>
                <a:latin typeface="Trebuchet MS" panose="020B0603020202020204" pitchFamily="34" charset="0"/>
                <a:ea typeface="Calibri" panose="020F0502020204030204" pitchFamily="34" charset="0"/>
                <a:cs typeface="+mn-cs"/>
              </a:rPr>
              <a:t>5</a:t>
            </a:r>
            <a:r>
              <a:rPr lang="en-US" sz="1200" kern="1200" noProof="0" dirty="0">
                <a:effectLst/>
                <a:latin typeface="Trebuchet MS" panose="020B0603020202020204" pitchFamily="34" charset="0"/>
                <a:ea typeface="Calibri" panose="020F0502020204030204" pitchFamily="34" charset="0"/>
                <a:cs typeface="+mn-cs"/>
              </a:rPr>
              <a:t> Hope S. Rugo,</a:t>
            </a:r>
            <a:r>
              <a:rPr lang="en-US" sz="1200" kern="1200" baseline="30000" noProof="0" dirty="0">
                <a:effectLst/>
                <a:latin typeface="Trebuchet MS" panose="020B0603020202020204" pitchFamily="34" charset="0"/>
                <a:ea typeface="Calibri" panose="020F0502020204030204" pitchFamily="34" charset="0"/>
                <a:cs typeface="+mn-cs"/>
              </a:rPr>
              <a:t>6</a:t>
            </a:r>
            <a:r>
              <a:rPr lang="en-US" sz="1200" kern="1200" noProof="0" dirty="0">
                <a:effectLst/>
                <a:latin typeface="Trebuchet MS" panose="020B0603020202020204" pitchFamily="34" charset="0"/>
                <a:ea typeface="Calibri" panose="020F0502020204030204" pitchFamily="34" charset="0"/>
                <a:cs typeface="+mn-cs"/>
              </a:rPr>
              <a:t> Adam Brufsky,</a:t>
            </a:r>
            <a:r>
              <a:rPr lang="en-US" sz="1200" kern="1200" baseline="30000" noProof="0" dirty="0">
                <a:effectLst/>
                <a:latin typeface="Trebuchet MS" panose="020B0603020202020204" pitchFamily="34" charset="0"/>
                <a:ea typeface="Calibri" panose="020F0502020204030204" pitchFamily="34" charset="0"/>
                <a:cs typeface="+mn-cs"/>
              </a:rPr>
              <a:t>7</a:t>
            </a:r>
            <a:r>
              <a:rPr lang="en-US" sz="1200" kern="1200" noProof="0" dirty="0">
                <a:effectLst/>
                <a:latin typeface="Trebuchet MS" panose="020B0603020202020204" pitchFamily="34" charset="0"/>
                <a:ea typeface="Calibri" panose="020F0502020204030204" pitchFamily="34" charset="0"/>
                <a:cs typeface="+mn-cs"/>
              </a:rPr>
              <a:t> Kevin Kalinsky,</a:t>
            </a:r>
            <a:r>
              <a:rPr lang="en-US" sz="1200" kern="1200" baseline="30000" noProof="0" dirty="0">
                <a:effectLst/>
                <a:latin typeface="Trebuchet MS" panose="020B0603020202020204" pitchFamily="34" charset="0"/>
                <a:ea typeface="Calibri" panose="020F0502020204030204" pitchFamily="34" charset="0"/>
                <a:cs typeface="+mn-cs"/>
              </a:rPr>
              <a:t>8</a:t>
            </a:r>
            <a:r>
              <a:rPr lang="en-US" sz="1200" kern="1200" noProof="0" dirty="0">
                <a:effectLst/>
                <a:latin typeface="Trebuchet MS" panose="020B0603020202020204" pitchFamily="34" charset="0"/>
                <a:ea typeface="Calibri" panose="020F0502020204030204" pitchFamily="34" charset="0"/>
                <a:cs typeface="+mn-cs"/>
              </a:rPr>
              <a:t> Javier Cortes,</a:t>
            </a:r>
            <a:r>
              <a:rPr lang="en-US" sz="1200" kern="1200" baseline="30000" noProof="0" dirty="0">
                <a:effectLst/>
                <a:latin typeface="Trebuchet MS" panose="020B0603020202020204" pitchFamily="34" charset="0"/>
                <a:ea typeface="Calibri" panose="020F0502020204030204" pitchFamily="34" charset="0"/>
                <a:cs typeface="+mn-cs"/>
              </a:rPr>
              <a:t>9</a:t>
            </a:r>
            <a:r>
              <a:rPr lang="en-US" sz="1200" kern="1200" noProof="0" dirty="0">
                <a:effectLst/>
                <a:latin typeface="Trebuchet MS" panose="020B0603020202020204" pitchFamily="34" charset="0"/>
                <a:ea typeface="Calibri" panose="020F0502020204030204" pitchFamily="34" charset="0"/>
                <a:cs typeface="+mn-cs"/>
              </a:rPr>
              <a:t> Joyce O’Shaughnessy,</a:t>
            </a:r>
            <a:r>
              <a:rPr lang="en-US" sz="1200" kern="1200" baseline="30000" noProof="0" dirty="0">
                <a:effectLst/>
                <a:latin typeface="Trebuchet MS" panose="020B0603020202020204" pitchFamily="34" charset="0"/>
                <a:ea typeface="Calibri" panose="020F0502020204030204" pitchFamily="34" charset="0"/>
                <a:cs typeface="+mn-cs"/>
              </a:rPr>
              <a:t>10</a:t>
            </a:r>
            <a:r>
              <a:rPr lang="en-US" sz="1200" kern="1200" noProof="0" dirty="0">
                <a:effectLst/>
                <a:latin typeface="Trebuchet MS" panose="020B0603020202020204" pitchFamily="34" charset="0"/>
                <a:ea typeface="Calibri" panose="020F0502020204030204" pitchFamily="34" charset="0"/>
                <a:cs typeface="+mn-cs"/>
              </a:rPr>
              <a:t> Veronique Diéras,</a:t>
            </a:r>
            <a:r>
              <a:rPr lang="en-US" sz="1200" kern="1200" baseline="30000" noProof="0" dirty="0">
                <a:effectLst/>
                <a:latin typeface="Trebuchet MS" panose="020B0603020202020204" pitchFamily="34" charset="0"/>
                <a:ea typeface="Calibri" panose="020F0502020204030204" pitchFamily="34" charset="0"/>
                <a:cs typeface="+mn-cs"/>
              </a:rPr>
              <a:t>11</a:t>
            </a:r>
            <a:r>
              <a:rPr lang="en-US" sz="1200" kern="1200" noProof="0" dirty="0">
                <a:effectLst/>
                <a:latin typeface="Trebuchet MS" panose="020B0603020202020204" pitchFamily="34" charset="0"/>
                <a:ea typeface="Calibri" panose="020F0502020204030204" pitchFamily="34" charset="0"/>
                <a:cs typeface="+mn-cs"/>
              </a:rPr>
              <a:t> Lisa A. Carey,</a:t>
            </a:r>
            <a:r>
              <a:rPr lang="en-US" sz="1200" kern="1200" baseline="30000" noProof="0" dirty="0">
                <a:effectLst/>
                <a:latin typeface="Trebuchet MS" panose="020B0603020202020204" pitchFamily="34" charset="0"/>
                <a:ea typeface="Calibri" panose="020F0502020204030204" pitchFamily="34" charset="0"/>
                <a:cs typeface="+mn-cs"/>
              </a:rPr>
              <a:t>12</a:t>
            </a:r>
            <a:r>
              <a:rPr lang="en-US" sz="1200" kern="1200" noProof="0" dirty="0">
                <a:effectLst/>
                <a:latin typeface="Trebuchet MS" panose="020B0603020202020204" pitchFamily="34" charset="0"/>
                <a:ea typeface="Calibri" panose="020F0502020204030204" pitchFamily="34" charset="0"/>
                <a:cs typeface="+mn-cs"/>
              </a:rPr>
              <a:t> Luca Gianni,</a:t>
            </a:r>
            <a:r>
              <a:rPr lang="en-US" sz="1200" kern="1200" baseline="30000" noProof="0" dirty="0">
                <a:effectLst/>
                <a:latin typeface="Trebuchet MS" panose="020B0603020202020204" pitchFamily="34" charset="0"/>
                <a:ea typeface="Calibri" panose="020F0502020204030204" pitchFamily="34" charset="0"/>
                <a:cs typeface="+mn-cs"/>
              </a:rPr>
              <a:t>13</a:t>
            </a:r>
            <a:r>
              <a:rPr lang="en-US" sz="1200" kern="1200" noProof="0" dirty="0">
                <a:effectLst/>
                <a:latin typeface="Trebuchet MS" panose="020B0603020202020204" pitchFamily="34" charset="0"/>
                <a:ea typeface="Calibri" panose="020F0502020204030204" pitchFamily="34" charset="0"/>
                <a:cs typeface="+mn-cs"/>
              </a:rPr>
              <a:t> Martine Piccart-Gebhart,</a:t>
            </a:r>
            <a:r>
              <a:rPr lang="en-US" sz="1200" kern="1200" baseline="30000" noProof="0" dirty="0">
                <a:effectLst/>
                <a:latin typeface="Trebuchet MS" panose="020B0603020202020204" pitchFamily="34" charset="0"/>
                <a:ea typeface="Calibri" panose="020F0502020204030204" pitchFamily="34" charset="0"/>
                <a:cs typeface="+mn-cs"/>
              </a:rPr>
              <a:t>14</a:t>
            </a:r>
            <a:r>
              <a:rPr lang="en-US" sz="1200" kern="1200" noProof="0" dirty="0">
                <a:effectLst/>
                <a:latin typeface="Trebuchet MS" panose="020B0603020202020204" pitchFamily="34" charset="0"/>
                <a:ea typeface="Calibri" panose="020F0502020204030204" pitchFamily="34" charset="0"/>
                <a:cs typeface="+mn-cs"/>
              </a:rPr>
              <a:t> </a:t>
            </a:r>
            <a:r>
              <a:rPr lang="en-US" sz="1200" kern="1200" noProof="0" dirty="0" err="1">
                <a:effectLst/>
                <a:latin typeface="Trebuchet MS" panose="020B0603020202020204" pitchFamily="34" charset="0"/>
                <a:ea typeface="Calibri" panose="020F0502020204030204" pitchFamily="34" charset="0"/>
                <a:cs typeface="+mn-cs"/>
              </a:rPr>
              <a:t>Sibylle</a:t>
            </a:r>
            <a:r>
              <a:rPr lang="en-US" sz="1200" kern="1200" noProof="0" dirty="0">
                <a:effectLst/>
                <a:latin typeface="Trebuchet MS" panose="020B0603020202020204" pitchFamily="34" charset="0"/>
                <a:ea typeface="Calibri" panose="020F0502020204030204" pitchFamily="34" charset="0"/>
                <a:cs typeface="+mn-cs"/>
              </a:rPr>
              <a:t> Loibl,</a:t>
            </a:r>
            <a:r>
              <a:rPr lang="en-US" sz="1200" kern="1200" baseline="30000" noProof="0" dirty="0">
                <a:effectLst/>
                <a:latin typeface="Trebuchet MS" panose="020B0603020202020204" pitchFamily="34" charset="0"/>
                <a:ea typeface="Calibri" panose="020F0502020204030204" pitchFamily="34" charset="0"/>
                <a:cs typeface="+mn-cs"/>
              </a:rPr>
              <a:t>15</a:t>
            </a:r>
            <a:r>
              <a:rPr lang="en-US" sz="1200" kern="1200" noProof="0" dirty="0">
                <a:effectLst/>
                <a:latin typeface="Trebuchet MS" panose="020B0603020202020204" pitchFamily="34" charset="0"/>
                <a:ea typeface="Calibri" panose="020F0502020204030204" pitchFamily="34" charset="0"/>
                <a:cs typeface="+mn-cs"/>
              </a:rPr>
              <a:t> Yanni Zhu,</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See-Chun Phan,</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Sara A. Hurvitz</a:t>
            </a:r>
            <a:r>
              <a:rPr lang="en-US" sz="1200" kern="1200" baseline="30000" noProof="0" dirty="0">
                <a:effectLst/>
                <a:latin typeface="Trebuchet MS" panose="020B0603020202020204" pitchFamily="34" charset="0"/>
                <a:ea typeface="Calibri" panose="020F0502020204030204" pitchFamily="34" charset="0"/>
                <a:cs typeface="+mn-cs"/>
              </a:rPr>
              <a:t>17  </a:t>
            </a:r>
          </a:p>
          <a:p>
            <a:pPr marL="0" indent="0">
              <a:buNone/>
            </a:pPr>
            <a:endParaRPr lang="en-US" sz="800" dirty="0"/>
          </a:p>
          <a:p>
            <a:pPr marL="0" indent="0">
              <a:buNone/>
            </a:pPr>
            <a:r>
              <a:rPr lang="en-US" sz="800" baseline="30000" dirty="0"/>
              <a:t>1</a:t>
            </a:r>
            <a:r>
              <a:rPr lang="en-US" sz="800" dirty="0"/>
              <a:t>Department of Hematology/Oncology, Massachusetts General Hospital Cancer Center, Harvard Medical School, Boston, MA, USA; </a:t>
            </a:r>
            <a:r>
              <a:rPr lang="en-US" sz="800" baseline="30000" dirty="0"/>
              <a:t>2</a:t>
            </a:r>
            <a:r>
              <a:rPr lang="en-US" sz="800" dirty="0"/>
              <a:t>Medical Oncology, Dana-Farber Cancer Institute, Boston, MA, USA; </a:t>
            </a:r>
            <a:r>
              <a:rPr lang="en-US" sz="800" baseline="30000" dirty="0"/>
              <a:t>3</a:t>
            </a:r>
            <a:r>
              <a:rPr lang="en-US" sz="800" dirty="0"/>
              <a:t>Medical Oncology Department and D3i, </a:t>
            </a:r>
            <a:r>
              <a:rPr lang="en-US" sz="800" dirty="0" err="1"/>
              <a:t>Institut</a:t>
            </a:r>
            <a:r>
              <a:rPr lang="en-US" sz="800" dirty="0"/>
              <a:t> Curie, Paris, France; </a:t>
            </a:r>
            <a:r>
              <a:rPr lang="en-US" sz="800" baseline="30000" dirty="0"/>
              <a:t>4</a:t>
            </a:r>
            <a:r>
              <a:rPr lang="en-US" sz="800" dirty="0"/>
              <a:t>Department of General Medical Oncology and Multidisciplinary Breast Centre, Leuven Cancer Institute, University Hospitals Leuven, Leuven, Belgium; </a:t>
            </a:r>
            <a:r>
              <a:rPr lang="en-US" sz="800" baseline="30000" dirty="0"/>
              <a:t>5</a:t>
            </a:r>
            <a:r>
              <a:rPr lang="en-US" sz="800" dirty="0"/>
              <a:t>Medical Oncology Department and Breast Cancer Group, </a:t>
            </a:r>
            <a:r>
              <a:rPr lang="en-US" sz="800" dirty="0" err="1"/>
              <a:t>Vall</a:t>
            </a:r>
            <a:r>
              <a:rPr lang="en-US" sz="800" dirty="0"/>
              <a:t> </a:t>
            </a:r>
            <a:r>
              <a:rPr lang="en-US" sz="800" dirty="0" err="1"/>
              <a:t>d’Hebron</a:t>
            </a:r>
            <a:r>
              <a:rPr lang="en-US" sz="800" dirty="0"/>
              <a:t> University Hospital and </a:t>
            </a:r>
            <a:r>
              <a:rPr lang="en-US" sz="800" dirty="0" err="1"/>
              <a:t>Vall</a:t>
            </a:r>
            <a:r>
              <a:rPr lang="en-US" sz="800" dirty="0"/>
              <a:t> </a:t>
            </a:r>
            <a:r>
              <a:rPr lang="en-US" sz="800" dirty="0" err="1"/>
              <a:t>d’Hebron</a:t>
            </a:r>
            <a:r>
              <a:rPr lang="en-US" sz="800" dirty="0"/>
              <a:t> Institute of Oncology (VHIO), Barcelona, Spain; </a:t>
            </a:r>
            <a:r>
              <a:rPr lang="en-US" sz="800" baseline="30000" dirty="0"/>
              <a:t>6</a:t>
            </a:r>
            <a:r>
              <a:rPr lang="en-US" sz="800" dirty="0"/>
              <a:t>Department of Medicine, University of California San Francisco Helen Diller Family Comprehensive Cancer Center, San Francisco, CA, USA; </a:t>
            </a:r>
            <a:r>
              <a:rPr lang="en-US" sz="800" baseline="30000" dirty="0"/>
              <a:t>7</a:t>
            </a:r>
            <a:r>
              <a:rPr lang="en-US" sz="800" dirty="0"/>
              <a:t>Magee-Womens Hospital and the Hillman Cancer Center, University of Pittsburgh Medical Center, Pittsburgh, PA, USA; </a:t>
            </a:r>
            <a:r>
              <a:rPr lang="en-US" sz="800" baseline="30000" dirty="0"/>
              <a:t>8</a:t>
            </a:r>
            <a:r>
              <a:rPr lang="en-US" sz="800" dirty="0"/>
              <a:t>Winship Cancer Institute, Emory University, Atlanta, GA, USA; </a:t>
            </a:r>
            <a:r>
              <a:rPr lang="en-US" sz="800" baseline="30000" dirty="0"/>
              <a:t>9</a:t>
            </a:r>
            <a:r>
              <a:rPr lang="en-US" sz="800" dirty="0"/>
              <a:t>International Breast Cancer Center, </a:t>
            </a:r>
            <a:r>
              <a:rPr lang="en-US" sz="800" dirty="0" err="1"/>
              <a:t>Quiron</a:t>
            </a:r>
            <a:r>
              <a:rPr lang="en-US" sz="800" dirty="0"/>
              <a:t> Group, Barcelona, Spain; </a:t>
            </a:r>
            <a:r>
              <a:rPr lang="en-US" sz="800" baseline="30000" dirty="0"/>
              <a:t>10</a:t>
            </a:r>
            <a:r>
              <a:rPr lang="en-US" sz="800" dirty="0"/>
              <a:t>Baylor University Medical Center, Texas Oncology, US Oncology, Dallas, TX, USA; </a:t>
            </a:r>
            <a:r>
              <a:rPr lang="en-US" sz="800" baseline="30000" dirty="0"/>
              <a:t>11</a:t>
            </a:r>
            <a:r>
              <a:rPr lang="en-US" sz="800" dirty="0"/>
              <a:t>Department of Medical Oncology, Centre Eugène Marquis, Rennes, France; </a:t>
            </a:r>
            <a:r>
              <a:rPr lang="en-US" sz="800" baseline="30000" dirty="0"/>
              <a:t>12</a:t>
            </a:r>
            <a:r>
              <a:rPr lang="en-US" sz="800" dirty="0"/>
              <a:t>University of North Carolina </a:t>
            </a:r>
            <a:r>
              <a:rPr lang="en-US" sz="800" dirty="0" err="1"/>
              <a:t>Lineberger</a:t>
            </a:r>
            <a:r>
              <a:rPr lang="en-US" sz="800" dirty="0"/>
              <a:t> Comprehensive Cancer Center, Chapel Hill, NC, USA; </a:t>
            </a:r>
            <a:r>
              <a:rPr lang="en-US" sz="800" baseline="30000" dirty="0"/>
              <a:t>13</a:t>
            </a:r>
            <a:r>
              <a:rPr lang="en-US" sz="800" dirty="0"/>
              <a:t>Medical Oncology, Gianni </a:t>
            </a:r>
            <a:r>
              <a:rPr lang="en-US" sz="800" dirty="0" err="1"/>
              <a:t>Bonadonna</a:t>
            </a:r>
            <a:r>
              <a:rPr lang="en-US" sz="800" dirty="0"/>
              <a:t> Foundation, Milan, Italy; </a:t>
            </a:r>
            <a:r>
              <a:rPr lang="en-US" sz="800" baseline="30000" dirty="0"/>
              <a:t>14</a:t>
            </a:r>
            <a:r>
              <a:rPr lang="en-US" sz="800" dirty="0"/>
              <a:t>Medical Oncology Department, </a:t>
            </a:r>
            <a:r>
              <a:rPr lang="en-US" sz="800" dirty="0" err="1"/>
              <a:t>Institut</a:t>
            </a:r>
            <a:r>
              <a:rPr lang="en-US" sz="800" dirty="0"/>
              <a:t> Jules Bordet and </a:t>
            </a:r>
            <a:r>
              <a:rPr lang="en-US" sz="800" dirty="0" err="1"/>
              <a:t>l’Université</a:t>
            </a:r>
            <a:r>
              <a:rPr lang="en-US" sz="800" dirty="0"/>
              <a:t> Libre de </a:t>
            </a:r>
            <a:r>
              <a:rPr lang="en-US" sz="800" dirty="0" err="1"/>
              <a:t>Bruxelles</a:t>
            </a:r>
            <a:r>
              <a:rPr lang="en-US" sz="800" dirty="0"/>
              <a:t>, Brussels, Belgium; </a:t>
            </a:r>
            <a:r>
              <a:rPr lang="en-US" sz="800" baseline="30000" dirty="0"/>
              <a:t>15</a:t>
            </a:r>
            <a:r>
              <a:rPr lang="en-US" sz="800" dirty="0"/>
              <a:t>Department of Medicine and Research, </a:t>
            </a:r>
            <a:r>
              <a:rPr lang="en-US" sz="800" dirty="0" err="1"/>
              <a:t>Hämatologisch-Onkologische</a:t>
            </a:r>
            <a:r>
              <a:rPr lang="en-US" sz="800" dirty="0"/>
              <a:t> </a:t>
            </a:r>
            <a:r>
              <a:rPr lang="en-US" sz="800" dirty="0" err="1"/>
              <a:t>Gemeinschaftspraxis</a:t>
            </a:r>
            <a:r>
              <a:rPr lang="en-US" sz="800" dirty="0"/>
              <a:t> am </a:t>
            </a:r>
            <a:r>
              <a:rPr lang="en-US" sz="800" dirty="0" err="1"/>
              <a:t>Bethanien-Krankenhaus</a:t>
            </a:r>
            <a:r>
              <a:rPr lang="en-US" sz="800" dirty="0"/>
              <a:t>, Frankfurt, Germany; </a:t>
            </a:r>
            <a:r>
              <a:rPr lang="en-US" sz="800" baseline="30000" dirty="0"/>
              <a:t>16</a:t>
            </a:r>
            <a:r>
              <a:rPr lang="en-US" sz="800" dirty="0"/>
              <a:t>Department of Clinical Development, Gilead Sciences Inc, Foster City, CA, USA; </a:t>
            </a:r>
            <a:r>
              <a:rPr lang="en-US" sz="800" baseline="30000" dirty="0"/>
              <a:t>17</a:t>
            </a:r>
            <a:r>
              <a:rPr lang="en-US" sz="800" dirty="0"/>
              <a:t>Department of Medicine, Division of Hematology/Oncology, David Geffen School of Medicine, University of California, Los Angeles, Jonsson Comprehensive Cancer Center, Los Angeles, CA, USA</a:t>
            </a:r>
          </a:p>
        </p:txBody>
      </p:sp>
    </p:spTree>
    <p:extLst>
      <p:ext uri="{BB962C8B-B14F-4D97-AF65-F5344CB8AC3E}">
        <p14:creationId xmlns:p14="http://schemas.microsoft.com/office/powerpoint/2010/main" val="222845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8B9B3-9452-41DB-9B28-7B54E2E44711}"/>
              </a:ext>
            </a:extLst>
          </p:cNvPr>
          <p:cNvSpPr>
            <a:spLocks noGrp="1"/>
          </p:cNvSpPr>
          <p:nvPr>
            <p:ph type="title"/>
          </p:nvPr>
        </p:nvSpPr>
        <p:spPr/>
        <p:txBody>
          <a:bodyPr anchor="ctr"/>
          <a:lstStyle/>
          <a:p>
            <a:r>
              <a:rPr lang="en-US" dirty="0">
                <a:solidFill>
                  <a:schemeClr val="accent1"/>
                </a:solidFill>
              </a:rPr>
              <a:t>Background</a:t>
            </a:r>
          </a:p>
        </p:txBody>
      </p:sp>
      <p:sp>
        <p:nvSpPr>
          <p:cNvPr id="3" name="Slide Number Placeholder 2">
            <a:extLst>
              <a:ext uri="{FF2B5EF4-FFF2-40B4-BE49-F238E27FC236}">
                <a16:creationId xmlns:a16="http://schemas.microsoft.com/office/drawing/2014/main" id="{A1E09B79-2C43-48CF-BEF6-787D6FB376CC}"/>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D13832C1-56E7-4195-A0FD-B5524272BEEC}"/>
              </a:ext>
            </a:extLst>
          </p:cNvPr>
          <p:cNvSpPr>
            <a:spLocks noGrp="1"/>
          </p:cNvSpPr>
          <p:nvPr>
            <p:ph type="body" sz="quarter" idx="10"/>
          </p:nvPr>
        </p:nvSpPr>
        <p:spPr>
          <a:xfrm>
            <a:off x="577516" y="1235686"/>
            <a:ext cx="10972800" cy="4422775"/>
          </a:xfrm>
        </p:spPr>
        <p:txBody>
          <a:bodyPr/>
          <a:lstStyle/>
          <a:p>
            <a:pPr>
              <a:buSzPct val="100000"/>
              <a:buFont typeface="Arial" panose="020B0604020202020204" pitchFamily="34" charset="0"/>
              <a:buChar char="•"/>
            </a:pPr>
            <a:r>
              <a:rPr lang="en-US" sz="1600" b="0" i="0" u="none" strike="noStrike" baseline="0" dirty="0">
                <a:solidFill>
                  <a:schemeClr val="accent1"/>
                </a:solidFill>
                <a:latin typeface="Trebuchet MS" panose="020B0603020202020204" pitchFamily="34" charset="0"/>
              </a:rPr>
              <a:t>SG is a novel antibody-drug conjugate composed of an anti–Trop-2 antibody coupled to SN-38 via a proprietary, </a:t>
            </a:r>
            <a:r>
              <a:rPr lang="en-US" sz="1600" b="0" i="0" u="none" strike="noStrike" baseline="0" dirty="0" err="1">
                <a:solidFill>
                  <a:schemeClr val="accent1"/>
                </a:solidFill>
                <a:latin typeface="Trebuchet MS" panose="020B0603020202020204" pitchFamily="34" charset="0"/>
              </a:rPr>
              <a:t>hydrolyzable</a:t>
            </a:r>
            <a:r>
              <a:rPr lang="en-US" sz="1600" b="0" i="0" u="none" strike="noStrike" baseline="0" dirty="0">
                <a:solidFill>
                  <a:schemeClr val="accent1"/>
                </a:solidFill>
                <a:latin typeface="Trebuchet MS" panose="020B0603020202020204" pitchFamily="34" charset="0"/>
              </a:rPr>
              <a:t> linker</a:t>
            </a:r>
            <a:r>
              <a:rPr lang="en-US" sz="1600" b="0" i="0" u="none" strike="noStrike" baseline="30000" dirty="0">
                <a:solidFill>
                  <a:schemeClr val="accent1"/>
                </a:solidFill>
                <a:latin typeface="Trebuchet MS" panose="020B0603020202020204" pitchFamily="34" charset="0"/>
              </a:rPr>
              <a:t>1-6</a:t>
            </a:r>
            <a:r>
              <a:rPr lang="en-US" sz="1600" b="0" i="0" u="none" strike="noStrike" baseline="0" dirty="0">
                <a:solidFill>
                  <a:schemeClr val="accent1"/>
                </a:solidFill>
                <a:latin typeface="Trebuchet MS" panose="020B0603020202020204" pitchFamily="34" charset="0"/>
              </a:rPr>
              <a:t> </a:t>
            </a:r>
          </a:p>
          <a:p>
            <a:pPr>
              <a:buSzPct val="100000"/>
              <a:buFont typeface="Arial" panose="020B0604020202020204" pitchFamily="34" charset="0"/>
              <a:buChar char="•"/>
            </a:pPr>
            <a:r>
              <a:rPr lang="en-US" sz="1600" b="0" i="0" u="none" strike="noStrike" baseline="0" dirty="0">
                <a:solidFill>
                  <a:schemeClr val="accent1"/>
                </a:solidFill>
                <a:latin typeface="Trebuchet MS" panose="020B0603020202020204" pitchFamily="34" charset="0"/>
              </a:rPr>
              <a:t>SG is approved for patients with metastatic triple-negative breast cancer (</a:t>
            </a:r>
            <a:r>
              <a:rPr lang="en-US" sz="1600" b="0" i="0" u="none" strike="noStrike" baseline="0" dirty="0" err="1">
                <a:solidFill>
                  <a:schemeClr val="accent1"/>
                </a:solidFill>
                <a:latin typeface="Trebuchet MS" panose="020B0603020202020204" pitchFamily="34" charset="0"/>
              </a:rPr>
              <a:t>mTNBC</a:t>
            </a:r>
            <a:r>
              <a:rPr lang="en-US" sz="1600" b="0" i="0" u="none" strike="noStrike" baseline="0" dirty="0">
                <a:solidFill>
                  <a:schemeClr val="accent1"/>
                </a:solidFill>
                <a:latin typeface="Trebuchet MS" panose="020B0603020202020204" pitchFamily="34" charset="0"/>
              </a:rPr>
              <a:t>) who received ≥2 prior chemotherapies (at least 1 in the metastatic setting)</a:t>
            </a:r>
            <a:r>
              <a:rPr lang="en-US" sz="1600" b="0" i="0" u="none" strike="noStrike" baseline="30000" dirty="0">
                <a:solidFill>
                  <a:schemeClr val="accent1"/>
                </a:solidFill>
                <a:latin typeface="Trebuchet MS" panose="020B0603020202020204" pitchFamily="34" charset="0"/>
              </a:rPr>
              <a:t>7,8 </a:t>
            </a:r>
          </a:p>
          <a:p>
            <a:pPr>
              <a:buSzPct val="100000"/>
              <a:buFont typeface="Arial" panose="020B0604020202020204" pitchFamily="34" charset="0"/>
              <a:buChar char="•"/>
            </a:pPr>
            <a:r>
              <a:rPr lang="en-US" sz="1600" b="0" i="0" u="none" strike="noStrike" baseline="0" dirty="0">
                <a:solidFill>
                  <a:schemeClr val="accent1"/>
                </a:solidFill>
                <a:latin typeface="Trebuchet MS" panose="020B0603020202020204" pitchFamily="34" charset="0"/>
              </a:rPr>
              <a:t>SG demonstrated a significant survival benefit and improved quality of life (QoL) over single-agent chemotherapy in patients with second-line (2L) or greater </a:t>
            </a:r>
            <a:r>
              <a:rPr lang="en-US" sz="1600" b="0" i="0" u="none" strike="noStrike" baseline="0" dirty="0" err="1">
                <a:solidFill>
                  <a:schemeClr val="accent1"/>
                </a:solidFill>
                <a:latin typeface="Trebuchet MS" panose="020B0603020202020204" pitchFamily="34" charset="0"/>
              </a:rPr>
              <a:t>mTNBC</a:t>
            </a:r>
            <a:r>
              <a:rPr lang="en-US" sz="1600" b="0" i="0" u="none" strike="noStrike" baseline="0" dirty="0">
                <a:solidFill>
                  <a:schemeClr val="accent1"/>
                </a:solidFill>
                <a:latin typeface="Trebuchet MS" panose="020B0603020202020204" pitchFamily="34" charset="0"/>
              </a:rPr>
              <a:t> without known brain metastases (</a:t>
            </a:r>
            <a:r>
              <a:rPr lang="en-US" sz="1600" b="0" i="0" u="none" strike="noStrike" baseline="0" dirty="0" err="1">
                <a:solidFill>
                  <a:schemeClr val="accent1"/>
                </a:solidFill>
                <a:latin typeface="Trebuchet MS" panose="020B0603020202020204" pitchFamily="34" charset="0"/>
              </a:rPr>
              <a:t>BMNeg</a:t>
            </a:r>
            <a:r>
              <a:rPr lang="en-US" sz="1600" b="0" i="0" u="none" strike="noStrike" baseline="0" dirty="0">
                <a:solidFill>
                  <a:schemeClr val="accent1"/>
                </a:solidFill>
                <a:latin typeface="Trebuchet MS" panose="020B0603020202020204" pitchFamily="34" charset="0"/>
              </a:rPr>
              <a:t>) at baseline</a:t>
            </a:r>
            <a:r>
              <a:rPr lang="en-US" sz="1600" b="0" i="0" u="none" strike="noStrike" baseline="30000" dirty="0">
                <a:solidFill>
                  <a:schemeClr val="accent1"/>
                </a:solidFill>
                <a:latin typeface="Trebuchet MS" panose="020B0603020202020204" pitchFamily="34" charset="0"/>
              </a:rPr>
              <a:t>9</a:t>
            </a:r>
            <a:r>
              <a:rPr lang="en-US" sz="1600" b="0" i="0" u="none" strike="noStrike" baseline="0" dirty="0">
                <a:solidFill>
                  <a:schemeClr val="accent1"/>
                </a:solidFill>
                <a:latin typeface="Trebuchet MS" panose="020B0603020202020204" pitchFamily="34" charset="0"/>
              </a:rPr>
              <a:t> </a:t>
            </a:r>
          </a:p>
          <a:p>
            <a:pPr lvl="1">
              <a:buSzPct val="65000"/>
              <a:buFont typeface="Courier New" panose="02070309020205020404" pitchFamily="49" charset="0"/>
              <a:buChar char="o"/>
            </a:pPr>
            <a:r>
              <a:rPr lang="en-US" sz="1600" b="0" i="0" u="none" strike="noStrike" baseline="0" dirty="0">
                <a:solidFill>
                  <a:schemeClr val="accent1"/>
                </a:solidFill>
                <a:latin typeface="Trebuchet MS" panose="020B0603020202020204" pitchFamily="34" charset="0"/>
              </a:rPr>
              <a:t>Median progression-free survival (PFS) of 5.6 vs 1.7 months (HR, 0.41; 95% CI, 0.32-0.52) </a:t>
            </a:r>
          </a:p>
          <a:p>
            <a:pPr lvl="1">
              <a:buSzPct val="65000"/>
              <a:buFont typeface="Courier New" panose="02070309020205020404" pitchFamily="49" charset="0"/>
              <a:buChar char="o"/>
            </a:pPr>
            <a:r>
              <a:rPr lang="en-US" sz="1600" b="0" i="0" u="none" strike="noStrike" baseline="0" dirty="0">
                <a:solidFill>
                  <a:schemeClr val="accent1"/>
                </a:solidFill>
                <a:latin typeface="Trebuchet MS" panose="020B0603020202020204" pitchFamily="34" charset="0"/>
              </a:rPr>
              <a:t>Median overall survival (OS) of 12.1 vs 6.7 months (HR, 0.48; 95% CI, 0.38-0.59) </a:t>
            </a:r>
          </a:p>
          <a:p>
            <a:pPr lvl="1">
              <a:buSzPct val="65000"/>
              <a:buFont typeface="Courier New" panose="02070309020205020404" pitchFamily="49" charset="0"/>
              <a:buChar char="o"/>
            </a:pPr>
            <a:r>
              <a:rPr lang="en-US" sz="1600" b="0" i="0" u="none" strike="noStrike" baseline="0" dirty="0">
                <a:solidFill>
                  <a:schemeClr val="accent1"/>
                </a:solidFill>
                <a:latin typeface="Trebuchet MS" panose="020B0603020202020204" pitchFamily="34" charset="0"/>
              </a:rPr>
              <a:t>SG showed greater clinically meaningful improvements for the primary health-related QoL (</a:t>
            </a:r>
            <a:r>
              <a:rPr lang="en-US" sz="1600" b="0" i="0" u="none" strike="noStrike" baseline="0" dirty="0" err="1">
                <a:solidFill>
                  <a:schemeClr val="accent1"/>
                </a:solidFill>
                <a:latin typeface="Trebuchet MS" panose="020B0603020202020204" pitchFamily="34" charset="0"/>
              </a:rPr>
              <a:t>HRQoL</a:t>
            </a:r>
            <a:r>
              <a:rPr lang="en-US" sz="1600" b="0" i="0" u="none" strike="noStrike" baseline="0" dirty="0">
                <a:solidFill>
                  <a:schemeClr val="accent1"/>
                </a:solidFill>
                <a:latin typeface="Trebuchet MS" panose="020B0603020202020204" pitchFamily="34" charset="0"/>
              </a:rPr>
              <a:t>) domains than did TPC</a:t>
            </a:r>
            <a:r>
              <a:rPr lang="en-US" sz="1600" b="0" i="0" u="none" strike="noStrike" baseline="30000" dirty="0">
                <a:solidFill>
                  <a:schemeClr val="accent1"/>
                </a:solidFill>
                <a:latin typeface="Trebuchet MS" panose="020B0603020202020204" pitchFamily="34" charset="0"/>
              </a:rPr>
              <a:t>10</a:t>
            </a:r>
            <a:r>
              <a:rPr lang="en-US" sz="1600" b="0" i="0" u="none" strike="noStrike" baseline="0" dirty="0">
                <a:solidFill>
                  <a:schemeClr val="accent1"/>
                </a:solidFill>
                <a:latin typeface="Trebuchet MS" panose="020B0603020202020204" pitchFamily="34" charset="0"/>
              </a:rPr>
              <a:t> </a:t>
            </a:r>
          </a:p>
          <a:p>
            <a:pPr>
              <a:buSzPct val="100000"/>
              <a:buFont typeface="Arial" panose="020B0604020202020204" pitchFamily="34" charset="0"/>
              <a:buChar char="•"/>
            </a:pPr>
            <a:r>
              <a:rPr lang="en-US" sz="1600" b="0" i="0" u="none" strike="noStrike" baseline="0" dirty="0">
                <a:solidFill>
                  <a:schemeClr val="accent1"/>
                </a:solidFill>
                <a:latin typeface="Trebuchet MS" panose="020B0603020202020204" pitchFamily="34" charset="0"/>
              </a:rPr>
              <a:t>This analysis evaluates the final data from the phase 3 ASCENT study on efficacy, including OS, safety, and QoL </a:t>
            </a:r>
          </a:p>
          <a:p>
            <a:endParaRPr lang="en-US" dirty="0"/>
          </a:p>
        </p:txBody>
      </p:sp>
      <p:sp>
        <p:nvSpPr>
          <p:cNvPr id="7" name="TextBox 6">
            <a:extLst>
              <a:ext uri="{FF2B5EF4-FFF2-40B4-BE49-F238E27FC236}">
                <a16:creationId xmlns:a16="http://schemas.microsoft.com/office/drawing/2014/main" id="{F927DDA8-5BEA-4CE4-A28B-941A3D8CFF95}"/>
              </a:ext>
            </a:extLst>
          </p:cNvPr>
          <p:cNvSpPr txBox="1"/>
          <p:nvPr/>
        </p:nvSpPr>
        <p:spPr>
          <a:xfrm>
            <a:off x="211015" y="5788143"/>
            <a:ext cx="11339300" cy="98488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CI, confidence Intervals HR, hazard ratio; mTNBC, metastatic triple negative breast cancer; SG, sacituzumab govitecan; TPC, treatment of physician's choice; Trop-2, trophoblast cell-surface antigen-2.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Goldenberg DM, et al. </a:t>
            </a:r>
            <a:r>
              <a:rPr kumimoji="0" lang="de-DE"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Expert Opin Biol Ther</a:t>
            </a:r>
            <a:r>
              <a:rPr kumimoji="0" lang="de-DE"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2020;20:871-885. 2.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Avellini C,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Oncotarget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2017;8:58642-58653. 3. Nagayama A,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Ther</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Adv Med Oncol</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2020;12:1758835920915980. 4. Goldenberg DM,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Oncotarget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2015;6:22496-224512. 5. Cardillo TM,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Bioconjugate Chem</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2015;26:919-931. 6. Govindan SV,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Mol Cancer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Ther</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2013;12:968-978. 7. TRODELVY</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mn-cs"/>
              </a:rPr>
              <a:t>TM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govitecan-hziy</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Prescribing Information. Gilead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Science</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s, Inc.; April 2021. </a:t>
            </a:r>
            <a:r>
              <a:rPr kumimoji="0" lang="en-US" sz="800" b="1"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8.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European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Medicine</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s Agency: Trodelvy, INN-</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https://www.ema.europa.eu/en/documents/product-information/ trodelvy-epar-product-information_en.pdf. Accessed March 2022. </a:t>
            </a:r>
            <a:r>
              <a:rPr kumimoji="0" lang="en-US" sz="800" b="1"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9.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Bardia A,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N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Engl</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J Med</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2021;384:1529-1541. </a:t>
            </a:r>
            <a:r>
              <a:rPr kumimoji="0" lang="en-US" sz="800" b="1"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10.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Loibl</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 et al. ESMO 2021. Poster 257P.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14135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48E91-02FC-43D3-B62F-D4986EF4F066}"/>
              </a:ext>
            </a:extLst>
          </p:cNvPr>
          <p:cNvSpPr>
            <a:spLocks noGrp="1"/>
          </p:cNvSpPr>
          <p:nvPr>
            <p:ph type="title"/>
          </p:nvPr>
        </p:nvSpPr>
        <p:spPr/>
        <p:txBody>
          <a:bodyPr anchor="ctr"/>
          <a:lstStyle/>
          <a:p>
            <a:r>
              <a:rPr lang="en-US" dirty="0">
                <a:solidFill>
                  <a:schemeClr val="accent1"/>
                </a:solidFill>
              </a:rPr>
              <a:t>Methods</a:t>
            </a:r>
          </a:p>
        </p:txBody>
      </p:sp>
      <p:sp>
        <p:nvSpPr>
          <p:cNvPr id="3" name="Slide Number Placeholder 2">
            <a:extLst>
              <a:ext uri="{FF2B5EF4-FFF2-40B4-BE49-F238E27FC236}">
                <a16:creationId xmlns:a16="http://schemas.microsoft.com/office/drawing/2014/main" id="{F2EFD631-4E4C-4B13-87E4-78E3D296776B}"/>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6DBA214C-7C92-46BC-A19C-D2588BD66D6D}"/>
              </a:ext>
            </a:extLst>
          </p:cNvPr>
          <p:cNvSpPr>
            <a:spLocks noGrp="1"/>
          </p:cNvSpPr>
          <p:nvPr>
            <p:ph type="body" sz="quarter" idx="10"/>
          </p:nvPr>
        </p:nvSpPr>
        <p:spPr/>
        <p:txBody>
          <a:bodyPr/>
          <a:lstStyle/>
          <a:p>
            <a:pPr>
              <a:lnSpc>
                <a:spcPct val="100000"/>
              </a:lnSpc>
              <a:spcBef>
                <a:spcPts val="600"/>
              </a:spcBef>
              <a:buSzPct val="100000"/>
              <a:buFont typeface="Arial" panose="020B0604020202020204" pitchFamily="34" charset="0"/>
              <a:buChar char="•"/>
            </a:pPr>
            <a:r>
              <a:rPr lang="en-US" sz="1800" dirty="0">
                <a:solidFill>
                  <a:schemeClr val="accent1"/>
                </a:solidFill>
                <a:latin typeface="Trebuchet MS" panose="020B0603020202020204" pitchFamily="34" charset="0"/>
              </a:rPr>
              <a:t>In the phase 3 ASCENT trial, patients with </a:t>
            </a:r>
            <a:r>
              <a:rPr lang="en-US" sz="1800" dirty="0" err="1">
                <a:solidFill>
                  <a:schemeClr val="accent1"/>
                </a:solidFill>
                <a:latin typeface="Trebuchet MS" panose="020B0603020202020204" pitchFamily="34" charset="0"/>
              </a:rPr>
              <a:t>mTNBC</a:t>
            </a:r>
            <a:r>
              <a:rPr lang="en-US" sz="1800" dirty="0">
                <a:solidFill>
                  <a:schemeClr val="accent1"/>
                </a:solidFill>
                <a:latin typeface="Trebuchet MS" panose="020B0603020202020204" pitchFamily="34" charset="0"/>
              </a:rPr>
              <a:t> refractory to or relapsing after ≥2 prior chemotherapies (at least 1 in the metastatic setting) were randomized 1:1 to receive either </a:t>
            </a:r>
          </a:p>
          <a:p>
            <a:pPr marL="878205" lvl="3" indent="-342900">
              <a:lnSpc>
                <a:spcPct val="100000"/>
              </a:lnSpc>
              <a:spcBef>
                <a:spcPts val="600"/>
              </a:spcBef>
              <a:buSzPct val="65000"/>
              <a:buFont typeface="Courier New" panose="02070309020205020404" pitchFamily="49" charset="0"/>
              <a:buChar char="o"/>
            </a:pPr>
            <a:r>
              <a:rPr lang="en-US" sz="1800" dirty="0">
                <a:solidFill>
                  <a:schemeClr val="accent1"/>
                </a:solidFill>
                <a:latin typeface="Trebuchet MS" panose="020B0603020202020204" pitchFamily="34" charset="0"/>
              </a:rPr>
              <a:t>SG (10 mg/kg IV on days 1 and 8, every 21 days) </a:t>
            </a:r>
          </a:p>
          <a:p>
            <a:pPr marL="535305" lvl="3" indent="0">
              <a:lnSpc>
                <a:spcPct val="100000"/>
              </a:lnSpc>
              <a:spcBef>
                <a:spcPts val="600"/>
              </a:spcBef>
              <a:buSzPct val="65000"/>
              <a:buNone/>
            </a:pPr>
            <a:r>
              <a:rPr lang="en-US" sz="1800" dirty="0">
                <a:solidFill>
                  <a:schemeClr val="accent1"/>
                </a:solidFill>
                <a:latin typeface="Trebuchet MS" panose="020B0603020202020204" pitchFamily="34" charset="0"/>
              </a:rPr>
              <a:t>or </a:t>
            </a:r>
          </a:p>
          <a:p>
            <a:pPr marL="878205" lvl="3" indent="-342900">
              <a:lnSpc>
                <a:spcPct val="100000"/>
              </a:lnSpc>
              <a:spcBef>
                <a:spcPts val="600"/>
              </a:spcBef>
              <a:buSzPct val="65000"/>
              <a:buFont typeface="Courier New" panose="02070309020205020404" pitchFamily="49" charset="0"/>
              <a:buChar char="o"/>
            </a:pPr>
            <a:r>
              <a:rPr lang="en-US" sz="1800" dirty="0">
                <a:solidFill>
                  <a:schemeClr val="accent1"/>
                </a:solidFill>
                <a:latin typeface="Trebuchet MS" panose="020B0603020202020204" pitchFamily="34" charset="0"/>
              </a:rPr>
              <a:t>Treatment of physician’s choice (TPC; capecitabine, </a:t>
            </a:r>
            <a:r>
              <a:rPr lang="en-US" sz="1800" dirty="0" err="1">
                <a:solidFill>
                  <a:schemeClr val="accent1"/>
                </a:solidFill>
                <a:latin typeface="Trebuchet MS" panose="020B0603020202020204" pitchFamily="34" charset="0"/>
              </a:rPr>
              <a:t>eribulin</a:t>
            </a:r>
            <a:r>
              <a:rPr lang="en-US" sz="1800" dirty="0">
                <a:solidFill>
                  <a:schemeClr val="accent1"/>
                </a:solidFill>
                <a:latin typeface="Trebuchet MS" panose="020B0603020202020204" pitchFamily="34" charset="0"/>
              </a:rPr>
              <a:t>, vinorelbine, or gemcitabine)</a:t>
            </a:r>
          </a:p>
          <a:p>
            <a:pPr>
              <a:lnSpc>
                <a:spcPct val="100000"/>
              </a:lnSpc>
              <a:spcBef>
                <a:spcPts val="600"/>
              </a:spcBef>
              <a:buSzPct val="100000"/>
              <a:buFont typeface="Arial" panose="020B0604020202020204" pitchFamily="34" charset="0"/>
              <a:buChar char="•"/>
            </a:pPr>
            <a:r>
              <a:rPr lang="en-US" sz="1800" dirty="0">
                <a:solidFill>
                  <a:schemeClr val="accent1"/>
                </a:solidFill>
                <a:latin typeface="Trebuchet MS" panose="020B0603020202020204" pitchFamily="34" charset="0"/>
              </a:rPr>
              <a:t>Primary endpoint was PFS per RECIST 1.1 by independent review in patients without known brain metastases at baseline; secondary endpoints included OS, safety, and </a:t>
            </a:r>
            <a:r>
              <a:rPr lang="en-US" sz="1800" dirty="0" err="1">
                <a:solidFill>
                  <a:schemeClr val="accent1"/>
                </a:solidFill>
                <a:latin typeface="Trebuchet MS" panose="020B0603020202020204" pitchFamily="34" charset="0"/>
              </a:rPr>
              <a:t>HRQoL</a:t>
            </a:r>
            <a:endParaRPr lang="en-US" sz="1800" dirty="0">
              <a:solidFill>
                <a:schemeClr val="accent1"/>
              </a:solidFill>
              <a:latin typeface="Trebuchet MS" panose="020B0603020202020204" pitchFamily="34" charset="0"/>
            </a:endParaRPr>
          </a:p>
          <a:p>
            <a:pPr>
              <a:lnSpc>
                <a:spcPct val="100000"/>
              </a:lnSpc>
              <a:spcBef>
                <a:spcPts val="600"/>
              </a:spcBef>
              <a:buSzPct val="100000"/>
              <a:buFont typeface="Arial" panose="020B0604020202020204" pitchFamily="34" charset="0"/>
              <a:buChar char="•"/>
            </a:pPr>
            <a:r>
              <a:rPr lang="en-US" sz="1800" dirty="0">
                <a:solidFill>
                  <a:schemeClr val="accent1"/>
                </a:solidFill>
                <a:latin typeface="Trebuchet MS" panose="020B0603020202020204" pitchFamily="34" charset="0"/>
              </a:rPr>
              <a:t>Safety was analyzed in patients who received ≥1 dose of study drug </a:t>
            </a:r>
          </a:p>
          <a:p>
            <a:pPr>
              <a:lnSpc>
                <a:spcPct val="100000"/>
              </a:lnSpc>
              <a:spcBef>
                <a:spcPts val="600"/>
              </a:spcBef>
              <a:buSzPct val="100000"/>
              <a:buFont typeface="Arial" panose="020B0604020202020204" pitchFamily="34" charset="0"/>
              <a:buChar char="•"/>
            </a:pPr>
            <a:r>
              <a:rPr lang="en-US" sz="1800" dirty="0">
                <a:solidFill>
                  <a:schemeClr val="accent1"/>
                </a:solidFill>
                <a:latin typeface="Trebuchet MS" panose="020B0603020202020204" pitchFamily="34" charset="0"/>
              </a:rPr>
              <a:t>The final database lock date was February 25, 2021, which includes further efficacy and safety data collected from the remaining 17 participants after the final data cut (March 11, 2020)</a:t>
            </a:r>
          </a:p>
          <a:p>
            <a:endParaRPr lang="en-US" dirty="0"/>
          </a:p>
        </p:txBody>
      </p:sp>
      <p:sp>
        <p:nvSpPr>
          <p:cNvPr id="5" name="Text Placeholder 4">
            <a:extLst>
              <a:ext uri="{FF2B5EF4-FFF2-40B4-BE49-F238E27FC236}">
                <a16:creationId xmlns:a16="http://schemas.microsoft.com/office/drawing/2014/main" id="{5F7984FB-CFCA-4063-B8CC-6334FAE69808}"/>
              </a:ext>
            </a:extLst>
          </p:cNvPr>
          <p:cNvSpPr txBox="1">
            <a:spLocks/>
          </p:cNvSpPr>
          <p:nvPr/>
        </p:nvSpPr>
        <p:spPr>
          <a:xfrm>
            <a:off x="211015" y="6173701"/>
            <a:ext cx="11339300" cy="4541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HRQoL</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health related quality of life; IV, intravenous;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metastatic triple negative breast cancer; OS, overall survival; PFS, progression free survival;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RECIST 1.1, Response Evaluation Criteria in Solid Tumors, version 1.1;</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r>
              <a:rPr kumimoji="0" lang="de-DE"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TPC, treatment of physician's choice</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22997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49FF7-007B-4043-AFF4-230A2ABB6EDD}"/>
              </a:ext>
            </a:extLst>
          </p:cNvPr>
          <p:cNvSpPr>
            <a:spLocks noGrp="1"/>
          </p:cNvSpPr>
          <p:nvPr>
            <p:ph type="title"/>
          </p:nvPr>
        </p:nvSpPr>
        <p:spPr/>
        <p:txBody>
          <a:bodyPr anchor="ctr"/>
          <a:lstStyle/>
          <a:p>
            <a:r>
              <a:rPr lang="en-US" dirty="0">
                <a:solidFill>
                  <a:schemeClr val="accent1"/>
                </a:solidFill>
              </a:rPr>
              <a:t>ASCENT Study Design </a:t>
            </a:r>
          </a:p>
        </p:txBody>
      </p:sp>
      <p:sp>
        <p:nvSpPr>
          <p:cNvPr id="3" name="Slide Number Placeholder 2">
            <a:extLst>
              <a:ext uri="{FF2B5EF4-FFF2-40B4-BE49-F238E27FC236}">
                <a16:creationId xmlns:a16="http://schemas.microsoft.com/office/drawing/2014/main" id="{DB6A3E9C-43FF-43A2-88C3-FB087FA4BE7A}"/>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5" name="Text Placeholder 4">
            <a:extLst>
              <a:ext uri="{FF2B5EF4-FFF2-40B4-BE49-F238E27FC236}">
                <a16:creationId xmlns:a16="http://schemas.microsoft.com/office/drawing/2014/main" id="{696A91B1-BE7E-47DF-A744-58F4348DBD68}"/>
              </a:ext>
            </a:extLst>
          </p:cNvPr>
          <p:cNvSpPr txBox="1">
            <a:spLocks/>
          </p:cNvSpPr>
          <p:nvPr/>
        </p:nvSpPr>
        <p:spPr>
          <a:xfrm>
            <a:off x="221901" y="5954741"/>
            <a:ext cx="11339301"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en-US" sz="900" b="0" i="0" u="none" strike="noStrike" kern="1200" cap="none" spc="0" normalizeH="0" baseline="0" noProof="0" dirty="0">
                <a:ln>
                  <a:noFill/>
                </a:ln>
                <a:solidFill>
                  <a:srgbClr val="203661"/>
                </a:solidFill>
                <a:effectLst/>
                <a:uLnTx/>
                <a:uFillTx/>
                <a:latin typeface="Arial" panose="020B0604020202020204"/>
                <a:ea typeface="+mn-ea"/>
                <a:cs typeface="Arial" panose="020B0604020202020204" pitchFamily="34" charset="0"/>
              </a:rPr>
            </a:b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Adapted from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N Engl J Med</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Bardia A, Hurvitz SA, Tolaney SM, et al. Sacituzumab govitecan in metastatic triple-negative breast cancer. Vol. 384, pp 1529-1541. Copyright ©2022 Massachusetts Medical Society.  Reused with permission from Massachusetts Medical Society.</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b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PFS measured by an independent, centralized, and blinded group of radiology experts who assessed tumor response using RECIST 1.1 criteria in patients without brain metastasis.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The ITT population includes all randomized patients (with and without brain metastases). Baseline brain MRI only required for patients with known brain metastasis.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ASCO/CAP, American Society of Clinical Oncology/College of American Pathologists; DOR, duration of response; ITT, intention-to-treat; IV, intravenous; MRI, magnetic resonance imaging; ORR, objective response rate; OS, overall survival; PFS, progression-free survival; QoL, quality of life; R, randomization; RECIST 1.1, Response Evaluation Criteria in Solid Tumors, version 1.1; TNBC, triple-negative breast cancer; TTR, time to response.</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b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0" i="0" u="none" strike="noStrike" kern="1200" cap="none" spc="0" normalizeH="0" baseline="0" noProof="0" dirty="0">
              <a:ln>
                <a:noFill/>
              </a:ln>
              <a:solidFill>
                <a:srgbClr val="203661"/>
              </a:solidFill>
              <a:effectLst/>
              <a:uLnTx/>
              <a:uFillTx/>
              <a:latin typeface="Arial" panose="020B0604020202020204" pitchFamily="34" charset="0"/>
              <a:ea typeface="Helvetica" charset="0"/>
              <a:cs typeface="Arial" panose="020B0604020202020204" pitchFamily="34" charset="0"/>
            </a:endParaRPr>
          </a:p>
        </p:txBody>
      </p:sp>
      <p:grpSp>
        <p:nvGrpSpPr>
          <p:cNvPr id="6" name="Group 5">
            <a:extLst>
              <a:ext uri="{FF2B5EF4-FFF2-40B4-BE49-F238E27FC236}">
                <a16:creationId xmlns:a16="http://schemas.microsoft.com/office/drawing/2014/main" id="{3615C260-955E-4F0A-9443-A85EAFC9F66A}"/>
              </a:ext>
            </a:extLst>
          </p:cNvPr>
          <p:cNvGrpSpPr/>
          <p:nvPr/>
        </p:nvGrpSpPr>
        <p:grpSpPr>
          <a:xfrm>
            <a:off x="483132" y="1352144"/>
            <a:ext cx="11225735" cy="3510772"/>
            <a:chOff x="210469" y="1478467"/>
            <a:chExt cx="11308473" cy="3928847"/>
          </a:xfrm>
        </p:grpSpPr>
        <p:sp>
          <p:nvSpPr>
            <p:cNvPr id="7" name="Rounded Rectangle 12">
              <a:extLst>
                <a:ext uri="{FF2B5EF4-FFF2-40B4-BE49-F238E27FC236}">
                  <a16:creationId xmlns:a16="http://schemas.microsoft.com/office/drawing/2014/main" id="{119CD3FB-CA1C-4A8F-A37F-5E1E2FC912FB}"/>
                </a:ext>
              </a:extLst>
            </p:cNvPr>
            <p:cNvSpPr/>
            <p:nvPr/>
          </p:nvSpPr>
          <p:spPr>
            <a:xfrm>
              <a:off x="4063903" y="2167406"/>
              <a:ext cx="227591" cy="1280160"/>
            </a:xfrm>
            <a:custGeom>
              <a:avLst/>
              <a:gdLst>
                <a:gd name="connsiteX0" fmla="*/ 0 w 1000125"/>
                <a:gd name="connsiteY0" fmla="*/ 0 h 1000125"/>
                <a:gd name="connsiteX1" fmla="*/ 0 w 1000125"/>
                <a:gd name="connsiteY1" fmla="*/ 0 h 1000125"/>
                <a:gd name="connsiteX2" fmla="*/ 1000125 w 1000125"/>
                <a:gd name="connsiteY2" fmla="*/ 0 h 1000125"/>
                <a:gd name="connsiteX3" fmla="*/ 1000125 w 1000125"/>
                <a:gd name="connsiteY3" fmla="*/ 0 h 1000125"/>
                <a:gd name="connsiteX4" fmla="*/ 1000125 w 1000125"/>
                <a:gd name="connsiteY4" fmla="*/ 1000125 h 1000125"/>
                <a:gd name="connsiteX5" fmla="*/ 1000125 w 1000125"/>
                <a:gd name="connsiteY5" fmla="*/ 1000125 h 1000125"/>
                <a:gd name="connsiteX6" fmla="*/ 0 w 1000125"/>
                <a:gd name="connsiteY6" fmla="*/ 1000125 h 1000125"/>
                <a:gd name="connsiteX7" fmla="*/ 0 w 1000125"/>
                <a:gd name="connsiteY7" fmla="*/ 1000125 h 1000125"/>
                <a:gd name="connsiteX8" fmla="*/ 0 w 1000125"/>
                <a:gd name="connsiteY8" fmla="*/ 0 h 1000125"/>
                <a:gd name="connsiteX0dup0" fmla="*/ 1000125 w 1091565"/>
                <a:gd name="connsiteY0dup0" fmla="*/ 1000125 h 1000125"/>
                <a:gd name="connsiteX1dup0" fmla="*/ 1000125 w 1091565"/>
                <a:gd name="connsiteY1dup0" fmla="*/ 1000125 h 1000125"/>
                <a:gd name="connsiteX2dup0" fmla="*/ 0 w 1091565"/>
                <a:gd name="connsiteY2dup0" fmla="*/ 1000125 h 1000125"/>
                <a:gd name="connsiteX3dup0" fmla="*/ 0 w 1091565"/>
                <a:gd name="connsiteY3dup0" fmla="*/ 1000125 h 1000125"/>
                <a:gd name="connsiteX4dup0" fmla="*/ 0 w 1091565"/>
                <a:gd name="connsiteY4dup0" fmla="*/ 0 h 1000125"/>
                <a:gd name="connsiteX5dup0" fmla="*/ 0 w 1091565"/>
                <a:gd name="connsiteY5dup0" fmla="*/ 0 h 1000125"/>
                <a:gd name="connsiteX6dup0" fmla="*/ 1000125 w 1091565"/>
                <a:gd name="connsiteY6dup0" fmla="*/ 0 h 1000125"/>
                <a:gd name="connsiteX7dup0" fmla="*/ 1091565 w 1091565"/>
                <a:gd name="connsiteY7dup0" fmla="*/ 91440 h 1000125"/>
                <a:gd name="connsiteX0dup0dup1" fmla="*/ 1000125 w 1000125"/>
                <a:gd name="connsiteY0dup0dup1" fmla="*/ 1000125 h 1000125"/>
                <a:gd name="connsiteX1dup0dup1" fmla="*/ 1000125 w 1000125"/>
                <a:gd name="connsiteY1dup0dup1" fmla="*/ 1000125 h 1000125"/>
                <a:gd name="connsiteX2dup0dup1" fmla="*/ 0 w 1000125"/>
                <a:gd name="connsiteY2dup0dup1" fmla="*/ 1000125 h 1000125"/>
                <a:gd name="connsiteX3dup0dup1" fmla="*/ 0 w 1000125"/>
                <a:gd name="connsiteY3dup0dup1" fmla="*/ 1000125 h 1000125"/>
                <a:gd name="connsiteX4dup0dup1" fmla="*/ 0 w 1000125"/>
                <a:gd name="connsiteY4dup0dup1" fmla="*/ 0 h 1000125"/>
                <a:gd name="connsiteX5dup0dup1" fmla="*/ 0 w 1000125"/>
                <a:gd name="connsiteY5dup0dup1" fmla="*/ 0 h 1000125"/>
                <a:gd name="connsiteX6dup0dup1" fmla="*/ 1000125 w 1000125"/>
                <a:gd name="connsiteY6dup0dup1" fmla="*/ 0 h 1000125"/>
              </a:gdLst>
              <a:ahLst/>
              <a:cxnLst>
                <a:cxn ang="0">
                  <a:pos x="connsiteX0dup0dup1" y="connsiteY0dup0dup1"/>
                </a:cxn>
                <a:cxn ang="0">
                  <a:pos x="connsiteX1dup0dup1" y="connsiteY1dup0dup1"/>
                </a:cxn>
                <a:cxn ang="0">
                  <a:pos x="connsiteX2dup0dup1" y="connsiteY2dup0dup1"/>
                </a:cxn>
                <a:cxn ang="0">
                  <a:pos x="connsiteX3dup0dup1" y="connsiteY3dup0dup1"/>
                </a:cxn>
                <a:cxn ang="0">
                  <a:pos x="connsiteX4dup0dup1" y="connsiteY4dup0dup1"/>
                </a:cxn>
                <a:cxn ang="0">
                  <a:pos x="connsiteX5dup0dup1" y="connsiteY5dup0dup1"/>
                </a:cxn>
                <a:cxn ang="0">
                  <a:pos x="connsiteX6dup0dup1" y="connsiteY6dup0dup1"/>
                </a:cxn>
              </a:cxnLst>
              <a:rect l="l" t="t" r="r" b="b"/>
              <a:pathLst>
                <a:path w="1000125" h="1000125">
                  <a:moveTo>
                    <a:pt x="1000125" y="1000125"/>
                  </a:moveTo>
                  <a:lnTo>
                    <a:pt x="1000125" y="1000125"/>
                  </a:lnTo>
                  <a:lnTo>
                    <a:pt x="0" y="1000125"/>
                  </a:lnTo>
                  <a:lnTo>
                    <a:pt x="0" y="1000125"/>
                  </a:lnTo>
                  <a:lnTo>
                    <a:pt x="0" y="0"/>
                  </a:lnTo>
                  <a:lnTo>
                    <a:pt x="0" y="0"/>
                  </a:lnTo>
                  <a:lnTo>
                    <a:pt x="1000125" y="0"/>
                  </a:lnTo>
                </a:path>
              </a:pathLst>
            </a:custGeom>
            <a:noFill/>
            <a:ln w="28575" cap="flat" cmpd="sng" algn="ctr">
              <a:solidFill>
                <a:srgbClr val="000000"/>
              </a:solidFill>
              <a:prstDash val="solid"/>
              <a:headEnd type="triangle" w="med" len="med"/>
              <a:tailEnd type="triangle" w="med" len="med"/>
            </a:ln>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endParaRPr>
            </a:p>
          </p:txBody>
        </p:sp>
        <p:cxnSp>
          <p:nvCxnSpPr>
            <p:cNvPr id="8" name="Straight Connector 7">
              <a:extLst>
                <a:ext uri="{FF2B5EF4-FFF2-40B4-BE49-F238E27FC236}">
                  <a16:creationId xmlns:a16="http://schemas.microsoft.com/office/drawing/2014/main" id="{AA012972-F2B1-40AF-92B3-3379254F4D08}"/>
                </a:ext>
              </a:extLst>
            </p:cNvPr>
            <p:cNvCxnSpPr>
              <a:cxnSpLocks/>
            </p:cNvCxnSpPr>
            <p:nvPr/>
          </p:nvCxnSpPr>
          <p:spPr>
            <a:xfrm flipH="1">
              <a:off x="2982534" y="2768158"/>
              <a:ext cx="1096610" cy="0"/>
            </a:xfrm>
            <a:prstGeom prst="line">
              <a:avLst/>
            </a:prstGeom>
            <a:noFill/>
            <a:ln w="28575" cap="flat" cmpd="sng" algn="ctr">
              <a:solidFill>
                <a:srgbClr val="000000"/>
              </a:solidFill>
              <a:prstDash val="solid"/>
            </a:ln>
          </p:spPr>
        </p:cxnSp>
        <p:cxnSp>
          <p:nvCxnSpPr>
            <p:cNvPr id="9" name="Straight Connector 8">
              <a:extLst>
                <a:ext uri="{FF2B5EF4-FFF2-40B4-BE49-F238E27FC236}">
                  <a16:creationId xmlns:a16="http://schemas.microsoft.com/office/drawing/2014/main" id="{2461EE28-BF2E-460D-A7A4-76DF978EBF88}"/>
                </a:ext>
              </a:extLst>
            </p:cNvPr>
            <p:cNvCxnSpPr>
              <a:cxnSpLocks/>
            </p:cNvCxnSpPr>
            <p:nvPr/>
          </p:nvCxnSpPr>
          <p:spPr>
            <a:xfrm>
              <a:off x="8299938" y="2766418"/>
              <a:ext cx="1411214" cy="0"/>
            </a:xfrm>
            <a:prstGeom prst="line">
              <a:avLst/>
            </a:prstGeom>
            <a:noFill/>
            <a:ln w="28575" cap="flat" cmpd="sng" algn="ctr">
              <a:solidFill>
                <a:srgbClr val="000000"/>
              </a:solidFill>
              <a:prstDash val="solid"/>
              <a:headEnd type="none" w="med" len="med"/>
              <a:tailEnd type="triangle" w="med" len="med"/>
            </a:ln>
          </p:spPr>
        </p:cxnSp>
        <p:sp>
          <p:nvSpPr>
            <p:cNvPr id="10" name="Rounded Rectangle 12">
              <a:extLst>
                <a:ext uri="{FF2B5EF4-FFF2-40B4-BE49-F238E27FC236}">
                  <a16:creationId xmlns:a16="http://schemas.microsoft.com/office/drawing/2014/main" id="{694CB539-E8B5-4AD8-BAFF-7D474DB71F67}"/>
                </a:ext>
              </a:extLst>
            </p:cNvPr>
            <p:cNvSpPr/>
            <p:nvPr/>
          </p:nvSpPr>
          <p:spPr>
            <a:xfrm rot="10800000">
              <a:off x="7657887" y="2167406"/>
              <a:ext cx="227592" cy="1280160"/>
            </a:xfrm>
            <a:custGeom>
              <a:avLst/>
              <a:gdLst>
                <a:gd name="connsiteX0" fmla="*/ 0 w 1000125"/>
                <a:gd name="connsiteY0" fmla="*/ 0 h 1000125"/>
                <a:gd name="connsiteX1" fmla="*/ 0 w 1000125"/>
                <a:gd name="connsiteY1" fmla="*/ 0 h 1000125"/>
                <a:gd name="connsiteX2" fmla="*/ 1000125 w 1000125"/>
                <a:gd name="connsiteY2" fmla="*/ 0 h 1000125"/>
                <a:gd name="connsiteX3" fmla="*/ 1000125 w 1000125"/>
                <a:gd name="connsiteY3" fmla="*/ 0 h 1000125"/>
                <a:gd name="connsiteX4" fmla="*/ 1000125 w 1000125"/>
                <a:gd name="connsiteY4" fmla="*/ 1000125 h 1000125"/>
                <a:gd name="connsiteX5" fmla="*/ 1000125 w 1000125"/>
                <a:gd name="connsiteY5" fmla="*/ 1000125 h 1000125"/>
                <a:gd name="connsiteX6" fmla="*/ 0 w 1000125"/>
                <a:gd name="connsiteY6" fmla="*/ 1000125 h 1000125"/>
                <a:gd name="connsiteX7" fmla="*/ 0 w 1000125"/>
                <a:gd name="connsiteY7" fmla="*/ 1000125 h 1000125"/>
                <a:gd name="connsiteX8" fmla="*/ 0 w 1000125"/>
                <a:gd name="connsiteY8" fmla="*/ 0 h 1000125"/>
                <a:gd name="connsiteX0dup0" fmla="*/ 1000125 w 1091565"/>
                <a:gd name="connsiteY0dup0" fmla="*/ 1000125 h 1000125"/>
                <a:gd name="connsiteX1dup0" fmla="*/ 1000125 w 1091565"/>
                <a:gd name="connsiteY1dup0" fmla="*/ 1000125 h 1000125"/>
                <a:gd name="connsiteX2dup0" fmla="*/ 0 w 1091565"/>
                <a:gd name="connsiteY2dup0" fmla="*/ 1000125 h 1000125"/>
                <a:gd name="connsiteX3dup0" fmla="*/ 0 w 1091565"/>
                <a:gd name="connsiteY3dup0" fmla="*/ 1000125 h 1000125"/>
                <a:gd name="connsiteX4dup0" fmla="*/ 0 w 1091565"/>
                <a:gd name="connsiteY4dup0" fmla="*/ 0 h 1000125"/>
                <a:gd name="connsiteX5dup0" fmla="*/ 0 w 1091565"/>
                <a:gd name="connsiteY5dup0" fmla="*/ 0 h 1000125"/>
                <a:gd name="connsiteX6dup0" fmla="*/ 1000125 w 1091565"/>
                <a:gd name="connsiteY6dup0" fmla="*/ 0 h 1000125"/>
                <a:gd name="connsiteX7dup0" fmla="*/ 1091565 w 1091565"/>
                <a:gd name="connsiteY7dup0" fmla="*/ 91440 h 1000125"/>
                <a:gd name="connsiteX0dup0dup1" fmla="*/ 1000125 w 1000125"/>
                <a:gd name="connsiteY0dup0dup1" fmla="*/ 1000125 h 1000125"/>
                <a:gd name="connsiteX1dup0dup1" fmla="*/ 1000125 w 1000125"/>
                <a:gd name="connsiteY1dup0dup1" fmla="*/ 1000125 h 1000125"/>
                <a:gd name="connsiteX2dup0dup1" fmla="*/ 0 w 1000125"/>
                <a:gd name="connsiteY2dup0dup1" fmla="*/ 1000125 h 1000125"/>
                <a:gd name="connsiteX3dup0dup1" fmla="*/ 0 w 1000125"/>
                <a:gd name="connsiteY3dup0dup1" fmla="*/ 1000125 h 1000125"/>
                <a:gd name="connsiteX4dup0dup1" fmla="*/ 0 w 1000125"/>
                <a:gd name="connsiteY4dup0dup1" fmla="*/ 0 h 1000125"/>
                <a:gd name="connsiteX5dup0dup1" fmla="*/ 0 w 1000125"/>
                <a:gd name="connsiteY5dup0dup1" fmla="*/ 0 h 1000125"/>
                <a:gd name="connsiteX6dup0dup1" fmla="*/ 1000125 w 1000125"/>
                <a:gd name="connsiteY6dup0dup1" fmla="*/ 0 h 1000125"/>
              </a:gdLst>
              <a:ahLst/>
              <a:cxnLst>
                <a:cxn ang="0">
                  <a:pos x="connsiteX0dup0dup1" y="connsiteY0dup0dup1"/>
                </a:cxn>
                <a:cxn ang="0">
                  <a:pos x="connsiteX1dup0dup1" y="connsiteY1dup0dup1"/>
                </a:cxn>
                <a:cxn ang="0">
                  <a:pos x="connsiteX2dup0dup1" y="connsiteY2dup0dup1"/>
                </a:cxn>
                <a:cxn ang="0">
                  <a:pos x="connsiteX3dup0dup1" y="connsiteY3dup0dup1"/>
                </a:cxn>
                <a:cxn ang="0">
                  <a:pos x="connsiteX4dup0dup1" y="connsiteY4dup0dup1"/>
                </a:cxn>
                <a:cxn ang="0">
                  <a:pos x="connsiteX5dup0dup1" y="connsiteY5dup0dup1"/>
                </a:cxn>
                <a:cxn ang="0">
                  <a:pos x="connsiteX6dup0dup1" y="connsiteY6dup0dup1"/>
                </a:cxn>
              </a:cxnLst>
              <a:rect l="l" t="t" r="r" b="b"/>
              <a:pathLst>
                <a:path w="1000125" h="1000125">
                  <a:moveTo>
                    <a:pt x="1000125" y="1000125"/>
                  </a:moveTo>
                  <a:lnTo>
                    <a:pt x="1000125" y="1000125"/>
                  </a:lnTo>
                  <a:lnTo>
                    <a:pt x="0" y="1000125"/>
                  </a:lnTo>
                  <a:lnTo>
                    <a:pt x="0" y="1000125"/>
                  </a:lnTo>
                  <a:lnTo>
                    <a:pt x="0" y="0"/>
                  </a:lnTo>
                  <a:lnTo>
                    <a:pt x="0" y="0"/>
                  </a:lnTo>
                  <a:lnTo>
                    <a:pt x="1000125" y="0"/>
                  </a:lnTo>
                </a:path>
              </a:pathLst>
            </a:custGeom>
            <a:noFill/>
            <a:ln w="28575" cap="flat" cmpd="sng" algn="ctr">
              <a:solidFill>
                <a:srgbClr val="000000"/>
              </a:solidFill>
              <a:prstDash val="solid"/>
              <a:headEnd type="none" w="med" len="med"/>
              <a:tailEnd type="none" w="med" len="med"/>
            </a:ln>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endParaRPr>
            </a:p>
          </p:txBody>
        </p:sp>
        <p:sp>
          <p:nvSpPr>
            <p:cNvPr id="11" name="Rectangle: Rounded Corners 10">
              <a:extLst>
                <a:ext uri="{FF2B5EF4-FFF2-40B4-BE49-F238E27FC236}">
                  <a16:creationId xmlns:a16="http://schemas.microsoft.com/office/drawing/2014/main" id="{63F94F41-A4F1-435F-83E5-FA30F04E3BE9}"/>
                </a:ext>
              </a:extLst>
            </p:cNvPr>
            <p:cNvSpPr/>
            <p:nvPr/>
          </p:nvSpPr>
          <p:spPr>
            <a:xfrm>
              <a:off x="210469" y="1638014"/>
              <a:ext cx="3156401" cy="3228984"/>
            </a:xfrm>
            <a:prstGeom prst="roundRect">
              <a:avLst>
                <a:gd name="adj" fmla="val 0"/>
              </a:avLst>
            </a:prstGeom>
            <a:pattFill prst="pct5">
              <a:fgClr>
                <a:srgbClr val="FFFFFF">
                  <a:lumMod val="95000"/>
                </a:srgbClr>
              </a:fgClr>
              <a:bgClr>
                <a:sysClr val="window" lastClr="FFFFFF"/>
              </a:bgClr>
            </a:pattFill>
            <a:ln w="12700" cap="flat" cmpd="sng" algn="ctr">
              <a:solidFill>
                <a:srgbClr val="262261"/>
              </a:solidFill>
              <a:prstDash val="solid"/>
            </a:ln>
            <a:effectLst/>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Metastatic TNBC</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(per ASCO/CAP)</a:t>
              </a:r>
            </a:p>
            <a:p>
              <a:pPr marL="0" marR="0" lvl="0" indent="0" algn="ctr" defTabSz="1219170" rtl="0" eaLnBrk="1" fontAlgn="auto" latinLnBrk="0" hangingPunct="1">
                <a:lnSpc>
                  <a:spcPct val="95000"/>
                </a:lnSpc>
                <a:spcBef>
                  <a:spcPts val="600"/>
                </a:spcBef>
                <a:spcAft>
                  <a:spcPts val="0"/>
                </a:spcAft>
                <a:buClrTx/>
                <a:buSzTx/>
                <a:buFontTx/>
                <a:buNone/>
                <a:tabLst/>
                <a:defRPr/>
              </a:pPr>
              <a:r>
                <a:rPr kumimoji="0" lang="en-US" sz="16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≥2 chemotherapies for advanced disease</a:t>
              </a:r>
            </a:p>
            <a:p>
              <a:pPr marL="0" marR="0" lvl="0" indent="0" algn="ctr" defTabSz="1219170" rtl="0" eaLnBrk="1" fontAlgn="auto" latinLnBrk="0" hangingPunct="1">
                <a:lnSpc>
                  <a:spcPct val="95000"/>
                </a:lnSpc>
                <a:spcBef>
                  <a:spcPts val="600"/>
                </a:spcBef>
                <a:spcAft>
                  <a:spcPts val="0"/>
                </a:spcAft>
                <a:buClrTx/>
                <a:buSzTx/>
                <a:buFontTx/>
                <a:buNone/>
                <a:tabLst/>
                <a:defRPr/>
              </a:pPr>
              <a:r>
                <a:rPr kumimoji="0" lang="en-US" sz="16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[no upper limit; </a:t>
              </a:r>
              <a:r>
                <a:rPr kumimoji="0" lang="en-US" sz="16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sym typeface="Symbol" panose="05050102010706020507" pitchFamily="18" charset="2"/>
                </a:rPr>
                <a:t>1 of the required prior regimens could be from progression that occurred within a 12-month period after completion of (neo)adjuvant therapy]</a:t>
              </a:r>
            </a:p>
            <a:p>
              <a:pPr marL="0" marR="0" lvl="0" indent="0" algn="ctr" defTabSz="1219170" rtl="0" eaLnBrk="1" fontAlgn="auto" latinLnBrk="0" hangingPunct="1">
                <a:lnSpc>
                  <a:spcPct val="95000"/>
                </a:lnSpc>
                <a:spcBef>
                  <a:spcPts val="600"/>
                </a:spcBef>
                <a:spcAft>
                  <a:spcPts val="0"/>
                </a:spcAft>
                <a:buClrTx/>
                <a:buSzTx/>
                <a:buFontTx/>
                <a:buNone/>
                <a:tabLst/>
                <a:defRPr/>
              </a:pPr>
              <a:r>
                <a:rPr kumimoji="0" lang="en-US" sz="16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sym typeface="Symbol" panose="05050102010706020507" pitchFamily="18" charset="2"/>
                </a:rPr>
                <a:t>N=529</a:t>
              </a:r>
              <a:endParaRPr kumimoji="0" lang="en-US" sz="1600" b="0" i="0" u="none" strike="noStrike" kern="0" cap="none" spc="0" normalizeH="0" baseline="0" noProof="0" dirty="0">
                <a:ln>
                  <a:noFill/>
                </a:ln>
                <a:solidFill>
                  <a:srgbClr val="FF0000"/>
                </a:solidFill>
                <a:effectLst/>
                <a:uLnTx/>
                <a:uFillTx/>
                <a:latin typeface="Arial" panose="020B0604020202020204"/>
                <a:ea typeface="+mn-ea"/>
                <a:cs typeface="Arial" panose="020B0604020202020204" pitchFamily="34" charset="0"/>
              </a:endParaRPr>
            </a:p>
          </p:txBody>
        </p:sp>
        <p:sp>
          <p:nvSpPr>
            <p:cNvPr id="12" name="Rectangle: Rounded Corners 11">
              <a:extLst>
                <a:ext uri="{FF2B5EF4-FFF2-40B4-BE49-F238E27FC236}">
                  <a16:creationId xmlns:a16="http://schemas.microsoft.com/office/drawing/2014/main" id="{3A7D0F2C-FC0A-4FF7-AD2E-6756F4AC2512}"/>
                </a:ext>
              </a:extLst>
            </p:cNvPr>
            <p:cNvSpPr/>
            <p:nvPr/>
          </p:nvSpPr>
          <p:spPr>
            <a:xfrm>
              <a:off x="4286346" y="1595365"/>
              <a:ext cx="3399141" cy="1185571"/>
            </a:xfrm>
            <a:prstGeom prst="roundRect">
              <a:avLst>
                <a:gd name="adj" fmla="val 0"/>
              </a:avLst>
            </a:prstGeom>
            <a:solidFill>
              <a:srgbClr val="4EB0B2"/>
            </a:solidFill>
            <a:ln w="25400" cap="flat" cmpd="sng" algn="ctr">
              <a:noFill/>
              <a:prstDash val="solid"/>
            </a:ln>
            <a:effectLst>
              <a:outerShdw blurRad="76200" algn="ctr" rotWithShape="0">
                <a:prstClr val="black">
                  <a:alpha val="35000"/>
                </a:prstClr>
              </a:outerShdw>
            </a:effectLst>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rgbClr val="FFFFFF"/>
                  </a:solidFill>
                  <a:effectLst/>
                  <a:uLnTx/>
                  <a:uFillTx/>
                  <a:latin typeface="Arial" panose="020B0604020202020204"/>
                  <a:ea typeface="+mn-ea"/>
                  <a:cs typeface="Arial" panose="020B0604020202020204" pitchFamily="34" charset="0"/>
                </a:rPr>
                <a:t>Sacituzumab Govitecan (SG) </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rgbClr val="FFFFFF"/>
                  </a:solidFill>
                  <a:effectLst/>
                  <a:uLnTx/>
                  <a:uFillTx/>
                  <a:latin typeface="Arial" panose="020B0604020202020204"/>
                  <a:ea typeface="+mn-ea"/>
                  <a:cs typeface="Arial" panose="020B0604020202020204" pitchFamily="34" charset="0"/>
                </a:rPr>
                <a:t>10 mg/kg IV                                  Days 1 &amp; 8, every 21-day cycle</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FFFFFF"/>
                  </a:solidFill>
                  <a:effectLst/>
                  <a:uLnTx/>
                  <a:uFillTx/>
                  <a:latin typeface="Arial" panose="020B0604020202020204"/>
                  <a:ea typeface="+mn-ea"/>
                  <a:cs typeface="Arial" panose="020B0604020202020204" pitchFamily="34" charset="0"/>
                </a:rPr>
                <a:t>(n=267)</a:t>
              </a:r>
            </a:p>
          </p:txBody>
        </p:sp>
        <p:sp>
          <p:nvSpPr>
            <p:cNvPr id="13" name="Rectangle: Rounded Corners 12">
              <a:extLst>
                <a:ext uri="{FF2B5EF4-FFF2-40B4-BE49-F238E27FC236}">
                  <a16:creationId xmlns:a16="http://schemas.microsoft.com/office/drawing/2014/main" id="{E69933CF-217E-4D0F-91E5-4957976728E0}"/>
                </a:ext>
              </a:extLst>
            </p:cNvPr>
            <p:cNvSpPr/>
            <p:nvPr/>
          </p:nvSpPr>
          <p:spPr>
            <a:xfrm>
              <a:off x="4286346" y="2920928"/>
              <a:ext cx="3396128" cy="1220678"/>
            </a:xfrm>
            <a:prstGeom prst="roundRect">
              <a:avLst>
                <a:gd name="adj" fmla="val 0"/>
              </a:avLst>
            </a:prstGeom>
            <a:solidFill>
              <a:srgbClr val="D9D9D9"/>
            </a:solidFill>
            <a:ln w="25400" cap="flat" cmpd="sng" algn="ctr">
              <a:noFill/>
              <a:prstDash val="solid"/>
            </a:ln>
            <a:effectLst>
              <a:outerShdw blurRad="76200" algn="ctr" rotWithShape="0">
                <a:prstClr val="black">
                  <a:alpha val="35000"/>
                </a:prstClr>
              </a:outerShdw>
            </a:effectLst>
          </p:spPr>
          <p:txBody>
            <a:bodyPr lIns="45720" rIns="45720" rtlCol="0" anchor="ctr"/>
            <a:lstStyle/>
            <a:p>
              <a:pPr marL="0" marR="0" lvl="0" indent="0" algn="ctr" defTabSz="1219170" rtl="0" eaLnBrk="1" fontAlgn="auto" latinLnBrk="0" hangingPunct="1">
                <a:lnSpc>
                  <a:spcPct val="90000"/>
                </a:lnSpc>
                <a:spcBef>
                  <a:spcPts val="400"/>
                </a:spcBef>
                <a:spcAft>
                  <a:spcPts val="0"/>
                </a:spcAft>
                <a:buClrTx/>
                <a:buSzTx/>
                <a:buFontTx/>
                <a:buNone/>
                <a:tabLst/>
                <a:defRPr/>
              </a:pPr>
              <a:r>
                <a:rPr kumimoji="0" lang="en-US" sz="16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Treatment of Physician’s Choice</a:t>
              </a:r>
              <a:br>
                <a:rPr kumimoji="0" lang="en-US" sz="16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br>
              <a:r>
                <a:rPr kumimoji="0" lang="en-US" sz="16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a:t>
              </a:r>
              <a:r>
                <a:rPr kumimoji="0" lang="en-GB" sz="16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capecitabine, eribulin, vinorelbine, or gemcitabine</a:t>
              </a:r>
              <a:r>
                <a:rPr kumimoji="0" lang="en-US" sz="1600" b="1" i="0" u="none" strike="noStrike" kern="0" cap="none" spc="0" normalizeH="0" baseline="0" noProof="0" dirty="0">
                  <a:ln>
                    <a:noFill/>
                  </a:ln>
                  <a:solidFill>
                    <a:srgbClr val="15233F"/>
                  </a:solidFill>
                  <a:effectLst/>
                  <a:uLnTx/>
                  <a:uFillTx/>
                  <a:latin typeface="Arial" panose="020B0604020202020204"/>
                  <a:ea typeface="+mn-ea"/>
                  <a:cs typeface="+mn-cs"/>
                </a:rPr>
                <a:t>)</a:t>
              </a:r>
              <a:br>
                <a:rPr kumimoji="0" lang="en-GB" sz="1600" b="1"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br>
              <a:r>
                <a:rPr kumimoji="0" lang="en-GB" sz="1400" b="0" i="0" u="none" strike="noStrike" kern="0" cap="none" spc="0" normalizeH="0" baseline="0" noProof="0" dirty="0">
                  <a:ln>
                    <a:noFill/>
                  </a:ln>
                  <a:solidFill>
                    <a:srgbClr val="15233F"/>
                  </a:solidFill>
                  <a:effectLst/>
                  <a:uLnTx/>
                  <a:uFillTx/>
                  <a:latin typeface="Arial" panose="020B0604020202020204"/>
                  <a:ea typeface="+mn-ea"/>
                  <a:cs typeface="Arial" panose="020B0604020202020204" pitchFamily="34" charset="0"/>
                </a:rPr>
                <a:t>(n=262) </a:t>
              </a:r>
            </a:p>
          </p:txBody>
        </p:sp>
        <p:sp>
          <p:nvSpPr>
            <p:cNvPr id="14" name="Oval 13">
              <a:extLst>
                <a:ext uri="{FF2B5EF4-FFF2-40B4-BE49-F238E27FC236}">
                  <a16:creationId xmlns:a16="http://schemas.microsoft.com/office/drawing/2014/main" id="{903D914E-6DD2-4B48-9DA0-621B76F20401}"/>
                </a:ext>
              </a:extLst>
            </p:cNvPr>
            <p:cNvSpPr/>
            <p:nvPr/>
          </p:nvSpPr>
          <p:spPr>
            <a:xfrm>
              <a:off x="3558071" y="2419764"/>
              <a:ext cx="693948" cy="724058"/>
            </a:xfrm>
            <a:prstGeom prst="ellipse">
              <a:avLst/>
            </a:prstGeom>
            <a:solidFill>
              <a:srgbClr val="262261"/>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Arial" panose="020B0604020202020204"/>
                  <a:ea typeface="+mn-ea"/>
                  <a:cs typeface="Arial" panose="020B0604020202020204" pitchFamily="34" charset="0"/>
                </a:rPr>
                <a:t>R </a:t>
              </a:r>
              <a:r>
                <a:rPr kumimoji="0" lang="en-US" sz="1600" b="1" i="0" u="none" strike="noStrike" kern="0" cap="none" spc="0" normalizeH="0" baseline="0" noProof="0" dirty="0">
                  <a:ln>
                    <a:noFill/>
                  </a:ln>
                  <a:solidFill>
                    <a:srgbClr val="FFFFFF"/>
                  </a:solidFill>
                  <a:effectLst/>
                  <a:uLnTx/>
                  <a:uFillTx/>
                  <a:latin typeface="Arial" panose="020B0604020202020204"/>
                  <a:ea typeface="+mn-ea"/>
                  <a:cs typeface="Arial" panose="020B0604020202020204" pitchFamily="34" charset="0"/>
                </a:rPr>
                <a:t>1:1</a:t>
              </a:r>
            </a:p>
          </p:txBody>
        </p:sp>
        <p:sp>
          <p:nvSpPr>
            <p:cNvPr id="15" name="Rectangle 14">
              <a:extLst>
                <a:ext uri="{FF2B5EF4-FFF2-40B4-BE49-F238E27FC236}">
                  <a16:creationId xmlns:a16="http://schemas.microsoft.com/office/drawing/2014/main" id="{841EBA73-D5D5-405C-89E4-C3779E276C17}"/>
                </a:ext>
              </a:extLst>
            </p:cNvPr>
            <p:cNvSpPr/>
            <p:nvPr/>
          </p:nvSpPr>
          <p:spPr>
            <a:xfrm>
              <a:off x="3853991" y="4305146"/>
              <a:ext cx="5115641" cy="110216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15233F"/>
                  </a:solidFill>
                  <a:effectLst/>
                  <a:uLnTx/>
                  <a:uFillTx/>
                  <a:latin typeface="Arial" panose="020B0604020202020204"/>
                  <a:ea typeface="+mn-ea"/>
                  <a:cs typeface="+mn-cs"/>
                </a:rPr>
                <a:t>Stratification factors</a:t>
              </a:r>
              <a:endParaRPr kumimoji="0" lang="en-US" sz="1600" b="0" i="0" u="none" strike="noStrike" kern="0" cap="none" spc="0" normalizeH="0" baseline="0" noProof="0" dirty="0">
                <a:ln>
                  <a:noFill/>
                </a:ln>
                <a:solidFill>
                  <a:srgbClr val="15233F"/>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15233F"/>
                  </a:solidFill>
                  <a:effectLst/>
                  <a:uLnTx/>
                  <a:uFillTx/>
                  <a:latin typeface="Arial" panose="020B0604020202020204"/>
                  <a:ea typeface="+mn-ea"/>
                  <a:cs typeface="+mn-cs"/>
                </a:rPr>
                <a:t>Number of prior chemotherapies (2-3 vs &gt;3)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15233F"/>
                  </a:solidFill>
                  <a:effectLst/>
                  <a:uLnTx/>
                  <a:uFillTx/>
                  <a:latin typeface="Arial" panose="020B0604020202020204"/>
                  <a:ea typeface="+mn-ea"/>
                  <a:cs typeface="+mn-cs"/>
                </a:rPr>
                <a:t>Geographic region (North America vs Europe)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15233F"/>
                  </a:solidFill>
                  <a:effectLst/>
                  <a:uLnTx/>
                  <a:uFillTx/>
                  <a:latin typeface="Arial" panose="020B0604020202020204"/>
                  <a:ea typeface="+mn-ea"/>
                  <a:cs typeface="+mn-cs"/>
                </a:rPr>
                <a:t>Presence/absence of known brain metastases (Yes/No)</a:t>
              </a:r>
            </a:p>
          </p:txBody>
        </p:sp>
        <p:sp>
          <p:nvSpPr>
            <p:cNvPr id="16" name="Rounded Rectangle 24">
              <a:extLst>
                <a:ext uri="{FF2B5EF4-FFF2-40B4-BE49-F238E27FC236}">
                  <a16:creationId xmlns:a16="http://schemas.microsoft.com/office/drawing/2014/main" id="{4FFBDC62-9F99-4A4E-A296-3DD91B5B7EB8}"/>
                </a:ext>
              </a:extLst>
            </p:cNvPr>
            <p:cNvSpPr/>
            <p:nvPr/>
          </p:nvSpPr>
          <p:spPr>
            <a:xfrm>
              <a:off x="8084711" y="2099814"/>
              <a:ext cx="1423436" cy="1484688"/>
            </a:xfrm>
            <a:prstGeom prst="roundRect">
              <a:avLst>
                <a:gd name="adj" fmla="val 8826"/>
              </a:avLst>
            </a:prstGeom>
            <a:solidFill>
              <a:srgbClr val="FFFFFF">
                <a:lumMod val="85000"/>
              </a:srgbClr>
            </a:solidFill>
            <a:ln w="19050">
              <a:noFill/>
            </a:ln>
            <a:effectLst/>
          </p:spPr>
          <p:txBody>
            <a:bodyPr wrap="square" lIns="182880" anchor="ctr">
              <a:noAutofit/>
            </a:bodyPr>
            <a:lstStyle/>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kumimoji="0" lang="en-US" altLang="en-US" sz="1200" b="1" i="0" u="none" strike="noStrike" kern="0" cap="none" spc="0" normalizeH="0" baseline="0" noProof="0" dirty="0">
                  <a:ln>
                    <a:noFill/>
                  </a:ln>
                  <a:solidFill>
                    <a:srgbClr val="15233F"/>
                  </a:solidFill>
                  <a:effectLst/>
                  <a:uLnTx/>
                  <a:uFillTx/>
                  <a:latin typeface="Arial" panose="020B0604020202020204"/>
                  <a:ea typeface="+mn-ea"/>
                  <a:cs typeface="+mn-cs"/>
                </a:rPr>
                <a:t>Continue treatment until progression or unacceptable toxicity</a:t>
              </a:r>
              <a:endParaRPr kumimoji="0" lang="en-US" altLang="en-US" sz="1100" b="1" i="0" u="none" strike="noStrike" kern="0" cap="none" spc="0" normalizeH="0" baseline="0" noProof="0" dirty="0">
                <a:ln>
                  <a:noFill/>
                </a:ln>
                <a:solidFill>
                  <a:srgbClr val="15233F"/>
                </a:solidFill>
                <a:effectLst/>
                <a:uLnTx/>
                <a:uFillTx/>
                <a:latin typeface="Arial" panose="020B0604020202020204"/>
                <a:ea typeface="+mn-ea"/>
                <a:cs typeface="+mn-cs"/>
              </a:endParaRPr>
            </a:p>
          </p:txBody>
        </p:sp>
        <p:cxnSp>
          <p:nvCxnSpPr>
            <p:cNvPr id="17" name="Straight Connector 16">
              <a:extLst>
                <a:ext uri="{FF2B5EF4-FFF2-40B4-BE49-F238E27FC236}">
                  <a16:creationId xmlns:a16="http://schemas.microsoft.com/office/drawing/2014/main" id="{896AD7D6-E398-4B12-8F6F-E4AD7A278C9D}"/>
                </a:ext>
              </a:extLst>
            </p:cNvPr>
            <p:cNvCxnSpPr>
              <a:cxnSpLocks/>
            </p:cNvCxnSpPr>
            <p:nvPr/>
          </p:nvCxnSpPr>
          <p:spPr>
            <a:xfrm>
              <a:off x="7893488" y="2780936"/>
              <a:ext cx="182880" cy="0"/>
            </a:xfrm>
            <a:prstGeom prst="line">
              <a:avLst/>
            </a:prstGeom>
            <a:noFill/>
            <a:ln w="28575" cap="flat" cmpd="sng" algn="ctr">
              <a:solidFill>
                <a:srgbClr val="000000"/>
              </a:solidFill>
              <a:prstDash val="solid"/>
              <a:headEnd type="none" w="med" len="med"/>
              <a:tailEnd type="triangle" w="med" len="med"/>
            </a:ln>
          </p:spPr>
        </p:cxnSp>
        <p:sp>
          <p:nvSpPr>
            <p:cNvPr id="18" name="AutoShape 26">
              <a:extLst>
                <a:ext uri="{FF2B5EF4-FFF2-40B4-BE49-F238E27FC236}">
                  <a16:creationId xmlns:a16="http://schemas.microsoft.com/office/drawing/2014/main" id="{68AE6576-5A04-4D28-A52A-1AB8AC39BCE5}"/>
                </a:ext>
              </a:extLst>
            </p:cNvPr>
            <p:cNvSpPr>
              <a:spLocks noChangeArrowheads="1"/>
            </p:cNvSpPr>
            <p:nvPr/>
          </p:nvSpPr>
          <p:spPr bwMode="auto">
            <a:xfrm>
              <a:off x="9666664" y="1478467"/>
              <a:ext cx="1852278" cy="3548075"/>
            </a:xfrm>
            <a:prstGeom prst="rect">
              <a:avLst/>
            </a:prstGeom>
            <a:solidFill>
              <a:srgbClr val="FFFFFF"/>
            </a:solidFill>
            <a:ln>
              <a:solidFill>
                <a:srgbClr val="002060"/>
              </a:solidFill>
            </a:ln>
            <a:effectLst/>
            <a:scene3d>
              <a:camera prst="orthographicFront">
                <a:rot lat="0" lon="0" rev="0"/>
              </a:camera>
              <a:lightRig rig="threePt" dir="t">
                <a:rot lat="0" lon="0" rev="1200000"/>
              </a:lightRig>
            </a:scene3d>
            <a:sp3d/>
          </p:spPr>
          <p:txBody>
            <a:bodyPr/>
            <a:lstStyle>
              <a:lvl1pPr eaLnBrk="0" hangingPunct="0">
                <a:defRPr kumimoji="1" sz="1200">
                  <a:solidFill>
                    <a:schemeClr val="tx1"/>
                  </a:solidFill>
                  <a:latin typeface="Arial" pitchFamily="34" charset="0"/>
                  <a:ea typeface="HGP創英角ｺﾞｼｯｸUB"/>
                  <a:cs typeface="HGP創英角ｺﾞｼｯｸUB"/>
                </a:defRPr>
              </a:lvl1pPr>
              <a:lvl2pPr marL="742950" indent="-285750" eaLnBrk="0" hangingPunct="0">
                <a:defRPr kumimoji="1" sz="1200">
                  <a:solidFill>
                    <a:schemeClr val="tx1"/>
                  </a:solidFill>
                  <a:latin typeface="Arial" pitchFamily="34" charset="0"/>
                  <a:ea typeface="HGP創英角ｺﾞｼｯｸUB"/>
                  <a:cs typeface="HGP創英角ｺﾞｼｯｸUB"/>
                </a:defRPr>
              </a:lvl2pPr>
              <a:lvl3pPr marL="1143000" indent="-228600" eaLnBrk="0" hangingPunct="0">
                <a:defRPr kumimoji="1" sz="1200">
                  <a:solidFill>
                    <a:schemeClr val="tx1"/>
                  </a:solidFill>
                  <a:latin typeface="Arial" pitchFamily="34" charset="0"/>
                  <a:ea typeface="HGP創英角ｺﾞｼｯｸUB"/>
                  <a:cs typeface="HGP創英角ｺﾞｼｯｸUB"/>
                </a:defRPr>
              </a:lvl3pPr>
              <a:lvl4pPr marL="1600200" indent="-228600" eaLnBrk="0" hangingPunct="0">
                <a:defRPr kumimoji="1" sz="1200">
                  <a:solidFill>
                    <a:schemeClr val="tx1"/>
                  </a:solidFill>
                  <a:latin typeface="Arial" pitchFamily="34" charset="0"/>
                  <a:ea typeface="HGP創英角ｺﾞｼｯｸUB"/>
                  <a:cs typeface="HGP創英角ｺﾞｼｯｸUB"/>
                </a:defRPr>
              </a:lvl4pPr>
              <a:lvl5pPr marL="2057400" indent="-228600" eaLnBrk="0" hangingPunct="0">
                <a:defRPr kumimoji="1" sz="1200">
                  <a:solidFill>
                    <a:schemeClr val="tx1"/>
                  </a:solidFill>
                  <a:latin typeface="Arial" pitchFamily="34" charset="0"/>
                  <a:ea typeface="HGP創英角ｺﾞｼｯｸUB"/>
                  <a:cs typeface="HGP創英角ｺﾞｼｯｸUB"/>
                </a:defRPr>
              </a:lvl5pPr>
              <a:lvl6pPr marL="25146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6pPr>
              <a:lvl7pPr marL="29718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7pPr>
              <a:lvl8pPr marL="34290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8pPr>
              <a:lvl9pPr marL="38862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9pPr>
            </a:lstStyle>
            <a:p>
              <a:pPr marL="227013"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1" i="0" u="none" strike="noStrike" kern="0" cap="none" spc="0" normalizeH="0" baseline="0" noProof="0" dirty="0">
                  <a:ln>
                    <a:noFill/>
                  </a:ln>
                  <a:solidFill>
                    <a:srgbClr val="15233F"/>
                  </a:solidFill>
                  <a:effectLst/>
                  <a:uLnTx/>
                  <a:uFillTx/>
                  <a:latin typeface="Arial" pitchFamily="34" charset="0"/>
                  <a:ea typeface="MS PGothic" pitchFamily="50" charset="-128"/>
                  <a:cs typeface="Arial" panose="020B0604020202020204" pitchFamily="34" charset="0"/>
                </a:rPr>
                <a:t>Endpoints</a:t>
              </a:r>
              <a:endParaRPr kumimoji="0" lang="en-US" altLang="en-US" sz="800" b="1" i="0" u="none" strike="noStrike" kern="0" cap="none" spc="0" normalizeH="0" baseline="0" noProof="0" dirty="0">
                <a:ln>
                  <a:noFill/>
                </a:ln>
                <a:solidFill>
                  <a:srgbClr val="15233F"/>
                </a:solidFill>
                <a:effectLst/>
                <a:uLnTx/>
                <a:uFillTx/>
                <a:latin typeface="Arial" pitchFamily="34" charset="0"/>
                <a:ea typeface="MS PGothic" pitchFamily="50" charset="-128"/>
                <a:cs typeface="Arial" panose="020B0604020202020204" pitchFamily="34" charset="0"/>
              </a:endParaRPr>
            </a:p>
            <a:p>
              <a:pPr marL="461963" marR="0" lvl="0" indent="-234950" algn="l" defTabSz="914400" rtl="0" eaLnBrk="1" fontAlgn="auto" latinLnBrk="0" hangingPunct="1">
                <a:lnSpc>
                  <a:spcPct val="100000"/>
                </a:lnSpc>
                <a:spcBef>
                  <a:spcPts val="0"/>
                </a:spcBef>
                <a:spcAft>
                  <a:spcPts val="0"/>
                </a:spcAft>
                <a:buClrTx/>
                <a:buSzTx/>
                <a:buFontTx/>
                <a:buNone/>
                <a:tabLst/>
                <a:defRPr/>
              </a:pPr>
              <a:endParaRPr kumimoji="0" lang="en-US" altLang="en-US" sz="800" b="1" i="0" u="none" strike="noStrike" kern="0" cap="none" spc="0" normalizeH="0" baseline="0" noProof="0" dirty="0">
                <a:ln>
                  <a:noFill/>
                </a:ln>
                <a:solidFill>
                  <a:srgbClr val="15233F"/>
                </a:solidFill>
                <a:effectLst/>
                <a:uLnTx/>
                <a:uFillTx/>
                <a:latin typeface="Arial" pitchFamily="34" charset="0"/>
                <a:ea typeface="MS PGothic" pitchFamily="50" charset="-128"/>
                <a:cs typeface="Arial" panose="020B0604020202020204" pitchFamily="34" charset="0"/>
              </a:endParaRPr>
            </a:p>
            <a:p>
              <a:pPr marL="461963" marR="0" lvl="0" indent="-234950" algn="l" defTabSz="914400" rtl="0" eaLnBrk="1" fontAlgn="auto" latinLnBrk="0" hangingPunct="1">
                <a:lnSpc>
                  <a:spcPct val="100000"/>
                </a:lnSpc>
                <a:spcBef>
                  <a:spcPts val="0"/>
                </a:spcBef>
                <a:spcAft>
                  <a:spcPts val="0"/>
                </a:spcAft>
                <a:buClrTx/>
                <a:buSzTx/>
                <a:buFontTx/>
                <a:buNone/>
                <a:tabLst/>
                <a:defRPr/>
              </a:pPr>
              <a:r>
                <a:rPr kumimoji="0" lang="en-US" altLang="en-US" sz="1600" b="1"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t>Primary </a:t>
              </a:r>
            </a:p>
            <a:p>
              <a:pPr marL="461963" marR="0" lvl="0" indent="-2349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t>PFS (brain metastasis-negative</a:t>
              </a:r>
              <a:r>
                <a:rPr kumimoji="0" lang="en-US" altLang="en-US" sz="1600" b="0" i="0" u="none" strike="noStrike" kern="0" cap="none" spc="0" normalizeH="0" baseline="30000" noProof="0" dirty="0">
                  <a:ln>
                    <a:noFill/>
                  </a:ln>
                  <a:solidFill>
                    <a:srgbClr val="000000"/>
                  </a:solidFill>
                  <a:effectLst/>
                  <a:uLnTx/>
                  <a:uFillTx/>
                  <a:latin typeface="Arial" pitchFamily="34" charset="0"/>
                  <a:ea typeface="MS PGothic" pitchFamily="50" charset="-128"/>
                  <a:cs typeface="Arial" panose="020B0604020202020204" pitchFamily="34" charset="0"/>
                </a:rPr>
                <a:t>*</a:t>
              </a:r>
              <a:r>
                <a:rPr kumimoji="0" lang="en-US" altLang="en-US" sz="1600" b="0"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t>)</a:t>
              </a:r>
              <a:br>
                <a:rPr kumimoji="0" lang="en-US" altLang="en-US" sz="1600" b="0"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br>
              <a:endParaRPr kumimoji="0" lang="en-US" altLang="en-US" sz="1600" b="0" i="0" u="none" strike="noStrike" kern="0" cap="none" spc="0" normalizeH="0" baseline="30000" noProof="0" dirty="0">
                <a:ln>
                  <a:noFill/>
                </a:ln>
                <a:solidFill>
                  <a:srgbClr val="000000"/>
                </a:solidFill>
                <a:effectLst/>
                <a:uLnTx/>
                <a:uFillTx/>
                <a:latin typeface="Arial" pitchFamily="34" charset="0"/>
                <a:ea typeface="MS PGothic" pitchFamily="50" charset="-128"/>
                <a:cs typeface="Arial" panose="020B0604020202020204" pitchFamily="34" charset="0"/>
              </a:endParaRPr>
            </a:p>
            <a:p>
              <a:pPr marL="461963" marR="0" lvl="0" indent="-234950" algn="l" defTabSz="914400" rtl="0" eaLnBrk="1" fontAlgn="auto" latinLnBrk="0" hangingPunct="1">
                <a:lnSpc>
                  <a:spcPct val="100000"/>
                </a:lnSpc>
                <a:spcBef>
                  <a:spcPts val="0"/>
                </a:spcBef>
                <a:spcAft>
                  <a:spcPts val="0"/>
                </a:spcAft>
                <a:buClrTx/>
                <a:buSzTx/>
                <a:buFontTx/>
                <a:buNone/>
                <a:tabLst/>
                <a:defRPr/>
              </a:pPr>
              <a:r>
                <a:rPr kumimoji="0" lang="en-US" altLang="en-US" sz="1600" b="1"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t>Secondary </a:t>
              </a:r>
              <a:endParaRPr kumimoji="0" lang="en-US" altLang="en-US" sz="1600" b="0" i="0" u="none" strike="noStrike" kern="0" cap="none" spc="0" normalizeH="0" baseline="0" noProof="0" dirty="0">
                <a:ln>
                  <a:noFill/>
                </a:ln>
                <a:solidFill>
                  <a:srgbClr val="000000"/>
                </a:solidFill>
                <a:effectLst/>
                <a:uLnTx/>
                <a:uFillTx/>
                <a:latin typeface="Arial" pitchFamily="34" charset="0"/>
                <a:ea typeface="HGP創英角ｺﾞｼｯｸUB"/>
                <a:cs typeface="Arial" panose="020B0604020202020204" pitchFamily="34" charset="0"/>
              </a:endParaRPr>
            </a:p>
            <a:p>
              <a:pPr marL="461963" marR="0" lvl="0" indent="-2349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Arial" pitchFamily="34" charset="0"/>
                  <a:ea typeface="HGP創英角ｺﾞｼｯｸUB"/>
                  <a:cs typeface="Arial" panose="020B0604020202020204" pitchFamily="34" charset="0"/>
                </a:rPr>
                <a:t>PFS (ITT</a:t>
              </a:r>
              <a:r>
                <a:rPr kumimoji="0" lang="en-US" altLang="en-US" sz="1600" b="0" i="0" u="none" strike="noStrike" kern="0" cap="none" spc="0" normalizeH="0" baseline="30000" noProof="0" dirty="0">
                  <a:ln>
                    <a:noFill/>
                  </a:ln>
                  <a:solidFill>
                    <a:srgbClr val="000000"/>
                  </a:solidFill>
                  <a:effectLst/>
                  <a:uLnTx/>
                  <a:uFillTx/>
                  <a:latin typeface="Arial" pitchFamily="34" charset="0"/>
                  <a:ea typeface="MS PGothic" pitchFamily="50" charset="-128"/>
                  <a:cs typeface="Arial" panose="020B0604020202020204" pitchFamily="34" charset="0"/>
                </a:rPr>
                <a:t>†</a:t>
              </a:r>
              <a:r>
                <a:rPr kumimoji="0" lang="en-US" altLang="en-US" sz="1600" b="0" i="0" u="none" strike="noStrike" kern="0" cap="none" spc="0" normalizeH="0" baseline="0" noProof="0" dirty="0">
                  <a:ln>
                    <a:noFill/>
                  </a:ln>
                  <a:solidFill>
                    <a:srgbClr val="000000"/>
                  </a:solidFill>
                  <a:effectLst/>
                  <a:uLnTx/>
                  <a:uFillTx/>
                  <a:latin typeface="Arial" pitchFamily="34" charset="0"/>
                  <a:ea typeface="MS PGothic" pitchFamily="50" charset="-128"/>
                  <a:cs typeface="Arial" panose="020B0604020202020204" pitchFamily="34" charset="0"/>
                </a:rPr>
                <a:t>)</a:t>
              </a:r>
              <a:endParaRPr kumimoji="0" lang="en-US" altLang="en-US" sz="1600" b="0" i="0" u="none" strike="noStrike" kern="0" cap="none" spc="0" normalizeH="0" baseline="0" noProof="0" dirty="0">
                <a:ln>
                  <a:noFill/>
                </a:ln>
                <a:solidFill>
                  <a:srgbClr val="000000"/>
                </a:solidFill>
                <a:effectLst/>
                <a:uLnTx/>
                <a:uFillTx/>
                <a:latin typeface="Arial" pitchFamily="34" charset="0"/>
                <a:ea typeface="HGP創英角ｺﾞｼｯｸUB"/>
                <a:cs typeface="Arial" panose="020B0604020202020204" pitchFamily="34" charset="0"/>
              </a:endParaRPr>
            </a:p>
            <a:p>
              <a:pPr marL="461963" marR="0" lvl="0" indent="-2349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Arial" pitchFamily="34" charset="0"/>
                  <a:ea typeface="HGP創英角ｺﾞｼｯｸUB"/>
                  <a:cs typeface="Arial" panose="020B0604020202020204" pitchFamily="34" charset="0"/>
                </a:rPr>
                <a:t>OS, ORR, DOR, TTR, safety, QoL</a:t>
              </a:r>
            </a:p>
          </p:txBody>
        </p:sp>
      </p:grpSp>
    </p:spTree>
    <p:extLst>
      <p:ext uri="{BB962C8B-B14F-4D97-AF65-F5344CB8AC3E}">
        <p14:creationId xmlns:p14="http://schemas.microsoft.com/office/powerpoint/2010/main" val="425222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4D1F2-5618-4B1B-B65D-E12AD5CEF899}"/>
              </a:ext>
            </a:extLst>
          </p:cNvPr>
          <p:cNvSpPr>
            <a:spLocks noGrp="1"/>
          </p:cNvSpPr>
          <p:nvPr>
            <p:ph type="title"/>
          </p:nvPr>
        </p:nvSpPr>
        <p:spPr/>
        <p:txBody>
          <a:bodyPr anchor="ctr"/>
          <a:lstStyle/>
          <a:p>
            <a:r>
              <a:rPr lang="en-US" dirty="0">
                <a:solidFill>
                  <a:schemeClr val="accent1"/>
                </a:solidFill>
              </a:rPr>
              <a:t>Patients (</a:t>
            </a:r>
            <a:r>
              <a:rPr lang="en-US" dirty="0" err="1">
                <a:solidFill>
                  <a:schemeClr val="accent1"/>
                </a:solidFill>
              </a:rPr>
              <a:t>BMNeg</a:t>
            </a:r>
            <a:r>
              <a:rPr lang="en-US" dirty="0">
                <a:solidFill>
                  <a:schemeClr val="accent1"/>
                </a:solidFill>
              </a:rPr>
              <a:t> Population) </a:t>
            </a:r>
          </a:p>
        </p:txBody>
      </p:sp>
      <p:sp>
        <p:nvSpPr>
          <p:cNvPr id="3" name="Slide Number Placeholder 2">
            <a:extLst>
              <a:ext uri="{FF2B5EF4-FFF2-40B4-BE49-F238E27FC236}">
                <a16:creationId xmlns:a16="http://schemas.microsoft.com/office/drawing/2014/main" id="{08C6BFE2-1A2D-42CB-A4B1-8010F1ECD24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A0088D9B-E971-48B7-BCA5-EFFDFFBB34EB}"/>
              </a:ext>
            </a:extLst>
          </p:cNvPr>
          <p:cNvSpPr>
            <a:spLocks noGrp="1"/>
          </p:cNvSpPr>
          <p:nvPr>
            <p:ph type="body" sz="quarter" idx="10"/>
          </p:nvPr>
        </p:nvSpPr>
        <p:spPr/>
        <p:txBody>
          <a:bodyPr/>
          <a:lstStyle/>
          <a:p>
            <a:pPr>
              <a:lnSpc>
                <a:spcPct val="100000"/>
              </a:lnSpc>
              <a:spcBef>
                <a:spcPts val="600"/>
              </a:spcBef>
              <a:buSzPct val="100000"/>
              <a:buFont typeface="Arial" panose="020B0604020202020204" pitchFamily="34" charset="0"/>
              <a:buChar char="•"/>
            </a:pPr>
            <a:r>
              <a:rPr lang="en-US" sz="1800" dirty="0">
                <a:solidFill>
                  <a:schemeClr val="accent1"/>
                </a:solidFill>
                <a:latin typeface="Trebuchet MS" panose="020B0603020202020204" pitchFamily="34" charset="0"/>
              </a:rPr>
              <a:t>Of 529 patients enrolled in the study, 468 (88%) did not have known brain metastases at baseline </a:t>
            </a:r>
          </a:p>
          <a:p>
            <a:pPr marL="878205" lvl="3" indent="-342900">
              <a:lnSpc>
                <a:spcPct val="100000"/>
              </a:lnSpc>
              <a:spcBef>
                <a:spcPts val="600"/>
              </a:spcBef>
              <a:buSzPct val="65000"/>
              <a:buFont typeface="Courier New" panose="02070309020205020404" pitchFamily="49" charset="0"/>
              <a:buChar char="o"/>
            </a:pPr>
            <a:r>
              <a:rPr lang="en-US" sz="1800" i="0" dirty="0">
                <a:solidFill>
                  <a:schemeClr val="accent1"/>
                </a:solidFill>
                <a:latin typeface="Trebuchet MS" panose="020B0603020202020204" pitchFamily="34" charset="0"/>
              </a:rPr>
              <a:t>The median age was 54 y (range, 27-82)</a:t>
            </a:r>
          </a:p>
          <a:p>
            <a:pPr marL="878205" lvl="3" indent="-342900">
              <a:lnSpc>
                <a:spcPct val="100000"/>
              </a:lnSpc>
              <a:spcBef>
                <a:spcPts val="600"/>
              </a:spcBef>
              <a:buSzPct val="65000"/>
              <a:buFont typeface="Courier New" panose="02070309020205020404" pitchFamily="49" charset="0"/>
              <a:buChar char="o"/>
            </a:pPr>
            <a:r>
              <a:rPr lang="en-US" sz="1800" i="0" dirty="0">
                <a:solidFill>
                  <a:schemeClr val="accent1"/>
                </a:solidFill>
                <a:latin typeface="Trebuchet MS" panose="020B0603020202020204" pitchFamily="34" charset="0"/>
              </a:rPr>
              <a:t>The median number of prior lines of systemic therapy was 4 (range, 2-17</a:t>
            </a:r>
            <a:r>
              <a:rPr lang="en-US" sz="1800" dirty="0">
                <a:solidFill>
                  <a:schemeClr val="accent1"/>
                </a:solidFill>
                <a:latin typeface="Trebuchet MS" panose="020B0603020202020204" pitchFamily="34" charset="0"/>
              </a:rPr>
              <a:t>) </a:t>
            </a:r>
          </a:p>
          <a:p>
            <a:pPr marR="0" lvl="0" algn="l" defTabSz="914400" rtl="0" eaLnBrk="0" fontAlgn="base" latinLnBrk="0" hangingPunct="0">
              <a:lnSpc>
                <a:spcPct val="110000"/>
              </a:lnSpc>
              <a:spcBef>
                <a:spcPts val="60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Helvetica"/>
              </a:rPr>
              <a:t>At the final database lock, no patients in the SG arm or the TPC arm remained on treatment </a:t>
            </a:r>
          </a:p>
          <a:p>
            <a:pPr lvl="2" indent="-342900" eaLnBrk="0" fontAlgn="base" hangingPunct="0">
              <a:lnSpc>
                <a:spcPct val="110000"/>
              </a:lnSpc>
              <a:spcBef>
                <a:spcPts val="600"/>
              </a:spcBef>
              <a:spcAft>
                <a:spcPts val="0"/>
              </a:spcAft>
              <a:buSzPct val="65000"/>
              <a:buFont typeface="Courier New" panose="02070309020205020404" pitchFamily="49" charset="0"/>
              <a:buChar char="o"/>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Helvetica"/>
              </a:rPr>
              <a:t>The most common reason for treatment discontinuation was disease progression (86% vs 71%)</a:t>
            </a:r>
          </a:p>
          <a:p>
            <a:pPr lvl="0" eaLnBrk="0" fontAlgn="base" hangingPunct="0">
              <a:lnSpc>
                <a:spcPct val="110000"/>
              </a:lnSpc>
              <a:spcBef>
                <a:spcPts val="600"/>
              </a:spcBef>
              <a:buSzPct val="100000"/>
              <a:buFont typeface="Arial" panose="020B0604020202020204" pitchFamily="34" charset="0"/>
              <a:buChar char="•"/>
              <a:defRPr/>
            </a:pPr>
            <a:r>
              <a:rPr lang="en-US" sz="1800" kern="1200" spc="0" dirty="0">
                <a:solidFill>
                  <a:schemeClr val="accent1"/>
                </a:solidFill>
                <a:latin typeface="Trebuchet MS" panose="020B0603020202020204" pitchFamily="34" charset="0"/>
                <a:ea typeface="Calibri" panose="020F0502020204030204" pitchFamily="34" charset="0"/>
                <a:cs typeface="Helvetica"/>
              </a:rPr>
              <a:t>The median duration of follow-up for survival was 11.7 (range, 0.3-30.8) vs 6.2 months (range, 0-29.4) in SG and TPC, respectively</a:t>
            </a:r>
            <a:endParaRPr kumimoji="0" lang="en-US" sz="1800" b="0" i="0" u="non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Helvetica"/>
            </a:endParaRPr>
          </a:p>
          <a:p>
            <a:endParaRPr lang="en-US" dirty="0"/>
          </a:p>
        </p:txBody>
      </p:sp>
      <p:sp>
        <p:nvSpPr>
          <p:cNvPr id="5" name="Text Placeholder 4">
            <a:extLst>
              <a:ext uri="{FF2B5EF4-FFF2-40B4-BE49-F238E27FC236}">
                <a16:creationId xmlns:a16="http://schemas.microsoft.com/office/drawing/2014/main" id="{AE48FAEB-6563-4FA3-8CFE-B637A4DF4945}"/>
              </a:ext>
            </a:extLst>
          </p:cNvPr>
          <p:cNvSpPr txBox="1">
            <a:spLocks/>
          </p:cNvSpPr>
          <p:nvPr/>
        </p:nvSpPr>
        <p:spPr>
          <a:xfrm>
            <a:off x="211014" y="6309992"/>
            <a:ext cx="11339302" cy="29149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brain metastases-negative; SG, sacituzumab govitecan; TPC, treatment of physician’s choice; y, year.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857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EC29-02F1-4F87-8605-A3D3D3DA4B99}"/>
              </a:ext>
            </a:extLst>
          </p:cNvPr>
          <p:cNvSpPr>
            <a:spLocks noGrp="1"/>
          </p:cNvSpPr>
          <p:nvPr>
            <p:ph type="title"/>
          </p:nvPr>
        </p:nvSpPr>
        <p:spPr/>
        <p:txBody>
          <a:bodyPr anchor="t"/>
          <a:lstStyle/>
          <a:p>
            <a:r>
              <a:rPr lang="en-US" sz="3000" dirty="0">
                <a:solidFill>
                  <a:schemeClr val="accent1"/>
                </a:solidFill>
              </a:rPr>
              <a:t>Demographics and Baseline Characteristics (</a:t>
            </a:r>
            <a:r>
              <a:rPr lang="en-US" sz="3000" dirty="0" err="1">
                <a:solidFill>
                  <a:schemeClr val="accent1"/>
                </a:solidFill>
              </a:rPr>
              <a:t>BMNeg</a:t>
            </a:r>
            <a:r>
              <a:rPr lang="en-US" sz="3000" dirty="0">
                <a:solidFill>
                  <a:schemeClr val="accent1"/>
                </a:solidFill>
              </a:rPr>
              <a:t> Population) </a:t>
            </a:r>
          </a:p>
        </p:txBody>
      </p:sp>
      <p:sp>
        <p:nvSpPr>
          <p:cNvPr id="3" name="Slide Number Placeholder 2">
            <a:extLst>
              <a:ext uri="{FF2B5EF4-FFF2-40B4-BE49-F238E27FC236}">
                <a16:creationId xmlns:a16="http://schemas.microsoft.com/office/drawing/2014/main" id="{5E0D9F63-3232-4CDB-90CF-6C63D3C249F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4C448164-0416-4F7B-9BBF-5CE308995BC1}"/>
              </a:ext>
            </a:extLst>
          </p:cNvPr>
          <p:cNvGraphicFramePr>
            <a:graphicFrameLocks noGrp="1"/>
          </p:cNvGraphicFramePr>
          <p:nvPr/>
        </p:nvGraphicFramePr>
        <p:xfrm>
          <a:off x="641685" y="1160555"/>
          <a:ext cx="10908631" cy="4526280"/>
        </p:xfrm>
        <a:graphic>
          <a:graphicData uri="http://schemas.openxmlformats.org/drawingml/2006/table">
            <a:tbl>
              <a:tblPr firstRow="1" bandRow="1">
                <a:tableStyleId>{5C22544A-7EE6-4342-B048-85BDC9FD1C3A}</a:tableStyleId>
              </a:tblPr>
              <a:tblGrid>
                <a:gridCol w="7819791">
                  <a:extLst>
                    <a:ext uri="{9D8B030D-6E8A-4147-A177-3AD203B41FA5}">
                      <a16:colId xmlns:a16="http://schemas.microsoft.com/office/drawing/2014/main" val="1708406620"/>
                    </a:ext>
                  </a:extLst>
                </a:gridCol>
                <a:gridCol w="1509644">
                  <a:extLst>
                    <a:ext uri="{9D8B030D-6E8A-4147-A177-3AD203B41FA5}">
                      <a16:colId xmlns:a16="http://schemas.microsoft.com/office/drawing/2014/main" val="592742086"/>
                    </a:ext>
                  </a:extLst>
                </a:gridCol>
                <a:gridCol w="1579196">
                  <a:extLst>
                    <a:ext uri="{9D8B030D-6E8A-4147-A177-3AD203B41FA5}">
                      <a16:colId xmlns:a16="http://schemas.microsoft.com/office/drawing/2014/main" val="2586114088"/>
                    </a:ext>
                  </a:extLst>
                </a:gridCol>
              </a:tblGrid>
              <a:tr h="326077">
                <a:tc>
                  <a:txBody>
                    <a:bodyPr/>
                    <a:lstStyle/>
                    <a:p>
                      <a:pPr algn="ctr"/>
                      <a:endParaRPr lang="en-US" sz="1100" b="0" kern="1200" baseline="0" dirty="0">
                        <a:solidFill>
                          <a:srgbClr val="262261"/>
                        </a:solidFill>
                        <a:latin typeface="Trebuchet MS" panose="020B0603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100" b="1" dirty="0">
                          <a:solidFill>
                            <a:schemeClr val="bg1"/>
                          </a:solidFill>
                          <a:effectLst/>
                          <a:latin typeface="Trebuchet MS" panose="020B0603020202020204" pitchFamily="34" charset="0"/>
                        </a:rPr>
                        <a:t>SG</a:t>
                      </a:r>
                      <a:br>
                        <a:rPr lang="en-US" sz="1100" b="1" dirty="0">
                          <a:solidFill>
                            <a:schemeClr val="bg1"/>
                          </a:solidFill>
                          <a:effectLst/>
                          <a:latin typeface="Trebuchet MS" panose="020B0603020202020204" pitchFamily="34" charset="0"/>
                        </a:rPr>
                      </a:br>
                      <a:r>
                        <a:rPr lang="en-US" sz="1100" b="1" dirty="0">
                          <a:solidFill>
                            <a:schemeClr val="bg1"/>
                          </a:solidFill>
                          <a:effectLst/>
                          <a:latin typeface="Trebuchet MS" panose="020B0603020202020204" pitchFamily="34" charset="0"/>
                        </a:rPr>
                        <a:t>(n=235)</a:t>
                      </a:r>
                      <a:endParaRPr lang="en-US" sz="11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100" b="1" dirty="0">
                          <a:solidFill>
                            <a:schemeClr val="bg1"/>
                          </a:solidFill>
                          <a:effectLst/>
                          <a:latin typeface="Trebuchet MS" panose="020B0603020202020204" pitchFamily="34" charset="0"/>
                        </a:rPr>
                        <a:t>TPC</a:t>
                      </a:r>
                      <a:br>
                        <a:rPr lang="en-US" sz="1100" b="1" dirty="0">
                          <a:solidFill>
                            <a:schemeClr val="bg1"/>
                          </a:solidFill>
                          <a:effectLst/>
                          <a:latin typeface="Trebuchet MS" panose="020B0603020202020204" pitchFamily="34" charset="0"/>
                        </a:rPr>
                      </a:br>
                      <a:r>
                        <a:rPr lang="en-US" sz="1100" b="1" dirty="0">
                          <a:solidFill>
                            <a:schemeClr val="bg1"/>
                          </a:solidFill>
                          <a:effectLst/>
                          <a:latin typeface="Trebuchet MS" panose="020B0603020202020204" pitchFamily="34" charset="0"/>
                        </a:rPr>
                        <a:t>(n=233)</a:t>
                      </a:r>
                      <a:endParaRPr lang="en-US" sz="11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rPr>
                        <a:t>Female, n (%)</a:t>
                      </a:r>
                      <a:endPar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233 (99)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233 (100)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232298"/>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rPr>
                        <a:t>Median age at study entry, y (range)</a:t>
                      </a:r>
                      <a:endPar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54.0 (29-82)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53.0 (27-81)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74451572"/>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Race, n (%)</a:t>
                      </a:r>
                      <a:endParaRPr lang="en-US" sz="1100" b="1" dirty="0">
                        <a:solidFill>
                          <a:srgbClr val="002060"/>
                        </a:solidFill>
                        <a:effectLst/>
                        <a:latin typeface="Trebuchet MS" panose="020B0603020202020204" pitchFamily="34"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44000367"/>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White</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188 (80)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181 (78)</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53115"/>
                  </a:ext>
                </a:extLst>
              </a:tr>
              <a:tr h="163039">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Calibri" panose="020F0502020204030204" pitchFamily="34" charset="0"/>
                        </a:rPr>
                        <a:t>Black</a:t>
                      </a:r>
                      <a:endPar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28 (12)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28 (12)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0023522"/>
                  </a:ext>
                </a:extLst>
              </a:tr>
              <a:tr h="163039">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Calibri" panose="020F0502020204030204" pitchFamily="34" charset="0"/>
                        </a:rPr>
                        <a:t>Asian</a:t>
                      </a:r>
                      <a:endPar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9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9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3573779"/>
                  </a:ext>
                </a:extLst>
              </a:tr>
              <a:tr h="163039">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Calibri" panose="020F0502020204030204" pitchFamily="34" charset="0"/>
                        </a:rPr>
                        <a:t>Other</a:t>
                      </a:r>
                      <a:endParaRPr kumimoji="0" lang="en-US" sz="1100" b="0" i="0" u="none" strike="noStrike" kern="1200" cap="none" spc="0" normalizeH="0" baseline="0" noProof="0" dirty="0">
                        <a:ln>
                          <a:noFill/>
                        </a:ln>
                        <a:solidFill>
                          <a:srgbClr val="00206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10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15 (6)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9800032"/>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rPr>
                        <a:t>ECOG performance status, n (%)</a:t>
                      </a:r>
                      <a:endPar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4977896"/>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rPr>
                        <a:t>0</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108 (46)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98 (42)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35401558"/>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rPr>
                        <a:t>1</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127 (54)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135 (58)</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51740128"/>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TNBC at initial breast cancer diagnosis, n (%)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165 (70)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157 (67)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1413335"/>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rPr>
                        <a:t>Number of prior chemotherapies, n (%)</a:t>
                      </a:r>
                      <a:endPar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4559334"/>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rPr>
                        <a:t>2-3</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166 (71)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164 (70)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86106691"/>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rPr>
                        <a:t>&gt;3</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69 (29)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69 (30)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0793896"/>
                  </a:ext>
                </a:extLst>
              </a:tr>
              <a:tr h="163039">
                <a:tc>
                  <a:txBody>
                    <a:bodyPr/>
                    <a:lstStyle/>
                    <a:p>
                      <a:pPr marL="0" marR="0">
                        <a:lnSpc>
                          <a:spcPct val="100000"/>
                        </a:lnSpc>
                        <a:spcBef>
                          <a:spcPts val="0"/>
                        </a:spcBef>
                        <a:spcAft>
                          <a:spcPts val="0"/>
                        </a:spcAft>
                      </a:pPr>
                      <a:r>
                        <a:rPr lang="en-US" sz="1100" b="1" kern="1200" baseline="0" dirty="0">
                          <a:solidFill>
                            <a:srgbClr val="002060"/>
                          </a:solidFill>
                          <a:latin typeface="Trebuchet MS" panose="020B0603020202020204" pitchFamily="34" charset="0"/>
                          <a:ea typeface="+mn-ea"/>
                          <a:cs typeface="Arial" panose="020B0604020202020204" pitchFamily="34" charset="0"/>
                        </a:rPr>
                        <a:t>Median prior systemic </a:t>
                      </a:r>
                      <a:r>
                        <a:rPr lang="en-US" sz="1100" b="1" kern="1200" baseline="0" dirty="0">
                          <a:solidFill>
                            <a:schemeClr val="accent1"/>
                          </a:solidFill>
                          <a:latin typeface="Trebuchet MS" panose="020B0603020202020204" pitchFamily="34" charset="0"/>
                          <a:ea typeface="+mn-ea"/>
                          <a:cs typeface="Arial" panose="020B0604020202020204" pitchFamily="34" charset="0"/>
                        </a:rPr>
                        <a:t>regimens*, </a:t>
                      </a:r>
                      <a:r>
                        <a:rPr lang="en-US" sz="1100" b="1" dirty="0">
                          <a:solidFill>
                            <a:srgbClr val="002060"/>
                          </a:solidFill>
                          <a:effectLst/>
                          <a:latin typeface="Trebuchet MS" panose="020B0603020202020204" pitchFamily="34" charset="0"/>
                        </a:rPr>
                        <a:t>n (range)</a:t>
                      </a:r>
                      <a:endParaRPr lang="en-US" sz="1100" b="1" kern="1200" baseline="0" dirty="0">
                        <a:solidFill>
                          <a:srgbClr val="002060"/>
                        </a:solidFill>
                        <a:latin typeface="Trebuchet MS" panose="020B0603020202020204" pitchFamily="34" charset="0"/>
                        <a:ea typeface="+mn-ea"/>
                        <a:cs typeface="Arial" panose="020B0604020202020204" pitchFamily="34"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b="0" kern="1200" baseline="0" dirty="0">
                          <a:solidFill>
                            <a:srgbClr val="002060"/>
                          </a:solidFill>
                          <a:latin typeface="Trebuchet MS" panose="020B0603020202020204" pitchFamily="34" charset="0"/>
                          <a:ea typeface="+mn-ea"/>
                          <a:cs typeface="Arial" panose="020B0604020202020204" pitchFamily="34" charset="0"/>
                        </a:rPr>
                        <a:t>4.0 (2-17)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b="0" kern="1200" baseline="0" dirty="0">
                          <a:solidFill>
                            <a:srgbClr val="002060"/>
                          </a:solidFill>
                          <a:latin typeface="Trebuchet MS" panose="020B0603020202020204" pitchFamily="34" charset="0"/>
                          <a:ea typeface="+mn-ea"/>
                          <a:cs typeface="Arial" panose="020B0604020202020204" pitchFamily="34" charset="0"/>
                        </a:rPr>
                        <a:t>4.0 (2-14)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00620466"/>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Previous use of checkpoint inhibitors, </a:t>
                      </a:r>
                      <a:r>
                        <a:rPr lang="en-US" sz="1100" b="1" dirty="0">
                          <a:solidFill>
                            <a:srgbClr val="002060"/>
                          </a:solidFill>
                          <a:effectLst/>
                          <a:latin typeface="Trebuchet MS" panose="020B0603020202020204" pitchFamily="34" charset="0"/>
                        </a:rPr>
                        <a:t>n (%)</a:t>
                      </a:r>
                      <a:endParaRPr lang="en-US" sz="11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b="0" kern="1200" baseline="0" dirty="0">
                          <a:solidFill>
                            <a:srgbClr val="002060"/>
                          </a:solidFill>
                          <a:latin typeface="Trebuchet MS" panose="020B0603020202020204" pitchFamily="34" charset="0"/>
                          <a:ea typeface="+mn-ea"/>
                          <a:cs typeface="Arial" panose="020B0604020202020204" pitchFamily="34" charset="0"/>
                        </a:rPr>
                        <a:t>67 (29)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b="0" kern="1200" baseline="0" dirty="0">
                          <a:solidFill>
                            <a:srgbClr val="002060"/>
                          </a:solidFill>
                          <a:latin typeface="Trebuchet MS" panose="020B0603020202020204" pitchFamily="34" charset="0"/>
                          <a:ea typeface="+mn-ea"/>
                          <a:cs typeface="Arial" panose="020B0604020202020204" pitchFamily="34" charset="0"/>
                        </a:rPr>
                        <a:t>60 (26)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20612805"/>
                  </a:ext>
                </a:extLst>
              </a:tr>
              <a:tr h="163039">
                <a:tc>
                  <a:txBody>
                    <a:bodyPr/>
                    <a:lstStyle/>
                    <a:p>
                      <a:pPr marL="0" marR="0">
                        <a:lnSpc>
                          <a:spcPct val="100000"/>
                        </a:lnSpc>
                        <a:spcBef>
                          <a:spcPts val="0"/>
                        </a:spcBef>
                        <a:spcAft>
                          <a:spcPts val="0"/>
                        </a:spcAft>
                      </a:pPr>
                      <a:r>
                        <a:rPr lang="en-US" sz="1100" b="1"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Setting of prior systemic therapies, </a:t>
                      </a:r>
                      <a:r>
                        <a:rPr lang="en-US" sz="1100" b="1" dirty="0">
                          <a:solidFill>
                            <a:srgbClr val="002060"/>
                          </a:solidFill>
                          <a:effectLst/>
                          <a:latin typeface="Trebuchet MS" panose="020B0603020202020204" pitchFamily="34" charset="0"/>
                        </a:rPr>
                        <a:t>n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endPar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1679708"/>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Adjuvant</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140 (60)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129 (55)</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7098526"/>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Neoadjuvant</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113 (48)</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111 (48)</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47726614"/>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Metastatic</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226 (96)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231 (99)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6695267"/>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Locally advanced disease</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8 (3)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4 (2)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2035056"/>
                  </a:ext>
                </a:extLst>
              </a:tr>
              <a:tr h="163039">
                <a:tc gridSpan="3">
                  <a:txBody>
                    <a:bodyPr/>
                    <a:lstStyle/>
                    <a:p>
                      <a:pPr marL="0" marR="0">
                        <a:lnSpc>
                          <a:spcPct val="100000"/>
                        </a:lnSpc>
                        <a:spcBef>
                          <a:spcPts val="0"/>
                        </a:spcBef>
                        <a:spcAft>
                          <a:spcPts val="0"/>
                        </a:spcAft>
                      </a:pPr>
                      <a:r>
                        <a:rPr lang="en-US" sz="1100" b="1" i="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BRCA1/2 </a:t>
                      </a:r>
                      <a:r>
                        <a:rPr lang="en-US" sz="11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mutational status, </a:t>
                      </a:r>
                      <a:r>
                        <a:rPr lang="en-US" sz="1100" b="1" dirty="0">
                          <a:solidFill>
                            <a:schemeClr val="accent1"/>
                          </a:solidFill>
                          <a:effectLst/>
                          <a:latin typeface="Trebuchet MS" panose="020B0603020202020204" pitchFamily="34" charset="0"/>
                        </a:rPr>
                        <a:t>n (%)</a:t>
                      </a:r>
                      <a:endParaRPr lang="en-US" sz="11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1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hMerge="1">
                  <a:txBody>
                    <a:bodyPr/>
                    <a:lstStyle/>
                    <a:p>
                      <a:pPr marL="0" marR="0" algn="ctr">
                        <a:lnSpc>
                          <a:spcPct val="100000"/>
                        </a:lnSpc>
                        <a:spcBef>
                          <a:spcPts val="0"/>
                        </a:spcBef>
                        <a:spcAft>
                          <a:spcPts val="0"/>
                        </a:spcAft>
                      </a:pPr>
                      <a:endParaRPr lang="en-US" sz="11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998948242"/>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Negative</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133 (57)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125 (54)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1708662"/>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Calibri" panose="020F0502020204030204" pitchFamily="34" charset="0"/>
                        </a:rPr>
                        <a:t>Positive</a:t>
                      </a:r>
                      <a:endPar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16 (7)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18 (8)</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0308816"/>
                  </a:ext>
                </a:extLst>
              </a:tr>
              <a:tr h="163039">
                <a:tc>
                  <a:txBody>
                    <a:bodyPr/>
                    <a:lstStyle/>
                    <a:p>
                      <a:pPr marL="346075" marR="0" indent="0">
                        <a:lnSpc>
                          <a:spcPct val="100000"/>
                        </a:lnSpc>
                        <a:spcBef>
                          <a:spcPts val="0"/>
                        </a:spcBef>
                        <a:spcAft>
                          <a:spcPts val="0"/>
                        </a:spcAft>
                      </a:pPr>
                      <a:r>
                        <a:rPr lang="en-US" sz="1100" b="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Unknown</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rPr>
                        <a:t>86 (37)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1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90 (39)</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995301"/>
                  </a:ext>
                </a:extLst>
              </a:tr>
            </a:tbl>
          </a:graphicData>
        </a:graphic>
      </p:graphicFrame>
      <p:sp>
        <p:nvSpPr>
          <p:cNvPr id="6" name="Text Placeholder 4">
            <a:extLst>
              <a:ext uri="{FF2B5EF4-FFF2-40B4-BE49-F238E27FC236}">
                <a16:creationId xmlns:a16="http://schemas.microsoft.com/office/drawing/2014/main" id="{7AFA66A8-8853-4EB1-A0E3-87396A070D30}"/>
              </a:ext>
            </a:extLst>
          </p:cNvPr>
          <p:cNvSpPr txBox="1">
            <a:spLocks/>
          </p:cNvSpPr>
          <p:nvPr/>
        </p:nvSpPr>
        <p:spPr>
          <a:xfrm>
            <a:off x="211015" y="6218236"/>
            <a:ext cx="11339301" cy="36512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*Anticancer regimens refer to any treatment regimen that was used to treat breast cancer in any setting.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BRCA, breast cancer gene;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brain metastases-negative; ECOG, Eastern Cooperative Oncology Group; SG, sacituzumab govitecan; TNBC, triple-negative breast cancer; TPC, treatment of physician’s choice; y, year.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3541211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3EA3-3EE9-439F-96C2-8C18EA80916B}"/>
              </a:ext>
            </a:extLst>
          </p:cNvPr>
          <p:cNvSpPr>
            <a:spLocks noGrp="1"/>
          </p:cNvSpPr>
          <p:nvPr>
            <p:ph type="title"/>
          </p:nvPr>
        </p:nvSpPr>
        <p:spPr/>
        <p:txBody>
          <a:bodyPr anchor="ctr"/>
          <a:lstStyle/>
          <a:p>
            <a:r>
              <a:rPr lang="en-US" dirty="0">
                <a:solidFill>
                  <a:schemeClr val="accent1"/>
                </a:solidFill>
              </a:rPr>
              <a:t>Patient Disposition (</a:t>
            </a:r>
            <a:r>
              <a:rPr lang="en-US" dirty="0" err="1">
                <a:solidFill>
                  <a:schemeClr val="accent1"/>
                </a:solidFill>
              </a:rPr>
              <a:t>BMNeg</a:t>
            </a:r>
            <a:r>
              <a:rPr lang="en-US" dirty="0">
                <a:solidFill>
                  <a:schemeClr val="accent1"/>
                </a:solidFill>
              </a:rPr>
              <a:t> Population)</a:t>
            </a:r>
          </a:p>
        </p:txBody>
      </p:sp>
      <p:sp>
        <p:nvSpPr>
          <p:cNvPr id="3" name="Slide Number Placeholder 2">
            <a:extLst>
              <a:ext uri="{FF2B5EF4-FFF2-40B4-BE49-F238E27FC236}">
                <a16:creationId xmlns:a16="http://schemas.microsoft.com/office/drawing/2014/main" id="{015BBFC7-2D03-46CB-ABC2-5C4330A63811}"/>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8BBE4F52-F07C-4714-881D-80D2D5944A97}"/>
              </a:ext>
            </a:extLst>
          </p:cNvPr>
          <p:cNvGraphicFramePr>
            <a:graphicFrameLocks noGrp="1"/>
          </p:cNvGraphicFramePr>
          <p:nvPr/>
        </p:nvGraphicFramePr>
        <p:xfrm>
          <a:off x="577516" y="1561381"/>
          <a:ext cx="10507851" cy="4002513"/>
        </p:xfrm>
        <a:graphic>
          <a:graphicData uri="http://schemas.openxmlformats.org/drawingml/2006/table">
            <a:tbl>
              <a:tblPr firstRow="1" bandRow="1">
                <a:tableStyleId>{5C22544A-7EE6-4342-B048-85BDC9FD1C3A}</a:tableStyleId>
              </a:tblPr>
              <a:tblGrid>
                <a:gridCol w="6219275">
                  <a:extLst>
                    <a:ext uri="{9D8B030D-6E8A-4147-A177-3AD203B41FA5}">
                      <a16:colId xmlns:a16="http://schemas.microsoft.com/office/drawing/2014/main" val="1708406620"/>
                    </a:ext>
                  </a:extLst>
                </a:gridCol>
                <a:gridCol w="2350210">
                  <a:extLst>
                    <a:ext uri="{9D8B030D-6E8A-4147-A177-3AD203B41FA5}">
                      <a16:colId xmlns:a16="http://schemas.microsoft.com/office/drawing/2014/main" val="592742086"/>
                    </a:ext>
                  </a:extLst>
                </a:gridCol>
                <a:gridCol w="1938366">
                  <a:extLst>
                    <a:ext uri="{9D8B030D-6E8A-4147-A177-3AD203B41FA5}">
                      <a16:colId xmlns:a16="http://schemas.microsoft.com/office/drawing/2014/main" val="2586114088"/>
                    </a:ext>
                  </a:extLst>
                </a:gridCol>
              </a:tblGrid>
              <a:tr h="648010">
                <a:tc>
                  <a:txBody>
                    <a:bodyPr/>
                    <a:lstStyle/>
                    <a:p>
                      <a:pPr algn="ctr"/>
                      <a:endParaRPr lang="en-US" sz="1800" b="0" kern="1200" baseline="0" dirty="0">
                        <a:solidFill>
                          <a:srgbClr val="262261"/>
                        </a:solidFill>
                        <a:latin typeface="Trebuchet MS" panose="020B0603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SG</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(n=235)</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0"/>
                        </a:spcBef>
                        <a:spcAft>
                          <a:spcPts val="0"/>
                        </a:spcAft>
                      </a:pPr>
                      <a:r>
                        <a:rPr lang="en-US" sz="1800" b="1" dirty="0">
                          <a:solidFill>
                            <a:schemeClr val="bg1"/>
                          </a:solidFill>
                          <a:effectLst/>
                          <a:latin typeface="Trebuchet MS" panose="020B0603020202020204" pitchFamily="34" charset="0"/>
                        </a:rPr>
                        <a:t>TPC</a:t>
                      </a:r>
                      <a:br>
                        <a:rPr lang="en-US" sz="1800" b="1" dirty="0">
                          <a:solidFill>
                            <a:schemeClr val="bg1"/>
                          </a:solidFill>
                          <a:effectLst/>
                          <a:latin typeface="Trebuchet MS" panose="020B0603020202020204" pitchFamily="34" charset="0"/>
                        </a:rPr>
                      </a:br>
                      <a:r>
                        <a:rPr lang="en-US" sz="1800" b="1" dirty="0">
                          <a:solidFill>
                            <a:schemeClr val="bg1"/>
                          </a:solidFill>
                          <a:effectLst/>
                          <a:latin typeface="Trebuchet MS" panose="020B0603020202020204" pitchFamily="34" charset="0"/>
                        </a:rPr>
                        <a:t>(n=233)</a:t>
                      </a:r>
                      <a:endParaRPr lang="en-US" sz="18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12503031"/>
                  </a:ext>
                </a:extLst>
              </a:tr>
              <a:tr h="324005">
                <a:tc>
                  <a:txBody>
                    <a:bodyPr/>
                    <a:lstStyle/>
                    <a:p>
                      <a:pPr marL="0" marR="0">
                        <a:lnSpc>
                          <a:spcPct val="100000"/>
                        </a:lnSpc>
                        <a:spcBef>
                          <a:spcPts val="0"/>
                        </a:spcBef>
                        <a:spcAft>
                          <a:spcPts val="0"/>
                        </a:spcAft>
                      </a:pPr>
                      <a:r>
                        <a:rPr lang="en-US" sz="1800" b="1" dirty="0">
                          <a:solidFill>
                            <a:srgbClr val="002060"/>
                          </a:solidFill>
                          <a:effectLst/>
                          <a:latin typeface="Trebuchet MS" panose="020B0603020202020204" pitchFamily="34" charset="0"/>
                        </a:rPr>
                        <a:t>Patients remained on treatment</a:t>
                      </a:r>
                      <a:endParaRPr lang="en-US" sz="1800" b="1" dirty="0">
                        <a:solidFill>
                          <a:srgbClr val="00206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232298"/>
                  </a:ext>
                </a:extLst>
              </a:tr>
              <a:tr h="324005">
                <a:tc gridSpan="3">
                  <a:txBody>
                    <a:bodyPr/>
                    <a:lstStyle/>
                    <a:p>
                      <a:pPr marL="0" marR="0">
                        <a:lnSpc>
                          <a:spcPct val="100000"/>
                        </a:lnSpc>
                        <a:spcBef>
                          <a:spcPts val="0"/>
                        </a:spcBef>
                        <a:spcAft>
                          <a:spcPts val="0"/>
                        </a:spcAft>
                      </a:pPr>
                      <a:r>
                        <a:rPr lang="en-US" sz="1800" b="1" dirty="0">
                          <a:solidFill>
                            <a:schemeClr val="accent1"/>
                          </a:solidFill>
                          <a:effectLst/>
                          <a:latin typeface="Trebuchet MS" panose="020B0603020202020204" pitchFamily="34" charset="0"/>
                        </a:rPr>
                        <a:t>Patients discontinued, n (%)</a:t>
                      </a:r>
                      <a:endParaRPr lang="en-US" sz="18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2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00000"/>
                        </a:lnSpc>
                        <a:spcBef>
                          <a:spcPts val="0"/>
                        </a:spcBef>
                        <a:spcAft>
                          <a:spcPts val="0"/>
                        </a:spcAft>
                      </a:pPr>
                      <a:endParaRPr lang="en-US" sz="1200" dirty="0">
                        <a:solidFill>
                          <a:srgbClr val="002060"/>
                        </a:solidFill>
                        <a:effectLst/>
                        <a:latin typeface="+mn-lt"/>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74451572"/>
                  </a:ext>
                </a:extLst>
              </a:tr>
              <a:tr h="324005">
                <a:tc>
                  <a:txBody>
                    <a:bodyPr/>
                    <a:lstStyle/>
                    <a:p>
                      <a:pPr marL="346075" marR="0" indent="0">
                        <a:lnSpc>
                          <a:spcPct val="100000"/>
                        </a:lnSpc>
                        <a:spcBef>
                          <a:spcPts val="0"/>
                        </a:spcBef>
                        <a:spcAft>
                          <a:spcPts val="0"/>
                        </a:spcAft>
                      </a:pPr>
                      <a:r>
                        <a:rPr lang="en-US" sz="1800" b="0"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Progressive disease</a:t>
                      </a:r>
                      <a:endParaRPr lang="en-US" sz="1800" b="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203 (86)</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166 (71)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53115"/>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Adverse events</a:t>
                      </a:r>
                      <a:endPar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6 (3)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7 (3)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0023522"/>
                  </a:ext>
                </a:extLst>
              </a:tr>
              <a:tr h="438458">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Consent withdrawal</a:t>
                      </a:r>
                      <a:endPar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6 (3)</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17 (7)</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3573779"/>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Physician decision</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10 (4)</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4 (2)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9800032"/>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Treatment delay &gt;3 weeks</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 (&lt;1)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2 (&lt;1)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7614892"/>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Study drug not administered</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 (&lt;1)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0 (0)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6435650"/>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Unacceptable toxicity </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0 (0)</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 (&lt;1)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5369150"/>
                  </a:ext>
                </a:extLst>
              </a:tr>
              <a:tr h="324005">
                <a:tc>
                  <a:txBody>
                    <a:bodyPr/>
                    <a:lstStyle/>
                    <a:p>
                      <a:pPr marL="346075"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Death</a:t>
                      </a:r>
                      <a:r>
                        <a:rPr kumimoji="0" lang="en-US" sz="1800" b="0" i="0" u="none" strike="noStrike" kern="1200" cap="none" spc="0" normalizeH="0" baseline="30000" noProof="0" dirty="0">
                          <a:ln>
                            <a:noFill/>
                          </a:ln>
                          <a:solidFill>
                            <a:schemeClr val="accent1"/>
                          </a:solidFill>
                          <a:effectLst/>
                          <a:uLnTx/>
                          <a:uFillTx/>
                          <a:latin typeface="Trebuchet MS" panose="020B0603020202020204" pitchFamily="34" charset="0"/>
                          <a:ea typeface="Calibri" panose="020F0502020204030204" pitchFamily="34" charset="0"/>
                          <a:cs typeface="Calibri" panose="020F0502020204030204" pitchFamily="34" charset="0"/>
                        </a:rPr>
                        <a:t>*</a:t>
                      </a:r>
                    </a:p>
                  </a:txBody>
                  <a:tcPr marL="47248" marR="47248" marT="0" marB="0" anchor="ctr">
                    <a:lnL w="12700" cap="flat" cmpd="sng" algn="ctr">
                      <a:solidFill>
                        <a:schemeClr val="tx1"/>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1 (&lt;1)*</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1800"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4 (2)</a:t>
                      </a:r>
                    </a:p>
                  </a:txBody>
                  <a:tcPr marL="47248" marR="47248"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87848814"/>
                  </a:ext>
                </a:extLst>
              </a:tr>
            </a:tbl>
          </a:graphicData>
        </a:graphic>
      </p:graphicFrame>
      <p:sp>
        <p:nvSpPr>
          <p:cNvPr id="6" name="Text Placeholder 4">
            <a:extLst>
              <a:ext uri="{FF2B5EF4-FFF2-40B4-BE49-F238E27FC236}">
                <a16:creationId xmlns:a16="http://schemas.microsoft.com/office/drawing/2014/main" id="{A4F3B251-8BB4-4E7A-BF7F-F2D2A6D9DD90}"/>
              </a:ext>
            </a:extLst>
          </p:cNvPr>
          <p:cNvSpPr txBox="1">
            <a:spLocks/>
          </p:cNvSpPr>
          <p:nvPr/>
        </p:nvSpPr>
        <p:spPr>
          <a:xfrm>
            <a:off x="211015" y="5884893"/>
            <a:ext cx="11339299" cy="73262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*This was considered unlikely to be related to SG treatment. </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brain metastases-negative; SG, sacituzumab govitecan; TPC, treatment of physician’s choice.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Bardia A, et al.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Presnted</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05990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25A2A-9E3E-4AC4-9BF1-437873527B78}"/>
              </a:ext>
            </a:extLst>
          </p:cNvPr>
          <p:cNvSpPr>
            <a:spLocks noGrp="1"/>
          </p:cNvSpPr>
          <p:nvPr>
            <p:ph type="title"/>
          </p:nvPr>
        </p:nvSpPr>
        <p:spPr/>
        <p:txBody>
          <a:bodyPr anchor="ctr"/>
          <a:lstStyle/>
          <a:p>
            <a:r>
              <a:rPr lang="en-US" dirty="0">
                <a:solidFill>
                  <a:schemeClr val="accent1"/>
                </a:solidFill>
              </a:rPr>
              <a:t>Efficacy (</a:t>
            </a:r>
            <a:r>
              <a:rPr lang="en-US" dirty="0" err="1">
                <a:solidFill>
                  <a:schemeClr val="accent1"/>
                </a:solidFill>
              </a:rPr>
              <a:t>BMNeg</a:t>
            </a:r>
            <a:r>
              <a:rPr lang="en-US" dirty="0">
                <a:solidFill>
                  <a:schemeClr val="accent1"/>
                </a:solidFill>
              </a:rPr>
              <a:t> Population)</a:t>
            </a:r>
          </a:p>
        </p:txBody>
      </p:sp>
      <p:sp>
        <p:nvSpPr>
          <p:cNvPr id="3" name="Slide Number Placeholder 2">
            <a:extLst>
              <a:ext uri="{FF2B5EF4-FFF2-40B4-BE49-F238E27FC236}">
                <a16:creationId xmlns:a16="http://schemas.microsoft.com/office/drawing/2014/main" id="{58BAE8C1-F672-40C2-920A-77E2B8DE4A27}"/>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4D604402-F606-429E-8ED9-A5DCA83128C1}"/>
              </a:ext>
            </a:extLst>
          </p:cNvPr>
          <p:cNvSpPr>
            <a:spLocks noGrp="1"/>
          </p:cNvSpPr>
          <p:nvPr>
            <p:ph type="body" sz="quarter" idx="10"/>
          </p:nvPr>
        </p:nvSpPr>
        <p:spPr/>
        <p:txBody>
          <a:bodyPr/>
          <a:lstStyle/>
          <a:p>
            <a:pPr>
              <a:lnSpc>
                <a:spcPct val="100000"/>
              </a:lnSpc>
              <a:spcAft>
                <a:spcPts val="1200"/>
              </a:spcAft>
              <a:buSzPct val="100000"/>
              <a:buFont typeface="Arial" panose="020B0604020202020204" pitchFamily="34" charset="0"/>
              <a:buChar char="•"/>
            </a:pPr>
            <a:r>
              <a:rPr lang="en-US" sz="1800" dirty="0">
                <a:solidFill>
                  <a:schemeClr val="accent1"/>
                </a:solidFill>
                <a:latin typeface="Trebuchet MS" panose="020B0603020202020204" pitchFamily="34" charset="0"/>
              </a:rPr>
              <a:t>Analysis based on final database lock confirmed the improvement in clinical outcomes over TPC:</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Median PFS of 5.6 vs 1.7 months (HR 0.39, P&lt;0.0001) </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Median OS of 12.1 vs 6.7 months (HR 0.48, P&lt;0.0001) </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OS rate at 24 months of 22.4% (95% CI, 16.8-28.5) vs 5.2% (95% CI, 2.5-9.4) </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Objective response rate of 35% vs 5%, P&lt;0.0001 </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Clinical benefit rate of 45% vs 9%, P&lt;0.0001 </a:t>
            </a:r>
          </a:p>
          <a:p>
            <a:pPr marL="878205" lvl="3" indent="-342900">
              <a:lnSpc>
                <a:spcPct val="100000"/>
              </a:lnSpc>
              <a:spcAft>
                <a:spcPts val="1200"/>
              </a:spcAft>
              <a:buSzPct val="65000"/>
              <a:buFont typeface="Courier New" panose="02070309020205020404" pitchFamily="49" charset="0"/>
              <a:buChar char="o"/>
            </a:pPr>
            <a:r>
              <a:rPr lang="en-US" sz="1800" i="0" dirty="0">
                <a:solidFill>
                  <a:schemeClr val="accent1"/>
                </a:solidFill>
                <a:latin typeface="Trebuchet MS" panose="020B0603020202020204" pitchFamily="34" charset="0"/>
              </a:rPr>
              <a:t>Median duration of response of 6.3 (95% CI, 5.5-7.9) vs 3.6 months (95% CI, 2.8-not evaluable [NE]) </a:t>
            </a:r>
          </a:p>
          <a:p>
            <a:endParaRPr lang="en-US" dirty="0"/>
          </a:p>
        </p:txBody>
      </p:sp>
      <p:sp>
        <p:nvSpPr>
          <p:cNvPr id="8" name="TextBox 7">
            <a:extLst>
              <a:ext uri="{FF2B5EF4-FFF2-40B4-BE49-F238E27FC236}">
                <a16:creationId xmlns:a16="http://schemas.microsoft.com/office/drawing/2014/main" id="{1BFFFFA5-ABE0-4BB9-B26E-0D18C3AE9E29}"/>
              </a:ext>
            </a:extLst>
          </p:cNvPr>
          <p:cNvSpPr txBox="1"/>
          <p:nvPr/>
        </p:nvSpPr>
        <p:spPr>
          <a:xfrm>
            <a:off x="211015" y="5874157"/>
            <a:ext cx="11339301"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BMNeg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brain metastasis-negative; CI, confidence intervals; HR, hazard ratio; NE, not evaluable; ORR, objective response rate; OS, overall survival; PFS, progression free survival; QoL, quality of life; SG, sacituzumab govitecan; TPC, treatment of physician's choice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Bardia A, et al. Presented at ASCO 2022 (abstract ID #1071).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(SG) versus treatment of physician’s choice (TPC) in patients (pts) with previously treated metastatic triple-negative breast cancer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Final results from the Phase 3 ASCENT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3835286888"/>
      </p:ext>
    </p:extLst>
  </p:cSld>
  <p:clrMapOvr>
    <a:masterClrMapping/>
  </p:clrMapOvr>
</p:sld>
</file>

<file path=ppt/theme/theme1.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6376</Words>
  <Application>Microsoft Office PowerPoint</Application>
  <PresentationFormat>Widescreen</PresentationFormat>
  <Paragraphs>560</Paragraphs>
  <Slides>17</Slides>
  <Notes>16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17</vt:i4>
      </vt:variant>
    </vt:vector>
  </HeadingPairs>
  <TitlesOfParts>
    <vt:vector size="30" baseType="lpstr">
      <vt:lpstr>Apple Symbols</vt:lpstr>
      <vt:lpstr>Arial</vt:lpstr>
      <vt:lpstr>Arial Narrow</vt:lpstr>
      <vt:lpstr>Calibri</vt:lpstr>
      <vt:lpstr>Calibri Light</vt:lpstr>
      <vt:lpstr>Century Gothic</vt:lpstr>
      <vt:lpstr>Courier New</vt:lpstr>
      <vt:lpstr>Georgia</vt:lpstr>
      <vt:lpstr>Monaco</vt:lpstr>
      <vt:lpstr>Times New Roman</vt:lpstr>
      <vt:lpstr>Trebuchet MS</vt:lpstr>
      <vt:lpstr>Gilead and Kite Oncology Template</vt:lpstr>
      <vt:lpstr>Office Theme</vt:lpstr>
      <vt:lpstr>PowerPoint Presentation</vt:lpstr>
      <vt:lpstr>PowerPoint Presentation</vt:lpstr>
      <vt:lpstr>Background</vt:lpstr>
      <vt:lpstr>Methods</vt:lpstr>
      <vt:lpstr>ASCENT Study Design </vt:lpstr>
      <vt:lpstr>Patients (BMNeg Population) </vt:lpstr>
      <vt:lpstr>Demographics and Baseline Characteristics (BMNeg Population) </vt:lpstr>
      <vt:lpstr>Patient Disposition (BMNeg Population)</vt:lpstr>
      <vt:lpstr>Efficacy (BMNeg Population)</vt:lpstr>
      <vt:lpstr>Progression-Free Survival* (BMNeg Population)</vt:lpstr>
      <vt:lpstr>Overall Survival* (BMNeg Population)</vt:lpstr>
      <vt:lpstr>Response Rates* (BMNeg Population)</vt:lpstr>
      <vt:lpstr>Efficacy (ITT Population)</vt:lpstr>
      <vt:lpstr>Health-Related QoL Outcomes (Safety Population)</vt:lpstr>
      <vt:lpstr>TRAEs (All Grade, &gt;20%; Grade 3/4, &gt;5% of Patients)</vt:lpstr>
      <vt:lpstr>Safety </vt:lpstr>
      <vt:lpstr>Conclusions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Söderholm</dc:creator>
  <cp:lastModifiedBy>Jonas Söderholm</cp:lastModifiedBy>
  <cp:revision>1</cp:revision>
  <cp:lastPrinted>2022-11-21T09:19:27Z</cp:lastPrinted>
  <dcterms:created xsi:type="dcterms:W3CDTF">2022-11-21T09:19:10Z</dcterms:created>
  <dcterms:modified xsi:type="dcterms:W3CDTF">2023-11-21T15:43:53Z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de74a9-4f8a-4c74-b507-22417e17d25b_Enabled">
    <vt:lpwstr>true</vt:lpwstr>
  </property>
  <property fmtid="{D5CDD505-2E9C-101B-9397-08002B2CF9AE}" pid="3" name="MSIP_Label_16de74a9-4f8a-4c74-b507-22417e17d25b_SetDate">
    <vt:lpwstr>2023-11-17T13:10:59Z</vt:lpwstr>
  </property>
  <property fmtid="{D5CDD505-2E9C-101B-9397-08002B2CF9AE}" pid="4" name="MSIP_Label_16de74a9-4f8a-4c74-b507-22417e17d25b_Method">
    <vt:lpwstr>Privileged</vt:lpwstr>
  </property>
  <property fmtid="{D5CDD505-2E9C-101B-9397-08002B2CF9AE}" pid="5" name="MSIP_Label_16de74a9-4f8a-4c74-b507-22417e17d25b_Name">
    <vt:lpwstr>16de74a9-4f8a-4c74-b507-22417e17d25b</vt:lpwstr>
  </property>
  <property fmtid="{D5CDD505-2E9C-101B-9397-08002B2CF9AE}" pid="6" name="MSIP_Label_16de74a9-4f8a-4c74-b507-22417e17d25b_SiteId">
    <vt:lpwstr>a5a8bcaa-3292-41e6-b735-5e8b21f4dbfd</vt:lpwstr>
  </property>
  <property fmtid="{D5CDD505-2E9C-101B-9397-08002B2CF9AE}" pid="7" name="MSIP_Label_16de74a9-4f8a-4c74-b507-22417e17d25b_ActionId">
    <vt:lpwstr>f9740f70-2fe4-4e2b-89f3-e93fce713a29</vt:lpwstr>
  </property>
  <property fmtid="{D5CDD505-2E9C-101B-9397-08002B2CF9AE}" pid="8" name="MSIP_Label_16de74a9-4f8a-4c74-b507-22417e17d25b_ContentBits">
    <vt:lpwstr>0</vt:lpwstr>
  </property>
</Properties>
</file>