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3" r:id="rId2"/>
  </p:sldMasterIdLst>
  <p:notesMasterIdLst>
    <p:notesMasterId r:id="rId18"/>
  </p:notesMasterIdLst>
  <p:sldIdLst>
    <p:sldId id="13132" r:id="rId3"/>
    <p:sldId id="8393" r:id="rId4"/>
    <p:sldId id="13133" r:id="rId5"/>
    <p:sldId id="8416" r:id="rId6"/>
    <p:sldId id="8417" r:id="rId7"/>
    <p:sldId id="8419" r:id="rId8"/>
    <p:sldId id="8418" r:id="rId9"/>
    <p:sldId id="13126" r:id="rId10"/>
    <p:sldId id="13127" r:id="rId11"/>
    <p:sldId id="13128" r:id="rId12"/>
    <p:sldId id="8430" r:id="rId13"/>
    <p:sldId id="13167" r:id="rId14"/>
    <p:sldId id="8427" r:id="rId15"/>
    <p:sldId id="8428" r:id="rId16"/>
    <p:sldId id="842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83E3C3-7D31-4442-A58F-6B8286B33D70}" v="7" dt="2023-11-21T15:55:33.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1" autoAdjust="0"/>
    <p:restoredTop sz="94660"/>
  </p:normalViewPr>
  <p:slideViewPr>
    <p:cSldViewPr snapToGrid="0">
      <p:cViewPr varScale="1">
        <p:scale>
          <a:sx n="93" d="100"/>
          <a:sy n="93" d="100"/>
        </p:scale>
        <p:origin x="4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ED83E3C3-7D31-4442-A58F-6B8286B33D70}"/>
    <pc:docChg chg="custSel modSld modMainMaster">
      <pc:chgData name="Jonas Söderholm" userId="b146546c-6bf2-46e5-8a26-00cca8510547" providerId="ADAL" clId="{ED83E3C3-7D31-4442-A58F-6B8286B33D70}" dt="2023-11-21T15:55:54.702" v="81" actId="6549"/>
      <pc:docMkLst>
        <pc:docMk/>
      </pc:docMkLst>
      <pc:sldChg chg="modSp mod">
        <pc:chgData name="Jonas Söderholm" userId="b146546c-6bf2-46e5-8a26-00cca8510547" providerId="ADAL" clId="{ED83E3C3-7D31-4442-A58F-6B8286B33D70}" dt="2023-11-21T15:55:54.702" v="81" actId="6549"/>
        <pc:sldMkLst>
          <pc:docMk/>
          <pc:sldMk cId="3846850421" sldId="13132"/>
        </pc:sldMkLst>
        <pc:spChg chg="mod">
          <ac:chgData name="Jonas Söderholm" userId="b146546c-6bf2-46e5-8a26-00cca8510547" providerId="ADAL" clId="{ED83E3C3-7D31-4442-A58F-6B8286B33D70}" dt="2023-11-21T15:52:11.165" v="52" actId="20577"/>
          <ac:spMkLst>
            <pc:docMk/>
            <pc:sldMk cId="3846850421" sldId="13132"/>
            <ac:spMk id="3" creationId="{5A3D357E-3BBF-F065-5974-A13C9681B474}"/>
          </ac:spMkLst>
        </pc:spChg>
        <pc:spChg chg="mod">
          <ac:chgData name="Jonas Söderholm" userId="b146546c-6bf2-46e5-8a26-00cca8510547" providerId="ADAL" clId="{ED83E3C3-7D31-4442-A58F-6B8286B33D70}" dt="2023-11-21T15:55:54.702" v="81" actId="6549"/>
          <ac:spMkLst>
            <pc:docMk/>
            <pc:sldMk cId="3846850421" sldId="13132"/>
            <ac:spMk id="5" creationId="{8543ABBF-E1A0-A65C-1E66-7B08AD4BCA4E}"/>
          </ac:spMkLst>
        </pc:spChg>
      </pc:sldChg>
      <pc:sldMasterChg chg="addSp delSp modSp mod">
        <pc:chgData name="Jonas Söderholm" userId="b146546c-6bf2-46e5-8a26-00cca8510547" providerId="ADAL" clId="{ED83E3C3-7D31-4442-A58F-6B8286B33D70}" dt="2023-11-21T15:54:09.190" v="60" actId="20577"/>
        <pc:sldMasterMkLst>
          <pc:docMk/>
          <pc:sldMasterMk cId="1346195893" sldId="2147483660"/>
        </pc:sldMasterMkLst>
        <pc:spChg chg="add del mod">
          <ac:chgData name="Jonas Söderholm" userId="b146546c-6bf2-46e5-8a26-00cca8510547" providerId="ADAL" clId="{ED83E3C3-7D31-4442-A58F-6B8286B33D70}" dt="2023-11-21T15:53:28.903" v="54"/>
          <ac:spMkLst>
            <pc:docMk/>
            <pc:sldMasterMk cId="1346195893" sldId="2147483660"/>
            <ac:spMk id="3" creationId="{97B85C40-3709-E21F-201E-C0760230543D}"/>
          </ac:spMkLst>
        </pc:spChg>
        <pc:spChg chg="add del mod">
          <ac:chgData name="Jonas Söderholm" userId="b146546c-6bf2-46e5-8a26-00cca8510547" providerId="ADAL" clId="{ED83E3C3-7D31-4442-A58F-6B8286B33D70}" dt="2023-11-21T15:53:31.912" v="56"/>
          <ac:spMkLst>
            <pc:docMk/>
            <pc:sldMasterMk cId="1346195893" sldId="2147483660"/>
            <ac:spMk id="4" creationId="{DDD36097-6822-F7A0-620D-74DBF1D63097}"/>
          </ac:spMkLst>
        </pc:spChg>
        <pc:spChg chg="del">
          <ac:chgData name="Jonas Söderholm" userId="b146546c-6bf2-46e5-8a26-00cca8510547" providerId="ADAL" clId="{ED83E3C3-7D31-4442-A58F-6B8286B33D70}" dt="2023-11-21T15:53:53.046" v="57" actId="478"/>
          <ac:spMkLst>
            <pc:docMk/>
            <pc:sldMasterMk cId="1346195893" sldId="2147483660"/>
            <ac:spMk id="5" creationId="{DF37C4B3-C390-1B4B-9F24-930CD9AE7CA0}"/>
          </ac:spMkLst>
        </pc:spChg>
        <pc:spChg chg="add mod">
          <ac:chgData name="Jonas Söderholm" userId="b146546c-6bf2-46e5-8a26-00cca8510547" providerId="ADAL" clId="{ED83E3C3-7D31-4442-A58F-6B8286B33D70}" dt="2023-11-21T15:54:09.190" v="60" actId="20577"/>
          <ac:spMkLst>
            <pc:docMk/>
            <pc:sldMasterMk cId="1346195893" sldId="2147483660"/>
            <ac:spMk id="8" creationId="{5D26510C-75C2-BB05-0EF3-A702EB32FEFB}"/>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6BAE8-664F-49B5-BCD1-3B6397E96820}" type="datetimeFigureOut">
              <a:rPr lang="en-US" smtClean="0"/>
              <a:t>11/21/2023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392E6F-E65C-4025-85A8-1D94953AEE9E}" type="slidenum">
              <a:rPr lang="en-US" smtClean="0"/>
              <a:t>‹#›</a:t>
            </a:fld>
            <a:endParaRPr lang="en-US"/>
          </a:p>
        </p:txBody>
      </p:sp>
    </p:spTree>
    <p:extLst>
      <p:ext uri="{BB962C8B-B14F-4D97-AF65-F5344CB8AC3E}">
        <p14:creationId xmlns:p14="http://schemas.microsoft.com/office/powerpoint/2010/main" val="1430458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4500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See slide. </a:t>
            </a:r>
            <a:endParaRPr lang="en-CA" sz="1100" b="1" dirty="0"/>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OS, overall survival; PFS, progression free survival; SG, </a:t>
            </a:r>
            <a:r>
              <a:rPr lang="en-US" dirty="0" err="1"/>
              <a:t>sacituzumab</a:t>
            </a:r>
            <a:r>
              <a:rPr lang="en-US" dirty="0"/>
              <a:t> </a:t>
            </a:r>
            <a:r>
              <a:rPr lang="en-US" dirty="0" err="1"/>
              <a:t>govitecan</a:t>
            </a:r>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7394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Higher average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were associated with increased probability of Grade </a:t>
            </a:r>
            <a:r>
              <a:rPr lang="en-US" sz="1100" b="0" dirty="0">
                <a:solidFill>
                  <a:schemeClr val="accent1"/>
                </a:solidFill>
                <a:latin typeface="Trebuchet MS" panose="020B0603020202020204" pitchFamily="34" charset="0"/>
              </a:rPr>
              <a:t>≥1 Neutropenia.</a:t>
            </a:r>
            <a:endParaRPr lang="en-CA" sz="1100" b="1" dirty="0"/>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r>
              <a:rPr lang="en-US" dirty="0"/>
              <a:t>SG, </a:t>
            </a:r>
            <a:r>
              <a:rPr lang="en-US" dirty="0" err="1"/>
              <a:t>sacituzumab</a:t>
            </a:r>
            <a:r>
              <a:rPr lang="en-US" dirty="0"/>
              <a:t> </a:t>
            </a:r>
            <a:r>
              <a:rPr lang="en-US" dirty="0" err="1"/>
              <a:t>govitecan</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8692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rgbClr val="203661"/>
                </a:solidFill>
                <a:latin typeface="Trebuchet MS" panose="020B0603020202020204" pitchFamily="34" charset="0"/>
                <a:ea typeface="Times New Roman" panose="02020603050405020304" pitchFamily="18" charset="0"/>
                <a:cs typeface="Times New Roman"/>
              </a:rPr>
              <a:t>The probability of Grade ≥1 AEs of vomiting, diarrhea, hypersensitivity reactions, nausea, or neutropenia was found to statistically significantly increase with increasing average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a:rPr>
              <a:t> </a:t>
            </a:r>
            <a:r>
              <a:rPr lang="en-US" sz="1100" baseline="0" dirty="0">
                <a:solidFill>
                  <a:srgbClr val="203661"/>
                </a:solidFill>
                <a:latin typeface="Trebuchet MS" panose="020B0603020202020204" pitchFamily="34" charset="0"/>
                <a:ea typeface="Times New Roman" panose="02020603050405020304" pitchFamily="18" charset="0"/>
                <a:cs typeface="Times New Roman"/>
              </a:rPr>
              <a:t>N</a:t>
            </a:r>
            <a:r>
              <a:rPr lang="en-US" sz="1100" dirty="0">
                <a:solidFill>
                  <a:srgbClr val="203661"/>
                </a:solidFill>
                <a:latin typeface="Trebuchet MS" panose="020B0603020202020204" pitchFamily="34" charset="0"/>
                <a:ea typeface="Times New Roman" panose="02020603050405020304" pitchFamily="18" charset="0"/>
                <a:cs typeface="Times New Roman"/>
              </a:rPr>
              <a:t>eutropenia was the only AE where the effect of average concentrations of SG was statistically significant on the probability of Grade ≥3 AEs.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Singh I, et al. Presented at ASCO 2022 (abstract ID #1076). Exposure-Response Analyses of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Efficacy and Safety in Patients With Metastatic Triple-Negative Breast Cancer.</a:t>
            </a:r>
            <a:endParaRPr lang="en-US" sz="1100" dirty="0"/>
          </a:p>
          <a:p>
            <a:endParaRPr lang="en-US" dirty="0"/>
          </a:p>
          <a:p>
            <a:pPr marL="0" lvl="1" indent="0">
              <a:buNone/>
            </a:pPr>
            <a:r>
              <a:rPr lang="en-US" sz="1200" b="1" dirty="0"/>
              <a:t>ABBREVIATIONS</a:t>
            </a:r>
            <a:r>
              <a:rPr lang="en-US" sz="1200" dirty="0"/>
              <a:t>:</a:t>
            </a:r>
          </a:p>
          <a:p>
            <a:r>
              <a:rPr lang="en-US" dirty="0"/>
              <a:t>AE, adverse event; SG, </a:t>
            </a:r>
            <a:r>
              <a:rPr lang="en-US" dirty="0" err="1"/>
              <a:t>sacituzumab</a:t>
            </a:r>
            <a:r>
              <a:rPr lang="en-US" dirty="0"/>
              <a:t> </a:t>
            </a:r>
            <a:r>
              <a:rPr lang="en-US" dirty="0" err="1"/>
              <a:t>govitecan</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0170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rgbClr val="203661"/>
                </a:solidFill>
                <a:latin typeface="Trebuchet MS" panose="020B0603020202020204" pitchFamily="34" charset="0"/>
                <a:ea typeface="Times New Roman" panose="02020603050405020304" pitchFamily="18" charset="0"/>
                <a:cs typeface="Times New Roman"/>
              </a:rPr>
              <a:t>Increased average concentrations of SG </a:t>
            </a:r>
            <a:r>
              <a:rPr lang="en-US" sz="1100" baseline="-25000" dirty="0">
                <a:solidFill>
                  <a:srgbClr val="203661"/>
                </a:solidFill>
                <a:latin typeface="Trebuchet MS" panose="020B0603020202020204" pitchFamily="34" charset="0"/>
                <a:ea typeface="Times New Roman" panose="02020603050405020304" pitchFamily="18" charset="0"/>
                <a:cs typeface="Times New Roman"/>
              </a:rPr>
              <a:t> </a:t>
            </a:r>
            <a:r>
              <a:rPr lang="en-US" sz="1100" dirty="0">
                <a:solidFill>
                  <a:srgbClr val="203661"/>
                </a:solidFill>
                <a:latin typeface="Trebuchet MS" panose="020B0603020202020204" pitchFamily="34" charset="0"/>
                <a:ea typeface="Times New Roman" panose="02020603050405020304" pitchFamily="18" charset="0"/>
                <a:cs typeface="Times New Roman"/>
              </a:rPr>
              <a:t>was </a:t>
            </a:r>
            <a:r>
              <a:rPr lang="en-US" sz="1100" dirty="0">
                <a:solidFill>
                  <a:srgbClr val="203661"/>
                </a:solidFill>
                <a:effectLst/>
                <a:latin typeface="Trebuchet MS" panose="020B0603020202020204" pitchFamily="34" charset="0"/>
                <a:ea typeface="Times New Roman" panose="02020603050405020304" pitchFamily="18" charset="0"/>
                <a:cs typeface="Times New Roman"/>
              </a:rPr>
              <a:t>associated with a significantly increased probability of dose reductions and dose delays.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endParaRPr lang="en-US" sz="1200" dirty="0"/>
          </a:p>
          <a:p>
            <a:endParaRPr lang="en-US" dirty="0"/>
          </a:p>
          <a:p>
            <a:pPr marL="0" lvl="1" indent="0">
              <a:buNone/>
            </a:pPr>
            <a:r>
              <a:rPr lang="en-US" sz="1200" b="1" dirty="0"/>
              <a:t>ABBREVIATIONS</a:t>
            </a:r>
            <a:r>
              <a:rPr lang="en-US" sz="1200" dirty="0"/>
              <a:t>:</a:t>
            </a:r>
          </a:p>
          <a:p>
            <a:r>
              <a:rPr lang="en-US" dirty="0"/>
              <a:t>SG, </a:t>
            </a:r>
            <a:r>
              <a:rPr lang="en-US" dirty="0" err="1"/>
              <a:t>sacituzumab</a:t>
            </a:r>
            <a:r>
              <a:rPr lang="en-US" dirty="0"/>
              <a:t> </a:t>
            </a:r>
            <a:r>
              <a:rPr lang="en-US" dirty="0" err="1"/>
              <a:t>govitecan</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701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endParaRPr lang="en-US" sz="1200" dirty="0"/>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549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latin typeface="Trebuchet MS" panose="020B0603020202020204" pitchFamily="34" charset="0"/>
              </a:rPr>
              <a:t>The objective of this analysis is to characterize </a:t>
            </a:r>
            <a:r>
              <a:rPr lang="en-US" sz="1100" dirty="0">
                <a:solidFill>
                  <a:srgbClr val="203661"/>
                </a:solidFill>
                <a:latin typeface="Trebuchet MS" panose="020B0603020202020204" pitchFamily="34" charset="0"/>
                <a:cs typeface="Arial" panose="020B0604020202020204" pitchFamily="34" charset="0"/>
              </a:rPr>
              <a:t>the relationship between exposure of SG, Free SN-38, and Total Antibody on the safety and efficacy of SG in patients with </a:t>
            </a:r>
            <a:r>
              <a:rPr lang="en-US" sz="1100" dirty="0" err="1">
                <a:solidFill>
                  <a:srgbClr val="203661"/>
                </a:solidFill>
                <a:latin typeface="Trebuchet MS" panose="020B0603020202020204" pitchFamily="34" charset="0"/>
                <a:cs typeface="Arial" panose="020B0604020202020204" pitchFamily="34" charset="0"/>
              </a:rPr>
              <a:t>mTNBC</a:t>
            </a:r>
            <a:r>
              <a:rPr lang="en-US" sz="1100" dirty="0">
                <a:solidFill>
                  <a:srgbClr val="203661"/>
                </a:solidFill>
                <a:latin typeface="Trebuchet MS" panose="020B0603020202020204" pitchFamily="34" charset="0"/>
                <a:cs typeface="Arial" panose="020B0604020202020204" pitchFamily="34" charset="0"/>
              </a:rPr>
              <a:t>.</a:t>
            </a:r>
            <a:endParaRPr lang="en-US" sz="1100" b="0" dirty="0">
              <a:latin typeface="Trebuchet MS" panose="020B0603020202020204" pitchFamily="34" charset="0"/>
            </a:endParaRP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a:lnSpc>
                <a:spcPct val="100000"/>
              </a:lnSpc>
              <a:spcBef>
                <a:spcPts val="0"/>
              </a:spcBef>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pPr marL="0" lvl="1" indent="0">
              <a:buNone/>
            </a:pPr>
            <a:r>
              <a:rPr lang="en-US" sz="1200" dirty="0" err="1"/>
              <a:t>mTNBC</a:t>
            </a:r>
            <a:r>
              <a:rPr lang="en-US" sz="1200" dirty="0"/>
              <a:t>, metastatic triple negative breast cancer.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105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This analysis included 253 patients from the phase 3 ASCENT trial and 24 patients from the phase 1/2 IMMU-132-01 basket trial.</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accent1"/>
                </a:solidFill>
                <a:latin typeface="Trebuchet MS" panose="020B0603020202020204" pitchFamily="34" charset="0"/>
              </a:rPr>
              <a:t>Singh I, et al. Presented at ASCO 2022 (abstract ID #1076). Exposure-Response Analyses of Sacituzumab </a:t>
            </a:r>
            <a:r>
              <a:rPr lang="en-US" sz="1100" dirty="0" err="1">
                <a:solidFill>
                  <a:schemeClr val="accent1"/>
                </a:solidFill>
                <a:latin typeface="Trebuchet MS" panose="020B0603020202020204" pitchFamily="34" charset="0"/>
              </a:rPr>
              <a:t>Govitecan</a:t>
            </a:r>
            <a:r>
              <a:rPr lang="en-US" sz="11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337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See slide.</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961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b="0" dirty="0"/>
              <a:t>Demographics and baseline characteristics were similar in the IMMU-132-01 and ASCENT patient populations.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7545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See slide. </a:t>
            </a:r>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344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Higher average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were associated with increased probability of ORR.</a:t>
            </a:r>
          </a:p>
          <a:p>
            <a:pPr marL="0" indent="0">
              <a:buFont typeface="Arial" panose="020B0604020202020204" pitchFamily="34" charse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r>
              <a:rPr lang="en-US" dirty="0"/>
              <a:t>ORR, objective response rate; SG, </a:t>
            </a:r>
            <a:r>
              <a:rPr lang="en-US" dirty="0" err="1"/>
              <a:t>sacituzumab</a:t>
            </a:r>
            <a:r>
              <a:rPr lang="en-US" dirty="0"/>
              <a:t> </a:t>
            </a:r>
            <a:r>
              <a:rPr lang="en-US" dirty="0" err="1"/>
              <a:t>govitecan</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4795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Higher average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were associated with longer OS and PFS. </a:t>
            </a:r>
            <a:endParaRPr lang="en-CA" sz="1100" b="1" dirty="0"/>
          </a:p>
          <a:p>
            <a:pPr marL="0" indent="0">
              <a:buNone/>
            </a:pPr>
            <a:endParaRPr lang="en-US" sz="1100" b="1" dirty="0"/>
          </a:p>
          <a:p>
            <a:pPr marL="0" indent="0">
              <a:buNone/>
            </a:pPr>
            <a:r>
              <a:rPr lang="en-US" sz="1100" b="1" dirty="0"/>
              <a:t>KEY POINT(S): </a:t>
            </a: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OS, overall survival; PFS, progression free survival; SG, </a:t>
            </a:r>
            <a:r>
              <a:rPr lang="en-US" dirty="0" err="1"/>
              <a:t>sacituzumab</a:t>
            </a:r>
            <a:r>
              <a:rPr lang="en-US" dirty="0"/>
              <a:t> </a:t>
            </a:r>
            <a:r>
              <a:rPr lang="en-US" dirty="0" err="1"/>
              <a:t>govitecan</a:t>
            </a:r>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0938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100" b="1" dirty="0"/>
              <a:t>MAIN MESSAGE: </a:t>
            </a:r>
          </a:p>
          <a:p>
            <a:pPr marL="171450" indent="-171450">
              <a:buFont typeface="Arial" panose="020B0604020202020204" pitchFamily="34" charset="0"/>
              <a:buChar cha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Higher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were associated with </a:t>
            </a:r>
            <a:r>
              <a:rPr lang="en-US" sz="1100" dirty="0">
                <a:solidFill>
                  <a:srgbClr val="203661"/>
                </a:solidFill>
                <a:effectLst/>
                <a:latin typeface="Trebuchet MS" panose="020B0603020202020204" pitchFamily="34" charset="0"/>
                <a:ea typeface="Times New Roman" panose="02020603050405020304" pitchFamily="18" charset="0"/>
                <a:cs typeface="Times New Roman"/>
              </a:rPr>
              <a:t>increases in the probability of response and survival.</a:t>
            </a:r>
          </a:p>
          <a:p>
            <a:pPr marL="0" indent="0">
              <a:buNone/>
            </a:pPr>
            <a:endParaRPr lang="en-US" sz="1100" b="1" dirty="0"/>
          </a:p>
          <a:p>
            <a:pPr marL="0" indent="0">
              <a:buNone/>
            </a:pPr>
            <a:r>
              <a:rPr lang="en-US" sz="1100" b="1" dirty="0"/>
              <a:t>KEY POINT(S):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baseline="0" dirty="0">
                <a:solidFill>
                  <a:srgbClr val="333333"/>
                </a:solidFill>
                <a:latin typeface="ArialMT"/>
              </a:rPr>
              <a:t>The 10mg/kg starting dose of SG is associated with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increased probability of ORR and CR when compared to the 8mg/kg starting dose based on model predictions.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baseline="0" dirty="0">
                <a:solidFill>
                  <a:srgbClr val="333333"/>
                </a:solidFill>
                <a:latin typeface="ArialMT"/>
              </a:rPr>
              <a:t>The 10mg/kg starting dose of SG is associated with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increased survival probability when compared to the 8mg/kg starting dose based on model predictions.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Higher average concentrations of SG</a:t>
            </a:r>
            <a:r>
              <a:rPr lang="en-US" sz="1100" baseline="-25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 </a:t>
            </a:r>
            <a:r>
              <a:rPr lang="en-US" sz="11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were associated with longer OS and PFS. </a:t>
            </a:r>
            <a:endParaRPr lang="en-US" sz="1100" b="0" i="0" u="none" strike="noStrike" baseline="0" dirty="0">
              <a:solidFill>
                <a:srgbClr val="333333"/>
              </a:solidFill>
              <a:latin typeface="ArialMT"/>
            </a:endParaRPr>
          </a:p>
          <a:p>
            <a:pPr marL="0" indent="0">
              <a:buNone/>
            </a:pPr>
            <a:endParaRPr lang="en-US" sz="1100" dirty="0"/>
          </a:p>
          <a:p>
            <a:pPr marL="0" lvl="0" indent="0">
              <a:buNone/>
            </a:pPr>
            <a:r>
              <a:rPr lang="en-US" sz="1100" b="1" dirty="0"/>
              <a:t>REFERENCE</a:t>
            </a:r>
            <a:r>
              <a:rPr lang="en-US"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Trebuchet MS" panose="020B0603020202020204" pitchFamily="34" charset="0"/>
              </a:rPr>
              <a:t>Singh I, et al. Presented at ASCO 2022 (abstract ID #1076). Exposure-Response Analyses of Sacituzumab </a:t>
            </a:r>
            <a:r>
              <a:rPr lang="en-US" sz="1200" dirty="0" err="1">
                <a:solidFill>
                  <a:schemeClr val="accent1"/>
                </a:solidFill>
                <a:latin typeface="Trebuchet MS" panose="020B0603020202020204" pitchFamily="34" charset="0"/>
              </a:rPr>
              <a:t>Govitecan</a:t>
            </a:r>
            <a:r>
              <a:rPr lang="en-US" sz="1200" dirty="0">
                <a:solidFill>
                  <a:schemeClr val="accent1"/>
                </a:solidFill>
                <a:latin typeface="Trebuchet MS" panose="020B0603020202020204" pitchFamily="34" charset="0"/>
              </a:rPr>
              <a:t> Efficacy and Safety in Patients With Metastatic Triple-Negative Breast Cancer.</a:t>
            </a:r>
          </a:p>
          <a:p>
            <a:endParaRPr lang="en-US" dirty="0"/>
          </a:p>
          <a:p>
            <a:pPr marL="0" lvl="1" indent="0">
              <a:buNone/>
            </a:pPr>
            <a:r>
              <a:rPr lang="en-US" sz="1200" b="1" dirty="0"/>
              <a:t>ABBREVIATIONS</a:t>
            </a:r>
            <a:r>
              <a:rPr lang="en-US" sz="1200" dirty="0"/>
              <a:t>:</a:t>
            </a:r>
          </a:p>
          <a:p>
            <a:pPr marL="0" lvl="1" indent="0">
              <a:buNone/>
            </a:pPr>
            <a:r>
              <a:rPr kumimoji="0" lang="en-US" sz="12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CR, complete response; ORR, objective response rate; </a:t>
            </a:r>
            <a:r>
              <a:rPr lang="en-US" dirty="0"/>
              <a:t>OS, overall survival; PFS, progression free survival; SG, </a:t>
            </a:r>
            <a:r>
              <a:rPr lang="en-US" dirty="0" err="1"/>
              <a:t>sacituzumab</a:t>
            </a:r>
            <a:r>
              <a:rPr lang="en-US" dirty="0"/>
              <a:t> </a:t>
            </a:r>
            <a:r>
              <a:rPr lang="en-US" dirty="0" err="1"/>
              <a:t>govitecan</a:t>
            </a:r>
            <a:r>
              <a:rPr lang="en-US" dirty="0"/>
              <a:t>. </a:t>
            </a:r>
            <a:endParaRPr lang="en-US" sz="1200"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0002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42026924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1425160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661170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4221791392"/>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dirty="0"/>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Tree>
    <p:extLst>
      <p:ext uri="{BB962C8B-B14F-4D97-AF65-F5344CB8AC3E}">
        <p14:creationId xmlns:p14="http://schemas.microsoft.com/office/powerpoint/2010/main" val="1712527070"/>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300362098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dirty="0"/>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dirty="0"/>
              <a:t>Insert Picture</a:t>
            </a:r>
          </a:p>
        </p:txBody>
      </p:sp>
    </p:spTree>
    <p:extLst>
      <p:ext uri="{BB962C8B-B14F-4D97-AF65-F5344CB8AC3E}">
        <p14:creationId xmlns:p14="http://schemas.microsoft.com/office/powerpoint/2010/main" val="320041063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dirty="0"/>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481892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4086842861"/>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2223657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275663995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dirty="0"/>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71446862"/>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dirty="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dirty="0"/>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Tree>
    <p:extLst>
      <p:ext uri="{BB962C8B-B14F-4D97-AF65-F5344CB8AC3E}">
        <p14:creationId xmlns:p14="http://schemas.microsoft.com/office/powerpoint/2010/main" val="8005191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822374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dirty="0"/>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211402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dirty="0"/>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3285979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460138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3670716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dirty="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dirty="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dirty="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8388116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dirty="0"/>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729845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dirty="0"/>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2695252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38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bwMode="grayWhite">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dirty="0"/>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dirty="0">
                <a:solidFill>
                  <a:schemeClr val="bg2"/>
                </a:solidFill>
                <a:effectLst/>
                <a:latin typeface="+mn-lt"/>
                <a:ea typeface="+mn-ea"/>
                <a:cs typeface="+mn-cs"/>
              </a:rPr>
              <a:t>GILEAD and the GILEAD logo are trademarks of Gilead Sciences, Inc. </a:t>
            </a:r>
            <a:endParaRPr lang="en-US" b="0" i="0" dirty="0">
              <a:latin typeface="Trebuchet MS" panose="020B0703020202090204" pitchFamily="34" charset="0"/>
            </a:endParaRPr>
          </a:p>
        </p:txBody>
      </p:sp>
    </p:spTree>
    <p:extLst>
      <p:ext uri="{BB962C8B-B14F-4D97-AF65-F5344CB8AC3E}">
        <p14:creationId xmlns:p14="http://schemas.microsoft.com/office/powerpoint/2010/main" val="869593094"/>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48119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7331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dirty="0"/>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dirty="0"/>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7754018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841641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4916589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144346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2279883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1303812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6541231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15487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87732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6052014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90361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33023471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11/21/2023</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65767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dirty="0"/>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828464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37362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dirty="0"/>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32142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58560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2692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5.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2.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dirty="0"/>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fld id="{4BEAA09E-D67E-864E-8466-C38E88600C4F}" type="slidenum">
              <a:rPr lang="en-US" smtClean="0"/>
              <a:pPr/>
              <a:t>‹#›</a:t>
            </a:fld>
            <a:endParaRPr lang="en-US" dirty="0"/>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a:extLst>
              <a:ext uri="{FF2B5EF4-FFF2-40B4-BE49-F238E27FC236}">
                <a16:creationId xmlns:a16="http://schemas.microsoft.com/office/drawing/2014/main" id="{5D26510C-75C2-BB05-0EF3-A702EB32FEFB}"/>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chemeClr val="tx1"/>
                </a:solidFill>
                <a:latin typeface="Trebuchet MS" panose="020B0703020202090204" pitchFamily="34" charset="0"/>
              </a:rPr>
              <a:t>External Use and Distribution </a:t>
            </a:r>
          </a:p>
          <a:p>
            <a:pPr algn="ctr"/>
            <a:r>
              <a:rPr lang="en-US" b="0" i="0" dirty="0">
                <a:solidFill>
                  <a:srgbClr val="54565B"/>
                </a:solidFill>
                <a:effectLst/>
                <a:latin typeface="Trebuchet MS" panose="020B0603020202020204" pitchFamily="34" charset="0"/>
              </a:rPr>
              <a:t>SE-TRO-0139 Date of preparation November 2023</a:t>
            </a:r>
            <a:endParaRPr lang="en-US" b="0" i="0" dirty="0">
              <a:solidFill>
                <a:srgbClr val="54565B"/>
              </a:solidFill>
              <a:latin typeface="Trebuchet MS" panose="020B0603020202020204" pitchFamily="34" charset="0"/>
            </a:endParaRPr>
          </a:p>
        </p:txBody>
      </p:sp>
    </p:spTree>
    <p:extLst>
      <p:ext uri="{BB962C8B-B14F-4D97-AF65-F5344CB8AC3E}">
        <p14:creationId xmlns:p14="http://schemas.microsoft.com/office/powerpoint/2010/main" val="1346195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63190731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ss.se/" TargetMode="External"/><Relationship Id="rId2" Type="http://schemas.openxmlformats.org/officeDocument/2006/relationships/hyperlink" Target="https://ascopubs.org/doi/abs/10.1200/JCO.2022.40.16_suppl.1076" TargetMode="External"/><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43ABBF-E1A0-A65C-1E66-7B08AD4BCA4E}"/>
              </a:ext>
            </a:extLst>
          </p:cNvPr>
          <p:cNvSpPr txBox="1"/>
          <p:nvPr/>
        </p:nvSpPr>
        <p:spPr>
          <a:xfrm>
            <a:off x="2621311" y="6247292"/>
            <a:ext cx="7646339"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Abstract: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Singh et al. Journal of Clinical Oncology 2022 40:16_suppl, 1076</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5A3D357E-3BBF-F065-5974-A13C9681B474}"/>
              </a:ext>
            </a:extLst>
          </p:cNvPr>
          <p:cNvSpPr txBox="1"/>
          <p:nvPr/>
        </p:nvSpPr>
        <p:spPr>
          <a:xfrm>
            <a:off x="2621311" y="640544"/>
            <a:ext cx="9235409" cy="19697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Exposure vs. Efficacy/Safety in ASCENT by Singh at ASCO 2022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Trodelvy</a:t>
            </a:r>
            <a:r>
              <a:rPr kumimoji="0" lang="sv-SE" sz="14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in 2L and beyond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mTNBC</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in ASCENT (Phase III)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C225DACC-4015-140A-09F8-6E402D7178DA}"/>
              </a:ext>
            </a:extLst>
          </p:cNvPr>
          <p:cNvSpPr txBox="1"/>
          <p:nvPr/>
        </p:nvSpPr>
        <p:spPr>
          <a:xfrm>
            <a:off x="2621311" y="2628353"/>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2490A-B67A-4049-8ADE-A5379E2CD6E7}"/>
              </a:ext>
            </a:extLst>
          </p:cNvPr>
          <p:cNvSpPr>
            <a:spLocks noGrp="1"/>
          </p:cNvSpPr>
          <p:nvPr>
            <p:ph type="title"/>
          </p:nvPr>
        </p:nvSpPr>
        <p:spPr/>
        <p:txBody>
          <a:bodyPr/>
          <a:lstStyle/>
          <a:p>
            <a:r>
              <a:rPr lang="en-US" dirty="0">
                <a:solidFill>
                  <a:schemeClr val="accent1"/>
                </a:solidFill>
              </a:rPr>
              <a:t>Results</a:t>
            </a:r>
            <a:br>
              <a:rPr lang="en-US" sz="2000" dirty="0">
                <a:solidFill>
                  <a:schemeClr val="accent1"/>
                </a:solidFill>
              </a:rPr>
            </a:br>
            <a:r>
              <a:rPr lang="en-US" sz="2000" dirty="0">
                <a:solidFill>
                  <a:schemeClr val="accent1"/>
                </a:solidFill>
              </a:rPr>
              <a:t>A. </a:t>
            </a:r>
            <a:r>
              <a:rPr lang="en-US" sz="2000" b="0" dirty="0">
                <a:solidFill>
                  <a:schemeClr val="accent1"/>
                </a:solidFill>
              </a:rPr>
              <a:t>Model-Predicted CR and ORR Outcomes and Model-Predicted OS and PFS at 12 Months by SG Dose,</a:t>
            </a:r>
            <a:r>
              <a:rPr lang="en-US" sz="2000" dirty="0">
                <a:solidFill>
                  <a:schemeClr val="accent1"/>
                </a:solidFill>
              </a:rPr>
              <a:t> B. </a:t>
            </a:r>
            <a:r>
              <a:rPr lang="en-US" sz="2000" b="0" dirty="0">
                <a:solidFill>
                  <a:schemeClr val="accent1"/>
                </a:solidFill>
              </a:rPr>
              <a:t>Median Survival Times for OS and PFS Across Exposure Quartiles of </a:t>
            </a:r>
            <a:r>
              <a:rPr lang="en-US" sz="2000" b="0" dirty="0" err="1">
                <a:solidFill>
                  <a:schemeClr val="accent1"/>
                </a:solidFill>
              </a:rPr>
              <a:t>CAVG</a:t>
            </a:r>
            <a:r>
              <a:rPr lang="en-US" sz="2000" b="0" baseline="-25000" dirty="0" err="1">
                <a:solidFill>
                  <a:schemeClr val="accent1"/>
                </a:solidFill>
              </a:rPr>
              <a:t>tAB</a:t>
            </a:r>
            <a:r>
              <a:rPr lang="en-US" sz="2000" b="0" dirty="0">
                <a:solidFill>
                  <a:schemeClr val="accent1"/>
                </a:solidFill>
              </a:rPr>
              <a:t>, </a:t>
            </a:r>
            <a:endParaRPr lang="en-US" sz="2000" dirty="0">
              <a:solidFill>
                <a:schemeClr val="accent1"/>
              </a:solidFill>
            </a:endParaRPr>
          </a:p>
        </p:txBody>
      </p:sp>
      <p:sp>
        <p:nvSpPr>
          <p:cNvPr id="3" name="Slide Number Placeholder 2">
            <a:extLst>
              <a:ext uri="{FF2B5EF4-FFF2-40B4-BE49-F238E27FC236}">
                <a16:creationId xmlns:a16="http://schemas.microsoft.com/office/drawing/2014/main" id="{A6037174-1157-4122-BF5E-9543D3F6F446}"/>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65F1A37A-E832-43DF-8F73-46790F21FF6B}"/>
              </a:ext>
            </a:extLst>
          </p:cNvPr>
          <p:cNvGraphicFramePr>
            <a:graphicFrameLocks noGrp="1"/>
          </p:cNvGraphicFramePr>
          <p:nvPr/>
        </p:nvGraphicFramePr>
        <p:xfrm>
          <a:off x="910877" y="1653777"/>
          <a:ext cx="4493397" cy="1284049"/>
        </p:xfrm>
        <a:graphic>
          <a:graphicData uri="http://schemas.openxmlformats.org/drawingml/2006/table">
            <a:tbl>
              <a:tblPr firstRow="1" bandRow="1">
                <a:tableStyleId>{5C22544A-7EE6-4342-B048-85BDC9FD1C3A}</a:tableStyleId>
              </a:tblPr>
              <a:tblGrid>
                <a:gridCol w="776896">
                  <a:extLst>
                    <a:ext uri="{9D8B030D-6E8A-4147-A177-3AD203B41FA5}">
                      <a16:colId xmlns:a16="http://schemas.microsoft.com/office/drawing/2014/main" val="4143289835"/>
                    </a:ext>
                  </a:extLst>
                </a:gridCol>
                <a:gridCol w="1815937">
                  <a:extLst>
                    <a:ext uri="{9D8B030D-6E8A-4147-A177-3AD203B41FA5}">
                      <a16:colId xmlns:a16="http://schemas.microsoft.com/office/drawing/2014/main" val="2175527382"/>
                    </a:ext>
                  </a:extLst>
                </a:gridCol>
                <a:gridCol w="1900564">
                  <a:extLst>
                    <a:ext uri="{9D8B030D-6E8A-4147-A177-3AD203B41FA5}">
                      <a16:colId xmlns:a16="http://schemas.microsoft.com/office/drawing/2014/main" val="3626473161"/>
                    </a:ext>
                  </a:extLst>
                </a:gridCol>
              </a:tblGrid>
              <a:tr h="614191">
                <a:tc>
                  <a:txBody>
                    <a:bodyPr/>
                    <a:lstStyle/>
                    <a:p>
                      <a:pPr algn="l"/>
                      <a:endParaRPr lang="en-US" sz="1400" b="1" kern="1200" baseline="0" dirty="0">
                        <a:solidFill>
                          <a:schemeClr val="tx1"/>
                        </a:solidFill>
                        <a:latin typeface="Trebuchet MS" panose="020B0603020202020204" pitchFamily="34" charset="0"/>
                        <a:ea typeface="+mn-ea"/>
                        <a:cs typeface="Arial" panose="020B0604020202020204" pitchFamily="34" charset="0"/>
                      </a:endParaRPr>
                    </a:p>
                  </a:txBody>
                  <a:tcPr marL="15949" marR="15949" marT="15949" marB="159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400" b="1" i="0" kern="1200" dirty="0">
                          <a:solidFill>
                            <a:schemeClr val="lt1"/>
                          </a:solidFill>
                          <a:latin typeface="Trebuchet MS" panose="020B0603020202020204" pitchFamily="34" charset="0"/>
                          <a:ea typeface="+mn-ea"/>
                          <a:cs typeface="+mn-cs"/>
                        </a:rPr>
                        <a:t>Proportion at</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8 mg/kg (95% CI)</a:t>
                      </a:r>
                      <a:endParaRPr lang="en-US" sz="14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5949" marR="15949" marT="15949" marB="1594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lt1"/>
                          </a:solidFill>
                          <a:latin typeface="Trebuchet MS" panose="020B0603020202020204" pitchFamily="34" charset="0"/>
                          <a:ea typeface="+mn-ea"/>
                          <a:cs typeface="+mn-cs"/>
                        </a:rPr>
                        <a:t>Proportion at</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10 mg/kg (95% CI)</a:t>
                      </a:r>
                      <a:endParaRPr lang="en-US" sz="14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5949" marR="15949" marT="15949" marB="1594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334929">
                <a:tc>
                  <a:txBody>
                    <a:bodyPr/>
                    <a:lstStyle/>
                    <a:p>
                      <a:pPr marL="0" marR="0" algn="l">
                        <a:spcBef>
                          <a:spcPts val="0"/>
                        </a:spcBef>
                        <a:spcAft>
                          <a:spcPts val="0"/>
                        </a:spcAft>
                      </a:pPr>
                      <a:r>
                        <a:rPr lang="en-US" sz="1400" b="1" dirty="0">
                          <a:latin typeface="Trebuchet MS" panose="020B0603020202020204" pitchFamily="34" charset="0"/>
                          <a:ea typeface="Calibri"/>
                        </a:rPr>
                        <a:t>CR</a:t>
                      </a:r>
                    </a:p>
                  </a:txBody>
                  <a:tcPr marL="15949" marR="15949" marT="15949" marB="1594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 (0-0.06)</a:t>
                      </a:r>
                      <a:endParaRPr lang="en-US" sz="1400" dirty="0">
                        <a:latin typeface="Trebuchet MS" panose="020B0603020202020204" pitchFamily="34" charset="0"/>
                        <a:ea typeface="Calibri"/>
                      </a:endParaRPr>
                    </a:p>
                  </a:txBody>
                  <a:tcPr marL="15949" marR="15949" marT="15949" marB="159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0.04 (0.02-0.07)</a:t>
                      </a:r>
                      <a:endParaRPr lang="en-US" sz="1400" dirty="0">
                        <a:latin typeface="Trebuchet MS" panose="020B0603020202020204" pitchFamily="34" charset="0"/>
                        <a:ea typeface="Calibri"/>
                      </a:endParaRPr>
                    </a:p>
                  </a:txBody>
                  <a:tcPr marL="15949" marR="15949" marT="15949" marB="1594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819755"/>
                  </a:ext>
                </a:extLst>
              </a:tr>
              <a:tr h="334929">
                <a:tc>
                  <a:txBody>
                    <a:bodyPr/>
                    <a:lstStyle/>
                    <a:p>
                      <a:pPr marL="0" marR="0" algn="l">
                        <a:spcBef>
                          <a:spcPts val="0"/>
                        </a:spcBef>
                        <a:spcAft>
                          <a:spcPts val="0"/>
                        </a:spcAft>
                      </a:pPr>
                      <a:r>
                        <a:rPr lang="en-US" sz="1400" b="1" dirty="0">
                          <a:latin typeface="Trebuchet MS" panose="020B0603020202020204" pitchFamily="34" charset="0"/>
                          <a:ea typeface="Calibri"/>
                        </a:rPr>
                        <a:t>ORR</a:t>
                      </a:r>
                    </a:p>
                  </a:txBody>
                  <a:tcPr marL="15949" marR="15949" marT="15949" marB="1594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0.13 (0-0.25)</a:t>
                      </a:r>
                      <a:endParaRPr lang="en-US" sz="1400" dirty="0">
                        <a:latin typeface="Trebuchet MS" panose="020B0603020202020204" pitchFamily="34" charset="0"/>
                        <a:ea typeface="Calibri"/>
                      </a:endParaRPr>
                    </a:p>
                  </a:txBody>
                  <a:tcPr marL="15949" marR="15949" marT="15949" marB="159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0.33 (0.28-0.37)</a:t>
                      </a:r>
                      <a:endParaRPr lang="en-US" sz="1400" dirty="0">
                        <a:latin typeface="Trebuchet MS" panose="020B0603020202020204" pitchFamily="34" charset="0"/>
                        <a:ea typeface="Calibri"/>
                      </a:endParaRPr>
                    </a:p>
                  </a:txBody>
                  <a:tcPr marL="15949" marR="15949" marT="15949" marB="1594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8123BE15-B4D6-4409-82FB-BA5499D8CBBC}"/>
              </a:ext>
            </a:extLst>
          </p:cNvPr>
          <p:cNvGraphicFramePr>
            <a:graphicFrameLocks noGrp="1"/>
          </p:cNvGraphicFramePr>
          <p:nvPr/>
        </p:nvGraphicFramePr>
        <p:xfrm>
          <a:off x="910877" y="2937826"/>
          <a:ext cx="4493397" cy="1659858"/>
        </p:xfrm>
        <a:graphic>
          <a:graphicData uri="http://schemas.openxmlformats.org/drawingml/2006/table">
            <a:tbl>
              <a:tblPr firstRow="1" bandRow="1">
                <a:tableStyleId>{5C22544A-7EE6-4342-B048-85BDC9FD1C3A}</a:tableStyleId>
              </a:tblPr>
              <a:tblGrid>
                <a:gridCol w="692269">
                  <a:extLst>
                    <a:ext uri="{9D8B030D-6E8A-4147-A177-3AD203B41FA5}">
                      <a16:colId xmlns:a16="http://schemas.microsoft.com/office/drawing/2014/main" val="4143289835"/>
                    </a:ext>
                  </a:extLst>
                </a:gridCol>
                <a:gridCol w="1900564">
                  <a:extLst>
                    <a:ext uri="{9D8B030D-6E8A-4147-A177-3AD203B41FA5}">
                      <a16:colId xmlns:a16="http://schemas.microsoft.com/office/drawing/2014/main" val="2175527382"/>
                    </a:ext>
                  </a:extLst>
                </a:gridCol>
                <a:gridCol w="1900564">
                  <a:extLst>
                    <a:ext uri="{9D8B030D-6E8A-4147-A177-3AD203B41FA5}">
                      <a16:colId xmlns:a16="http://schemas.microsoft.com/office/drawing/2014/main" val="3626473161"/>
                    </a:ext>
                  </a:extLst>
                </a:gridCol>
              </a:tblGrid>
              <a:tr h="942432">
                <a:tc>
                  <a:txBody>
                    <a:bodyPr/>
                    <a:lstStyle/>
                    <a:p>
                      <a:pPr algn="l"/>
                      <a:endParaRPr lang="en-US" sz="1400" b="1" kern="1200" baseline="0" dirty="0">
                        <a:solidFill>
                          <a:schemeClr val="tx1"/>
                        </a:solidFill>
                        <a:latin typeface="Trebuchet MS" panose="020B0603020202020204" pitchFamily="34" charset="0"/>
                        <a:ea typeface="+mn-ea"/>
                        <a:cs typeface="Arial" panose="020B0604020202020204" pitchFamily="34" charset="0"/>
                      </a:endParaRPr>
                    </a:p>
                  </a:txBody>
                  <a:tcPr marL="15709" marR="15709" marT="15709" marB="157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400" b="1" i="0" kern="1200" dirty="0">
                          <a:solidFill>
                            <a:schemeClr val="lt1"/>
                          </a:solidFill>
                          <a:latin typeface="Trebuchet MS" panose="020B0603020202020204" pitchFamily="34" charset="0"/>
                          <a:ea typeface="+mn-ea"/>
                          <a:cs typeface="+mn-cs"/>
                        </a:rPr>
                        <a:t>Survival Probability</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at Mean 8 mg/kg</a:t>
                      </a:r>
                      <a:r>
                        <a:rPr lang="en-US" sz="1400" b="1" i="0" kern="1200" baseline="0" dirty="0">
                          <a:solidFill>
                            <a:schemeClr val="lt1"/>
                          </a:solidFill>
                          <a:latin typeface="Trebuchet MS" panose="020B0603020202020204" pitchFamily="34" charset="0"/>
                          <a:ea typeface="+mn-ea"/>
                          <a:cs typeface="+mn-cs"/>
                        </a:rPr>
                        <a:t>*</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CAVG</a:t>
                      </a:r>
                      <a:r>
                        <a:rPr lang="en-US" sz="1400" b="1" i="0" kern="1200" baseline="-25000" dirty="0">
                          <a:solidFill>
                            <a:schemeClr val="lt1"/>
                          </a:solidFill>
                          <a:latin typeface="Trebuchet MS" panose="020B0603020202020204" pitchFamily="34" charset="0"/>
                          <a:ea typeface="+mn-ea"/>
                          <a:cs typeface="+mn-cs"/>
                        </a:rPr>
                        <a:t>tAB</a:t>
                      </a:r>
                      <a:endParaRPr lang="en-US" sz="1400" baseline="-25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5709" marR="15709" marT="15709" marB="1570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lt1"/>
                          </a:solidFill>
                          <a:latin typeface="Trebuchet MS" panose="020B0603020202020204" pitchFamily="34" charset="0"/>
                          <a:ea typeface="+mn-ea"/>
                          <a:cs typeface="+mn-cs"/>
                        </a:rPr>
                        <a:t>Survival Probability</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at Mean 10 mg/kg</a:t>
                      </a:r>
                      <a:br>
                        <a:rPr lang="en-US" sz="1400" b="1" i="0" kern="1200" dirty="0">
                          <a:solidFill>
                            <a:schemeClr val="lt1"/>
                          </a:solidFill>
                          <a:latin typeface="Trebuchet MS" panose="020B0603020202020204" pitchFamily="34" charset="0"/>
                          <a:ea typeface="+mn-ea"/>
                          <a:cs typeface="+mn-cs"/>
                        </a:rPr>
                      </a:br>
                      <a:r>
                        <a:rPr lang="en-US" sz="1400" b="1" i="0" kern="1200" dirty="0">
                          <a:solidFill>
                            <a:schemeClr val="lt1"/>
                          </a:solidFill>
                          <a:latin typeface="Trebuchet MS" panose="020B0603020202020204" pitchFamily="34" charset="0"/>
                          <a:ea typeface="+mn-ea"/>
                          <a:cs typeface="+mn-cs"/>
                        </a:rPr>
                        <a:t>CAVG</a:t>
                      </a:r>
                      <a:r>
                        <a:rPr lang="en-US" sz="1400" b="1" i="0" kern="1200" baseline="-25000" dirty="0">
                          <a:solidFill>
                            <a:schemeClr val="lt1"/>
                          </a:solidFill>
                          <a:latin typeface="Trebuchet MS" panose="020B0603020202020204" pitchFamily="34" charset="0"/>
                          <a:ea typeface="+mn-ea"/>
                          <a:cs typeface="+mn-cs"/>
                        </a:rPr>
                        <a:t>tAB</a:t>
                      </a:r>
                      <a:endParaRPr lang="en-US" sz="1400" baseline="-25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5709" marR="15709" marT="15709" marB="1570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358713">
                <a:tc>
                  <a:txBody>
                    <a:bodyPr/>
                    <a:lstStyle/>
                    <a:p>
                      <a:pPr marL="0" marR="0" algn="l">
                        <a:spcBef>
                          <a:spcPts val="0"/>
                        </a:spcBef>
                        <a:spcAft>
                          <a:spcPts val="0"/>
                        </a:spcAft>
                      </a:pPr>
                      <a:r>
                        <a:rPr lang="en-US" sz="1400" b="1" dirty="0">
                          <a:latin typeface="Trebuchet MS" panose="020B0603020202020204" pitchFamily="34" charset="0"/>
                          <a:ea typeface="Calibri"/>
                        </a:rPr>
                        <a:t>OS</a:t>
                      </a:r>
                      <a:r>
                        <a:rPr lang="en-US" sz="1400" b="1" baseline="30000" dirty="0">
                          <a:latin typeface="Trebuchet MS" panose="020B0603020202020204" pitchFamily="34" charset="0"/>
                          <a:ea typeface="Calibri"/>
                        </a:rPr>
                        <a:t>†</a:t>
                      </a:r>
                    </a:p>
                  </a:txBody>
                  <a:tcPr marL="15709" marR="15709" marT="15709" marB="1570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0.43 (0.36-0.50)</a:t>
                      </a:r>
                      <a:endParaRPr lang="en-US" sz="1400" dirty="0">
                        <a:latin typeface="Trebuchet MS" panose="020B0603020202020204" pitchFamily="34" charset="0"/>
                        <a:ea typeface="Calibri"/>
                      </a:endParaRPr>
                    </a:p>
                  </a:txBody>
                  <a:tcPr marL="15709" marR="15709" marT="15709" marB="1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0.53 (0.47-0.59)</a:t>
                      </a:r>
                      <a:endParaRPr lang="en-US" sz="1400" dirty="0">
                        <a:latin typeface="Trebuchet MS" panose="020B0603020202020204" pitchFamily="34" charset="0"/>
                        <a:ea typeface="Calibri"/>
                      </a:endParaRPr>
                    </a:p>
                  </a:txBody>
                  <a:tcPr marL="15709" marR="15709" marT="15709" marB="1570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819755"/>
                  </a:ext>
                </a:extLst>
              </a:tr>
              <a:tr h="358713">
                <a:tc>
                  <a:txBody>
                    <a:bodyPr/>
                    <a:lstStyle/>
                    <a:p>
                      <a:pPr marL="0" marR="0" algn="l">
                        <a:spcBef>
                          <a:spcPts val="0"/>
                        </a:spcBef>
                        <a:spcAft>
                          <a:spcPts val="0"/>
                        </a:spcAft>
                      </a:pPr>
                      <a:r>
                        <a:rPr lang="en-US" sz="1400" b="1" dirty="0">
                          <a:latin typeface="Trebuchet MS" panose="020B0603020202020204" pitchFamily="34" charset="0"/>
                          <a:ea typeface="Calibri"/>
                        </a:rPr>
                        <a:t>PFS</a:t>
                      </a:r>
                      <a:r>
                        <a:rPr kumimoji="0" lang="en-US" sz="1400" b="0" i="0" u="none" strike="noStrike" kern="1200" cap="none" spc="0" normalizeH="0" baseline="30000" noProof="0" dirty="0">
                          <a:ln>
                            <a:noFill/>
                          </a:ln>
                          <a:solidFill>
                            <a:srgbClr val="54565B"/>
                          </a:solidFill>
                          <a:effectLst/>
                          <a:uLnTx/>
                          <a:uFillTx/>
                          <a:latin typeface="Trebuchet MS" panose="020B0603020202020204" pitchFamily="34" charset="0"/>
                          <a:ea typeface="+mn-ea"/>
                          <a:cs typeface="+mn-cs"/>
                        </a:rPr>
                        <a:t>‡</a:t>
                      </a:r>
                      <a:endParaRPr lang="en-US" sz="1400" b="1" baseline="30000" dirty="0">
                        <a:latin typeface="Trebuchet MS" panose="020B0603020202020204" pitchFamily="34" charset="0"/>
                        <a:ea typeface="Calibri"/>
                      </a:endParaRPr>
                    </a:p>
                  </a:txBody>
                  <a:tcPr marL="15709" marR="15709" marT="15709" marB="15709"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0.24 (0.12-0.37)</a:t>
                      </a:r>
                      <a:endParaRPr lang="en-US" sz="1400" dirty="0">
                        <a:latin typeface="Trebuchet MS" panose="020B0603020202020204" pitchFamily="34" charset="0"/>
                        <a:ea typeface="Calibri"/>
                      </a:endParaRPr>
                    </a:p>
                  </a:txBody>
                  <a:tcPr marL="15709" marR="15709" marT="15709" marB="1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0.32 (0.20-0.45)</a:t>
                      </a:r>
                      <a:endParaRPr lang="en-US" sz="1400" dirty="0">
                        <a:latin typeface="Trebuchet MS" panose="020B0603020202020204" pitchFamily="34" charset="0"/>
                        <a:ea typeface="Calibri"/>
                      </a:endParaRPr>
                    </a:p>
                  </a:txBody>
                  <a:tcPr marL="15709" marR="15709" marT="15709" marB="15709"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6F6"/>
                    </a:solidFill>
                  </a:tcPr>
                </a:tc>
                <a:extLst>
                  <a:ext uri="{0D108BD9-81ED-4DB2-BD59-A6C34878D82A}">
                    <a16:rowId xmlns:a16="http://schemas.microsoft.com/office/drawing/2014/main" val="10002"/>
                  </a:ext>
                </a:extLst>
              </a:tr>
            </a:tbl>
          </a:graphicData>
        </a:graphic>
      </p:graphicFrame>
      <p:sp>
        <p:nvSpPr>
          <p:cNvPr id="9" name="TextBox 8">
            <a:extLst>
              <a:ext uri="{FF2B5EF4-FFF2-40B4-BE49-F238E27FC236}">
                <a16:creationId xmlns:a16="http://schemas.microsoft.com/office/drawing/2014/main" id="{6DB6EE12-F912-4489-A665-2D49696E4153}"/>
              </a:ext>
            </a:extLst>
          </p:cNvPr>
          <p:cNvSpPr txBox="1"/>
          <p:nvPr/>
        </p:nvSpPr>
        <p:spPr>
          <a:xfrm>
            <a:off x="431213" y="1605731"/>
            <a:ext cx="57137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54565B"/>
                </a:solidFill>
                <a:effectLst/>
                <a:uLnTx/>
                <a:uFillTx/>
                <a:latin typeface="Arial"/>
                <a:ea typeface="+mn-ea"/>
                <a:cs typeface="+mn-cs"/>
              </a:rPr>
              <a:t>A.</a:t>
            </a:r>
          </a:p>
        </p:txBody>
      </p:sp>
      <p:graphicFrame>
        <p:nvGraphicFramePr>
          <p:cNvPr id="10" name="Table 9">
            <a:extLst>
              <a:ext uri="{FF2B5EF4-FFF2-40B4-BE49-F238E27FC236}">
                <a16:creationId xmlns:a16="http://schemas.microsoft.com/office/drawing/2014/main" id="{5E250B5B-DF44-432C-8453-2EB28FEB2251}"/>
              </a:ext>
            </a:extLst>
          </p:cNvPr>
          <p:cNvGraphicFramePr>
            <a:graphicFrameLocks noGrp="1"/>
          </p:cNvGraphicFramePr>
          <p:nvPr/>
        </p:nvGraphicFramePr>
        <p:xfrm>
          <a:off x="6063916" y="1653777"/>
          <a:ext cx="5246311" cy="1938851"/>
        </p:xfrm>
        <a:graphic>
          <a:graphicData uri="http://schemas.openxmlformats.org/drawingml/2006/table">
            <a:tbl>
              <a:tblPr firstRow="1" bandRow="1">
                <a:tableStyleId>{5C22544A-7EE6-4342-B048-85BDC9FD1C3A}</a:tableStyleId>
              </a:tblPr>
              <a:tblGrid>
                <a:gridCol w="1161697">
                  <a:extLst>
                    <a:ext uri="{9D8B030D-6E8A-4147-A177-3AD203B41FA5}">
                      <a16:colId xmlns:a16="http://schemas.microsoft.com/office/drawing/2014/main" val="1886580679"/>
                    </a:ext>
                  </a:extLst>
                </a:gridCol>
                <a:gridCol w="2335844">
                  <a:extLst>
                    <a:ext uri="{9D8B030D-6E8A-4147-A177-3AD203B41FA5}">
                      <a16:colId xmlns:a16="http://schemas.microsoft.com/office/drawing/2014/main" val="2175527382"/>
                    </a:ext>
                  </a:extLst>
                </a:gridCol>
                <a:gridCol w="1748770">
                  <a:extLst>
                    <a:ext uri="{9D8B030D-6E8A-4147-A177-3AD203B41FA5}">
                      <a16:colId xmlns:a16="http://schemas.microsoft.com/office/drawing/2014/main" val="3626473161"/>
                    </a:ext>
                  </a:extLst>
                </a:gridCol>
              </a:tblGrid>
              <a:tr h="605891">
                <a:tc>
                  <a:txBody>
                    <a:bodyPr/>
                    <a:lstStyle/>
                    <a:p>
                      <a:pPr marL="0" marR="0" algn="ctr">
                        <a:lnSpc>
                          <a:spcPct val="100000"/>
                        </a:lnSpc>
                        <a:spcBef>
                          <a:spcPts val="0"/>
                        </a:spcBef>
                        <a:spcAft>
                          <a:spcPts val="0"/>
                        </a:spcAft>
                      </a:pPr>
                      <a:r>
                        <a:rPr lang="en-US" sz="14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Quartile</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algn="ctr">
                        <a:lnSpc>
                          <a:spcPct val="100000"/>
                        </a:lnSpc>
                        <a:spcBef>
                          <a:spcPts val="0"/>
                        </a:spcBef>
                        <a:spcAft>
                          <a:spcPts val="0"/>
                        </a:spcAft>
                      </a:pPr>
                      <a:r>
                        <a:rPr lang="en-US" sz="1400" b="1" i="0" kern="1200" dirty="0">
                          <a:solidFill>
                            <a:schemeClr val="lt1"/>
                          </a:solidFill>
                          <a:latin typeface="Trebuchet MS" panose="020B0603020202020204" pitchFamily="34" charset="0"/>
                          <a:ea typeface="+mn-ea"/>
                          <a:cs typeface="+mn-cs"/>
                        </a:rPr>
                        <a:t>Median CAVG</a:t>
                      </a:r>
                      <a:r>
                        <a:rPr lang="en-US" sz="1400" b="1" i="0" kern="1200" baseline="-25000" dirty="0">
                          <a:solidFill>
                            <a:schemeClr val="lt1"/>
                          </a:solidFill>
                          <a:latin typeface="Trebuchet MS" panose="020B0603020202020204" pitchFamily="34" charset="0"/>
                          <a:ea typeface="+mn-ea"/>
                          <a:cs typeface="+mn-cs"/>
                        </a:rPr>
                        <a:t>tAB</a:t>
                      </a:r>
                      <a:r>
                        <a:rPr lang="en-US" sz="1400" b="1" i="0" kern="1200" baseline="0" dirty="0">
                          <a:solidFill>
                            <a:schemeClr val="lt1"/>
                          </a:solidFill>
                          <a:latin typeface="Trebuchet MS" panose="020B0603020202020204" pitchFamily="34" charset="0"/>
                          <a:ea typeface="+mn-ea"/>
                          <a:cs typeface="+mn-cs"/>
                        </a:rPr>
                        <a:t>, </a:t>
                      </a:r>
                      <a:br>
                        <a:rPr lang="en-US" sz="1400" b="1" i="0" kern="1200" baseline="0" dirty="0">
                          <a:solidFill>
                            <a:schemeClr val="lt1"/>
                          </a:solidFill>
                          <a:latin typeface="Trebuchet MS" panose="020B0603020202020204" pitchFamily="34" charset="0"/>
                          <a:ea typeface="+mn-ea"/>
                          <a:cs typeface="+mn-cs"/>
                        </a:rPr>
                      </a:br>
                      <a:r>
                        <a:rPr lang="en-US" sz="1400" b="1" i="0" kern="1200" baseline="0" dirty="0">
                          <a:solidFill>
                            <a:schemeClr val="lt1"/>
                          </a:solidFill>
                          <a:latin typeface="Trebuchet MS" panose="020B0603020202020204" pitchFamily="34" charset="0"/>
                          <a:ea typeface="+mn-ea"/>
                          <a:cs typeface="+mn-cs"/>
                        </a:rPr>
                        <a:t>µg/mL (range)</a:t>
                      </a:r>
                      <a:endParaRPr lang="en-US" sz="1400" baseline="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lt1"/>
                          </a:solidFill>
                          <a:latin typeface="Trebuchet MS" panose="020B0603020202020204" pitchFamily="34" charset="0"/>
                          <a:ea typeface="+mn-ea"/>
                          <a:cs typeface="+mn-cs"/>
                        </a:rPr>
                        <a:t>Median OS, mo.  (95% CI)</a:t>
                      </a:r>
                      <a:endParaRPr lang="en-US" sz="14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First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89 (51-107)</a:t>
                      </a:r>
                      <a:endParaRPr lang="en-US" sz="1400" dirty="0">
                        <a:latin typeface="Trebuchet MS" panose="020B0603020202020204" pitchFamily="34" charset="0"/>
                        <a:ea typeface="Calibri"/>
                      </a:endParaRPr>
                    </a:p>
                  </a:txBody>
                  <a:tcPr marL="17780" marR="17780" marT="17780" marB="177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6.6 (5.1-9.0)</a:t>
                      </a:r>
                      <a:endParaRPr lang="en-US" sz="1400" dirty="0">
                        <a:latin typeface="Trebuchet MS" panose="020B0603020202020204" pitchFamily="34" charset="0"/>
                        <a:ea typeface="Calibri"/>
                      </a:endParaRPr>
                    </a:p>
                  </a:txBody>
                  <a:tcPr marL="17780" marR="17780" marT="17780" marB="1778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819755"/>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Second</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125 (109-139)</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10.8 (9.0-14.5)</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extLst>
                  <a:ext uri="{0D108BD9-81ED-4DB2-BD59-A6C34878D82A}">
                    <a16:rowId xmlns:a16="http://schemas.microsoft.com/office/drawing/2014/main" val="10002"/>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Third</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153 (140-173)</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13.3 (10.9-15.9)</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72858824"/>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Fourth</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204 (174-451)</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19.7 (17.6-NE)</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748768855"/>
                  </a:ext>
                </a:extLst>
              </a:tr>
            </a:tbl>
          </a:graphicData>
        </a:graphic>
      </p:graphicFrame>
      <p:graphicFrame>
        <p:nvGraphicFramePr>
          <p:cNvPr id="11" name="Table 10">
            <a:extLst>
              <a:ext uri="{FF2B5EF4-FFF2-40B4-BE49-F238E27FC236}">
                <a16:creationId xmlns:a16="http://schemas.microsoft.com/office/drawing/2014/main" id="{F88DAA98-E580-40D3-81EA-B01F744A1B87}"/>
              </a:ext>
            </a:extLst>
          </p:cNvPr>
          <p:cNvGraphicFramePr>
            <a:graphicFrameLocks noGrp="1"/>
          </p:cNvGraphicFramePr>
          <p:nvPr/>
        </p:nvGraphicFramePr>
        <p:xfrm>
          <a:off x="6063916" y="3592628"/>
          <a:ext cx="5246309" cy="1938851"/>
        </p:xfrm>
        <a:graphic>
          <a:graphicData uri="http://schemas.openxmlformats.org/drawingml/2006/table">
            <a:tbl>
              <a:tblPr firstRow="1" bandRow="1">
                <a:tableStyleId>{5C22544A-7EE6-4342-B048-85BDC9FD1C3A}</a:tableStyleId>
              </a:tblPr>
              <a:tblGrid>
                <a:gridCol w="1085921">
                  <a:extLst>
                    <a:ext uri="{9D8B030D-6E8A-4147-A177-3AD203B41FA5}">
                      <a16:colId xmlns:a16="http://schemas.microsoft.com/office/drawing/2014/main" val="1886580679"/>
                    </a:ext>
                  </a:extLst>
                </a:gridCol>
                <a:gridCol w="2433150">
                  <a:extLst>
                    <a:ext uri="{9D8B030D-6E8A-4147-A177-3AD203B41FA5}">
                      <a16:colId xmlns:a16="http://schemas.microsoft.com/office/drawing/2014/main" val="2175527382"/>
                    </a:ext>
                  </a:extLst>
                </a:gridCol>
                <a:gridCol w="1727238">
                  <a:extLst>
                    <a:ext uri="{9D8B030D-6E8A-4147-A177-3AD203B41FA5}">
                      <a16:colId xmlns:a16="http://schemas.microsoft.com/office/drawing/2014/main" val="3626473161"/>
                    </a:ext>
                  </a:extLst>
                </a:gridCol>
              </a:tblGrid>
              <a:tr h="605891">
                <a:tc>
                  <a:txBody>
                    <a:bodyPr/>
                    <a:lstStyle/>
                    <a:p>
                      <a:pPr marL="0" marR="0" algn="ctr">
                        <a:lnSpc>
                          <a:spcPct val="100000"/>
                        </a:lnSpc>
                        <a:spcBef>
                          <a:spcPts val="0"/>
                        </a:spcBef>
                        <a:spcAft>
                          <a:spcPts val="0"/>
                        </a:spcAft>
                      </a:pPr>
                      <a:r>
                        <a:rPr lang="en-US" sz="14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Quartile</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algn="ctr">
                        <a:lnSpc>
                          <a:spcPct val="100000"/>
                        </a:lnSpc>
                        <a:spcBef>
                          <a:spcPts val="0"/>
                        </a:spcBef>
                        <a:spcAft>
                          <a:spcPts val="0"/>
                        </a:spcAft>
                      </a:pPr>
                      <a:r>
                        <a:rPr lang="en-US" sz="1400" b="1" i="0" kern="1200" dirty="0">
                          <a:solidFill>
                            <a:schemeClr val="lt1"/>
                          </a:solidFill>
                          <a:latin typeface="Trebuchet MS" panose="020B0603020202020204" pitchFamily="34" charset="0"/>
                          <a:ea typeface="+mn-ea"/>
                          <a:cs typeface="+mn-cs"/>
                        </a:rPr>
                        <a:t>Median CAVG</a:t>
                      </a:r>
                      <a:r>
                        <a:rPr lang="en-US" sz="1400" b="1" i="0" kern="1200" baseline="-25000" dirty="0">
                          <a:solidFill>
                            <a:schemeClr val="lt1"/>
                          </a:solidFill>
                          <a:latin typeface="Trebuchet MS" panose="020B0603020202020204" pitchFamily="34" charset="0"/>
                          <a:ea typeface="+mn-ea"/>
                          <a:cs typeface="+mn-cs"/>
                        </a:rPr>
                        <a:t>tAB</a:t>
                      </a:r>
                      <a:r>
                        <a:rPr lang="en-US" sz="1400" b="1" i="0" kern="1200" baseline="0" dirty="0">
                          <a:solidFill>
                            <a:schemeClr val="lt1"/>
                          </a:solidFill>
                          <a:latin typeface="Trebuchet MS" panose="020B0603020202020204" pitchFamily="34" charset="0"/>
                          <a:ea typeface="+mn-ea"/>
                          <a:cs typeface="+mn-cs"/>
                        </a:rPr>
                        <a:t>, </a:t>
                      </a:r>
                      <a:br>
                        <a:rPr lang="en-US" sz="1400" b="1" i="0" kern="1200" baseline="0" dirty="0">
                          <a:solidFill>
                            <a:schemeClr val="lt1"/>
                          </a:solidFill>
                          <a:latin typeface="Trebuchet MS" panose="020B0603020202020204" pitchFamily="34" charset="0"/>
                          <a:ea typeface="+mn-ea"/>
                          <a:cs typeface="+mn-cs"/>
                        </a:rPr>
                      </a:br>
                      <a:r>
                        <a:rPr lang="en-US" sz="1400" b="1" i="0" kern="1200" baseline="0" dirty="0">
                          <a:solidFill>
                            <a:schemeClr val="lt1"/>
                          </a:solidFill>
                          <a:latin typeface="Trebuchet MS" panose="020B0603020202020204" pitchFamily="34" charset="0"/>
                          <a:ea typeface="+mn-ea"/>
                          <a:cs typeface="+mn-cs"/>
                        </a:rPr>
                        <a:t>µg/mL (range)</a:t>
                      </a:r>
                      <a:endParaRPr lang="en-US" sz="1400" baseline="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lt1"/>
                          </a:solidFill>
                          <a:latin typeface="Trebuchet MS" panose="020B0603020202020204" pitchFamily="34" charset="0"/>
                          <a:ea typeface="+mn-ea"/>
                          <a:cs typeface="+mn-cs"/>
                        </a:rPr>
                        <a:t>Median PFS, mo.  (95% C</a:t>
                      </a:r>
                      <a:r>
                        <a:rPr lang="en-US" sz="1400" b="1" i="0" kern="1200" dirty="0">
                          <a:solidFill>
                            <a:schemeClr val="bg1"/>
                          </a:solidFill>
                          <a:latin typeface="Trebuchet MS" panose="020B0603020202020204" pitchFamily="34" charset="0"/>
                          <a:ea typeface="+mn-ea"/>
                          <a:cs typeface="+mn-cs"/>
                        </a:rPr>
                        <a:t>I)</a:t>
                      </a:r>
                      <a:r>
                        <a:rPr lang="en-US" sz="1400" b="1" i="0" kern="1200" baseline="30000" dirty="0">
                          <a:solidFill>
                            <a:schemeClr val="bg1"/>
                          </a:solidFill>
                          <a:latin typeface="Trebuchet MS" panose="020B0603020202020204" pitchFamily="34" charset="0"/>
                          <a:ea typeface="+mn-ea"/>
                          <a:cs typeface="+mn-cs"/>
                        </a:rPr>
                        <a:t>§</a:t>
                      </a:r>
                      <a:endParaRPr lang="en-US" sz="1400" baseline="300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First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95 (51-112)</a:t>
                      </a:r>
                      <a:endParaRPr lang="en-US" sz="1400" dirty="0">
                        <a:latin typeface="Trebuchet MS" panose="020B0603020202020204" pitchFamily="34" charset="0"/>
                        <a:ea typeface="Calibri"/>
                      </a:endParaRPr>
                    </a:p>
                  </a:txBody>
                  <a:tcPr marL="17780" marR="17780" marT="17780" marB="177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2.8 (1.9-3.4)</a:t>
                      </a:r>
                      <a:endParaRPr lang="en-US" sz="1400" dirty="0">
                        <a:latin typeface="Trebuchet MS" panose="020B0603020202020204" pitchFamily="34" charset="0"/>
                        <a:ea typeface="Calibri"/>
                      </a:endParaRPr>
                    </a:p>
                  </a:txBody>
                  <a:tcPr marL="17780" marR="17780" marT="17780" marB="1778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43819755"/>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Second</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130 (112-142)</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4.0 (2.8-5.7)</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6F6"/>
                    </a:solidFill>
                  </a:tcPr>
                </a:tc>
                <a:extLst>
                  <a:ext uri="{0D108BD9-81ED-4DB2-BD59-A6C34878D82A}">
                    <a16:rowId xmlns:a16="http://schemas.microsoft.com/office/drawing/2014/main" val="10002"/>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Third</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158 (143-174)</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5.6 (4.2-6.7)</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72858824"/>
                  </a:ext>
                </a:extLst>
              </a:tr>
              <a:tr h="333240">
                <a:tc>
                  <a:txBody>
                    <a:bodyPr/>
                    <a:lstStyle/>
                    <a:p>
                      <a:pPr marL="0" marR="0" algn="l">
                        <a:spcBef>
                          <a:spcPts val="0"/>
                        </a:spcBef>
                        <a:spcAft>
                          <a:spcPts val="0"/>
                        </a:spcAft>
                      </a:pPr>
                      <a:r>
                        <a:rPr lang="en-US" sz="1400" dirty="0">
                          <a:latin typeface="Trebuchet MS" panose="020B0603020202020204" pitchFamily="34" charset="0"/>
                          <a:ea typeface="Calibri"/>
                        </a:rPr>
                        <a:t>Fourth</a:t>
                      </a:r>
                    </a:p>
                  </a:txBody>
                  <a:tcPr marL="17780" marR="17780" marT="17780" marB="1778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205 (175-450)</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400" i="0" kern="1200" dirty="0">
                          <a:solidFill>
                            <a:schemeClr val="dk1"/>
                          </a:solidFill>
                          <a:latin typeface="Trebuchet MS" panose="020B0603020202020204" pitchFamily="34" charset="0"/>
                          <a:ea typeface="+mn-ea"/>
                          <a:cs typeface="+mn-cs"/>
                        </a:rPr>
                        <a:t>7.9 (6.9-10.4)</a:t>
                      </a:r>
                      <a:endParaRPr lang="en-US" sz="1400" dirty="0">
                        <a:latin typeface="Trebuchet MS" panose="020B0603020202020204" pitchFamily="34" charset="0"/>
                        <a:ea typeface="Calibri"/>
                      </a:endParaRPr>
                    </a:p>
                  </a:txBody>
                  <a:tcPr marL="17780" marR="17780" marT="17780" marB="1778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748768855"/>
                  </a:ext>
                </a:extLst>
              </a:tr>
            </a:tbl>
          </a:graphicData>
        </a:graphic>
      </p:graphicFrame>
      <p:sp>
        <p:nvSpPr>
          <p:cNvPr id="12" name="TextBox 11">
            <a:extLst>
              <a:ext uri="{FF2B5EF4-FFF2-40B4-BE49-F238E27FC236}">
                <a16:creationId xmlns:a16="http://schemas.microsoft.com/office/drawing/2014/main" id="{7CFC562B-0A43-402D-A536-CE18B6070D50}"/>
              </a:ext>
            </a:extLst>
          </p:cNvPr>
          <p:cNvSpPr txBox="1"/>
          <p:nvPr/>
        </p:nvSpPr>
        <p:spPr>
          <a:xfrm>
            <a:off x="5583786" y="1605731"/>
            <a:ext cx="60030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54565B"/>
                </a:solidFill>
                <a:effectLst/>
                <a:uLnTx/>
                <a:uFillTx/>
                <a:latin typeface="Arial"/>
                <a:ea typeface="+mn-ea"/>
                <a:cs typeface="+mn-cs"/>
              </a:rPr>
              <a:t>B.</a:t>
            </a:r>
          </a:p>
        </p:txBody>
      </p:sp>
      <p:sp>
        <p:nvSpPr>
          <p:cNvPr id="15" name="TextBox 14">
            <a:extLst>
              <a:ext uri="{FF2B5EF4-FFF2-40B4-BE49-F238E27FC236}">
                <a16:creationId xmlns:a16="http://schemas.microsoft.com/office/drawing/2014/main" id="{DABB57F2-3437-459F-AC8A-1C400F157516}"/>
              </a:ext>
            </a:extLst>
          </p:cNvPr>
          <p:cNvSpPr txBox="1"/>
          <p:nvPr/>
        </p:nvSpPr>
        <p:spPr>
          <a:xfrm>
            <a:off x="-238125" y="6020995"/>
            <a:ext cx="11548350" cy="474745"/>
          </a:xfrm>
          <a:prstGeom prst="rect">
            <a:avLst/>
          </a:prstGeom>
          <a:noFill/>
        </p:spPr>
        <p:txBody>
          <a:bodyPr wrap="square">
            <a:spAutoFit/>
          </a:bodyPr>
          <a:lstStyle/>
          <a:p>
            <a:pPr marL="457200" marR="0" lvl="0" indent="0" algn="l" defTabSz="914400" rtl="0" eaLnBrk="1" fontAlgn="auto" latinLnBrk="0" hangingPunct="1">
              <a:lnSpc>
                <a:spcPct val="106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54565B"/>
                </a:solidFill>
                <a:effectLst/>
                <a:uLnTx/>
                <a:uFillTx/>
                <a:latin typeface="Trebuchet MS" panose="020B0603020202020204" pitchFamily="34" charset="0"/>
                <a:ea typeface="Calibri" panose="020F0502020204030204" pitchFamily="34" charset="0"/>
                <a:cs typeface="Times New Roman" panose="02020603050405020304" pitchFamily="18"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Mean exposure for 8 mg/kg was based on 16 patients. </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Based on median LDH of 277 IU/L.</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Based on “Others” as prior treatment. </a:t>
            </a:r>
            <a:r>
              <a:rPr kumimoji="0" lang="en-US" sz="800" b="1" i="0" u="none" strike="noStrike" kern="1200" cap="none" spc="0" normalizeH="0" baseline="30000" noProof="0" dirty="0">
                <a:ln>
                  <a:noFill/>
                </a:ln>
                <a:solidFill>
                  <a:srgbClr val="203661"/>
                </a:solidFill>
                <a:effectLst/>
                <a:uLnTx/>
                <a:uFillTx/>
                <a:latin typeface="Trebuchet MS" panose="020B0603020202020204" pitchFamily="34" charset="0"/>
                <a:ea typeface="+mn-ea"/>
                <a:cs typeface="Arial" panose="020B0604020202020204" pitchFamily="34"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2 subjects with missing PFS outcome were not included in the PFS analysis.</a:t>
            </a:r>
          </a:p>
          <a:p>
            <a:pPr marL="457200" marR="0" lvl="0" indent="0" algn="l" defTabSz="914400" rtl="0" eaLnBrk="1" fontAlgn="auto" latinLnBrk="0" hangingPunct="1">
              <a:lnSpc>
                <a:spcPct val="106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CAVG</a:t>
            </a:r>
            <a:r>
              <a:rPr kumimoji="0" lang="en-US" sz="800" b="0" i="0" u="none" strike="noStrike" kern="1200" cap="none" spc="0" normalizeH="0" baseline="-2500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tAB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average concentration of Total Antibody; CI, confidence Intervals; CR, complete response; ORR, objective response rate; OS, overall survival; PFS, progression-free survival; SG,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t>
            </a:r>
          </a:p>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mn-cs"/>
            </a:endParaRPr>
          </a:p>
        </p:txBody>
      </p:sp>
    </p:spTree>
    <p:extLst>
      <p:ext uri="{BB962C8B-B14F-4D97-AF65-F5344CB8AC3E}">
        <p14:creationId xmlns:p14="http://schemas.microsoft.com/office/powerpoint/2010/main" val="4053933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6DEF-7DCC-43A2-8C81-3A69CA0410BF}"/>
              </a:ext>
            </a:extLst>
          </p:cNvPr>
          <p:cNvSpPr>
            <a:spLocks noGrp="1"/>
          </p:cNvSpPr>
          <p:nvPr>
            <p:ph type="title"/>
          </p:nvPr>
        </p:nvSpPr>
        <p:spPr/>
        <p:txBody>
          <a:bodyPr anchor="ctr"/>
          <a:lstStyle/>
          <a:p>
            <a:r>
              <a:rPr lang="en-US" sz="3600" dirty="0">
                <a:solidFill>
                  <a:schemeClr val="accent1"/>
                </a:solidFill>
              </a:rPr>
              <a:t>Exposure-Safety Analysis</a:t>
            </a:r>
            <a:endParaRPr lang="en-US" dirty="0">
              <a:solidFill>
                <a:schemeClr val="accent1"/>
              </a:solidFill>
            </a:endParaRPr>
          </a:p>
        </p:txBody>
      </p:sp>
      <p:sp>
        <p:nvSpPr>
          <p:cNvPr id="3" name="Slide Number Placeholder 2">
            <a:extLst>
              <a:ext uri="{FF2B5EF4-FFF2-40B4-BE49-F238E27FC236}">
                <a16:creationId xmlns:a16="http://schemas.microsoft.com/office/drawing/2014/main" id="{37264F8C-1D07-47D1-9661-AFEC765B6870}"/>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D13A90D6-DF65-425A-B052-B37096CBB2FE}"/>
              </a:ext>
            </a:extLst>
          </p:cNvPr>
          <p:cNvSpPr>
            <a:spLocks noGrp="1"/>
          </p:cNvSpPr>
          <p:nvPr>
            <p:ph type="body" sz="quarter" idx="10"/>
          </p:nvPr>
        </p:nvSpPr>
        <p:spPr/>
        <p:txBody>
          <a:bodyPr/>
          <a:lstStyle/>
          <a:p>
            <a:pPr marL="342900" indent="-342900">
              <a:buSzPct val="100000"/>
              <a:buFont typeface="Arial" panose="020B0604020202020204" pitchFamily="34" charset="0"/>
              <a:buChar char="•"/>
            </a:pPr>
            <a:r>
              <a:rPr lang="en-US" sz="2000" dirty="0">
                <a:solidFill>
                  <a:srgbClr val="203661"/>
                </a:solidFill>
                <a:latin typeface="Trebuchet MS" panose="020B0603020202020204" pitchFamily="34" charset="0"/>
                <a:ea typeface="Times New Roman" panose="02020603050405020304" pitchFamily="18" charset="0"/>
                <a:cs typeface="Times New Roman"/>
              </a:rPr>
              <a:t>The probability of Grade ≥1 AEs of vomiting, diarrhea, hypersensitivity reactions, nausea, or neutropenia was found to statistically significantly increase with increasing CAVG</a:t>
            </a:r>
            <a:r>
              <a:rPr lang="en-US" sz="2000" baseline="-25000" dirty="0">
                <a:solidFill>
                  <a:srgbClr val="203661"/>
                </a:solidFill>
                <a:latin typeface="Trebuchet MS" panose="020B0603020202020204" pitchFamily="34" charset="0"/>
                <a:ea typeface="Times New Roman" panose="02020603050405020304" pitchFamily="18" charset="0"/>
                <a:cs typeface="Times New Roman"/>
              </a:rPr>
              <a:t>SG</a:t>
            </a:r>
            <a:r>
              <a:rPr lang="en-US" sz="2000" dirty="0">
                <a:solidFill>
                  <a:srgbClr val="203661"/>
                </a:solidFill>
                <a:latin typeface="Trebuchet MS" panose="020B0603020202020204" pitchFamily="34" charset="0"/>
                <a:ea typeface="Times New Roman" panose="02020603050405020304" pitchFamily="18" charset="0"/>
                <a:cs typeface="Times New Roman"/>
              </a:rPr>
              <a:t>;</a:t>
            </a:r>
            <a:r>
              <a:rPr lang="en-US" sz="2000" baseline="-25000" dirty="0">
                <a:solidFill>
                  <a:srgbClr val="203661"/>
                </a:solidFill>
                <a:latin typeface="Trebuchet MS" panose="020B0603020202020204" pitchFamily="34" charset="0"/>
                <a:ea typeface="Times New Roman" panose="02020603050405020304" pitchFamily="18" charset="0"/>
                <a:cs typeface="Times New Roman"/>
              </a:rPr>
              <a:t>  </a:t>
            </a:r>
            <a:r>
              <a:rPr lang="en-US" sz="2000" dirty="0">
                <a:solidFill>
                  <a:srgbClr val="203661"/>
                </a:solidFill>
                <a:latin typeface="Trebuchet MS" panose="020B0603020202020204" pitchFamily="34" charset="0"/>
                <a:ea typeface="Times New Roman" panose="02020603050405020304" pitchFamily="18" charset="0"/>
                <a:cs typeface="Times New Roman"/>
              </a:rPr>
              <a:t>neutropenia was the only AE where the effect of CAVG</a:t>
            </a:r>
            <a:r>
              <a:rPr lang="en-US" sz="2000" baseline="-25000" dirty="0">
                <a:solidFill>
                  <a:srgbClr val="203661"/>
                </a:solidFill>
                <a:latin typeface="Trebuchet MS" panose="020B0603020202020204" pitchFamily="34" charset="0"/>
                <a:ea typeface="Times New Roman" panose="02020603050405020304" pitchFamily="18" charset="0"/>
                <a:cs typeface="Times New Roman"/>
              </a:rPr>
              <a:t>SG</a:t>
            </a:r>
            <a:r>
              <a:rPr lang="en-US" sz="2000" dirty="0">
                <a:solidFill>
                  <a:srgbClr val="203661"/>
                </a:solidFill>
                <a:latin typeface="Trebuchet MS" panose="020B0603020202020204" pitchFamily="34" charset="0"/>
                <a:ea typeface="Times New Roman" panose="02020603050405020304" pitchFamily="18" charset="0"/>
                <a:cs typeface="Times New Roman"/>
              </a:rPr>
              <a:t> was statistically significant on the probability of Grade ≥3 AEs </a:t>
            </a:r>
          </a:p>
          <a:p>
            <a:pPr marL="342900" indent="-342900">
              <a:buSzPct val="100000"/>
              <a:buFont typeface="Arial" panose="020B0604020202020204" pitchFamily="34" charset="0"/>
              <a:buChar char="•"/>
            </a:pPr>
            <a:r>
              <a:rPr lang="en-US" sz="2000" dirty="0">
                <a:solidFill>
                  <a:srgbClr val="203661"/>
                </a:solidFill>
                <a:latin typeface="Trebuchet MS" panose="020B0603020202020204" pitchFamily="34" charset="0"/>
                <a:ea typeface="Times New Roman" panose="02020603050405020304" pitchFamily="18" charset="0"/>
                <a:cs typeface="Times New Roman" panose="02020603050405020304" pitchFamily="18" charset="0"/>
              </a:rPr>
              <a:t>No additional significant covariates were identified in the exposure-safety analysis</a:t>
            </a:r>
            <a:endParaRPr lang="en-US" sz="2000" dirty="0">
              <a:solidFill>
                <a:srgbClr val="203661"/>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342900" indent="-342900">
              <a:buSzPct val="100000"/>
              <a:buFont typeface="Arial" panose="020B0604020202020204" pitchFamily="34" charset="0"/>
              <a:buChar char="•"/>
            </a:pPr>
            <a:r>
              <a:rPr lang="en-US" sz="2000" dirty="0">
                <a:solidFill>
                  <a:srgbClr val="203661"/>
                </a:solidFill>
                <a:latin typeface="Trebuchet MS" panose="020B0603020202020204" pitchFamily="34" charset="0"/>
                <a:ea typeface="Times New Roman" panose="02020603050405020304" pitchFamily="18" charset="0"/>
                <a:cs typeface="Times New Roman"/>
              </a:rPr>
              <a:t>Increased </a:t>
            </a:r>
            <a:r>
              <a:rPr lang="en-US" sz="2000" dirty="0">
                <a:solidFill>
                  <a:srgbClr val="203661"/>
                </a:solidFill>
                <a:effectLst/>
                <a:latin typeface="Trebuchet MS" panose="020B0603020202020204" pitchFamily="34" charset="0"/>
                <a:ea typeface="Times New Roman" panose="02020603050405020304" pitchFamily="18" charset="0"/>
                <a:cs typeface="Times New Roman"/>
              </a:rPr>
              <a:t>CAVG</a:t>
            </a:r>
            <a:r>
              <a:rPr lang="en-US" sz="2000" baseline="-25000" dirty="0">
                <a:solidFill>
                  <a:srgbClr val="203661"/>
                </a:solidFill>
                <a:effectLst/>
                <a:latin typeface="Trebuchet MS" panose="020B0603020202020204" pitchFamily="34" charset="0"/>
                <a:ea typeface="Times New Roman" panose="02020603050405020304" pitchFamily="18" charset="0"/>
                <a:cs typeface="Times New Roman"/>
              </a:rPr>
              <a:t>SG</a:t>
            </a:r>
            <a:r>
              <a:rPr lang="en-US" sz="2000" baseline="-25000" dirty="0">
                <a:solidFill>
                  <a:srgbClr val="203661"/>
                </a:solidFill>
                <a:latin typeface="Trebuchet MS" panose="020B0603020202020204" pitchFamily="34" charset="0"/>
                <a:ea typeface="Times New Roman" panose="02020603050405020304" pitchFamily="18" charset="0"/>
                <a:cs typeface="Times New Roman"/>
              </a:rPr>
              <a:t> </a:t>
            </a:r>
            <a:r>
              <a:rPr lang="en-US" sz="2000" dirty="0">
                <a:solidFill>
                  <a:srgbClr val="203661"/>
                </a:solidFill>
                <a:latin typeface="Trebuchet MS" panose="020B0603020202020204" pitchFamily="34" charset="0"/>
                <a:ea typeface="Times New Roman" panose="02020603050405020304" pitchFamily="18" charset="0"/>
                <a:cs typeface="Times New Roman"/>
              </a:rPr>
              <a:t>was also </a:t>
            </a:r>
            <a:r>
              <a:rPr lang="en-US" sz="2000" dirty="0">
                <a:solidFill>
                  <a:srgbClr val="203661"/>
                </a:solidFill>
                <a:effectLst/>
                <a:latin typeface="Trebuchet MS" panose="020B0603020202020204" pitchFamily="34" charset="0"/>
                <a:ea typeface="Times New Roman" panose="02020603050405020304" pitchFamily="18" charset="0"/>
                <a:cs typeface="Times New Roman"/>
              </a:rPr>
              <a:t>associated with a significantly increased probability of dose reductions and dose delays </a:t>
            </a:r>
          </a:p>
        </p:txBody>
      </p:sp>
      <p:sp>
        <p:nvSpPr>
          <p:cNvPr id="5" name="TextBox 4">
            <a:extLst>
              <a:ext uri="{FF2B5EF4-FFF2-40B4-BE49-F238E27FC236}">
                <a16:creationId xmlns:a16="http://schemas.microsoft.com/office/drawing/2014/main" id="{B022F38D-6E58-4BE5-B562-FCFEFDC643B9}"/>
              </a:ext>
            </a:extLst>
          </p:cNvPr>
          <p:cNvSpPr txBox="1"/>
          <p:nvPr/>
        </p:nvSpPr>
        <p:spPr>
          <a:xfrm>
            <a:off x="-228600" y="6148614"/>
            <a:ext cx="10972801" cy="344261"/>
          </a:xfrm>
          <a:prstGeom prst="rect">
            <a:avLst/>
          </a:prstGeom>
          <a:noFill/>
        </p:spPr>
        <p:txBody>
          <a:bodyPr wrap="square">
            <a:spAutoFit/>
          </a:bodyPr>
          <a:lstStyle/>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AE, adverse event; 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average concentration of SG;</a:t>
            </a:r>
          </a:p>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Efficacy and Safety in Patients With Metastatic Triple-Negative Breast Cancer.</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49674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CFA2-66AF-42AF-BDF2-126765118126}"/>
              </a:ext>
            </a:extLst>
          </p:cNvPr>
          <p:cNvSpPr>
            <a:spLocks noGrp="1"/>
          </p:cNvSpPr>
          <p:nvPr>
            <p:ph type="title"/>
          </p:nvPr>
        </p:nvSpPr>
        <p:spPr/>
        <p:txBody>
          <a:bodyPr anchor="ctr"/>
          <a:lstStyle/>
          <a:p>
            <a:r>
              <a:rPr lang="en-US" dirty="0">
                <a:solidFill>
                  <a:schemeClr val="accent1"/>
                </a:solidFill>
                <a:latin typeface="Trebuchet MS" panose="020B0603020202020204" pitchFamily="34" charset="0"/>
              </a:rPr>
              <a:t>Results</a:t>
            </a:r>
            <a:br>
              <a:rPr lang="en-US" sz="2400" dirty="0">
                <a:solidFill>
                  <a:schemeClr val="accent1"/>
                </a:solidFill>
                <a:latin typeface="Trebuchet MS" panose="020B0603020202020204" pitchFamily="34" charset="0"/>
              </a:rPr>
            </a:br>
            <a:r>
              <a:rPr lang="en-US" sz="2400" b="0" dirty="0">
                <a:solidFill>
                  <a:schemeClr val="accent1"/>
                </a:solidFill>
                <a:latin typeface="Trebuchet MS" panose="020B0603020202020204" pitchFamily="34" charset="0"/>
              </a:rPr>
              <a:t>Observed Proportion and Predicted Probability of Grade ≥1 Neutropenia</a:t>
            </a:r>
            <a:endParaRPr lang="en-US" sz="2400" dirty="0">
              <a:solidFill>
                <a:schemeClr val="accent1"/>
              </a:solidFill>
            </a:endParaRPr>
          </a:p>
        </p:txBody>
      </p:sp>
      <p:sp>
        <p:nvSpPr>
          <p:cNvPr id="3" name="Slide Number Placeholder 2">
            <a:extLst>
              <a:ext uri="{FF2B5EF4-FFF2-40B4-BE49-F238E27FC236}">
                <a16:creationId xmlns:a16="http://schemas.microsoft.com/office/drawing/2014/main" id="{51854210-88BE-423B-ADF2-524F4F253D85}"/>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5" name="Text Placeholder 4">
            <a:extLst>
              <a:ext uri="{FF2B5EF4-FFF2-40B4-BE49-F238E27FC236}">
                <a16:creationId xmlns:a16="http://schemas.microsoft.com/office/drawing/2014/main" id="{4A48AD0D-5CDD-4F0A-A780-964E04007535}"/>
              </a:ext>
            </a:extLst>
          </p:cNvPr>
          <p:cNvSpPr txBox="1">
            <a:spLocks/>
          </p:cNvSpPr>
          <p:nvPr/>
        </p:nvSpPr>
        <p:spPr>
          <a:xfrm>
            <a:off x="211015" y="5786554"/>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Dashed vertical lines in A and B indicate the boundaries of the exposure quartiles. </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mn-ea"/>
                <a:cs typeface="Arial" panose="020B0604020202020204" pitchFamily="34"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average concentration of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pic>
        <p:nvPicPr>
          <p:cNvPr id="8" name="Picture 7">
            <a:extLst>
              <a:ext uri="{FF2B5EF4-FFF2-40B4-BE49-F238E27FC236}">
                <a16:creationId xmlns:a16="http://schemas.microsoft.com/office/drawing/2014/main" id="{FA8EB8BC-7B6F-47FD-AC06-BF43A02810A1}"/>
              </a:ext>
            </a:extLst>
          </p:cNvPr>
          <p:cNvPicPr>
            <a:picLocks noChangeAspect="1"/>
          </p:cNvPicPr>
          <p:nvPr/>
        </p:nvPicPr>
        <p:blipFill>
          <a:blip r:embed="rId3"/>
          <a:stretch>
            <a:fillRect/>
          </a:stretch>
        </p:blipFill>
        <p:spPr>
          <a:xfrm>
            <a:off x="2207195" y="1423795"/>
            <a:ext cx="7356810" cy="4362759"/>
          </a:xfrm>
          <a:prstGeom prst="rect">
            <a:avLst/>
          </a:prstGeom>
        </p:spPr>
      </p:pic>
    </p:spTree>
    <p:extLst>
      <p:ext uri="{BB962C8B-B14F-4D97-AF65-F5344CB8AC3E}">
        <p14:creationId xmlns:p14="http://schemas.microsoft.com/office/powerpoint/2010/main" val="364092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9A4F6-A67F-445E-BFFE-7872487C5981}"/>
              </a:ext>
            </a:extLst>
          </p:cNvPr>
          <p:cNvSpPr>
            <a:spLocks noGrp="1"/>
          </p:cNvSpPr>
          <p:nvPr>
            <p:ph type="title"/>
          </p:nvPr>
        </p:nvSpPr>
        <p:spPr/>
        <p:txBody>
          <a:bodyPr anchor="ctr"/>
          <a:lstStyle/>
          <a:p>
            <a:r>
              <a:rPr lang="en-US" sz="3600" dirty="0">
                <a:solidFill>
                  <a:srgbClr val="203661"/>
                </a:solidFill>
              </a:rPr>
              <a:t>Model-Predicted Odds Ratio and Proportion of Patients with AEs by SG Dose</a:t>
            </a:r>
            <a:endParaRPr lang="en-US" dirty="0"/>
          </a:p>
        </p:txBody>
      </p:sp>
      <p:sp>
        <p:nvSpPr>
          <p:cNvPr id="3" name="Slide Number Placeholder 2">
            <a:extLst>
              <a:ext uri="{FF2B5EF4-FFF2-40B4-BE49-F238E27FC236}">
                <a16:creationId xmlns:a16="http://schemas.microsoft.com/office/drawing/2014/main" id="{EF036B13-9CE3-42A3-BADC-1AB55AA48225}"/>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8" name="TextBox 7">
            <a:extLst>
              <a:ext uri="{FF2B5EF4-FFF2-40B4-BE49-F238E27FC236}">
                <a16:creationId xmlns:a16="http://schemas.microsoft.com/office/drawing/2014/main" id="{2019E0B9-023A-46CA-A069-D6D50C9069FD}"/>
              </a:ext>
            </a:extLst>
          </p:cNvPr>
          <p:cNvSpPr txBox="1"/>
          <p:nvPr/>
        </p:nvSpPr>
        <p:spPr>
          <a:xfrm>
            <a:off x="-228600" y="6163426"/>
            <a:ext cx="10972801" cy="474745"/>
          </a:xfrm>
          <a:prstGeom prst="rect">
            <a:avLst/>
          </a:prstGeom>
          <a:noFill/>
        </p:spPr>
        <p:txBody>
          <a:bodyPr wrap="square">
            <a:spAutoFit/>
          </a:bodyPr>
          <a:lstStyle/>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AE, adverse event; 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average concentration of SG; CI, confidence intervals; SG,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govitecan</a:t>
            </a: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mn-cs"/>
            </a:endParaRPr>
          </a:p>
          <a:p>
            <a:pPr marL="457200" marR="0" lvl="0" indent="0" algn="l" defTabSz="914400" rtl="0" eaLnBrk="1" fontAlgn="auto" latinLnBrk="0" hangingPunct="1">
              <a:lnSpc>
                <a:spcPct val="106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E1DEFFB-D356-4CBB-97D3-7B30E2FA6935}"/>
              </a:ext>
            </a:extLst>
          </p:cNvPr>
          <p:cNvGraphicFramePr>
            <a:graphicFrameLocks noGrp="1"/>
          </p:cNvGraphicFramePr>
          <p:nvPr/>
        </p:nvGraphicFramePr>
        <p:xfrm>
          <a:off x="2220867" y="1490069"/>
          <a:ext cx="7750266" cy="4367449"/>
        </p:xfrm>
        <a:graphic>
          <a:graphicData uri="http://schemas.openxmlformats.org/drawingml/2006/table">
            <a:tbl>
              <a:tblPr firstRow="1" bandRow="1">
                <a:tableStyleId>{5C22544A-7EE6-4342-B048-85BDC9FD1C3A}</a:tableStyleId>
              </a:tblPr>
              <a:tblGrid>
                <a:gridCol w="2153331">
                  <a:extLst>
                    <a:ext uri="{9D8B030D-6E8A-4147-A177-3AD203B41FA5}">
                      <a16:colId xmlns:a16="http://schemas.microsoft.com/office/drawing/2014/main" val="4143289835"/>
                    </a:ext>
                  </a:extLst>
                </a:gridCol>
                <a:gridCol w="1889938">
                  <a:extLst>
                    <a:ext uri="{9D8B030D-6E8A-4147-A177-3AD203B41FA5}">
                      <a16:colId xmlns:a16="http://schemas.microsoft.com/office/drawing/2014/main" val="1145459891"/>
                    </a:ext>
                  </a:extLst>
                </a:gridCol>
                <a:gridCol w="1731609">
                  <a:extLst>
                    <a:ext uri="{9D8B030D-6E8A-4147-A177-3AD203B41FA5}">
                      <a16:colId xmlns:a16="http://schemas.microsoft.com/office/drawing/2014/main" val="2175527382"/>
                    </a:ext>
                  </a:extLst>
                </a:gridCol>
                <a:gridCol w="1975388">
                  <a:extLst>
                    <a:ext uri="{9D8B030D-6E8A-4147-A177-3AD203B41FA5}">
                      <a16:colId xmlns:a16="http://schemas.microsoft.com/office/drawing/2014/main" val="3626473161"/>
                    </a:ext>
                  </a:extLst>
                </a:gridCol>
              </a:tblGrid>
              <a:tr h="641764">
                <a:tc>
                  <a:txBody>
                    <a:bodyPr/>
                    <a:lstStyle/>
                    <a:p>
                      <a:pPr algn="l"/>
                      <a:endParaRPr lang="en-US" sz="1200" b="1" kern="1200" baseline="0" dirty="0">
                        <a:solidFill>
                          <a:schemeClr val="tx1"/>
                        </a:solidFill>
                        <a:latin typeface="Trebuchet MS" panose="020B0603020202020204" pitchFamily="34" charset="0"/>
                        <a:ea typeface="+mn-ea"/>
                        <a:cs typeface="Arial" panose="020B0604020202020204" pitchFamily="34" charset="0"/>
                      </a:endParaRP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i="0" kern="1200" dirty="0">
                          <a:solidFill>
                            <a:schemeClr val="lt1"/>
                          </a:solidFill>
                          <a:latin typeface="Trebuchet MS" panose="020B0603020202020204" pitchFamily="34" charset="0"/>
                          <a:ea typeface="+mn-ea"/>
                          <a:cs typeface="+mn-cs"/>
                        </a:rPr>
                        <a:t>Odds ratio for an increase in CAVG</a:t>
                      </a:r>
                      <a:r>
                        <a:rPr lang="en-US" sz="1200" b="1" i="0" kern="1200" baseline="-25000" dirty="0">
                          <a:solidFill>
                            <a:schemeClr val="lt1"/>
                          </a:solidFill>
                          <a:latin typeface="Trebuchet MS" panose="020B0603020202020204" pitchFamily="34" charset="0"/>
                          <a:ea typeface="+mn-ea"/>
                          <a:cs typeface="+mn-cs"/>
                        </a:rPr>
                        <a:t>SG</a:t>
                      </a:r>
                      <a:r>
                        <a:rPr lang="en-US" sz="1200" b="1" i="0" kern="1200" dirty="0">
                          <a:solidFill>
                            <a:schemeClr val="lt1"/>
                          </a:solidFill>
                          <a:latin typeface="Trebuchet MS" panose="020B0603020202020204" pitchFamily="34" charset="0"/>
                          <a:ea typeface="+mn-ea"/>
                          <a:cs typeface="+mn-cs"/>
                        </a:rPr>
                        <a:t> </a:t>
                      </a:r>
                      <a:br>
                        <a:rPr lang="en-US" sz="1200" b="1" i="0" kern="1200" dirty="0">
                          <a:solidFill>
                            <a:schemeClr val="lt1"/>
                          </a:solidFill>
                          <a:latin typeface="Trebuchet MS" panose="020B0603020202020204" pitchFamily="34" charset="0"/>
                          <a:ea typeface="+mn-ea"/>
                          <a:cs typeface="+mn-cs"/>
                        </a:rPr>
                      </a:br>
                      <a:r>
                        <a:rPr lang="en-US" sz="1200" b="1" i="0" kern="1200" dirty="0">
                          <a:solidFill>
                            <a:schemeClr val="lt1"/>
                          </a:solidFill>
                          <a:latin typeface="Trebuchet MS" panose="020B0603020202020204" pitchFamily="34" charset="0"/>
                          <a:ea typeface="+mn-ea"/>
                          <a:cs typeface="+mn-cs"/>
                        </a:rPr>
                        <a:t>by 1 µg/mL (95% CI) </a:t>
                      </a:r>
                      <a:endParaRPr lang="en-US" sz="1200" b="0" kern="1200" baseline="0" dirty="0">
                        <a:solidFill>
                          <a:schemeClr val="tx1"/>
                        </a:solidFill>
                        <a:latin typeface="Trebuchet MS" panose="020B0603020202020204" pitchFamily="34" charset="0"/>
                        <a:ea typeface="+mn-ea"/>
                        <a:cs typeface="Arial" panose="020B0604020202020204" pitchFamily="34" charset="0"/>
                      </a:endParaRP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algn="ctr">
                        <a:lnSpc>
                          <a:spcPct val="100000"/>
                        </a:lnSpc>
                        <a:spcBef>
                          <a:spcPts val="0"/>
                        </a:spcBef>
                        <a:spcAft>
                          <a:spcPts val="0"/>
                        </a:spcAft>
                      </a:pPr>
                      <a:r>
                        <a:rPr lang="en-US" sz="1200" b="1" i="0" kern="1200" dirty="0">
                          <a:solidFill>
                            <a:schemeClr val="lt1"/>
                          </a:solidFill>
                          <a:latin typeface="Trebuchet MS" panose="020B0603020202020204" pitchFamily="34" charset="0"/>
                          <a:ea typeface="+mn-ea"/>
                          <a:cs typeface="+mn-cs"/>
                        </a:rPr>
                        <a:t>Predicted proportion</a:t>
                      </a:r>
                      <a:br>
                        <a:rPr lang="en-US" sz="1200" b="1" i="0" kern="1200" dirty="0">
                          <a:solidFill>
                            <a:schemeClr val="lt1"/>
                          </a:solidFill>
                          <a:latin typeface="Trebuchet MS" panose="020B0603020202020204" pitchFamily="34" charset="0"/>
                          <a:ea typeface="+mn-ea"/>
                          <a:cs typeface="+mn-cs"/>
                        </a:rPr>
                      </a:br>
                      <a:r>
                        <a:rPr lang="en-US" sz="1200" b="1" i="0" kern="1200" dirty="0">
                          <a:solidFill>
                            <a:schemeClr val="lt1"/>
                          </a:solidFill>
                          <a:latin typeface="Trebuchet MS" panose="020B0603020202020204" pitchFamily="34" charset="0"/>
                          <a:ea typeface="+mn-ea"/>
                          <a:cs typeface="+mn-cs"/>
                        </a:rPr>
                        <a:t>at 8 mg/kg (95% CI)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lt1"/>
                          </a:solidFill>
                          <a:latin typeface="Trebuchet MS" panose="020B0603020202020204" pitchFamily="34" charset="0"/>
                          <a:ea typeface="+mn-ea"/>
                          <a:cs typeface="+mn-cs"/>
                        </a:rPr>
                        <a:t>Predicted proportion at</a:t>
                      </a:r>
                      <a:br>
                        <a:rPr lang="en-US" sz="1200" b="1" i="0" kern="1200" dirty="0">
                          <a:solidFill>
                            <a:schemeClr val="lt1"/>
                          </a:solidFill>
                          <a:latin typeface="Trebuchet MS" panose="020B0603020202020204" pitchFamily="34" charset="0"/>
                          <a:ea typeface="+mn-ea"/>
                          <a:cs typeface="+mn-cs"/>
                        </a:rPr>
                      </a:br>
                      <a:r>
                        <a:rPr lang="en-US" sz="1200" b="1" i="0" kern="1200" dirty="0">
                          <a:solidFill>
                            <a:schemeClr val="lt1"/>
                          </a:solidFill>
                          <a:latin typeface="Trebuchet MS" panose="020B0603020202020204" pitchFamily="34" charset="0"/>
                          <a:ea typeface="+mn-ea"/>
                          <a:cs typeface="+mn-cs"/>
                        </a:rPr>
                        <a:t>10 mg/kg (95% CI) </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248379">
                <a:tc>
                  <a:txBody>
                    <a:bodyPr/>
                    <a:lstStyle/>
                    <a:p>
                      <a:pPr marL="0" marR="0" indent="0">
                        <a:spcBef>
                          <a:spcPts val="0"/>
                        </a:spcBef>
                        <a:spcAft>
                          <a:spcPts val="0"/>
                        </a:spcAft>
                      </a:pPr>
                      <a:r>
                        <a:rPr lang="en-US" sz="1200" b="1" dirty="0">
                          <a:solidFill>
                            <a:schemeClr val="accent1"/>
                          </a:solidFill>
                          <a:latin typeface="Trebuchet MS" panose="020B0603020202020204" pitchFamily="34" charset="0"/>
                          <a:ea typeface="Calibri"/>
                        </a:rPr>
                        <a:t>Neutropenia</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690702493"/>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≥1</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1.37 (1.26-1.50)</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0.38 (0.25-0.56)</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0.67 (0.62-0.72)</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747031451"/>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≥3</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1.09 (1.05-1.14)</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0.44 (0.19-0.63)</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0.54 (0.49-0.61)</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09698849"/>
                  </a:ext>
                </a:extLst>
              </a:tr>
              <a:tr h="248379">
                <a:tc>
                  <a:txBody>
                    <a:bodyPr/>
                    <a:lstStyle/>
                    <a:p>
                      <a:pPr marL="0" marR="0" indent="0">
                        <a:spcBef>
                          <a:spcPts val="0"/>
                        </a:spcBef>
                        <a:spcAft>
                          <a:spcPts val="0"/>
                        </a:spcAft>
                      </a:pPr>
                      <a:r>
                        <a:rPr lang="en-US" sz="1200" b="1" dirty="0">
                          <a:solidFill>
                            <a:schemeClr val="accent1"/>
                          </a:solidFill>
                          <a:latin typeface="Trebuchet MS" panose="020B0603020202020204" pitchFamily="34" charset="0"/>
                          <a:ea typeface="Calibri"/>
                        </a:rPr>
                        <a:t>Vomiting</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≥1</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1.29 (1.18-1.39)</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0.25 (0.13-0.44)</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0.36 (0.31-0.40)</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≥3</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1.00 (0.98-1.03)</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 (0-0.125)</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0.02 (0-0.03)</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72858824"/>
                  </a:ext>
                </a:extLst>
              </a:tr>
              <a:tr h="248379">
                <a:tc>
                  <a:txBody>
                    <a:bodyPr/>
                    <a:lstStyle/>
                    <a:p>
                      <a:pPr marL="0" marR="0" indent="0">
                        <a:spcBef>
                          <a:spcPts val="0"/>
                        </a:spcBef>
                        <a:spcAft>
                          <a:spcPts val="0"/>
                        </a:spcAft>
                      </a:pPr>
                      <a:r>
                        <a:rPr lang="en-US" sz="1200" b="1" dirty="0">
                          <a:solidFill>
                            <a:schemeClr val="accent1"/>
                          </a:solidFill>
                          <a:latin typeface="Trebuchet MS" panose="020B0603020202020204" pitchFamily="34" charset="0"/>
                          <a:ea typeface="Calibri"/>
                        </a:rPr>
                        <a:t>Diarrhea</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0005"/>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≥1</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1.45 (1.30-1.63)</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0.38 (0.25-0.50)</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0.67 (0.63-0.71)</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337967678"/>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≥3</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1.01 (0.99-1.02)</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0.06 (0-0.25)</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0.11 (0.07-0.15)</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891744331"/>
                  </a:ext>
                </a:extLst>
              </a:tr>
              <a:tr h="248379">
                <a:tc>
                  <a:txBody>
                    <a:bodyPr/>
                    <a:lstStyle/>
                    <a:p>
                      <a:pPr marL="0" marR="0">
                        <a:spcBef>
                          <a:spcPts val="0"/>
                        </a:spcBef>
                        <a:spcAft>
                          <a:spcPts val="0"/>
                        </a:spcAft>
                      </a:pPr>
                      <a:r>
                        <a:rPr lang="en-US" sz="1200" b="1" dirty="0">
                          <a:solidFill>
                            <a:schemeClr val="accent1"/>
                          </a:solidFill>
                          <a:latin typeface="Trebuchet MS" panose="020B0603020202020204" pitchFamily="34" charset="0"/>
                          <a:ea typeface="Calibri"/>
                        </a:rPr>
                        <a:t>Hypersensitivity reactions</a:t>
                      </a:r>
                    </a:p>
                  </a:txBody>
                  <a:tcPr marL="21025" marR="21025" marT="21025" marB="2102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b="1" dirty="0">
                        <a:latin typeface="Trebuchet MS" panose="020B0603020202020204" pitchFamily="34" charset="0"/>
                        <a:ea typeface="Calibri"/>
                      </a:endParaRPr>
                    </a:p>
                  </a:txBody>
                  <a:tcPr marL="21025" marR="21025" marT="21025" marB="2102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1973777"/>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≥1</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1.26 (1.16-1.36)</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0.19 (0.06-0.38)</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0.35 (0.30-0.39)</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68464375"/>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≥3</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1.00 (0.97-1.04)</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 (0-0.06)</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0.01 (0-0.02)</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7946108"/>
                  </a:ext>
                </a:extLst>
              </a:tr>
              <a:tr h="248379">
                <a:tc>
                  <a:txBody>
                    <a:bodyPr/>
                    <a:lstStyle/>
                    <a:p>
                      <a:pPr marL="0" marR="0" indent="0">
                        <a:spcBef>
                          <a:spcPts val="0"/>
                        </a:spcBef>
                        <a:spcAft>
                          <a:spcPts val="0"/>
                        </a:spcAft>
                      </a:pPr>
                      <a:r>
                        <a:rPr lang="en-US" sz="1200" b="1" dirty="0">
                          <a:solidFill>
                            <a:schemeClr val="accent1"/>
                          </a:solidFill>
                          <a:latin typeface="Trebuchet MS" panose="020B0603020202020204" pitchFamily="34" charset="0"/>
                          <a:ea typeface="Calibri"/>
                        </a:rPr>
                        <a:t>Nausea</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endParaRPr lang="en-US" sz="1200" dirty="0">
                        <a:solidFill>
                          <a:schemeClr val="accent1"/>
                        </a:solidFill>
                        <a:latin typeface="Trebuchet MS" panose="020B0603020202020204" pitchFamily="34" charset="0"/>
                        <a:ea typeface="Calibri"/>
                      </a:endParaRP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226485923"/>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≥1</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1.55 (1.36-1.80)</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0.63 (0.50-0.69)</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0.65 (0.61-0.68)</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352269181"/>
                  </a:ext>
                </a:extLst>
              </a:tr>
              <a:tr h="248379">
                <a:tc>
                  <a:txBody>
                    <a:bodyPr/>
                    <a:lstStyle/>
                    <a:p>
                      <a:pPr marL="173038" marR="0" indent="0">
                        <a:spcBef>
                          <a:spcPts val="0"/>
                        </a:spcBef>
                        <a:spcAft>
                          <a:spcPts val="0"/>
                        </a:spcAft>
                      </a:pPr>
                      <a:r>
                        <a:rPr lang="en-US" sz="1200" b="1" dirty="0">
                          <a:solidFill>
                            <a:schemeClr val="accent1"/>
                          </a:solidFill>
                          <a:latin typeface="Trebuchet MS" panose="020B0603020202020204" pitchFamily="34" charset="0"/>
                          <a:ea typeface="Calibri"/>
                        </a:rPr>
                        <a:t>Grade ≥3</a:t>
                      </a:r>
                    </a:p>
                  </a:txBody>
                  <a:tcPr marL="21025" marR="21025" marT="21025" marB="21025"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1.00 (0.99-1.02)</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 (0-0.13)</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0.03 (0.01-0.05)</a:t>
                      </a:r>
                    </a:p>
                  </a:txBody>
                  <a:tcPr marL="21025" marR="21025" marT="21025" marB="21025"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591740623"/>
                  </a:ext>
                </a:extLst>
              </a:tr>
            </a:tbl>
          </a:graphicData>
        </a:graphic>
      </p:graphicFrame>
    </p:spTree>
    <p:extLst>
      <p:ext uri="{BB962C8B-B14F-4D97-AF65-F5344CB8AC3E}">
        <p14:creationId xmlns:p14="http://schemas.microsoft.com/office/powerpoint/2010/main" val="2472598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0EA87-0567-44C3-B75C-686350A20DCE}"/>
              </a:ext>
            </a:extLst>
          </p:cNvPr>
          <p:cNvSpPr>
            <a:spLocks noGrp="1"/>
          </p:cNvSpPr>
          <p:nvPr>
            <p:ph type="title"/>
          </p:nvPr>
        </p:nvSpPr>
        <p:spPr/>
        <p:txBody>
          <a:bodyPr anchor="ctr"/>
          <a:lstStyle/>
          <a:p>
            <a:r>
              <a:rPr lang="en-US" sz="3600" dirty="0">
                <a:solidFill>
                  <a:schemeClr val="accent1"/>
                </a:solidFill>
              </a:rPr>
              <a:t>Model-Predicted Odds Ratio and Proportion of Patients With AEs by SG Dose</a:t>
            </a:r>
            <a:endParaRPr lang="en-US" dirty="0">
              <a:solidFill>
                <a:schemeClr val="accent1"/>
              </a:solidFill>
            </a:endParaRPr>
          </a:p>
        </p:txBody>
      </p:sp>
      <p:sp>
        <p:nvSpPr>
          <p:cNvPr id="3" name="Slide Number Placeholder 2">
            <a:extLst>
              <a:ext uri="{FF2B5EF4-FFF2-40B4-BE49-F238E27FC236}">
                <a16:creationId xmlns:a16="http://schemas.microsoft.com/office/drawing/2014/main" id="{4A3A240A-DB1A-4C3D-A81C-D90872F3663B}"/>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3AEBA269-A6DA-4243-8E82-A76CA4ADA860}"/>
              </a:ext>
            </a:extLst>
          </p:cNvPr>
          <p:cNvGraphicFramePr>
            <a:graphicFrameLocks noGrp="1"/>
          </p:cNvGraphicFramePr>
          <p:nvPr/>
        </p:nvGraphicFramePr>
        <p:xfrm>
          <a:off x="577516" y="2074046"/>
          <a:ext cx="10658425" cy="2230170"/>
        </p:xfrm>
        <a:graphic>
          <a:graphicData uri="http://schemas.openxmlformats.org/drawingml/2006/table">
            <a:tbl>
              <a:tblPr firstRow="1" bandRow="1">
                <a:tableStyleId>{5C22544A-7EE6-4342-B048-85BDC9FD1C3A}</a:tableStyleId>
              </a:tblPr>
              <a:tblGrid>
                <a:gridCol w="2612047">
                  <a:extLst>
                    <a:ext uri="{9D8B030D-6E8A-4147-A177-3AD203B41FA5}">
                      <a16:colId xmlns:a16="http://schemas.microsoft.com/office/drawing/2014/main" val="312652776"/>
                    </a:ext>
                  </a:extLst>
                </a:gridCol>
                <a:gridCol w="5084614">
                  <a:extLst>
                    <a:ext uri="{9D8B030D-6E8A-4147-A177-3AD203B41FA5}">
                      <a16:colId xmlns:a16="http://schemas.microsoft.com/office/drawing/2014/main" val="1219497588"/>
                    </a:ext>
                  </a:extLst>
                </a:gridCol>
                <a:gridCol w="1181437">
                  <a:extLst>
                    <a:ext uri="{9D8B030D-6E8A-4147-A177-3AD203B41FA5}">
                      <a16:colId xmlns:a16="http://schemas.microsoft.com/office/drawing/2014/main" val="2507559270"/>
                    </a:ext>
                  </a:extLst>
                </a:gridCol>
                <a:gridCol w="1780327">
                  <a:extLst>
                    <a:ext uri="{9D8B030D-6E8A-4147-A177-3AD203B41FA5}">
                      <a16:colId xmlns:a16="http://schemas.microsoft.com/office/drawing/2014/main" val="2413173760"/>
                    </a:ext>
                  </a:extLst>
                </a:gridCol>
              </a:tblGrid>
              <a:tr h="401370">
                <a:tc>
                  <a:txBody>
                    <a:bodyPr/>
                    <a:lstStyle/>
                    <a:p>
                      <a:pPr algn="ctr"/>
                      <a:r>
                        <a:rPr lang="en-US" sz="1200" b="1" kern="1200" baseline="0" dirty="0">
                          <a:solidFill>
                            <a:schemeClr val="bg1"/>
                          </a:solidFill>
                          <a:latin typeface="Trebuchet MS" panose="020B0603020202020204" pitchFamily="34" charset="0"/>
                          <a:ea typeface="+mn-ea"/>
                          <a:cs typeface="Arial" panose="020B0604020202020204" pitchFamily="34" charset="0"/>
                        </a:rPr>
                        <a:t>Endpoint</a:t>
                      </a:r>
                    </a:p>
                  </a:txBody>
                  <a:tcPr marL="45720" marR="45720" anchor="ctr">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203661"/>
                    </a:solidFill>
                  </a:tcPr>
                </a:tc>
                <a:tc>
                  <a:txBody>
                    <a:bodyPr/>
                    <a:lstStyle/>
                    <a:p>
                      <a:pPr algn="ctr"/>
                      <a:r>
                        <a:rPr lang="en-US" sz="1200" b="1" i="0" kern="1200" dirty="0">
                          <a:solidFill>
                            <a:schemeClr val="lt1"/>
                          </a:solidFill>
                          <a:latin typeface="Trebuchet MS" panose="020B0603020202020204" pitchFamily="34" charset="0"/>
                          <a:ea typeface="+mn-ea"/>
                          <a:cs typeface="+mn-cs"/>
                        </a:rPr>
                        <a:t>Effect</a:t>
                      </a:r>
                      <a:endParaRPr lang="en-US" sz="1200" b="0" kern="1200" baseline="0" dirty="0">
                        <a:solidFill>
                          <a:schemeClr val="tx1"/>
                        </a:solidFill>
                        <a:latin typeface="Trebuchet MS" panose="020B0603020202020204" pitchFamily="34" charset="0"/>
                        <a:ea typeface="+mn-ea"/>
                        <a:cs typeface="Arial" panose="020B0604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algn="ctr">
                        <a:lnSpc>
                          <a:spcPct val="100000"/>
                        </a:lnSpc>
                        <a:spcBef>
                          <a:spcPts val="0"/>
                        </a:spcBef>
                        <a:spcAft>
                          <a:spcPts val="0"/>
                        </a:spcAft>
                      </a:pPr>
                      <a:r>
                        <a:rPr lang="en-US" sz="1200" b="1" i="0" kern="1200" dirty="0">
                          <a:solidFill>
                            <a:schemeClr val="lt1"/>
                          </a:solidFill>
                          <a:latin typeface="Trebuchet MS" panose="020B0603020202020204" pitchFamily="34" charset="0"/>
                          <a:ea typeface="+mn-ea"/>
                          <a:cs typeface="+mn-cs"/>
                        </a:rPr>
                        <a:t>Prediction</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lt1"/>
                          </a:solidFill>
                          <a:latin typeface="Trebuchet MS" panose="020B0603020202020204" pitchFamily="34" charset="0"/>
                          <a:ea typeface="+mn-ea"/>
                          <a:cs typeface="+mn-cs"/>
                        </a:rPr>
                        <a:t>95% CI</a:t>
                      </a:r>
                      <a:endParaRPr lang="en-US" sz="12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953243865"/>
                  </a:ext>
                </a:extLst>
              </a:tr>
              <a:tr h="234798">
                <a:tc rowSpan="2">
                  <a:txBody>
                    <a:bodyPr/>
                    <a:lstStyle/>
                    <a:p>
                      <a:pPr marL="0" marR="0" indent="0" algn="ctr">
                        <a:spcBef>
                          <a:spcPts val="0"/>
                        </a:spcBef>
                        <a:spcAft>
                          <a:spcPts val="0"/>
                        </a:spcAft>
                      </a:pPr>
                      <a:r>
                        <a:rPr lang="en-US" sz="1200" b="1" dirty="0">
                          <a:solidFill>
                            <a:schemeClr val="accent1"/>
                          </a:solidFill>
                          <a:latin typeface="Trebuchet MS" panose="020B0603020202020204" pitchFamily="34" charset="0"/>
                          <a:ea typeface="Calibri"/>
                        </a:rPr>
                        <a:t>Dose Reduction</a:t>
                      </a:r>
                      <a:endParaRPr lang="en-US" sz="1200" b="1" dirty="0">
                        <a:solidFill>
                          <a:schemeClr val="accent1"/>
                        </a:solidFill>
                        <a:latin typeface="Trebuchet MS" panose="020B0603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Probability of no dose reductions at mean</a:t>
                      </a:r>
                      <a:br>
                        <a:rPr lang="en-US" sz="1200" dirty="0">
                          <a:solidFill>
                            <a:schemeClr val="accent1"/>
                          </a:solidFill>
                          <a:latin typeface="Trebuchet MS" panose="020B0603020202020204" pitchFamily="34" charset="0"/>
                          <a:ea typeface="Calibri"/>
                        </a:rPr>
                      </a:br>
                      <a:r>
                        <a:rPr lang="en-US" sz="1200" dirty="0">
                          <a:solidFill>
                            <a:schemeClr val="accent1"/>
                          </a:solidFill>
                          <a:latin typeface="Trebuchet MS" panose="020B0603020202020204" pitchFamily="34" charset="0"/>
                          <a:ea typeface="Calibri"/>
                        </a:rPr>
                        <a:t>8 mg/</a:t>
                      </a:r>
                      <a:r>
                        <a:rPr lang="en-US" sz="1200" dirty="0">
                          <a:solidFill>
                            <a:srgbClr val="203661"/>
                          </a:solidFill>
                          <a:latin typeface="Trebuchet MS" panose="020B0603020202020204" pitchFamily="34" charset="0"/>
                          <a:ea typeface="Calibri"/>
                        </a:rPr>
                        <a:t>kg</a:t>
                      </a:r>
                      <a:r>
                        <a:rPr lang="en-US" sz="1200" baseline="0" dirty="0">
                          <a:solidFill>
                            <a:srgbClr val="203661"/>
                          </a:solidFill>
                          <a:latin typeface="Trebuchet MS" panose="020B0603020202020204" pitchFamily="34" charset="0"/>
                          <a:ea typeface="Calibri"/>
                        </a:rPr>
                        <a:t>* CAVG</a:t>
                      </a:r>
                      <a:r>
                        <a:rPr lang="en-US" sz="1200" baseline="-25000" dirty="0">
                          <a:solidFill>
                            <a:srgbClr val="203661"/>
                          </a:solidFill>
                          <a:latin typeface="Trebuchet MS" panose="020B0603020202020204" pitchFamily="34" charset="0"/>
                          <a:ea typeface="Calibri"/>
                        </a:rPr>
                        <a:t>SG</a:t>
                      </a:r>
                      <a:endParaRPr lang="en-US" sz="1200" dirty="0">
                        <a:solidFill>
                          <a:srgbClr val="203661"/>
                        </a:solidFill>
                        <a:latin typeface="Trebuchet MS" panose="020B0603020202020204" pitchFamily="34" charset="0"/>
                        <a:ea typeface="Calibri"/>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0.933</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0.901, 0.964</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453637"/>
                  </a:ext>
                </a:extLst>
              </a:tr>
              <a:tr h="234798">
                <a:tc vMerge="1">
                  <a:txBody>
                    <a:bodyPr/>
                    <a:lstStyle/>
                    <a:p>
                      <a:pPr marL="173038" marR="0" indent="0">
                        <a:spcBef>
                          <a:spcPts val="0"/>
                        </a:spcBef>
                        <a:spcAft>
                          <a:spcPts val="0"/>
                        </a:spcAft>
                      </a:pPr>
                      <a:r>
                        <a:rPr lang="en-US" sz="1200" b="1" dirty="0">
                          <a:solidFill>
                            <a:schemeClr val="accent1"/>
                          </a:solidFill>
                          <a:latin typeface="Arial"/>
                          <a:ea typeface="Calibri"/>
                        </a:rPr>
                        <a:t>Grade ≥1</a:t>
                      </a:r>
                    </a:p>
                  </a:txBody>
                  <a:tcPr marL="45720" marR="45720" anchor="ctr">
                    <a:lnL w="381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Probability of no dose reductions at mean </a:t>
                      </a:r>
                      <a:br>
                        <a:rPr lang="en-US" sz="1200" dirty="0">
                          <a:solidFill>
                            <a:schemeClr val="accent1"/>
                          </a:solidFill>
                          <a:latin typeface="Trebuchet MS" panose="020B0603020202020204" pitchFamily="34" charset="0"/>
                          <a:ea typeface="Calibri"/>
                        </a:rPr>
                      </a:br>
                      <a:r>
                        <a:rPr lang="en-US" sz="1200" dirty="0">
                          <a:solidFill>
                            <a:schemeClr val="accent1"/>
                          </a:solidFill>
                          <a:latin typeface="Trebuchet MS" panose="020B0603020202020204" pitchFamily="34" charset="0"/>
                          <a:ea typeface="Calibri"/>
                        </a:rPr>
                        <a:t>10 mg/kg CAVG</a:t>
                      </a:r>
                      <a:r>
                        <a:rPr lang="en-US" sz="1200" baseline="-25000" dirty="0">
                          <a:solidFill>
                            <a:schemeClr val="accent1"/>
                          </a:solidFill>
                          <a:latin typeface="Trebuchet MS" panose="020B0603020202020204" pitchFamily="34" charset="0"/>
                          <a:ea typeface="Calibri"/>
                        </a:rPr>
                        <a:t>SG</a:t>
                      </a:r>
                      <a:endParaRPr lang="en-US" sz="1200" dirty="0">
                        <a:solidFill>
                          <a:schemeClr val="accent1"/>
                        </a:solidFill>
                        <a:latin typeface="Trebuchet MS" panose="020B0603020202020204" pitchFamily="34" charset="0"/>
                        <a:ea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0.788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0.724, 0.852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30327928"/>
                  </a:ext>
                </a:extLst>
              </a:tr>
              <a:tr h="234798">
                <a:tc rowSpan="2">
                  <a:txBody>
                    <a:bodyPr/>
                    <a:lstStyle/>
                    <a:p>
                      <a:pPr marL="173038" marR="0" indent="0" algn="ctr">
                        <a:spcBef>
                          <a:spcPts val="0"/>
                        </a:spcBef>
                        <a:spcAft>
                          <a:spcPts val="0"/>
                        </a:spcAft>
                      </a:pPr>
                      <a:r>
                        <a:rPr lang="en-US" sz="1200" b="1" dirty="0">
                          <a:solidFill>
                            <a:schemeClr val="accent1"/>
                          </a:solidFill>
                          <a:latin typeface="Trebuchet MS" panose="020B0603020202020204" pitchFamily="34" charset="0"/>
                          <a:ea typeface="Calibri"/>
                        </a:rPr>
                        <a:t>Dose Delay</a:t>
                      </a:r>
                      <a:endParaRPr lang="en-US" sz="1200" b="1" dirty="0">
                        <a:solidFill>
                          <a:schemeClr val="accent1"/>
                        </a:solidFill>
                        <a:latin typeface="Trebuchet MS" panose="020B060302020202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Probability of no delays at </a:t>
                      </a:r>
                      <a:r>
                        <a:rPr lang="en-US" sz="1200" dirty="0">
                          <a:solidFill>
                            <a:srgbClr val="203661"/>
                          </a:solidFill>
                          <a:latin typeface="Trebuchet MS" panose="020B0603020202020204" pitchFamily="34" charset="0"/>
                          <a:ea typeface="Calibri"/>
                        </a:rPr>
                        <a:t>mean 8 mg/kg</a:t>
                      </a:r>
                      <a:r>
                        <a:rPr lang="en-US" sz="1200" baseline="0" dirty="0">
                          <a:solidFill>
                            <a:srgbClr val="203661"/>
                          </a:solidFill>
                          <a:latin typeface="Trebuchet MS" panose="020B0603020202020204" pitchFamily="34" charset="0"/>
                          <a:ea typeface="Calibri"/>
                        </a:rPr>
                        <a:t>* CAVG</a:t>
                      </a:r>
                      <a:r>
                        <a:rPr lang="en-US" sz="1200" baseline="-25000" dirty="0">
                          <a:solidFill>
                            <a:srgbClr val="203661"/>
                          </a:solidFill>
                          <a:latin typeface="Trebuchet MS" panose="020B0603020202020204" pitchFamily="34" charset="0"/>
                          <a:ea typeface="Calibri"/>
                        </a:rPr>
                        <a:t>SG</a:t>
                      </a:r>
                      <a:br>
                        <a:rPr lang="en-US" sz="1200" baseline="-25000" dirty="0">
                          <a:solidFill>
                            <a:schemeClr val="accent1"/>
                          </a:solidFill>
                          <a:latin typeface="Trebuchet MS" panose="020B0603020202020204" pitchFamily="34" charset="0"/>
                          <a:ea typeface="Calibri"/>
                        </a:rPr>
                      </a:br>
                      <a:r>
                        <a:rPr lang="en-US" sz="1200" baseline="0" dirty="0">
                          <a:solidFill>
                            <a:schemeClr val="accent1"/>
                          </a:solidFill>
                          <a:latin typeface="Trebuchet MS" panose="020B0603020202020204" pitchFamily="34" charset="0"/>
                          <a:ea typeface="Calibri"/>
                        </a:rPr>
                        <a:t>and median body weight</a:t>
                      </a:r>
                      <a:endParaRPr lang="en-US" sz="1200" dirty="0">
                        <a:solidFill>
                          <a:schemeClr val="accent1"/>
                        </a:solidFill>
                        <a:latin typeface="Trebuchet MS" panose="020B0603020202020204" pitchFamily="34" charset="0"/>
                        <a:ea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0.488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0.406, 0.570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4085820367"/>
                  </a:ext>
                </a:extLst>
              </a:tr>
              <a:tr h="234798">
                <a:tc vMerge="1">
                  <a:txBody>
                    <a:bodyPr/>
                    <a:lstStyle/>
                    <a:p>
                      <a:pPr marL="0" marR="0" indent="0">
                        <a:spcBef>
                          <a:spcPts val="0"/>
                        </a:spcBef>
                        <a:spcAft>
                          <a:spcPts val="0"/>
                        </a:spcAft>
                      </a:pPr>
                      <a:r>
                        <a:rPr lang="en-US" sz="1200" b="1" dirty="0">
                          <a:solidFill>
                            <a:schemeClr val="accent1"/>
                          </a:solidFill>
                          <a:latin typeface="Arial"/>
                          <a:ea typeface="Calibri"/>
                        </a:rPr>
                        <a:t>Diarrhea</a:t>
                      </a:r>
                    </a:p>
                  </a:txBody>
                  <a:tcPr marL="45720" marR="45720" anchor="ctr">
                    <a:lnL w="381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Probability of no dose delays at mean 10 mg/kg median </a:t>
                      </a:r>
                      <a:br>
                        <a:rPr lang="en-US" sz="1200" dirty="0">
                          <a:solidFill>
                            <a:schemeClr val="accent1"/>
                          </a:solidFill>
                          <a:latin typeface="Trebuchet MS" panose="020B0603020202020204" pitchFamily="34" charset="0"/>
                          <a:ea typeface="Calibri"/>
                        </a:rPr>
                      </a:br>
                      <a:r>
                        <a:rPr lang="en-US" sz="1200" dirty="0">
                          <a:solidFill>
                            <a:schemeClr val="accent1"/>
                          </a:solidFill>
                          <a:latin typeface="Trebuchet MS" panose="020B0603020202020204" pitchFamily="34" charset="0"/>
                          <a:ea typeface="Calibri"/>
                        </a:rPr>
                        <a:t>CAVG</a:t>
                      </a:r>
                      <a:r>
                        <a:rPr lang="en-US" sz="1200" baseline="-25000" dirty="0">
                          <a:solidFill>
                            <a:schemeClr val="accent1"/>
                          </a:solidFill>
                          <a:latin typeface="Trebuchet MS" panose="020B0603020202020204" pitchFamily="34" charset="0"/>
                          <a:ea typeface="Calibri"/>
                        </a:rPr>
                        <a:t>SG</a:t>
                      </a:r>
                      <a:r>
                        <a:rPr lang="en-US" sz="1200" baseline="0" dirty="0">
                          <a:solidFill>
                            <a:schemeClr val="accent1"/>
                          </a:solidFill>
                          <a:latin typeface="Trebuchet MS" panose="020B0603020202020204" pitchFamily="34" charset="0"/>
                          <a:ea typeface="Calibri"/>
                        </a:rPr>
                        <a:t> and median body weight</a:t>
                      </a:r>
                      <a:endParaRPr lang="en-US" sz="1200" dirty="0">
                        <a:solidFill>
                          <a:schemeClr val="accent1"/>
                        </a:solidFill>
                        <a:latin typeface="Trebuchet MS" panose="020B0603020202020204" pitchFamily="34" charset="0"/>
                        <a:ea typeface="Calibri"/>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0.114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algn="ctr">
                        <a:spcBef>
                          <a:spcPts val="0"/>
                        </a:spcBef>
                        <a:spcAft>
                          <a:spcPts val="0"/>
                        </a:spcAft>
                      </a:pPr>
                      <a:r>
                        <a:rPr lang="en-US" sz="1200" dirty="0">
                          <a:solidFill>
                            <a:schemeClr val="accent1"/>
                          </a:solidFill>
                          <a:latin typeface="Trebuchet MS" panose="020B0603020202020204" pitchFamily="34" charset="0"/>
                          <a:ea typeface="Calibri"/>
                        </a:rPr>
                        <a:t>0.0595, 0.169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633970092"/>
                  </a:ext>
                </a:extLst>
              </a:tr>
            </a:tbl>
          </a:graphicData>
        </a:graphic>
      </p:graphicFrame>
      <p:sp>
        <p:nvSpPr>
          <p:cNvPr id="6" name="Text Placeholder 4">
            <a:extLst>
              <a:ext uri="{FF2B5EF4-FFF2-40B4-BE49-F238E27FC236}">
                <a16:creationId xmlns:a16="http://schemas.microsoft.com/office/drawing/2014/main" id="{8507E452-420B-429A-8923-7656A468D6EB}"/>
              </a:ext>
            </a:extLst>
          </p:cNvPr>
          <p:cNvSpPr txBox="1">
            <a:spLocks/>
          </p:cNvSpPr>
          <p:nvPr/>
        </p:nvSpPr>
        <p:spPr>
          <a:xfrm>
            <a:off x="243673" y="5821480"/>
            <a:ext cx="11128901"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*Mean exposure for 8 mg/kg was based on 16 participants</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Mean 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 for dose reduction parameter in the 8 and 10 mg/kg starting dose groups were 12.9 and 18.8 </a:t>
            </a:r>
            <a:r>
              <a:rPr kumimoji="0" lang="el-GR"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μ</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g/mL, respectively.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Predicted dose delays are based on median body weight.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Mean 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 for dose delays in the 8 and 10 mg/kg starting does groups were 16.8 and 23.4 μg/mL, respectively.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AE, adverse event; CI, confidence intervals; 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 average concentration of SG; SG,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09947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03233-A8CD-464C-8458-1343ACC8A190}"/>
              </a:ext>
            </a:extLst>
          </p:cNvPr>
          <p:cNvSpPr>
            <a:spLocks noGrp="1"/>
          </p:cNvSpPr>
          <p:nvPr>
            <p:ph type="title"/>
          </p:nvPr>
        </p:nvSpPr>
        <p:spPr/>
        <p:txBody>
          <a:bodyPr anchor="ctr"/>
          <a:lstStyle/>
          <a:p>
            <a:r>
              <a:rPr lang="en-US" dirty="0">
                <a:solidFill>
                  <a:schemeClr val="accent1"/>
                </a:solidFill>
              </a:rPr>
              <a:t>Conclusions</a:t>
            </a:r>
          </a:p>
        </p:txBody>
      </p:sp>
      <p:sp>
        <p:nvSpPr>
          <p:cNvPr id="3" name="Slide Number Placeholder 2">
            <a:extLst>
              <a:ext uri="{FF2B5EF4-FFF2-40B4-BE49-F238E27FC236}">
                <a16:creationId xmlns:a16="http://schemas.microsoft.com/office/drawing/2014/main" id="{3D1BBF9A-D9A7-4820-BBF7-F7ED459606F0}"/>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101CD363-3BC6-41C7-B8E9-14E597621A7E}"/>
              </a:ext>
            </a:extLst>
          </p:cNvPr>
          <p:cNvSpPr>
            <a:spLocks noGrp="1"/>
          </p:cNvSpPr>
          <p:nvPr>
            <p:ph type="body" sz="quarter" idx="10"/>
          </p:nvPr>
        </p:nvSpPr>
        <p:spPr/>
        <p:txBody>
          <a:bodyPr/>
          <a:lstStyle/>
          <a:p>
            <a:pPr marL="342900" indent="-342900">
              <a:buSzPct val="100000"/>
              <a:buFont typeface="Arial" panose="020B0604020202020204" pitchFamily="34" charset="0"/>
              <a:buChar char="•"/>
            </a:pPr>
            <a:r>
              <a:rPr lang="en-US" sz="2000" dirty="0">
                <a:solidFill>
                  <a:srgbClr val="203661"/>
                </a:solidFill>
                <a:effectLst/>
                <a:latin typeface="Trebuchet MS" panose="020B0603020202020204" pitchFamily="34" charset="0"/>
                <a:ea typeface="Times New Roman" panose="02020603050405020304" pitchFamily="18" charset="0"/>
                <a:cs typeface="Times New Roman"/>
              </a:rPr>
              <a:t>Exposure-dependent increases in the probability of response and survival with the evaluated efficacy endpoints and exposure-dependent increases in the probability of the evaluated AEs were observed for SG in patients with </a:t>
            </a:r>
            <a:r>
              <a:rPr lang="en-US" sz="2000" dirty="0" err="1">
                <a:solidFill>
                  <a:srgbClr val="203661"/>
                </a:solidFill>
                <a:effectLst/>
                <a:latin typeface="Trebuchet MS" panose="020B0603020202020204" pitchFamily="34" charset="0"/>
                <a:ea typeface="Times New Roman" panose="02020603050405020304" pitchFamily="18" charset="0"/>
                <a:cs typeface="Times New Roman"/>
              </a:rPr>
              <a:t>mTNBC</a:t>
            </a:r>
            <a:r>
              <a:rPr lang="en-US" sz="2000" dirty="0">
                <a:solidFill>
                  <a:srgbClr val="203661"/>
                </a:solidFill>
                <a:effectLst/>
                <a:latin typeface="Trebuchet MS" panose="020B0603020202020204" pitchFamily="34" charset="0"/>
                <a:ea typeface="Times New Roman" panose="02020603050405020304" pitchFamily="18" charset="0"/>
                <a:cs typeface="Times New Roman"/>
              </a:rPr>
              <a:t> </a:t>
            </a:r>
          </a:p>
          <a:p>
            <a:pPr marL="342900" indent="-342900">
              <a:buSzPct val="100000"/>
              <a:buFont typeface="Arial" panose="020B0604020202020204" pitchFamily="34" charset="0"/>
              <a:buChar char="•"/>
            </a:pPr>
            <a:r>
              <a:rPr lang="en-US" sz="2000" dirty="0">
                <a:solidFill>
                  <a:srgbClr val="203661"/>
                </a:solidFill>
                <a:effectLst/>
                <a:latin typeface="Trebuchet MS" panose="020B0603020202020204" pitchFamily="34" charset="0"/>
                <a:ea typeface="Times New Roman" panose="02020603050405020304" pitchFamily="18" charset="0"/>
                <a:cs typeface="Times New Roman"/>
              </a:rPr>
              <a:t>None of the tested covariates had a clinically </a:t>
            </a:r>
            <a:r>
              <a:rPr lang="en-US" sz="2000" dirty="0">
                <a:solidFill>
                  <a:srgbClr val="203661"/>
                </a:solidFill>
                <a:latin typeface="Trebuchet MS" panose="020B0603020202020204" pitchFamily="34" charset="0"/>
                <a:ea typeface="Times New Roman" panose="02020603050405020304" pitchFamily="18" charset="0"/>
                <a:cs typeface="Times New Roman"/>
              </a:rPr>
              <a:t>relevant impact on the safety or efficacy of SG</a:t>
            </a:r>
          </a:p>
          <a:p>
            <a:pPr marL="342900" indent="-342900">
              <a:buSzPct val="100000"/>
              <a:buFont typeface="Arial" panose="020B0604020202020204" pitchFamily="34" charset="0"/>
              <a:buChar char="•"/>
            </a:pPr>
            <a:r>
              <a:rPr lang="en-US" sz="2000" dirty="0">
                <a:solidFill>
                  <a:srgbClr val="203661"/>
                </a:solidFill>
                <a:latin typeface="Trebuchet MS" panose="020B0603020202020204" pitchFamily="34" charset="0"/>
                <a:cs typeface="Times New Roman"/>
              </a:rPr>
              <a:t>Higher efficacy was achieved with the exposures associated with the 10 mg/kg SG dose regimen and had a manageable safety profile </a:t>
            </a:r>
            <a:endParaRPr lang="en-US" sz="2000" dirty="0">
              <a:solidFill>
                <a:srgbClr val="203661"/>
              </a:solidFill>
              <a:latin typeface="Trebuchet MS" panose="020B0603020202020204" pitchFamily="34" charset="0"/>
              <a:cs typeface="Arial"/>
            </a:endParaRPr>
          </a:p>
          <a:p>
            <a:pPr marL="342900" indent="-342900">
              <a:buSzPct val="100000"/>
              <a:buFont typeface="Arial" panose="020B0604020202020204" pitchFamily="34" charset="0"/>
              <a:buChar char="•"/>
            </a:pPr>
            <a:r>
              <a:rPr lang="en-US" sz="2000" dirty="0">
                <a:solidFill>
                  <a:srgbClr val="203661"/>
                </a:solidFill>
                <a:latin typeface="Trebuchet MS" panose="020B0603020202020204" pitchFamily="34" charset="0"/>
              </a:rPr>
              <a:t>These analyses support the appropriateness of the approved 10 mg/kg clinical regimen (Days 1 and 8, every 21-day cycle) of SG</a:t>
            </a:r>
            <a:endParaRPr lang="en-US" sz="2000" dirty="0">
              <a:solidFill>
                <a:srgbClr val="203661"/>
              </a:solidFill>
              <a:latin typeface="Trebuchet MS" panose="020B0603020202020204" pitchFamily="34" charset="0"/>
              <a:cs typeface="Arial"/>
            </a:endParaRPr>
          </a:p>
          <a:p>
            <a:endParaRPr lang="en-US" dirty="0"/>
          </a:p>
        </p:txBody>
      </p:sp>
      <p:sp>
        <p:nvSpPr>
          <p:cNvPr id="5" name="TextBox 4">
            <a:extLst>
              <a:ext uri="{FF2B5EF4-FFF2-40B4-BE49-F238E27FC236}">
                <a16:creationId xmlns:a16="http://schemas.microsoft.com/office/drawing/2014/main" id="{3D00ED7D-AD7C-4D21-BBFA-2CB002667718}"/>
              </a:ext>
            </a:extLst>
          </p:cNvPr>
          <p:cNvSpPr txBox="1"/>
          <p:nvPr/>
        </p:nvSpPr>
        <p:spPr>
          <a:xfrm>
            <a:off x="-219075" y="6115344"/>
            <a:ext cx="10972801" cy="474745"/>
          </a:xfrm>
          <a:prstGeom prst="rect">
            <a:avLst/>
          </a:prstGeom>
          <a:noFill/>
        </p:spPr>
        <p:txBody>
          <a:bodyPr wrap="square">
            <a:spAutoFit/>
          </a:bodyPr>
          <a:lstStyle/>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metastatic triple negative breast cancer; SG,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t>
            </a:r>
          </a:p>
          <a:p>
            <a:pPr marL="457200" marR="0" lvl="0" indent="0" algn="l" defTabSz="914400" rtl="0" eaLnBrk="1" fontAlgn="auto" latinLnBrk="0" hangingPunct="1">
              <a:lnSpc>
                <a:spcPct val="106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mn-cs"/>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mn-cs"/>
            </a:endParaRPr>
          </a:p>
          <a:p>
            <a:pPr marL="457200" marR="0" lvl="0" indent="0" algn="l" defTabSz="914400" rtl="0" eaLnBrk="1" fontAlgn="auto" latinLnBrk="0" hangingPunct="1">
              <a:lnSpc>
                <a:spcPct val="106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189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A83F755-8DFB-41ED-B1D7-B1ED3E2349B4}"/>
              </a:ext>
            </a:extLst>
          </p:cNvPr>
          <p:cNvSpPr>
            <a:spLocks noGrp="1"/>
          </p:cNvSpPr>
          <p:nvPr>
            <p:ph type="body" sz="quarter" idx="10"/>
          </p:nvPr>
        </p:nvSpPr>
        <p:spPr/>
        <p:txBody>
          <a:bodyPr/>
          <a:lstStyle/>
          <a:p>
            <a:pPr marL="0" indent="0">
              <a:buNone/>
            </a:pPr>
            <a:r>
              <a:rPr lang="en-US" sz="2800" b="1" kern="1200" dirty="0">
                <a:effectLst/>
                <a:latin typeface="Trebuchet MS" panose="020B0603020202020204" pitchFamily="34" charset="0"/>
                <a:ea typeface="+mn-ea"/>
                <a:cs typeface="+mn-cs"/>
              </a:rPr>
              <a:t>Exposure-response analyses of sacituzumab govitecan (SG) efficacy and safety in patients (pts) with metastatic triple-negative breast cancer (</a:t>
            </a:r>
            <a:r>
              <a:rPr lang="en-US" sz="2800" b="1" kern="1200" dirty="0" err="1">
                <a:effectLst/>
                <a:latin typeface="Trebuchet MS" panose="020B0603020202020204" pitchFamily="34" charset="0"/>
                <a:ea typeface="+mn-ea"/>
                <a:cs typeface="+mn-cs"/>
              </a:rPr>
              <a:t>mTNBC</a:t>
            </a:r>
            <a:r>
              <a:rPr lang="en-US" sz="2800" b="1" kern="1200" dirty="0">
                <a:effectLst/>
                <a:latin typeface="Trebuchet MS" panose="020B0603020202020204" pitchFamily="34" charset="0"/>
                <a:ea typeface="+mn-ea"/>
                <a:cs typeface="+mn-cs"/>
              </a:rPr>
              <a:t>)</a:t>
            </a:r>
          </a:p>
          <a:p>
            <a:pPr marL="0" indent="0">
              <a:buNone/>
            </a:pPr>
            <a:endParaRPr lang="en-US" sz="1400" i="1" kern="1200" dirty="0">
              <a:latin typeface="Trebuchet MS" panose="020B0603020202020204" pitchFamily="34" charset="0"/>
            </a:endParaRPr>
          </a:p>
          <a:p>
            <a:pPr marL="0" indent="0">
              <a:buNone/>
            </a:pPr>
            <a:r>
              <a:rPr lang="en-US" sz="1400" kern="1200" dirty="0" err="1">
                <a:latin typeface="Trebuchet MS" panose="020B0603020202020204" pitchFamily="34" charset="0"/>
              </a:rPr>
              <a:t>Indrajeet</a:t>
            </a:r>
            <a:r>
              <a:rPr lang="en-US" sz="1400" kern="1200" dirty="0">
                <a:latin typeface="Trebuchet MS" panose="020B0603020202020204" pitchFamily="34" charset="0"/>
              </a:rPr>
              <a:t> Singh,</a:t>
            </a:r>
            <a:r>
              <a:rPr lang="en-US" sz="1400" kern="1200" baseline="30000" dirty="0">
                <a:latin typeface="Trebuchet MS" panose="020B0603020202020204" pitchFamily="34" charset="0"/>
              </a:rPr>
              <a:t>1</a:t>
            </a:r>
            <a:r>
              <a:rPr lang="en-US" sz="1400" kern="1200" dirty="0">
                <a:latin typeface="Trebuchet MS" panose="020B0603020202020204" pitchFamily="34" charset="0"/>
              </a:rPr>
              <a:t> Abhishek G. Sathe,</a:t>
            </a:r>
            <a:r>
              <a:rPr lang="en-US" sz="1400" kern="1200" baseline="30000" dirty="0">
                <a:latin typeface="Trebuchet MS" panose="020B0603020202020204" pitchFamily="34" charset="0"/>
              </a:rPr>
              <a:t>1</a:t>
            </a:r>
            <a:r>
              <a:rPr lang="en-US" sz="1400" kern="1200" dirty="0">
                <a:latin typeface="Trebuchet MS" panose="020B0603020202020204" pitchFamily="34" charset="0"/>
              </a:rPr>
              <a:t> Pratap Singh,</a:t>
            </a:r>
            <a:r>
              <a:rPr lang="en-US" sz="1400" kern="1200" baseline="30000" dirty="0">
                <a:latin typeface="Trebuchet MS" panose="020B0603020202020204" pitchFamily="34" charset="0"/>
              </a:rPr>
              <a:t>1</a:t>
            </a:r>
            <a:r>
              <a:rPr lang="en-US" sz="1400" kern="1200" dirty="0">
                <a:latin typeface="Trebuchet MS" panose="020B0603020202020204" pitchFamily="34" charset="0"/>
              </a:rPr>
              <a:t> Paul M. Diderichsen,</a:t>
            </a:r>
            <a:r>
              <a:rPr lang="en-US" sz="1400" kern="1200" baseline="30000" dirty="0">
                <a:latin typeface="Trebuchet MS" panose="020B0603020202020204" pitchFamily="34" charset="0"/>
              </a:rPr>
              <a:t>2</a:t>
            </a:r>
            <a:r>
              <a:rPr lang="en-US" sz="1400" kern="1200" dirty="0">
                <a:latin typeface="Trebuchet MS" panose="020B0603020202020204" pitchFamily="34" charset="0"/>
              </a:rPr>
              <a:t> Floris Fauchet,</a:t>
            </a:r>
            <a:r>
              <a:rPr lang="en-US" sz="1400" kern="1200" baseline="30000" dirty="0">
                <a:latin typeface="Trebuchet MS" panose="020B0603020202020204" pitchFamily="34" charset="0"/>
              </a:rPr>
              <a:t>2</a:t>
            </a:r>
            <a:r>
              <a:rPr lang="en-US" sz="1400" kern="1200" dirty="0">
                <a:latin typeface="Trebuchet MS" panose="020B0603020202020204" pitchFamily="34" charset="0"/>
              </a:rPr>
              <a:t> John Maringwa,</a:t>
            </a:r>
            <a:r>
              <a:rPr lang="en-US" sz="1400" kern="1200" baseline="30000" dirty="0">
                <a:latin typeface="Trebuchet MS" panose="020B0603020202020204" pitchFamily="34" charset="0"/>
              </a:rPr>
              <a:t>2</a:t>
            </a:r>
            <a:r>
              <a:rPr lang="en-US" sz="1400" kern="1200" dirty="0">
                <a:latin typeface="Trebuchet MS" panose="020B0603020202020204" pitchFamily="34" charset="0"/>
              </a:rPr>
              <a:t> Philippe Pierrillas,</a:t>
            </a:r>
            <a:r>
              <a:rPr lang="en-US" sz="1400" kern="1200" baseline="30000" dirty="0">
                <a:latin typeface="Trebuchet MS" panose="020B0603020202020204" pitchFamily="34" charset="0"/>
              </a:rPr>
              <a:t>2</a:t>
            </a:r>
            <a:r>
              <a:rPr lang="en-US" sz="1400" kern="1200" dirty="0">
                <a:latin typeface="Trebuchet MS" panose="020B0603020202020204" pitchFamily="34" charset="0"/>
              </a:rPr>
              <a:t> See-Chun Phan,</a:t>
            </a:r>
            <a:r>
              <a:rPr lang="en-US" sz="1400" kern="1200" baseline="30000" dirty="0">
                <a:latin typeface="Trebuchet MS" panose="020B0603020202020204" pitchFamily="34" charset="0"/>
              </a:rPr>
              <a:t>1</a:t>
            </a:r>
            <a:r>
              <a:rPr lang="en-US" sz="1400" kern="1200" dirty="0">
                <a:latin typeface="Trebuchet MS" panose="020B0603020202020204" pitchFamily="34" charset="0"/>
              </a:rPr>
              <a:t> Sandhya Girish,</a:t>
            </a:r>
            <a:r>
              <a:rPr lang="en-US" sz="1400" kern="1200" baseline="30000" dirty="0">
                <a:latin typeface="Trebuchet MS" panose="020B0603020202020204" pitchFamily="34" charset="0"/>
              </a:rPr>
              <a:t>1</a:t>
            </a:r>
            <a:r>
              <a:rPr lang="en-US" sz="1400" kern="1200" dirty="0">
                <a:latin typeface="Trebuchet MS" panose="020B0603020202020204" pitchFamily="34" charset="0"/>
              </a:rPr>
              <a:t> Ahmed A. Othman</a:t>
            </a:r>
            <a:r>
              <a:rPr lang="en-US" sz="1400" kern="1200" baseline="30000" dirty="0">
                <a:latin typeface="Trebuchet MS" panose="020B0603020202020204" pitchFamily="34" charset="0"/>
              </a:rPr>
              <a:t>1</a:t>
            </a:r>
          </a:p>
          <a:p>
            <a:pPr marL="0" indent="0">
              <a:buNone/>
            </a:pPr>
            <a:endParaRPr lang="en-US" sz="800" b="1" kern="1200" dirty="0">
              <a:effectLst/>
              <a:latin typeface="Trebuchet MS" panose="020B0603020202020204" pitchFamily="34" charset="0"/>
              <a:ea typeface="MS Mincho" panose="02020609040205080304" pitchFamily="49" charset="-128"/>
              <a:cs typeface="Times New Roman" panose="02020603050405020304" pitchFamily="18" charset="0"/>
            </a:endParaRPr>
          </a:p>
          <a:p>
            <a:pPr marL="0" indent="0">
              <a:buNone/>
            </a:pPr>
            <a:r>
              <a:rPr lang="en-US" sz="800" baseline="30000" dirty="0">
                <a:effectLst/>
                <a:latin typeface="Trebuchet MS" panose="020B0603020202020204" pitchFamily="34" charset="0"/>
                <a:ea typeface="MS Mincho" panose="02020609040205080304" pitchFamily="49" charset="-128"/>
                <a:cs typeface="Times New Roman" panose="02020603050405020304" pitchFamily="18" charset="0"/>
              </a:rPr>
              <a:t>1</a:t>
            </a:r>
            <a:r>
              <a:rPr lang="en-US" sz="800" dirty="0">
                <a:effectLst/>
                <a:latin typeface="Trebuchet MS" panose="020B0603020202020204" pitchFamily="34" charset="0"/>
                <a:ea typeface="MS Mincho" panose="02020609040205080304" pitchFamily="49" charset="-128"/>
                <a:cs typeface="Times New Roman" panose="02020603050405020304" pitchFamily="18" charset="0"/>
              </a:rPr>
              <a:t>Gilead Sciences, Inc, Foster City, CA, USA; </a:t>
            </a:r>
            <a:r>
              <a:rPr lang="en-US" sz="800" baseline="30000" dirty="0">
                <a:effectLst/>
                <a:latin typeface="Trebuchet MS" panose="020B0603020202020204" pitchFamily="34" charset="0"/>
                <a:ea typeface="MS Mincho" panose="02020609040205080304" pitchFamily="49" charset="-128"/>
                <a:cs typeface="Times New Roman" panose="02020603050405020304" pitchFamily="18" charset="0"/>
              </a:rPr>
              <a:t>2</a:t>
            </a:r>
            <a:r>
              <a:rPr lang="en-US" sz="800" dirty="0">
                <a:effectLst/>
                <a:latin typeface="Trebuchet MS" panose="020B0603020202020204" pitchFamily="34" charset="0"/>
                <a:ea typeface="MS Mincho" panose="02020609040205080304" pitchFamily="49" charset="-128"/>
                <a:cs typeface="Times New Roman" panose="02020603050405020304" pitchFamily="18" charset="0"/>
              </a:rPr>
              <a:t>Certara USA, Inc, Princeton, NJ, USA, </a:t>
            </a:r>
            <a:endParaRPr lang="en-US" sz="800" b="1" kern="1200" dirty="0">
              <a:latin typeface="Trebuchet MS" panose="020B0603020202020204" pitchFamily="34" charset="0"/>
            </a:endParaRPr>
          </a:p>
          <a:p>
            <a:pPr marL="0" indent="0">
              <a:buNone/>
            </a:pPr>
            <a:endParaRPr lang="en-US" sz="2000" b="1" i="1" kern="1200" dirty="0">
              <a:solidFill>
                <a:schemeClr val="dk1"/>
              </a:solidFill>
              <a:effectLst/>
              <a:latin typeface="Trebuchet MS" panose="020B0603020202020204" pitchFamily="34" charset="0"/>
              <a:ea typeface="+mn-ea"/>
              <a:cs typeface="+mn-cs"/>
            </a:endParaRPr>
          </a:p>
          <a:p>
            <a:endParaRPr lang="en-US" dirty="0"/>
          </a:p>
        </p:txBody>
      </p:sp>
    </p:spTree>
    <p:extLst>
      <p:ext uri="{BB962C8B-B14F-4D97-AF65-F5344CB8AC3E}">
        <p14:creationId xmlns:p14="http://schemas.microsoft.com/office/powerpoint/2010/main" val="239074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B510-636C-4028-98A1-23A94B1C2C28}"/>
              </a:ext>
            </a:extLst>
          </p:cNvPr>
          <p:cNvSpPr>
            <a:spLocks noGrp="1"/>
          </p:cNvSpPr>
          <p:nvPr>
            <p:ph type="title"/>
          </p:nvPr>
        </p:nvSpPr>
        <p:spPr/>
        <p:txBody>
          <a:bodyPr anchor="ctr"/>
          <a:lstStyle/>
          <a:p>
            <a:r>
              <a:rPr lang="en-US" dirty="0">
                <a:solidFill>
                  <a:srgbClr val="203661"/>
                </a:solidFill>
                <a:latin typeface="Trebuchet MS"/>
              </a:rPr>
              <a:t>Background</a:t>
            </a:r>
            <a:endParaRPr lang="en-US" dirty="0"/>
          </a:p>
        </p:txBody>
      </p:sp>
      <p:sp>
        <p:nvSpPr>
          <p:cNvPr id="3" name="Slide Number Placeholder 2">
            <a:extLst>
              <a:ext uri="{FF2B5EF4-FFF2-40B4-BE49-F238E27FC236}">
                <a16:creationId xmlns:a16="http://schemas.microsoft.com/office/drawing/2014/main" id="{01D2AEAA-E9D4-4E50-91BF-27A9C619BDEE}"/>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CD985748-D460-454A-9B68-786083D3C6D3}"/>
              </a:ext>
            </a:extLst>
          </p:cNvPr>
          <p:cNvSpPr>
            <a:spLocks noGrp="1"/>
          </p:cNvSpPr>
          <p:nvPr>
            <p:ph type="body" sz="quarter" idx="10"/>
          </p:nvPr>
        </p:nvSpPr>
        <p:spPr/>
        <p:txBody>
          <a:bodyPr/>
          <a:lstStyle/>
          <a:p>
            <a:pPr marL="285750" indent="-285750">
              <a:lnSpc>
                <a:spcPct val="100000"/>
              </a:lnSpc>
              <a:spcBef>
                <a:spcPts val="600"/>
              </a:spcBef>
              <a:buSzPct val="100000"/>
              <a:buFont typeface="Arial" panose="020B0604020202020204" pitchFamily="34" charset="0"/>
              <a:buChar char="•"/>
            </a:pPr>
            <a:r>
              <a:rPr lang="en-US" sz="1800" dirty="0">
                <a:solidFill>
                  <a:srgbClr val="203661"/>
                </a:solidFill>
                <a:latin typeface="Trebuchet MS" panose="020B0603020202020204" pitchFamily="34" charset="0"/>
                <a:cs typeface="Arial" panose="020B0604020202020204" pitchFamily="34" charset="0"/>
              </a:rPr>
              <a:t>SG is a novel antibody-drug conjugate (ADC) composed of an anti–Trop-2 antibody coupled to SN-38 via a proprietary, </a:t>
            </a:r>
            <a:r>
              <a:rPr lang="en-US" sz="1800" dirty="0" err="1">
                <a:solidFill>
                  <a:srgbClr val="203661"/>
                </a:solidFill>
                <a:latin typeface="Trebuchet MS" panose="020B0603020202020204" pitchFamily="34" charset="0"/>
                <a:cs typeface="Arial" panose="020B0604020202020204" pitchFamily="34" charset="0"/>
              </a:rPr>
              <a:t>hydrolyzable</a:t>
            </a:r>
            <a:r>
              <a:rPr lang="en-US" sz="1800" dirty="0">
                <a:solidFill>
                  <a:srgbClr val="203661"/>
                </a:solidFill>
                <a:latin typeface="Trebuchet MS" panose="020B0603020202020204" pitchFamily="34" charset="0"/>
                <a:cs typeface="Arial" panose="020B0604020202020204" pitchFamily="34" charset="0"/>
              </a:rPr>
              <a:t> linker</a:t>
            </a:r>
            <a:r>
              <a:rPr lang="en-US" sz="1800" baseline="30000" dirty="0">
                <a:solidFill>
                  <a:srgbClr val="203661"/>
                </a:solidFill>
                <a:latin typeface="Trebuchet MS" panose="020B0603020202020204" pitchFamily="34" charset="0"/>
                <a:cs typeface="Arial" panose="020B0604020202020204" pitchFamily="34" charset="0"/>
              </a:rPr>
              <a:t>1-6</a:t>
            </a:r>
          </a:p>
          <a:p>
            <a:pPr marL="285750" indent="-285750">
              <a:lnSpc>
                <a:spcPct val="100000"/>
              </a:lnSpc>
              <a:spcBef>
                <a:spcPts val="600"/>
              </a:spcBef>
              <a:buSzPct val="100000"/>
              <a:buFont typeface="Arial" panose="020B0604020202020204" pitchFamily="34" charset="0"/>
              <a:buChar char="•"/>
            </a:pPr>
            <a:r>
              <a:rPr lang="en-US" sz="1800" dirty="0">
                <a:solidFill>
                  <a:srgbClr val="203661"/>
                </a:solidFill>
                <a:latin typeface="Trebuchet MS" panose="020B0603020202020204" pitchFamily="34" charset="0"/>
                <a:cs typeface="Arial" panose="020B0604020202020204" pitchFamily="34" charset="0"/>
              </a:rPr>
              <a:t>SG is approved for patients with metastatic triple-negative breast cancer (</a:t>
            </a:r>
            <a:r>
              <a:rPr lang="en-US" sz="1800" dirty="0" err="1">
                <a:solidFill>
                  <a:srgbClr val="203661"/>
                </a:solidFill>
                <a:latin typeface="Trebuchet MS" panose="020B0603020202020204" pitchFamily="34" charset="0"/>
                <a:cs typeface="Arial" panose="020B0604020202020204" pitchFamily="34" charset="0"/>
              </a:rPr>
              <a:t>mTNBC</a:t>
            </a:r>
            <a:r>
              <a:rPr lang="en-US" sz="1800" dirty="0">
                <a:solidFill>
                  <a:srgbClr val="203661"/>
                </a:solidFill>
                <a:latin typeface="Trebuchet MS" panose="020B0603020202020204" pitchFamily="34" charset="0"/>
                <a:cs typeface="Arial" panose="020B0604020202020204" pitchFamily="34" charset="0"/>
              </a:rPr>
              <a:t>) who received ≥2 prior chemotherapies (at least 1 in the metastatic setting)</a:t>
            </a:r>
            <a:r>
              <a:rPr lang="en-US" sz="1800" baseline="30000" dirty="0">
                <a:solidFill>
                  <a:srgbClr val="203661"/>
                </a:solidFill>
                <a:latin typeface="Trebuchet MS" panose="020B0603020202020204" pitchFamily="34" charset="0"/>
                <a:cs typeface="Arial" panose="020B0604020202020204" pitchFamily="34" charset="0"/>
              </a:rPr>
              <a:t>7,8</a:t>
            </a:r>
            <a:endParaRPr lang="en-US" sz="1800" baseline="30000" dirty="0">
              <a:solidFill>
                <a:srgbClr val="203661"/>
              </a:solidFill>
              <a:highlight>
                <a:srgbClr val="FFFF00"/>
              </a:highlight>
              <a:latin typeface="Trebuchet MS" panose="020B0603020202020204" pitchFamily="34" charset="0"/>
              <a:cs typeface="Arial" panose="020B0604020202020204" pitchFamily="34" charset="0"/>
            </a:endParaRPr>
          </a:p>
          <a:p>
            <a:pPr marL="285750" indent="-285750">
              <a:lnSpc>
                <a:spcPct val="100000"/>
              </a:lnSpc>
              <a:spcBef>
                <a:spcPts val="600"/>
              </a:spcBef>
              <a:buSzPct val="100000"/>
              <a:buFont typeface="Arial" panose="020B0604020202020204" pitchFamily="34" charset="0"/>
              <a:buChar char="•"/>
            </a:pPr>
            <a:r>
              <a:rPr lang="en-US" sz="1800" dirty="0">
                <a:solidFill>
                  <a:srgbClr val="203661"/>
                </a:solidFill>
                <a:latin typeface="Trebuchet MS" panose="020B0603020202020204" pitchFamily="34" charset="0"/>
                <a:cs typeface="Arial" panose="020B0604020202020204" pitchFamily="34" charset="0"/>
              </a:rPr>
              <a:t>The phase 1/2 IMMU-132-01 and phase 3 ASCENT studies assessed the safety and efficacy of SG in patients with different types of solid tumors and </a:t>
            </a:r>
            <a:r>
              <a:rPr lang="en-US" sz="1800" dirty="0" err="1">
                <a:solidFill>
                  <a:srgbClr val="203661"/>
                </a:solidFill>
                <a:latin typeface="Trebuchet MS" panose="020B0603020202020204" pitchFamily="34" charset="0"/>
                <a:cs typeface="Arial" panose="020B0604020202020204" pitchFamily="34" charset="0"/>
              </a:rPr>
              <a:t>mTNBC</a:t>
            </a:r>
            <a:r>
              <a:rPr lang="en-US" sz="1800" dirty="0">
                <a:solidFill>
                  <a:srgbClr val="203661"/>
                </a:solidFill>
                <a:latin typeface="Trebuchet MS" panose="020B0603020202020204" pitchFamily="34" charset="0"/>
                <a:cs typeface="Arial" panose="020B0604020202020204" pitchFamily="34" charset="0"/>
              </a:rPr>
              <a:t>, respectively</a:t>
            </a:r>
            <a:r>
              <a:rPr lang="en-US" sz="1800" baseline="30000" dirty="0">
                <a:solidFill>
                  <a:srgbClr val="203661"/>
                </a:solidFill>
                <a:latin typeface="Trebuchet MS" panose="020B0603020202020204" pitchFamily="34" charset="0"/>
                <a:cs typeface="Arial" panose="020B0604020202020204" pitchFamily="34" charset="0"/>
              </a:rPr>
              <a:t>9,10</a:t>
            </a:r>
          </a:p>
          <a:p>
            <a:pPr marL="285750" indent="-285750">
              <a:lnSpc>
                <a:spcPct val="100000"/>
              </a:lnSpc>
              <a:spcBef>
                <a:spcPts val="600"/>
              </a:spcBef>
              <a:buSzPct val="100000"/>
              <a:buFont typeface="Arial" panose="020B0604020202020204" pitchFamily="34" charset="0"/>
              <a:buChar char="•"/>
            </a:pPr>
            <a:r>
              <a:rPr lang="en-US" sz="1800" dirty="0">
                <a:solidFill>
                  <a:srgbClr val="203661"/>
                </a:solidFill>
                <a:latin typeface="Trebuchet MS" panose="020B0603020202020204" pitchFamily="34" charset="0"/>
                <a:cs typeface="Arial" panose="020B0604020202020204" pitchFamily="34" charset="0"/>
              </a:rPr>
              <a:t>This analysis characterizes the relationship between exposure of SG, Free SN-38, and Total Antibody (</a:t>
            </a:r>
            <a:r>
              <a:rPr lang="en-US" sz="1800" dirty="0" err="1">
                <a:solidFill>
                  <a:srgbClr val="203661"/>
                </a:solidFill>
                <a:latin typeface="Trebuchet MS" panose="020B0603020202020204" pitchFamily="34" charset="0"/>
                <a:cs typeface="Arial" panose="020B0604020202020204" pitchFamily="34" charset="0"/>
              </a:rPr>
              <a:t>tAB</a:t>
            </a:r>
            <a:r>
              <a:rPr lang="en-US" sz="1800" dirty="0">
                <a:solidFill>
                  <a:srgbClr val="203661"/>
                </a:solidFill>
                <a:latin typeface="Trebuchet MS" panose="020B0603020202020204" pitchFamily="34" charset="0"/>
                <a:cs typeface="Arial" panose="020B0604020202020204" pitchFamily="34" charset="0"/>
              </a:rPr>
              <a:t>) and the safety and efficacy of SG in patients with </a:t>
            </a:r>
            <a:r>
              <a:rPr lang="en-US" sz="1800" dirty="0" err="1">
                <a:solidFill>
                  <a:srgbClr val="203661"/>
                </a:solidFill>
                <a:latin typeface="Trebuchet MS" panose="020B0603020202020204" pitchFamily="34" charset="0"/>
                <a:cs typeface="Arial" panose="020B0604020202020204" pitchFamily="34" charset="0"/>
              </a:rPr>
              <a:t>mTNBC</a:t>
            </a:r>
            <a:r>
              <a:rPr lang="en-US" sz="1800" dirty="0">
                <a:solidFill>
                  <a:srgbClr val="203661"/>
                </a:solidFill>
                <a:latin typeface="Trebuchet MS" panose="020B0603020202020204" pitchFamily="34" charset="0"/>
                <a:cs typeface="Arial" panose="020B0604020202020204" pitchFamily="34" charset="0"/>
              </a:rPr>
              <a:t>, based on clinical data from the IMMU-132-01 and ASCENT studies</a:t>
            </a:r>
          </a:p>
          <a:p>
            <a:endParaRPr lang="en-US" dirty="0"/>
          </a:p>
        </p:txBody>
      </p:sp>
      <p:sp>
        <p:nvSpPr>
          <p:cNvPr id="6" name="TextBox 5">
            <a:extLst>
              <a:ext uri="{FF2B5EF4-FFF2-40B4-BE49-F238E27FC236}">
                <a16:creationId xmlns:a16="http://schemas.microsoft.com/office/drawing/2014/main" id="{50A6DF63-7FE2-4D6E-AC2C-77101EAFAA87}"/>
              </a:ext>
            </a:extLst>
          </p:cNvPr>
          <p:cNvSpPr txBox="1"/>
          <p:nvPr/>
        </p:nvSpPr>
        <p:spPr>
          <a:xfrm>
            <a:off x="211015" y="5753839"/>
            <a:ext cx="11339301" cy="73353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mn-cs"/>
              </a:rPr>
              <a:t>SG, sacituzumab govitecan; Trop-2, trophoblast cell-surface antigen-2.</a:t>
            </a:r>
          </a:p>
          <a:p>
            <a:pPr marL="0" marR="0" lvl="0" indent="0" algn="l" defTabSz="914400" rtl="0" eaLnBrk="1" fontAlgn="auto" latinLnBrk="0" hangingPunct="1">
              <a:lnSpc>
                <a:spcPct val="100000"/>
              </a:lnSpc>
              <a:spcBef>
                <a:spcPts val="200"/>
              </a:spcBef>
              <a:spcAft>
                <a:spcPts val="0"/>
              </a:spcAft>
              <a:buClrTx/>
              <a:buSzTx/>
              <a:buFontTx/>
              <a:buNone/>
              <a:tabLst>
                <a:tab pos="457200" algn="l"/>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1. Goldenberg DM,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Expert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Opin</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Biol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Ther</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2020;20:871-885. 2. Avellini C,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Oncotarget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2017;8:58642-58653. 3. Nagayama A,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Ther</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Adv Med Oncol</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2020;12:1758835920915980. 4. Goldenberg DM, et al.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Oncotarget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2015;6:22496-224512. 5. Cardillo TM,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Bioconjugate Chem</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2015;26:919-931. 6. Govindan SV,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Mol Cancer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Ther</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2013;12:968-978. 7. TRODELVY</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TM</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govitecan-hziy</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Prescribing Information. Gilead Sciences, Inc.; April 2021. 8. European Medicines Agency: Trodelvy, INN-</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https://www.ema.europa.eu/en/documents/product-information/trodelvy-epar-product-information_en.pdf. Accessed March 2022.  9.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Bardia</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Ann Oncol.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2021;32:746-756. 10.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Bardia</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A, et al.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N </a:t>
            </a:r>
            <a:r>
              <a:rPr kumimoji="0" lang="en-US" sz="800" b="0" i="1" u="none" strike="noStrike" kern="1200" cap="none" spc="0" normalizeH="0" baseline="0" noProof="0" dirty="0" err="1">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Engl</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J Med</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 2021;384:1529-1541.</a:t>
            </a:r>
          </a:p>
        </p:txBody>
      </p:sp>
    </p:spTree>
    <p:extLst>
      <p:ext uri="{BB962C8B-B14F-4D97-AF65-F5344CB8AC3E}">
        <p14:creationId xmlns:p14="http://schemas.microsoft.com/office/powerpoint/2010/main" val="411425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E471A-558C-447B-8A60-336EF582B8D2}"/>
              </a:ext>
            </a:extLst>
          </p:cNvPr>
          <p:cNvSpPr>
            <a:spLocks noGrp="1"/>
          </p:cNvSpPr>
          <p:nvPr>
            <p:ph type="title"/>
          </p:nvPr>
        </p:nvSpPr>
        <p:spPr/>
        <p:txBody>
          <a:bodyPr anchor="ctr"/>
          <a:lstStyle/>
          <a:p>
            <a:r>
              <a:rPr lang="en-US" dirty="0">
                <a:solidFill>
                  <a:schemeClr val="accent1"/>
                </a:solidFill>
              </a:rPr>
              <a:t>Study Design </a:t>
            </a:r>
          </a:p>
        </p:txBody>
      </p:sp>
      <p:sp>
        <p:nvSpPr>
          <p:cNvPr id="3" name="Slide Number Placeholder 2">
            <a:extLst>
              <a:ext uri="{FF2B5EF4-FFF2-40B4-BE49-F238E27FC236}">
                <a16:creationId xmlns:a16="http://schemas.microsoft.com/office/drawing/2014/main" id="{82831270-A1D7-4910-941F-5728D7FF3A87}"/>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6" name="Text Placeholder 4">
            <a:extLst>
              <a:ext uri="{FF2B5EF4-FFF2-40B4-BE49-F238E27FC236}">
                <a16:creationId xmlns:a16="http://schemas.microsoft.com/office/drawing/2014/main" id="{8749F5EF-5FDB-420D-BAA4-6809EEFC9220}"/>
              </a:ext>
            </a:extLst>
          </p:cNvPr>
          <p:cNvSpPr txBox="1">
            <a:spLocks/>
          </p:cNvSpPr>
          <p:nvPr/>
        </p:nvSpPr>
        <p:spPr>
          <a:xfrm>
            <a:off x="211015" y="5891025"/>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DOR, duration of response; IV, intravenous; MTD, maximum tolerated dose;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Helvetica" charset="0"/>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metastatic triple‑negative breast cancer; ORR, objective response rate; OS, overall survival; PFS, progression‑free survival; PK, pharmacokinetics; R, randomization; RP2D, recommended phase 2 dose.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800" b="0" i="0" u="none" strike="sngStrike" kern="1200" cap="none" spc="0" normalizeH="0" baseline="30000" noProof="0" dirty="0">
              <a:ln>
                <a:noFill/>
              </a:ln>
              <a:solidFill>
                <a:srgbClr val="C00000"/>
              </a:solidFill>
              <a:effectLst/>
              <a:uLnTx/>
              <a:uFillTx/>
              <a:latin typeface="Trebuchet MS" panose="020B0603020202020204" pitchFamily="34" charset="0"/>
              <a:ea typeface="Helvetica" charset="0"/>
              <a:cs typeface="Arial" panose="020B0604020202020204" pitchFamily="34" charset="0"/>
            </a:endParaRPr>
          </a:p>
        </p:txBody>
      </p:sp>
      <p:pic>
        <p:nvPicPr>
          <p:cNvPr id="7" name="Picture 6">
            <a:extLst>
              <a:ext uri="{FF2B5EF4-FFF2-40B4-BE49-F238E27FC236}">
                <a16:creationId xmlns:a16="http://schemas.microsoft.com/office/drawing/2014/main" id="{733D7953-FCC7-49FB-ACA7-352C2DC7D765}"/>
              </a:ext>
            </a:extLst>
          </p:cNvPr>
          <p:cNvPicPr>
            <a:picLocks noChangeAspect="1"/>
          </p:cNvPicPr>
          <p:nvPr/>
        </p:nvPicPr>
        <p:blipFill>
          <a:blip r:embed="rId3"/>
          <a:stretch>
            <a:fillRect/>
          </a:stretch>
        </p:blipFill>
        <p:spPr>
          <a:xfrm>
            <a:off x="560937" y="1313285"/>
            <a:ext cx="11005957" cy="4513717"/>
          </a:xfrm>
          <a:prstGeom prst="rect">
            <a:avLst/>
          </a:prstGeom>
        </p:spPr>
      </p:pic>
    </p:spTree>
    <p:extLst>
      <p:ext uri="{BB962C8B-B14F-4D97-AF65-F5344CB8AC3E}">
        <p14:creationId xmlns:p14="http://schemas.microsoft.com/office/powerpoint/2010/main" val="410231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CFD9-66B7-45BF-809E-A334E3500348}"/>
              </a:ext>
            </a:extLst>
          </p:cNvPr>
          <p:cNvSpPr>
            <a:spLocks noGrp="1"/>
          </p:cNvSpPr>
          <p:nvPr>
            <p:ph type="title"/>
          </p:nvPr>
        </p:nvSpPr>
        <p:spPr/>
        <p:txBody>
          <a:bodyPr anchor="ctr"/>
          <a:lstStyle/>
          <a:p>
            <a:r>
              <a:rPr lang="en-US" dirty="0">
                <a:solidFill>
                  <a:schemeClr val="accent1"/>
                </a:solidFill>
              </a:rPr>
              <a:t>Methods</a:t>
            </a:r>
          </a:p>
        </p:txBody>
      </p:sp>
      <p:sp>
        <p:nvSpPr>
          <p:cNvPr id="3" name="Slide Number Placeholder 2">
            <a:extLst>
              <a:ext uri="{FF2B5EF4-FFF2-40B4-BE49-F238E27FC236}">
                <a16:creationId xmlns:a16="http://schemas.microsoft.com/office/drawing/2014/main" id="{655ECEB9-336B-4D53-B1D1-5FB3100E7985}"/>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7" name="Text Placeholder 4">
            <a:extLst>
              <a:ext uri="{FF2B5EF4-FFF2-40B4-BE49-F238E27FC236}">
                <a16:creationId xmlns:a16="http://schemas.microsoft.com/office/drawing/2014/main" id="{BE15CC33-C351-43E4-892E-74D6FE02C8FA}"/>
              </a:ext>
            </a:extLst>
          </p:cNvPr>
          <p:cNvSpPr txBox="1">
            <a:spLocks/>
          </p:cNvSpPr>
          <p:nvPr/>
        </p:nvSpPr>
        <p:spPr>
          <a:xfrm>
            <a:off x="220540" y="5922775"/>
            <a:ext cx="11329776"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SG, sacituzumab govitecan;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Helvetica" charset="0"/>
                <a:cs typeface="Arial" panose="020B0604020202020204" pitchFamily="34" charset="0"/>
              </a:rPr>
              <a:t>tAB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total antibody; TROP-2, trophoblast cell-surface antigen-2; UGT1A1,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uridine 5'-diphospho-glucuronosyltransferase </a:t>
            </a:r>
            <a:r>
              <a:rPr kumimoji="0" lang="it-IT"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1A1 gene</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Times New Roman" panose="02020603050405020304" pitchFamily="18" charset="0"/>
              </a:rPr>
              <a:t>1. Sathe AG, et al. ESMO Breast Cancer 2022. Poster 189P. 2.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sp>
        <p:nvSpPr>
          <p:cNvPr id="10" name="Content Placeholder 2">
            <a:extLst>
              <a:ext uri="{FF2B5EF4-FFF2-40B4-BE49-F238E27FC236}">
                <a16:creationId xmlns:a16="http://schemas.microsoft.com/office/drawing/2014/main" id="{E2F47C51-2583-43CA-A1D9-0700DAADA77D}"/>
              </a:ext>
            </a:extLst>
          </p:cNvPr>
          <p:cNvSpPr txBox="1">
            <a:spLocks/>
          </p:cNvSpPr>
          <p:nvPr/>
        </p:nvSpPr>
        <p:spPr>
          <a:xfrm>
            <a:off x="421415" y="1196787"/>
            <a:ext cx="11582400" cy="4678363"/>
          </a:xfrm>
          <a:prstGeom prst="rect">
            <a:avLst/>
          </a:prstGeom>
        </p:spPr>
        <p:txBody>
          <a:bodyPr vert="horz" lIns="91440" tIns="45720" rIns="91440" bIns="45720" rtlCol="0" anchor="t">
            <a:noAutofit/>
          </a:bodyPr>
          <a:lst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1" indent="-2301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The average concentration (CAVG) of SG, Free SN-38, and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tAB</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between the first dose and the time of event as exposure metrics for the prediction of SG efficacy and safety was defined by the following equation, where C</a:t>
            </a:r>
            <a:r>
              <a:rPr kumimoji="0" lang="en-US" sz="1200" b="0" i="0" u="none" strike="noStrike" kern="1600" cap="none" spc="-50" normalizeH="0" baseline="-25000" noProof="0" dirty="0">
                <a:ln>
                  <a:noFill/>
                </a:ln>
                <a:solidFill>
                  <a:srgbClr val="203661"/>
                </a:solidFill>
                <a:effectLst/>
                <a:uLnTx/>
                <a:uFillTx/>
                <a:latin typeface="Trebuchet MS" panose="020B0603020202020204" pitchFamily="34" charset="0"/>
                <a:ea typeface="+mn-ea"/>
                <a:cs typeface="Arial" panose="020B0604020202020204" pitchFamily="34" charset="0"/>
              </a:rPr>
              <a:t>SG</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C</a:t>
            </a:r>
            <a:r>
              <a:rPr kumimoji="0" lang="en-US" sz="1200" b="0" i="0" u="none" strike="noStrike" kern="1600" cap="none" spc="-50" normalizeH="0" baseline="-25000" noProof="0" dirty="0">
                <a:ln>
                  <a:noFill/>
                </a:ln>
                <a:solidFill>
                  <a:srgbClr val="203661"/>
                </a:solidFill>
                <a:effectLst/>
                <a:uLnTx/>
                <a:uFillTx/>
                <a:latin typeface="Trebuchet MS" panose="020B0603020202020204" pitchFamily="34" charset="0"/>
                <a:ea typeface="+mn-ea"/>
                <a:cs typeface="Arial" panose="020B0604020202020204" pitchFamily="34" charset="0"/>
              </a:rPr>
              <a:t>fSN38</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and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C</a:t>
            </a:r>
            <a:r>
              <a:rPr kumimoji="0" lang="en-US" sz="1200" b="0" i="0" u="none" strike="noStrike" kern="1600" cap="none" spc="-50" normalizeH="0" baseline="-25000" noProof="0" dirty="0" err="1">
                <a:ln>
                  <a:noFill/>
                </a:ln>
                <a:solidFill>
                  <a:srgbClr val="203661"/>
                </a:solidFill>
                <a:effectLst/>
                <a:uLnTx/>
                <a:uFillTx/>
                <a:latin typeface="Trebuchet MS" panose="020B0603020202020204" pitchFamily="34" charset="0"/>
                <a:ea typeface="+mn-ea"/>
                <a:cs typeface="Arial" panose="020B0604020202020204" pitchFamily="34" charset="0"/>
              </a:rPr>
              <a:t>tAB</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are the predicted concentrations of SG, Free SN-38, and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tAB</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from population pharmacokinetics models</a:t>
            </a:r>
            <a:r>
              <a:rPr kumimoji="0" lang="en-US" sz="1200" b="0" i="0" u="none" strike="noStrike" kern="1600" cap="none" spc="-50" normalizeH="0" baseline="30000" noProof="0" dirty="0">
                <a:ln>
                  <a:noFill/>
                </a:ln>
                <a:solidFill>
                  <a:srgbClr val="203661"/>
                </a:solidFill>
                <a:effectLst/>
                <a:uLnTx/>
                <a:uFillTx/>
                <a:latin typeface="Trebuchet MS" panose="020B0603020202020204" pitchFamily="34" charset="0"/>
                <a:ea typeface="+mn-ea"/>
                <a:cs typeface="Arial" panose="020B0604020202020204" pitchFamily="34" charset="0"/>
              </a:rPr>
              <a:t>1</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and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t</a:t>
            </a:r>
            <a:r>
              <a:rPr kumimoji="0" lang="en-US" sz="1200" b="0" i="0" u="none" strike="noStrike" kern="1600" cap="none" spc="-50" normalizeH="0" baseline="-25000" noProof="0" dirty="0" err="1">
                <a:ln>
                  <a:noFill/>
                </a:ln>
                <a:solidFill>
                  <a:srgbClr val="203661"/>
                </a:solidFill>
                <a:effectLst/>
                <a:uLnTx/>
                <a:uFillTx/>
                <a:latin typeface="Trebuchet MS" panose="020B0603020202020204" pitchFamily="34" charset="0"/>
                <a:ea typeface="+mn-ea"/>
                <a:cs typeface="Arial" panose="020B0604020202020204" pitchFamily="34" charset="0"/>
              </a:rPr>
              <a:t>event</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is the time to the efficacy or safety observation:</a:t>
            </a:r>
          </a:p>
          <a:p>
            <a:pPr marL="398462" marR="0" lvl="1"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a:p>
            <a:pPr marL="398462" marR="0" lvl="1"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a:p>
            <a:pPr marL="398462" marR="0" lvl="1"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a:p>
            <a:pPr marL="457200" marR="0" lvl="1" indent="-2301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endParaRPr>
          </a:p>
          <a:p>
            <a:pPr marL="457200" marR="0" lvl="1" indent="-22987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In addition to CAVG, maximum concentration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a:rPr>
              <a:t>C</a:t>
            </a:r>
            <a:r>
              <a:rPr kumimoji="0" lang="en-US" sz="1200" b="0" i="0" u="none" strike="noStrike" kern="1600" cap="none" spc="-50" normalizeH="0" baseline="-25000" noProof="0" dirty="0" err="1">
                <a:ln>
                  <a:noFill/>
                </a:ln>
                <a:solidFill>
                  <a:srgbClr val="203661"/>
                </a:solidFill>
                <a:effectLst/>
                <a:uLnTx/>
                <a:uFillTx/>
                <a:latin typeface="Trebuchet MS" panose="020B0603020202020204" pitchFamily="34" charset="0"/>
                <a:ea typeface="+mn-ea"/>
                <a:cs typeface="Arial"/>
              </a:rPr>
              <a:t>max</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 and area under the curve (AUC) in the first treatment cycle, and cumulative exposure until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a:rPr>
              <a:t>t</a:t>
            </a:r>
            <a:r>
              <a:rPr kumimoji="0" lang="en-US" sz="1200" b="0" i="0" u="none" strike="noStrike" kern="1600" cap="none" spc="-50" normalizeH="0" baseline="-25000" noProof="0" dirty="0" err="1">
                <a:ln>
                  <a:noFill/>
                </a:ln>
                <a:solidFill>
                  <a:srgbClr val="203661"/>
                </a:solidFill>
                <a:effectLst/>
                <a:uLnTx/>
                <a:uFillTx/>
                <a:latin typeface="Trebuchet MS" panose="020B0603020202020204" pitchFamily="34" charset="0"/>
                <a:ea typeface="+mn-ea"/>
                <a:cs typeface="Arial"/>
              </a:rPr>
              <a:t>event</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 (</a:t>
            </a:r>
            <a:r>
              <a:rPr kumimoji="0" lang="en-US" sz="12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a:rPr>
              <a:t>AUC</a:t>
            </a:r>
            <a:r>
              <a:rPr kumimoji="0" lang="en-US" sz="1200" b="0" i="0" u="none" strike="noStrike" kern="1600" cap="none" spc="-50" normalizeH="0" baseline="-25000" noProof="0" dirty="0" err="1">
                <a:ln>
                  <a:noFill/>
                </a:ln>
                <a:solidFill>
                  <a:srgbClr val="203661"/>
                </a:solidFill>
                <a:effectLst/>
                <a:uLnTx/>
                <a:uFillTx/>
                <a:latin typeface="Trebuchet MS" panose="020B0603020202020204" pitchFamily="34" charset="0"/>
                <a:ea typeface="+mn-ea"/>
                <a:cs typeface="Arial"/>
              </a:rPr>
              <a:t>tot</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 for complete response [CR] and objective response rate [ORR] only) for all 3 analytes were evaluated as predictors of SG efficacy and safety</a:t>
            </a:r>
          </a:p>
          <a:p>
            <a:pPr marL="457200" marR="0" lvl="1" indent="-22987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Impact of exposure on efficacy outcomes was evaluated using logistic regression (CR</a:t>
            </a:r>
            <a:r>
              <a:rPr kumimoji="0" lang="en-US" sz="1200" b="0" i="0" u="none" strike="sngStrike" kern="1600" cap="none" spc="-50" normalizeH="0" baseline="0" noProof="0" dirty="0">
                <a:ln>
                  <a:noFill/>
                </a:ln>
                <a:solidFill>
                  <a:srgbClr val="203661"/>
                </a:solidFill>
                <a:effectLst/>
                <a:uLnTx/>
                <a:uFillTx/>
                <a:latin typeface="Trebuchet MS" panose="020B0603020202020204" pitchFamily="34" charset="0"/>
                <a:ea typeface="+mn-ea"/>
                <a:cs typeface="Arial"/>
              </a:rPr>
              <a:t> </a:t>
            </a: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and ORR) or Cox Proportional-Hazards (Cox PH; overall survival [OS] and progression-free survival [PFS]) models</a:t>
            </a:r>
          </a:p>
          <a:p>
            <a:pPr marL="457200" marR="0" lvl="1" indent="-2301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Impact of exposure on safety outcomes was evaluated using categorical logistic regression with non-proportional odds (adverse events [AE] of vomiting, diarrhea, hypersensitivity, nausea, and neutropenia) or Cox PH (time to first dose reduction and time to first dose delay) models</a:t>
            </a:r>
          </a:p>
          <a:p>
            <a:pPr marL="457200" marR="0" lvl="1" indent="-22987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The statistically most significant analyte exposure metric was retained in the model; the effect of clinically relevant covariates including baseline body weight, age, race, lactate dehydrogenase (LDH), prior treatment, ECOG status, Trop-2 expression, UGT1A1 genotype, and granulocyte colony-stimulating factor treatment was then evaluated for statistical significance first using univariate analysis and, if significant, then included in the stepwise covariate modeling using p-value threshold of 0.01 and 0.001 for forward addition and backward elimination, respectively</a:t>
            </a:r>
          </a:p>
          <a:p>
            <a:pPr marL="457200" marR="0" lvl="1" indent="-230188"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panose="02020603050405020304" pitchFamily="18" charset="0"/>
              </a:rPr>
              <a:t>The developed models were used to predict response outcomes for the 8 mg/kg vs 10 mg/kg SG dose levels</a:t>
            </a:r>
            <a:endParaRPr kumimoji="0" lang="en-US" sz="12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endParaRPr>
          </a:p>
        </p:txBody>
      </p:sp>
      <p:pic>
        <p:nvPicPr>
          <p:cNvPr id="11" name="Picture 10">
            <a:extLst>
              <a:ext uri="{FF2B5EF4-FFF2-40B4-BE49-F238E27FC236}">
                <a16:creationId xmlns:a16="http://schemas.microsoft.com/office/drawing/2014/main" id="{B0C3A79C-CEE5-40D2-9FD1-B14A4B580215}"/>
              </a:ext>
            </a:extLst>
          </p:cNvPr>
          <p:cNvPicPr>
            <a:picLocks noChangeAspect="1"/>
          </p:cNvPicPr>
          <p:nvPr/>
        </p:nvPicPr>
        <p:blipFill>
          <a:blip r:embed="rId3"/>
          <a:stretch>
            <a:fillRect/>
          </a:stretch>
        </p:blipFill>
        <p:spPr>
          <a:xfrm>
            <a:off x="4790524" y="1774460"/>
            <a:ext cx="2628632" cy="1388505"/>
          </a:xfrm>
          <a:prstGeom prst="rect">
            <a:avLst/>
          </a:prstGeom>
        </p:spPr>
      </p:pic>
    </p:spTree>
    <p:extLst>
      <p:ext uri="{BB962C8B-B14F-4D97-AF65-F5344CB8AC3E}">
        <p14:creationId xmlns:p14="http://schemas.microsoft.com/office/powerpoint/2010/main" val="405673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B81-84EE-4F8B-9F46-5577607AFBFB}"/>
              </a:ext>
            </a:extLst>
          </p:cNvPr>
          <p:cNvSpPr>
            <a:spLocks noGrp="1"/>
          </p:cNvSpPr>
          <p:nvPr>
            <p:ph type="title"/>
          </p:nvPr>
        </p:nvSpPr>
        <p:spPr/>
        <p:txBody>
          <a:bodyPr anchor="ctr"/>
          <a:lstStyle/>
          <a:p>
            <a:r>
              <a:rPr lang="en-US" sz="3600" dirty="0">
                <a:solidFill>
                  <a:schemeClr val="accent1"/>
                </a:solidFill>
              </a:rPr>
              <a:t>Demographics and Baseline Characteristics</a:t>
            </a:r>
            <a:endParaRPr lang="en-US" dirty="0">
              <a:solidFill>
                <a:schemeClr val="accent1"/>
              </a:solidFill>
            </a:endParaRPr>
          </a:p>
        </p:txBody>
      </p:sp>
      <p:sp>
        <p:nvSpPr>
          <p:cNvPr id="3" name="Slide Number Placeholder 2">
            <a:extLst>
              <a:ext uri="{FF2B5EF4-FFF2-40B4-BE49-F238E27FC236}">
                <a16:creationId xmlns:a16="http://schemas.microsoft.com/office/drawing/2014/main" id="{3A97F612-C7C1-4EC0-A02E-D0B78EEC418A}"/>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graphicFrame>
        <p:nvGraphicFramePr>
          <p:cNvPr id="5" name="Table 4">
            <a:extLst>
              <a:ext uri="{FF2B5EF4-FFF2-40B4-BE49-F238E27FC236}">
                <a16:creationId xmlns:a16="http://schemas.microsoft.com/office/drawing/2014/main" id="{DD68C72F-9B66-4517-9E41-683B01B2427A}"/>
              </a:ext>
            </a:extLst>
          </p:cNvPr>
          <p:cNvGraphicFramePr>
            <a:graphicFrameLocks noGrp="1"/>
          </p:cNvGraphicFramePr>
          <p:nvPr/>
        </p:nvGraphicFramePr>
        <p:xfrm>
          <a:off x="577516" y="1351164"/>
          <a:ext cx="10281685" cy="4218646"/>
        </p:xfrm>
        <a:graphic>
          <a:graphicData uri="http://schemas.openxmlformats.org/drawingml/2006/table">
            <a:tbl>
              <a:tblPr firstRow="1" bandRow="1">
                <a:tableStyleId>{5C22544A-7EE6-4342-B048-85BDC9FD1C3A}</a:tableStyleId>
              </a:tblPr>
              <a:tblGrid>
                <a:gridCol w="4235185">
                  <a:extLst>
                    <a:ext uri="{9D8B030D-6E8A-4147-A177-3AD203B41FA5}">
                      <a16:colId xmlns:a16="http://schemas.microsoft.com/office/drawing/2014/main" val="4143289835"/>
                    </a:ext>
                  </a:extLst>
                </a:gridCol>
                <a:gridCol w="2015500">
                  <a:extLst>
                    <a:ext uri="{9D8B030D-6E8A-4147-A177-3AD203B41FA5}">
                      <a16:colId xmlns:a16="http://schemas.microsoft.com/office/drawing/2014/main" val="2283904000"/>
                    </a:ext>
                  </a:extLst>
                </a:gridCol>
                <a:gridCol w="2015500">
                  <a:extLst>
                    <a:ext uri="{9D8B030D-6E8A-4147-A177-3AD203B41FA5}">
                      <a16:colId xmlns:a16="http://schemas.microsoft.com/office/drawing/2014/main" val="2175527382"/>
                    </a:ext>
                  </a:extLst>
                </a:gridCol>
                <a:gridCol w="2015500">
                  <a:extLst>
                    <a:ext uri="{9D8B030D-6E8A-4147-A177-3AD203B41FA5}">
                      <a16:colId xmlns:a16="http://schemas.microsoft.com/office/drawing/2014/main" val="3626473161"/>
                    </a:ext>
                  </a:extLst>
                </a:gridCol>
              </a:tblGrid>
              <a:tr h="281513">
                <a:tc>
                  <a:txBody>
                    <a:bodyPr/>
                    <a:lstStyle/>
                    <a:p>
                      <a:pPr algn="ctr"/>
                      <a:endParaRPr lang="en-US" sz="1050" b="0" kern="1200" baseline="0" dirty="0">
                        <a:solidFill>
                          <a:schemeClr val="tx1"/>
                        </a:solidFill>
                        <a:latin typeface="Trebuchet MS" panose="020B0603020202020204" pitchFamily="34" charset="0"/>
                        <a:ea typeface="+mn-ea"/>
                        <a:cs typeface="Arial" panose="020B0604020202020204" pitchFamily="34" charset="0"/>
                      </a:endParaRPr>
                    </a:p>
                  </a:txBody>
                  <a:tcPr marT="9144" marB="914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solidFill>
                            <a:schemeClr val="bg1"/>
                          </a:solidFill>
                          <a:effectLst/>
                          <a:latin typeface="Trebuchet MS" panose="020B0603020202020204" pitchFamily="34" charset="0"/>
                        </a:rPr>
                        <a:t>IMMU-132-01 </a:t>
                      </a:r>
                      <a:br>
                        <a:rPr lang="en-US" sz="1050" b="1" dirty="0">
                          <a:solidFill>
                            <a:schemeClr val="bg1"/>
                          </a:solidFill>
                          <a:effectLst/>
                          <a:latin typeface="Trebuchet MS" panose="020B0603020202020204" pitchFamily="34" charset="0"/>
                        </a:rPr>
                      </a:br>
                      <a:r>
                        <a:rPr lang="en-US" sz="1050" b="1" dirty="0">
                          <a:solidFill>
                            <a:schemeClr val="bg1"/>
                          </a:solidFill>
                          <a:effectLst/>
                          <a:latin typeface="Trebuchet MS" panose="020B0603020202020204" pitchFamily="34" charset="0"/>
                        </a:rPr>
                        <a:t>(n=24)</a:t>
                      </a:r>
                      <a:endParaRPr lang="en-US" sz="1050" b="0" kern="1200" baseline="0" dirty="0">
                        <a:solidFill>
                          <a:schemeClr val="tx1"/>
                        </a:solidFill>
                        <a:latin typeface="Trebuchet MS" panose="020B0603020202020204" pitchFamily="34" charset="0"/>
                        <a:ea typeface="+mn-ea"/>
                        <a:cs typeface="Arial" panose="020B0604020202020204" pitchFamily="34" charset="0"/>
                      </a:endParaRPr>
                    </a:p>
                  </a:txBody>
                  <a:tcPr marT="9144" marB="9144"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algn="ctr">
                        <a:lnSpc>
                          <a:spcPct val="100000"/>
                        </a:lnSpc>
                        <a:spcBef>
                          <a:spcPts val="0"/>
                        </a:spcBef>
                        <a:spcAft>
                          <a:spcPts val="0"/>
                        </a:spcAft>
                      </a:pPr>
                      <a:r>
                        <a:rPr lang="en-US" sz="1050" b="1" dirty="0">
                          <a:solidFill>
                            <a:schemeClr val="bg1"/>
                          </a:solidFill>
                          <a:effectLst/>
                          <a:latin typeface="Trebuchet MS" panose="020B0603020202020204" pitchFamily="34" charset="0"/>
                        </a:rPr>
                        <a:t>ASCENT</a:t>
                      </a:r>
                      <a:br>
                        <a:rPr lang="en-US" sz="1050" b="1" dirty="0">
                          <a:solidFill>
                            <a:schemeClr val="bg1"/>
                          </a:solidFill>
                          <a:effectLst/>
                          <a:latin typeface="Trebuchet MS" panose="020B0603020202020204" pitchFamily="34" charset="0"/>
                        </a:rPr>
                      </a:br>
                      <a:r>
                        <a:rPr lang="en-US" sz="1050" b="1" dirty="0">
                          <a:solidFill>
                            <a:schemeClr val="bg1"/>
                          </a:solidFill>
                          <a:effectLst/>
                          <a:latin typeface="Trebuchet MS" panose="020B0603020202020204" pitchFamily="34" charset="0"/>
                        </a:rPr>
                        <a:t>(n=253)</a:t>
                      </a:r>
                      <a:endParaRPr lang="en-US" sz="105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T="9144" marB="9144"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effectLst/>
                          <a:latin typeface="Trebuchet MS" panose="020B0603020202020204" pitchFamily="34" charset="0"/>
                        </a:rPr>
                        <a:t>Total </a:t>
                      </a:r>
                      <a:br>
                        <a:rPr lang="en-US" sz="1050" b="1" dirty="0">
                          <a:solidFill>
                            <a:schemeClr val="bg1"/>
                          </a:solidFill>
                          <a:effectLst/>
                          <a:latin typeface="Trebuchet MS" panose="020B0603020202020204" pitchFamily="34" charset="0"/>
                        </a:rPr>
                      </a:br>
                      <a:r>
                        <a:rPr lang="en-US" sz="1050" b="1" dirty="0">
                          <a:solidFill>
                            <a:schemeClr val="bg1"/>
                          </a:solidFill>
                          <a:effectLst/>
                          <a:latin typeface="Trebuchet MS" panose="020B0603020202020204" pitchFamily="34" charset="0"/>
                        </a:rPr>
                        <a:t>(N=277)</a:t>
                      </a:r>
                      <a:endParaRPr lang="en-US" sz="105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T="9144" marB="9144"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38765166"/>
                  </a:ext>
                </a:extLst>
              </a:tr>
              <a:tr h="228254">
                <a:tc>
                  <a:txBody>
                    <a:bodyPr/>
                    <a:lstStyle/>
                    <a:p>
                      <a:pPr marL="0" indent="0" algn="l" fontAlgn="ctr"/>
                      <a:r>
                        <a:rPr lang="en-US" sz="1200" b="1" i="0" u="none" strike="noStrike" dirty="0">
                          <a:solidFill>
                            <a:schemeClr val="accent1"/>
                          </a:solidFill>
                          <a:latin typeface="Trebuchet MS" panose="020B0603020202020204" pitchFamily="34" charset="0"/>
                        </a:rPr>
                        <a:t>Female sex, n (%)</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kern="1200" baseline="0" dirty="0">
                          <a:solidFill>
                            <a:schemeClr val="accent1"/>
                          </a:solidFill>
                          <a:latin typeface="Trebuchet MS" panose="020B0603020202020204" pitchFamily="34" charset="0"/>
                          <a:ea typeface="+mn-ea"/>
                          <a:cs typeface="+mn-cs"/>
                        </a:rPr>
                        <a:t>24 (100)</a:t>
                      </a: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kern="1200" baseline="0" dirty="0">
                          <a:solidFill>
                            <a:schemeClr val="accent1"/>
                          </a:solidFill>
                          <a:latin typeface="Trebuchet MS" panose="020B0603020202020204" pitchFamily="34" charset="0"/>
                          <a:ea typeface="+mn-ea"/>
                          <a:cs typeface="+mn-cs"/>
                        </a:rPr>
                        <a:t>251 (99)</a:t>
                      </a: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kern="1200" baseline="0" dirty="0">
                          <a:solidFill>
                            <a:schemeClr val="accent1"/>
                          </a:solidFill>
                          <a:latin typeface="Trebuchet MS" panose="020B0603020202020204" pitchFamily="34" charset="0"/>
                          <a:ea typeface="+mn-ea"/>
                          <a:cs typeface="+mn-cs"/>
                        </a:rPr>
                        <a:t>275 (99)</a:t>
                      </a: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0003"/>
                  </a:ext>
                </a:extLst>
              </a:tr>
              <a:tr h="228254">
                <a:tc>
                  <a:txBody>
                    <a:bodyPr/>
                    <a:lstStyle/>
                    <a:p>
                      <a:pPr marL="0" indent="0" algn="l" fontAlgn="ctr"/>
                      <a:r>
                        <a:rPr lang="en-US" sz="1200" b="1" i="0" u="none" strike="noStrike" dirty="0">
                          <a:solidFill>
                            <a:schemeClr val="accent1"/>
                          </a:solidFill>
                          <a:latin typeface="Trebuchet MS" panose="020B0603020202020204" pitchFamily="34" charset="0"/>
                        </a:rPr>
                        <a:t>White race, n (%)</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16 (67)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207 (82)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223 (81)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0499302"/>
                  </a:ext>
                </a:extLst>
              </a:tr>
              <a:tr h="228254">
                <a:tc>
                  <a:txBody>
                    <a:bodyPr/>
                    <a:lstStyle/>
                    <a:p>
                      <a:pPr marL="0" marR="0">
                        <a:lnSpc>
                          <a:spcPct val="100000"/>
                        </a:lnSpc>
                        <a:spcBef>
                          <a:spcPts val="0"/>
                        </a:spcBef>
                        <a:spcAft>
                          <a:spcPts val="0"/>
                        </a:spcAft>
                      </a:pPr>
                      <a:r>
                        <a:rPr lang="en-US" sz="1200" b="1" dirty="0">
                          <a:solidFill>
                            <a:schemeClr val="accent1"/>
                          </a:solidFill>
                          <a:effectLst/>
                          <a:latin typeface="Trebuchet MS" panose="020B0603020202020204" pitchFamily="34" charset="0"/>
                        </a:rPr>
                        <a:t>Median age, y (range)</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53 (31-77)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54 (27-82)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54 (27-82)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536797942"/>
                  </a:ext>
                </a:extLst>
              </a:tr>
              <a:tr h="228254">
                <a:tc>
                  <a:txBody>
                    <a:bodyPr/>
                    <a:lstStyle/>
                    <a:p>
                      <a:pPr marL="0" marR="0">
                        <a:lnSpc>
                          <a:spcPct val="100000"/>
                        </a:lnSpc>
                        <a:spcBef>
                          <a:spcPts val="0"/>
                        </a:spcBef>
                        <a:spcAft>
                          <a:spcPts val="0"/>
                        </a:spcAft>
                      </a:pPr>
                      <a:r>
                        <a:rPr lang="en-US" sz="1200" b="1" dirty="0">
                          <a:solidFill>
                            <a:schemeClr val="accent1"/>
                          </a:solidFill>
                          <a:effectLst/>
                          <a:latin typeface="Trebuchet MS" panose="020B0603020202020204" pitchFamily="34" charset="0"/>
                        </a:rPr>
                        <a:t>ECOG PS, n (%)</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37952100"/>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rPr>
                        <a:t>0</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12 (50)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112 (44)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124 (45)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503984"/>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rPr>
                        <a:t>1</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12 (50)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138 (55)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150 (54)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051957"/>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2</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kern="1200" baseline="0" dirty="0">
                          <a:solidFill>
                            <a:schemeClr val="accent1"/>
                          </a:solidFill>
                          <a:latin typeface="Trebuchet MS" panose="020B0603020202020204" pitchFamily="34" charset="0"/>
                          <a:ea typeface="+mn-ea"/>
                          <a:cs typeface="+mn-cs"/>
                        </a:rPr>
                        <a:t>3 (1)</a:t>
                      </a: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kern="1200" baseline="0" dirty="0">
                          <a:solidFill>
                            <a:schemeClr val="accent1"/>
                          </a:solidFill>
                          <a:latin typeface="Trebuchet MS" panose="020B0603020202020204" pitchFamily="34" charset="0"/>
                          <a:ea typeface="+mn-ea"/>
                          <a:cs typeface="+mn-cs"/>
                        </a:rPr>
                        <a:t> 3 (1)</a:t>
                      </a: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2790525"/>
                  </a:ext>
                </a:extLst>
              </a:tr>
              <a:tr h="228254">
                <a:tc>
                  <a:txBody>
                    <a:bodyPr/>
                    <a:lstStyle/>
                    <a:p>
                      <a:pPr algn="l" fontAlgn="ctr"/>
                      <a:r>
                        <a:rPr lang="en-US" sz="1200" b="1" i="0" u="none" strike="noStrike" dirty="0">
                          <a:solidFill>
                            <a:schemeClr val="accent1"/>
                          </a:solidFill>
                          <a:latin typeface="Trebuchet MS" panose="020B0603020202020204" pitchFamily="34" charset="0"/>
                        </a:rPr>
                        <a:t>Median body weight, kg (range)</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61 (42-101)</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68 (37-132)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67 (37-132)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891744331"/>
                  </a:ext>
                </a:extLst>
              </a:tr>
              <a:tr h="228254">
                <a:tc>
                  <a:txBody>
                    <a:bodyPr/>
                    <a:lstStyle/>
                    <a:p>
                      <a:pPr algn="l" fontAlgn="ctr"/>
                      <a:r>
                        <a:rPr lang="en-US" sz="1200" b="1" i="0" u="none" strike="noStrike" dirty="0">
                          <a:solidFill>
                            <a:schemeClr val="accent1"/>
                          </a:solidFill>
                          <a:latin typeface="Trebuchet MS" panose="020B0603020202020204" pitchFamily="34" charset="0"/>
                        </a:rPr>
                        <a:t>Median LDH, IU/L (range)*</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241 (13-1730)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283 (107-5930)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277 (107-5930) </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1973777"/>
                  </a:ext>
                </a:extLst>
              </a:tr>
              <a:tr h="228254">
                <a:tc>
                  <a:txBody>
                    <a:bodyPr/>
                    <a:lstStyle/>
                    <a:p>
                      <a:pPr algn="l" fontAlgn="ctr"/>
                      <a:r>
                        <a:rPr lang="en-US" sz="1200" b="1" i="0" u="none" strike="noStrike" dirty="0">
                          <a:solidFill>
                            <a:schemeClr val="accent1"/>
                          </a:solidFill>
                          <a:latin typeface="Trebuchet MS" panose="020B0603020202020204" pitchFamily="34" charset="0"/>
                        </a:rPr>
                        <a:t>Median prior lines of chemotherapy (range) </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4 (1-7)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4 (2-17)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4 (1-17)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039177619"/>
                  </a:ext>
                </a:extLst>
              </a:tr>
              <a:tr h="228254">
                <a:tc>
                  <a:txBody>
                    <a:bodyPr/>
                    <a:lstStyle/>
                    <a:p>
                      <a:pPr algn="l" fontAlgn="ctr"/>
                      <a:r>
                        <a:rPr lang="en-US" sz="1200" b="1" i="0" u="none" strike="noStrike" dirty="0">
                          <a:solidFill>
                            <a:schemeClr val="accent1"/>
                          </a:solidFill>
                          <a:latin typeface="Trebuchet MS" panose="020B0603020202020204" pitchFamily="34" charset="0"/>
                        </a:rPr>
                        <a:t>Median Trop-2 expression (H Score),</a:t>
                      </a:r>
                      <a:r>
                        <a:rPr lang="en-US" sz="1200" b="1" i="0" u="none" strike="noStrike" baseline="30000" dirty="0">
                          <a:solidFill>
                            <a:schemeClr val="accent1"/>
                          </a:solidFill>
                          <a:latin typeface="Trebuchet MS" panose="020B0603020202020204" pitchFamily="34" charset="0"/>
                        </a:rPr>
                        <a:t>†  </a:t>
                      </a:r>
                      <a:r>
                        <a:rPr lang="en-US" sz="1200" b="1" i="0" u="none" strike="noStrike" baseline="0" dirty="0">
                          <a:solidFill>
                            <a:schemeClr val="accent1"/>
                          </a:solidFill>
                          <a:latin typeface="Trebuchet MS" panose="020B0603020202020204" pitchFamily="34" charset="0"/>
                        </a:rPr>
                        <a:t>(range)</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chemeClr val="accent1"/>
                          </a:solidFill>
                          <a:latin typeface="Trebuchet MS" panose="020B0603020202020204" pitchFamily="34" charset="0"/>
                        </a:rPr>
                        <a:t>-</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accent1"/>
                          </a:solidFill>
                          <a:latin typeface="Trebuchet MS" panose="020B0603020202020204" pitchFamily="34" charset="0"/>
                        </a:rPr>
                        <a:t>220 (0-300)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200" b="0" i="0" u="none" strike="noStrike" dirty="0">
                          <a:solidFill>
                            <a:schemeClr val="accent1"/>
                          </a:solidFill>
                          <a:latin typeface="Trebuchet MS" panose="020B0603020202020204" pitchFamily="34" charset="0"/>
                        </a:rPr>
                        <a:t>220 (0-300)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32777496"/>
                  </a:ext>
                </a:extLst>
              </a:tr>
              <a:tr h="228254">
                <a:tc>
                  <a:txBody>
                    <a:bodyPr/>
                    <a:lstStyle/>
                    <a:p>
                      <a:pPr marL="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 </a:t>
                      </a:r>
                      <a:r>
                        <a:rPr lang="en-US" sz="1200" b="1" i="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UGT1A1</a:t>
                      </a:r>
                      <a:r>
                        <a:rPr lang="en-US" sz="12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 genotype, n (%)</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endParaRPr lang="en-US" sz="1200" b="0"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235179758"/>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*1/*1</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2 (8)</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110 (43)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112 (40)</a:t>
                      </a:r>
                      <a:endParaRPr lang="en-US" sz="1200" b="1"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243423975"/>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*1/*28</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10 (42)</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95 (38)</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105 (38)</a:t>
                      </a:r>
                      <a:endParaRPr lang="en-US" sz="1200" b="1" i="0" u="none" strike="noStrike" dirty="0">
                        <a:solidFill>
                          <a:schemeClr val="accent1"/>
                        </a:solidFill>
                        <a:latin typeface="Trebuchet MS" panose="020B0603020202020204" pitchFamily="34" charset="0"/>
                      </a:endParaRP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3955804718"/>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rPr>
                        <a:t>*28/*28</a:t>
                      </a:r>
                      <a:endPar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4 (17)</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34 (13)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38 (14)</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0022"/>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All others</a:t>
                      </a:r>
                      <a:endParaRPr lang="en-US" sz="1200" b="1" kern="1200" baseline="30000" dirty="0">
                        <a:solidFill>
                          <a:schemeClr val="accent1"/>
                        </a:solidFill>
                        <a:effectLst/>
                        <a:latin typeface="Trebuchet MS" panose="020B0603020202020204" pitchFamily="34" charset="0"/>
                        <a:ea typeface="Calibri" panose="020F0502020204030204" pitchFamily="34" charset="0"/>
                        <a:cs typeface="Calibri" panose="020F0502020204030204" pitchFamily="34" charset="0"/>
                      </a:endParaRP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0</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7 (3)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7 (3)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0023"/>
                  </a:ext>
                </a:extLst>
              </a:tr>
              <a:tr h="228254">
                <a:tc>
                  <a:txBody>
                    <a:bodyPr/>
                    <a:lstStyle/>
                    <a:p>
                      <a:pPr marL="182880" marR="0" indent="0">
                        <a:lnSpc>
                          <a:spcPct val="100000"/>
                        </a:lnSpc>
                        <a:spcBef>
                          <a:spcPts val="0"/>
                        </a:spcBef>
                        <a:spcAft>
                          <a:spcPts val="0"/>
                        </a:spcAft>
                      </a:pPr>
                      <a:r>
                        <a:rPr lang="en-US" sz="1200" b="1" dirty="0">
                          <a:solidFill>
                            <a:schemeClr val="accent1"/>
                          </a:solidFill>
                          <a:effectLst/>
                          <a:latin typeface="Trebuchet MS" panose="020B0603020202020204" pitchFamily="34" charset="0"/>
                          <a:ea typeface="Calibri" panose="020F0502020204030204" pitchFamily="34" charset="0"/>
                          <a:cs typeface="Times New Roman" panose="02020603050405020304" pitchFamily="18" charset="0"/>
                        </a:rPr>
                        <a:t>Missing</a:t>
                      </a:r>
                    </a:p>
                  </a:txBody>
                  <a:tcPr marL="45720" marR="45720" marT="18288" marB="1828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8 (33)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7 (3)</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p>
                      <a:pPr algn="ctr" fontAlgn="ctr"/>
                      <a:r>
                        <a:rPr lang="en-US" sz="1200" b="0" i="0" u="none" strike="noStrike" dirty="0">
                          <a:solidFill>
                            <a:schemeClr val="accent1"/>
                          </a:solidFill>
                          <a:latin typeface="Trebuchet MS" panose="020B0603020202020204" pitchFamily="34" charset="0"/>
                        </a:rPr>
                        <a:t>15 (5)</a:t>
                      </a:r>
                    </a:p>
                  </a:txBody>
                  <a:tcPr marL="45720" marR="45720" marT="18288" marB="1828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extLst>
                  <a:ext uri="{0D108BD9-81ED-4DB2-BD59-A6C34878D82A}">
                    <a16:rowId xmlns:a16="http://schemas.microsoft.com/office/drawing/2014/main" val="10024"/>
                  </a:ext>
                </a:extLst>
              </a:tr>
            </a:tbl>
          </a:graphicData>
        </a:graphic>
      </p:graphicFrame>
      <p:sp>
        <p:nvSpPr>
          <p:cNvPr id="6" name="Text Placeholder 4">
            <a:extLst>
              <a:ext uri="{FF2B5EF4-FFF2-40B4-BE49-F238E27FC236}">
                <a16:creationId xmlns:a16="http://schemas.microsoft.com/office/drawing/2014/main" id="{EA3C8C9F-A583-4D89-98DE-4FECB83B4477}"/>
              </a:ext>
            </a:extLst>
          </p:cNvPr>
          <p:cNvSpPr txBox="1">
            <a:spLocks/>
          </p:cNvSpPr>
          <p:nvPr/>
        </p:nvSpPr>
        <p:spPr>
          <a:xfrm>
            <a:off x="211015" y="5818305"/>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*1 patient in the ASCENT study had missing baseline LDH values. </a:t>
            </a:r>
            <a:r>
              <a:rPr kumimoji="0" lang="en-US" sz="800" b="0" i="0" u="none" strike="no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Baseline Trop-2 levels in Study IMMU-132-01 were reported as a categorical variable from a different assay format.</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ECOG, Eastern Cooperative Oncology Group; LDH, lactate dehydrogenase; Trop-2, trophoblast cell surface antigen 2; </a:t>
            </a:r>
            <a:r>
              <a:rPr kumimoji="0" lang="en-US" sz="800" b="0" i="1"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UGT1A1</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 uridine 5'-diphospho-glucuronosyltransferase 1A1; PS, performance status.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86742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EF9DB-FD9E-4186-93CE-03C8F40E5BDB}"/>
              </a:ext>
            </a:extLst>
          </p:cNvPr>
          <p:cNvSpPr>
            <a:spLocks noGrp="1"/>
          </p:cNvSpPr>
          <p:nvPr>
            <p:ph type="title"/>
          </p:nvPr>
        </p:nvSpPr>
        <p:spPr/>
        <p:txBody>
          <a:bodyPr anchor="ctr"/>
          <a:lstStyle/>
          <a:p>
            <a:r>
              <a:rPr lang="en-US" dirty="0">
                <a:solidFill>
                  <a:schemeClr val="accent1"/>
                </a:solidFill>
              </a:rPr>
              <a:t>Exposure-Efficacy</a:t>
            </a:r>
            <a:r>
              <a:rPr lang="en-US" dirty="0"/>
              <a:t> </a:t>
            </a:r>
            <a:r>
              <a:rPr lang="en-US" dirty="0">
                <a:solidFill>
                  <a:schemeClr val="accent1"/>
                </a:solidFill>
              </a:rPr>
              <a:t>Analysis</a:t>
            </a:r>
            <a:r>
              <a:rPr lang="en-US" dirty="0"/>
              <a:t> </a:t>
            </a:r>
          </a:p>
        </p:txBody>
      </p:sp>
      <p:sp>
        <p:nvSpPr>
          <p:cNvPr id="3" name="Slide Number Placeholder 2">
            <a:extLst>
              <a:ext uri="{FF2B5EF4-FFF2-40B4-BE49-F238E27FC236}">
                <a16:creationId xmlns:a16="http://schemas.microsoft.com/office/drawing/2014/main" id="{8D2BD809-4397-4352-90A0-7C7BEC8A7ADC}"/>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5" name="Text Placeholder 4">
            <a:extLst>
              <a:ext uri="{FF2B5EF4-FFF2-40B4-BE49-F238E27FC236}">
                <a16:creationId xmlns:a16="http://schemas.microsoft.com/office/drawing/2014/main" id="{445AB4C2-6DBB-4355-A71A-C635C304C180}"/>
              </a:ext>
            </a:extLst>
          </p:cNvPr>
          <p:cNvSpPr txBox="1">
            <a:spLocks/>
          </p:cNvSpPr>
          <p:nvPr/>
        </p:nvSpPr>
        <p:spPr>
          <a:xfrm>
            <a:off x="220269" y="5935171"/>
            <a:ext cx="11349170" cy="67139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CAVG, average concentration; CR, complete response; LDH, lactate dehydrogenase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Helvetica" charset="0"/>
                <a:cs typeface="Arial" panose="020B0604020202020204" pitchFamily="34" charset="0"/>
              </a:rPr>
              <a:t>mTNBC</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metastatic triple negative breast cancer; ORR, objective response rate, OS, overall survival; PFS, progression free survival, SG,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Helvetica" charset="0"/>
                <a:cs typeface="Arial" panose="020B0604020202020204" pitchFamily="34" charset="0"/>
              </a:rPr>
              <a:t>sacituzumab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Helvetica" charset="0"/>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sp>
        <p:nvSpPr>
          <p:cNvPr id="8" name="Content Placeholder 2">
            <a:extLst>
              <a:ext uri="{FF2B5EF4-FFF2-40B4-BE49-F238E27FC236}">
                <a16:creationId xmlns:a16="http://schemas.microsoft.com/office/drawing/2014/main" id="{A2AE16FE-0FCD-44C5-BA17-212C41E3468E}"/>
              </a:ext>
            </a:extLst>
          </p:cNvPr>
          <p:cNvSpPr txBox="1">
            <a:spLocks/>
          </p:cNvSpPr>
          <p:nvPr/>
        </p:nvSpPr>
        <p:spPr>
          <a:xfrm>
            <a:off x="389331" y="1563241"/>
            <a:ext cx="11582400" cy="4678363"/>
          </a:xfrm>
          <a:prstGeom prst="rect">
            <a:avLst/>
          </a:prstGeom>
        </p:spPr>
        <p:txBody>
          <a:bodyPr vert="horz" lIns="91440" tIns="45720" rIns="91440" bIns="45720" rtlCol="0" anchor="t">
            <a:noAutofit/>
          </a:bodyPr>
          <a:lst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600"/>
              </a:spcBef>
              <a:spcAft>
                <a:spcPts val="600"/>
              </a:spcAft>
              <a:buClr>
                <a:srgbClr val="54565B"/>
              </a:buClr>
              <a:buSzPct val="100000"/>
              <a:buFont typeface="Arial" panose="020B0604020202020204" pitchFamily="34" charset="0"/>
              <a:buChar char="•"/>
              <a:tabLst/>
              <a:defRPr/>
            </a:pP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In total, 277 patients with </a:t>
            </a:r>
            <a:r>
              <a:rPr kumimoji="0" lang="en-US" sz="1600" b="0" i="0" u="none" strike="noStrike" kern="1600" cap="none" spc="-50" normalizeH="0" baseline="0" noProof="0" dirty="0" err="1">
                <a:ln>
                  <a:noFill/>
                </a:ln>
                <a:solidFill>
                  <a:srgbClr val="203661"/>
                </a:solidFill>
                <a:effectLst/>
                <a:uLnTx/>
                <a:uFillTx/>
                <a:latin typeface="Trebuchet MS" panose="020B0603020202020204" pitchFamily="34" charset="0"/>
                <a:ea typeface="+mn-ea"/>
                <a:cs typeface="Arial"/>
              </a:rPr>
              <a:t>mTNBC</a:t>
            </a: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Arial"/>
              </a:rPr>
              <a:t> from IMMU-132-01 (n=24) and ASCENT (n=253) were included in the analysis</a:t>
            </a:r>
            <a:endPar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mn-ea"/>
              <a:cs typeface="+mn-cs"/>
            </a:endParaRPr>
          </a:p>
          <a:p>
            <a:pPr marL="342900" marR="0" lvl="0" indent="-342900" algn="l" defTabSz="914400" rtl="0" eaLnBrk="1" fontAlgn="auto" latinLnBrk="0" hangingPunct="1">
              <a:lnSpc>
                <a:spcPct val="100000"/>
              </a:lnSpc>
              <a:spcBef>
                <a:spcPts val="600"/>
              </a:spcBef>
              <a:spcAft>
                <a:spcPts val="600"/>
              </a:spcAft>
              <a:buClr>
                <a:srgbClr val="54565B"/>
              </a:buClr>
              <a:buSzPct val="100000"/>
              <a:buFont typeface="Arial" panose="020B0604020202020204" pitchFamily="34" charset="0"/>
              <a:buChar char="•"/>
              <a:tabLst/>
              <a:defRPr/>
            </a:pP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panose="02020603050405020304" pitchFamily="18" charset="0"/>
              </a:rPr>
              <a:t>Average SG-related serum exposures over the duration of treatment (until the event)</a:t>
            </a:r>
            <a:r>
              <a:rPr kumimoji="0" lang="en-US" sz="1600" b="0" i="0" u="none" strike="noStrike" kern="1600" cap="none" spc="-50" normalizeH="0" baseline="-2500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panose="02020603050405020304" pitchFamily="18" charset="0"/>
              </a:rPr>
              <a:t> </a:t>
            </a: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panose="02020603050405020304" pitchFamily="18" charset="0"/>
              </a:rPr>
              <a:t>were associated with significantly increased probability of CR and ORR, and longer OS and PFS </a:t>
            </a:r>
          </a:p>
          <a:p>
            <a:pPr marL="342900" marR="0" lvl="0" indent="-342900" algn="l" defTabSz="914400" rtl="0" eaLnBrk="1" fontAlgn="auto" latinLnBrk="0" hangingPunct="1">
              <a:lnSpc>
                <a:spcPct val="100000"/>
              </a:lnSpc>
              <a:spcBef>
                <a:spcPts val="600"/>
              </a:spcBef>
              <a:spcAft>
                <a:spcPts val="600"/>
              </a:spcAft>
              <a:buClr>
                <a:srgbClr val="54565B"/>
              </a:buClr>
              <a:buSzPct val="100000"/>
              <a:buFont typeface="Arial" panose="020B0604020202020204" pitchFamily="34" charset="0"/>
              <a:buChar char="•"/>
              <a:tabLst/>
              <a:defRPr/>
            </a:pP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No additional significant covariates were identified</a:t>
            </a:r>
          </a:p>
          <a:p>
            <a:pPr marL="342900" marR="0" lvl="0" indent="-342900" algn="l" defTabSz="914400" rtl="0" eaLnBrk="1" fontAlgn="auto" latinLnBrk="0" hangingPunct="1">
              <a:lnSpc>
                <a:spcPct val="100000"/>
              </a:lnSpc>
              <a:spcBef>
                <a:spcPts val="600"/>
              </a:spcBef>
              <a:spcAft>
                <a:spcPts val="600"/>
              </a:spcAft>
              <a:buClr>
                <a:srgbClr val="54565B"/>
              </a:buClr>
              <a:buSzPct val="100000"/>
              <a:buFont typeface="Arial" panose="020B0604020202020204" pitchFamily="34" charset="0"/>
              <a:buChar char="•"/>
              <a:tabLst/>
              <a:defRPr/>
            </a:pP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Higher baseline</a:t>
            </a:r>
            <a:r>
              <a:rPr kumimoji="0" lang="en-US" sz="1600" b="0" i="0" u="none" strike="sng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 </a:t>
            </a: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LDH levels</a:t>
            </a:r>
            <a:r>
              <a:rPr kumimoji="0" lang="en-US" sz="1600" b="0" i="0" u="none" strike="sng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 </a:t>
            </a:r>
            <a:r>
              <a:rPr kumimoji="0" lang="en-US" sz="1600" b="0"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rPr>
              <a:t>were associated with a decreased OS while the PFS was predicted to be lower for patients previously treated with checkpoint inhibitors and platinum-based chemotherapy relative to other treatment categories</a:t>
            </a:r>
            <a:endParaRPr kumimoji="0" lang="en-US" sz="1600" b="1" i="0" u="none" strike="noStrike" kern="1600" cap="none" spc="-50" normalizeH="0" baseline="0" noProof="0" dirty="0">
              <a:ln>
                <a:noFill/>
              </a:ln>
              <a:solidFill>
                <a:srgbClr val="203661"/>
              </a:solidFill>
              <a:effectLst/>
              <a:uLnTx/>
              <a:uFillTx/>
              <a:latin typeface="Trebuchet MS" panose="020B0603020202020204" pitchFamily="34" charset="0"/>
              <a:ea typeface="Times New Roman" panose="02020603050405020304" pitchFamily="18" charset="0"/>
              <a:cs typeface="Times New Roman"/>
            </a:endParaRPr>
          </a:p>
          <a:p>
            <a:pPr marL="342900" marR="0" lvl="0" indent="-342900" algn="l" defTabSz="914400" rtl="0" eaLnBrk="1" fontAlgn="auto" latinLnBrk="0" hangingPunct="1">
              <a:lnSpc>
                <a:spcPct val="100000"/>
              </a:lnSpc>
              <a:spcBef>
                <a:spcPts val="600"/>
              </a:spcBef>
              <a:spcAft>
                <a:spcPts val="600"/>
              </a:spcAft>
              <a:buClr>
                <a:srgbClr val="54565B"/>
              </a:buClr>
              <a:buSzPct val="65000"/>
              <a:buFont typeface="Arial" panose="020B0604020202020204" pitchFamily="34" charset="0"/>
              <a:buChar char="•"/>
              <a:tabLst/>
              <a:defRPr/>
            </a:pPr>
            <a:endParaRPr kumimoji="0" lang="en-US" sz="1600" b="0" i="0" u="none" strike="noStrike" kern="1600" cap="none" spc="-50" normalizeH="0" baseline="0" noProof="0" dirty="0">
              <a:ln>
                <a:noFill/>
              </a:ln>
              <a:solidFill>
                <a:srgbClr val="203661"/>
              </a:solidFill>
              <a:effectLst/>
              <a:uLnTx/>
              <a:uFillTx/>
              <a:latin typeface="Century Gothic" panose="020F0302020204030204"/>
              <a:ea typeface="+mn-ea"/>
              <a:cs typeface="Arial" panose="020B0604020202020204" pitchFamily="34" charset="0"/>
            </a:endParaRPr>
          </a:p>
          <a:p>
            <a:pPr marL="342900" marR="0" lvl="0" indent="-342900" algn="l" defTabSz="914400" rtl="0" eaLnBrk="1" fontAlgn="auto" latinLnBrk="0" hangingPunct="1">
              <a:lnSpc>
                <a:spcPct val="100000"/>
              </a:lnSpc>
              <a:spcBef>
                <a:spcPts val="600"/>
              </a:spcBef>
              <a:spcAft>
                <a:spcPts val="600"/>
              </a:spcAft>
              <a:buClr>
                <a:srgbClr val="54565B"/>
              </a:buClr>
              <a:buSzPct val="65000"/>
              <a:buFont typeface="Monaco" pitchFamily="2" charset="77"/>
              <a:buChar char="⎻"/>
              <a:tabLst/>
              <a:defRPr/>
            </a:pPr>
            <a:endParaRPr kumimoji="0" lang="en-US" sz="1600" b="0" i="0" u="none" strike="noStrike" kern="1600" cap="none" spc="-50" normalizeH="0" baseline="0" noProof="0" dirty="0">
              <a:ln>
                <a:noFill/>
              </a:ln>
              <a:solidFill>
                <a:srgbClr val="203661"/>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1350783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CFA2-66AF-42AF-BDF2-126765118126}"/>
              </a:ext>
            </a:extLst>
          </p:cNvPr>
          <p:cNvSpPr>
            <a:spLocks noGrp="1"/>
          </p:cNvSpPr>
          <p:nvPr>
            <p:ph type="title"/>
          </p:nvPr>
        </p:nvSpPr>
        <p:spPr/>
        <p:txBody>
          <a:bodyPr anchor="ctr"/>
          <a:lstStyle/>
          <a:p>
            <a:r>
              <a:rPr lang="en-US" dirty="0">
                <a:solidFill>
                  <a:schemeClr val="accent1"/>
                </a:solidFill>
                <a:latin typeface="Trebuchet MS" panose="020B0603020202020204" pitchFamily="34" charset="0"/>
              </a:rPr>
              <a:t>Results</a:t>
            </a:r>
            <a:br>
              <a:rPr lang="en-US" sz="2400" dirty="0">
                <a:solidFill>
                  <a:schemeClr val="accent1"/>
                </a:solidFill>
                <a:latin typeface="Trebuchet MS" panose="020B0603020202020204" pitchFamily="34" charset="0"/>
              </a:rPr>
            </a:br>
            <a:r>
              <a:rPr lang="en-US" sz="2400" b="0" dirty="0">
                <a:solidFill>
                  <a:schemeClr val="accent1"/>
                </a:solidFill>
                <a:latin typeface="Trebuchet MS" panose="020B0603020202020204" pitchFamily="34" charset="0"/>
              </a:rPr>
              <a:t>Observed Proportion and Predicted Probability of ORR Versus </a:t>
            </a:r>
            <a:r>
              <a:rPr lang="en-US" sz="2400" b="0" i="0" dirty="0">
                <a:solidFill>
                  <a:schemeClr val="accent1"/>
                </a:solidFill>
                <a:latin typeface="Trebuchet MS" panose="020B0603020202020204" pitchFamily="34" charset="0"/>
                <a:cs typeface="Arial" panose="020B0604020202020204" pitchFamily="34" charset="0"/>
              </a:rPr>
              <a:t>CAVG</a:t>
            </a:r>
            <a:r>
              <a:rPr lang="en-US" sz="2400" b="0" baseline="-25000" dirty="0">
                <a:solidFill>
                  <a:schemeClr val="accent1"/>
                </a:solidFill>
                <a:latin typeface="Trebuchet MS" panose="020B0603020202020204" pitchFamily="34" charset="0"/>
                <a:cs typeface="Arial" panose="020B0604020202020204" pitchFamily="34" charset="0"/>
              </a:rPr>
              <a:t>SG</a:t>
            </a:r>
            <a:endParaRPr lang="en-US" sz="2400" dirty="0">
              <a:solidFill>
                <a:schemeClr val="accent1"/>
              </a:solidFill>
            </a:endParaRPr>
          </a:p>
        </p:txBody>
      </p:sp>
      <p:sp>
        <p:nvSpPr>
          <p:cNvPr id="3" name="Slide Number Placeholder 2">
            <a:extLst>
              <a:ext uri="{FF2B5EF4-FFF2-40B4-BE49-F238E27FC236}">
                <a16:creationId xmlns:a16="http://schemas.microsoft.com/office/drawing/2014/main" id="{51854210-88BE-423B-ADF2-524F4F253D85}"/>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sp>
        <p:nvSpPr>
          <p:cNvPr id="5" name="Text Placeholder 4">
            <a:extLst>
              <a:ext uri="{FF2B5EF4-FFF2-40B4-BE49-F238E27FC236}">
                <a16:creationId xmlns:a16="http://schemas.microsoft.com/office/drawing/2014/main" id="{4A48AD0D-5CDD-4F0A-A780-964E04007535}"/>
              </a:ext>
            </a:extLst>
          </p:cNvPr>
          <p:cNvSpPr txBox="1">
            <a:spLocks/>
          </p:cNvSpPr>
          <p:nvPr/>
        </p:nvSpPr>
        <p:spPr>
          <a:xfrm>
            <a:off x="211015" y="5786554"/>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Dashed vertical lines in A and B indicate the boundaries of the exposure quartiles. </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CAVG</a:t>
            </a:r>
            <a:r>
              <a:rPr kumimoji="0" lang="en-US" sz="800" b="0" i="0" u="none" strike="noStrike" kern="1200" cap="none" spc="0" normalizeH="0" baseline="-25000" noProof="0" dirty="0">
                <a:ln>
                  <a:noFill/>
                </a:ln>
                <a:solidFill>
                  <a:srgbClr val="203661"/>
                </a:solidFill>
                <a:effectLst/>
                <a:uLnTx/>
                <a:uFillTx/>
                <a:latin typeface="Trebuchet MS" panose="020B0603020202020204" pitchFamily="34" charset="0"/>
                <a:ea typeface="+mn-ea"/>
                <a:cs typeface="Arial" panose="020B0604020202020204" pitchFamily="34" charset="0"/>
              </a:rPr>
              <a:t>SG</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average concentration of sacituzumab govitecan;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ORR, objective response rate.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pic>
        <p:nvPicPr>
          <p:cNvPr id="7" name="Picture 6">
            <a:extLst>
              <a:ext uri="{FF2B5EF4-FFF2-40B4-BE49-F238E27FC236}">
                <a16:creationId xmlns:a16="http://schemas.microsoft.com/office/drawing/2014/main" id="{9957DC0A-9FB0-4C1B-B389-4D7D31813E3E}"/>
              </a:ext>
            </a:extLst>
          </p:cNvPr>
          <p:cNvPicPr>
            <a:picLocks noChangeAspect="1"/>
          </p:cNvPicPr>
          <p:nvPr/>
        </p:nvPicPr>
        <p:blipFill>
          <a:blip r:embed="rId3"/>
          <a:stretch>
            <a:fillRect/>
          </a:stretch>
        </p:blipFill>
        <p:spPr>
          <a:xfrm>
            <a:off x="2242240" y="1521265"/>
            <a:ext cx="7286720" cy="4096168"/>
          </a:xfrm>
          <a:prstGeom prst="rect">
            <a:avLst/>
          </a:prstGeom>
        </p:spPr>
      </p:pic>
    </p:spTree>
    <p:extLst>
      <p:ext uri="{BB962C8B-B14F-4D97-AF65-F5344CB8AC3E}">
        <p14:creationId xmlns:p14="http://schemas.microsoft.com/office/powerpoint/2010/main" val="240086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9AF89-B0E6-4370-A59E-E99FE317FC79}"/>
              </a:ext>
            </a:extLst>
          </p:cNvPr>
          <p:cNvSpPr>
            <a:spLocks noGrp="1"/>
          </p:cNvSpPr>
          <p:nvPr>
            <p:ph type="title"/>
          </p:nvPr>
        </p:nvSpPr>
        <p:spPr/>
        <p:txBody>
          <a:bodyPr anchor="ctr"/>
          <a:lstStyle/>
          <a:p>
            <a:r>
              <a:rPr kumimoji="0" lang="en-US" b="1" i="0" u="none" strike="noStrike" kern="800" cap="none" spc="0" normalizeH="0" baseline="0" noProof="0" dirty="0">
                <a:ln>
                  <a:noFill/>
                </a:ln>
                <a:solidFill>
                  <a:srgbClr val="203661"/>
                </a:solidFill>
                <a:effectLst/>
                <a:uLnTx/>
                <a:uFillTx/>
                <a:latin typeface="Trebuchet MS" panose="020B0603020202020204" pitchFamily="34" charset="0"/>
                <a:ea typeface="+mj-ea"/>
              </a:rPr>
              <a:t>Results</a:t>
            </a:r>
            <a:br>
              <a:rPr kumimoji="0" lang="en-US" sz="2400" b="1" i="0" u="none" strike="noStrike" kern="800" cap="none" spc="0" normalizeH="0" baseline="0" noProof="0" dirty="0">
                <a:ln>
                  <a:noFill/>
                </a:ln>
                <a:solidFill>
                  <a:srgbClr val="203661"/>
                </a:solidFill>
                <a:effectLst/>
                <a:uLnTx/>
                <a:uFillTx/>
                <a:latin typeface="Trebuchet MS" panose="020B0603020202020204" pitchFamily="34" charset="0"/>
                <a:ea typeface="+mj-ea"/>
              </a:rPr>
            </a:br>
            <a:r>
              <a:rPr kumimoji="0" lang="en-US" sz="2400" b="1" i="0" u="none" strike="noStrike" kern="800" cap="none" spc="0" normalizeH="0" baseline="0" noProof="0" dirty="0">
                <a:ln>
                  <a:noFill/>
                </a:ln>
                <a:solidFill>
                  <a:srgbClr val="203661"/>
                </a:solidFill>
                <a:effectLst/>
                <a:uLnTx/>
                <a:uFillTx/>
                <a:latin typeface="Trebuchet MS" panose="020B0603020202020204" pitchFamily="34" charset="0"/>
                <a:ea typeface="+mj-ea"/>
              </a:rPr>
              <a:t>C. </a:t>
            </a:r>
            <a:r>
              <a:rPr kumimoji="0" lang="en-US" sz="2400" b="0" i="0" u="none" strike="noStrike" kern="800" cap="none" spc="0" normalizeH="0" baseline="0" noProof="0" dirty="0">
                <a:ln>
                  <a:noFill/>
                </a:ln>
                <a:solidFill>
                  <a:srgbClr val="203661"/>
                </a:solidFill>
                <a:effectLst/>
                <a:uLnTx/>
                <a:uFillTx/>
                <a:latin typeface="Trebuchet MS" panose="020B0603020202020204" pitchFamily="34" charset="0"/>
                <a:ea typeface="+mj-ea"/>
              </a:rPr>
              <a:t>Kaplan-Meier Curve of OS Stratified by </a:t>
            </a:r>
            <a:r>
              <a:rPr kumimoji="0" lang="en-US" sz="2400" b="0" i="0" u="none" strike="noStrike" kern="800" cap="none" spc="0" normalizeH="0" baseline="0" noProof="0" dirty="0" err="1">
                <a:ln>
                  <a:noFill/>
                </a:ln>
                <a:solidFill>
                  <a:srgbClr val="203661"/>
                </a:solidFill>
                <a:effectLst/>
                <a:uLnTx/>
                <a:uFillTx/>
                <a:latin typeface="Trebuchet MS" panose="020B0603020202020204" pitchFamily="34" charset="0"/>
                <a:ea typeface="+mj-ea"/>
              </a:rPr>
              <a:t>CAVG</a:t>
            </a:r>
            <a:r>
              <a:rPr kumimoji="0" lang="en-US" sz="2400" b="0" i="0" u="none" strike="noStrike" kern="800" cap="none" spc="0" normalizeH="0" baseline="-25000" noProof="0" dirty="0" err="1">
                <a:ln>
                  <a:noFill/>
                </a:ln>
                <a:solidFill>
                  <a:srgbClr val="203661"/>
                </a:solidFill>
                <a:effectLst/>
                <a:uLnTx/>
                <a:uFillTx/>
                <a:latin typeface="Trebuchet MS" panose="020B0603020202020204" pitchFamily="34" charset="0"/>
                <a:ea typeface="+mj-ea"/>
              </a:rPr>
              <a:t>tAB</a:t>
            </a:r>
            <a:r>
              <a:rPr kumimoji="0" lang="en-US" sz="2400" b="0" i="0" u="none" strike="noStrike" kern="800" cap="none" spc="0" normalizeH="0" baseline="0" noProof="0" dirty="0">
                <a:ln>
                  <a:noFill/>
                </a:ln>
                <a:solidFill>
                  <a:srgbClr val="203661"/>
                </a:solidFill>
                <a:effectLst/>
                <a:uLnTx/>
                <a:uFillTx/>
                <a:latin typeface="Trebuchet MS" panose="020B0603020202020204" pitchFamily="34" charset="0"/>
                <a:ea typeface="+mj-ea"/>
              </a:rPr>
              <a:t>,</a:t>
            </a:r>
            <a:r>
              <a:rPr kumimoji="0" lang="en-US" sz="2400" b="1" i="0" u="none" strike="noStrike" kern="800" cap="none" spc="0" normalizeH="0" baseline="0" noProof="0" dirty="0">
                <a:ln>
                  <a:noFill/>
                </a:ln>
                <a:solidFill>
                  <a:srgbClr val="203661"/>
                </a:solidFill>
                <a:effectLst/>
                <a:uLnTx/>
                <a:uFillTx/>
                <a:latin typeface="Trebuchet MS" panose="020B0603020202020204" pitchFamily="34" charset="0"/>
                <a:ea typeface="+mj-ea"/>
              </a:rPr>
              <a:t> D. </a:t>
            </a:r>
            <a:r>
              <a:rPr kumimoji="0" lang="en-US" sz="2400" b="0" i="0" u="none" strike="noStrike" kern="800" cap="none" spc="0" normalizeH="0" baseline="0" noProof="0" dirty="0">
                <a:ln>
                  <a:noFill/>
                </a:ln>
                <a:solidFill>
                  <a:srgbClr val="203661"/>
                </a:solidFill>
                <a:effectLst/>
                <a:uLnTx/>
                <a:uFillTx/>
                <a:latin typeface="Trebuchet MS" panose="020B0603020202020204" pitchFamily="34" charset="0"/>
                <a:ea typeface="+mj-ea"/>
              </a:rPr>
              <a:t>Kaplan-Meier Curve of PFS Stratified by </a:t>
            </a:r>
            <a:r>
              <a:rPr kumimoji="0" lang="en-US" sz="2400" b="0" i="0" u="none" strike="noStrike" kern="800" cap="none" spc="0" normalizeH="0" baseline="0" noProof="0" dirty="0" err="1">
                <a:ln>
                  <a:noFill/>
                </a:ln>
                <a:solidFill>
                  <a:srgbClr val="203661"/>
                </a:solidFill>
                <a:effectLst/>
                <a:uLnTx/>
                <a:uFillTx/>
                <a:latin typeface="Trebuchet MS" panose="020B0603020202020204" pitchFamily="34" charset="0"/>
                <a:ea typeface="+mj-ea"/>
                <a:cs typeface="Arial" panose="020B0604020202020204" pitchFamily="34" charset="0"/>
              </a:rPr>
              <a:t>CAVG</a:t>
            </a:r>
            <a:r>
              <a:rPr kumimoji="0" lang="en-US" sz="2400" b="0" i="0" u="none" strike="noStrike" kern="800" cap="none" spc="0" normalizeH="0" baseline="-25000" noProof="0" dirty="0" err="1">
                <a:ln>
                  <a:noFill/>
                </a:ln>
                <a:solidFill>
                  <a:srgbClr val="203661"/>
                </a:solidFill>
                <a:effectLst/>
                <a:uLnTx/>
                <a:uFillTx/>
                <a:latin typeface="Trebuchet MS" panose="020B0603020202020204" pitchFamily="34" charset="0"/>
                <a:ea typeface="+mj-ea"/>
                <a:cs typeface="Arial" panose="020B0604020202020204" pitchFamily="34" charset="0"/>
              </a:rPr>
              <a:t>tAB</a:t>
            </a:r>
            <a:endParaRPr lang="en-US" sz="2400" dirty="0"/>
          </a:p>
        </p:txBody>
      </p:sp>
      <p:sp>
        <p:nvSpPr>
          <p:cNvPr id="3" name="Slide Number Placeholder 2">
            <a:extLst>
              <a:ext uri="{FF2B5EF4-FFF2-40B4-BE49-F238E27FC236}">
                <a16:creationId xmlns:a16="http://schemas.microsoft.com/office/drawing/2014/main" id="{0665A753-4881-4371-A28E-2F2BD3933B7B}"/>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dirty="0">
              <a:ln>
                <a:noFill/>
              </a:ln>
              <a:solidFill>
                <a:srgbClr val="C6CAC6"/>
              </a:solidFill>
              <a:effectLst/>
              <a:uLnTx/>
              <a:uFillTx/>
              <a:latin typeface="Trebuchet MS" panose="020B0703020202090204" pitchFamily="34" charset="0"/>
              <a:ea typeface="+mn-ea"/>
              <a:cs typeface="+mn-cs"/>
            </a:endParaRPr>
          </a:p>
        </p:txBody>
      </p:sp>
      <p:pic>
        <p:nvPicPr>
          <p:cNvPr id="5" name="Picture 4">
            <a:extLst>
              <a:ext uri="{FF2B5EF4-FFF2-40B4-BE49-F238E27FC236}">
                <a16:creationId xmlns:a16="http://schemas.microsoft.com/office/drawing/2014/main" id="{7A177FFD-6BCF-412C-8DD2-24ACB651742A}"/>
              </a:ext>
            </a:extLst>
          </p:cNvPr>
          <p:cNvPicPr>
            <a:picLocks noChangeAspect="1"/>
          </p:cNvPicPr>
          <p:nvPr/>
        </p:nvPicPr>
        <p:blipFill>
          <a:blip r:embed="rId3"/>
          <a:stretch>
            <a:fillRect/>
          </a:stretch>
        </p:blipFill>
        <p:spPr>
          <a:xfrm>
            <a:off x="577516" y="1509010"/>
            <a:ext cx="11443138" cy="3839979"/>
          </a:xfrm>
          <a:prstGeom prst="rect">
            <a:avLst/>
          </a:prstGeom>
        </p:spPr>
      </p:pic>
      <p:sp>
        <p:nvSpPr>
          <p:cNvPr id="6" name="Text Placeholder 4">
            <a:extLst>
              <a:ext uri="{FF2B5EF4-FFF2-40B4-BE49-F238E27FC236}">
                <a16:creationId xmlns:a16="http://schemas.microsoft.com/office/drawing/2014/main" id="{F419DDD3-ED6F-4594-95EF-BBF20331DB58}"/>
              </a:ext>
            </a:extLst>
          </p:cNvPr>
          <p:cNvSpPr txBox="1">
            <a:spLocks/>
          </p:cNvSpPr>
          <p:nvPr/>
        </p:nvSpPr>
        <p:spPr>
          <a:xfrm>
            <a:off x="211015" y="5821480"/>
            <a:ext cx="11349170" cy="671395"/>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System Font Regular"/>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System Font Regular"/>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Dashed lines in C and D indicate median OS and PFS, respectively, for each quartile.</a:t>
            </a:r>
            <a:b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b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CAVG</a:t>
            </a:r>
            <a:r>
              <a:rPr kumimoji="0" lang="en-US" sz="800" b="0" i="0" u="none" strike="noStrike" kern="1200" cap="none" spc="0" normalizeH="0" baseline="-25000" noProof="0" dirty="0" err="1">
                <a:ln>
                  <a:noFill/>
                </a:ln>
                <a:solidFill>
                  <a:srgbClr val="203661"/>
                </a:solidFill>
                <a:effectLst/>
                <a:uLnTx/>
                <a:uFillTx/>
                <a:latin typeface="Trebuchet MS" panose="020B0603020202020204" pitchFamily="34" charset="0"/>
                <a:ea typeface="+mn-ea"/>
                <a:cs typeface="Arial" panose="020B0604020202020204" pitchFamily="34" charset="0"/>
              </a:rPr>
              <a:t>tAB</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average concentration of Total Antibody; </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Calibri" panose="020F0502020204030204" pitchFamily="34" charset="0"/>
                <a:cs typeface="Arial" panose="020B0604020202020204" pitchFamily="34" charset="0"/>
              </a:rPr>
              <a:t>OS, overall survival; PFS, progression-free survival.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1. Singh I, et al. Presented at ASCO 2022 (abstract ID #1076). Exposure-Response Analyses of Sacituzumab </a:t>
            </a:r>
            <a:r>
              <a:rPr kumimoji="0" lang="en-US" sz="800" b="0" i="0" u="none" strike="noStrike" kern="1200" cap="none" spc="0" normalizeH="0" baseline="0" noProof="0" dirty="0" err="1">
                <a:ln>
                  <a:noFill/>
                </a:ln>
                <a:solidFill>
                  <a:srgbClr val="203661"/>
                </a:solidFill>
                <a:effectLst/>
                <a:uLnTx/>
                <a:uFillTx/>
                <a:latin typeface="Trebuchet MS" panose="020B0603020202020204" pitchFamily="34" charset="0"/>
                <a:ea typeface="+mn-ea"/>
                <a:cs typeface="Arial" panose="020B0604020202020204" pitchFamily="34" charset="0"/>
              </a:rPr>
              <a:t>Govitecan</a:t>
            </a:r>
            <a:r>
              <a:rPr kumimoji="0" lang="en-US" sz="800" b="0" i="0" u="none" strike="noStrike" kern="1200" cap="none" spc="0" normalizeH="0" baseline="0" noProof="0" dirty="0">
                <a:ln>
                  <a:noFill/>
                </a:ln>
                <a:solidFill>
                  <a:srgbClr val="203661"/>
                </a:solidFill>
                <a:effectLst/>
                <a:uLnTx/>
                <a:uFillTx/>
                <a:latin typeface="Trebuchet MS" panose="020B0603020202020204" pitchFamily="34" charset="0"/>
                <a:ea typeface="+mn-ea"/>
                <a:cs typeface="Arial" panose="020B0604020202020204" pitchFamily="34" charset="0"/>
              </a:rPr>
              <a:t> Efficacy and Safety in Patients With Metastatic Triple-Negative Breast Cancer.</a:t>
            </a:r>
            <a:endParaRPr kumimoji="0" lang="en-US" sz="800" b="0" i="0" u="none" strike="sngStrike" kern="1200" cap="none" spc="0" normalizeH="0" baseline="30000" noProof="0" dirty="0">
              <a:ln>
                <a:noFill/>
              </a:ln>
              <a:solidFill>
                <a:srgbClr val="203661"/>
              </a:solidFill>
              <a:effectLst/>
              <a:uLnTx/>
              <a:uFillTx/>
              <a:latin typeface="Trebuchet MS" panose="020B0603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436642827"/>
      </p:ext>
    </p:extLst>
  </p:cSld>
  <p:clrMapOvr>
    <a:masterClrMapping/>
  </p:clrMapOvr>
</p:sld>
</file>

<file path=ppt/theme/theme1.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4178</Words>
  <Application>Microsoft Office PowerPoint</Application>
  <PresentationFormat>Widescreen</PresentationFormat>
  <Paragraphs>416</Paragraphs>
  <Slides>15</Slides>
  <Notes>14</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15</vt:i4>
      </vt:variant>
    </vt:vector>
  </HeadingPairs>
  <TitlesOfParts>
    <vt:vector size="28" baseType="lpstr">
      <vt:lpstr>Apple Symbols</vt:lpstr>
      <vt:lpstr>Arial</vt:lpstr>
      <vt:lpstr>Arial Narrow</vt:lpstr>
      <vt:lpstr>ArialMT</vt:lpstr>
      <vt:lpstr>Calibri</vt:lpstr>
      <vt:lpstr>Calibri Light</vt:lpstr>
      <vt:lpstr>Century Gothic</vt:lpstr>
      <vt:lpstr>Georgia</vt:lpstr>
      <vt:lpstr>Monaco</vt:lpstr>
      <vt:lpstr>Times New Roman</vt:lpstr>
      <vt:lpstr>Trebuchet MS</vt:lpstr>
      <vt:lpstr>Gilead and Kite Oncology Template</vt:lpstr>
      <vt:lpstr>Office Theme</vt:lpstr>
      <vt:lpstr>PowerPoint Presentation</vt:lpstr>
      <vt:lpstr>PowerPoint Presentation</vt:lpstr>
      <vt:lpstr>Background</vt:lpstr>
      <vt:lpstr>Study Design </vt:lpstr>
      <vt:lpstr>Methods</vt:lpstr>
      <vt:lpstr>Demographics and Baseline Characteristics</vt:lpstr>
      <vt:lpstr>Exposure-Efficacy Analysis </vt:lpstr>
      <vt:lpstr>Results Observed Proportion and Predicted Probability of ORR Versus CAVGSG</vt:lpstr>
      <vt:lpstr>Results C. Kaplan-Meier Curve of OS Stratified by CAVGtAB, D. Kaplan-Meier Curve of PFS Stratified by CAVGtAB</vt:lpstr>
      <vt:lpstr>Results A. Model-Predicted CR and ORR Outcomes and Model-Predicted OS and PFS at 12 Months by SG Dose, B. Median Survival Times for OS and PFS Across Exposure Quartiles of CAVGtAB, </vt:lpstr>
      <vt:lpstr>Exposure-Safety Analysis</vt:lpstr>
      <vt:lpstr>Results Observed Proportion and Predicted Probability of Grade ≥1 Neutropenia</vt:lpstr>
      <vt:lpstr>Model-Predicted Odds Ratio and Proportion of Patients with AEs by SG Dose</vt:lpstr>
      <vt:lpstr>Model-Predicted Odds Ratio and Proportion of Patients With AEs by SG Dose</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Jonas Söderholm</dc:creator>
  <cp:lastModifiedBy>Jonas Söderholm</cp:lastModifiedBy>
  <cp:revision>1</cp:revision>
  <dcterms:created xsi:type="dcterms:W3CDTF">2023-10-05T14:18:31Z</dcterms:created>
  <dcterms:modified xsi:type="dcterms:W3CDTF">2023-11-21T15:56:01Z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2023-10-05T14:18:31Z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aeb9b75b-670d-4b0e-a8d3-85368da626e0</vt:lpwstr>
  </property>
  <property fmtid="{D5CDD505-2E9C-101B-9397-08002B2CF9AE}" pid="8" name="MSIP_Label_418c1083-8924-401d-97ae-40f5eed0fcd8_ContentBits">
    <vt:lpwstr>0</vt:lpwstr>
  </property>
</Properties>
</file>