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4" r:id="rId2"/>
  </p:sldMasterIdLst>
  <p:notesMasterIdLst>
    <p:notesMasterId r:id="rId15"/>
  </p:notesMasterIdLst>
  <p:sldIdLst>
    <p:sldId id="13132" r:id="rId3"/>
    <p:sldId id="2147472668" r:id="rId4"/>
    <p:sldId id="2147481618" r:id="rId5"/>
    <p:sldId id="2147481626" r:id="rId6"/>
    <p:sldId id="2147481627" r:id="rId7"/>
    <p:sldId id="2147481628" r:id="rId8"/>
    <p:sldId id="2147481629" r:id="rId9"/>
    <p:sldId id="2147481630" r:id="rId10"/>
    <p:sldId id="2147481679" r:id="rId11"/>
    <p:sldId id="2147481680" r:id="rId12"/>
    <p:sldId id="2147481631" r:id="rId13"/>
    <p:sldId id="214748150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C166DD-B32C-42D1-8FE2-7C5849907527}" v="7" dt="2024-04-24T13:29:42.9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7" autoAdjust="0"/>
    <p:restoredTop sz="94660"/>
  </p:normalViewPr>
  <p:slideViewPr>
    <p:cSldViewPr snapToGrid="0">
      <p:cViewPr varScale="1">
        <p:scale>
          <a:sx n="81" d="100"/>
          <a:sy n="81" d="100"/>
        </p:scale>
        <p:origin x="34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s Söderholm" userId="b146546c-6bf2-46e5-8a26-00cca8510547" providerId="ADAL" clId="{3EC166DD-B32C-42D1-8FE2-7C5849907527}"/>
    <pc:docChg chg="custSel addSld delSld modSld sldOrd delMainMaster modMainMaster">
      <pc:chgData name="Jonas Söderholm" userId="b146546c-6bf2-46e5-8a26-00cca8510547" providerId="ADAL" clId="{3EC166DD-B32C-42D1-8FE2-7C5849907527}" dt="2024-04-24T13:30:12.625" v="258" actId="20577"/>
      <pc:docMkLst>
        <pc:docMk/>
      </pc:docMkLst>
      <pc:sldChg chg="del">
        <pc:chgData name="Jonas Söderholm" userId="b146546c-6bf2-46e5-8a26-00cca8510547" providerId="ADAL" clId="{3EC166DD-B32C-42D1-8FE2-7C5849907527}" dt="2023-12-11T15:50:15.654" v="106" actId="47"/>
        <pc:sldMkLst>
          <pc:docMk/>
          <pc:sldMk cId="431549242" sldId="256"/>
        </pc:sldMkLst>
      </pc:sldChg>
      <pc:sldChg chg="addSp delSp modSp mod ord">
        <pc:chgData name="Jonas Söderholm" userId="b146546c-6bf2-46e5-8a26-00cca8510547" providerId="ADAL" clId="{3EC166DD-B32C-42D1-8FE2-7C5849907527}" dt="2024-04-24T13:30:12.625" v="258" actId="20577"/>
        <pc:sldMkLst>
          <pc:docMk/>
          <pc:sldMk cId="3846850421" sldId="13132"/>
        </pc:sldMkLst>
        <pc:spChg chg="del">
          <ac:chgData name="Jonas Söderholm" userId="b146546c-6bf2-46e5-8a26-00cca8510547" providerId="ADAL" clId="{3EC166DD-B32C-42D1-8FE2-7C5849907527}" dt="2024-04-24T13:27:51.263" v="185" actId="478"/>
          <ac:spMkLst>
            <pc:docMk/>
            <pc:sldMk cId="3846850421" sldId="13132"/>
            <ac:spMk id="2" creationId="{87594190-4DAA-8BD9-9551-F10BC4480CA3}"/>
          </ac:spMkLst>
        </pc:spChg>
        <pc:spChg chg="del mod">
          <ac:chgData name="Jonas Söderholm" userId="b146546c-6bf2-46e5-8a26-00cca8510547" providerId="ADAL" clId="{3EC166DD-B32C-42D1-8FE2-7C5849907527}" dt="2024-04-24T13:29:03.619" v="248" actId="478"/>
          <ac:spMkLst>
            <pc:docMk/>
            <pc:sldMk cId="3846850421" sldId="13132"/>
            <ac:spMk id="3" creationId="{5A3D357E-3BBF-F065-5974-A13C9681B474}"/>
          </ac:spMkLst>
        </pc:spChg>
        <pc:spChg chg="add mod">
          <ac:chgData name="Jonas Söderholm" userId="b146546c-6bf2-46e5-8a26-00cca8510547" providerId="ADAL" clId="{3EC166DD-B32C-42D1-8FE2-7C5849907527}" dt="2024-04-24T13:30:12.625" v="258" actId="20577"/>
          <ac:spMkLst>
            <pc:docMk/>
            <pc:sldMk cId="3846850421" sldId="13132"/>
            <ac:spMk id="4" creationId="{903F0E88-E7B5-E83F-B5AE-53989135D43C}"/>
          </ac:spMkLst>
        </pc:spChg>
        <pc:spChg chg="del mod">
          <ac:chgData name="Jonas Söderholm" userId="b146546c-6bf2-46e5-8a26-00cca8510547" providerId="ADAL" clId="{3EC166DD-B32C-42D1-8FE2-7C5849907527}" dt="2024-03-18T14:27:54.181" v="163"/>
          <ac:spMkLst>
            <pc:docMk/>
            <pc:sldMk cId="3846850421" sldId="13132"/>
            <ac:spMk id="5" creationId="{8543ABBF-E1A0-A65C-1E66-7B08AD4BCA4E}"/>
          </ac:spMkLst>
        </pc:spChg>
        <pc:spChg chg="add mod">
          <ac:chgData name="Jonas Söderholm" userId="b146546c-6bf2-46e5-8a26-00cca8510547" providerId="ADAL" clId="{3EC166DD-B32C-42D1-8FE2-7C5849907527}" dt="2024-04-24T13:29:19.183" v="253" actId="20577"/>
          <ac:spMkLst>
            <pc:docMk/>
            <pc:sldMk cId="3846850421" sldId="13132"/>
            <ac:spMk id="5" creationId="{92D49517-7381-03D9-A316-590153554A41}"/>
          </ac:spMkLst>
        </pc:spChg>
        <pc:spChg chg="add mod">
          <ac:chgData name="Jonas Söderholm" userId="b146546c-6bf2-46e5-8a26-00cca8510547" providerId="ADAL" clId="{3EC166DD-B32C-42D1-8FE2-7C5849907527}" dt="2024-04-24T13:29:11.882" v="249"/>
          <ac:spMkLst>
            <pc:docMk/>
            <pc:sldMk cId="3846850421" sldId="13132"/>
            <ac:spMk id="6" creationId="{2394AE2F-9C2A-8497-79CA-8CF0947B433A}"/>
          </ac:spMkLst>
        </pc:spChg>
      </pc:sldChg>
      <pc:sldChg chg="delSp mod">
        <pc:chgData name="Jonas Söderholm" userId="b146546c-6bf2-46e5-8a26-00cca8510547" providerId="ADAL" clId="{3EC166DD-B32C-42D1-8FE2-7C5849907527}" dt="2024-03-18T14:28:05.468" v="167" actId="478"/>
        <pc:sldMkLst>
          <pc:docMk/>
          <pc:sldMk cId="128614663" sldId="2147472668"/>
        </pc:sldMkLst>
        <pc:spChg chg="del">
          <ac:chgData name="Jonas Söderholm" userId="b146546c-6bf2-46e5-8a26-00cca8510547" providerId="ADAL" clId="{3EC166DD-B32C-42D1-8FE2-7C5849907527}" dt="2024-03-18T14:28:05.468" v="167" actId="478"/>
          <ac:spMkLst>
            <pc:docMk/>
            <pc:sldMk cId="128614663" sldId="2147472668"/>
            <ac:spMk id="7" creationId="{5F12E8FD-6AAE-4C85-B382-BF1C37189529}"/>
          </ac:spMkLst>
        </pc:spChg>
        <pc:picChg chg="del">
          <ac:chgData name="Jonas Söderholm" userId="b146546c-6bf2-46e5-8a26-00cca8510547" providerId="ADAL" clId="{3EC166DD-B32C-42D1-8FE2-7C5849907527}" dt="2024-03-18T14:28:03.170" v="166" actId="478"/>
          <ac:picMkLst>
            <pc:docMk/>
            <pc:sldMk cId="128614663" sldId="2147472668"/>
            <ac:picMk id="8" creationId="{758A4F08-7772-46C8-8C50-7F39E04AB89B}"/>
          </ac:picMkLst>
        </pc:picChg>
      </pc:sldChg>
      <pc:sldChg chg="addSp delSp modSp mod">
        <pc:chgData name="Jonas Söderholm" userId="b146546c-6bf2-46e5-8a26-00cca8510547" providerId="ADAL" clId="{3EC166DD-B32C-42D1-8FE2-7C5849907527}" dt="2024-04-24T13:29:42.971" v="255"/>
        <pc:sldMkLst>
          <pc:docMk/>
          <pc:sldMk cId="1456972824" sldId="2147481500"/>
        </pc:sldMkLst>
        <pc:spChg chg="del">
          <ac:chgData name="Jonas Söderholm" userId="b146546c-6bf2-46e5-8a26-00cca8510547" providerId="ADAL" clId="{3EC166DD-B32C-42D1-8FE2-7C5849907527}" dt="2024-04-24T13:29:42.806" v="254" actId="478"/>
          <ac:spMkLst>
            <pc:docMk/>
            <pc:sldMk cId="1456972824" sldId="2147481500"/>
            <ac:spMk id="2" creationId="{ACECD521-1E3F-F93A-F875-0E9ADCDB5E53}"/>
          </ac:spMkLst>
        </pc:spChg>
        <pc:spChg chg="add mod">
          <ac:chgData name="Jonas Söderholm" userId="b146546c-6bf2-46e5-8a26-00cca8510547" providerId="ADAL" clId="{3EC166DD-B32C-42D1-8FE2-7C5849907527}" dt="2024-04-24T13:29:42.971" v="255"/>
          <ac:spMkLst>
            <pc:docMk/>
            <pc:sldMk cId="1456972824" sldId="2147481500"/>
            <ac:spMk id="5" creationId="{057C0A85-B665-28BF-F780-5C2F34EEEC3D}"/>
          </ac:spMkLst>
        </pc:spChg>
      </pc:sldChg>
      <pc:sldChg chg="modSp mod">
        <pc:chgData name="Jonas Söderholm" userId="b146546c-6bf2-46e5-8a26-00cca8510547" providerId="ADAL" clId="{3EC166DD-B32C-42D1-8FE2-7C5849907527}" dt="2024-03-18T14:28:34.525" v="181" actId="20577"/>
        <pc:sldMkLst>
          <pc:docMk/>
          <pc:sldMk cId="3602245679" sldId="2147481618"/>
        </pc:sldMkLst>
        <pc:spChg chg="mod">
          <ac:chgData name="Jonas Söderholm" userId="b146546c-6bf2-46e5-8a26-00cca8510547" providerId="ADAL" clId="{3EC166DD-B32C-42D1-8FE2-7C5849907527}" dt="2024-03-18T14:28:34.525" v="181" actId="20577"/>
          <ac:spMkLst>
            <pc:docMk/>
            <pc:sldMk cId="3602245679" sldId="2147481618"/>
            <ac:spMk id="4" creationId="{92A049A3-4A30-0054-D710-939413C45868}"/>
          </ac:spMkLst>
        </pc:spChg>
      </pc:sldChg>
      <pc:sldChg chg="modSp mod">
        <pc:chgData name="Jonas Söderholm" userId="b146546c-6bf2-46e5-8a26-00cca8510547" providerId="ADAL" clId="{3EC166DD-B32C-42D1-8FE2-7C5849907527}" dt="2024-02-26T16:00:17.231" v="160" actId="1035"/>
        <pc:sldMkLst>
          <pc:docMk/>
          <pc:sldMk cId="873209120" sldId="2147481628"/>
        </pc:sldMkLst>
        <pc:spChg chg="mod">
          <ac:chgData name="Jonas Söderholm" userId="b146546c-6bf2-46e5-8a26-00cca8510547" providerId="ADAL" clId="{3EC166DD-B32C-42D1-8FE2-7C5849907527}" dt="2024-02-26T16:00:17.231" v="160" actId="1035"/>
          <ac:spMkLst>
            <pc:docMk/>
            <pc:sldMk cId="873209120" sldId="2147481628"/>
            <ac:spMk id="18" creationId="{665FBB46-CC49-5861-458C-DA19230A84A4}"/>
          </ac:spMkLst>
        </pc:spChg>
      </pc:sldChg>
      <pc:sldChg chg="add del">
        <pc:chgData name="Jonas Söderholm" userId="b146546c-6bf2-46e5-8a26-00cca8510547" providerId="ADAL" clId="{3EC166DD-B32C-42D1-8FE2-7C5849907527}" dt="2024-04-24T13:29:45.343" v="256" actId="47"/>
        <pc:sldMkLst>
          <pc:docMk/>
          <pc:sldMk cId="2356449408" sldId="2147481681"/>
        </pc:sldMkLst>
      </pc:sldChg>
      <pc:sldChg chg="add del">
        <pc:chgData name="Jonas Söderholm" userId="b146546c-6bf2-46e5-8a26-00cca8510547" providerId="ADAL" clId="{3EC166DD-B32C-42D1-8FE2-7C5849907527}" dt="2024-04-24T13:28:03.904" v="187"/>
        <pc:sldMkLst>
          <pc:docMk/>
          <pc:sldMk cId="3797940485" sldId="2147481682"/>
        </pc:sldMkLst>
      </pc:sldChg>
      <pc:sldMasterChg chg="del delSldLayout">
        <pc:chgData name="Jonas Söderholm" userId="b146546c-6bf2-46e5-8a26-00cca8510547" providerId="ADAL" clId="{3EC166DD-B32C-42D1-8FE2-7C5849907527}" dt="2023-12-11T15:50:15.654" v="106" actId="47"/>
        <pc:sldMasterMkLst>
          <pc:docMk/>
          <pc:sldMasterMk cId="1371511503" sldId="2147483648"/>
        </pc:sldMasterMkLst>
        <pc:sldLayoutChg chg="del">
          <pc:chgData name="Jonas Söderholm" userId="b146546c-6bf2-46e5-8a26-00cca8510547" providerId="ADAL" clId="{3EC166DD-B32C-42D1-8FE2-7C5849907527}" dt="2023-12-11T15:50:15.654" v="106" actId="47"/>
          <pc:sldLayoutMkLst>
            <pc:docMk/>
            <pc:sldMasterMk cId="1371511503" sldId="2147483648"/>
            <pc:sldLayoutMk cId="1136113431" sldId="2147483649"/>
          </pc:sldLayoutMkLst>
        </pc:sldLayoutChg>
        <pc:sldLayoutChg chg="del">
          <pc:chgData name="Jonas Söderholm" userId="b146546c-6bf2-46e5-8a26-00cca8510547" providerId="ADAL" clId="{3EC166DD-B32C-42D1-8FE2-7C5849907527}" dt="2023-12-11T15:50:15.654" v="106" actId="47"/>
          <pc:sldLayoutMkLst>
            <pc:docMk/>
            <pc:sldMasterMk cId="1371511503" sldId="2147483648"/>
            <pc:sldLayoutMk cId="1942155363" sldId="2147483650"/>
          </pc:sldLayoutMkLst>
        </pc:sldLayoutChg>
        <pc:sldLayoutChg chg="del">
          <pc:chgData name="Jonas Söderholm" userId="b146546c-6bf2-46e5-8a26-00cca8510547" providerId="ADAL" clId="{3EC166DD-B32C-42D1-8FE2-7C5849907527}" dt="2023-12-11T15:50:15.654" v="106" actId="47"/>
          <pc:sldLayoutMkLst>
            <pc:docMk/>
            <pc:sldMasterMk cId="1371511503" sldId="2147483648"/>
            <pc:sldLayoutMk cId="4169241694" sldId="2147483651"/>
          </pc:sldLayoutMkLst>
        </pc:sldLayoutChg>
        <pc:sldLayoutChg chg="del">
          <pc:chgData name="Jonas Söderholm" userId="b146546c-6bf2-46e5-8a26-00cca8510547" providerId="ADAL" clId="{3EC166DD-B32C-42D1-8FE2-7C5849907527}" dt="2023-12-11T15:50:15.654" v="106" actId="47"/>
          <pc:sldLayoutMkLst>
            <pc:docMk/>
            <pc:sldMasterMk cId="1371511503" sldId="2147483648"/>
            <pc:sldLayoutMk cId="4133462592" sldId="2147483652"/>
          </pc:sldLayoutMkLst>
        </pc:sldLayoutChg>
        <pc:sldLayoutChg chg="del">
          <pc:chgData name="Jonas Söderholm" userId="b146546c-6bf2-46e5-8a26-00cca8510547" providerId="ADAL" clId="{3EC166DD-B32C-42D1-8FE2-7C5849907527}" dt="2023-12-11T15:50:15.654" v="106" actId="47"/>
          <pc:sldLayoutMkLst>
            <pc:docMk/>
            <pc:sldMasterMk cId="1371511503" sldId="2147483648"/>
            <pc:sldLayoutMk cId="662835377" sldId="2147483653"/>
          </pc:sldLayoutMkLst>
        </pc:sldLayoutChg>
        <pc:sldLayoutChg chg="del">
          <pc:chgData name="Jonas Söderholm" userId="b146546c-6bf2-46e5-8a26-00cca8510547" providerId="ADAL" clId="{3EC166DD-B32C-42D1-8FE2-7C5849907527}" dt="2023-12-11T15:50:15.654" v="106" actId="47"/>
          <pc:sldLayoutMkLst>
            <pc:docMk/>
            <pc:sldMasterMk cId="1371511503" sldId="2147483648"/>
            <pc:sldLayoutMk cId="3981358029" sldId="2147483654"/>
          </pc:sldLayoutMkLst>
        </pc:sldLayoutChg>
        <pc:sldLayoutChg chg="del">
          <pc:chgData name="Jonas Söderholm" userId="b146546c-6bf2-46e5-8a26-00cca8510547" providerId="ADAL" clId="{3EC166DD-B32C-42D1-8FE2-7C5849907527}" dt="2023-12-11T15:50:15.654" v="106" actId="47"/>
          <pc:sldLayoutMkLst>
            <pc:docMk/>
            <pc:sldMasterMk cId="1371511503" sldId="2147483648"/>
            <pc:sldLayoutMk cId="1545662372" sldId="2147483655"/>
          </pc:sldLayoutMkLst>
        </pc:sldLayoutChg>
        <pc:sldLayoutChg chg="del">
          <pc:chgData name="Jonas Söderholm" userId="b146546c-6bf2-46e5-8a26-00cca8510547" providerId="ADAL" clId="{3EC166DD-B32C-42D1-8FE2-7C5849907527}" dt="2023-12-11T15:50:15.654" v="106" actId="47"/>
          <pc:sldLayoutMkLst>
            <pc:docMk/>
            <pc:sldMasterMk cId="1371511503" sldId="2147483648"/>
            <pc:sldLayoutMk cId="211707127" sldId="2147483656"/>
          </pc:sldLayoutMkLst>
        </pc:sldLayoutChg>
        <pc:sldLayoutChg chg="del">
          <pc:chgData name="Jonas Söderholm" userId="b146546c-6bf2-46e5-8a26-00cca8510547" providerId="ADAL" clId="{3EC166DD-B32C-42D1-8FE2-7C5849907527}" dt="2023-12-11T15:50:15.654" v="106" actId="47"/>
          <pc:sldLayoutMkLst>
            <pc:docMk/>
            <pc:sldMasterMk cId="1371511503" sldId="2147483648"/>
            <pc:sldLayoutMk cId="146824130" sldId="2147483657"/>
          </pc:sldLayoutMkLst>
        </pc:sldLayoutChg>
        <pc:sldLayoutChg chg="del">
          <pc:chgData name="Jonas Söderholm" userId="b146546c-6bf2-46e5-8a26-00cca8510547" providerId="ADAL" clId="{3EC166DD-B32C-42D1-8FE2-7C5849907527}" dt="2023-12-11T15:50:15.654" v="106" actId="47"/>
          <pc:sldLayoutMkLst>
            <pc:docMk/>
            <pc:sldMasterMk cId="1371511503" sldId="2147483648"/>
            <pc:sldLayoutMk cId="1089684453" sldId="2147483658"/>
          </pc:sldLayoutMkLst>
        </pc:sldLayoutChg>
        <pc:sldLayoutChg chg="del">
          <pc:chgData name="Jonas Söderholm" userId="b146546c-6bf2-46e5-8a26-00cca8510547" providerId="ADAL" clId="{3EC166DD-B32C-42D1-8FE2-7C5849907527}" dt="2023-12-11T15:50:15.654" v="106" actId="47"/>
          <pc:sldLayoutMkLst>
            <pc:docMk/>
            <pc:sldMasterMk cId="1371511503" sldId="2147483648"/>
            <pc:sldLayoutMk cId="2785520297" sldId="2147483659"/>
          </pc:sldLayoutMkLst>
        </pc:sldLayoutChg>
      </pc:sldMasterChg>
      <pc:sldMasterChg chg="modSp mod">
        <pc:chgData name="Jonas Söderholm" userId="b146546c-6bf2-46e5-8a26-00cca8510547" providerId="ADAL" clId="{3EC166DD-B32C-42D1-8FE2-7C5849907527}" dt="2024-03-18T14:28:18.547" v="172" actId="20577"/>
        <pc:sldMasterMkLst>
          <pc:docMk/>
          <pc:sldMasterMk cId="1451546145" sldId="2147483660"/>
        </pc:sldMasterMkLst>
        <pc:spChg chg="mod">
          <ac:chgData name="Jonas Söderholm" userId="b146546c-6bf2-46e5-8a26-00cca8510547" providerId="ADAL" clId="{3EC166DD-B32C-42D1-8FE2-7C5849907527}" dt="2024-03-18T14:28:18.547" v="172" actId="20577"/>
          <ac:spMkLst>
            <pc:docMk/>
            <pc:sldMasterMk cId="1451546145" sldId="2147483660"/>
            <ac:spMk id="4" creationId="{C4970CB9-DABE-CF0E-E989-6A1010A5CDBD}"/>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42584F-426B-4C1F-B40B-1C60C2F4329D}" type="datetimeFigureOut">
              <a:rPr lang="en-US" smtClean="0"/>
              <a:t>4/24/2024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59C2A7-A070-4DFF-A88F-D3FE79DB10E9}" type="slidenum">
              <a:rPr lang="en-US" smtClean="0"/>
              <a:t>‹#›</a:t>
            </a:fld>
            <a:endParaRPr lang="en-US"/>
          </a:p>
        </p:txBody>
      </p:sp>
    </p:spTree>
    <p:extLst>
      <p:ext uri="{BB962C8B-B14F-4D97-AF65-F5344CB8AC3E}">
        <p14:creationId xmlns:p14="http://schemas.microsoft.com/office/powerpoint/2010/main" val="440418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7035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659563" y="1414463"/>
            <a:ext cx="6784975" cy="38163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48BC74-7823-9047-8682-E48938EF76E5}" type="slidenum">
              <a:rPr kumimoji="0" lang="en-US" sz="1200" b="0" i="0" u="none" strike="noStrike" kern="0" cap="none" spc="0" normalizeH="0" baseline="0" noProof="0" smtClean="0">
                <a:ln>
                  <a:noFill/>
                </a:ln>
                <a:solidFill>
                  <a:sysClr val="windowText" lastClr="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12419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Red">
    <p:bg>
      <p:bgRef idx="1001">
        <a:schemeClr val="bg1"/>
      </p:bgRef>
    </p:bg>
    <p:spTree>
      <p:nvGrpSpPr>
        <p:cNvPr id="1" name=""/>
        <p:cNvGrpSpPr/>
        <p:nvPr/>
      </p:nvGrpSpPr>
      <p:grpSpPr>
        <a:xfrm>
          <a:off x="0" y="0"/>
          <a:ext cx="0" cy="0"/>
          <a:chOff x="0" y="0"/>
          <a:chExt cx="0" cy="0"/>
        </a:xfrm>
      </p:grpSpPr>
      <p:sp>
        <p:nvSpPr>
          <p:cNvPr id="10" name="Snip Same Side Corner Rectangle 9">
            <a:extLst>
              <a:ext uri="{FF2B5EF4-FFF2-40B4-BE49-F238E27FC236}">
                <a16:creationId xmlns:a16="http://schemas.microsoft.com/office/drawing/2014/main" id="{543CA030-B9BB-F44B-87E8-9D88D615959F}"/>
              </a:ext>
            </a:extLst>
          </p:cNvPr>
          <p:cNvSpPr/>
          <p:nvPr userDrawn="1"/>
        </p:nvSpPr>
        <p:spPr>
          <a:xfrm rot="10800000">
            <a:off x="-3534" y="-7712"/>
            <a:ext cx="12242966" cy="3225964"/>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0 w 12246603"/>
              <a:gd name="connsiteY6" fmla="*/ 6897738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40341 w 12246603"/>
              <a:gd name="connsiteY5" fmla="*/ 5001703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26894 w 12246603"/>
              <a:gd name="connsiteY5" fmla="*/ 3293926 h 6897738"/>
              <a:gd name="connsiteX6" fmla="*/ 40341 w 12246603"/>
              <a:gd name="connsiteY6" fmla="*/ 4463820 h 6897738"/>
              <a:gd name="connsiteX7" fmla="*/ 0 w 12246603"/>
              <a:gd name="connsiteY7" fmla="*/ 1182761 h 6897738"/>
              <a:gd name="connsiteX8" fmla="*/ 8603213 w 12246603"/>
              <a:gd name="connsiteY8" fmla="*/ 0 h 6897738"/>
              <a:gd name="connsiteX0" fmla="*/ 8616660 w 12260050"/>
              <a:gd name="connsiteY0" fmla="*/ 0 h 6897738"/>
              <a:gd name="connsiteX1" fmla="*/ 8624025 w 12260050"/>
              <a:gd name="connsiteY1" fmla="*/ 2793 h 6897738"/>
              <a:gd name="connsiteX2" fmla="*/ 12233156 w 12260050"/>
              <a:gd name="connsiteY2" fmla="*/ 1182761 h 6897738"/>
              <a:gd name="connsiteX3" fmla="*/ 12233156 w 12260050"/>
              <a:gd name="connsiteY3" fmla="*/ 6897738 h 6897738"/>
              <a:gd name="connsiteX4" fmla="*/ 12260050 w 12260050"/>
              <a:gd name="connsiteY4" fmla="*/ 4557950 h 6897738"/>
              <a:gd name="connsiteX5" fmla="*/ 40341 w 12260050"/>
              <a:gd name="connsiteY5" fmla="*/ 3293926 h 6897738"/>
              <a:gd name="connsiteX6" fmla="*/ 0 w 12260050"/>
              <a:gd name="connsiteY6" fmla="*/ 3132562 h 6897738"/>
              <a:gd name="connsiteX7" fmla="*/ 13447 w 12260050"/>
              <a:gd name="connsiteY7" fmla="*/ 1182761 h 6897738"/>
              <a:gd name="connsiteX8" fmla="*/ 8616660 w 12260050"/>
              <a:gd name="connsiteY8" fmla="*/ 0 h 6897738"/>
              <a:gd name="connsiteX0" fmla="*/ 8616660 w 12260050"/>
              <a:gd name="connsiteY0" fmla="*/ 0 h 4557950"/>
              <a:gd name="connsiteX1" fmla="*/ 8624025 w 12260050"/>
              <a:gd name="connsiteY1" fmla="*/ 2793 h 4557950"/>
              <a:gd name="connsiteX2" fmla="*/ 12233156 w 12260050"/>
              <a:gd name="connsiteY2" fmla="*/ 1182761 h 4557950"/>
              <a:gd name="connsiteX3" fmla="*/ 12233156 w 12260050"/>
              <a:gd name="connsiteY3" fmla="*/ 3334268 h 4557950"/>
              <a:gd name="connsiteX4" fmla="*/ 12260050 w 12260050"/>
              <a:gd name="connsiteY4" fmla="*/ 4557950 h 4557950"/>
              <a:gd name="connsiteX5" fmla="*/ 40341 w 12260050"/>
              <a:gd name="connsiteY5" fmla="*/ 3293926 h 4557950"/>
              <a:gd name="connsiteX6" fmla="*/ 0 w 12260050"/>
              <a:gd name="connsiteY6" fmla="*/ 3132562 h 4557950"/>
              <a:gd name="connsiteX7" fmla="*/ 13447 w 12260050"/>
              <a:gd name="connsiteY7" fmla="*/ 1182761 h 4557950"/>
              <a:gd name="connsiteX8" fmla="*/ 8616660 w 12260050"/>
              <a:gd name="connsiteY8" fmla="*/ 0 h 4557950"/>
              <a:gd name="connsiteX0" fmla="*/ 8616660 w 12260050"/>
              <a:gd name="connsiteY0" fmla="*/ 0 h 3441844"/>
              <a:gd name="connsiteX1" fmla="*/ 8624025 w 12260050"/>
              <a:gd name="connsiteY1" fmla="*/ 2793 h 3441844"/>
              <a:gd name="connsiteX2" fmla="*/ 12233156 w 12260050"/>
              <a:gd name="connsiteY2" fmla="*/ 1182761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007950 h 3441844"/>
              <a:gd name="connsiteX8" fmla="*/ 8616660 w 12260050"/>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40341 w 12313838"/>
              <a:gd name="connsiteY5" fmla="*/ 3293926 h 3441844"/>
              <a:gd name="connsiteX6" fmla="*/ 0 w 12313838"/>
              <a:gd name="connsiteY6" fmla="*/ 3132562 h 3441844"/>
              <a:gd name="connsiteX7" fmla="*/ 13447 w 12313838"/>
              <a:gd name="connsiteY7" fmla="*/ 1007950 h 3441844"/>
              <a:gd name="connsiteX8" fmla="*/ 8616660 w 12313838"/>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132562 h 3441844"/>
              <a:gd name="connsiteX6" fmla="*/ 13447 w 12313838"/>
              <a:gd name="connsiteY6" fmla="*/ 1007950 h 3441844"/>
              <a:gd name="connsiteX7" fmla="*/ 8616660 w 12313838"/>
              <a:gd name="connsiteY7"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217086 h 3441844"/>
              <a:gd name="connsiteX6" fmla="*/ 13447 w 12313838"/>
              <a:gd name="connsiteY6" fmla="*/ 1007950 h 3441844"/>
              <a:gd name="connsiteX7" fmla="*/ 8616660 w 12313838"/>
              <a:gd name="connsiteY7" fmla="*/ 0 h 3441844"/>
              <a:gd name="connsiteX0" fmla="*/ 8616660 w 12313838"/>
              <a:gd name="connsiteY0" fmla="*/ 0 h 3320821"/>
              <a:gd name="connsiteX1" fmla="*/ 8624025 w 12313838"/>
              <a:gd name="connsiteY1" fmla="*/ 2793 h 3320821"/>
              <a:gd name="connsiteX2" fmla="*/ 12260050 w 12313838"/>
              <a:gd name="connsiteY2" fmla="*/ 994503 h 3320821"/>
              <a:gd name="connsiteX3" fmla="*/ 12313838 w 12313838"/>
              <a:gd name="connsiteY3" fmla="*/ 3320821 h 3320821"/>
              <a:gd name="connsiteX4" fmla="*/ 0 w 12313838"/>
              <a:gd name="connsiteY4" fmla="*/ 3217086 h 3320821"/>
              <a:gd name="connsiteX5" fmla="*/ 13447 w 12313838"/>
              <a:gd name="connsiteY5" fmla="*/ 1007950 h 3320821"/>
              <a:gd name="connsiteX6" fmla="*/ 8616660 w 12313838"/>
              <a:gd name="connsiteY6" fmla="*/ 0 h 3320821"/>
              <a:gd name="connsiteX0" fmla="*/ 8616660 w 12260050"/>
              <a:gd name="connsiteY0" fmla="*/ 0 h 3236297"/>
              <a:gd name="connsiteX1" fmla="*/ 8624025 w 12260050"/>
              <a:gd name="connsiteY1" fmla="*/ 2793 h 3236297"/>
              <a:gd name="connsiteX2" fmla="*/ 12260050 w 12260050"/>
              <a:gd name="connsiteY2" fmla="*/ 994503 h 3236297"/>
              <a:gd name="connsiteX3" fmla="*/ 12190893 w 12260050"/>
              <a:gd name="connsiteY3" fmla="*/ 3236297 h 3236297"/>
              <a:gd name="connsiteX4" fmla="*/ 0 w 12260050"/>
              <a:gd name="connsiteY4" fmla="*/ 3217086 h 3236297"/>
              <a:gd name="connsiteX5" fmla="*/ 13447 w 12260050"/>
              <a:gd name="connsiteY5" fmla="*/ 1007950 h 3236297"/>
              <a:gd name="connsiteX6" fmla="*/ 8616660 w 12260050"/>
              <a:gd name="connsiteY6" fmla="*/ 0 h 3236297"/>
              <a:gd name="connsiteX0" fmla="*/ 8616660 w 12260050"/>
              <a:gd name="connsiteY0" fmla="*/ 0 h 3217086"/>
              <a:gd name="connsiteX1" fmla="*/ 8624025 w 12260050"/>
              <a:gd name="connsiteY1" fmla="*/ 2793 h 3217086"/>
              <a:gd name="connsiteX2" fmla="*/ 12260050 w 12260050"/>
              <a:gd name="connsiteY2" fmla="*/ 994503 h 3217086"/>
              <a:gd name="connsiteX3" fmla="*/ 11745219 w 12260050"/>
              <a:gd name="connsiteY3" fmla="*/ 2951988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260050"/>
              <a:gd name="connsiteY0" fmla="*/ 0 h 3217086"/>
              <a:gd name="connsiteX1" fmla="*/ 8624025 w 12260050"/>
              <a:gd name="connsiteY1" fmla="*/ 2793 h 3217086"/>
              <a:gd name="connsiteX2" fmla="*/ 12260050 w 12260050"/>
              <a:gd name="connsiteY2" fmla="*/ 994503 h 3217086"/>
              <a:gd name="connsiteX3" fmla="*/ 12183209 w 12260050"/>
              <a:gd name="connsiteY3" fmla="*/ 3213245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198578"/>
              <a:gd name="connsiteY0" fmla="*/ 0 h 3217086"/>
              <a:gd name="connsiteX1" fmla="*/ 8624025 w 12198578"/>
              <a:gd name="connsiteY1" fmla="*/ 2793 h 3217086"/>
              <a:gd name="connsiteX2" fmla="*/ 12198578 w 12198578"/>
              <a:gd name="connsiteY2" fmla="*/ 986819 h 3217086"/>
              <a:gd name="connsiteX3" fmla="*/ 12183209 w 12198578"/>
              <a:gd name="connsiteY3" fmla="*/ 3213245 h 3217086"/>
              <a:gd name="connsiteX4" fmla="*/ 0 w 12198578"/>
              <a:gd name="connsiteY4" fmla="*/ 3217086 h 3217086"/>
              <a:gd name="connsiteX5" fmla="*/ 13447 w 12198578"/>
              <a:gd name="connsiteY5" fmla="*/ 1007950 h 3217086"/>
              <a:gd name="connsiteX6" fmla="*/ 8616660 w 12198578"/>
              <a:gd name="connsiteY6" fmla="*/ 0 h 3217086"/>
              <a:gd name="connsiteX0" fmla="*/ 8616660 w 12198578"/>
              <a:gd name="connsiteY0" fmla="*/ 0 h 3223755"/>
              <a:gd name="connsiteX1" fmla="*/ 8624025 w 12198578"/>
              <a:gd name="connsiteY1" fmla="*/ 2793 h 3223755"/>
              <a:gd name="connsiteX2" fmla="*/ 12198578 w 12198578"/>
              <a:gd name="connsiteY2" fmla="*/ 986819 h 3223755"/>
              <a:gd name="connsiteX3" fmla="*/ 12193720 w 12198578"/>
              <a:gd name="connsiteY3" fmla="*/ 3223755 h 3223755"/>
              <a:gd name="connsiteX4" fmla="*/ 0 w 12198578"/>
              <a:gd name="connsiteY4" fmla="*/ 3217086 h 3223755"/>
              <a:gd name="connsiteX5" fmla="*/ 13447 w 12198578"/>
              <a:gd name="connsiteY5" fmla="*/ 1007950 h 3223755"/>
              <a:gd name="connsiteX6" fmla="*/ 8616660 w 12198578"/>
              <a:gd name="connsiteY6" fmla="*/ 0 h 3223755"/>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57835 w 12242966"/>
              <a:gd name="connsiteY5" fmla="*/ 1007950 h 3225964"/>
              <a:gd name="connsiteX6" fmla="*/ 8661048 w 12242966"/>
              <a:gd name="connsiteY6" fmla="*/ 0 h 3225964"/>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31202 w 12242966"/>
              <a:gd name="connsiteY5" fmla="*/ 999072 h 3225964"/>
              <a:gd name="connsiteX6" fmla="*/ 8661048 w 12242966"/>
              <a:gd name="connsiteY6" fmla="*/ 0 h 3225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2966" h="3225964">
                <a:moveTo>
                  <a:pt x="8661048" y="0"/>
                </a:moveTo>
                <a:lnTo>
                  <a:pt x="8668413" y="2793"/>
                </a:lnTo>
                <a:lnTo>
                  <a:pt x="12242966" y="986819"/>
                </a:lnTo>
                <a:cubicBezTo>
                  <a:pt x="12241347" y="1732464"/>
                  <a:pt x="12239727" y="2478110"/>
                  <a:pt x="12238108" y="3223755"/>
                </a:cubicBezTo>
                <a:lnTo>
                  <a:pt x="0" y="3225964"/>
                </a:lnTo>
                <a:cubicBezTo>
                  <a:pt x="4482" y="2576030"/>
                  <a:pt x="26720" y="1649006"/>
                  <a:pt x="31202" y="999072"/>
                </a:cubicBezTo>
                <a:lnTo>
                  <a:pt x="8661048"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picture containing text&#10;&#10;Description automatically generated">
            <a:extLst>
              <a:ext uri="{FF2B5EF4-FFF2-40B4-BE49-F238E27FC236}">
                <a16:creationId xmlns:a16="http://schemas.microsoft.com/office/drawing/2014/main" id="{F79DFC0D-C14A-0C4D-84A1-CA377E7B386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7" name="Title 1">
            <a:extLst>
              <a:ext uri="{FF2B5EF4-FFF2-40B4-BE49-F238E27FC236}">
                <a16:creationId xmlns:a16="http://schemas.microsoft.com/office/drawing/2014/main" id="{6D208309-0462-8541-810A-1B44629BDA2B}"/>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2"/>
                </a:solidFill>
                <a:latin typeface="Trebuchet MS" panose="020B0703020202090204" pitchFamily="34" charset="0"/>
              </a:defRPr>
            </a:lvl1pPr>
          </a:lstStyle>
          <a:p>
            <a:r>
              <a:rPr lang="en-US"/>
              <a:t>Click to edit master title style</a:t>
            </a:r>
          </a:p>
        </p:txBody>
      </p:sp>
      <p:sp>
        <p:nvSpPr>
          <p:cNvPr id="8" name="Subtitle 2">
            <a:extLst>
              <a:ext uri="{FF2B5EF4-FFF2-40B4-BE49-F238E27FC236}">
                <a16:creationId xmlns:a16="http://schemas.microsoft.com/office/drawing/2014/main" id="{0028168B-6ACE-9E48-A8FC-7DAB851DA5C4}"/>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4" name="Slide Number Placeholder 5">
            <a:extLst>
              <a:ext uri="{FF2B5EF4-FFF2-40B4-BE49-F238E27FC236}">
                <a16:creationId xmlns:a16="http://schemas.microsoft.com/office/drawing/2014/main" id="{575D77BE-4FAC-F444-91E1-78A48998D11B}"/>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a:solidFill>
                  <a:schemeClr val="bg2"/>
                </a:solidFill>
                <a:effectLst/>
                <a:latin typeface="+mn-lt"/>
                <a:ea typeface="+mn-ea"/>
                <a:cs typeface="+mn-cs"/>
              </a:rPr>
              <a:t>GILEAD and the GILEAD logo are trademarks of Gilead Sciences, Inc. </a:t>
            </a:r>
            <a:endParaRPr lang="en-US" b="0" i="0">
              <a:latin typeface="Trebuchet MS" panose="020B0703020202090204" pitchFamily="34" charset="0"/>
            </a:endParaRPr>
          </a:p>
        </p:txBody>
      </p:sp>
    </p:spTree>
    <p:extLst>
      <p:ext uri="{BB962C8B-B14F-4D97-AF65-F5344CB8AC3E}">
        <p14:creationId xmlns:p14="http://schemas.microsoft.com/office/powerpoint/2010/main" val="2859784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Divider Blue Gri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6890869-419C-404C-A780-60070061C651}"/>
              </a:ext>
            </a:extLst>
          </p:cNvPr>
          <p:cNvPicPr>
            <a:picLocks noChangeAspect="1"/>
          </p:cNvPicPr>
          <p:nvPr userDrawn="1"/>
        </p:nvPicPr>
        <p:blipFill>
          <a:blip r:embed="rId2">
            <a:extLst>
              <a:ext uri="{28A0092B-C50C-407E-A947-70E740481C1C}">
                <a14:useLocalDpi xmlns:a14="http://schemas.microsoft.com/office/drawing/2010/main"/>
              </a:ext>
            </a:extLst>
          </a:blip>
          <a:srcRect/>
          <a:stretch/>
        </p:blipFill>
        <p:spPr>
          <a:xfrm>
            <a:off x="5425" y="0"/>
            <a:ext cx="12195296" cy="6859854"/>
          </a:xfrm>
          <a:prstGeom prst="rect">
            <a:avLst/>
          </a:prstGeom>
        </p:spPr>
      </p:pic>
      <p:sp>
        <p:nvSpPr>
          <p:cNvPr id="5" name="Content Placeholder 2">
            <a:extLst>
              <a:ext uri="{FF2B5EF4-FFF2-40B4-BE49-F238E27FC236}">
                <a16:creationId xmlns:a16="http://schemas.microsoft.com/office/drawing/2014/main" id="{F1624BFA-3408-CB48-BB40-1B8DA80F0B9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a:t>Edit master text styles </a:t>
            </a:r>
          </a:p>
        </p:txBody>
      </p:sp>
    </p:spTree>
    <p:extLst>
      <p:ext uri="{BB962C8B-B14F-4D97-AF65-F5344CB8AC3E}">
        <p14:creationId xmlns:p14="http://schemas.microsoft.com/office/powerpoint/2010/main" val="149630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Divider Red Gri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56BEA39-B9F1-154B-A579-1CFB9CE600F4}"/>
              </a:ext>
            </a:extLst>
          </p:cNvPr>
          <p:cNvPicPr>
            <a:picLocks noChangeAspect="1"/>
          </p:cNvPicPr>
          <p:nvPr userDrawn="1"/>
        </p:nvPicPr>
        <p:blipFill>
          <a:blip r:embed="rId2">
            <a:extLst>
              <a:ext uri="{28A0092B-C50C-407E-A947-70E740481C1C}">
                <a14:useLocalDpi xmlns:a14="http://schemas.microsoft.com/office/drawing/2010/main"/>
              </a:ext>
            </a:extLst>
          </a:blip>
          <a:srcRect/>
          <a:stretch/>
        </p:blipFill>
        <p:spPr>
          <a:xfrm>
            <a:off x="5425" y="0"/>
            <a:ext cx="12195296" cy="6859854"/>
          </a:xfrm>
          <a:prstGeom prst="rect">
            <a:avLst/>
          </a:prstGeom>
        </p:spPr>
      </p:pic>
      <p:sp>
        <p:nvSpPr>
          <p:cNvPr id="4" name="Content Placeholder 2">
            <a:extLst>
              <a:ext uri="{FF2B5EF4-FFF2-40B4-BE49-F238E27FC236}">
                <a16:creationId xmlns:a16="http://schemas.microsoft.com/office/drawing/2014/main" id="{BE766F11-A0B8-5043-BD39-F5EBBCBBFB2E}"/>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a:t>Edit master text styles </a:t>
            </a:r>
          </a:p>
        </p:txBody>
      </p:sp>
    </p:spTree>
    <p:extLst>
      <p:ext uri="{BB962C8B-B14F-4D97-AF65-F5344CB8AC3E}">
        <p14:creationId xmlns:p14="http://schemas.microsoft.com/office/powerpoint/2010/main" val="2344766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2-Divider Blue ">
    <p:spTree>
      <p:nvGrpSpPr>
        <p:cNvPr id="1" name=""/>
        <p:cNvGrpSpPr/>
        <p:nvPr/>
      </p:nvGrpSpPr>
      <p:grpSpPr>
        <a:xfrm>
          <a:off x="0" y="0"/>
          <a:ext cx="0" cy="0"/>
          <a:chOff x="0" y="0"/>
          <a:chExt cx="0" cy="0"/>
        </a:xfrm>
      </p:grpSpPr>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2" y="0"/>
            <a:ext cx="12191998" cy="6858000"/>
          </a:xfrm>
          <a:prstGeom prst="rect">
            <a:avLst/>
          </a:prstGeom>
        </p:spPr>
        <p:txBody>
          <a:bodyPr anchor="ctr"/>
          <a:lstStyle>
            <a:lvl1pPr marL="0" indent="0" algn="r">
              <a:buNone/>
              <a:defRPr/>
            </a:lvl1pPr>
          </a:lstStyle>
          <a:p>
            <a:r>
              <a:rPr lang="en-US"/>
              <a:t>Insert photo by clicking on the image icon</a:t>
            </a:r>
          </a:p>
        </p:txBody>
      </p:sp>
      <p:sp>
        <p:nvSpPr>
          <p:cNvPr id="4" name="Content Placeholder 2">
            <a:extLst>
              <a:ext uri="{FF2B5EF4-FFF2-40B4-BE49-F238E27FC236}">
                <a16:creationId xmlns:a16="http://schemas.microsoft.com/office/drawing/2014/main" id="{E5181B7D-36C4-E247-A8BB-976A23D8CB6B}"/>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a:t>Edit master text styles </a:t>
            </a:r>
          </a:p>
        </p:txBody>
      </p:sp>
    </p:spTree>
    <p:extLst>
      <p:ext uri="{BB962C8B-B14F-4D97-AF65-F5344CB8AC3E}">
        <p14:creationId xmlns:p14="http://schemas.microsoft.com/office/powerpoint/2010/main" val="4078160746"/>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2-Divider Red">
    <p:spTree>
      <p:nvGrpSpPr>
        <p:cNvPr id="1" name=""/>
        <p:cNvGrpSpPr/>
        <p:nvPr/>
      </p:nvGrpSpPr>
      <p:grpSpPr>
        <a:xfrm>
          <a:off x="0" y="0"/>
          <a:ext cx="0" cy="0"/>
          <a:chOff x="0" y="0"/>
          <a:chExt cx="0" cy="0"/>
        </a:xfrm>
      </p:grpSpPr>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2" y="0"/>
            <a:ext cx="12191998" cy="6858000"/>
          </a:xfrm>
          <a:prstGeom prst="rect">
            <a:avLst/>
          </a:prstGeom>
        </p:spPr>
        <p:txBody>
          <a:bodyPr anchor="ctr"/>
          <a:lstStyle>
            <a:lvl1pPr marL="0" indent="0" algn="r">
              <a:buNone/>
              <a:defRPr/>
            </a:lvl1pPr>
          </a:lstStyle>
          <a:p>
            <a:r>
              <a:rPr lang="en-US"/>
              <a:t>Insert photo by clicking on the image icon</a:t>
            </a:r>
          </a:p>
        </p:txBody>
      </p:sp>
      <p:sp>
        <p:nvSpPr>
          <p:cNvPr id="4" name="Content Placeholder 2">
            <a:extLst>
              <a:ext uri="{FF2B5EF4-FFF2-40B4-BE49-F238E27FC236}">
                <a16:creationId xmlns:a16="http://schemas.microsoft.com/office/drawing/2014/main" id="{1D111DE1-BD25-8B4A-BEFC-769203F0F0C7}"/>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a:t>Edit master text styles </a:t>
            </a:r>
          </a:p>
        </p:txBody>
      </p:sp>
    </p:spTree>
    <p:extLst>
      <p:ext uri="{BB962C8B-B14F-4D97-AF65-F5344CB8AC3E}">
        <p14:creationId xmlns:p14="http://schemas.microsoft.com/office/powerpoint/2010/main" val="2187328212"/>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3-Divider Blu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10E3402-48B3-4143-B616-3016ADBBD5D2}"/>
              </a:ext>
            </a:extLst>
          </p:cNvPr>
          <p:cNvSpPr>
            <a:spLocks noGrp="1"/>
          </p:cNvSpPr>
          <p:nvPr>
            <p:ph type="pic" sz="quarter" idx="12" hasCustomPrompt="1"/>
          </p:nvPr>
        </p:nvSpPr>
        <p:spPr>
          <a:xfrm>
            <a:off x="9060873" y="0"/>
            <a:ext cx="3131127" cy="6858000"/>
          </a:xfrm>
        </p:spPr>
        <p:txBody>
          <a:bodyPr/>
          <a:lstStyle/>
          <a:p>
            <a:r>
              <a:rPr lang="en-US"/>
              <a:t>Insert Picture</a:t>
            </a:r>
          </a:p>
        </p:txBody>
      </p:sp>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4713316" y="0"/>
            <a:ext cx="3430939"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a:t>Insert Picture</a:t>
            </a:r>
          </a:p>
        </p:txBody>
      </p:sp>
      <p:sp>
        <p:nvSpPr>
          <p:cNvPr id="7" name="Content Placeholder 2">
            <a:extLst>
              <a:ext uri="{FF2B5EF4-FFF2-40B4-BE49-F238E27FC236}">
                <a16:creationId xmlns:a16="http://schemas.microsoft.com/office/drawing/2014/main" id="{1537B446-C9D8-6D44-B058-43523B81DBB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a:t>Edit master text styles </a:t>
            </a:r>
          </a:p>
        </p:txBody>
      </p:sp>
      <p:sp>
        <p:nvSpPr>
          <p:cNvPr id="10" name="Picture Placeholder 4">
            <a:extLst>
              <a:ext uri="{FF2B5EF4-FFF2-40B4-BE49-F238E27FC236}">
                <a16:creationId xmlns:a16="http://schemas.microsoft.com/office/drawing/2014/main" id="{C908F25E-1A70-3543-A342-8DB155219B50}"/>
              </a:ext>
            </a:extLst>
          </p:cNvPr>
          <p:cNvSpPr>
            <a:spLocks noGrp="1"/>
          </p:cNvSpPr>
          <p:nvPr>
            <p:ph type="pic" sz="quarter" idx="13" hasCustomPrompt="1"/>
          </p:nvPr>
        </p:nvSpPr>
        <p:spPr>
          <a:xfrm>
            <a:off x="7005413" y="0"/>
            <a:ext cx="3470136"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a:t>Insert Picture</a:t>
            </a:r>
          </a:p>
        </p:txBody>
      </p:sp>
    </p:spTree>
    <p:extLst>
      <p:ext uri="{BB962C8B-B14F-4D97-AF65-F5344CB8AC3E}">
        <p14:creationId xmlns:p14="http://schemas.microsoft.com/office/powerpoint/2010/main" val="983101683"/>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3-Divider Re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10E3402-48B3-4143-B616-3016ADBBD5D2}"/>
              </a:ext>
            </a:extLst>
          </p:cNvPr>
          <p:cNvSpPr>
            <a:spLocks noGrp="1"/>
          </p:cNvSpPr>
          <p:nvPr>
            <p:ph type="pic" sz="quarter" idx="12" hasCustomPrompt="1"/>
          </p:nvPr>
        </p:nvSpPr>
        <p:spPr>
          <a:xfrm>
            <a:off x="9060873" y="0"/>
            <a:ext cx="3131127" cy="6858000"/>
          </a:xfrm>
        </p:spPr>
        <p:txBody>
          <a:bodyPr/>
          <a:lstStyle/>
          <a:p>
            <a:r>
              <a:rPr lang="en-US"/>
              <a:t>Insert Picture</a:t>
            </a:r>
          </a:p>
        </p:txBody>
      </p:sp>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4713316" y="0"/>
            <a:ext cx="3430939"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a:t>Insert Picture</a:t>
            </a:r>
          </a:p>
        </p:txBody>
      </p:sp>
      <p:sp>
        <p:nvSpPr>
          <p:cNvPr id="7" name="Content Placeholder 2">
            <a:extLst>
              <a:ext uri="{FF2B5EF4-FFF2-40B4-BE49-F238E27FC236}">
                <a16:creationId xmlns:a16="http://schemas.microsoft.com/office/drawing/2014/main" id="{1537B446-C9D8-6D44-B058-43523B81DBB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a:t>Edit master text styles </a:t>
            </a:r>
          </a:p>
        </p:txBody>
      </p:sp>
      <p:sp>
        <p:nvSpPr>
          <p:cNvPr id="10" name="Picture Placeholder 4">
            <a:extLst>
              <a:ext uri="{FF2B5EF4-FFF2-40B4-BE49-F238E27FC236}">
                <a16:creationId xmlns:a16="http://schemas.microsoft.com/office/drawing/2014/main" id="{C908F25E-1A70-3543-A342-8DB155219B50}"/>
              </a:ext>
            </a:extLst>
          </p:cNvPr>
          <p:cNvSpPr>
            <a:spLocks noGrp="1"/>
          </p:cNvSpPr>
          <p:nvPr>
            <p:ph type="pic" sz="quarter" idx="13" hasCustomPrompt="1"/>
          </p:nvPr>
        </p:nvSpPr>
        <p:spPr>
          <a:xfrm>
            <a:off x="7005413" y="0"/>
            <a:ext cx="3470136"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a:t>Insert Picture</a:t>
            </a:r>
          </a:p>
        </p:txBody>
      </p:sp>
    </p:spTree>
    <p:extLst>
      <p:ext uri="{BB962C8B-B14F-4D97-AF65-F5344CB8AC3E}">
        <p14:creationId xmlns:p14="http://schemas.microsoft.com/office/powerpoint/2010/main" val="3118608962"/>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Content-Side By Sid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406140" cy="4351338"/>
          </a:xfrm>
          <a:prstGeom prst="rect">
            <a:avLst/>
          </a:prstGeom>
        </p:spPr>
        <p:txBody>
          <a:bodyPr anchor="ctr">
            <a:noAutofit/>
          </a:bodyPr>
          <a:lstStyle>
            <a:lvl1pPr marL="0" indent="0" algn="l">
              <a:lnSpc>
                <a:spcPct val="80000"/>
              </a:lnSpc>
              <a:buNone/>
              <a:defRPr sz="3200" b="1" i="0">
                <a:solidFill>
                  <a:schemeClr val="tx2"/>
                </a:solidFill>
                <a:latin typeface="Trebuchet MS" panose="020B0703020202090204" pitchFamily="34" charset="0"/>
                <a:cs typeface="Trebuchet MS" panose="020B0703020202090204" pitchFamily="34" charset="0"/>
              </a:defRPr>
            </a:lvl1pPr>
          </a:lstStyle>
          <a:p>
            <a:pPr lvl="0"/>
            <a:r>
              <a:rPr lang="en-US"/>
              <a:t>Edit master text styles</a:t>
            </a:r>
          </a:p>
        </p:txBody>
      </p:sp>
      <p:sp>
        <p:nvSpPr>
          <p:cNvPr id="7" name="Slide Number Placeholder 6">
            <a:extLst>
              <a:ext uri="{FF2B5EF4-FFF2-40B4-BE49-F238E27FC236}">
                <a16:creationId xmlns:a16="http://schemas.microsoft.com/office/drawing/2014/main" id="{81BB3B64-FFC3-D742-A6BD-5B3A95232C50}"/>
              </a:ext>
            </a:extLst>
          </p:cNvPr>
          <p:cNvSpPr>
            <a:spLocks noGrp="1"/>
          </p:cNvSpPr>
          <p:nvPr>
            <p:ph type="sldNum" sz="quarter" idx="12"/>
          </p:nvPr>
        </p:nvSpPr>
        <p:spPr/>
        <p:txBody>
          <a:bodyPr/>
          <a:lstStyle/>
          <a:p>
            <a:fld id="{4BEAA09E-D67E-864E-8466-C38E88600C4F}" type="slidenum">
              <a:rPr lang="en-US" smtClean="0"/>
              <a:t>‹#›</a:t>
            </a:fld>
            <a:endParaRPr lang="en-US"/>
          </a:p>
        </p:txBody>
      </p:sp>
      <p:cxnSp>
        <p:nvCxnSpPr>
          <p:cNvPr id="9" name="Straight Connector 8">
            <a:extLst>
              <a:ext uri="{FF2B5EF4-FFF2-40B4-BE49-F238E27FC236}">
                <a16:creationId xmlns:a16="http://schemas.microsoft.com/office/drawing/2014/main" id="{F113FFD9-00BB-A343-8353-85DCCB1A6FE5}"/>
              </a:ext>
            </a:extLst>
          </p:cNvPr>
          <p:cNvCxnSpPr>
            <a:cxnSpLocks/>
          </p:cNvCxnSpPr>
          <p:nvPr userDrawn="1"/>
        </p:nvCxnSpPr>
        <p:spPr>
          <a:xfrm>
            <a:off x="4260501" y="1628503"/>
            <a:ext cx="0" cy="347472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8">
            <a:extLst>
              <a:ext uri="{FF2B5EF4-FFF2-40B4-BE49-F238E27FC236}">
                <a16:creationId xmlns:a16="http://schemas.microsoft.com/office/drawing/2014/main" id="{56E2F89F-DE6E-8E49-BDFB-6B8DE8B72ABF}"/>
              </a:ext>
            </a:extLst>
          </p:cNvPr>
          <p:cNvSpPr>
            <a:spLocks noGrp="1"/>
          </p:cNvSpPr>
          <p:nvPr>
            <p:ph type="body" sz="quarter" idx="13"/>
          </p:nvPr>
        </p:nvSpPr>
        <p:spPr>
          <a:xfrm>
            <a:off x="4606972" y="800327"/>
            <a:ext cx="7157992" cy="5257346"/>
          </a:xfrm>
          <a:prstGeom prst="rect">
            <a:avLst/>
          </a:prstGeom>
        </p:spPr>
        <p:txBody>
          <a:bodyPr anchor="ctr">
            <a:noAutofit/>
          </a:bodyPr>
          <a:lstStyle>
            <a:lvl1pPr marL="0" marR="0" indent="0" algn="l" defTabSz="914400" rtl="0" eaLnBrk="1" fontAlgn="auto" latinLnBrk="0" hangingPunct="1">
              <a:lnSpc>
                <a:spcPct val="114000"/>
              </a:lnSpc>
              <a:spcBef>
                <a:spcPts val="0"/>
              </a:spcBef>
              <a:spcAft>
                <a:spcPts val="600"/>
              </a:spcAft>
              <a:buClr>
                <a:srgbClr val="54565B"/>
              </a:buClr>
              <a:buSzPct val="65000"/>
              <a:buFont typeface="Monaco" pitchFamily="2" charset="77"/>
              <a:buNone/>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sz="1800" b="0">
                <a:solidFill>
                  <a:schemeClr val="tx1"/>
                </a:solidFill>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sz="1600"/>
            </a:lvl3pPr>
            <a:lvl4pPr marL="693738" indent="-169863" algn="l" defTabSz="914400" rtl="0" eaLnBrk="1" latinLnBrk="0" hangingPunct="1">
              <a:lnSpc>
                <a:spcPct val="110000"/>
              </a:lnSpc>
              <a:spcBef>
                <a:spcPts val="0"/>
              </a:spcBef>
              <a:spcAft>
                <a:spcPts val="600"/>
              </a:spcAft>
              <a:buFont typeface="Apple Symbols" panose="02000000000000000000" pitchFamily="2" charset="-79"/>
              <a:buChar char="⎼"/>
              <a:tabLst/>
              <a:defRPr sz="1400"/>
            </a:lvl4pPr>
            <a:lvl5pPr marL="1260476" indent="-169863" algn="l" defTabSz="914400" rtl="0" eaLnBrk="1" latinLnBrk="0" hangingPunct="1">
              <a:lnSpc>
                <a:spcPct val="110000"/>
              </a:lnSpc>
              <a:spcBef>
                <a:spcPts val="0"/>
              </a:spcBef>
              <a:spcAft>
                <a:spcPts val="600"/>
              </a:spcAft>
              <a:buFont typeface="Apple Symbols" panose="02000000000000000000" pitchFamily="2" charset="-79"/>
              <a:buChar char="⎼"/>
              <a:tabLst/>
              <a:defRPr/>
            </a:lvl5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a:ln>
                  <a:noFill/>
                </a:ln>
                <a:solidFill>
                  <a:srgbClr val="54565B"/>
                </a:solidFill>
                <a:effectLst/>
                <a:uLnTx/>
                <a:uFillTx/>
                <a:latin typeface="Georgia" panose="02040502050405020303" pitchFamily="18" charset="0"/>
                <a:ea typeface="+mn-ea"/>
                <a:cs typeface="+mn-cs"/>
              </a:rPr>
              <a:t>Third level</a:t>
            </a:r>
          </a:p>
        </p:txBody>
      </p:sp>
      <p:sp>
        <p:nvSpPr>
          <p:cNvPr id="10" name="Slide Number Placeholder 5">
            <a:extLst>
              <a:ext uri="{FF2B5EF4-FFF2-40B4-BE49-F238E27FC236}">
                <a16:creationId xmlns:a16="http://schemas.microsoft.com/office/drawing/2014/main" id="{3775700F-D6DD-FC44-88CD-E5700FB501F6}"/>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a:latin typeface="Trebuchet MS" panose="020B0703020202090204" pitchFamily="34" charset="0"/>
              </a:rPr>
              <a:t>Confidential – Internal Use Only</a:t>
            </a:r>
          </a:p>
        </p:txBody>
      </p:sp>
      <p:pic>
        <p:nvPicPr>
          <p:cNvPr id="8" name="Picture 7" descr="A picture containing text&#10;&#10;Description automatically generated">
            <a:extLst>
              <a:ext uri="{FF2B5EF4-FFF2-40B4-BE49-F238E27FC236}">
                <a16:creationId xmlns:a16="http://schemas.microsoft.com/office/drawing/2014/main" id="{D7782802-A9EB-EA49-9965-590F35318D7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672075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Key Comparison Red">
    <p:bg>
      <p:bgPr>
        <a:solidFill>
          <a:schemeClr val="tx2"/>
        </a:solidFill>
        <a:effectLst/>
      </p:bgPr>
    </p:bg>
    <p:spTree>
      <p:nvGrpSpPr>
        <p:cNvPr id="1" name=""/>
        <p:cNvGrpSpPr/>
        <p:nvPr/>
      </p:nvGrpSpPr>
      <p:grpSpPr>
        <a:xfrm>
          <a:off x="0" y="0"/>
          <a:ext cx="0" cy="0"/>
          <a:chOff x="0" y="0"/>
          <a:chExt cx="0" cy="0"/>
        </a:xfrm>
      </p:grpSpPr>
      <p:sp>
        <p:nvSpPr>
          <p:cNvPr id="14" name="Pentagon 8">
            <a:extLst>
              <a:ext uri="{FF2B5EF4-FFF2-40B4-BE49-F238E27FC236}">
                <a16:creationId xmlns:a16="http://schemas.microsoft.com/office/drawing/2014/main" id="{2294D5E9-C604-D249-A162-97B6BCC778CB}"/>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Trebuchet MS" panose="020B0703020202090204" pitchFamily="34" charset="0"/>
              </a:defRPr>
            </a:lvl1pPr>
          </a:lstStyle>
          <a:p>
            <a:pPr lvl="0"/>
            <a:r>
              <a:rPr lang="en-US"/>
              <a:t>Edit master text styles</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12" name="Content Placeholder 2">
            <a:extLst>
              <a:ext uri="{FF2B5EF4-FFF2-40B4-BE49-F238E27FC236}">
                <a16:creationId xmlns:a16="http://schemas.microsoft.com/office/drawing/2014/main" id="{7B6A4804-8EDB-6D4D-B64B-E9206508601A}"/>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Rockwell Nova Light" panose="02060303020205020403" pitchFamily="18" charset="0"/>
              </a:defRPr>
            </a:lvl1pPr>
          </a:lstStyle>
          <a:p>
            <a:pPr lvl="0"/>
            <a:r>
              <a:rPr lang="en-US"/>
              <a:t>Edit master text styles</a:t>
            </a: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3246001"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a:latin typeface="Trebuchet MS" panose="020B0703020202090204" pitchFamily="34" charset="0"/>
              </a:rPr>
              <a:t>Confidential – Internal Use Only</a:t>
            </a:r>
          </a:p>
        </p:txBody>
      </p:sp>
      <p:pic>
        <p:nvPicPr>
          <p:cNvPr id="15" name="Picture 14" descr="Logo&#10;&#10;Description automatically generated with low confidence">
            <a:extLst>
              <a:ext uri="{FF2B5EF4-FFF2-40B4-BE49-F238E27FC236}">
                <a16:creationId xmlns:a16="http://schemas.microsoft.com/office/drawing/2014/main" id="{997327DD-9F18-1840-A1AA-EC2C2D6CF99D}"/>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8801" y="6053631"/>
            <a:ext cx="2270613" cy="849625"/>
          </a:xfrm>
          <a:prstGeom prst="rect">
            <a:avLst/>
          </a:prstGeom>
        </p:spPr>
      </p:pic>
    </p:spTree>
    <p:extLst>
      <p:ext uri="{BB962C8B-B14F-4D97-AF65-F5344CB8AC3E}">
        <p14:creationId xmlns:p14="http://schemas.microsoft.com/office/powerpoint/2010/main" val="1658305647"/>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Key Comparison Red-2">
    <p:spTree>
      <p:nvGrpSpPr>
        <p:cNvPr id="1" name=""/>
        <p:cNvGrpSpPr/>
        <p:nvPr/>
      </p:nvGrpSpPr>
      <p:grpSpPr>
        <a:xfrm>
          <a:off x="0" y="0"/>
          <a:ext cx="0" cy="0"/>
          <a:chOff x="0" y="0"/>
          <a:chExt cx="0" cy="0"/>
        </a:xfrm>
      </p:grpSpPr>
      <p:sp>
        <p:nvSpPr>
          <p:cNvPr id="10" name="Pentagon 8">
            <a:extLst>
              <a:ext uri="{FF2B5EF4-FFF2-40B4-BE49-F238E27FC236}">
                <a16:creationId xmlns:a16="http://schemas.microsoft.com/office/drawing/2014/main" id="{C11C197F-FD3C-B743-822B-A9CD2DF184F2}"/>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6614809"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a:latin typeface="Trebuchet MS" panose="020B0703020202090204" pitchFamily="34" charset="0"/>
              </a:rPr>
              <a:t>Confidential – Internal Use Only</a:t>
            </a:r>
          </a:p>
        </p:txBody>
      </p:sp>
      <p:sp>
        <p:nvSpPr>
          <p:cNvPr id="15" name="Content Placeholder 2">
            <a:extLst>
              <a:ext uri="{FF2B5EF4-FFF2-40B4-BE49-F238E27FC236}">
                <a16:creationId xmlns:a16="http://schemas.microsoft.com/office/drawing/2014/main" id="{2F93B52C-99E0-6345-BE08-BCC3936C5AD1}"/>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a:t>Edit master text styles</a:t>
            </a:r>
          </a:p>
        </p:txBody>
      </p:sp>
      <p:sp>
        <p:nvSpPr>
          <p:cNvPr id="16" name="Content Placeholder 2">
            <a:extLst>
              <a:ext uri="{FF2B5EF4-FFF2-40B4-BE49-F238E27FC236}">
                <a16:creationId xmlns:a16="http://schemas.microsoft.com/office/drawing/2014/main" id="{BBA9DB84-564B-9F4F-931B-CC4ED34456A6}"/>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Rockwell Nova Light" panose="02060303020205020403" pitchFamily="18" charset="0"/>
              </a:defRPr>
            </a:lvl1pPr>
          </a:lstStyle>
          <a:p>
            <a:pPr lvl="0"/>
            <a:r>
              <a:rPr lang="en-US"/>
              <a:t>Edit master text styles</a:t>
            </a:r>
          </a:p>
        </p:txBody>
      </p:sp>
      <p:pic>
        <p:nvPicPr>
          <p:cNvPr id="12" name="Picture 11" descr="A picture containing text&#10;&#10;Description automatically generated">
            <a:extLst>
              <a:ext uri="{FF2B5EF4-FFF2-40B4-BE49-F238E27FC236}">
                <a16:creationId xmlns:a16="http://schemas.microsoft.com/office/drawing/2014/main" id="{ED80A7AC-9C57-8648-847F-4E901E93F35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
        <p:nvSpPr>
          <p:cNvPr id="7" name="Slide Number Placeholder 5">
            <a:extLst>
              <a:ext uri="{FF2B5EF4-FFF2-40B4-BE49-F238E27FC236}">
                <a16:creationId xmlns:a16="http://schemas.microsoft.com/office/drawing/2014/main" id="{C34C52C2-4347-6644-86FB-13CD9304DAF7}"/>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Tree>
    <p:extLst>
      <p:ext uri="{BB962C8B-B14F-4D97-AF65-F5344CB8AC3E}">
        <p14:creationId xmlns:p14="http://schemas.microsoft.com/office/powerpoint/2010/main" val="2673071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Key Comparison-Blue">
    <p:bg>
      <p:bgPr>
        <a:solidFill>
          <a:schemeClr val="accent1"/>
        </a:solidFill>
        <a:effectLst/>
      </p:bgPr>
    </p:bg>
    <p:spTree>
      <p:nvGrpSpPr>
        <p:cNvPr id="1" name=""/>
        <p:cNvGrpSpPr/>
        <p:nvPr/>
      </p:nvGrpSpPr>
      <p:grpSpPr>
        <a:xfrm>
          <a:off x="0" y="0"/>
          <a:ext cx="0" cy="0"/>
          <a:chOff x="0" y="0"/>
          <a:chExt cx="0" cy="0"/>
        </a:xfrm>
      </p:grpSpPr>
      <p:sp>
        <p:nvSpPr>
          <p:cNvPr id="14" name="Pentagon 8">
            <a:extLst>
              <a:ext uri="{FF2B5EF4-FFF2-40B4-BE49-F238E27FC236}">
                <a16:creationId xmlns:a16="http://schemas.microsoft.com/office/drawing/2014/main" id="{2294D5E9-C604-D249-A162-97B6BCC778CB}"/>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Trebuchet MS" panose="020B0703020202090204" pitchFamily="34" charset="0"/>
              </a:defRPr>
            </a:lvl1pPr>
          </a:lstStyle>
          <a:p>
            <a:pPr lvl="0"/>
            <a:r>
              <a:rPr lang="en-US"/>
              <a:t>Edit master text styles</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12" name="Content Placeholder 2">
            <a:extLst>
              <a:ext uri="{FF2B5EF4-FFF2-40B4-BE49-F238E27FC236}">
                <a16:creationId xmlns:a16="http://schemas.microsoft.com/office/drawing/2014/main" id="{7B6A4804-8EDB-6D4D-B64B-E9206508601A}"/>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Rockwell Nova Light" panose="02060303020205020403" pitchFamily="18" charset="0"/>
              </a:defRPr>
            </a:lvl1pPr>
          </a:lstStyle>
          <a:p>
            <a:pPr lvl="0"/>
            <a:r>
              <a:rPr lang="en-US"/>
              <a:t>Edit master text styles</a:t>
            </a: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3246001"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a:latin typeface="Trebuchet MS" panose="020B0703020202090204" pitchFamily="34" charset="0"/>
              </a:rPr>
              <a:t>Confidential – Internal Use Only</a:t>
            </a:r>
          </a:p>
        </p:txBody>
      </p:sp>
      <p:pic>
        <p:nvPicPr>
          <p:cNvPr id="10" name="Picture 9" descr="Logo&#10;&#10;Description automatically generated with low confidence">
            <a:extLst>
              <a:ext uri="{FF2B5EF4-FFF2-40B4-BE49-F238E27FC236}">
                <a16:creationId xmlns:a16="http://schemas.microsoft.com/office/drawing/2014/main" id="{8990FAF9-85ED-2F49-BCBF-FE4365E289B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8801" y="6053631"/>
            <a:ext cx="2270613" cy="849625"/>
          </a:xfrm>
          <a:prstGeom prst="rect">
            <a:avLst/>
          </a:prstGeom>
        </p:spPr>
      </p:pic>
    </p:spTree>
    <p:extLst>
      <p:ext uri="{BB962C8B-B14F-4D97-AF65-F5344CB8AC3E}">
        <p14:creationId xmlns:p14="http://schemas.microsoft.com/office/powerpoint/2010/main" val="1413003962"/>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Blue">
    <p:bg>
      <p:bgRef idx="1001">
        <a:schemeClr val="bg1"/>
      </p:bgRef>
    </p:bg>
    <p:spTree>
      <p:nvGrpSpPr>
        <p:cNvPr id="1" name=""/>
        <p:cNvGrpSpPr/>
        <p:nvPr/>
      </p:nvGrpSpPr>
      <p:grpSpPr>
        <a:xfrm>
          <a:off x="0" y="0"/>
          <a:ext cx="0" cy="0"/>
          <a:chOff x="0" y="0"/>
          <a:chExt cx="0" cy="0"/>
        </a:xfrm>
      </p:grpSpPr>
      <p:sp>
        <p:nvSpPr>
          <p:cNvPr id="10" name="Snip Same Side Corner Rectangle 9">
            <a:extLst>
              <a:ext uri="{FF2B5EF4-FFF2-40B4-BE49-F238E27FC236}">
                <a16:creationId xmlns:a16="http://schemas.microsoft.com/office/drawing/2014/main" id="{543CA030-B9BB-F44B-87E8-9D88D615959F}"/>
              </a:ext>
            </a:extLst>
          </p:cNvPr>
          <p:cNvSpPr/>
          <p:nvPr userDrawn="1"/>
        </p:nvSpPr>
        <p:spPr>
          <a:xfrm rot="10800000">
            <a:off x="0" y="0"/>
            <a:ext cx="12242966" cy="3225964"/>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0 w 12246603"/>
              <a:gd name="connsiteY6" fmla="*/ 6897738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40341 w 12246603"/>
              <a:gd name="connsiteY5" fmla="*/ 5001703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26894 w 12246603"/>
              <a:gd name="connsiteY5" fmla="*/ 3293926 h 6897738"/>
              <a:gd name="connsiteX6" fmla="*/ 40341 w 12246603"/>
              <a:gd name="connsiteY6" fmla="*/ 4463820 h 6897738"/>
              <a:gd name="connsiteX7" fmla="*/ 0 w 12246603"/>
              <a:gd name="connsiteY7" fmla="*/ 1182761 h 6897738"/>
              <a:gd name="connsiteX8" fmla="*/ 8603213 w 12246603"/>
              <a:gd name="connsiteY8" fmla="*/ 0 h 6897738"/>
              <a:gd name="connsiteX0" fmla="*/ 8616660 w 12260050"/>
              <a:gd name="connsiteY0" fmla="*/ 0 h 6897738"/>
              <a:gd name="connsiteX1" fmla="*/ 8624025 w 12260050"/>
              <a:gd name="connsiteY1" fmla="*/ 2793 h 6897738"/>
              <a:gd name="connsiteX2" fmla="*/ 12233156 w 12260050"/>
              <a:gd name="connsiteY2" fmla="*/ 1182761 h 6897738"/>
              <a:gd name="connsiteX3" fmla="*/ 12233156 w 12260050"/>
              <a:gd name="connsiteY3" fmla="*/ 6897738 h 6897738"/>
              <a:gd name="connsiteX4" fmla="*/ 12260050 w 12260050"/>
              <a:gd name="connsiteY4" fmla="*/ 4557950 h 6897738"/>
              <a:gd name="connsiteX5" fmla="*/ 40341 w 12260050"/>
              <a:gd name="connsiteY5" fmla="*/ 3293926 h 6897738"/>
              <a:gd name="connsiteX6" fmla="*/ 0 w 12260050"/>
              <a:gd name="connsiteY6" fmla="*/ 3132562 h 6897738"/>
              <a:gd name="connsiteX7" fmla="*/ 13447 w 12260050"/>
              <a:gd name="connsiteY7" fmla="*/ 1182761 h 6897738"/>
              <a:gd name="connsiteX8" fmla="*/ 8616660 w 12260050"/>
              <a:gd name="connsiteY8" fmla="*/ 0 h 6897738"/>
              <a:gd name="connsiteX0" fmla="*/ 8616660 w 12260050"/>
              <a:gd name="connsiteY0" fmla="*/ 0 h 4557950"/>
              <a:gd name="connsiteX1" fmla="*/ 8624025 w 12260050"/>
              <a:gd name="connsiteY1" fmla="*/ 2793 h 4557950"/>
              <a:gd name="connsiteX2" fmla="*/ 12233156 w 12260050"/>
              <a:gd name="connsiteY2" fmla="*/ 1182761 h 4557950"/>
              <a:gd name="connsiteX3" fmla="*/ 12233156 w 12260050"/>
              <a:gd name="connsiteY3" fmla="*/ 3334268 h 4557950"/>
              <a:gd name="connsiteX4" fmla="*/ 12260050 w 12260050"/>
              <a:gd name="connsiteY4" fmla="*/ 4557950 h 4557950"/>
              <a:gd name="connsiteX5" fmla="*/ 40341 w 12260050"/>
              <a:gd name="connsiteY5" fmla="*/ 3293926 h 4557950"/>
              <a:gd name="connsiteX6" fmla="*/ 0 w 12260050"/>
              <a:gd name="connsiteY6" fmla="*/ 3132562 h 4557950"/>
              <a:gd name="connsiteX7" fmla="*/ 13447 w 12260050"/>
              <a:gd name="connsiteY7" fmla="*/ 1182761 h 4557950"/>
              <a:gd name="connsiteX8" fmla="*/ 8616660 w 12260050"/>
              <a:gd name="connsiteY8" fmla="*/ 0 h 4557950"/>
              <a:gd name="connsiteX0" fmla="*/ 8616660 w 12260050"/>
              <a:gd name="connsiteY0" fmla="*/ 0 h 3441844"/>
              <a:gd name="connsiteX1" fmla="*/ 8624025 w 12260050"/>
              <a:gd name="connsiteY1" fmla="*/ 2793 h 3441844"/>
              <a:gd name="connsiteX2" fmla="*/ 12233156 w 12260050"/>
              <a:gd name="connsiteY2" fmla="*/ 1182761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007950 h 3441844"/>
              <a:gd name="connsiteX8" fmla="*/ 8616660 w 12260050"/>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40341 w 12313838"/>
              <a:gd name="connsiteY5" fmla="*/ 3293926 h 3441844"/>
              <a:gd name="connsiteX6" fmla="*/ 0 w 12313838"/>
              <a:gd name="connsiteY6" fmla="*/ 3132562 h 3441844"/>
              <a:gd name="connsiteX7" fmla="*/ 13447 w 12313838"/>
              <a:gd name="connsiteY7" fmla="*/ 1007950 h 3441844"/>
              <a:gd name="connsiteX8" fmla="*/ 8616660 w 12313838"/>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132562 h 3441844"/>
              <a:gd name="connsiteX6" fmla="*/ 13447 w 12313838"/>
              <a:gd name="connsiteY6" fmla="*/ 1007950 h 3441844"/>
              <a:gd name="connsiteX7" fmla="*/ 8616660 w 12313838"/>
              <a:gd name="connsiteY7"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217086 h 3441844"/>
              <a:gd name="connsiteX6" fmla="*/ 13447 w 12313838"/>
              <a:gd name="connsiteY6" fmla="*/ 1007950 h 3441844"/>
              <a:gd name="connsiteX7" fmla="*/ 8616660 w 12313838"/>
              <a:gd name="connsiteY7" fmla="*/ 0 h 3441844"/>
              <a:gd name="connsiteX0" fmla="*/ 8616660 w 12313838"/>
              <a:gd name="connsiteY0" fmla="*/ 0 h 3320821"/>
              <a:gd name="connsiteX1" fmla="*/ 8624025 w 12313838"/>
              <a:gd name="connsiteY1" fmla="*/ 2793 h 3320821"/>
              <a:gd name="connsiteX2" fmla="*/ 12260050 w 12313838"/>
              <a:gd name="connsiteY2" fmla="*/ 994503 h 3320821"/>
              <a:gd name="connsiteX3" fmla="*/ 12313838 w 12313838"/>
              <a:gd name="connsiteY3" fmla="*/ 3320821 h 3320821"/>
              <a:gd name="connsiteX4" fmla="*/ 0 w 12313838"/>
              <a:gd name="connsiteY4" fmla="*/ 3217086 h 3320821"/>
              <a:gd name="connsiteX5" fmla="*/ 13447 w 12313838"/>
              <a:gd name="connsiteY5" fmla="*/ 1007950 h 3320821"/>
              <a:gd name="connsiteX6" fmla="*/ 8616660 w 12313838"/>
              <a:gd name="connsiteY6" fmla="*/ 0 h 3320821"/>
              <a:gd name="connsiteX0" fmla="*/ 8616660 w 12260050"/>
              <a:gd name="connsiteY0" fmla="*/ 0 h 3236297"/>
              <a:gd name="connsiteX1" fmla="*/ 8624025 w 12260050"/>
              <a:gd name="connsiteY1" fmla="*/ 2793 h 3236297"/>
              <a:gd name="connsiteX2" fmla="*/ 12260050 w 12260050"/>
              <a:gd name="connsiteY2" fmla="*/ 994503 h 3236297"/>
              <a:gd name="connsiteX3" fmla="*/ 12190893 w 12260050"/>
              <a:gd name="connsiteY3" fmla="*/ 3236297 h 3236297"/>
              <a:gd name="connsiteX4" fmla="*/ 0 w 12260050"/>
              <a:gd name="connsiteY4" fmla="*/ 3217086 h 3236297"/>
              <a:gd name="connsiteX5" fmla="*/ 13447 w 12260050"/>
              <a:gd name="connsiteY5" fmla="*/ 1007950 h 3236297"/>
              <a:gd name="connsiteX6" fmla="*/ 8616660 w 12260050"/>
              <a:gd name="connsiteY6" fmla="*/ 0 h 3236297"/>
              <a:gd name="connsiteX0" fmla="*/ 8616660 w 12260050"/>
              <a:gd name="connsiteY0" fmla="*/ 0 h 3217086"/>
              <a:gd name="connsiteX1" fmla="*/ 8624025 w 12260050"/>
              <a:gd name="connsiteY1" fmla="*/ 2793 h 3217086"/>
              <a:gd name="connsiteX2" fmla="*/ 12260050 w 12260050"/>
              <a:gd name="connsiteY2" fmla="*/ 994503 h 3217086"/>
              <a:gd name="connsiteX3" fmla="*/ 11745219 w 12260050"/>
              <a:gd name="connsiteY3" fmla="*/ 2951988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260050"/>
              <a:gd name="connsiteY0" fmla="*/ 0 h 3217086"/>
              <a:gd name="connsiteX1" fmla="*/ 8624025 w 12260050"/>
              <a:gd name="connsiteY1" fmla="*/ 2793 h 3217086"/>
              <a:gd name="connsiteX2" fmla="*/ 12260050 w 12260050"/>
              <a:gd name="connsiteY2" fmla="*/ 994503 h 3217086"/>
              <a:gd name="connsiteX3" fmla="*/ 12183209 w 12260050"/>
              <a:gd name="connsiteY3" fmla="*/ 3213245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198578"/>
              <a:gd name="connsiteY0" fmla="*/ 0 h 3217086"/>
              <a:gd name="connsiteX1" fmla="*/ 8624025 w 12198578"/>
              <a:gd name="connsiteY1" fmla="*/ 2793 h 3217086"/>
              <a:gd name="connsiteX2" fmla="*/ 12198578 w 12198578"/>
              <a:gd name="connsiteY2" fmla="*/ 986819 h 3217086"/>
              <a:gd name="connsiteX3" fmla="*/ 12183209 w 12198578"/>
              <a:gd name="connsiteY3" fmla="*/ 3213245 h 3217086"/>
              <a:gd name="connsiteX4" fmla="*/ 0 w 12198578"/>
              <a:gd name="connsiteY4" fmla="*/ 3217086 h 3217086"/>
              <a:gd name="connsiteX5" fmla="*/ 13447 w 12198578"/>
              <a:gd name="connsiteY5" fmla="*/ 1007950 h 3217086"/>
              <a:gd name="connsiteX6" fmla="*/ 8616660 w 12198578"/>
              <a:gd name="connsiteY6" fmla="*/ 0 h 3217086"/>
              <a:gd name="connsiteX0" fmla="*/ 8616660 w 12198578"/>
              <a:gd name="connsiteY0" fmla="*/ 0 h 3223755"/>
              <a:gd name="connsiteX1" fmla="*/ 8624025 w 12198578"/>
              <a:gd name="connsiteY1" fmla="*/ 2793 h 3223755"/>
              <a:gd name="connsiteX2" fmla="*/ 12198578 w 12198578"/>
              <a:gd name="connsiteY2" fmla="*/ 986819 h 3223755"/>
              <a:gd name="connsiteX3" fmla="*/ 12193720 w 12198578"/>
              <a:gd name="connsiteY3" fmla="*/ 3223755 h 3223755"/>
              <a:gd name="connsiteX4" fmla="*/ 0 w 12198578"/>
              <a:gd name="connsiteY4" fmla="*/ 3217086 h 3223755"/>
              <a:gd name="connsiteX5" fmla="*/ 13447 w 12198578"/>
              <a:gd name="connsiteY5" fmla="*/ 1007950 h 3223755"/>
              <a:gd name="connsiteX6" fmla="*/ 8616660 w 12198578"/>
              <a:gd name="connsiteY6" fmla="*/ 0 h 3223755"/>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57835 w 12242966"/>
              <a:gd name="connsiteY5" fmla="*/ 1007950 h 3225964"/>
              <a:gd name="connsiteX6" fmla="*/ 8661048 w 12242966"/>
              <a:gd name="connsiteY6" fmla="*/ 0 h 3225964"/>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31202 w 12242966"/>
              <a:gd name="connsiteY5" fmla="*/ 999072 h 3225964"/>
              <a:gd name="connsiteX6" fmla="*/ 8661048 w 12242966"/>
              <a:gd name="connsiteY6" fmla="*/ 0 h 3225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2966" h="3225964">
                <a:moveTo>
                  <a:pt x="8661048" y="0"/>
                </a:moveTo>
                <a:lnTo>
                  <a:pt x="8668413" y="2793"/>
                </a:lnTo>
                <a:lnTo>
                  <a:pt x="12242966" y="986819"/>
                </a:lnTo>
                <a:cubicBezTo>
                  <a:pt x="12241347" y="1732464"/>
                  <a:pt x="12239727" y="2478110"/>
                  <a:pt x="12238108" y="3223755"/>
                </a:cubicBezTo>
                <a:lnTo>
                  <a:pt x="0" y="3225964"/>
                </a:lnTo>
                <a:cubicBezTo>
                  <a:pt x="4482" y="2576030"/>
                  <a:pt x="26720" y="1649006"/>
                  <a:pt x="31202" y="999072"/>
                </a:cubicBezTo>
                <a:lnTo>
                  <a:pt x="8661048"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a:extLst>
              <a:ext uri="{FF2B5EF4-FFF2-40B4-BE49-F238E27FC236}">
                <a16:creationId xmlns:a16="http://schemas.microsoft.com/office/drawing/2014/main" id="{198E766B-09F6-1446-AA31-C4C5A450A666}"/>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a:solidFill>
                  <a:schemeClr val="bg2"/>
                </a:solidFill>
                <a:effectLst/>
                <a:latin typeface="+mn-lt"/>
                <a:ea typeface="+mn-ea"/>
                <a:cs typeface="+mn-cs"/>
              </a:rPr>
              <a:t>GILEAD and the GILEAD logo are trademarks of Gilead Sciences, Inc. </a:t>
            </a:r>
            <a:endParaRPr lang="en-US" b="0" i="0">
              <a:latin typeface="Trebuchet MS" panose="020B0703020202090204" pitchFamily="34" charset="0"/>
            </a:endParaRPr>
          </a:p>
        </p:txBody>
      </p:sp>
      <p:pic>
        <p:nvPicPr>
          <p:cNvPr id="7" name="Picture 6" descr="A picture containing text&#10;&#10;Description automatically generated">
            <a:extLst>
              <a:ext uri="{FF2B5EF4-FFF2-40B4-BE49-F238E27FC236}">
                <a16:creationId xmlns:a16="http://schemas.microsoft.com/office/drawing/2014/main" id="{74EDF864-96D5-2B42-A4ED-FFDADB00D6D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8" name="Title 1">
            <a:extLst>
              <a:ext uri="{FF2B5EF4-FFF2-40B4-BE49-F238E27FC236}">
                <a16:creationId xmlns:a16="http://schemas.microsoft.com/office/drawing/2014/main" id="{AD17D43D-88B8-7F49-9F24-09DCFB537902}"/>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1"/>
                </a:solidFill>
                <a:latin typeface="Trebuchet MS" panose="020B0703020202090204" pitchFamily="34" charset="0"/>
              </a:defRPr>
            </a:lvl1pPr>
          </a:lstStyle>
          <a:p>
            <a:r>
              <a:rPr lang="en-US"/>
              <a:t>Click to edit master title style</a:t>
            </a:r>
          </a:p>
        </p:txBody>
      </p:sp>
      <p:sp>
        <p:nvSpPr>
          <p:cNvPr id="14" name="Subtitle 2">
            <a:extLst>
              <a:ext uri="{FF2B5EF4-FFF2-40B4-BE49-F238E27FC236}">
                <a16:creationId xmlns:a16="http://schemas.microsoft.com/office/drawing/2014/main" id="{E78C1A97-699A-DD4D-BD1B-C1C01A9E8AEB}"/>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200415180"/>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Key Comparison Blue-2">
    <p:spTree>
      <p:nvGrpSpPr>
        <p:cNvPr id="1" name=""/>
        <p:cNvGrpSpPr/>
        <p:nvPr/>
      </p:nvGrpSpPr>
      <p:grpSpPr>
        <a:xfrm>
          <a:off x="0" y="0"/>
          <a:ext cx="0" cy="0"/>
          <a:chOff x="0" y="0"/>
          <a:chExt cx="0" cy="0"/>
        </a:xfrm>
      </p:grpSpPr>
      <p:sp>
        <p:nvSpPr>
          <p:cNvPr id="10" name="Pentagon 8">
            <a:extLst>
              <a:ext uri="{FF2B5EF4-FFF2-40B4-BE49-F238E27FC236}">
                <a16:creationId xmlns:a16="http://schemas.microsoft.com/office/drawing/2014/main" id="{C11C197F-FD3C-B743-822B-A9CD2DF184F2}"/>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6614809"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a:latin typeface="Trebuchet MS" panose="020B0703020202090204" pitchFamily="34" charset="0"/>
              </a:rPr>
              <a:t>Confidential – Internal Use Only</a:t>
            </a:r>
          </a:p>
        </p:txBody>
      </p:sp>
      <p:sp>
        <p:nvSpPr>
          <p:cNvPr id="15" name="Content Placeholder 2">
            <a:extLst>
              <a:ext uri="{FF2B5EF4-FFF2-40B4-BE49-F238E27FC236}">
                <a16:creationId xmlns:a16="http://schemas.microsoft.com/office/drawing/2014/main" id="{2F93B52C-99E0-6345-BE08-BCC3936C5AD1}"/>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a:t>Edit master text styles</a:t>
            </a:r>
          </a:p>
        </p:txBody>
      </p:sp>
      <p:sp>
        <p:nvSpPr>
          <p:cNvPr id="16" name="Content Placeholder 2">
            <a:extLst>
              <a:ext uri="{FF2B5EF4-FFF2-40B4-BE49-F238E27FC236}">
                <a16:creationId xmlns:a16="http://schemas.microsoft.com/office/drawing/2014/main" id="{BBA9DB84-564B-9F4F-931B-CC4ED34456A6}"/>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Rockwell Nova Light" panose="02060303020205020403" pitchFamily="18" charset="0"/>
              </a:defRPr>
            </a:lvl1pPr>
          </a:lstStyle>
          <a:p>
            <a:pPr lvl="0"/>
            <a:r>
              <a:rPr lang="en-US"/>
              <a:t>Edit master text styles</a:t>
            </a:r>
          </a:p>
        </p:txBody>
      </p:sp>
      <p:pic>
        <p:nvPicPr>
          <p:cNvPr id="12" name="Picture 11" descr="A picture containing text&#10;&#10;Description automatically generated">
            <a:extLst>
              <a:ext uri="{FF2B5EF4-FFF2-40B4-BE49-F238E27FC236}">
                <a16:creationId xmlns:a16="http://schemas.microsoft.com/office/drawing/2014/main" id="{3BF720D9-7666-144A-A95D-F9268E1BE7E7}"/>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
        <p:nvSpPr>
          <p:cNvPr id="7" name="Slide Number Placeholder 5">
            <a:extLst>
              <a:ext uri="{FF2B5EF4-FFF2-40B4-BE49-F238E27FC236}">
                <a16:creationId xmlns:a16="http://schemas.microsoft.com/office/drawing/2014/main" id="{B2721726-BD3B-5143-B62A-8F8E2439E4A6}"/>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Tree>
    <p:extLst>
      <p:ext uri="{BB962C8B-B14F-4D97-AF65-F5344CB8AC3E}">
        <p14:creationId xmlns:p14="http://schemas.microsoft.com/office/powerpoint/2010/main" val="24703079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Picture Split Blu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634AED-FE2D-5A49-9C4F-52E8C06D7549}"/>
              </a:ext>
            </a:extLst>
          </p:cNvPr>
          <p:cNvSpPr>
            <a:spLocks noGrp="1"/>
          </p:cNvSpPr>
          <p:nvPr>
            <p:ph type="pic" sz="quarter" idx="10" hasCustomPrompt="1"/>
          </p:nvPr>
        </p:nvSpPr>
        <p:spPr>
          <a:xfrm>
            <a:off x="5038852" y="-12192"/>
            <a:ext cx="7180556" cy="6882384"/>
          </a:xfrm>
          <a:custGeom>
            <a:avLst/>
            <a:gdLst>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0 w 7396987"/>
              <a:gd name="connsiteY7" fmla="*/ 1143023 h 6858000"/>
              <a:gd name="connsiteX8" fmla="*/ 1143023 w 7396987"/>
              <a:gd name="connsiteY8" fmla="*/ 0 h 6858000"/>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1143023 w 7396987"/>
              <a:gd name="connsiteY8" fmla="*/ 0 h 6858000"/>
              <a:gd name="connsiteX0" fmla="*/ 972335 w 7396987"/>
              <a:gd name="connsiteY0" fmla="*/ 12192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972335 w 7396987"/>
              <a:gd name="connsiteY8" fmla="*/ 12192 h 6858000"/>
              <a:gd name="connsiteX0" fmla="*/ 972335 w 7424396"/>
              <a:gd name="connsiteY0" fmla="*/ 24384 h 6870192"/>
              <a:gd name="connsiteX1" fmla="*/ 7424396 w 7424396"/>
              <a:gd name="connsiteY1" fmla="*/ 0 h 6870192"/>
              <a:gd name="connsiteX2" fmla="*/ 7396987 w 7424396"/>
              <a:gd name="connsiteY2" fmla="*/ 1155215 h 6870192"/>
              <a:gd name="connsiteX3" fmla="*/ 7396987 w 7424396"/>
              <a:gd name="connsiteY3" fmla="*/ 6870192 h 6870192"/>
              <a:gd name="connsiteX4" fmla="*/ 7396987 w 7424396"/>
              <a:gd name="connsiteY4" fmla="*/ 6870192 h 6870192"/>
              <a:gd name="connsiteX5" fmla="*/ 0 w 7424396"/>
              <a:gd name="connsiteY5" fmla="*/ 6870192 h 6870192"/>
              <a:gd name="connsiteX6" fmla="*/ 0 w 7424396"/>
              <a:gd name="connsiteY6" fmla="*/ 6870192 h 6870192"/>
              <a:gd name="connsiteX7" fmla="*/ 256032 w 7424396"/>
              <a:gd name="connsiteY7" fmla="*/ 2081807 h 6870192"/>
              <a:gd name="connsiteX8" fmla="*/ 972335 w 7424396"/>
              <a:gd name="connsiteY8" fmla="*/ 24384 h 6870192"/>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56032 w 7424396"/>
              <a:gd name="connsiteY7" fmla="*/ 2081807 h 6906768"/>
              <a:gd name="connsiteX8" fmla="*/ 972335 w 7424396"/>
              <a:gd name="connsiteY8" fmla="*/ 24384 h 6906768"/>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43840 w 7424396"/>
              <a:gd name="connsiteY7" fmla="*/ 2142767 h 6906768"/>
              <a:gd name="connsiteX8" fmla="*/ 972335 w 742439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1121664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3609142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24384 h 6882384"/>
              <a:gd name="connsiteX0" fmla="*/ 728495 w 7180556"/>
              <a:gd name="connsiteY0" fmla="*/ 1137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1137 h 688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0556" h="6882384">
                <a:moveTo>
                  <a:pt x="728495" y="1137"/>
                </a:moveTo>
                <a:lnTo>
                  <a:pt x="7180556" y="0"/>
                </a:lnTo>
                <a:lnTo>
                  <a:pt x="7153147" y="1155215"/>
                </a:lnTo>
                <a:lnTo>
                  <a:pt x="7153147" y="6870192"/>
                </a:lnTo>
                <a:lnTo>
                  <a:pt x="7153147" y="6870192"/>
                </a:lnTo>
                <a:lnTo>
                  <a:pt x="3609142" y="6882384"/>
                </a:lnTo>
                <a:lnTo>
                  <a:pt x="1052955" y="6875772"/>
                </a:lnTo>
                <a:lnTo>
                  <a:pt x="0" y="2142767"/>
                </a:lnTo>
                <a:lnTo>
                  <a:pt x="728495" y="1137"/>
                </a:lnTo>
                <a:close/>
              </a:path>
            </a:pathLst>
          </a:custGeom>
        </p:spPr>
        <p:txBody>
          <a:bodyPr anchor="ctr"/>
          <a:lstStyle>
            <a:lvl1pPr marL="0" indent="0" algn="ctr">
              <a:buNone/>
              <a:defRPr/>
            </a:lvl1pPr>
          </a:lstStyle>
          <a:p>
            <a:r>
              <a:rPr lang="en-US"/>
              <a:t>Insert photo by clicking on the image icon</a:t>
            </a:r>
          </a:p>
        </p:txBody>
      </p:sp>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accent1"/>
                </a:solidFill>
                <a:latin typeface="Trebuchet MS" panose="020B0703020202090204" pitchFamily="34" charset="0"/>
                <a:cs typeface="Trebuchet MS" panose="020B0703020202090204" pitchFamily="34" charset="0"/>
              </a:defRPr>
            </a:lvl1pPr>
          </a:lstStyle>
          <a:p>
            <a:pPr lvl="0"/>
            <a:r>
              <a:rPr lang="en-US"/>
              <a:t>Edit master text styles</a:t>
            </a:r>
          </a:p>
        </p:txBody>
      </p:sp>
      <p:pic>
        <p:nvPicPr>
          <p:cNvPr id="7" name="Picture 6" descr="A picture containing text&#10;&#10;Description automatically generated">
            <a:extLst>
              <a:ext uri="{FF2B5EF4-FFF2-40B4-BE49-F238E27FC236}">
                <a16:creationId xmlns:a16="http://schemas.microsoft.com/office/drawing/2014/main" id="{84A72C24-4C79-2B45-A197-BD89F220A86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38147609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Picture Split Re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634AED-FE2D-5A49-9C4F-52E8C06D7549}"/>
              </a:ext>
            </a:extLst>
          </p:cNvPr>
          <p:cNvSpPr>
            <a:spLocks noGrp="1"/>
          </p:cNvSpPr>
          <p:nvPr>
            <p:ph type="pic" sz="quarter" idx="10" hasCustomPrompt="1"/>
          </p:nvPr>
        </p:nvSpPr>
        <p:spPr>
          <a:xfrm>
            <a:off x="5038852" y="-12192"/>
            <a:ext cx="7180556" cy="6882384"/>
          </a:xfrm>
          <a:custGeom>
            <a:avLst/>
            <a:gdLst>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0 w 7396987"/>
              <a:gd name="connsiteY7" fmla="*/ 1143023 h 6858000"/>
              <a:gd name="connsiteX8" fmla="*/ 1143023 w 7396987"/>
              <a:gd name="connsiteY8" fmla="*/ 0 h 6858000"/>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1143023 w 7396987"/>
              <a:gd name="connsiteY8" fmla="*/ 0 h 6858000"/>
              <a:gd name="connsiteX0" fmla="*/ 972335 w 7396987"/>
              <a:gd name="connsiteY0" fmla="*/ 12192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972335 w 7396987"/>
              <a:gd name="connsiteY8" fmla="*/ 12192 h 6858000"/>
              <a:gd name="connsiteX0" fmla="*/ 972335 w 7424396"/>
              <a:gd name="connsiteY0" fmla="*/ 24384 h 6870192"/>
              <a:gd name="connsiteX1" fmla="*/ 7424396 w 7424396"/>
              <a:gd name="connsiteY1" fmla="*/ 0 h 6870192"/>
              <a:gd name="connsiteX2" fmla="*/ 7396987 w 7424396"/>
              <a:gd name="connsiteY2" fmla="*/ 1155215 h 6870192"/>
              <a:gd name="connsiteX3" fmla="*/ 7396987 w 7424396"/>
              <a:gd name="connsiteY3" fmla="*/ 6870192 h 6870192"/>
              <a:gd name="connsiteX4" fmla="*/ 7396987 w 7424396"/>
              <a:gd name="connsiteY4" fmla="*/ 6870192 h 6870192"/>
              <a:gd name="connsiteX5" fmla="*/ 0 w 7424396"/>
              <a:gd name="connsiteY5" fmla="*/ 6870192 h 6870192"/>
              <a:gd name="connsiteX6" fmla="*/ 0 w 7424396"/>
              <a:gd name="connsiteY6" fmla="*/ 6870192 h 6870192"/>
              <a:gd name="connsiteX7" fmla="*/ 256032 w 7424396"/>
              <a:gd name="connsiteY7" fmla="*/ 2081807 h 6870192"/>
              <a:gd name="connsiteX8" fmla="*/ 972335 w 7424396"/>
              <a:gd name="connsiteY8" fmla="*/ 24384 h 6870192"/>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56032 w 7424396"/>
              <a:gd name="connsiteY7" fmla="*/ 2081807 h 6906768"/>
              <a:gd name="connsiteX8" fmla="*/ 972335 w 7424396"/>
              <a:gd name="connsiteY8" fmla="*/ 24384 h 6906768"/>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43840 w 7424396"/>
              <a:gd name="connsiteY7" fmla="*/ 2142767 h 6906768"/>
              <a:gd name="connsiteX8" fmla="*/ 972335 w 742439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1121664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3609142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24384 h 6882384"/>
              <a:gd name="connsiteX0" fmla="*/ 728495 w 7180556"/>
              <a:gd name="connsiteY0" fmla="*/ 1137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1137 h 688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0556" h="6882384">
                <a:moveTo>
                  <a:pt x="728495" y="1137"/>
                </a:moveTo>
                <a:lnTo>
                  <a:pt x="7180556" y="0"/>
                </a:lnTo>
                <a:lnTo>
                  <a:pt x="7153147" y="1155215"/>
                </a:lnTo>
                <a:lnTo>
                  <a:pt x="7153147" y="6870192"/>
                </a:lnTo>
                <a:lnTo>
                  <a:pt x="7153147" y="6870192"/>
                </a:lnTo>
                <a:lnTo>
                  <a:pt x="3609142" y="6882384"/>
                </a:lnTo>
                <a:lnTo>
                  <a:pt x="1052955" y="6875772"/>
                </a:lnTo>
                <a:lnTo>
                  <a:pt x="0" y="2142767"/>
                </a:lnTo>
                <a:lnTo>
                  <a:pt x="728495" y="1137"/>
                </a:lnTo>
                <a:close/>
              </a:path>
            </a:pathLst>
          </a:custGeom>
        </p:spPr>
        <p:txBody>
          <a:bodyPr anchor="ctr"/>
          <a:lstStyle>
            <a:lvl1pPr marL="0" indent="0" algn="ctr">
              <a:buNone/>
              <a:defRPr/>
            </a:lvl1pPr>
          </a:lstStyle>
          <a:p>
            <a:r>
              <a:rPr lang="en-US"/>
              <a:t>Insert photo by clicking on the image icon</a:t>
            </a:r>
          </a:p>
        </p:txBody>
      </p:sp>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tx2"/>
                </a:solidFill>
                <a:latin typeface="Trebuchet MS" panose="020B0703020202090204" pitchFamily="34" charset="0"/>
                <a:cs typeface="Trebuchet MS" panose="020B0703020202090204" pitchFamily="34" charset="0"/>
              </a:defRPr>
            </a:lvl1pPr>
          </a:lstStyle>
          <a:p>
            <a:pPr lvl="0"/>
            <a:r>
              <a:rPr lang="en-US"/>
              <a:t>Edit master text styles</a:t>
            </a:r>
          </a:p>
        </p:txBody>
      </p:sp>
      <p:pic>
        <p:nvPicPr>
          <p:cNvPr id="7" name="Picture 6" descr="A picture containing text&#10;&#10;Description automatically generated">
            <a:extLst>
              <a:ext uri="{FF2B5EF4-FFF2-40B4-BE49-F238E27FC236}">
                <a16:creationId xmlns:a16="http://schemas.microsoft.com/office/drawing/2014/main" id="{8025DF2F-C64D-8F4D-B4DD-BC6EA0DEA09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19489811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Picture Split-Image">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tx1"/>
                </a:solidFill>
                <a:latin typeface="Trebuchet MS" panose="020B0703020202090204" pitchFamily="34" charset="0"/>
                <a:cs typeface="Trebuchet MS" panose="020B0703020202090204" pitchFamily="34" charset="0"/>
              </a:defRPr>
            </a:lvl1pPr>
          </a:lstStyle>
          <a:p>
            <a:pPr lvl="0"/>
            <a:r>
              <a:rPr lang="en-US"/>
              <a:t>Edit master text styles</a:t>
            </a:r>
          </a:p>
        </p:txBody>
      </p:sp>
      <p:pic>
        <p:nvPicPr>
          <p:cNvPr id="6" name="Picture 5" descr="A picture containing person, indoor&#10;&#10;Description automatically generated">
            <a:extLst>
              <a:ext uri="{FF2B5EF4-FFF2-40B4-BE49-F238E27FC236}">
                <a16:creationId xmlns:a16="http://schemas.microsoft.com/office/drawing/2014/main" id="{5F48932E-3B1B-474B-9512-7DE411C5B9D9}"/>
              </a:ext>
            </a:extLst>
          </p:cNvPr>
          <p:cNvPicPr>
            <a:picLocks noChangeAspect="1"/>
          </p:cNvPicPr>
          <p:nvPr userDrawn="1"/>
        </p:nvPicPr>
        <p:blipFill rotWithShape="1">
          <a:blip r:embed="rId2">
            <a:extLst>
              <a:ext uri="{28A0092B-C50C-407E-A947-70E740481C1C}">
                <a14:useLocalDpi xmlns:a14="http://schemas.microsoft.com/office/drawing/2010/main"/>
              </a:ext>
            </a:extLst>
          </a:blip>
          <a:srcRect/>
          <a:stretch/>
        </p:blipFill>
        <p:spPr>
          <a:xfrm>
            <a:off x="5127058" y="0"/>
            <a:ext cx="7064942" cy="6858000"/>
          </a:xfrm>
          <a:prstGeom prst="rect">
            <a:avLst/>
          </a:prstGeom>
        </p:spPr>
      </p:pic>
      <p:pic>
        <p:nvPicPr>
          <p:cNvPr id="8" name="Picture 7" descr="A picture containing text&#10;&#10;Description automatically generated">
            <a:extLst>
              <a:ext uri="{FF2B5EF4-FFF2-40B4-BE49-F238E27FC236}">
                <a16:creationId xmlns:a16="http://schemas.microsoft.com/office/drawing/2014/main" id="{51CBFF64-B4A1-344B-AB45-4A280F7EC11C}"/>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2825352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Mai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4" name="Text Placeholder 3">
            <a:extLst>
              <a:ext uri="{FF2B5EF4-FFF2-40B4-BE49-F238E27FC236}">
                <a16:creationId xmlns:a16="http://schemas.microsoft.com/office/drawing/2014/main" id="{AB1E31CD-65A3-BA4E-9C03-9CCFCA71BB8A}"/>
              </a:ext>
            </a:extLst>
          </p:cNvPr>
          <p:cNvSpPr>
            <a:spLocks noGrp="1"/>
          </p:cNvSpPr>
          <p:nvPr>
            <p:ph type="body" sz="quarter" idx="10"/>
          </p:nvPr>
        </p:nvSpPr>
        <p:spPr>
          <a:xfrm>
            <a:off x="577850" y="1417638"/>
            <a:ext cx="10972800" cy="4422775"/>
          </a:xfrm>
          <a:prstGeom prst="rect">
            <a:avLst/>
          </a:prstGeom>
        </p:spPr>
        <p:txBody>
          <a:bodyPr>
            <a:noAutofit/>
          </a:bodyPr>
          <a:lstStyle>
            <a:lvl1pPr>
              <a:defRPr sz="2000"/>
            </a:lvl1pPr>
            <a:lvl2pPr>
              <a:defRPr sz="1400"/>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A picture containing text&#10;&#10;Description automatically generated">
            <a:extLst>
              <a:ext uri="{FF2B5EF4-FFF2-40B4-BE49-F238E27FC236}">
                <a16:creationId xmlns:a16="http://schemas.microsoft.com/office/drawing/2014/main" id="{DBD3CE20-DD83-1646-A3A3-5473F29ACDFF}"/>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8430407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10" name="Slide Number Placeholder 5">
            <a:extLst>
              <a:ext uri="{FF2B5EF4-FFF2-40B4-BE49-F238E27FC236}">
                <a16:creationId xmlns:a16="http://schemas.microsoft.com/office/drawing/2014/main" id="{6CCA6249-8962-9949-96AE-7C11B8F0135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a:latin typeface="Trebuchet MS" panose="020B0703020202090204" pitchFamily="34" charset="0"/>
              </a:rPr>
              <a:t>Confidential – Internal Use Only</a:t>
            </a:r>
          </a:p>
        </p:txBody>
      </p:sp>
      <p:cxnSp>
        <p:nvCxnSpPr>
          <p:cNvPr id="14" name="Straight Connector 13">
            <a:extLst>
              <a:ext uri="{FF2B5EF4-FFF2-40B4-BE49-F238E27FC236}">
                <a16:creationId xmlns:a16="http://schemas.microsoft.com/office/drawing/2014/main" id="{8775F5BB-F5E4-F444-B1D5-BA8D666C0827}"/>
              </a:ext>
            </a:extLst>
          </p:cNvPr>
          <p:cNvCxnSpPr>
            <a:cxnSpLocks/>
          </p:cNvCxnSpPr>
          <p:nvPr userDrawn="1"/>
        </p:nvCxnSpPr>
        <p:spPr>
          <a:xfrm>
            <a:off x="5885424"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1C10DD09-27B1-3B4A-B4A8-4390B6297FE5}"/>
              </a:ext>
            </a:extLst>
          </p:cNvPr>
          <p:cNvSpPr>
            <a:spLocks noGrp="1"/>
          </p:cNvSpPr>
          <p:nvPr>
            <p:ph type="body" sz="quarter" idx="15"/>
          </p:nvPr>
        </p:nvSpPr>
        <p:spPr>
          <a:xfrm>
            <a:off x="577849" y="1942676"/>
            <a:ext cx="5042621"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a:ln>
                  <a:noFill/>
                </a:ln>
                <a:solidFill>
                  <a:srgbClr val="54565B"/>
                </a:solidFill>
                <a:effectLst/>
                <a:uLnTx/>
                <a:uFillTx/>
                <a:latin typeface="Georgia" panose="02040502050405020303" pitchFamily="18" charset="0"/>
                <a:ea typeface="+mn-ea"/>
                <a:cs typeface="+mn-cs"/>
              </a:rPr>
              <a:t>Third level</a:t>
            </a:r>
          </a:p>
        </p:txBody>
      </p:sp>
      <p:sp>
        <p:nvSpPr>
          <p:cNvPr id="15" name="Text Placeholder 3">
            <a:extLst>
              <a:ext uri="{FF2B5EF4-FFF2-40B4-BE49-F238E27FC236}">
                <a16:creationId xmlns:a16="http://schemas.microsoft.com/office/drawing/2014/main" id="{7037DFCD-0E35-D440-845D-FF549CF24B73}"/>
              </a:ext>
            </a:extLst>
          </p:cNvPr>
          <p:cNvSpPr>
            <a:spLocks noGrp="1"/>
          </p:cNvSpPr>
          <p:nvPr>
            <p:ph type="body" sz="quarter" idx="16"/>
          </p:nvPr>
        </p:nvSpPr>
        <p:spPr>
          <a:xfrm>
            <a:off x="6151335" y="1942676"/>
            <a:ext cx="5042621"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a:ln>
                  <a:noFill/>
                </a:ln>
                <a:solidFill>
                  <a:srgbClr val="54565B"/>
                </a:solidFill>
                <a:effectLst/>
                <a:uLnTx/>
                <a:uFillTx/>
                <a:latin typeface="Georgia" panose="02040502050405020303" pitchFamily="18" charset="0"/>
                <a:ea typeface="+mn-ea"/>
                <a:cs typeface="+mn-cs"/>
              </a:rPr>
              <a:t>Third level</a:t>
            </a:r>
          </a:p>
        </p:txBody>
      </p:sp>
      <p:pic>
        <p:nvPicPr>
          <p:cNvPr id="12" name="Picture 11" descr="A picture containing text&#10;&#10;Description automatically generated">
            <a:extLst>
              <a:ext uri="{FF2B5EF4-FFF2-40B4-BE49-F238E27FC236}">
                <a16:creationId xmlns:a16="http://schemas.microsoft.com/office/drawing/2014/main" id="{1B9D379B-1CB5-FB40-923F-25CED0978A3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4885006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 3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10" name="Slide Number Placeholder 5">
            <a:extLst>
              <a:ext uri="{FF2B5EF4-FFF2-40B4-BE49-F238E27FC236}">
                <a16:creationId xmlns:a16="http://schemas.microsoft.com/office/drawing/2014/main" id="{6CCA6249-8962-9949-96AE-7C11B8F0135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a:latin typeface="Trebuchet MS" panose="020B0703020202090204" pitchFamily="34" charset="0"/>
              </a:rPr>
              <a:t>Confidential – Internal Use Only</a:t>
            </a:r>
          </a:p>
        </p:txBody>
      </p:sp>
      <p:cxnSp>
        <p:nvCxnSpPr>
          <p:cNvPr id="14" name="Straight Connector 13">
            <a:extLst>
              <a:ext uri="{FF2B5EF4-FFF2-40B4-BE49-F238E27FC236}">
                <a16:creationId xmlns:a16="http://schemas.microsoft.com/office/drawing/2014/main" id="{6ADF5480-C0C7-C64C-8BB2-74C63D4DEFC4}"/>
              </a:ext>
            </a:extLst>
          </p:cNvPr>
          <p:cNvCxnSpPr>
            <a:cxnSpLocks/>
          </p:cNvCxnSpPr>
          <p:nvPr userDrawn="1"/>
        </p:nvCxnSpPr>
        <p:spPr>
          <a:xfrm>
            <a:off x="4190736"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377EF41-0258-3B45-996A-6490BA874BBD}"/>
              </a:ext>
            </a:extLst>
          </p:cNvPr>
          <p:cNvCxnSpPr>
            <a:cxnSpLocks/>
          </p:cNvCxnSpPr>
          <p:nvPr userDrawn="1"/>
        </p:nvCxnSpPr>
        <p:spPr>
          <a:xfrm>
            <a:off x="7933680"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3">
            <a:extLst>
              <a:ext uri="{FF2B5EF4-FFF2-40B4-BE49-F238E27FC236}">
                <a16:creationId xmlns:a16="http://schemas.microsoft.com/office/drawing/2014/main" id="{7238BA6B-E620-AF4F-A0C3-8A5B9D5C11B6}"/>
              </a:ext>
            </a:extLst>
          </p:cNvPr>
          <p:cNvSpPr>
            <a:spLocks noGrp="1"/>
          </p:cNvSpPr>
          <p:nvPr>
            <p:ph type="body" sz="quarter" idx="15" hasCustomPrompt="1"/>
          </p:nvPr>
        </p:nvSpPr>
        <p:spPr>
          <a:xfrm>
            <a:off x="577850"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sz="1800"/>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a:ln>
                  <a:noFill/>
                </a:ln>
                <a:solidFill>
                  <a:srgbClr val="54565B"/>
                </a:solidFill>
                <a:effectLst/>
                <a:uLnTx/>
                <a:uFillTx/>
                <a:latin typeface="Georgia" panose="02040502050405020303" pitchFamily="18" charset="0"/>
                <a:ea typeface="+mn-ea"/>
                <a:cs typeface="+mn-cs"/>
              </a:rPr>
              <a:t>Third level</a:t>
            </a:r>
          </a:p>
        </p:txBody>
      </p:sp>
      <p:sp>
        <p:nvSpPr>
          <p:cNvPr id="17" name="Text Placeholder 3">
            <a:extLst>
              <a:ext uri="{FF2B5EF4-FFF2-40B4-BE49-F238E27FC236}">
                <a16:creationId xmlns:a16="http://schemas.microsoft.com/office/drawing/2014/main" id="{CE8F9A4A-9700-2E49-AA7D-4C819732798C}"/>
              </a:ext>
            </a:extLst>
          </p:cNvPr>
          <p:cNvSpPr>
            <a:spLocks noGrp="1"/>
          </p:cNvSpPr>
          <p:nvPr>
            <p:ph type="body" sz="quarter" idx="16" hasCustomPrompt="1"/>
          </p:nvPr>
        </p:nvSpPr>
        <p:spPr>
          <a:xfrm>
            <a:off x="4328757"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a:ln>
                  <a:noFill/>
                </a:ln>
                <a:solidFill>
                  <a:srgbClr val="54565B"/>
                </a:solidFill>
                <a:effectLst/>
                <a:uLnTx/>
                <a:uFillTx/>
                <a:latin typeface="Georgia" panose="02040502050405020303" pitchFamily="18" charset="0"/>
                <a:ea typeface="+mn-ea"/>
                <a:cs typeface="+mn-cs"/>
              </a:rPr>
              <a:t>Third level</a:t>
            </a:r>
          </a:p>
        </p:txBody>
      </p:sp>
      <p:sp>
        <p:nvSpPr>
          <p:cNvPr id="18" name="Text Placeholder 3">
            <a:extLst>
              <a:ext uri="{FF2B5EF4-FFF2-40B4-BE49-F238E27FC236}">
                <a16:creationId xmlns:a16="http://schemas.microsoft.com/office/drawing/2014/main" id="{C6FBE4AE-B4C8-AD4B-95AF-CB27A898FEC1}"/>
              </a:ext>
            </a:extLst>
          </p:cNvPr>
          <p:cNvSpPr>
            <a:spLocks noGrp="1"/>
          </p:cNvSpPr>
          <p:nvPr>
            <p:ph type="body" sz="quarter" idx="17" hasCustomPrompt="1"/>
          </p:nvPr>
        </p:nvSpPr>
        <p:spPr>
          <a:xfrm>
            <a:off x="8042340"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a:ln>
                  <a:noFill/>
                </a:ln>
                <a:solidFill>
                  <a:srgbClr val="54565B"/>
                </a:solidFill>
                <a:effectLst/>
                <a:uLnTx/>
                <a:uFillTx/>
                <a:latin typeface="Georgia" panose="02040502050405020303" pitchFamily="18" charset="0"/>
                <a:ea typeface="+mn-ea"/>
                <a:cs typeface="+mn-cs"/>
              </a:rPr>
              <a:t>Third level</a:t>
            </a:r>
          </a:p>
        </p:txBody>
      </p:sp>
      <p:pic>
        <p:nvPicPr>
          <p:cNvPr id="13" name="Picture 12" descr="A picture containing text&#10;&#10;Description automatically generated">
            <a:extLst>
              <a:ext uri="{FF2B5EF4-FFF2-40B4-BE49-F238E27FC236}">
                <a16:creationId xmlns:a16="http://schemas.microsoft.com/office/drawing/2014/main" id="{62E86C9E-CB13-FE47-810D-ACC7D440614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3533996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Just Header + Footer">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F3949077-E0E8-B647-A11F-24C62D2D4087}"/>
              </a:ext>
            </a:extLst>
          </p:cNvPr>
          <p:cNvSpPr txBox="1">
            <a:spLocks/>
          </p:cNvSpPr>
          <p:nvPr userDrawn="1"/>
        </p:nvSpPr>
        <p:spPr>
          <a:xfrm>
            <a:off x="211015"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b="0" i="0" kern="1200">
                <a:solidFill>
                  <a:schemeClr val="tx1">
                    <a:lumMod val="40000"/>
                    <a:lumOff val="60000"/>
                  </a:schemeClr>
                </a:solidFill>
                <a:latin typeface="Trebuchet MS" panose="020B070302020209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EAA09E-D67E-864E-8466-C38E88600C4F}" type="slidenum">
              <a:rPr lang="en-US" smtClean="0"/>
              <a:pPr/>
              <a:t>‹#›</a:t>
            </a:fld>
            <a:endParaRPr lang="en-US"/>
          </a:p>
        </p:txBody>
      </p:sp>
      <p:sp>
        <p:nvSpPr>
          <p:cNvPr id="6" name="Title 1">
            <a:extLst>
              <a:ext uri="{FF2B5EF4-FFF2-40B4-BE49-F238E27FC236}">
                <a16:creationId xmlns:a16="http://schemas.microsoft.com/office/drawing/2014/main" id="{F90A82CE-0D18-B941-A735-67EC495377B7}"/>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a:t>Click to edit master title style</a:t>
            </a:r>
          </a:p>
        </p:txBody>
      </p:sp>
      <p:pic>
        <p:nvPicPr>
          <p:cNvPr id="7" name="Picture 6" descr="A picture containing text&#10;&#10;Description automatically generated">
            <a:extLst>
              <a:ext uri="{FF2B5EF4-FFF2-40B4-BE49-F238E27FC236}">
                <a16:creationId xmlns:a16="http://schemas.microsoft.com/office/drawing/2014/main" id="{2ECBF799-752D-3A48-BBAE-380CFE2E5BF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42648358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Just Footer">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F3949077-E0E8-B647-A11F-24C62D2D4087}"/>
              </a:ext>
            </a:extLst>
          </p:cNvPr>
          <p:cNvSpPr txBox="1">
            <a:spLocks/>
          </p:cNvSpPr>
          <p:nvPr userDrawn="1"/>
        </p:nvSpPr>
        <p:spPr>
          <a:xfrm>
            <a:off x="211015"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b="0" i="0" kern="1200">
                <a:solidFill>
                  <a:schemeClr val="tx1">
                    <a:lumMod val="40000"/>
                    <a:lumOff val="60000"/>
                  </a:schemeClr>
                </a:solidFill>
                <a:latin typeface="Trebuchet MS" panose="020B070302020209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EAA09E-D67E-864E-8466-C38E88600C4F}" type="slidenum">
              <a:rPr lang="en-US" smtClean="0"/>
              <a:pPr/>
              <a:t>‹#›</a:t>
            </a:fld>
            <a:endParaRPr lang="en-US"/>
          </a:p>
        </p:txBody>
      </p:sp>
      <p:pic>
        <p:nvPicPr>
          <p:cNvPr id="5" name="Picture 4" descr="A picture containing text&#10;&#10;Description automatically generated">
            <a:extLst>
              <a:ext uri="{FF2B5EF4-FFF2-40B4-BE49-F238E27FC236}">
                <a16:creationId xmlns:a16="http://schemas.microsoft.com/office/drawing/2014/main" id="{9EB3994F-086B-D541-830D-38982D59ACE7}"/>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4128282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ue Background">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0313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Add Imag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71CDD-03B6-5447-B8EF-BC2DD2AB7DD2}"/>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2"/>
                </a:solidFill>
                <a:latin typeface="Trebuchet MS" panose="020B070302020209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C3572D1E-ECF6-C04B-874C-31D977FFD310}"/>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Picture Placeholder 4">
            <a:extLst>
              <a:ext uri="{FF2B5EF4-FFF2-40B4-BE49-F238E27FC236}">
                <a16:creationId xmlns:a16="http://schemas.microsoft.com/office/drawing/2014/main" id="{99589CF8-D81C-414B-8E64-B34223E87508}"/>
              </a:ext>
            </a:extLst>
          </p:cNvPr>
          <p:cNvSpPr>
            <a:spLocks noGrp="1"/>
          </p:cNvSpPr>
          <p:nvPr>
            <p:ph type="pic" sz="quarter" idx="10" hasCustomPrompt="1"/>
          </p:nvPr>
        </p:nvSpPr>
        <p:spPr>
          <a:xfrm>
            <a:off x="-12189" y="-32658"/>
            <a:ext cx="12225688" cy="3222347"/>
          </a:xfrm>
          <a:custGeom>
            <a:avLst/>
            <a:gdLst>
              <a:gd name="connsiteX0" fmla="*/ 0 w 12191998"/>
              <a:gd name="connsiteY0" fmla="*/ 0 h 6858000"/>
              <a:gd name="connsiteX1" fmla="*/ 11048975 w 12191998"/>
              <a:gd name="connsiteY1" fmla="*/ 0 h 6858000"/>
              <a:gd name="connsiteX2" fmla="*/ 12191998 w 12191998"/>
              <a:gd name="connsiteY2" fmla="*/ 1143023 h 6858000"/>
              <a:gd name="connsiteX3" fmla="*/ 12191998 w 12191998"/>
              <a:gd name="connsiteY3" fmla="*/ 6858000 h 6858000"/>
              <a:gd name="connsiteX4" fmla="*/ 0 w 12191998"/>
              <a:gd name="connsiteY4" fmla="*/ 6858000 h 6858000"/>
              <a:gd name="connsiteX5" fmla="*/ 0 w 12191998"/>
              <a:gd name="connsiteY5" fmla="*/ 0 h 6858000"/>
              <a:gd name="connsiteX0" fmla="*/ 0 w 12195023"/>
              <a:gd name="connsiteY0" fmla="*/ 12192 h 6870192"/>
              <a:gd name="connsiteX1" fmla="*/ 12195023 w 12195023"/>
              <a:gd name="connsiteY1" fmla="*/ 0 h 6870192"/>
              <a:gd name="connsiteX2" fmla="*/ 12191998 w 12195023"/>
              <a:gd name="connsiteY2" fmla="*/ 1155215 h 6870192"/>
              <a:gd name="connsiteX3" fmla="*/ 12191998 w 12195023"/>
              <a:gd name="connsiteY3" fmla="*/ 6870192 h 6870192"/>
              <a:gd name="connsiteX4" fmla="*/ 0 w 12195023"/>
              <a:gd name="connsiteY4" fmla="*/ 6870192 h 6870192"/>
              <a:gd name="connsiteX5" fmla="*/ 0 w 12195023"/>
              <a:gd name="connsiteY5" fmla="*/ 12192 h 6870192"/>
              <a:gd name="connsiteX0" fmla="*/ 0 w 12195023"/>
              <a:gd name="connsiteY0" fmla="*/ 12192 h 6870192"/>
              <a:gd name="connsiteX1" fmla="*/ 12195023 w 12195023"/>
              <a:gd name="connsiteY1" fmla="*/ 0 h 6870192"/>
              <a:gd name="connsiteX2" fmla="*/ 12191998 w 12195023"/>
              <a:gd name="connsiteY2" fmla="*/ 1155215 h 6870192"/>
              <a:gd name="connsiteX3" fmla="*/ 5974078 w 12195023"/>
              <a:gd name="connsiteY3" fmla="*/ 6870192 h 6870192"/>
              <a:gd name="connsiteX4" fmla="*/ 0 w 12195023"/>
              <a:gd name="connsiteY4" fmla="*/ 6870192 h 6870192"/>
              <a:gd name="connsiteX5" fmla="*/ 0 w 12195023"/>
              <a:gd name="connsiteY5" fmla="*/ 12192 h 6870192"/>
              <a:gd name="connsiteX0" fmla="*/ 0 w 12204254"/>
              <a:gd name="connsiteY0" fmla="*/ 12192 h 6870192"/>
              <a:gd name="connsiteX1" fmla="*/ 12195023 w 12204254"/>
              <a:gd name="connsiteY1" fmla="*/ 0 h 6870192"/>
              <a:gd name="connsiteX2" fmla="*/ 12204190 w 12204254"/>
              <a:gd name="connsiteY2" fmla="*/ 5702831 h 6870192"/>
              <a:gd name="connsiteX3" fmla="*/ 5974078 w 12204254"/>
              <a:gd name="connsiteY3" fmla="*/ 6870192 h 6870192"/>
              <a:gd name="connsiteX4" fmla="*/ 0 w 12204254"/>
              <a:gd name="connsiteY4" fmla="*/ 6870192 h 6870192"/>
              <a:gd name="connsiteX5" fmla="*/ 0 w 12204254"/>
              <a:gd name="connsiteY5" fmla="*/ 12192 h 6870192"/>
              <a:gd name="connsiteX0" fmla="*/ 0 w 12204254"/>
              <a:gd name="connsiteY0" fmla="*/ 12192 h 6894576"/>
              <a:gd name="connsiteX1" fmla="*/ 12195023 w 12204254"/>
              <a:gd name="connsiteY1" fmla="*/ 0 h 6894576"/>
              <a:gd name="connsiteX2" fmla="*/ 12204190 w 12204254"/>
              <a:gd name="connsiteY2" fmla="*/ 5702831 h 6894576"/>
              <a:gd name="connsiteX3" fmla="*/ 3572254 w 12204254"/>
              <a:gd name="connsiteY3" fmla="*/ 6894576 h 6894576"/>
              <a:gd name="connsiteX4" fmla="*/ 0 w 12204254"/>
              <a:gd name="connsiteY4" fmla="*/ 6870192 h 6894576"/>
              <a:gd name="connsiteX5" fmla="*/ 0 w 12204254"/>
              <a:gd name="connsiteY5" fmla="*/ 12192 h 6894576"/>
              <a:gd name="connsiteX0" fmla="*/ 12192 w 12216446"/>
              <a:gd name="connsiteY0" fmla="*/ 12192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12192 w 12216446"/>
              <a:gd name="connsiteY5" fmla="*/ 12192 h 6894576"/>
              <a:gd name="connsiteX0" fmla="*/ 2956 w 12216446"/>
              <a:gd name="connsiteY0" fmla="*/ 1647028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2956 w 12216446"/>
              <a:gd name="connsiteY5" fmla="*/ 1647028 h 6894576"/>
              <a:gd name="connsiteX0" fmla="*/ 2956 w 12216681"/>
              <a:gd name="connsiteY0" fmla="*/ 0 h 5247548"/>
              <a:gd name="connsiteX1" fmla="*/ 12216452 w 12216681"/>
              <a:gd name="connsiteY1" fmla="*/ 52463 h 5247548"/>
              <a:gd name="connsiteX2" fmla="*/ 12216382 w 12216681"/>
              <a:gd name="connsiteY2" fmla="*/ 4055803 h 5247548"/>
              <a:gd name="connsiteX3" fmla="*/ 3584446 w 12216681"/>
              <a:gd name="connsiteY3" fmla="*/ 5247548 h 5247548"/>
              <a:gd name="connsiteX4" fmla="*/ 0 w 12216681"/>
              <a:gd name="connsiteY4" fmla="*/ 4077116 h 5247548"/>
              <a:gd name="connsiteX5" fmla="*/ 2956 w 12216681"/>
              <a:gd name="connsiteY5" fmla="*/ 0 h 5247548"/>
              <a:gd name="connsiteX0" fmla="*/ 2956 w 12216681"/>
              <a:gd name="connsiteY0" fmla="*/ 0 h 5201367"/>
              <a:gd name="connsiteX1" fmla="*/ 12216452 w 12216681"/>
              <a:gd name="connsiteY1" fmla="*/ 6282 h 5201367"/>
              <a:gd name="connsiteX2" fmla="*/ 12216382 w 12216681"/>
              <a:gd name="connsiteY2" fmla="*/ 4009622 h 5201367"/>
              <a:gd name="connsiteX3" fmla="*/ 3584446 w 12216681"/>
              <a:gd name="connsiteY3" fmla="*/ 5201367 h 5201367"/>
              <a:gd name="connsiteX4" fmla="*/ 0 w 12216681"/>
              <a:gd name="connsiteY4" fmla="*/ 4030935 h 5201367"/>
              <a:gd name="connsiteX5" fmla="*/ 2956 w 12216681"/>
              <a:gd name="connsiteY5" fmla="*/ 0 h 5201367"/>
              <a:gd name="connsiteX0" fmla="*/ 2956 w 12216681"/>
              <a:gd name="connsiteY0" fmla="*/ 1379172 h 5195085"/>
              <a:gd name="connsiteX1" fmla="*/ 12216452 w 12216681"/>
              <a:gd name="connsiteY1" fmla="*/ 0 h 5195085"/>
              <a:gd name="connsiteX2" fmla="*/ 12216382 w 12216681"/>
              <a:gd name="connsiteY2" fmla="*/ 4003340 h 5195085"/>
              <a:gd name="connsiteX3" fmla="*/ 3584446 w 12216681"/>
              <a:gd name="connsiteY3" fmla="*/ 5195085 h 5195085"/>
              <a:gd name="connsiteX4" fmla="*/ 0 w 12216681"/>
              <a:gd name="connsiteY4" fmla="*/ 4024653 h 5195085"/>
              <a:gd name="connsiteX5" fmla="*/ 2956 w 12216681"/>
              <a:gd name="connsiteY5" fmla="*/ 1379172 h 5195085"/>
              <a:gd name="connsiteX0" fmla="*/ 2956 w 12225688"/>
              <a:gd name="connsiteY0" fmla="*/ 67609 h 3883522"/>
              <a:gd name="connsiteX1" fmla="*/ 12225688 w 12225688"/>
              <a:gd name="connsiteY1" fmla="*/ 0 h 3883522"/>
              <a:gd name="connsiteX2" fmla="*/ 12216382 w 12225688"/>
              <a:gd name="connsiteY2" fmla="*/ 2691777 h 3883522"/>
              <a:gd name="connsiteX3" fmla="*/ 3584446 w 12225688"/>
              <a:gd name="connsiteY3" fmla="*/ 3883522 h 3883522"/>
              <a:gd name="connsiteX4" fmla="*/ 0 w 12225688"/>
              <a:gd name="connsiteY4" fmla="*/ 2713090 h 3883522"/>
              <a:gd name="connsiteX5" fmla="*/ 2956 w 12225688"/>
              <a:gd name="connsiteY5" fmla="*/ 67609 h 3883522"/>
              <a:gd name="connsiteX0" fmla="*/ 2956 w 12225688"/>
              <a:gd name="connsiteY0" fmla="*/ 0 h 3899040"/>
              <a:gd name="connsiteX1" fmla="*/ 12225688 w 12225688"/>
              <a:gd name="connsiteY1" fmla="*/ 15518 h 3899040"/>
              <a:gd name="connsiteX2" fmla="*/ 12216382 w 12225688"/>
              <a:gd name="connsiteY2" fmla="*/ 2707295 h 3899040"/>
              <a:gd name="connsiteX3" fmla="*/ 3584446 w 12225688"/>
              <a:gd name="connsiteY3" fmla="*/ 3899040 h 3899040"/>
              <a:gd name="connsiteX4" fmla="*/ 0 w 12225688"/>
              <a:gd name="connsiteY4" fmla="*/ 2728608 h 3899040"/>
              <a:gd name="connsiteX5" fmla="*/ 2956 w 12225688"/>
              <a:gd name="connsiteY5" fmla="*/ 0 h 3899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25688" h="3899040">
                <a:moveTo>
                  <a:pt x="2956" y="0"/>
                </a:moveTo>
                <a:lnTo>
                  <a:pt x="12225688" y="15518"/>
                </a:lnTo>
                <a:cubicBezTo>
                  <a:pt x="12224680" y="400590"/>
                  <a:pt x="12217390" y="2322223"/>
                  <a:pt x="12216382" y="2707295"/>
                </a:cubicBezTo>
                <a:lnTo>
                  <a:pt x="3584446" y="3899040"/>
                </a:lnTo>
                <a:lnTo>
                  <a:pt x="0" y="2728608"/>
                </a:lnTo>
                <a:cubicBezTo>
                  <a:pt x="985" y="1369569"/>
                  <a:pt x="1971" y="1359039"/>
                  <a:pt x="2956" y="0"/>
                </a:cubicBezTo>
                <a:close/>
              </a:path>
            </a:pathLst>
          </a:custGeom>
        </p:spPr>
        <p:txBody>
          <a:bodyPr anchor="ctr"/>
          <a:lstStyle>
            <a:lvl1pPr marL="0" indent="0" algn="ctr">
              <a:buNone/>
              <a:defRPr/>
            </a:lvl1pPr>
          </a:lstStyle>
          <a:p>
            <a:r>
              <a:rPr lang="en-US"/>
              <a:t>Insert photo by clicking on the image icon</a:t>
            </a:r>
          </a:p>
        </p:txBody>
      </p:sp>
      <p:pic>
        <p:nvPicPr>
          <p:cNvPr id="8" name="Picture 7" descr="A picture containing text&#10;&#10;Description automatically generated">
            <a:extLst>
              <a:ext uri="{FF2B5EF4-FFF2-40B4-BE49-F238E27FC236}">
                <a16:creationId xmlns:a16="http://schemas.microsoft.com/office/drawing/2014/main" id="{EFF33FB4-592B-EA42-8817-C852A19F15B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10" name="Slide Number Placeholder 5">
            <a:extLst>
              <a:ext uri="{FF2B5EF4-FFF2-40B4-BE49-F238E27FC236}">
                <a16:creationId xmlns:a16="http://schemas.microsoft.com/office/drawing/2014/main" id="{521552D7-E3DD-DF40-BA70-38D5F26ECD94}"/>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a:solidFill>
                  <a:schemeClr val="bg2"/>
                </a:solidFill>
                <a:effectLst/>
                <a:latin typeface="+mn-lt"/>
                <a:ea typeface="+mn-ea"/>
                <a:cs typeface="+mn-cs"/>
              </a:rPr>
              <a:t>GILEAD and the GILEAD logo are trademarks of Gilead Sciences, Inc. </a:t>
            </a:r>
            <a:endParaRPr lang="en-US" b="0" i="0">
              <a:latin typeface="Trebuchet MS" panose="020B0703020202090204" pitchFamily="34" charset="0"/>
            </a:endParaRPr>
          </a:p>
        </p:txBody>
      </p:sp>
    </p:spTree>
    <p:extLst>
      <p:ext uri="{BB962C8B-B14F-4D97-AF65-F5344CB8AC3E}">
        <p14:creationId xmlns:p14="http://schemas.microsoft.com/office/powerpoint/2010/main" val="3258610505"/>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ed Background">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6869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White Backgroun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70807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Closing - Add Image">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6" name="Picture Placeholder 4">
            <a:extLst>
              <a:ext uri="{FF2B5EF4-FFF2-40B4-BE49-F238E27FC236}">
                <a16:creationId xmlns:a16="http://schemas.microsoft.com/office/drawing/2014/main" id="{46CC5A0F-1802-5B4A-A4A0-3E3E5F67C291}"/>
              </a:ext>
            </a:extLst>
          </p:cNvPr>
          <p:cNvSpPr>
            <a:spLocks noGrp="1"/>
          </p:cNvSpPr>
          <p:nvPr>
            <p:ph type="pic" sz="quarter" idx="10" hasCustomPrompt="1"/>
          </p:nvPr>
        </p:nvSpPr>
        <p:spPr>
          <a:xfrm>
            <a:off x="-12190" y="-48768"/>
            <a:ext cx="12216446" cy="6894576"/>
          </a:xfrm>
          <a:custGeom>
            <a:avLst/>
            <a:gdLst>
              <a:gd name="connsiteX0" fmla="*/ 0 w 12191998"/>
              <a:gd name="connsiteY0" fmla="*/ 0 h 6858000"/>
              <a:gd name="connsiteX1" fmla="*/ 11048975 w 12191998"/>
              <a:gd name="connsiteY1" fmla="*/ 0 h 6858000"/>
              <a:gd name="connsiteX2" fmla="*/ 12191998 w 12191998"/>
              <a:gd name="connsiteY2" fmla="*/ 1143023 h 6858000"/>
              <a:gd name="connsiteX3" fmla="*/ 12191998 w 12191998"/>
              <a:gd name="connsiteY3" fmla="*/ 6858000 h 6858000"/>
              <a:gd name="connsiteX4" fmla="*/ 0 w 12191998"/>
              <a:gd name="connsiteY4" fmla="*/ 6858000 h 6858000"/>
              <a:gd name="connsiteX5" fmla="*/ 0 w 12191998"/>
              <a:gd name="connsiteY5" fmla="*/ 0 h 6858000"/>
              <a:gd name="connsiteX0" fmla="*/ 0 w 12195023"/>
              <a:gd name="connsiteY0" fmla="*/ 12192 h 6870192"/>
              <a:gd name="connsiteX1" fmla="*/ 12195023 w 12195023"/>
              <a:gd name="connsiteY1" fmla="*/ 0 h 6870192"/>
              <a:gd name="connsiteX2" fmla="*/ 12191998 w 12195023"/>
              <a:gd name="connsiteY2" fmla="*/ 1155215 h 6870192"/>
              <a:gd name="connsiteX3" fmla="*/ 12191998 w 12195023"/>
              <a:gd name="connsiteY3" fmla="*/ 6870192 h 6870192"/>
              <a:gd name="connsiteX4" fmla="*/ 0 w 12195023"/>
              <a:gd name="connsiteY4" fmla="*/ 6870192 h 6870192"/>
              <a:gd name="connsiteX5" fmla="*/ 0 w 12195023"/>
              <a:gd name="connsiteY5" fmla="*/ 12192 h 6870192"/>
              <a:gd name="connsiteX0" fmla="*/ 0 w 12195023"/>
              <a:gd name="connsiteY0" fmla="*/ 12192 h 6870192"/>
              <a:gd name="connsiteX1" fmla="*/ 12195023 w 12195023"/>
              <a:gd name="connsiteY1" fmla="*/ 0 h 6870192"/>
              <a:gd name="connsiteX2" fmla="*/ 12191998 w 12195023"/>
              <a:gd name="connsiteY2" fmla="*/ 1155215 h 6870192"/>
              <a:gd name="connsiteX3" fmla="*/ 5974078 w 12195023"/>
              <a:gd name="connsiteY3" fmla="*/ 6870192 h 6870192"/>
              <a:gd name="connsiteX4" fmla="*/ 0 w 12195023"/>
              <a:gd name="connsiteY4" fmla="*/ 6870192 h 6870192"/>
              <a:gd name="connsiteX5" fmla="*/ 0 w 12195023"/>
              <a:gd name="connsiteY5" fmla="*/ 12192 h 6870192"/>
              <a:gd name="connsiteX0" fmla="*/ 0 w 12204254"/>
              <a:gd name="connsiteY0" fmla="*/ 12192 h 6870192"/>
              <a:gd name="connsiteX1" fmla="*/ 12195023 w 12204254"/>
              <a:gd name="connsiteY1" fmla="*/ 0 h 6870192"/>
              <a:gd name="connsiteX2" fmla="*/ 12204190 w 12204254"/>
              <a:gd name="connsiteY2" fmla="*/ 5702831 h 6870192"/>
              <a:gd name="connsiteX3" fmla="*/ 5974078 w 12204254"/>
              <a:gd name="connsiteY3" fmla="*/ 6870192 h 6870192"/>
              <a:gd name="connsiteX4" fmla="*/ 0 w 12204254"/>
              <a:gd name="connsiteY4" fmla="*/ 6870192 h 6870192"/>
              <a:gd name="connsiteX5" fmla="*/ 0 w 12204254"/>
              <a:gd name="connsiteY5" fmla="*/ 12192 h 6870192"/>
              <a:gd name="connsiteX0" fmla="*/ 0 w 12204254"/>
              <a:gd name="connsiteY0" fmla="*/ 12192 h 6894576"/>
              <a:gd name="connsiteX1" fmla="*/ 12195023 w 12204254"/>
              <a:gd name="connsiteY1" fmla="*/ 0 h 6894576"/>
              <a:gd name="connsiteX2" fmla="*/ 12204190 w 12204254"/>
              <a:gd name="connsiteY2" fmla="*/ 5702831 h 6894576"/>
              <a:gd name="connsiteX3" fmla="*/ 3572254 w 12204254"/>
              <a:gd name="connsiteY3" fmla="*/ 6894576 h 6894576"/>
              <a:gd name="connsiteX4" fmla="*/ 0 w 12204254"/>
              <a:gd name="connsiteY4" fmla="*/ 6870192 h 6894576"/>
              <a:gd name="connsiteX5" fmla="*/ 0 w 12204254"/>
              <a:gd name="connsiteY5" fmla="*/ 12192 h 6894576"/>
              <a:gd name="connsiteX0" fmla="*/ 12192 w 12216446"/>
              <a:gd name="connsiteY0" fmla="*/ 12192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12192 w 12216446"/>
              <a:gd name="connsiteY5" fmla="*/ 12192 h 6894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16446" h="6894576">
                <a:moveTo>
                  <a:pt x="12192" y="12192"/>
                </a:moveTo>
                <a:lnTo>
                  <a:pt x="12207215" y="0"/>
                </a:lnTo>
                <a:cubicBezTo>
                  <a:pt x="12206207" y="385072"/>
                  <a:pt x="12217390" y="5317759"/>
                  <a:pt x="12216382" y="5702831"/>
                </a:cubicBezTo>
                <a:lnTo>
                  <a:pt x="3584446" y="6894576"/>
                </a:lnTo>
                <a:lnTo>
                  <a:pt x="0" y="5724144"/>
                </a:lnTo>
                <a:lnTo>
                  <a:pt x="12192" y="12192"/>
                </a:lnTo>
                <a:close/>
              </a:path>
            </a:pathLst>
          </a:custGeom>
        </p:spPr>
        <p:txBody>
          <a:bodyPr anchor="ctr"/>
          <a:lstStyle>
            <a:lvl1pPr marL="0" indent="0" algn="ctr">
              <a:buNone/>
              <a:defRPr/>
            </a:lvl1pPr>
          </a:lstStyle>
          <a:p>
            <a:r>
              <a:rPr lang="en-US"/>
              <a:t>Insert photo by clicking on the image icon</a:t>
            </a:r>
          </a:p>
        </p:txBody>
      </p:sp>
      <p:pic>
        <p:nvPicPr>
          <p:cNvPr id="5" name="Picture 4" descr="A picture containing text&#10;&#10;Description automatically generated">
            <a:extLst>
              <a:ext uri="{FF2B5EF4-FFF2-40B4-BE49-F238E27FC236}">
                <a16:creationId xmlns:a16="http://schemas.microsoft.com/office/drawing/2014/main" id="{94DCBA6C-5F47-CF46-AC86-06DFC71288BF}"/>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83811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Blank - With Foot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9E28CCD-A1D6-45EF-8E4D-EF56A282FEE2}"/>
              </a:ext>
            </a:extLst>
          </p:cNvPr>
          <p:cNvSpPr>
            <a:spLocks noGrp="1"/>
          </p:cNvSpPr>
          <p:nvPr>
            <p:ph type="body" sz="quarter" idx="13" hasCustomPrompt="1"/>
          </p:nvPr>
        </p:nvSpPr>
        <p:spPr>
          <a:xfrm>
            <a:off x="550863" y="438150"/>
            <a:ext cx="11090275" cy="369332"/>
          </a:xfrm>
        </p:spPr>
        <p:txBody>
          <a:bodyPr lIns="0" tIns="0" rIns="0" bIns="0">
            <a:spAutoFit/>
          </a:bodyPr>
          <a:lstStyle>
            <a:lvl1pPr>
              <a:lnSpc>
                <a:spcPct val="100000"/>
              </a:lnSpc>
              <a:spcAft>
                <a:spcPts val="0"/>
              </a:spcAft>
              <a:defRPr sz="2400" b="1">
                <a:solidFill>
                  <a:schemeClr val="accent1"/>
                </a:solidFill>
              </a:defRPr>
            </a:lvl1pPr>
            <a:lvl2pPr>
              <a:defRPr b="1"/>
            </a:lvl2pPr>
            <a:lvl3pPr>
              <a:defRPr b="1"/>
            </a:lvl3pPr>
            <a:lvl4pPr>
              <a:defRPr b="1"/>
            </a:lvl4pPr>
            <a:lvl5pPr>
              <a:defRPr b="1"/>
            </a:lvl5pPr>
          </a:lstStyle>
          <a:p>
            <a:pPr lvl="0"/>
            <a:r>
              <a:rPr lang="en-US"/>
              <a:t>Click here to edit title…</a:t>
            </a:r>
          </a:p>
        </p:txBody>
      </p:sp>
      <p:sp>
        <p:nvSpPr>
          <p:cNvPr id="9" name="Text Placeholder 8">
            <a:extLst>
              <a:ext uri="{FF2B5EF4-FFF2-40B4-BE49-F238E27FC236}">
                <a16:creationId xmlns:a16="http://schemas.microsoft.com/office/drawing/2014/main" id="{DB7F20DA-266F-4892-AB46-CBAF315D7EA8}"/>
              </a:ext>
            </a:extLst>
          </p:cNvPr>
          <p:cNvSpPr>
            <a:spLocks noGrp="1"/>
          </p:cNvSpPr>
          <p:nvPr>
            <p:ph type="body" sz="quarter" idx="14" hasCustomPrompt="1"/>
          </p:nvPr>
        </p:nvSpPr>
        <p:spPr>
          <a:xfrm>
            <a:off x="550862" y="6605514"/>
            <a:ext cx="9144000" cy="123111"/>
          </a:xfrm>
        </p:spPr>
        <p:txBody>
          <a:bodyPr bIns="0" anchor="b">
            <a:spAutoFit/>
          </a:bodyPr>
          <a:lstStyle>
            <a:lvl1pPr>
              <a:lnSpc>
                <a:spcPct val="100000"/>
              </a:lnSpc>
              <a:spcAft>
                <a:spcPts val="100"/>
              </a:spcAft>
              <a:defRPr sz="800" spc="0" baseline="0">
                <a:solidFill>
                  <a:schemeClr val="bg1">
                    <a:lumMod val="65000"/>
                  </a:schemeClr>
                </a:solidFill>
              </a:defRPr>
            </a:lvl1pPr>
            <a:lvl2pPr>
              <a:defRPr sz="800">
                <a:solidFill>
                  <a:schemeClr val="bg1">
                    <a:lumMod val="65000"/>
                  </a:schemeClr>
                </a:solidFill>
              </a:defRPr>
            </a:lvl2pPr>
            <a:lvl3pPr>
              <a:defRPr sz="800">
                <a:solidFill>
                  <a:schemeClr val="bg1">
                    <a:lumMod val="65000"/>
                  </a:schemeClr>
                </a:solidFill>
              </a:defRPr>
            </a:lvl3pPr>
            <a:lvl4pPr>
              <a:defRPr sz="800">
                <a:solidFill>
                  <a:schemeClr val="bg1">
                    <a:lumMod val="65000"/>
                  </a:schemeClr>
                </a:solidFill>
              </a:defRPr>
            </a:lvl4pPr>
            <a:lvl5pPr>
              <a:defRPr sz="800">
                <a:solidFill>
                  <a:schemeClr val="bg1">
                    <a:lumMod val="65000"/>
                  </a:schemeClr>
                </a:solidFill>
              </a:defRPr>
            </a:lvl5pPr>
          </a:lstStyle>
          <a:p>
            <a:pPr lvl="0"/>
            <a:r>
              <a:rPr lang="en-US"/>
              <a:t>Footnote text</a:t>
            </a:r>
          </a:p>
        </p:txBody>
      </p:sp>
    </p:spTree>
    <p:extLst>
      <p:ext uri="{BB962C8B-B14F-4D97-AF65-F5344CB8AC3E}">
        <p14:creationId xmlns:p14="http://schemas.microsoft.com/office/powerpoint/2010/main" val="3571118014"/>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B83B0-E2EE-78AC-E65E-CF7DE9DE0F84}"/>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5E77D1-D98C-6A47-6CA7-E0D4AC351CDD}"/>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8F6D02-15BB-A345-5D51-ACAF71AF346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4/24/2024</a:t>
            </a:fld>
            <a:endParaRPr lang="en-US"/>
          </a:p>
        </p:txBody>
      </p:sp>
      <p:sp>
        <p:nvSpPr>
          <p:cNvPr id="5" name="Footer Placeholder 4">
            <a:extLst>
              <a:ext uri="{FF2B5EF4-FFF2-40B4-BE49-F238E27FC236}">
                <a16:creationId xmlns:a16="http://schemas.microsoft.com/office/drawing/2014/main" id="{1EA40F35-D40F-DF55-424D-4892CF89F6C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E01CC50-1B9C-26D8-FEA7-FBAB69524450}"/>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2573206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8AC92-7412-6BC7-908F-B3148DB4432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06AFAC3-BB24-2312-D40B-068D637CCD20}"/>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C694D4-9CEE-D1FB-9749-EB59196DDFC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4/24/2024</a:t>
            </a:fld>
            <a:endParaRPr lang="en-US"/>
          </a:p>
        </p:txBody>
      </p:sp>
      <p:sp>
        <p:nvSpPr>
          <p:cNvPr id="5" name="Footer Placeholder 4">
            <a:extLst>
              <a:ext uri="{FF2B5EF4-FFF2-40B4-BE49-F238E27FC236}">
                <a16:creationId xmlns:a16="http://schemas.microsoft.com/office/drawing/2014/main" id="{C4022604-0737-5470-23D1-B9D132B458E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9F1A606-5CA5-9DDA-9C10-325362F73D7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321152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A40B1-24B0-2E37-B474-FA2ED063B997}"/>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73309B-21C2-8C10-E96E-B7ABBD4CBD43}"/>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C81E2A-ACFD-58E8-3789-D57C7E577996}"/>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4/24/2024</a:t>
            </a:fld>
            <a:endParaRPr lang="en-US"/>
          </a:p>
        </p:txBody>
      </p:sp>
      <p:sp>
        <p:nvSpPr>
          <p:cNvPr id="5" name="Footer Placeholder 4">
            <a:extLst>
              <a:ext uri="{FF2B5EF4-FFF2-40B4-BE49-F238E27FC236}">
                <a16:creationId xmlns:a16="http://schemas.microsoft.com/office/drawing/2014/main" id="{3894BFA6-DF3A-ECD3-78AF-9F562354ED1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1EA6F8-8644-1259-159C-FE5C251DC0AB}"/>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4784996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B29F7-F617-F8E8-E9B1-10D09756A0F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BE2B0CC-E3E2-0C07-DA2A-7F6A859D2A5F}"/>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BE80F0-178D-4F64-2C72-F7C2DD9CBA29}"/>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4ADD08-280A-B326-2D67-A956CBC0FB02}"/>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4/24/2024</a:t>
            </a:fld>
            <a:endParaRPr lang="en-US"/>
          </a:p>
        </p:txBody>
      </p:sp>
      <p:sp>
        <p:nvSpPr>
          <p:cNvPr id="6" name="Footer Placeholder 5">
            <a:extLst>
              <a:ext uri="{FF2B5EF4-FFF2-40B4-BE49-F238E27FC236}">
                <a16:creationId xmlns:a16="http://schemas.microsoft.com/office/drawing/2014/main" id="{39D57AA7-434E-78F6-FACF-3D9BA0E8A60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1EDA152-F8E1-8BB8-30A3-B80B47CA797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4728416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30F0A-A38B-0A18-3A3E-153AD2155FD9}"/>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03A6A173-1012-6BDC-1F7D-9FCC6FFD972A}"/>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75FDF6-E93D-72CF-A749-4504AC9147BF}"/>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3217FB-CEFC-F3B8-15B4-2952D79AADFA}"/>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C724F0-572B-6369-6F4D-FB49957ABCB8}"/>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98074E-0D2D-D56A-F0BF-24B69716F19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4/24/2024</a:t>
            </a:fld>
            <a:endParaRPr lang="en-US"/>
          </a:p>
        </p:txBody>
      </p:sp>
      <p:sp>
        <p:nvSpPr>
          <p:cNvPr id="8" name="Footer Placeholder 7">
            <a:extLst>
              <a:ext uri="{FF2B5EF4-FFF2-40B4-BE49-F238E27FC236}">
                <a16:creationId xmlns:a16="http://schemas.microsoft.com/office/drawing/2014/main" id="{B177C139-AAEF-D701-B0B7-14F799DFA56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7D4F56AC-07FD-E3B9-0090-387045442CE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9898858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59B62-17E4-5A51-2A39-52518537506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B0111855-C35F-EABF-FDB4-6B201819FC65}"/>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4/24/2024</a:t>
            </a:fld>
            <a:endParaRPr lang="en-US"/>
          </a:p>
        </p:txBody>
      </p:sp>
      <p:sp>
        <p:nvSpPr>
          <p:cNvPr id="4" name="Footer Placeholder 3">
            <a:extLst>
              <a:ext uri="{FF2B5EF4-FFF2-40B4-BE49-F238E27FC236}">
                <a16:creationId xmlns:a16="http://schemas.microsoft.com/office/drawing/2014/main" id="{7EDEAFBE-9AD7-87C8-B485-03FE9A1B2E9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426A76D0-4E96-C564-680E-7B80F315AAF5}"/>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3982190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List Blue">
    <p:spTree>
      <p:nvGrpSpPr>
        <p:cNvPr id="1" name=""/>
        <p:cNvGrpSpPr/>
        <p:nvPr/>
      </p:nvGrpSpPr>
      <p:grpSpPr>
        <a:xfrm>
          <a:off x="0" y="0"/>
          <a:ext cx="0" cy="0"/>
          <a:chOff x="0" y="0"/>
          <a:chExt cx="0" cy="0"/>
        </a:xfrm>
      </p:grpSpPr>
      <p:sp>
        <p:nvSpPr>
          <p:cNvPr id="8" name="Pentagon 8">
            <a:extLst>
              <a:ext uri="{FF2B5EF4-FFF2-40B4-BE49-F238E27FC236}">
                <a16:creationId xmlns:a16="http://schemas.microsoft.com/office/drawing/2014/main" id="{CE70175B-DE62-A347-AC2C-989EFCA60D04}"/>
              </a:ext>
            </a:extLst>
          </p:cNvPr>
          <p:cNvSpPr>
            <a:spLocks noChangeAspect="1"/>
          </p:cNvSpPr>
          <p:nvPr userDrawn="1"/>
        </p:nvSpPr>
        <p:spPr bwMode="white">
          <a:xfrm>
            <a:off x="-34400" y="-24384"/>
            <a:ext cx="4641372" cy="6897928"/>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 name="connsiteX0" fmla="*/ 2060448 w 6336060"/>
              <a:gd name="connsiteY0" fmla="*/ 134112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2060448 w 6336060"/>
              <a:gd name="connsiteY5" fmla="*/ 134112 h 6885736"/>
              <a:gd name="connsiteX0" fmla="*/ 1694688 w 6336060"/>
              <a:gd name="connsiteY0" fmla="*/ 0 h 6897928"/>
              <a:gd name="connsiteX1" fmla="*/ 5622382 w 6336060"/>
              <a:gd name="connsiteY1" fmla="*/ 12192 h 6897928"/>
              <a:gd name="connsiteX2" fmla="*/ 6336060 w 6336060"/>
              <a:gd name="connsiteY2" fmla="*/ 2101748 h 6897928"/>
              <a:gd name="connsiteX3" fmla="*/ 5622382 w 6336060"/>
              <a:gd name="connsiteY3" fmla="*/ 6897928 h 6897928"/>
              <a:gd name="connsiteX4" fmla="*/ 0 w 6336060"/>
              <a:gd name="connsiteY4" fmla="*/ 6897928 h 6897928"/>
              <a:gd name="connsiteX5" fmla="*/ 1694688 w 6336060"/>
              <a:gd name="connsiteY5" fmla="*/ 0 h 6897928"/>
              <a:gd name="connsiteX0" fmla="*/ 0 w 4641372"/>
              <a:gd name="connsiteY0" fmla="*/ 0 h 6897928"/>
              <a:gd name="connsiteX1" fmla="*/ 3927694 w 4641372"/>
              <a:gd name="connsiteY1" fmla="*/ 12192 h 6897928"/>
              <a:gd name="connsiteX2" fmla="*/ 4641372 w 4641372"/>
              <a:gd name="connsiteY2" fmla="*/ 2101748 h 6897928"/>
              <a:gd name="connsiteX3" fmla="*/ 3927694 w 4641372"/>
              <a:gd name="connsiteY3" fmla="*/ 6897928 h 6897928"/>
              <a:gd name="connsiteX4" fmla="*/ 12192 w 4641372"/>
              <a:gd name="connsiteY4" fmla="*/ 6897928 h 6897928"/>
              <a:gd name="connsiteX5" fmla="*/ 0 w 4641372"/>
              <a:gd name="connsiteY5" fmla="*/ 0 h 689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1372" h="6897928">
                <a:moveTo>
                  <a:pt x="0" y="0"/>
                </a:moveTo>
                <a:lnTo>
                  <a:pt x="3927694" y="12192"/>
                </a:lnTo>
                <a:lnTo>
                  <a:pt x="4641372" y="2101748"/>
                </a:lnTo>
                <a:lnTo>
                  <a:pt x="3927694" y="6897928"/>
                </a:lnTo>
                <a:lnTo>
                  <a:pt x="12192" y="6897928"/>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397294" cy="4351338"/>
          </a:xfrm>
          <a:prstGeom prst="rect">
            <a:avLst/>
          </a:prstGeom>
        </p:spPr>
        <p:txBody>
          <a:bodyPr anchor="ctr">
            <a:noAutofit/>
          </a:bodyPr>
          <a:lstStyle>
            <a:lvl1pPr marL="0" indent="0" algn="l">
              <a:lnSpc>
                <a:spcPct val="80000"/>
              </a:lnSpc>
              <a:buNone/>
              <a:defRPr sz="4000" b="1" i="0" spc="300">
                <a:solidFill>
                  <a:schemeClr val="bg1"/>
                </a:solidFill>
                <a:latin typeface="Trebuchet MS" panose="020B0703020202090204" pitchFamily="34" charset="0"/>
                <a:cs typeface="Rockwell Nova Light" panose="02060303020205020403" pitchFamily="18" charset="0"/>
              </a:defRPr>
            </a:lvl1pPr>
          </a:lstStyle>
          <a:p>
            <a:pPr lvl="0"/>
            <a:r>
              <a:rPr lang="en-US"/>
              <a:t>Edit master text styles</a:t>
            </a:r>
          </a:p>
        </p:txBody>
      </p:sp>
      <p:sp>
        <p:nvSpPr>
          <p:cNvPr id="4" name="Text Placeholder 3">
            <a:extLst>
              <a:ext uri="{FF2B5EF4-FFF2-40B4-BE49-F238E27FC236}">
                <a16:creationId xmlns:a16="http://schemas.microsoft.com/office/drawing/2014/main" id="{9A98B483-34A7-2249-A3C4-7DDD6074A162}"/>
              </a:ext>
            </a:extLst>
          </p:cNvPr>
          <p:cNvSpPr>
            <a:spLocks noGrp="1"/>
          </p:cNvSpPr>
          <p:nvPr>
            <p:ph type="body" sz="quarter" idx="10"/>
          </p:nvPr>
        </p:nvSpPr>
        <p:spPr>
          <a:xfrm>
            <a:off x="5337109" y="292100"/>
            <a:ext cx="6612003" cy="5654675"/>
          </a:xfrm>
          <a:prstGeom prst="rect">
            <a:avLst/>
          </a:prstGeom>
        </p:spPr>
        <p:txBody>
          <a:bodyPr anchor="ctr">
            <a:noAutofit/>
          </a:bodyPr>
          <a:lstStyle>
            <a:lvl1pPr>
              <a:defRPr sz="20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descr="A picture containing text&#10;&#10;Description automatically generated">
            <a:extLst>
              <a:ext uri="{FF2B5EF4-FFF2-40B4-BE49-F238E27FC236}">
                <a16:creationId xmlns:a16="http://schemas.microsoft.com/office/drawing/2014/main" id="{BE5DCA31-1BBA-5C47-AED6-24579BD463B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77552033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6AF5C0-A718-029E-375E-59C0DDCDE834}"/>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4/24/2024</a:t>
            </a:fld>
            <a:endParaRPr lang="en-US"/>
          </a:p>
        </p:txBody>
      </p:sp>
      <p:sp>
        <p:nvSpPr>
          <p:cNvPr id="3" name="Footer Placeholder 2">
            <a:extLst>
              <a:ext uri="{FF2B5EF4-FFF2-40B4-BE49-F238E27FC236}">
                <a16:creationId xmlns:a16="http://schemas.microsoft.com/office/drawing/2014/main" id="{E83D3296-CF4C-6CCD-FA0E-F0BA94F40EA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B08D0510-223F-34A7-83C3-F2A64ED65969}"/>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07090502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DFC26-DB88-48A9-F564-DF196226595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428BA2-443F-0455-6695-4795317BC6E8}"/>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7F6511-081E-D606-64E7-8EEF21009E2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2CBBD-758D-881C-105E-20AAD62DD475}"/>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4/24/2024</a:t>
            </a:fld>
            <a:endParaRPr lang="en-US"/>
          </a:p>
        </p:txBody>
      </p:sp>
      <p:sp>
        <p:nvSpPr>
          <p:cNvPr id="6" name="Footer Placeholder 5">
            <a:extLst>
              <a:ext uri="{FF2B5EF4-FFF2-40B4-BE49-F238E27FC236}">
                <a16:creationId xmlns:a16="http://schemas.microsoft.com/office/drawing/2014/main" id="{2D7D13A2-A921-366A-094A-8A2E92430F3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BB33D45-CE21-1BFA-E8BD-704D6EE10C84}"/>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5464790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6B0B7-5AFC-93AA-C3F7-4B20025CCF0E}"/>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4BBF63-7719-D025-5910-C2781D0C9CB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68E296-F962-9F77-9AE8-57CB4C4CA3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D810B-CFA9-3756-C110-C2F16C5119FD}"/>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4/24/2024</a:t>
            </a:fld>
            <a:endParaRPr lang="en-US"/>
          </a:p>
        </p:txBody>
      </p:sp>
      <p:sp>
        <p:nvSpPr>
          <p:cNvPr id="6" name="Footer Placeholder 5">
            <a:extLst>
              <a:ext uri="{FF2B5EF4-FFF2-40B4-BE49-F238E27FC236}">
                <a16:creationId xmlns:a16="http://schemas.microsoft.com/office/drawing/2014/main" id="{BEBB1345-0D56-6F33-8CF9-6A454256480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83A13C9-C686-A9BB-1A11-03EF9698E022}"/>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38178036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9353B-5554-B891-D607-2DBE5011B79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813115-7707-EA2E-682F-9F85EC2E4988}"/>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D154A-A514-5D63-2C64-90F86C8B10F6}"/>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4/24/2024</a:t>
            </a:fld>
            <a:endParaRPr lang="en-US"/>
          </a:p>
        </p:txBody>
      </p:sp>
      <p:sp>
        <p:nvSpPr>
          <p:cNvPr id="5" name="Footer Placeholder 4">
            <a:extLst>
              <a:ext uri="{FF2B5EF4-FFF2-40B4-BE49-F238E27FC236}">
                <a16:creationId xmlns:a16="http://schemas.microsoft.com/office/drawing/2014/main" id="{374538A1-B2FE-C27A-AFFB-7AA2ACB4553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9E1775F-D386-D6FB-EAEA-1798DA1D8B30}"/>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1334890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597C3D-E79F-5B16-075F-F37AA3906A99}"/>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D5811D-0E72-9061-60D4-9516A151EEBD}"/>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AA037D-88DD-A18D-E251-1FD48B71BA08}"/>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4/24/2024</a:t>
            </a:fld>
            <a:endParaRPr lang="en-US"/>
          </a:p>
        </p:txBody>
      </p:sp>
      <p:sp>
        <p:nvSpPr>
          <p:cNvPr id="5" name="Footer Placeholder 4">
            <a:extLst>
              <a:ext uri="{FF2B5EF4-FFF2-40B4-BE49-F238E27FC236}">
                <a16:creationId xmlns:a16="http://schemas.microsoft.com/office/drawing/2014/main" id="{25334C13-E6AF-CA13-E1C4-65D17459FDE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73601C1-ADBF-454E-95E3-E20810C96E7A}"/>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312624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List Red">
    <p:spTree>
      <p:nvGrpSpPr>
        <p:cNvPr id="1" name=""/>
        <p:cNvGrpSpPr/>
        <p:nvPr/>
      </p:nvGrpSpPr>
      <p:grpSpPr>
        <a:xfrm>
          <a:off x="0" y="0"/>
          <a:ext cx="0" cy="0"/>
          <a:chOff x="0" y="0"/>
          <a:chExt cx="0" cy="0"/>
        </a:xfrm>
      </p:grpSpPr>
      <p:sp>
        <p:nvSpPr>
          <p:cNvPr id="8" name="Pentagon 8">
            <a:extLst>
              <a:ext uri="{FF2B5EF4-FFF2-40B4-BE49-F238E27FC236}">
                <a16:creationId xmlns:a16="http://schemas.microsoft.com/office/drawing/2014/main" id="{CE70175B-DE62-A347-AC2C-989EFCA60D04}"/>
              </a:ext>
            </a:extLst>
          </p:cNvPr>
          <p:cNvSpPr>
            <a:spLocks noChangeAspect="1"/>
          </p:cNvSpPr>
          <p:nvPr userDrawn="1"/>
        </p:nvSpPr>
        <p:spPr bwMode="white">
          <a:xfrm>
            <a:off x="-34400" y="-24384"/>
            <a:ext cx="4641372" cy="6897928"/>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 name="connsiteX0" fmla="*/ 2060448 w 6336060"/>
              <a:gd name="connsiteY0" fmla="*/ 134112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2060448 w 6336060"/>
              <a:gd name="connsiteY5" fmla="*/ 134112 h 6885736"/>
              <a:gd name="connsiteX0" fmla="*/ 1694688 w 6336060"/>
              <a:gd name="connsiteY0" fmla="*/ 0 h 6897928"/>
              <a:gd name="connsiteX1" fmla="*/ 5622382 w 6336060"/>
              <a:gd name="connsiteY1" fmla="*/ 12192 h 6897928"/>
              <a:gd name="connsiteX2" fmla="*/ 6336060 w 6336060"/>
              <a:gd name="connsiteY2" fmla="*/ 2101748 h 6897928"/>
              <a:gd name="connsiteX3" fmla="*/ 5622382 w 6336060"/>
              <a:gd name="connsiteY3" fmla="*/ 6897928 h 6897928"/>
              <a:gd name="connsiteX4" fmla="*/ 0 w 6336060"/>
              <a:gd name="connsiteY4" fmla="*/ 6897928 h 6897928"/>
              <a:gd name="connsiteX5" fmla="*/ 1694688 w 6336060"/>
              <a:gd name="connsiteY5" fmla="*/ 0 h 6897928"/>
              <a:gd name="connsiteX0" fmla="*/ 0 w 4641372"/>
              <a:gd name="connsiteY0" fmla="*/ 0 h 6897928"/>
              <a:gd name="connsiteX1" fmla="*/ 3927694 w 4641372"/>
              <a:gd name="connsiteY1" fmla="*/ 12192 h 6897928"/>
              <a:gd name="connsiteX2" fmla="*/ 4641372 w 4641372"/>
              <a:gd name="connsiteY2" fmla="*/ 2101748 h 6897928"/>
              <a:gd name="connsiteX3" fmla="*/ 3927694 w 4641372"/>
              <a:gd name="connsiteY3" fmla="*/ 6897928 h 6897928"/>
              <a:gd name="connsiteX4" fmla="*/ 12192 w 4641372"/>
              <a:gd name="connsiteY4" fmla="*/ 6897928 h 6897928"/>
              <a:gd name="connsiteX5" fmla="*/ 0 w 4641372"/>
              <a:gd name="connsiteY5" fmla="*/ 0 h 689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1372" h="6897928">
                <a:moveTo>
                  <a:pt x="0" y="0"/>
                </a:moveTo>
                <a:lnTo>
                  <a:pt x="3927694" y="12192"/>
                </a:lnTo>
                <a:lnTo>
                  <a:pt x="4641372" y="2101748"/>
                </a:lnTo>
                <a:lnTo>
                  <a:pt x="3927694" y="6897928"/>
                </a:lnTo>
                <a:lnTo>
                  <a:pt x="12192" y="6897928"/>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397294" cy="4351338"/>
          </a:xfrm>
          <a:prstGeom prst="rect">
            <a:avLst/>
          </a:prstGeom>
        </p:spPr>
        <p:txBody>
          <a:bodyPr anchor="ctr">
            <a:noAutofit/>
          </a:bodyPr>
          <a:lstStyle>
            <a:lvl1pPr marL="0" indent="0" algn="l">
              <a:lnSpc>
                <a:spcPct val="80000"/>
              </a:lnSpc>
              <a:buNone/>
              <a:defRPr sz="4000" b="1" i="0" spc="300">
                <a:solidFill>
                  <a:schemeClr val="bg1"/>
                </a:solidFill>
                <a:latin typeface="Trebuchet MS" panose="020B0703020202090204" pitchFamily="34" charset="0"/>
                <a:cs typeface="Rockwell Nova Light" panose="02060303020205020403" pitchFamily="18" charset="0"/>
              </a:defRPr>
            </a:lvl1pPr>
          </a:lstStyle>
          <a:p>
            <a:pPr lvl="0"/>
            <a:r>
              <a:rPr lang="en-US"/>
              <a:t>Edit master text styles</a:t>
            </a:r>
          </a:p>
        </p:txBody>
      </p:sp>
      <p:sp>
        <p:nvSpPr>
          <p:cNvPr id="4" name="Text Placeholder 3">
            <a:extLst>
              <a:ext uri="{FF2B5EF4-FFF2-40B4-BE49-F238E27FC236}">
                <a16:creationId xmlns:a16="http://schemas.microsoft.com/office/drawing/2014/main" id="{9A98B483-34A7-2249-A3C4-7DDD6074A162}"/>
              </a:ext>
            </a:extLst>
          </p:cNvPr>
          <p:cNvSpPr>
            <a:spLocks noGrp="1"/>
          </p:cNvSpPr>
          <p:nvPr>
            <p:ph type="body" sz="quarter" idx="10"/>
          </p:nvPr>
        </p:nvSpPr>
        <p:spPr>
          <a:xfrm>
            <a:off x="5337109" y="292100"/>
            <a:ext cx="6612003" cy="5654675"/>
          </a:xfrm>
          <a:prstGeom prst="rect">
            <a:avLst/>
          </a:prstGeom>
        </p:spPr>
        <p:txBody>
          <a:bodyPr anchor="ctr">
            <a:noAutofit/>
          </a:bodyPr>
          <a:lstStyle>
            <a:lvl1pPr>
              <a:defRPr sz="20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Picture 5" descr="A picture containing text&#10;&#10;Description automatically generated">
            <a:extLst>
              <a:ext uri="{FF2B5EF4-FFF2-40B4-BE49-F238E27FC236}">
                <a16:creationId xmlns:a16="http://schemas.microsoft.com/office/drawing/2014/main" id="{A5AFEAA1-B272-E545-BA56-83983BF4F44A}"/>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536693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Key Point-Blue BG">
    <p:spTree>
      <p:nvGrpSpPr>
        <p:cNvPr id="1" name=""/>
        <p:cNvGrpSpPr/>
        <p:nvPr/>
      </p:nvGrpSpPr>
      <p:grpSpPr>
        <a:xfrm>
          <a:off x="0" y="0"/>
          <a:ext cx="0" cy="0"/>
          <a:chOff x="0" y="0"/>
          <a:chExt cx="0" cy="0"/>
        </a:xfrm>
      </p:grpSpPr>
      <p:sp>
        <p:nvSpPr>
          <p:cNvPr id="11" name="Snip Same Side Corner Rectangle 9">
            <a:extLst>
              <a:ext uri="{FF2B5EF4-FFF2-40B4-BE49-F238E27FC236}">
                <a16:creationId xmlns:a16="http://schemas.microsoft.com/office/drawing/2014/main" id="{24A32D0D-3DF4-DD47-B14E-3B204C1AA9C2}"/>
              </a:ext>
            </a:extLst>
          </p:cNvPr>
          <p:cNvSpPr/>
          <p:nvPr userDrawn="1"/>
        </p:nvSpPr>
        <p:spPr>
          <a:xfrm rot="10800000">
            <a:off x="-9237" y="-31472"/>
            <a:ext cx="12219709" cy="6897738"/>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19709" h="6897738">
                <a:moveTo>
                  <a:pt x="8603213" y="0"/>
                </a:moveTo>
                <a:lnTo>
                  <a:pt x="8610578" y="2793"/>
                </a:lnTo>
                <a:lnTo>
                  <a:pt x="12219709" y="1182761"/>
                </a:lnTo>
                <a:lnTo>
                  <a:pt x="12219709" y="6897738"/>
                </a:lnTo>
                <a:lnTo>
                  <a:pt x="12219709" y="6897738"/>
                </a:lnTo>
                <a:lnTo>
                  <a:pt x="0" y="6897738"/>
                </a:lnTo>
                <a:lnTo>
                  <a:pt x="0" y="6897738"/>
                </a:lnTo>
                <a:lnTo>
                  <a:pt x="0" y="1182761"/>
                </a:lnTo>
                <a:lnTo>
                  <a:pt x="8603213"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bg1"/>
                </a:solidFill>
                <a:latin typeface="Trebuchet MS" panose="020B0703020202090204" pitchFamily="34" charset="0"/>
              </a:defRPr>
            </a:lvl1pPr>
          </a:lstStyle>
          <a:p>
            <a:r>
              <a:rPr lang="en-US"/>
              <a:t>Click to edit master title style</a:t>
            </a:r>
          </a:p>
        </p:txBody>
      </p:sp>
      <p:pic>
        <p:nvPicPr>
          <p:cNvPr id="6" name="Picture 5" descr="A picture containing text&#10;&#10;Description automatically generated">
            <a:extLst>
              <a:ext uri="{FF2B5EF4-FFF2-40B4-BE49-F238E27FC236}">
                <a16:creationId xmlns:a16="http://schemas.microsoft.com/office/drawing/2014/main" id="{3CE310BB-EC76-0A4F-82B7-208CE74EB5C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21965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ey Point-Red BG">
    <p:spTree>
      <p:nvGrpSpPr>
        <p:cNvPr id="1" name=""/>
        <p:cNvGrpSpPr/>
        <p:nvPr/>
      </p:nvGrpSpPr>
      <p:grpSpPr>
        <a:xfrm>
          <a:off x="0" y="0"/>
          <a:ext cx="0" cy="0"/>
          <a:chOff x="0" y="0"/>
          <a:chExt cx="0" cy="0"/>
        </a:xfrm>
      </p:grpSpPr>
      <p:sp>
        <p:nvSpPr>
          <p:cNvPr id="11" name="Snip Same Side Corner Rectangle 9">
            <a:extLst>
              <a:ext uri="{FF2B5EF4-FFF2-40B4-BE49-F238E27FC236}">
                <a16:creationId xmlns:a16="http://schemas.microsoft.com/office/drawing/2014/main" id="{24A32D0D-3DF4-DD47-B14E-3B204C1AA9C2}"/>
              </a:ext>
            </a:extLst>
          </p:cNvPr>
          <p:cNvSpPr/>
          <p:nvPr userDrawn="1"/>
        </p:nvSpPr>
        <p:spPr>
          <a:xfrm rot="10800000">
            <a:off x="-13855" y="-19869"/>
            <a:ext cx="12219709" cy="6897738"/>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19709" h="6897738">
                <a:moveTo>
                  <a:pt x="8603213" y="0"/>
                </a:moveTo>
                <a:lnTo>
                  <a:pt x="8610578" y="2793"/>
                </a:lnTo>
                <a:lnTo>
                  <a:pt x="12219709" y="1182761"/>
                </a:lnTo>
                <a:lnTo>
                  <a:pt x="12219709" y="6897738"/>
                </a:lnTo>
                <a:lnTo>
                  <a:pt x="12219709" y="6897738"/>
                </a:lnTo>
                <a:lnTo>
                  <a:pt x="0" y="6897738"/>
                </a:lnTo>
                <a:lnTo>
                  <a:pt x="0" y="6897738"/>
                </a:lnTo>
                <a:lnTo>
                  <a:pt x="0" y="1182761"/>
                </a:lnTo>
                <a:lnTo>
                  <a:pt x="8603213"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bg1"/>
                </a:solidFill>
                <a:latin typeface="Trebuchet MS" panose="020B0703020202090204" pitchFamily="34" charset="0"/>
              </a:defRPr>
            </a:lvl1pPr>
          </a:lstStyle>
          <a:p>
            <a:r>
              <a:rPr lang="en-US"/>
              <a:t>Click to edit master title style</a:t>
            </a:r>
          </a:p>
        </p:txBody>
      </p:sp>
      <p:pic>
        <p:nvPicPr>
          <p:cNvPr id="6" name="Picture 5" descr="A picture containing text&#10;&#10;Description automatically generated">
            <a:extLst>
              <a:ext uri="{FF2B5EF4-FFF2-40B4-BE49-F238E27FC236}">
                <a16:creationId xmlns:a16="http://schemas.microsoft.com/office/drawing/2014/main" id="{C482021D-608E-5E46-B147-05832E43AE4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443696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ey Point-Re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tx2"/>
                </a:solidFill>
                <a:latin typeface="Trebuchet MS" panose="020B0703020202090204" pitchFamily="34" charset="0"/>
              </a:defRPr>
            </a:lvl1pPr>
          </a:lstStyle>
          <a:p>
            <a:r>
              <a:rPr lang="en-US"/>
              <a:t>Click to edit master title style</a:t>
            </a:r>
          </a:p>
        </p:txBody>
      </p:sp>
      <p:sp>
        <p:nvSpPr>
          <p:cNvPr id="6" name="Slide Number Placeholder 5">
            <a:extLst>
              <a:ext uri="{FF2B5EF4-FFF2-40B4-BE49-F238E27FC236}">
                <a16:creationId xmlns:a16="http://schemas.microsoft.com/office/drawing/2014/main" id="{877699E1-1B62-794A-94A6-68D1CF83160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a:latin typeface="Trebuchet MS" panose="020B0703020202090204" pitchFamily="34" charset="0"/>
              </a:rPr>
              <a:t>Confidential – Internal Use Only</a:t>
            </a:r>
          </a:p>
        </p:txBody>
      </p:sp>
      <p:pic>
        <p:nvPicPr>
          <p:cNvPr id="5" name="Picture 4" descr="A picture containing text&#10;&#10;Description automatically generated">
            <a:extLst>
              <a:ext uri="{FF2B5EF4-FFF2-40B4-BE49-F238E27FC236}">
                <a16:creationId xmlns:a16="http://schemas.microsoft.com/office/drawing/2014/main" id="{1A11D974-5129-7B42-9397-65A5982E58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857222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ey Point-Blu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accent1"/>
                </a:solidFill>
                <a:latin typeface="Trebuchet MS" panose="020B0703020202090204" pitchFamily="34" charset="0"/>
              </a:defRPr>
            </a:lvl1pPr>
          </a:lstStyle>
          <a:p>
            <a:r>
              <a:rPr lang="en-US"/>
              <a:t>Click to edit master title style</a:t>
            </a:r>
          </a:p>
        </p:txBody>
      </p:sp>
      <p:sp>
        <p:nvSpPr>
          <p:cNvPr id="6" name="Slide Number Placeholder 5">
            <a:extLst>
              <a:ext uri="{FF2B5EF4-FFF2-40B4-BE49-F238E27FC236}">
                <a16:creationId xmlns:a16="http://schemas.microsoft.com/office/drawing/2014/main" id="{877699E1-1B62-794A-94A6-68D1CF83160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a:latin typeface="Trebuchet MS" panose="020B0703020202090204" pitchFamily="34" charset="0"/>
              </a:rPr>
              <a:t>Confidential – Internal Use Only</a:t>
            </a:r>
          </a:p>
        </p:txBody>
      </p:sp>
      <p:pic>
        <p:nvPicPr>
          <p:cNvPr id="5" name="Picture 4" descr="A picture containing text&#10;&#10;Description automatically generated">
            <a:extLst>
              <a:ext uri="{FF2B5EF4-FFF2-40B4-BE49-F238E27FC236}">
                <a16:creationId xmlns:a16="http://schemas.microsoft.com/office/drawing/2014/main" id="{0EB9C91B-632E-3243-B878-5265BEF6949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9338542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5.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2.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5D506E-9CFA-5744-8CC1-366D985D6FC1}"/>
              </a:ext>
            </a:extLst>
          </p:cNvPr>
          <p:cNvSpPr>
            <a:spLocks noGrp="1"/>
          </p:cNvSpPr>
          <p:nvPr>
            <p:ph type="title"/>
          </p:nvPr>
        </p:nvSpPr>
        <p:spPr>
          <a:xfrm>
            <a:off x="609600" y="365126"/>
            <a:ext cx="10924674" cy="967564"/>
          </a:xfrm>
          <a:prstGeom prst="rect">
            <a:avLst/>
          </a:prstGeom>
        </p:spPr>
        <p:txBody>
          <a:bodyPr vert="horz" lIns="91440" tIns="45720" rIns="91440" bIns="45720" rtlCol="0" anchor="b">
            <a:noAutofit/>
          </a:bodyPr>
          <a:lstStyle/>
          <a:p>
            <a:r>
              <a:rPr lang="en-US"/>
              <a:t>Master Slide Template – Click to Edit</a:t>
            </a:r>
          </a:p>
        </p:txBody>
      </p:sp>
      <p:sp>
        <p:nvSpPr>
          <p:cNvPr id="6" name="Slide Number Placeholder 5">
            <a:extLst>
              <a:ext uri="{FF2B5EF4-FFF2-40B4-BE49-F238E27FC236}">
                <a16:creationId xmlns:a16="http://schemas.microsoft.com/office/drawing/2014/main" id="{79CA8E2B-2B06-3049-8A99-94E0B3F727B7}"/>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b="0" i="0">
                <a:solidFill>
                  <a:schemeClr val="bg2"/>
                </a:solidFill>
                <a:latin typeface="Trebuchet MS" panose="020B0703020202090204" pitchFamily="34" charset="0"/>
              </a:defRPr>
            </a:lvl1pPr>
          </a:lstStyle>
          <a:p>
            <a:fld id="{4BEAA09E-D67E-864E-8466-C38E88600C4F}" type="slidenum">
              <a:rPr lang="en-US" smtClean="0"/>
              <a:pPr/>
              <a:t>‹#›</a:t>
            </a:fld>
            <a:endParaRPr lang="en-US"/>
          </a:p>
        </p:txBody>
      </p:sp>
      <p:sp>
        <p:nvSpPr>
          <p:cNvPr id="7" name="Text Placeholder 6">
            <a:extLst>
              <a:ext uri="{FF2B5EF4-FFF2-40B4-BE49-F238E27FC236}">
                <a16:creationId xmlns:a16="http://schemas.microsoft.com/office/drawing/2014/main" id="{F635B3DB-1668-A548-94F3-5254895534FE}"/>
              </a:ext>
            </a:extLst>
          </p:cNvPr>
          <p:cNvSpPr>
            <a:spLocks noGrp="1"/>
          </p:cNvSpPr>
          <p:nvPr>
            <p:ph type="body" idx="1"/>
          </p:nvPr>
        </p:nvSpPr>
        <p:spPr>
          <a:xfrm>
            <a:off x="609599" y="1455576"/>
            <a:ext cx="10924673" cy="47213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C4970CB9-DABE-CF0E-E989-6A1010A5CDBD}"/>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solidFill>
                  <a:schemeClr val="tx1"/>
                </a:solidFill>
                <a:latin typeface="Trebuchet MS" panose="020B0703020202090204" pitchFamily="34" charset="0"/>
              </a:rPr>
              <a:t>External Use and Distribution </a:t>
            </a:r>
          </a:p>
          <a:p>
            <a:pPr algn="ctr"/>
            <a:r>
              <a:rPr lang="en-US" b="0" i="0" dirty="0">
                <a:solidFill>
                  <a:srgbClr val="54565B"/>
                </a:solidFill>
                <a:effectLst/>
                <a:latin typeface="Trebuchet MS" panose="020B0603020202020204" pitchFamily="34" charset="0"/>
              </a:rPr>
              <a:t>SE-TRO-0145 Date of preparation March 2024</a:t>
            </a:r>
            <a:endParaRPr lang="en-US" b="0" i="0" dirty="0">
              <a:solidFill>
                <a:srgbClr val="54565B"/>
              </a:solidFill>
              <a:latin typeface="Trebuchet MS" panose="020B0603020202020204" pitchFamily="34" charset="0"/>
            </a:endParaRPr>
          </a:p>
        </p:txBody>
      </p:sp>
    </p:spTree>
    <p:extLst>
      <p:ext uri="{BB962C8B-B14F-4D97-AF65-F5344CB8AC3E}">
        <p14:creationId xmlns:p14="http://schemas.microsoft.com/office/powerpoint/2010/main" val="14515461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Lst>
  <p:hf hdr="0" ftr="0" dt="0"/>
  <p:txStyles>
    <p:titleStyle>
      <a:lvl1pPr algn="l" defTabSz="914400" rtl="0" eaLnBrk="1" latinLnBrk="0" hangingPunct="1">
        <a:lnSpc>
          <a:spcPct val="90000"/>
        </a:lnSpc>
        <a:spcBef>
          <a:spcPct val="0"/>
        </a:spcBef>
        <a:buNone/>
        <a:defRPr sz="3600" b="1" i="0" kern="800" spc="0" baseline="0">
          <a:solidFill>
            <a:schemeClr val="accent1"/>
          </a:solidFill>
          <a:latin typeface="Trebuchet MS" panose="020B0703020202090204" pitchFamily="34" charset="0"/>
          <a:ea typeface="+mj-ea"/>
          <a:cs typeface="Trebuchet MS" panose="020B0703020202090204" pitchFamily="34" charset="0"/>
        </a:defRPr>
      </a:lvl1pPr>
    </p:titleStyle>
    <p:bodyStyle>
      <a:lvl1pPr marL="342900" indent="-342900" algn="l" defTabSz="914400" rtl="0" eaLnBrk="1" latinLnBrk="0" hangingPunct="1">
        <a:lnSpc>
          <a:spcPct val="114000"/>
        </a:lnSpc>
        <a:spcBef>
          <a:spcPts val="0"/>
        </a:spcBef>
        <a:spcAft>
          <a:spcPts val="600"/>
        </a:spcAft>
        <a:buClr>
          <a:schemeClr val="tx1"/>
        </a:buClr>
        <a:buSzPct val="65000"/>
        <a:buFont typeface="Monaco" pitchFamily="2" charset="77"/>
        <a:buChar char="⎻"/>
        <a:defRPr sz="2000" b="0" i="0" kern="1600" spc="-50" baseline="0">
          <a:solidFill>
            <a:schemeClr val="tx1"/>
          </a:solidFill>
          <a:latin typeface="Trebuchet MS" panose="020B0703020202090204" pitchFamily="34" charset="0"/>
          <a:ea typeface="+mn-ea"/>
          <a:cs typeface="+mn-cs"/>
        </a:defRPr>
      </a:lvl1pPr>
      <a:lvl2pPr marL="675958" indent="-285750" algn="l" defTabSz="914400" rtl="0" eaLnBrk="1" latinLnBrk="0" hangingPunct="1">
        <a:lnSpc>
          <a:spcPct val="114000"/>
        </a:lnSpc>
        <a:spcBef>
          <a:spcPts val="0"/>
        </a:spcBef>
        <a:spcAft>
          <a:spcPts val="600"/>
        </a:spcAft>
        <a:buFont typeface="Monaco" pitchFamily="2" charset="77"/>
        <a:buChar char="⎻"/>
        <a:tabLst/>
        <a:defRPr lang="en-US" sz="1200" b="0" i="0" kern="1600" spc="-50" baseline="0" dirty="0">
          <a:solidFill>
            <a:schemeClr val="tx1"/>
          </a:solidFill>
          <a:latin typeface="+mj-lt"/>
          <a:ea typeface="+mn-ea"/>
          <a:cs typeface="+mn-cs"/>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lang="en-US" sz="1050" b="0" i="1" kern="1600" spc="-50" baseline="0" dirty="0" smtClean="0">
          <a:solidFill>
            <a:schemeClr val="tx1"/>
          </a:solidFill>
          <a:latin typeface="Georgia" panose="02040502050405020303" pitchFamily="18" charset="0"/>
          <a:ea typeface="+mn-ea"/>
          <a:cs typeface="+mn-cs"/>
        </a:defRPr>
      </a:lvl3pPr>
      <a:lvl4pPr marL="1136332" indent="-171450" algn="l" defTabSz="914400" rtl="0" eaLnBrk="1" latinLnBrk="0" hangingPunct="1">
        <a:lnSpc>
          <a:spcPct val="114000"/>
        </a:lnSpc>
        <a:spcBef>
          <a:spcPts val="0"/>
        </a:spcBef>
        <a:spcAft>
          <a:spcPts val="600"/>
        </a:spcAft>
        <a:buFont typeface="Monaco" pitchFamily="2" charset="77"/>
        <a:buChar char="⎻"/>
        <a:tabLst/>
        <a:defRPr lang="en-US" sz="1050" b="0" i="1" kern="1600" spc="-50" baseline="0" dirty="0">
          <a:solidFill>
            <a:schemeClr val="tx1"/>
          </a:solidFill>
          <a:latin typeface="Georgia" panose="02040502050405020303" pitchFamily="18" charset="0"/>
          <a:ea typeface="+mn-ea"/>
          <a:cs typeface="+mn-cs"/>
        </a:defRPr>
      </a:lvl4pPr>
      <a:lvl5pPr marL="1353503" indent="-171450" algn="l" defTabSz="914400" rtl="0" eaLnBrk="1" latinLnBrk="0" hangingPunct="1">
        <a:lnSpc>
          <a:spcPct val="114000"/>
        </a:lnSpc>
        <a:spcBef>
          <a:spcPts val="0"/>
        </a:spcBef>
        <a:spcAft>
          <a:spcPts val="600"/>
        </a:spcAft>
        <a:buFont typeface="Monaco" pitchFamily="2" charset="77"/>
        <a:buChar char="⎻"/>
        <a:tabLst/>
        <a:defRPr sz="1050" b="0" i="1" kern="1600" spc="-5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CDB3AEF-F079-78D8-3804-D72FF1F97AD1}"/>
              </a:ext>
            </a:extLst>
          </p:cNvPr>
          <p:cNvSpPr/>
          <p:nvPr userDrawn="1"/>
        </p:nvSpPr>
        <p:spPr>
          <a:xfrm>
            <a:off x="0" y="-1"/>
            <a:ext cx="12192000" cy="6858001"/>
          </a:xfrm>
          <a:prstGeom prst="rect">
            <a:avLst/>
          </a:prstGeom>
          <a:gradFill flip="none" rotWithShape="1">
            <a:gsLst>
              <a:gs pos="0">
                <a:schemeClr val="accent1">
                  <a:lumMod val="5000"/>
                  <a:lumOff val="95000"/>
                </a:schemeClr>
              </a:gs>
              <a:gs pos="100000">
                <a:schemeClr val="accent1">
                  <a:lumMod val="30000"/>
                  <a:lumOff val="7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red and blue logo&#10;&#10;Description automatically generated">
            <a:extLst>
              <a:ext uri="{FF2B5EF4-FFF2-40B4-BE49-F238E27FC236}">
                <a16:creationId xmlns:a16="http://schemas.microsoft.com/office/drawing/2014/main" id="{C90098E6-254E-6B10-BCC0-7A2F1B78FEF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67591" y="238450"/>
            <a:ext cx="2248412" cy="1511644"/>
          </a:xfrm>
          <a:prstGeom prst="rect">
            <a:avLst/>
          </a:prstGeom>
        </p:spPr>
      </p:pic>
      <p:pic>
        <p:nvPicPr>
          <p:cNvPr id="2" name="Picture 1" descr="A picture containing text&#10;&#10;Description automatically generated">
            <a:extLst>
              <a:ext uri="{FF2B5EF4-FFF2-40B4-BE49-F238E27FC236}">
                <a16:creationId xmlns:a16="http://schemas.microsoft.com/office/drawing/2014/main" id="{2A26F14D-E8F2-585F-BCD6-10DCCBAA0D59}"/>
              </a:ext>
            </a:extLst>
          </p:cNvPr>
          <p:cNvPicPr>
            <a:picLocks noChangeAspect="1"/>
          </p:cNvPicPr>
          <p:nvPr userDrawn="1"/>
        </p:nvPicPr>
        <p:blipFill>
          <a:blip r:embed="rId14">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12916450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hyperlink" Target="http://www.fass.se/" TargetMode="Externa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www.cancer.org/cancer/breast-cancer/about/how-common-is-breast-cancer.html" TargetMode="External"/><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03F0E88-E7B5-E83F-B5AE-53989135D43C}"/>
              </a:ext>
            </a:extLst>
          </p:cNvPr>
          <p:cNvSpPr txBox="1"/>
          <p:nvPr/>
        </p:nvSpPr>
        <p:spPr>
          <a:xfrm>
            <a:off x="119359" y="2068776"/>
            <a:ext cx="11953281" cy="33547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Clinical Outcomes by Age Subgroups in TROPiCS-02</a:t>
            </a:r>
            <a:endParaRPr lang="en-US" sz="900" dirty="0">
              <a:solidFill>
                <a:prstClr val="black"/>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rPr>
              <a:t>Disease: metastatic HR+/HER2-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rPr>
              <a:t>Drug:</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Trodelvy</a:t>
            </a:r>
            <a:r>
              <a:rPr kumimoji="0" lang="sv-SE" sz="16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(sacituzumab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govitecan</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lang="en-US" sz="2400" dirty="0">
              <a:solidFill>
                <a:prstClr val="black"/>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rPr>
              <a:t>Category: Phase III</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rPr>
              <a:t>Treatment line: 3</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L and beyond</a:t>
            </a:r>
            <a:endParaRPr lang="en-US" sz="2400" dirty="0">
              <a:solidFill>
                <a:prstClr val="black"/>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rPr>
              <a:t>Presenter: Bardia</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rPr>
              <a:t>Congress: </a:t>
            </a: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SABCS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2023</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92D49517-7381-03D9-A316-590153554A41}"/>
              </a:ext>
            </a:extLst>
          </p:cNvPr>
          <p:cNvSpPr txBox="1"/>
          <p:nvPr/>
        </p:nvSpPr>
        <p:spPr>
          <a:xfrm>
            <a:off x="-2146" y="6385636"/>
            <a:ext cx="6098146" cy="261610"/>
          </a:xfrm>
          <a:prstGeom prst="rect">
            <a:avLst/>
          </a:prstGeom>
          <a:noFill/>
        </p:spPr>
        <p:txBody>
          <a:bodyPr wrap="square">
            <a:spAutoFit/>
          </a:bodyPr>
          <a:lstStyle/>
          <a:p>
            <a:r>
              <a:rPr lang="en-US" sz="1100" b="0" i="0" dirty="0">
                <a:solidFill>
                  <a:srgbClr val="787A7E"/>
                </a:solidFill>
                <a:effectLst/>
                <a:latin typeface="Trebuchet MS" panose="020B0603020202020204" pitchFamily="34" charset="0"/>
              </a:rPr>
              <a:t>SE-TRO-0145 Date of preparation April 2024</a:t>
            </a:r>
            <a:endParaRPr lang="en-US" sz="1100" b="0" i="0" dirty="0">
              <a:solidFill>
                <a:srgbClr val="787A7E"/>
              </a:solidFill>
              <a:latin typeface="Trebuchet MS" panose="020B0603020202020204" pitchFamily="34" charset="0"/>
            </a:endParaRPr>
          </a:p>
        </p:txBody>
      </p:sp>
      <p:sp>
        <p:nvSpPr>
          <p:cNvPr id="6" name="TextBox 5">
            <a:extLst>
              <a:ext uri="{FF2B5EF4-FFF2-40B4-BE49-F238E27FC236}">
                <a16:creationId xmlns:a16="http://schemas.microsoft.com/office/drawing/2014/main" id="{2394AE2F-9C2A-8497-79CA-8CF0947B433A}"/>
              </a:ext>
            </a:extLst>
          </p:cNvPr>
          <p:cNvSpPr txBox="1"/>
          <p:nvPr/>
        </p:nvSpPr>
        <p:spPr>
          <a:xfrm>
            <a:off x="2817253" y="6385636"/>
            <a:ext cx="6098146" cy="276999"/>
          </a:xfrm>
          <a:prstGeom prst="rect">
            <a:avLst/>
          </a:prstGeom>
          <a:noFill/>
        </p:spPr>
        <p:txBody>
          <a:bodyPr wrap="square">
            <a:spAutoFit/>
          </a:bodyPr>
          <a:lstStyle/>
          <a:p>
            <a:pPr algn="ctr">
              <a:defRPr/>
            </a:pPr>
            <a:r>
              <a:rPr kumimoji="0" lang="sv-SE" sz="11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sv-SE" sz="11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Detta läkemedel är föremål för utökad</a:t>
            </a:r>
            <a:r>
              <a:rPr kumimoji="0" lang="sv-SE" sz="1100" b="1" i="1"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 </a:t>
            </a:r>
            <a:r>
              <a:rPr kumimoji="0" lang="sv-SE" sz="11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övervakning</a:t>
            </a:r>
            <a:r>
              <a:rPr kumimoji="0" lang="sv-SE" sz="12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a:t>
            </a:r>
            <a:endParaRPr kumimoji="0" lang="sv-SE" sz="1200" b="0" i="0" u="none" strike="noStrike" kern="1200" cap="none" spc="0" normalizeH="0" baseline="0" noProof="0" dirty="0">
              <a:ln>
                <a:noFill/>
              </a:ln>
              <a:solidFill>
                <a:srgbClr val="000000"/>
              </a:solidFill>
              <a:effectLst/>
              <a:uLnTx/>
              <a:uFillTx/>
              <a:latin typeface="Times New Roman" panose="02020603050405020304" pitchFamily="18" charset="0"/>
              <a:ea typeface="SimSun" panose="02010600030101010101" pitchFamily="2" charset="-122"/>
              <a:cs typeface="+mn-cs"/>
            </a:endParaRPr>
          </a:p>
        </p:txBody>
      </p:sp>
    </p:spTree>
    <p:extLst>
      <p:ext uri="{BB962C8B-B14F-4D97-AF65-F5344CB8AC3E}">
        <p14:creationId xmlns:p14="http://schemas.microsoft.com/office/powerpoint/2010/main" val="3846850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4A220-F997-B657-4953-91310A589912}"/>
              </a:ext>
            </a:extLst>
          </p:cNvPr>
          <p:cNvSpPr>
            <a:spLocks noGrp="1"/>
          </p:cNvSpPr>
          <p:nvPr>
            <p:ph type="title"/>
          </p:nvPr>
        </p:nvSpPr>
        <p:spPr/>
        <p:txBody>
          <a:bodyPr/>
          <a:lstStyle/>
          <a:p>
            <a:r>
              <a:rPr lang="en-US" sz="4400" dirty="0">
                <a:solidFill>
                  <a:schemeClr val="accent1"/>
                </a:solidFill>
              </a:rPr>
              <a:t>Results</a:t>
            </a:r>
            <a:br>
              <a:rPr lang="en-US" sz="3600" dirty="0">
                <a:solidFill>
                  <a:schemeClr val="accent1"/>
                </a:solidFill>
              </a:rPr>
            </a:br>
            <a:r>
              <a:rPr lang="en-US" sz="2400" dirty="0">
                <a:solidFill>
                  <a:schemeClr val="accent1"/>
                </a:solidFill>
              </a:rPr>
              <a:t>Efficacy by relative dose intensity</a:t>
            </a:r>
            <a:endParaRPr lang="en-IE" dirty="0"/>
          </a:p>
        </p:txBody>
      </p:sp>
      <p:sp>
        <p:nvSpPr>
          <p:cNvPr id="3" name="Slide Number Placeholder 2">
            <a:extLst>
              <a:ext uri="{FF2B5EF4-FFF2-40B4-BE49-F238E27FC236}">
                <a16:creationId xmlns:a16="http://schemas.microsoft.com/office/drawing/2014/main" id="{4C6120D4-687B-7E7D-5913-17A1662669D2}"/>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992EE919-F941-CCA0-262C-B786E5BE6CC3}"/>
              </a:ext>
            </a:extLst>
          </p:cNvPr>
          <p:cNvSpPr>
            <a:spLocks noGrp="1"/>
          </p:cNvSpPr>
          <p:nvPr>
            <p:ph type="body" sz="quarter" idx="10"/>
          </p:nvPr>
        </p:nvSpPr>
        <p:spPr/>
        <p:txBody>
          <a:bodyPr/>
          <a:lstStyle/>
          <a:p>
            <a:pPr>
              <a:buFont typeface="Arial" panose="020B0604020202020204" pitchFamily="34" charset="0"/>
              <a:buChar char="•"/>
            </a:pPr>
            <a:r>
              <a:rPr lang="en-IE" sz="1400">
                <a:solidFill>
                  <a:schemeClr val="accent1"/>
                </a:solidFill>
                <a:latin typeface="Arial" panose="020B0604020202020204" pitchFamily="34" charset="0"/>
                <a:cs typeface="Arial" panose="020B0604020202020204" pitchFamily="34" charset="0"/>
              </a:rPr>
              <a:t>Patients with relative dose intensity (RDI) &gt; 90% in the &lt; 65 years subgroup experienced numerically higher median PFS, median OS, ORR, and CBR than patients with lower RDI </a:t>
            </a:r>
            <a:r>
              <a:rPr lang="en-IE" sz="1400" b="1">
                <a:solidFill>
                  <a:schemeClr val="accent1"/>
                </a:solidFill>
                <a:latin typeface="Arial" panose="020B0604020202020204" pitchFamily="34" charset="0"/>
                <a:cs typeface="Arial" panose="020B0604020202020204" pitchFamily="34" charset="0"/>
              </a:rPr>
              <a:t>(Table 5)</a:t>
            </a:r>
          </a:p>
          <a:p>
            <a:pPr lvl="1">
              <a:buFont typeface="Arial" panose="020B0604020202020204" pitchFamily="34" charset="0"/>
              <a:buChar char="•"/>
            </a:pPr>
            <a:r>
              <a:rPr lang="en-IE" sz="1050">
                <a:solidFill>
                  <a:schemeClr val="accent1"/>
                </a:solidFill>
                <a:latin typeface="Arial" panose="020B0604020202020204" pitchFamily="34" charset="0"/>
                <a:cs typeface="Arial" panose="020B0604020202020204" pitchFamily="34" charset="0"/>
              </a:rPr>
              <a:t>Patients in the ≥ 65-year subgroup also experienced PFS benefit in RDI &gt; 90% vs lower RDI</a:t>
            </a:r>
          </a:p>
          <a:p>
            <a:pPr>
              <a:buFont typeface="Arial" panose="020B0604020202020204" pitchFamily="34" charset="0"/>
              <a:buChar char="•"/>
            </a:pPr>
            <a:endParaRPr lang="en-IE" sz="1400" b="1">
              <a:solidFill>
                <a:schemeClr val="accent1"/>
              </a:solidFill>
              <a:latin typeface="Arial" panose="020B0604020202020204" pitchFamily="34" charset="0"/>
              <a:cs typeface="Arial" panose="020B0604020202020204" pitchFamily="34" charset="0"/>
            </a:endParaRPr>
          </a:p>
        </p:txBody>
      </p:sp>
      <p:sp>
        <p:nvSpPr>
          <p:cNvPr id="5" name="object 43">
            <a:extLst>
              <a:ext uri="{FF2B5EF4-FFF2-40B4-BE49-F238E27FC236}">
                <a16:creationId xmlns:a16="http://schemas.microsoft.com/office/drawing/2014/main" id="{5ACDDA99-BE41-220F-4368-47576AB8717B}"/>
              </a:ext>
            </a:extLst>
          </p:cNvPr>
          <p:cNvSpPr txBox="1"/>
          <p:nvPr/>
        </p:nvSpPr>
        <p:spPr>
          <a:xfrm>
            <a:off x="577850" y="2451443"/>
            <a:ext cx="3315140" cy="169277"/>
          </a:xfrm>
          <a:prstGeom prst="rect">
            <a:avLst/>
          </a:prstGeom>
        </p:spPr>
        <p:txBody>
          <a:bodyPr vert="horz" wrap="square" lIns="0" tIns="15240" rIns="0" bIns="0" rtlCol="0">
            <a:spAutoFit/>
          </a:bodyPr>
          <a:lstStyle/>
          <a:p>
            <a:pPr marL="12700" marR="0" lvl="0" indent="0" algn="l" defTabSz="914400" rtl="0" eaLnBrk="1" fontAlgn="auto" latinLnBrk="0" hangingPunct="1">
              <a:lnSpc>
                <a:spcPct val="100000"/>
              </a:lnSpc>
              <a:spcBef>
                <a:spcPts val="120"/>
              </a:spcBef>
              <a:spcAft>
                <a:spcPts val="0"/>
              </a:spcAft>
              <a:buClrTx/>
              <a:buSzTx/>
              <a:buFontTx/>
              <a:buNone/>
              <a:tabLst/>
              <a:defRPr/>
            </a:pPr>
            <a:r>
              <a:rPr kumimoji="0" sz="1000" b="1" i="0" u="none" strike="noStrike" kern="1200" cap="none" spc="0" normalizeH="0" baseline="0" noProof="0">
                <a:ln>
                  <a:noFill/>
                </a:ln>
                <a:solidFill>
                  <a:srgbClr val="9F1D21"/>
                </a:solidFill>
                <a:effectLst/>
                <a:uLnTx/>
                <a:uFillTx/>
                <a:latin typeface="Arial"/>
                <a:ea typeface="+mn-ea"/>
                <a:cs typeface="Arial"/>
              </a:rPr>
              <a:t>Table</a:t>
            </a:r>
            <a:r>
              <a:rPr kumimoji="0" sz="1000" b="1" i="0" u="none" strike="noStrike" kern="1200" cap="none" spc="10"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5.</a:t>
            </a:r>
            <a:r>
              <a:rPr kumimoji="0" sz="1000" b="1" i="0" u="none" strike="noStrike" kern="1200" cap="none" spc="15"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Efficacy</a:t>
            </a:r>
            <a:r>
              <a:rPr kumimoji="0" sz="1000" b="1" i="0" u="none" strike="noStrike" kern="1200" cap="none" spc="15"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by</a:t>
            </a:r>
            <a:r>
              <a:rPr kumimoji="0" sz="1000" b="1" i="0" u="none" strike="noStrike" kern="1200" cap="none" spc="15"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relative</a:t>
            </a:r>
            <a:r>
              <a:rPr kumimoji="0" sz="1000" b="1" i="0" u="none" strike="noStrike" kern="1200" cap="none" spc="15"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dose</a:t>
            </a:r>
            <a:r>
              <a:rPr kumimoji="0" sz="1000" b="1" i="0" u="none" strike="noStrike" kern="1200" cap="none" spc="15" normalizeH="0" baseline="0" noProof="0">
                <a:ln>
                  <a:noFill/>
                </a:ln>
                <a:solidFill>
                  <a:srgbClr val="9F1D21"/>
                </a:solidFill>
                <a:effectLst/>
                <a:uLnTx/>
                <a:uFillTx/>
                <a:latin typeface="Arial"/>
                <a:ea typeface="+mn-ea"/>
                <a:cs typeface="Arial"/>
              </a:rPr>
              <a:t> </a:t>
            </a:r>
            <a:r>
              <a:rPr kumimoji="0" sz="1000" b="1" i="0" u="none" strike="noStrike" kern="1200" cap="none" spc="-10" normalizeH="0" baseline="0" noProof="0">
                <a:ln>
                  <a:noFill/>
                </a:ln>
                <a:solidFill>
                  <a:srgbClr val="9F1D21"/>
                </a:solidFill>
                <a:effectLst/>
                <a:uLnTx/>
                <a:uFillTx/>
                <a:latin typeface="Arial"/>
                <a:ea typeface="+mn-ea"/>
                <a:cs typeface="Arial"/>
              </a:rPr>
              <a:t>intensity</a:t>
            </a:r>
            <a:endParaRPr kumimoji="0" sz="1000" b="0" i="0" u="none" strike="noStrike" kern="1200" cap="none" spc="0" normalizeH="0" baseline="0" noProof="0">
              <a:ln>
                <a:noFill/>
              </a:ln>
              <a:solidFill>
                <a:srgbClr val="54565B"/>
              </a:solidFill>
              <a:effectLst/>
              <a:uLnTx/>
              <a:uFillTx/>
              <a:latin typeface="Arial"/>
              <a:ea typeface="+mn-ea"/>
              <a:cs typeface="Arial"/>
            </a:endParaRPr>
          </a:p>
        </p:txBody>
      </p:sp>
      <p:graphicFrame>
        <p:nvGraphicFramePr>
          <p:cNvPr id="6" name="object 311">
            <a:extLst>
              <a:ext uri="{FF2B5EF4-FFF2-40B4-BE49-F238E27FC236}">
                <a16:creationId xmlns:a16="http://schemas.microsoft.com/office/drawing/2014/main" id="{57401D91-2CB4-1241-D42C-1F54324441E1}"/>
              </a:ext>
            </a:extLst>
          </p:cNvPr>
          <p:cNvGraphicFramePr>
            <a:graphicFrameLocks noGrp="1"/>
          </p:cNvGraphicFramePr>
          <p:nvPr/>
        </p:nvGraphicFramePr>
        <p:xfrm>
          <a:off x="930602" y="2826754"/>
          <a:ext cx="9643847" cy="2388040"/>
        </p:xfrm>
        <a:graphic>
          <a:graphicData uri="http://schemas.openxmlformats.org/drawingml/2006/table">
            <a:tbl>
              <a:tblPr firstRow="1" bandRow="1">
                <a:tableStyleId>{2D5ABB26-0587-4C30-8999-92F81FD0307C}</a:tableStyleId>
              </a:tblPr>
              <a:tblGrid>
                <a:gridCol w="2029977">
                  <a:extLst>
                    <a:ext uri="{9D8B030D-6E8A-4147-A177-3AD203B41FA5}">
                      <a16:colId xmlns:a16="http://schemas.microsoft.com/office/drawing/2014/main" val="20000"/>
                    </a:ext>
                  </a:extLst>
                </a:gridCol>
                <a:gridCol w="1350604">
                  <a:extLst>
                    <a:ext uri="{9D8B030D-6E8A-4147-A177-3AD203B41FA5}">
                      <a16:colId xmlns:a16="http://schemas.microsoft.com/office/drawing/2014/main" val="20001"/>
                    </a:ext>
                  </a:extLst>
                </a:gridCol>
                <a:gridCol w="1224966">
                  <a:extLst>
                    <a:ext uri="{9D8B030D-6E8A-4147-A177-3AD203B41FA5}">
                      <a16:colId xmlns:a16="http://schemas.microsoft.com/office/drawing/2014/main" val="20002"/>
                    </a:ext>
                  </a:extLst>
                </a:gridCol>
                <a:gridCol w="1354094">
                  <a:extLst>
                    <a:ext uri="{9D8B030D-6E8A-4147-A177-3AD203B41FA5}">
                      <a16:colId xmlns:a16="http://schemas.microsoft.com/office/drawing/2014/main" val="20003"/>
                    </a:ext>
                  </a:extLst>
                </a:gridCol>
                <a:gridCol w="1215660">
                  <a:extLst>
                    <a:ext uri="{9D8B030D-6E8A-4147-A177-3AD203B41FA5}">
                      <a16:colId xmlns:a16="http://schemas.microsoft.com/office/drawing/2014/main" val="20004"/>
                    </a:ext>
                  </a:extLst>
                </a:gridCol>
                <a:gridCol w="1252886">
                  <a:extLst>
                    <a:ext uri="{9D8B030D-6E8A-4147-A177-3AD203B41FA5}">
                      <a16:colId xmlns:a16="http://schemas.microsoft.com/office/drawing/2014/main" val="20005"/>
                    </a:ext>
                  </a:extLst>
                </a:gridCol>
                <a:gridCol w="1215660">
                  <a:extLst>
                    <a:ext uri="{9D8B030D-6E8A-4147-A177-3AD203B41FA5}">
                      <a16:colId xmlns:a16="http://schemas.microsoft.com/office/drawing/2014/main" val="20006"/>
                    </a:ext>
                  </a:extLst>
                </a:gridCol>
              </a:tblGrid>
              <a:tr h="354267">
                <a:tc rowSpan="2" gridSpan="2">
                  <a:txBody>
                    <a:bodyPr/>
                    <a:lstStyle/>
                    <a:p>
                      <a:pPr>
                        <a:lnSpc>
                          <a:spcPct val="100000"/>
                        </a:lnSpc>
                      </a:pPr>
                      <a:endParaRPr sz="1000">
                        <a:latin typeface="Times New Roman"/>
                        <a:cs typeface="Times New Roman"/>
                      </a:endParaRPr>
                    </a:p>
                    <a:p>
                      <a:pPr marL="1330325">
                        <a:lnSpc>
                          <a:spcPct val="100000"/>
                        </a:lnSpc>
                        <a:spcBef>
                          <a:spcPts val="345"/>
                        </a:spcBef>
                      </a:pPr>
                      <a:r>
                        <a:rPr lang="en-IE" sz="1000" b="1">
                          <a:solidFill>
                            <a:srgbClr val="FFFFFF"/>
                          </a:solidFill>
                          <a:latin typeface="Arial"/>
                          <a:cs typeface="Arial"/>
                        </a:rPr>
                        <a:t>                           </a:t>
                      </a:r>
                      <a:r>
                        <a:rPr sz="1000" b="1">
                          <a:solidFill>
                            <a:srgbClr val="FFFFFF"/>
                          </a:solidFill>
                          <a:latin typeface="Arial"/>
                          <a:cs typeface="Arial"/>
                        </a:rPr>
                        <a:t>RDI</a:t>
                      </a:r>
                      <a:r>
                        <a:rPr sz="1000" b="1" spc="45">
                          <a:solidFill>
                            <a:srgbClr val="FFFFFF"/>
                          </a:solidFill>
                          <a:latin typeface="Arial"/>
                          <a:cs typeface="Arial"/>
                        </a:rPr>
                        <a:t> </a:t>
                      </a:r>
                      <a:r>
                        <a:rPr sz="1000" b="1">
                          <a:solidFill>
                            <a:srgbClr val="FFFFFF"/>
                          </a:solidFill>
                          <a:latin typeface="Arial"/>
                          <a:cs typeface="Arial"/>
                        </a:rPr>
                        <a:t>≤</a:t>
                      </a:r>
                      <a:r>
                        <a:rPr sz="1000" b="1" spc="45">
                          <a:solidFill>
                            <a:srgbClr val="FFFFFF"/>
                          </a:solidFill>
                          <a:latin typeface="Arial"/>
                          <a:cs typeface="Arial"/>
                        </a:rPr>
                        <a:t> </a:t>
                      </a:r>
                      <a:r>
                        <a:rPr sz="1000" b="1" spc="-25">
                          <a:solidFill>
                            <a:srgbClr val="FFFFFF"/>
                          </a:solidFill>
                          <a:latin typeface="Arial"/>
                          <a:cs typeface="Arial"/>
                        </a:rPr>
                        <a:t>74%</a:t>
                      </a:r>
                      <a:endParaRPr sz="1000">
                        <a:latin typeface="Arial"/>
                        <a:cs typeface="Arial"/>
                      </a:endParaRPr>
                    </a:p>
                    <a:p>
                      <a:pPr marL="1378585">
                        <a:lnSpc>
                          <a:spcPct val="100000"/>
                        </a:lnSpc>
                        <a:spcBef>
                          <a:spcPts val="45"/>
                        </a:spcBef>
                      </a:pPr>
                      <a:r>
                        <a:rPr lang="en-IE" sz="1000" b="1">
                          <a:solidFill>
                            <a:srgbClr val="FFFFFF"/>
                          </a:solidFill>
                          <a:latin typeface="Arial"/>
                          <a:cs typeface="Arial"/>
                        </a:rPr>
                        <a:t>                            </a:t>
                      </a:r>
                      <a:r>
                        <a:rPr sz="1000" b="1">
                          <a:solidFill>
                            <a:srgbClr val="FFFFFF"/>
                          </a:solidFill>
                          <a:latin typeface="Arial"/>
                          <a:cs typeface="Arial"/>
                        </a:rPr>
                        <a:t>(n</a:t>
                      </a:r>
                      <a:r>
                        <a:rPr sz="1000" b="1" spc="35">
                          <a:solidFill>
                            <a:srgbClr val="FFFFFF"/>
                          </a:solidFill>
                          <a:latin typeface="Arial"/>
                          <a:cs typeface="Arial"/>
                        </a:rPr>
                        <a:t> </a:t>
                      </a:r>
                      <a:r>
                        <a:rPr sz="1000" b="1">
                          <a:solidFill>
                            <a:srgbClr val="FFFFFF"/>
                          </a:solidFill>
                          <a:latin typeface="Arial"/>
                          <a:cs typeface="Arial"/>
                        </a:rPr>
                        <a:t>=</a:t>
                      </a:r>
                      <a:r>
                        <a:rPr sz="1000" b="1" spc="35">
                          <a:solidFill>
                            <a:srgbClr val="FFFFFF"/>
                          </a:solidFill>
                          <a:latin typeface="Arial"/>
                          <a:cs typeface="Arial"/>
                        </a:rPr>
                        <a:t> </a:t>
                      </a:r>
                      <a:r>
                        <a:rPr sz="1000" b="1" spc="-25">
                          <a:solidFill>
                            <a:srgbClr val="FFFFFF"/>
                          </a:solidFill>
                          <a:latin typeface="Arial"/>
                          <a:cs typeface="Arial"/>
                        </a:rPr>
                        <a:t>60)</a:t>
                      </a:r>
                      <a:endParaRPr sz="1000">
                        <a:latin typeface="Arial"/>
                        <a:cs typeface="Arial"/>
                      </a:endParaRPr>
                    </a:p>
                  </a:txBody>
                  <a:tcPr marL="0" marR="0" marT="0" marB="0">
                    <a:lnL w="9525">
                      <a:solidFill>
                        <a:srgbClr val="000000"/>
                      </a:solidFill>
                      <a:prstDash val="solid"/>
                    </a:lnL>
                    <a:lnB w="9525">
                      <a:solidFill>
                        <a:srgbClr val="000000"/>
                      </a:solidFill>
                      <a:prstDash val="solid"/>
                    </a:lnB>
                    <a:solidFill>
                      <a:srgbClr val="3D587F"/>
                    </a:solidFill>
                  </a:tcPr>
                </a:tc>
                <a:tc rowSpan="2" hMerge="1">
                  <a:txBody>
                    <a:bodyPr/>
                    <a:lstStyle/>
                    <a:p>
                      <a:endParaRPr/>
                    </a:p>
                  </a:txBody>
                  <a:tcPr marL="0" marR="0" marT="0" marB="0"/>
                </a:tc>
                <a:tc rowSpan="2">
                  <a:txBody>
                    <a:bodyPr/>
                    <a:lstStyle/>
                    <a:p>
                      <a:pPr marL="133350">
                        <a:lnSpc>
                          <a:spcPct val="100000"/>
                        </a:lnSpc>
                        <a:spcBef>
                          <a:spcPts val="35"/>
                        </a:spcBef>
                      </a:pPr>
                      <a:r>
                        <a:rPr sz="1050" b="1">
                          <a:solidFill>
                            <a:srgbClr val="FFFFFF"/>
                          </a:solidFill>
                          <a:latin typeface="Arial"/>
                          <a:cs typeface="Arial"/>
                        </a:rPr>
                        <a:t>&lt;</a:t>
                      </a:r>
                      <a:r>
                        <a:rPr sz="1050" b="1" spc="-5">
                          <a:solidFill>
                            <a:srgbClr val="FFFFFF"/>
                          </a:solidFill>
                          <a:latin typeface="Arial"/>
                          <a:cs typeface="Arial"/>
                        </a:rPr>
                        <a:t> </a:t>
                      </a:r>
                      <a:r>
                        <a:rPr sz="1050" b="1">
                          <a:solidFill>
                            <a:srgbClr val="FFFFFF"/>
                          </a:solidFill>
                          <a:latin typeface="Arial"/>
                          <a:cs typeface="Arial"/>
                        </a:rPr>
                        <a:t>65 </a:t>
                      </a:r>
                      <a:r>
                        <a:rPr sz="1050" b="1" spc="-10">
                          <a:solidFill>
                            <a:srgbClr val="FFFFFF"/>
                          </a:solidFill>
                          <a:latin typeface="Arial"/>
                          <a:cs typeface="Arial"/>
                        </a:rPr>
                        <a:t>years</a:t>
                      </a:r>
                      <a:endParaRPr sz="1050">
                        <a:latin typeface="Arial"/>
                        <a:cs typeface="Arial"/>
                      </a:endParaRPr>
                    </a:p>
                    <a:p>
                      <a:pPr marL="76835">
                        <a:lnSpc>
                          <a:spcPct val="100000"/>
                        </a:lnSpc>
                        <a:spcBef>
                          <a:spcPts val="220"/>
                        </a:spcBef>
                      </a:pPr>
                      <a:r>
                        <a:rPr sz="1000" b="1">
                          <a:solidFill>
                            <a:srgbClr val="FFFFFF"/>
                          </a:solidFill>
                          <a:latin typeface="Arial"/>
                          <a:cs typeface="Arial"/>
                        </a:rPr>
                        <a:t>RDI</a:t>
                      </a:r>
                      <a:r>
                        <a:rPr sz="1000" b="1" spc="50">
                          <a:solidFill>
                            <a:srgbClr val="FFFFFF"/>
                          </a:solidFill>
                          <a:latin typeface="Arial"/>
                          <a:cs typeface="Arial"/>
                        </a:rPr>
                        <a:t> </a:t>
                      </a:r>
                      <a:r>
                        <a:rPr sz="1000" b="1">
                          <a:solidFill>
                            <a:srgbClr val="FFFFFF"/>
                          </a:solidFill>
                          <a:latin typeface="Arial"/>
                          <a:cs typeface="Arial"/>
                        </a:rPr>
                        <a:t>&gt;</a:t>
                      </a:r>
                      <a:r>
                        <a:rPr sz="1000" b="1" spc="55">
                          <a:solidFill>
                            <a:srgbClr val="FFFFFF"/>
                          </a:solidFill>
                          <a:latin typeface="Arial"/>
                          <a:cs typeface="Arial"/>
                        </a:rPr>
                        <a:t> </a:t>
                      </a:r>
                      <a:r>
                        <a:rPr sz="1000" b="1">
                          <a:solidFill>
                            <a:srgbClr val="FFFFFF"/>
                          </a:solidFill>
                          <a:latin typeface="Arial"/>
                          <a:cs typeface="Arial"/>
                        </a:rPr>
                        <a:t>74%</a:t>
                      </a:r>
                      <a:r>
                        <a:rPr sz="1000" b="1" spc="55">
                          <a:solidFill>
                            <a:srgbClr val="FFFFFF"/>
                          </a:solidFill>
                          <a:latin typeface="Arial"/>
                          <a:cs typeface="Arial"/>
                        </a:rPr>
                        <a:t> </a:t>
                      </a:r>
                      <a:r>
                        <a:rPr sz="1000" b="1" spc="-25">
                          <a:solidFill>
                            <a:srgbClr val="FFFFFF"/>
                          </a:solidFill>
                          <a:latin typeface="Arial"/>
                          <a:cs typeface="Arial"/>
                        </a:rPr>
                        <a:t>and</a:t>
                      </a:r>
                      <a:endParaRPr sz="1000">
                        <a:latin typeface="Arial"/>
                        <a:cs typeface="Arial"/>
                      </a:endParaRPr>
                    </a:p>
                    <a:p>
                      <a:pPr marL="87630">
                        <a:lnSpc>
                          <a:spcPct val="100000"/>
                        </a:lnSpc>
                        <a:spcBef>
                          <a:spcPts val="45"/>
                        </a:spcBef>
                      </a:pPr>
                      <a:r>
                        <a:rPr sz="1000" b="1">
                          <a:solidFill>
                            <a:srgbClr val="FFFFFF"/>
                          </a:solidFill>
                          <a:latin typeface="Arial"/>
                          <a:cs typeface="Arial"/>
                        </a:rPr>
                        <a:t>≤</a:t>
                      </a:r>
                      <a:r>
                        <a:rPr sz="1000" b="1" spc="40">
                          <a:solidFill>
                            <a:srgbClr val="FFFFFF"/>
                          </a:solidFill>
                          <a:latin typeface="Arial"/>
                          <a:cs typeface="Arial"/>
                        </a:rPr>
                        <a:t> </a:t>
                      </a:r>
                      <a:r>
                        <a:rPr sz="1000" b="1">
                          <a:solidFill>
                            <a:srgbClr val="FFFFFF"/>
                          </a:solidFill>
                          <a:latin typeface="Arial"/>
                          <a:cs typeface="Arial"/>
                        </a:rPr>
                        <a:t>90%</a:t>
                      </a:r>
                      <a:r>
                        <a:rPr sz="1000" b="1" spc="40">
                          <a:solidFill>
                            <a:srgbClr val="FFFFFF"/>
                          </a:solidFill>
                          <a:latin typeface="Arial"/>
                          <a:cs typeface="Arial"/>
                        </a:rPr>
                        <a:t> </a:t>
                      </a:r>
                      <a:r>
                        <a:rPr sz="1000" b="1">
                          <a:solidFill>
                            <a:srgbClr val="FFFFFF"/>
                          </a:solidFill>
                          <a:latin typeface="Arial"/>
                          <a:cs typeface="Arial"/>
                        </a:rPr>
                        <a:t>(n</a:t>
                      </a:r>
                      <a:r>
                        <a:rPr sz="1000" b="1" spc="40">
                          <a:solidFill>
                            <a:srgbClr val="FFFFFF"/>
                          </a:solidFill>
                          <a:latin typeface="Arial"/>
                          <a:cs typeface="Arial"/>
                        </a:rPr>
                        <a:t> </a:t>
                      </a:r>
                      <a:r>
                        <a:rPr sz="1000" b="1">
                          <a:solidFill>
                            <a:srgbClr val="FFFFFF"/>
                          </a:solidFill>
                          <a:latin typeface="Arial"/>
                          <a:cs typeface="Arial"/>
                        </a:rPr>
                        <a:t>=</a:t>
                      </a:r>
                      <a:r>
                        <a:rPr sz="1000" b="1" spc="40">
                          <a:solidFill>
                            <a:srgbClr val="FFFFFF"/>
                          </a:solidFill>
                          <a:latin typeface="Arial"/>
                          <a:cs typeface="Arial"/>
                        </a:rPr>
                        <a:t> </a:t>
                      </a:r>
                      <a:r>
                        <a:rPr sz="1000" b="1" spc="-25">
                          <a:solidFill>
                            <a:srgbClr val="FFFFFF"/>
                          </a:solidFill>
                          <a:latin typeface="Arial"/>
                          <a:cs typeface="Arial"/>
                        </a:rPr>
                        <a:t>73)</a:t>
                      </a:r>
                      <a:endParaRPr sz="1000">
                        <a:latin typeface="Arial"/>
                        <a:cs typeface="Arial"/>
                      </a:endParaRPr>
                    </a:p>
                  </a:txBody>
                  <a:tcPr marL="0" marR="0" marT="4445" marB="0">
                    <a:lnB w="9525">
                      <a:solidFill>
                        <a:srgbClr val="000000"/>
                      </a:solidFill>
                      <a:prstDash val="solid"/>
                    </a:lnB>
                    <a:solidFill>
                      <a:srgbClr val="3D587F"/>
                    </a:solidFill>
                  </a:tcPr>
                </a:tc>
                <a:tc rowSpan="2">
                  <a:txBody>
                    <a:bodyPr/>
                    <a:lstStyle/>
                    <a:p>
                      <a:pPr>
                        <a:lnSpc>
                          <a:spcPct val="100000"/>
                        </a:lnSpc>
                      </a:pPr>
                      <a:endParaRPr sz="1000">
                        <a:latin typeface="Times New Roman"/>
                        <a:cs typeface="Times New Roman"/>
                      </a:endParaRPr>
                    </a:p>
                    <a:p>
                      <a:pPr marL="154940">
                        <a:lnSpc>
                          <a:spcPct val="100000"/>
                        </a:lnSpc>
                        <a:spcBef>
                          <a:spcPts val="345"/>
                        </a:spcBef>
                      </a:pPr>
                      <a:r>
                        <a:rPr sz="1000" b="1">
                          <a:solidFill>
                            <a:srgbClr val="FFFFFF"/>
                          </a:solidFill>
                          <a:latin typeface="Arial"/>
                          <a:cs typeface="Arial"/>
                        </a:rPr>
                        <a:t>RDI</a:t>
                      </a:r>
                      <a:r>
                        <a:rPr sz="1000" b="1" spc="45">
                          <a:solidFill>
                            <a:srgbClr val="FFFFFF"/>
                          </a:solidFill>
                          <a:latin typeface="Arial"/>
                          <a:cs typeface="Arial"/>
                        </a:rPr>
                        <a:t> </a:t>
                      </a:r>
                      <a:r>
                        <a:rPr sz="1000" b="1">
                          <a:solidFill>
                            <a:srgbClr val="FFFFFF"/>
                          </a:solidFill>
                          <a:latin typeface="Arial"/>
                          <a:cs typeface="Arial"/>
                        </a:rPr>
                        <a:t>&gt;</a:t>
                      </a:r>
                      <a:r>
                        <a:rPr sz="1000" b="1" spc="50">
                          <a:solidFill>
                            <a:srgbClr val="FFFFFF"/>
                          </a:solidFill>
                          <a:latin typeface="Arial"/>
                          <a:cs typeface="Arial"/>
                        </a:rPr>
                        <a:t> </a:t>
                      </a:r>
                      <a:r>
                        <a:rPr sz="1000" b="1" spc="-25">
                          <a:solidFill>
                            <a:srgbClr val="FFFFFF"/>
                          </a:solidFill>
                          <a:latin typeface="Arial"/>
                          <a:cs typeface="Arial"/>
                        </a:rPr>
                        <a:t>90%</a:t>
                      </a:r>
                      <a:endParaRPr sz="1000">
                        <a:latin typeface="Arial"/>
                        <a:cs typeface="Arial"/>
                      </a:endParaRPr>
                    </a:p>
                    <a:p>
                      <a:pPr marL="204470">
                        <a:lnSpc>
                          <a:spcPct val="100000"/>
                        </a:lnSpc>
                        <a:spcBef>
                          <a:spcPts val="45"/>
                        </a:spcBef>
                      </a:pPr>
                      <a:r>
                        <a:rPr sz="1000" b="1">
                          <a:solidFill>
                            <a:srgbClr val="FFFFFF"/>
                          </a:solidFill>
                          <a:latin typeface="Arial"/>
                          <a:cs typeface="Arial"/>
                        </a:rPr>
                        <a:t>(n</a:t>
                      </a:r>
                      <a:r>
                        <a:rPr sz="1000" b="1" spc="35">
                          <a:solidFill>
                            <a:srgbClr val="FFFFFF"/>
                          </a:solidFill>
                          <a:latin typeface="Arial"/>
                          <a:cs typeface="Arial"/>
                        </a:rPr>
                        <a:t> </a:t>
                      </a:r>
                      <a:r>
                        <a:rPr sz="1000" b="1">
                          <a:solidFill>
                            <a:srgbClr val="FFFFFF"/>
                          </a:solidFill>
                          <a:latin typeface="Arial"/>
                          <a:cs typeface="Arial"/>
                        </a:rPr>
                        <a:t>=</a:t>
                      </a:r>
                      <a:r>
                        <a:rPr sz="1000" b="1" spc="35">
                          <a:solidFill>
                            <a:srgbClr val="FFFFFF"/>
                          </a:solidFill>
                          <a:latin typeface="Arial"/>
                          <a:cs typeface="Arial"/>
                        </a:rPr>
                        <a:t> </a:t>
                      </a:r>
                      <a:r>
                        <a:rPr sz="1000" b="1" spc="-25">
                          <a:solidFill>
                            <a:srgbClr val="FFFFFF"/>
                          </a:solidFill>
                          <a:latin typeface="Arial"/>
                          <a:cs typeface="Arial"/>
                        </a:rPr>
                        <a:t>61)</a:t>
                      </a:r>
                      <a:endParaRPr sz="1000">
                        <a:latin typeface="Arial"/>
                        <a:cs typeface="Arial"/>
                      </a:endParaRPr>
                    </a:p>
                  </a:txBody>
                  <a:tcPr marL="0" marR="0" marT="0" marB="0">
                    <a:lnB w="9525">
                      <a:solidFill>
                        <a:srgbClr val="000000"/>
                      </a:solidFill>
                      <a:prstDash val="solid"/>
                    </a:lnB>
                    <a:solidFill>
                      <a:srgbClr val="3D587F"/>
                    </a:solidFill>
                  </a:tcPr>
                </a:tc>
                <a:tc gridSpan="3">
                  <a:txBody>
                    <a:bodyPr/>
                    <a:lstStyle/>
                    <a:p>
                      <a:pPr algn="ctr">
                        <a:lnSpc>
                          <a:spcPct val="100000"/>
                        </a:lnSpc>
                        <a:spcBef>
                          <a:spcPts val="135"/>
                        </a:spcBef>
                      </a:pPr>
                      <a:r>
                        <a:rPr sz="1000" b="1">
                          <a:solidFill>
                            <a:srgbClr val="FFFFFF"/>
                          </a:solidFill>
                          <a:latin typeface="Arial"/>
                          <a:cs typeface="Arial"/>
                        </a:rPr>
                        <a:t>≥</a:t>
                      </a:r>
                      <a:r>
                        <a:rPr sz="1000" b="1" spc="30">
                          <a:solidFill>
                            <a:srgbClr val="FFFFFF"/>
                          </a:solidFill>
                          <a:latin typeface="Arial"/>
                          <a:cs typeface="Arial"/>
                        </a:rPr>
                        <a:t> </a:t>
                      </a:r>
                      <a:r>
                        <a:rPr sz="1000" b="1">
                          <a:solidFill>
                            <a:srgbClr val="FFFFFF"/>
                          </a:solidFill>
                          <a:latin typeface="Arial"/>
                          <a:cs typeface="Arial"/>
                        </a:rPr>
                        <a:t>65</a:t>
                      </a:r>
                      <a:r>
                        <a:rPr sz="1000" b="1" spc="35">
                          <a:solidFill>
                            <a:srgbClr val="FFFFFF"/>
                          </a:solidFill>
                          <a:latin typeface="Arial"/>
                          <a:cs typeface="Arial"/>
                        </a:rPr>
                        <a:t> </a:t>
                      </a:r>
                      <a:r>
                        <a:rPr sz="1000" b="1" spc="-10">
                          <a:solidFill>
                            <a:srgbClr val="FFFFFF"/>
                          </a:solidFill>
                          <a:latin typeface="Arial"/>
                          <a:cs typeface="Arial"/>
                        </a:rPr>
                        <a:t>years</a:t>
                      </a:r>
                      <a:endParaRPr sz="1000">
                        <a:latin typeface="Arial"/>
                        <a:cs typeface="Arial"/>
                      </a:endParaRPr>
                    </a:p>
                  </a:txBody>
                  <a:tcPr marL="0" marR="0" marT="17145" marB="0">
                    <a:lnR w="9525">
                      <a:solidFill>
                        <a:srgbClr val="000000"/>
                      </a:solidFill>
                      <a:prstDash val="solid"/>
                    </a:lnR>
                    <a:lnB w="9525">
                      <a:solidFill>
                        <a:srgbClr val="FFFFFF"/>
                      </a:solidFill>
                      <a:prstDash val="solid"/>
                    </a:lnB>
                    <a:solidFill>
                      <a:srgbClr val="3D587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601697">
                <a:tc gridSpan="2" vMerge="1">
                  <a:txBody>
                    <a:bodyPr/>
                    <a:lstStyle/>
                    <a:p>
                      <a:endParaRPr/>
                    </a:p>
                  </a:txBody>
                  <a:tcPr marL="0" marR="0" marT="0" marB="0">
                    <a:lnL w="9525">
                      <a:solidFill>
                        <a:srgbClr val="000000"/>
                      </a:solidFill>
                      <a:prstDash val="solid"/>
                    </a:lnL>
                    <a:lnB w="9525">
                      <a:solidFill>
                        <a:srgbClr val="000000"/>
                      </a:solidFill>
                      <a:prstDash val="solid"/>
                    </a:lnB>
                    <a:solidFill>
                      <a:srgbClr val="3D587F"/>
                    </a:solidFill>
                  </a:tcPr>
                </a:tc>
                <a:tc hMerge="1" vMerge="1">
                  <a:txBody>
                    <a:bodyPr/>
                    <a:lstStyle/>
                    <a:p>
                      <a:endParaRPr/>
                    </a:p>
                  </a:txBody>
                  <a:tcPr marL="0" marR="0" marT="0" marB="0"/>
                </a:tc>
                <a:tc vMerge="1">
                  <a:txBody>
                    <a:bodyPr/>
                    <a:lstStyle/>
                    <a:p>
                      <a:endParaRPr/>
                    </a:p>
                  </a:txBody>
                  <a:tcPr marL="0" marR="0" marT="4445" marB="0">
                    <a:lnB w="9525">
                      <a:solidFill>
                        <a:srgbClr val="000000"/>
                      </a:solidFill>
                      <a:prstDash val="solid"/>
                    </a:lnB>
                    <a:solidFill>
                      <a:srgbClr val="3D587F"/>
                    </a:solidFill>
                  </a:tcPr>
                </a:tc>
                <a:tc vMerge="1">
                  <a:txBody>
                    <a:bodyPr/>
                    <a:lstStyle/>
                    <a:p>
                      <a:endParaRPr/>
                    </a:p>
                  </a:txBody>
                  <a:tcPr marL="0" marR="0" marT="0" marB="0">
                    <a:lnB w="9525">
                      <a:solidFill>
                        <a:srgbClr val="000000"/>
                      </a:solidFill>
                      <a:prstDash val="solid"/>
                    </a:lnB>
                    <a:solidFill>
                      <a:srgbClr val="3D587F"/>
                    </a:solidFill>
                  </a:tcPr>
                </a:tc>
                <a:tc>
                  <a:txBody>
                    <a:bodyPr/>
                    <a:lstStyle/>
                    <a:p>
                      <a:pPr marL="154940">
                        <a:lnSpc>
                          <a:spcPct val="100000"/>
                        </a:lnSpc>
                        <a:spcBef>
                          <a:spcPts val="85"/>
                        </a:spcBef>
                      </a:pPr>
                      <a:r>
                        <a:rPr sz="1000" b="1">
                          <a:solidFill>
                            <a:srgbClr val="FFFFFF"/>
                          </a:solidFill>
                          <a:latin typeface="Arial"/>
                          <a:cs typeface="Arial"/>
                        </a:rPr>
                        <a:t>RDI</a:t>
                      </a:r>
                      <a:r>
                        <a:rPr sz="1000" b="1" spc="45">
                          <a:solidFill>
                            <a:srgbClr val="FFFFFF"/>
                          </a:solidFill>
                          <a:latin typeface="Arial"/>
                          <a:cs typeface="Arial"/>
                        </a:rPr>
                        <a:t> </a:t>
                      </a:r>
                      <a:r>
                        <a:rPr sz="1000" b="1">
                          <a:solidFill>
                            <a:srgbClr val="FFFFFF"/>
                          </a:solidFill>
                          <a:latin typeface="Arial"/>
                          <a:cs typeface="Arial"/>
                        </a:rPr>
                        <a:t>≤</a:t>
                      </a:r>
                      <a:r>
                        <a:rPr sz="1000" b="1" spc="45">
                          <a:solidFill>
                            <a:srgbClr val="FFFFFF"/>
                          </a:solidFill>
                          <a:latin typeface="Arial"/>
                          <a:cs typeface="Arial"/>
                        </a:rPr>
                        <a:t> </a:t>
                      </a:r>
                      <a:r>
                        <a:rPr sz="1000" b="1" spc="-25">
                          <a:solidFill>
                            <a:srgbClr val="FFFFFF"/>
                          </a:solidFill>
                          <a:latin typeface="Arial"/>
                          <a:cs typeface="Arial"/>
                        </a:rPr>
                        <a:t>74%</a:t>
                      </a:r>
                      <a:endParaRPr sz="1000">
                        <a:latin typeface="Arial"/>
                        <a:cs typeface="Arial"/>
                      </a:endParaRPr>
                    </a:p>
                    <a:p>
                      <a:pPr marL="203200">
                        <a:lnSpc>
                          <a:spcPct val="100000"/>
                        </a:lnSpc>
                        <a:spcBef>
                          <a:spcPts val="45"/>
                        </a:spcBef>
                      </a:pPr>
                      <a:r>
                        <a:rPr sz="1000" b="1">
                          <a:solidFill>
                            <a:srgbClr val="FFFFFF"/>
                          </a:solidFill>
                          <a:latin typeface="Arial"/>
                          <a:cs typeface="Arial"/>
                        </a:rPr>
                        <a:t>(n</a:t>
                      </a:r>
                      <a:r>
                        <a:rPr sz="1000" b="1" spc="35">
                          <a:solidFill>
                            <a:srgbClr val="FFFFFF"/>
                          </a:solidFill>
                          <a:latin typeface="Arial"/>
                          <a:cs typeface="Arial"/>
                        </a:rPr>
                        <a:t> </a:t>
                      </a:r>
                      <a:r>
                        <a:rPr sz="1000" b="1">
                          <a:solidFill>
                            <a:srgbClr val="FFFFFF"/>
                          </a:solidFill>
                          <a:latin typeface="Arial"/>
                          <a:cs typeface="Arial"/>
                        </a:rPr>
                        <a:t>=</a:t>
                      </a:r>
                      <a:r>
                        <a:rPr sz="1000" b="1" spc="35">
                          <a:solidFill>
                            <a:srgbClr val="FFFFFF"/>
                          </a:solidFill>
                          <a:latin typeface="Arial"/>
                          <a:cs typeface="Arial"/>
                        </a:rPr>
                        <a:t> </a:t>
                      </a:r>
                      <a:r>
                        <a:rPr sz="1000" b="1" spc="-25">
                          <a:solidFill>
                            <a:srgbClr val="FFFFFF"/>
                          </a:solidFill>
                          <a:latin typeface="Arial"/>
                          <a:cs typeface="Arial"/>
                        </a:rPr>
                        <a:t>28)</a:t>
                      </a:r>
                      <a:endParaRPr sz="1000">
                        <a:latin typeface="Arial"/>
                        <a:cs typeface="Arial"/>
                      </a:endParaRPr>
                    </a:p>
                  </a:txBody>
                  <a:tcPr marL="0" marR="0" marT="10795" marB="0">
                    <a:lnT w="9525">
                      <a:solidFill>
                        <a:srgbClr val="FFFFFF"/>
                      </a:solidFill>
                      <a:prstDash val="solid"/>
                    </a:lnT>
                    <a:lnB w="9525">
                      <a:solidFill>
                        <a:srgbClr val="000000"/>
                      </a:solidFill>
                      <a:prstDash val="solid"/>
                    </a:lnB>
                    <a:solidFill>
                      <a:srgbClr val="3D587F"/>
                    </a:solidFill>
                  </a:tcPr>
                </a:tc>
                <a:tc>
                  <a:txBody>
                    <a:bodyPr/>
                    <a:lstStyle/>
                    <a:p>
                      <a:pPr marL="83820">
                        <a:lnSpc>
                          <a:spcPct val="100000"/>
                        </a:lnSpc>
                        <a:spcBef>
                          <a:spcPts val="85"/>
                        </a:spcBef>
                      </a:pPr>
                      <a:r>
                        <a:rPr sz="1000" b="1">
                          <a:solidFill>
                            <a:srgbClr val="FFFFFF"/>
                          </a:solidFill>
                          <a:latin typeface="Arial"/>
                          <a:cs typeface="Arial"/>
                        </a:rPr>
                        <a:t>RDI</a:t>
                      </a:r>
                      <a:r>
                        <a:rPr sz="1000" b="1" spc="50">
                          <a:solidFill>
                            <a:srgbClr val="FFFFFF"/>
                          </a:solidFill>
                          <a:latin typeface="Arial"/>
                          <a:cs typeface="Arial"/>
                        </a:rPr>
                        <a:t> </a:t>
                      </a:r>
                      <a:r>
                        <a:rPr sz="1000" b="1">
                          <a:solidFill>
                            <a:srgbClr val="FFFFFF"/>
                          </a:solidFill>
                          <a:latin typeface="Arial"/>
                          <a:cs typeface="Arial"/>
                        </a:rPr>
                        <a:t>&gt;</a:t>
                      </a:r>
                      <a:r>
                        <a:rPr sz="1000" b="1" spc="55">
                          <a:solidFill>
                            <a:srgbClr val="FFFFFF"/>
                          </a:solidFill>
                          <a:latin typeface="Arial"/>
                          <a:cs typeface="Arial"/>
                        </a:rPr>
                        <a:t> </a:t>
                      </a:r>
                      <a:r>
                        <a:rPr sz="1000" b="1">
                          <a:solidFill>
                            <a:srgbClr val="FFFFFF"/>
                          </a:solidFill>
                          <a:latin typeface="Arial"/>
                          <a:cs typeface="Arial"/>
                        </a:rPr>
                        <a:t>74%</a:t>
                      </a:r>
                      <a:r>
                        <a:rPr sz="1000" b="1" spc="55">
                          <a:solidFill>
                            <a:srgbClr val="FFFFFF"/>
                          </a:solidFill>
                          <a:latin typeface="Arial"/>
                          <a:cs typeface="Arial"/>
                        </a:rPr>
                        <a:t> </a:t>
                      </a:r>
                      <a:r>
                        <a:rPr sz="1000" b="1" spc="-25">
                          <a:solidFill>
                            <a:srgbClr val="FFFFFF"/>
                          </a:solidFill>
                          <a:latin typeface="Arial"/>
                          <a:cs typeface="Arial"/>
                        </a:rPr>
                        <a:t>and</a:t>
                      </a:r>
                      <a:endParaRPr sz="1000">
                        <a:latin typeface="Arial"/>
                        <a:cs typeface="Arial"/>
                      </a:endParaRPr>
                    </a:p>
                    <a:p>
                      <a:pPr marL="94615">
                        <a:lnSpc>
                          <a:spcPct val="100000"/>
                        </a:lnSpc>
                        <a:spcBef>
                          <a:spcPts val="45"/>
                        </a:spcBef>
                      </a:pPr>
                      <a:r>
                        <a:rPr sz="1000" b="1">
                          <a:solidFill>
                            <a:srgbClr val="FFFFFF"/>
                          </a:solidFill>
                          <a:latin typeface="Arial"/>
                          <a:cs typeface="Arial"/>
                        </a:rPr>
                        <a:t>≤</a:t>
                      </a:r>
                      <a:r>
                        <a:rPr sz="1000" b="1" spc="40">
                          <a:solidFill>
                            <a:srgbClr val="FFFFFF"/>
                          </a:solidFill>
                          <a:latin typeface="Arial"/>
                          <a:cs typeface="Arial"/>
                        </a:rPr>
                        <a:t> </a:t>
                      </a:r>
                      <a:r>
                        <a:rPr sz="1000" b="1">
                          <a:solidFill>
                            <a:srgbClr val="FFFFFF"/>
                          </a:solidFill>
                          <a:latin typeface="Arial"/>
                          <a:cs typeface="Arial"/>
                        </a:rPr>
                        <a:t>90%</a:t>
                      </a:r>
                      <a:r>
                        <a:rPr sz="1000" b="1" spc="40">
                          <a:solidFill>
                            <a:srgbClr val="FFFFFF"/>
                          </a:solidFill>
                          <a:latin typeface="Arial"/>
                          <a:cs typeface="Arial"/>
                        </a:rPr>
                        <a:t> </a:t>
                      </a:r>
                      <a:r>
                        <a:rPr sz="1000" b="1">
                          <a:solidFill>
                            <a:srgbClr val="FFFFFF"/>
                          </a:solidFill>
                          <a:latin typeface="Arial"/>
                          <a:cs typeface="Arial"/>
                        </a:rPr>
                        <a:t>(n</a:t>
                      </a:r>
                      <a:r>
                        <a:rPr sz="1000" b="1" spc="40">
                          <a:solidFill>
                            <a:srgbClr val="FFFFFF"/>
                          </a:solidFill>
                          <a:latin typeface="Arial"/>
                          <a:cs typeface="Arial"/>
                        </a:rPr>
                        <a:t> </a:t>
                      </a:r>
                      <a:r>
                        <a:rPr sz="1000" b="1">
                          <a:solidFill>
                            <a:srgbClr val="FFFFFF"/>
                          </a:solidFill>
                          <a:latin typeface="Arial"/>
                          <a:cs typeface="Arial"/>
                        </a:rPr>
                        <a:t>=</a:t>
                      </a:r>
                      <a:r>
                        <a:rPr sz="1000" b="1" spc="40">
                          <a:solidFill>
                            <a:srgbClr val="FFFFFF"/>
                          </a:solidFill>
                          <a:latin typeface="Arial"/>
                          <a:cs typeface="Arial"/>
                        </a:rPr>
                        <a:t> </a:t>
                      </a:r>
                      <a:r>
                        <a:rPr sz="1000" b="1" spc="-25">
                          <a:solidFill>
                            <a:srgbClr val="FFFFFF"/>
                          </a:solidFill>
                          <a:latin typeface="Arial"/>
                          <a:cs typeface="Arial"/>
                        </a:rPr>
                        <a:t>16)</a:t>
                      </a:r>
                      <a:endParaRPr sz="1000">
                        <a:latin typeface="Arial"/>
                        <a:cs typeface="Arial"/>
                      </a:endParaRPr>
                    </a:p>
                  </a:txBody>
                  <a:tcPr marL="0" marR="0" marT="10795" marB="0">
                    <a:lnT w="9525">
                      <a:solidFill>
                        <a:srgbClr val="FFFFFF"/>
                      </a:solidFill>
                      <a:prstDash val="solid"/>
                    </a:lnT>
                    <a:lnB w="9525">
                      <a:solidFill>
                        <a:srgbClr val="000000"/>
                      </a:solidFill>
                      <a:prstDash val="solid"/>
                    </a:lnB>
                    <a:solidFill>
                      <a:srgbClr val="3D587F"/>
                    </a:solidFill>
                  </a:tcPr>
                </a:tc>
                <a:tc>
                  <a:txBody>
                    <a:bodyPr/>
                    <a:lstStyle/>
                    <a:p>
                      <a:pPr marL="146685">
                        <a:lnSpc>
                          <a:spcPct val="100000"/>
                        </a:lnSpc>
                        <a:spcBef>
                          <a:spcPts val="85"/>
                        </a:spcBef>
                      </a:pPr>
                      <a:r>
                        <a:rPr sz="1000" b="1">
                          <a:solidFill>
                            <a:srgbClr val="FFFFFF"/>
                          </a:solidFill>
                          <a:latin typeface="Arial"/>
                          <a:cs typeface="Arial"/>
                        </a:rPr>
                        <a:t>RDI</a:t>
                      </a:r>
                      <a:r>
                        <a:rPr sz="1000" b="1" spc="45">
                          <a:solidFill>
                            <a:srgbClr val="FFFFFF"/>
                          </a:solidFill>
                          <a:latin typeface="Arial"/>
                          <a:cs typeface="Arial"/>
                        </a:rPr>
                        <a:t> </a:t>
                      </a:r>
                      <a:r>
                        <a:rPr sz="1000" b="1">
                          <a:solidFill>
                            <a:srgbClr val="FFFFFF"/>
                          </a:solidFill>
                          <a:latin typeface="Arial"/>
                          <a:cs typeface="Arial"/>
                        </a:rPr>
                        <a:t>&gt;</a:t>
                      </a:r>
                      <a:r>
                        <a:rPr sz="1000" b="1" spc="50">
                          <a:solidFill>
                            <a:srgbClr val="FFFFFF"/>
                          </a:solidFill>
                          <a:latin typeface="Arial"/>
                          <a:cs typeface="Arial"/>
                        </a:rPr>
                        <a:t> </a:t>
                      </a:r>
                      <a:r>
                        <a:rPr sz="1000" b="1" spc="-25">
                          <a:solidFill>
                            <a:srgbClr val="FFFFFF"/>
                          </a:solidFill>
                          <a:latin typeface="Arial"/>
                          <a:cs typeface="Arial"/>
                        </a:rPr>
                        <a:t>90%</a:t>
                      </a:r>
                      <a:endParaRPr sz="1000">
                        <a:latin typeface="Arial"/>
                        <a:cs typeface="Arial"/>
                      </a:endParaRPr>
                    </a:p>
                    <a:p>
                      <a:pPr marL="196850">
                        <a:lnSpc>
                          <a:spcPct val="100000"/>
                        </a:lnSpc>
                        <a:spcBef>
                          <a:spcPts val="45"/>
                        </a:spcBef>
                      </a:pPr>
                      <a:r>
                        <a:rPr sz="1000" b="1">
                          <a:solidFill>
                            <a:srgbClr val="FFFFFF"/>
                          </a:solidFill>
                          <a:latin typeface="Arial"/>
                          <a:cs typeface="Arial"/>
                        </a:rPr>
                        <a:t>(n</a:t>
                      </a:r>
                      <a:r>
                        <a:rPr sz="1000" b="1" spc="35">
                          <a:solidFill>
                            <a:srgbClr val="FFFFFF"/>
                          </a:solidFill>
                          <a:latin typeface="Arial"/>
                          <a:cs typeface="Arial"/>
                        </a:rPr>
                        <a:t> </a:t>
                      </a:r>
                      <a:r>
                        <a:rPr sz="1000" b="1">
                          <a:solidFill>
                            <a:srgbClr val="FFFFFF"/>
                          </a:solidFill>
                          <a:latin typeface="Arial"/>
                          <a:cs typeface="Arial"/>
                        </a:rPr>
                        <a:t>=</a:t>
                      </a:r>
                      <a:r>
                        <a:rPr sz="1000" b="1" spc="35">
                          <a:solidFill>
                            <a:srgbClr val="FFFFFF"/>
                          </a:solidFill>
                          <a:latin typeface="Arial"/>
                          <a:cs typeface="Arial"/>
                        </a:rPr>
                        <a:t> </a:t>
                      </a:r>
                      <a:r>
                        <a:rPr sz="1000" b="1" spc="-25">
                          <a:solidFill>
                            <a:srgbClr val="FFFFFF"/>
                          </a:solidFill>
                          <a:latin typeface="Arial"/>
                          <a:cs typeface="Arial"/>
                        </a:rPr>
                        <a:t>27)</a:t>
                      </a:r>
                      <a:endParaRPr sz="1000">
                        <a:latin typeface="Arial"/>
                        <a:cs typeface="Arial"/>
                      </a:endParaRPr>
                    </a:p>
                  </a:txBody>
                  <a:tcPr marL="0" marR="0" marT="10795" marB="0">
                    <a:lnR w="9525">
                      <a:solidFill>
                        <a:srgbClr val="000000"/>
                      </a:solidFill>
                      <a:prstDash val="solid"/>
                    </a:lnR>
                    <a:lnT w="9525">
                      <a:solidFill>
                        <a:srgbClr val="FFFFFF"/>
                      </a:solidFill>
                      <a:prstDash val="solid"/>
                    </a:lnT>
                    <a:lnB w="9525">
                      <a:solidFill>
                        <a:srgbClr val="000000"/>
                      </a:solidFill>
                      <a:prstDash val="solid"/>
                    </a:lnB>
                    <a:solidFill>
                      <a:srgbClr val="3D587F"/>
                    </a:solidFill>
                  </a:tcPr>
                </a:tc>
                <a:extLst>
                  <a:ext uri="{0D108BD9-81ED-4DB2-BD59-A6C34878D82A}">
                    <a16:rowId xmlns:a16="http://schemas.microsoft.com/office/drawing/2014/main" val="10001"/>
                  </a:ext>
                </a:extLst>
              </a:tr>
              <a:tr h="358019">
                <a:tc>
                  <a:txBody>
                    <a:bodyPr/>
                    <a:lstStyle/>
                    <a:p>
                      <a:pPr marL="53975">
                        <a:lnSpc>
                          <a:spcPct val="100000"/>
                        </a:lnSpc>
                        <a:spcBef>
                          <a:spcPts val="105"/>
                        </a:spcBef>
                      </a:pPr>
                      <a:r>
                        <a:rPr sz="1000" b="1">
                          <a:latin typeface="Arial"/>
                          <a:cs typeface="Arial"/>
                        </a:rPr>
                        <a:t>Median</a:t>
                      </a:r>
                      <a:r>
                        <a:rPr sz="1000" b="1" spc="80">
                          <a:latin typeface="Arial"/>
                          <a:cs typeface="Arial"/>
                        </a:rPr>
                        <a:t> </a:t>
                      </a:r>
                      <a:r>
                        <a:rPr sz="1000" b="1">
                          <a:latin typeface="Arial"/>
                          <a:cs typeface="Arial"/>
                        </a:rPr>
                        <a:t>PFS</a:t>
                      </a:r>
                      <a:r>
                        <a:rPr sz="1000" b="1" spc="80">
                          <a:latin typeface="Arial"/>
                          <a:cs typeface="Arial"/>
                        </a:rPr>
                        <a:t> </a:t>
                      </a:r>
                      <a:r>
                        <a:rPr sz="1000" b="1">
                          <a:latin typeface="Arial"/>
                          <a:cs typeface="Arial"/>
                        </a:rPr>
                        <a:t>(95%</a:t>
                      </a:r>
                      <a:r>
                        <a:rPr sz="1000" b="1" spc="80">
                          <a:latin typeface="Arial"/>
                          <a:cs typeface="Arial"/>
                        </a:rPr>
                        <a:t> </a:t>
                      </a:r>
                      <a:r>
                        <a:rPr sz="1000" b="1">
                          <a:latin typeface="Arial"/>
                          <a:cs typeface="Arial"/>
                        </a:rPr>
                        <a:t>CI),</a:t>
                      </a:r>
                      <a:r>
                        <a:rPr sz="900" b="1" baseline="31746">
                          <a:latin typeface="Arial"/>
                          <a:cs typeface="Arial"/>
                        </a:rPr>
                        <a:t>a</a:t>
                      </a:r>
                      <a:r>
                        <a:rPr sz="900" b="1" spc="195" baseline="31746">
                          <a:latin typeface="Arial"/>
                          <a:cs typeface="Arial"/>
                        </a:rPr>
                        <a:t> </a:t>
                      </a:r>
                      <a:r>
                        <a:rPr sz="1000" b="1" spc="-25">
                          <a:latin typeface="Arial"/>
                          <a:cs typeface="Arial"/>
                        </a:rPr>
                        <a:t>mo</a:t>
                      </a:r>
                      <a:endParaRPr sz="1000">
                        <a:latin typeface="Arial"/>
                        <a:cs typeface="Arial"/>
                      </a:endParaRPr>
                    </a:p>
                  </a:txBody>
                  <a:tcPr marL="0" marR="0" marT="13335" marB="0">
                    <a:lnL w="9525">
                      <a:solidFill>
                        <a:srgbClr val="000000"/>
                      </a:solidFill>
                      <a:prstDash val="solid"/>
                    </a:lnL>
                    <a:lnT w="9525">
                      <a:solidFill>
                        <a:srgbClr val="000000"/>
                      </a:solidFill>
                      <a:prstDash val="solid"/>
                    </a:lnT>
                    <a:lnB w="9525">
                      <a:solidFill>
                        <a:srgbClr val="000000"/>
                      </a:solidFill>
                      <a:prstDash val="solid"/>
                    </a:lnB>
                    <a:solidFill>
                      <a:srgbClr val="FFFFFF"/>
                    </a:solidFill>
                  </a:tcPr>
                </a:tc>
                <a:tc>
                  <a:txBody>
                    <a:bodyPr/>
                    <a:lstStyle/>
                    <a:p>
                      <a:pPr marL="199390">
                        <a:lnSpc>
                          <a:spcPct val="100000"/>
                        </a:lnSpc>
                        <a:spcBef>
                          <a:spcPts val="110"/>
                        </a:spcBef>
                      </a:pPr>
                      <a:r>
                        <a:rPr sz="1000">
                          <a:latin typeface="Arial"/>
                          <a:cs typeface="Arial"/>
                        </a:rPr>
                        <a:t>2.9</a:t>
                      </a:r>
                      <a:r>
                        <a:rPr sz="1000" spc="110">
                          <a:latin typeface="Arial"/>
                          <a:cs typeface="Arial"/>
                        </a:rPr>
                        <a:t> </a:t>
                      </a:r>
                      <a:r>
                        <a:rPr sz="1000">
                          <a:latin typeface="Arial"/>
                          <a:cs typeface="Arial"/>
                        </a:rPr>
                        <a:t>(1.6-</a:t>
                      </a:r>
                      <a:r>
                        <a:rPr sz="1000" spc="-20">
                          <a:latin typeface="Arial"/>
                          <a:cs typeface="Arial"/>
                        </a:rPr>
                        <a:t>5.6)</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32080">
                        <a:lnSpc>
                          <a:spcPct val="100000"/>
                        </a:lnSpc>
                        <a:spcBef>
                          <a:spcPts val="110"/>
                        </a:spcBef>
                      </a:pPr>
                      <a:r>
                        <a:rPr sz="1000">
                          <a:latin typeface="Arial"/>
                          <a:cs typeface="Arial"/>
                        </a:rPr>
                        <a:t>4.7</a:t>
                      </a:r>
                      <a:r>
                        <a:rPr sz="1000" spc="110">
                          <a:latin typeface="Arial"/>
                          <a:cs typeface="Arial"/>
                        </a:rPr>
                        <a:t> </a:t>
                      </a:r>
                      <a:r>
                        <a:rPr sz="1000">
                          <a:latin typeface="Arial"/>
                          <a:cs typeface="Arial"/>
                        </a:rPr>
                        <a:t>(3.3-</a:t>
                      </a:r>
                      <a:r>
                        <a:rPr sz="1000" spc="-20">
                          <a:latin typeface="Arial"/>
                          <a:cs typeface="Arial"/>
                        </a:rPr>
                        <a:t>6.9)</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33350">
                        <a:lnSpc>
                          <a:spcPct val="100000"/>
                        </a:lnSpc>
                        <a:spcBef>
                          <a:spcPts val="110"/>
                        </a:spcBef>
                      </a:pPr>
                      <a:r>
                        <a:rPr sz="1000">
                          <a:latin typeface="Arial"/>
                          <a:cs typeface="Arial"/>
                        </a:rPr>
                        <a:t>8.5</a:t>
                      </a:r>
                      <a:r>
                        <a:rPr sz="1000" spc="110">
                          <a:latin typeface="Arial"/>
                          <a:cs typeface="Arial"/>
                        </a:rPr>
                        <a:t> </a:t>
                      </a:r>
                      <a:r>
                        <a:rPr sz="1000">
                          <a:latin typeface="Arial"/>
                          <a:cs typeface="Arial"/>
                        </a:rPr>
                        <a:t>(4.4-</a:t>
                      </a:r>
                      <a:r>
                        <a:rPr sz="1000" spc="-20">
                          <a:latin typeface="Arial"/>
                          <a:cs typeface="Arial"/>
                        </a:rPr>
                        <a:t>9.4)</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11125">
                        <a:lnSpc>
                          <a:spcPct val="100000"/>
                        </a:lnSpc>
                        <a:spcBef>
                          <a:spcPts val="110"/>
                        </a:spcBef>
                      </a:pPr>
                      <a:r>
                        <a:rPr sz="1000">
                          <a:latin typeface="Arial"/>
                          <a:cs typeface="Arial"/>
                        </a:rPr>
                        <a:t>5.5</a:t>
                      </a:r>
                      <a:r>
                        <a:rPr sz="1000" spc="110">
                          <a:latin typeface="Arial"/>
                          <a:cs typeface="Arial"/>
                        </a:rPr>
                        <a:t> </a:t>
                      </a:r>
                      <a:r>
                        <a:rPr sz="1000">
                          <a:latin typeface="Arial"/>
                          <a:cs typeface="Arial"/>
                        </a:rPr>
                        <a:t>(2.7-</a:t>
                      </a:r>
                      <a:r>
                        <a:rPr sz="1000" spc="-10">
                          <a:latin typeface="Arial"/>
                          <a:cs typeface="Arial"/>
                        </a:rPr>
                        <a:t>21.0)</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38430">
                        <a:lnSpc>
                          <a:spcPct val="100000"/>
                        </a:lnSpc>
                        <a:spcBef>
                          <a:spcPts val="110"/>
                        </a:spcBef>
                      </a:pPr>
                      <a:r>
                        <a:rPr sz="1000">
                          <a:latin typeface="Arial"/>
                          <a:cs typeface="Arial"/>
                        </a:rPr>
                        <a:t>5.5</a:t>
                      </a:r>
                      <a:r>
                        <a:rPr sz="1000" spc="110">
                          <a:latin typeface="Arial"/>
                          <a:cs typeface="Arial"/>
                        </a:rPr>
                        <a:t> </a:t>
                      </a:r>
                      <a:r>
                        <a:rPr sz="1000">
                          <a:latin typeface="Arial"/>
                          <a:cs typeface="Arial"/>
                        </a:rPr>
                        <a:t>(3.8-</a:t>
                      </a:r>
                      <a:r>
                        <a:rPr sz="1000" spc="-25">
                          <a:latin typeface="Arial"/>
                          <a:cs typeface="Arial"/>
                        </a:rPr>
                        <a:t>NE)</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25095">
                        <a:lnSpc>
                          <a:spcPct val="100000"/>
                        </a:lnSpc>
                        <a:spcBef>
                          <a:spcPts val="110"/>
                        </a:spcBef>
                      </a:pPr>
                      <a:r>
                        <a:rPr sz="1000">
                          <a:latin typeface="Arial"/>
                          <a:cs typeface="Arial"/>
                        </a:rPr>
                        <a:t>6.7</a:t>
                      </a:r>
                      <a:r>
                        <a:rPr sz="1000" spc="110">
                          <a:latin typeface="Arial"/>
                          <a:cs typeface="Arial"/>
                        </a:rPr>
                        <a:t> </a:t>
                      </a:r>
                      <a:r>
                        <a:rPr sz="1000">
                          <a:latin typeface="Arial"/>
                          <a:cs typeface="Arial"/>
                        </a:rPr>
                        <a:t>(2.4-</a:t>
                      </a:r>
                      <a:r>
                        <a:rPr sz="1000" spc="-20">
                          <a:latin typeface="Arial"/>
                          <a:cs typeface="Arial"/>
                        </a:rPr>
                        <a:t>9.0)</a:t>
                      </a:r>
                      <a:endParaRPr sz="1000">
                        <a:latin typeface="Arial"/>
                        <a:cs typeface="Arial"/>
                      </a:endParaRPr>
                    </a:p>
                  </a:txBody>
                  <a:tcPr marL="0" marR="0" marT="13970" marB="0">
                    <a:lnR w="9525">
                      <a:solidFill>
                        <a:srgbClr val="000000"/>
                      </a:solidFill>
                      <a:prstDash val="solid"/>
                    </a:lnR>
                    <a:lnT w="9525">
                      <a:solidFill>
                        <a:srgbClr val="000000"/>
                      </a:solidFill>
                      <a:prstDash val="solid"/>
                    </a:lnT>
                    <a:lnB w="9525">
                      <a:solidFill>
                        <a:srgbClr val="000000"/>
                      </a:solidFill>
                      <a:prstDash val="solid"/>
                    </a:lnB>
                    <a:solidFill>
                      <a:srgbClr val="FFFFFF"/>
                    </a:solidFill>
                  </a:tcPr>
                </a:tc>
                <a:extLst>
                  <a:ext uri="{0D108BD9-81ED-4DB2-BD59-A6C34878D82A}">
                    <a16:rowId xmlns:a16="http://schemas.microsoft.com/office/drawing/2014/main" val="10002"/>
                  </a:ext>
                </a:extLst>
              </a:tr>
              <a:tr h="358019">
                <a:tc>
                  <a:txBody>
                    <a:bodyPr/>
                    <a:lstStyle/>
                    <a:p>
                      <a:pPr marL="53975">
                        <a:lnSpc>
                          <a:spcPct val="100000"/>
                        </a:lnSpc>
                        <a:spcBef>
                          <a:spcPts val="110"/>
                        </a:spcBef>
                      </a:pPr>
                      <a:r>
                        <a:rPr sz="1000" b="1">
                          <a:latin typeface="Arial"/>
                          <a:cs typeface="Arial"/>
                        </a:rPr>
                        <a:t>Median</a:t>
                      </a:r>
                      <a:r>
                        <a:rPr sz="1000" b="1" spc="75">
                          <a:latin typeface="Arial"/>
                          <a:cs typeface="Arial"/>
                        </a:rPr>
                        <a:t> </a:t>
                      </a:r>
                      <a:r>
                        <a:rPr sz="1000" b="1">
                          <a:latin typeface="Arial"/>
                          <a:cs typeface="Arial"/>
                        </a:rPr>
                        <a:t>OS</a:t>
                      </a:r>
                      <a:r>
                        <a:rPr sz="1000" b="1" spc="80">
                          <a:latin typeface="Arial"/>
                          <a:cs typeface="Arial"/>
                        </a:rPr>
                        <a:t> </a:t>
                      </a:r>
                      <a:r>
                        <a:rPr sz="1000" b="1">
                          <a:latin typeface="Arial"/>
                          <a:cs typeface="Arial"/>
                        </a:rPr>
                        <a:t>(95%</a:t>
                      </a:r>
                      <a:r>
                        <a:rPr sz="1000" b="1" spc="80">
                          <a:latin typeface="Arial"/>
                          <a:cs typeface="Arial"/>
                        </a:rPr>
                        <a:t> </a:t>
                      </a:r>
                      <a:r>
                        <a:rPr sz="1000" b="1">
                          <a:latin typeface="Arial"/>
                          <a:cs typeface="Arial"/>
                        </a:rPr>
                        <a:t>CI),</a:t>
                      </a:r>
                      <a:r>
                        <a:rPr sz="1000" b="1" spc="80">
                          <a:latin typeface="Arial"/>
                          <a:cs typeface="Arial"/>
                        </a:rPr>
                        <a:t> </a:t>
                      </a:r>
                      <a:r>
                        <a:rPr sz="1000" b="1" spc="-25">
                          <a:latin typeface="Arial"/>
                          <a:cs typeface="Arial"/>
                        </a:rPr>
                        <a:t>mo</a:t>
                      </a:r>
                      <a:endParaRPr sz="1000">
                        <a:latin typeface="Arial"/>
                        <a:cs typeface="Arial"/>
                      </a:endParaRPr>
                    </a:p>
                  </a:txBody>
                  <a:tcPr marL="0" marR="0" marT="13970" marB="0">
                    <a:lnL w="9525">
                      <a:solidFill>
                        <a:srgbClr val="000000"/>
                      </a:solidFill>
                      <a:prstDash val="solid"/>
                    </a:lnL>
                    <a:lnT w="9525">
                      <a:solidFill>
                        <a:srgbClr val="000000"/>
                      </a:solidFill>
                      <a:prstDash val="solid"/>
                    </a:lnT>
                    <a:lnB w="9525">
                      <a:solidFill>
                        <a:srgbClr val="000000"/>
                      </a:solidFill>
                      <a:prstDash val="solid"/>
                    </a:lnB>
                    <a:solidFill>
                      <a:srgbClr val="FFFFFF"/>
                    </a:solidFill>
                  </a:tcPr>
                </a:tc>
                <a:tc>
                  <a:txBody>
                    <a:bodyPr/>
                    <a:lstStyle/>
                    <a:p>
                      <a:pPr marL="139700">
                        <a:lnSpc>
                          <a:spcPct val="100000"/>
                        </a:lnSpc>
                        <a:spcBef>
                          <a:spcPts val="110"/>
                        </a:spcBef>
                      </a:pPr>
                      <a:r>
                        <a:rPr sz="1000">
                          <a:latin typeface="Arial"/>
                          <a:cs typeface="Arial"/>
                        </a:rPr>
                        <a:t>13.0</a:t>
                      </a:r>
                      <a:r>
                        <a:rPr sz="1000" spc="95">
                          <a:latin typeface="Arial"/>
                          <a:cs typeface="Arial"/>
                        </a:rPr>
                        <a:t> </a:t>
                      </a:r>
                      <a:r>
                        <a:rPr sz="1000">
                          <a:latin typeface="Arial"/>
                          <a:cs typeface="Arial"/>
                        </a:rPr>
                        <a:t>(11.4-</a:t>
                      </a:r>
                      <a:r>
                        <a:rPr sz="1000" spc="-10">
                          <a:latin typeface="Arial"/>
                          <a:cs typeface="Arial"/>
                        </a:rPr>
                        <a:t>15.3)</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72390">
                        <a:lnSpc>
                          <a:spcPct val="100000"/>
                        </a:lnSpc>
                        <a:spcBef>
                          <a:spcPts val="110"/>
                        </a:spcBef>
                      </a:pPr>
                      <a:r>
                        <a:rPr sz="1000">
                          <a:latin typeface="Arial"/>
                          <a:cs typeface="Arial"/>
                        </a:rPr>
                        <a:t>13.6</a:t>
                      </a:r>
                      <a:r>
                        <a:rPr sz="1000" spc="95">
                          <a:latin typeface="Arial"/>
                          <a:cs typeface="Arial"/>
                        </a:rPr>
                        <a:t> </a:t>
                      </a:r>
                      <a:r>
                        <a:rPr sz="1000">
                          <a:latin typeface="Arial"/>
                          <a:cs typeface="Arial"/>
                        </a:rPr>
                        <a:t>(11.7-</a:t>
                      </a:r>
                      <a:r>
                        <a:rPr sz="1000" spc="-10">
                          <a:latin typeface="Arial"/>
                          <a:cs typeface="Arial"/>
                        </a:rPr>
                        <a:t>18.4)</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71120">
                        <a:lnSpc>
                          <a:spcPct val="100000"/>
                        </a:lnSpc>
                        <a:spcBef>
                          <a:spcPts val="110"/>
                        </a:spcBef>
                      </a:pPr>
                      <a:r>
                        <a:rPr sz="1000">
                          <a:latin typeface="Arial"/>
                          <a:cs typeface="Arial"/>
                        </a:rPr>
                        <a:t>18.1</a:t>
                      </a:r>
                      <a:r>
                        <a:rPr sz="1000" spc="145">
                          <a:latin typeface="Arial"/>
                          <a:cs typeface="Arial"/>
                        </a:rPr>
                        <a:t> </a:t>
                      </a:r>
                      <a:r>
                        <a:rPr sz="1000">
                          <a:latin typeface="Arial"/>
                          <a:cs typeface="Arial"/>
                        </a:rPr>
                        <a:t>(12.8-</a:t>
                      </a:r>
                      <a:r>
                        <a:rPr sz="1000" spc="-10">
                          <a:latin typeface="Arial"/>
                          <a:cs typeface="Arial"/>
                        </a:rPr>
                        <a:t>19.8)</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90805">
                        <a:lnSpc>
                          <a:spcPct val="100000"/>
                        </a:lnSpc>
                        <a:spcBef>
                          <a:spcPts val="110"/>
                        </a:spcBef>
                      </a:pPr>
                      <a:r>
                        <a:rPr sz="1000">
                          <a:latin typeface="Arial"/>
                          <a:cs typeface="Arial"/>
                        </a:rPr>
                        <a:t>13.9</a:t>
                      </a:r>
                      <a:r>
                        <a:rPr sz="1000" spc="125">
                          <a:latin typeface="Arial"/>
                          <a:cs typeface="Arial"/>
                        </a:rPr>
                        <a:t> </a:t>
                      </a:r>
                      <a:r>
                        <a:rPr sz="1000">
                          <a:latin typeface="Arial"/>
                          <a:cs typeface="Arial"/>
                        </a:rPr>
                        <a:t>(8.1-</a:t>
                      </a:r>
                      <a:r>
                        <a:rPr sz="1000" spc="-10">
                          <a:latin typeface="Arial"/>
                          <a:cs typeface="Arial"/>
                        </a:rPr>
                        <a:t>20.6)</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18110">
                        <a:lnSpc>
                          <a:spcPct val="100000"/>
                        </a:lnSpc>
                        <a:spcBef>
                          <a:spcPts val="110"/>
                        </a:spcBef>
                      </a:pPr>
                      <a:r>
                        <a:rPr sz="1000">
                          <a:latin typeface="Arial"/>
                          <a:cs typeface="Arial"/>
                        </a:rPr>
                        <a:t>25.6</a:t>
                      </a:r>
                      <a:r>
                        <a:rPr sz="1000" spc="125">
                          <a:latin typeface="Arial"/>
                          <a:cs typeface="Arial"/>
                        </a:rPr>
                        <a:t> </a:t>
                      </a:r>
                      <a:r>
                        <a:rPr sz="1000">
                          <a:latin typeface="Arial"/>
                          <a:cs typeface="Arial"/>
                        </a:rPr>
                        <a:t>(5.3-</a:t>
                      </a:r>
                      <a:r>
                        <a:rPr sz="1000" spc="-25">
                          <a:latin typeface="Arial"/>
                          <a:cs typeface="Arial"/>
                        </a:rPr>
                        <a:t>NE)</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83820">
                        <a:lnSpc>
                          <a:spcPct val="100000"/>
                        </a:lnSpc>
                        <a:spcBef>
                          <a:spcPts val="110"/>
                        </a:spcBef>
                      </a:pPr>
                      <a:r>
                        <a:rPr sz="1000">
                          <a:latin typeface="Arial"/>
                          <a:cs typeface="Arial"/>
                        </a:rPr>
                        <a:t>15.4</a:t>
                      </a:r>
                      <a:r>
                        <a:rPr sz="1000" spc="125">
                          <a:latin typeface="Arial"/>
                          <a:cs typeface="Arial"/>
                        </a:rPr>
                        <a:t> </a:t>
                      </a:r>
                      <a:r>
                        <a:rPr sz="1000">
                          <a:latin typeface="Arial"/>
                          <a:cs typeface="Arial"/>
                        </a:rPr>
                        <a:t>(8.5-</a:t>
                      </a:r>
                      <a:r>
                        <a:rPr sz="1000" spc="-10">
                          <a:latin typeface="Arial"/>
                          <a:cs typeface="Arial"/>
                        </a:rPr>
                        <a:t>21.9)</a:t>
                      </a:r>
                      <a:endParaRPr sz="1000">
                        <a:latin typeface="Arial"/>
                        <a:cs typeface="Arial"/>
                      </a:endParaRPr>
                    </a:p>
                  </a:txBody>
                  <a:tcPr marL="0" marR="0" marT="13970" marB="0">
                    <a:lnR w="9525">
                      <a:solidFill>
                        <a:srgbClr val="000000"/>
                      </a:solidFill>
                      <a:prstDash val="solid"/>
                    </a:lnR>
                    <a:lnT w="9525">
                      <a:solidFill>
                        <a:srgbClr val="000000"/>
                      </a:solidFill>
                      <a:prstDash val="solid"/>
                    </a:lnT>
                    <a:lnB w="9525">
                      <a:solidFill>
                        <a:srgbClr val="000000"/>
                      </a:solidFill>
                      <a:prstDash val="solid"/>
                    </a:lnB>
                    <a:solidFill>
                      <a:srgbClr val="FFFFFF"/>
                    </a:solidFill>
                  </a:tcPr>
                </a:tc>
                <a:extLst>
                  <a:ext uri="{0D108BD9-81ED-4DB2-BD59-A6C34878D82A}">
                    <a16:rowId xmlns:a16="http://schemas.microsoft.com/office/drawing/2014/main" val="10003"/>
                  </a:ext>
                </a:extLst>
              </a:tr>
              <a:tr h="358019">
                <a:tc>
                  <a:txBody>
                    <a:bodyPr/>
                    <a:lstStyle/>
                    <a:p>
                      <a:pPr marL="53975">
                        <a:lnSpc>
                          <a:spcPct val="100000"/>
                        </a:lnSpc>
                        <a:spcBef>
                          <a:spcPts val="110"/>
                        </a:spcBef>
                      </a:pPr>
                      <a:r>
                        <a:rPr sz="1000" b="1">
                          <a:latin typeface="Arial"/>
                          <a:cs typeface="Arial"/>
                        </a:rPr>
                        <a:t>ORR,</a:t>
                      </a:r>
                      <a:r>
                        <a:rPr sz="900" b="1" baseline="31746">
                          <a:latin typeface="Arial"/>
                          <a:cs typeface="Arial"/>
                        </a:rPr>
                        <a:t>a</a:t>
                      </a:r>
                      <a:r>
                        <a:rPr sz="900" b="1" spc="157" baseline="31746">
                          <a:latin typeface="Arial"/>
                          <a:cs typeface="Arial"/>
                        </a:rPr>
                        <a:t> </a:t>
                      </a:r>
                      <a:r>
                        <a:rPr sz="1000" b="1">
                          <a:latin typeface="Arial"/>
                          <a:cs typeface="Arial"/>
                        </a:rPr>
                        <a:t>n</a:t>
                      </a:r>
                      <a:r>
                        <a:rPr sz="1000" b="1" spc="55">
                          <a:latin typeface="Arial"/>
                          <a:cs typeface="Arial"/>
                        </a:rPr>
                        <a:t> </a:t>
                      </a:r>
                      <a:r>
                        <a:rPr sz="1000" b="1" spc="-25">
                          <a:latin typeface="Arial"/>
                          <a:cs typeface="Arial"/>
                        </a:rPr>
                        <a:t>(%)</a:t>
                      </a:r>
                      <a:endParaRPr sz="1000">
                        <a:latin typeface="Arial"/>
                        <a:cs typeface="Arial"/>
                      </a:endParaRPr>
                    </a:p>
                  </a:txBody>
                  <a:tcPr marL="0" marR="0" marT="13970" marB="0">
                    <a:lnL w="9525">
                      <a:solidFill>
                        <a:srgbClr val="000000"/>
                      </a:solidFill>
                      <a:prstDash val="solid"/>
                    </a:lnL>
                    <a:lnT w="9525">
                      <a:solidFill>
                        <a:srgbClr val="000000"/>
                      </a:solidFill>
                      <a:prstDash val="solid"/>
                    </a:lnT>
                    <a:lnB w="9525">
                      <a:solidFill>
                        <a:srgbClr val="000000"/>
                      </a:solidFill>
                      <a:prstDash val="solid"/>
                    </a:lnB>
                    <a:solidFill>
                      <a:srgbClr val="FFFFFF"/>
                    </a:solidFill>
                  </a:tcPr>
                </a:tc>
                <a:tc>
                  <a:txBody>
                    <a:bodyPr/>
                    <a:lstStyle/>
                    <a:p>
                      <a:pPr marL="66675" algn="ctr">
                        <a:lnSpc>
                          <a:spcPct val="100000"/>
                        </a:lnSpc>
                        <a:spcBef>
                          <a:spcPts val="110"/>
                        </a:spcBef>
                      </a:pPr>
                      <a:r>
                        <a:rPr sz="1000">
                          <a:latin typeface="Arial"/>
                          <a:cs typeface="Arial"/>
                        </a:rPr>
                        <a:t>8</a:t>
                      </a:r>
                      <a:r>
                        <a:rPr sz="1000" spc="25">
                          <a:latin typeface="Arial"/>
                          <a:cs typeface="Arial"/>
                        </a:rPr>
                        <a:t> </a:t>
                      </a:r>
                      <a:r>
                        <a:rPr sz="1000" spc="-20">
                          <a:latin typeface="Arial"/>
                          <a:cs typeface="Arial"/>
                        </a:rPr>
                        <a:t>(13)</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635" algn="ctr">
                        <a:lnSpc>
                          <a:spcPct val="100000"/>
                        </a:lnSpc>
                        <a:spcBef>
                          <a:spcPts val="110"/>
                        </a:spcBef>
                      </a:pPr>
                      <a:r>
                        <a:rPr sz="1000">
                          <a:latin typeface="Arial"/>
                          <a:cs typeface="Arial"/>
                        </a:rPr>
                        <a:t>14</a:t>
                      </a:r>
                      <a:r>
                        <a:rPr sz="1000" spc="40">
                          <a:latin typeface="Arial"/>
                          <a:cs typeface="Arial"/>
                        </a:rPr>
                        <a:t> </a:t>
                      </a:r>
                      <a:r>
                        <a:rPr sz="1000" spc="-20">
                          <a:latin typeface="Arial"/>
                          <a:cs typeface="Arial"/>
                        </a:rPr>
                        <a:t>(19)</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R="58419" algn="ctr">
                        <a:lnSpc>
                          <a:spcPct val="100000"/>
                        </a:lnSpc>
                        <a:spcBef>
                          <a:spcPts val="110"/>
                        </a:spcBef>
                      </a:pPr>
                      <a:r>
                        <a:rPr sz="1000">
                          <a:latin typeface="Arial"/>
                          <a:cs typeface="Arial"/>
                        </a:rPr>
                        <a:t>19</a:t>
                      </a:r>
                      <a:r>
                        <a:rPr sz="1000" spc="40">
                          <a:latin typeface="Arial"/>
                          <a:cs typeface="Arial"/>
                        </a:rPr>
                        <a:t> </a:t>
                      </a:r>
                      <a:r>
                        <a:rPr sz="1000" spc="-20">
                          <a:latin typeface="Arial"/>
                          <a:cs typeface="Arial"/>
                        </a:rPr>
                        <a:t>(31)</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6350" algn="ctr">
                        <a:lnSpc>
                          <a:spcPct val="100000"/>
                        </a:lnSpc>
                        <a:spcBef>
                          <a:spcPts val="110"/>
                        </a:spcBef>
                      </a:pPr>
                      <a:r>
                        <a:rPr sz="1000">
                          <a:latin typeface="Arial"/>
                          <a:cs typeface="Arial"/>
                        </a:rPr>
                        <a:t>5</a:t>
                      </a:r>
                      <a:r>
                        <a:rPr sz="1000" spc="25">
                          <a:latin typeface="Arial"/>
                          <a:cs typeface="Arial"/>
                        </a:rPr>
                        <a:t> </a:t>
                      </a:r>
                      <a:r>
                        <a:rPr sz="1000" spc="-20">
                          <a:latin typeface="Arial"/>
                          <a:cs typeface="Arial"/>
                        </a:rPr>
                        <a:t>(18)</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algn="ctr">
                        <a:lnSpc>
                          <a:spcPct val="100000"/>
                        </a:lnSpc>
                        <a:spcBef>
                          <a:spcPts val="110"/>
                        </a:spcBef>
                      </a:pPr>
                      <a:r>
                        <a:rPr sz="1000">
                          <a:latin typeface="Arial"/>
                          <a:cs typeface="Arial"/>
                        </a:rPr>
                        <a:t>3</a:t>
                      </a:r>
                      <a:r>
                        <a:rPr sz="1000" spc="25">
                          <a:latin typeface="Arial"/>
                          <a:cs typeface="Arial"/>
                        </a:rPr>
                        <a:t> </a:t>
                      </a:r>
                      <a:r>
                        <a:rPr sz="1000" spc="-20">
                          <a:latin typeface="Arial"/>
                          <a:cs typeface="Arial"/>
                        </a:rPr>
                        <a:t>(19)</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algn="ctr">
                        <a:lnSpc>
                          <a:spcPct val="100000"/>
                        </a:lnSpc>
                        <a:spcBef>
                          <a:spcPts val="110"/>
                        </a:spcBef>
                      </a:pPr>
                      <a:r>
                        <a:rPr sz="1000">
                          <a:latin typeface="Arial"/>
                          <a:cs typeface="Arial"/>
                        </a:rPr>
                        <a:t>6</a:t>
                      </a:r>
                      <a:r>
                        <a:rPr sz="1000" spc="25">
                          <a:latin typeface="Arial"/>
                          <a:cs typeface="Arial"/>
                        </a:rPr>
                        <a:t> </a:t>
                      </a:r>
                      <a:r>
                        <a:rPr sz="1000" spc="-20">
                          <a:latin typeface="Arial"/>
                          <a:cs typeface="Arial"/>
                        </a:rPr>
                        <a:t>(22)</a:t>
                      </a:r>
                      <a:endParaRPr sz="1000">
                        <a:latin typeface="Arial"/>
                        <a:cs typeface="Arial"/>
                      </a:endParaRPr>
                    </a:p>
                  </a:txBody>
                  <a:tcPr marL="0" marR="0" marT="13970" marB="0">
                    <a:lnR w="9525">
                      <a:solidFill>
                        <a:srgbClr val="000000"/>
                      </a:solidFill>
                      <a:prstDash val="solid"/>
                    </a:lnR>
                    <a:lnT w="9525">
                      <a:solidFill>
                        <a:srgbClr val="000000"/>
                      </a:solidFill>
                      <a:prstDash val="solid"/>
                    </a:lnT>
                    <a:lnB w="9525">
                      <a:solidFill>
                        <a:srgbClr val="000000"/>
                      </a:solidFill>
                      <a:prstDash val="solid"/>
                    </a:lnB>
                    <a:solidFill>
                      <a:srgbClr val="FFFFFF"/>
                    </a:solidFill>
                  </a:tcPr>
                </a:tc>
                <a:extLst>
                  <a:ext uri="{0D108BD9-81ED-4DB2-BD59-A6C34878D82A}">
                    <a16:rowId xmlns:a16="http://schemas.microsoft.com/office/drawing/2014/main" val="10004"/>
                  </a:ext>
                </a:extLst>
              </a:tr>
              <a:tr h="358019">
                <a:tc>
                  <a:txBody>
                    <a:bodyPr/>
                    <a:lstStyle/>
                    <a:p>
                      <a:pPr marL="53975">
                        <a:lnSpc>
                          <a:spcPct val="100000"/>
                        </a:lnSpc>
                        <a:spcBef>
                          <a:spcPts val="110"/>
                        </a:spcBef>
                      </a:pPr>
                      <a:r>
                        <a:rPr sz="1000" b="1">
                          <a:latin typeface="Arial"/>
                          <a:cs typeface="Arial"/>
                        </a:rPr>
                        <a:t>CBR,</a:t>
                      </a:r>
                      <a:r>
                        <a:rPr sz="900" b="1" baseline="31746">
                          <a:latin typeface="Arial"/>
                          <a:cs typeface="Arial"/>
                        </a:rPr>
                        <a:t>a</a:t>
                      </a:r>
                      <a:r>
                        <a:rPr sz="900" b="1" spc="135" baseline="31746">
                          <a:latin typeface="Arial"/>
                          <a:cs typeface="Arial"/>
                        </a:rPr>
                        <a:t> </a:t>
                      </a:r>
                      <a:r>
                        <a:rPr sz="1000" b="1">
                          <a:latin typeface="Arial"/>
                          <a:cs typeface="Arial"/>
                        </a:rPr>
                        <a:t>n</a:t>
                      </a:r>
                      <a:r>
                        <a:rPr sz="1000" b="1" spc="60">
                          <a:latin typeface="Arial"/>
                          <a:cs typeface="Arial"/>
                        </a:rPr>
                        <a:t> </a:t>
                      </a:r>
                      <a:r>
                        <a:rPr sz="1000" b="1" spc="-25">
                          <a:latin typeface="Arial"/>
                          <a:cs typeface="Arial"/>
                        </a:rPr>
                        <a:t>(%)</a:t>
                      </a:r>
                      <a:endParaRPr sz="1000">
                        <a:latin typeface="Arial"/>
                        <a:cs typeface="Arial"/>
                      </a:endParaRPr>
                    </a:p>
                  </a:txBody>
                  <a:tcPr marL="0" marR="0" marT="13970" marB="0">
                    <a:lnL w="9525">
                      <a:solidFill>
                        <a:srgbClr val="000000"/>
                      </a:solidFill>
                      <a:prstDash val="solid"/>
                    </a:lnL>
                    <a:lnT w="9525">
                      <a:solidFill>
                        <a:srgbClr val="000000"/>
                      </a:solidFill>
                      <a:prstDash val="solid"/>
                    </a:lnT>
                    <a:lnB w="9525">
                      <a:solidFill>
                        <a:srgbClr val="000000"/>
                      </a:solidFill>
                      <a:prstDash val="solid"/>
                    </a:lnB>
                    <a:solidFill>
                      <a:srgbClr val="FFFFFF"/>
                    </a:solidFill>
                  </a:tcPr>
                </a:tc>
                <a:tc>
                  <a:txBody>
                    <a:bodyPr/>
                    <a:lstStyle/>
                    <a:p>
                      <a:pPr marL="66675" algn="ctr">
                        <a:lnSpc>
                          <a:spcPct val="100000"/>
                        </a:lnSpc>
                        <a:spcBef>
                          <a:spcPts val="110"/>
                        </a:spcBef>
                      </a:pPr>
                      <a:r>
                        <a:rPr sz="1000">
                          <a:latin typeface="Arial"/>
                          <a:cs typeface="Arial"/>
                        </a:rPr>
                        <a:t>15</a:t>
                      </a:r>
                      <a:r>
                        <a:rPr sz="1000" spc="40">
                          <a:latin typeface="Arial"/>
                          <a:cs typeface="Arial"/>
                        </a:rPr>
                        <a:t> </a:t>
                      </a:r>
                      <a:r>
                        <a:rPr sz="1000" spc="-20">
                          <a:latin typeface="Arial"/>
                          <a:cs typeface="Arial"/>
                        </a:rPr>
                        <a:t>(25)</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635" algn="ctr">
                        <a:lnSpc>
                          <a:spcPct val="100000"/>
                        </a:lnSpc>
                        <a:spcBef>
                          <a:spcPts val="110"/>
                        </a:spcBef>
                      </a:pPr>
                      <a:r>
                        <a:rPr sz="1000">
                          <a:latin typeface="Arial"/>
                          <a:cs typeface="Arial"/>
                        </a:rPr>
                        <a:t>23</a:t>
                      </a:r>
                      <a:r>
                        <a:rPr sz="1000" spc="40">
                          <a:latin typeface="Arial"/>
                          <a:cs typeface="Arial"/>
                        </a:rPr>
                        <a:t> </a:t>
                      </a:r>
                      <a:r>
                        <a:rPr sz="1000" spc="-20">
                          <a:latin typeface="Arial"/>
                          <a:cs typeface="Arial"/>
                        </a:rPr>
                        <a:t>(32)</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R="58419" algn="ctr">
                        <a:lnSpc>
                          <a:spcPct val="100000"/>
                        </a:lnSpc>
                        <a:spcBef>
                          <a:spcPts val="110"/>
                        </a:spcBef>
                      </a:pPr>
                      <a:r>
                        <a:rPr sz="1000">
                          <a:latin typeface="Arial"/>
                          <a:cs typeface="Arial"/>
                        </a:rPr>
                        <a:t>27</a:t>
                      </a:r>
                      <a:r>
                        <a:rPr sz="1000" spc="40">
                          <a:latin typeface="Arial"/>
                          <a:cs typeface="Arial"/>
                        </a:rPr>
                        <a:t> </a:t>
                      </a:r>
                      <a:r>
                        <a:rPr sz="1000" spc="-20">
                          <a:latin typeface="Arial"/>
                          <a:cs typeface="Arial"/>
                        </a:rPr>
                        <a:t>(44)</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6350" algn="ctr">
                        <a:lnSpc>
                          <a:spcPct val="100000"/>
                        </a:lnSpc>
                        <a:spcBef>
                          <a:spcPts val="110"/>
                        </a:spcBef>
                      </a:pPr>
                      <a:r>
                        <a:rPr sz="1000">
                          <a:latin typeface="Arial"/>
                          <a:cs typeface="Arial"/>
                        </a:rPr>
                        <a:t>9</a:t>
                      </a:r>
                      <a:r>
                        <a:rPr sz="1000" spc="25">
                          <a:latin typeface="Arial"/>
                          <a:cs typeface="Arial"/>
                        </a:rPr>
                        <a:t> </a:t>
                      </a:r>
                      <a:r>
                        <a:rPr sz="1000" spc="-20">
                          <a:latin typeface="Arial"/>
                          <a:cs typeface="Arial"/>
                        </a:rPr>
                        <a:t>(32)</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algn="ctr">
                        <a:lnSpc>
                          <a:spcPct val="100000"/>
                        </a:lnSpc>
                        <a:spcBef>
                          <a:spcPts val="110"/>
                        </a:spcBef>
                      </a:pPr>
                      <a:r>
                        <a:rPr sz="1000">
                          <a:latin typeface="Arial"/>
                          <a:cs typeface="Arial"/>
                        </a:rPr>
                        <a:t>6</a:t>
                      </a:r>
                      <a:r>
                        <a:rPr sz="1000" spc="25">
                          <a:latin typeface="Arial"/>
                          <a:cs typeface="Arial"/>
                        </a:rPr>
                        <a:t> </a:t>
                      </a:r>
                      <a:r>
                        <a:rPr sz="1000" spc="-20">
                          <a:latin typeface="Arial"/>
                          <a:cs typeface="Arial"/>
                        </a:rPr>
                        <a:t>(38)</a:t>
                      </a:r>
                      <a:endParaRPr sz="10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algn="ctr">
                        <a:lnSpc>
                          <a:spcPct val="100000"/>
                        </a:lnSpc>
                        <a:spcBef>
                          <a:spcPts val="110"/>
                        </a:spcBef>
                      </a:pPr>
                      <a:r>
                        <a:rPr sz="1000">
                          <a:latin typeface="Arial"/>
                          <a:cs typeface="Arial"/>
                        </a:rPr>
                        <a:t>10</a:t>
                      </a:r>
                      <a:r>
                        <a:rPr sz="1000" spc="40">
                          <a:latin typeface="Arial"/>
                          <a:cs typeface="Arial"/>
                        </a:rPr>
                        <a:t> </a:t>
                      </a:r>
                      <a:r>
                        <a:rPr sz="1000" spc="-20">
                          <a:latin typeface="Arial"/>
                          <a:cs typeface="Arial"/>
                        </a:rPr>
                        <a:t>(37)</a:t>
                      </a:r>
                      <a:endParaRPr sz="1000">
                        <a:latin typeface="Arial"/>
                        <a:cs typeface="Arial"/>
                      </a:endParaRPr>
                    </a:p>
                  </a:txBody>
                  <a:tcPr marL="0" marR="0" marT="13970" marB="0">
                    <a:lnR w="9525">
                      <a:solidFill>
                        <a:srgbClr val="000000"/>
                      </a:solidFill>
                      <a:prstDash val="solid"/>
                    </a:lnR>
                    <a:lnT w="9525">
                      <a:solidFill>
                        <a:srgbClr val="000000"/>
                      </a:solidFill>
                      <a:prstDash val="solid"/>
                    </a:lnT>
                    <a:lnB w="9525">
                      <a:solidFill>
                        <a:srgbClr val="000000"/>
                      </a:solidFill>
                      <a:prstDash val="solid"/>
                    </a:lnB>
                    <a:solidFill>
                      <a:srgbClr val="FFFFFF"/>
                    </a:solidFill>
                  </a:tcPr>
                </a:tc>
                <a:extLst>
                  <a:ext uri="{0D108BD9-81ED-4DB2-BD59-A6C34878D82A}">
                    <a16:rowId xmlns:a16="http://schemas.microsoft.com/office/drawing/2014/main" val="10005"/>
                  </a:ext>
                </a:extLst>
              </a:tr>
            </a:tbl>
          </a:graphicData>
        </a:graphic>
      </p:graphicFrame>
      <p:sp>
        <p:nvSpPr>
          <p:cNvPr id="10" name="TextBox 9">
            <a:extLst>
              <a:ext uri="{FF2B5EF4-FFF2-40B4-BE49-F238E27FC236}">
                <a16:creationId xmlns:a16="http://schemas.microsoft.com/office/drawing/2014/main" id="{AF6FB571-FB2A-8B28-C66A-B5225829B0D5}"/>
              </a:ext>
            </a:extLst>
          </p:cNvPr>
          <p:cNvSpPr txBox="1"/>
          <p:nvPr/>
        </p:nvSpPr>
        <p:spPr>
          <a:xfrm>
            <a:off x="844133" y="5309975"/>
            <a:ext cx="9730315" cy="469103"/>
          </a:xfrm>
          <a:prstGeom prst="rect">
            <a:avLst/>
          </a:prstGeom>
          <a:noFill/>
        </p:spPr>
        <p:txBody>
          <a:bodyPr wrap="square">
            <a:spAutoFit/>
          </a:bodyPr>
          <a:lstStyle/>
          <a:p>
            <a:pPr marL="38100" marR="30480" lvl="0" indent="0" algn="l" defTabSz="914400" rtl="0" eaLnBrk="1" fontAlgn="auto" latinLnBrk="0" hangingPunct="1">
              <a:lnSpc>
                <a:spcPct val="102600"/>
              </a:lnSpc>
              <a:spcBef>
                <a:spcPts val="95"/>
              </a:spcBef>
              <a:spcAft>
                <a:spcPts val="0"/>
              </a:spcAft>
              <a:buClrTx/>
              <a:buSzTx/>
              <a:buFontTx/>
              <a:buNone/>
              <a:tabLst/>
              <a:defRPr/>
            </a:pPr>
            <a:r>
              <a:rPr kumimoji="0" lang="en-IE" sz="800" b="0" i="0" u="none" strike="noStrike" kern="1200" cap="none" spc="0" normalizeH="0" baseline="0" noProof="0" dirty="0">
                <a:ln>
                  <a:noFill/>
                </a:ln>
                <a:solidFill>
                  <a:srgbClr val="54565B"/>
                </a:solidFill>
                <a:effectLst/>
                <a:uLnTx/>
                <a:uFillTx/>
                <a:latin typeface="Arial"/>
                <a:ea typeface="+mn-ea"/>
                <a:cs typeface="Arial"/>
              </a:rPr>
              <a:t>CBR,</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clinical</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benefit</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rate;</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CI,</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confidence</a:t>
            </a:r>
            <a:r>
              <a:rPr kumimoji="0" lang="en-IE" sz="800" b="0" i="0" u="none" strike="noStrike" kern="1200" cap="none" spc="20"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interval;</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err="1">
                <a:ln>
                  <a:noFill/>
                </a:ln>
                <a:solidFill>
                  <a:srgbClr val="54565B"/>
                </a:solidFill>
                <a:effectLst/>
                <a:uLnTx/>
                <a:uFillTx/>
                <a:latin typeface="Arial"/>
                <a:ea typeface="+mn-ea"/>
                <a:cs typeface="Arial"/>
              </a:rPr>
              <a:t>mo</a:t>
            </a:r>
            <a:r>
              <a:rPr kumimoji="0" lang="en-IE" sz="800" b="0" i="0" u="none" strike="noStrike" kern="1200" cap="none" spc="0" normalizeH="0" baseline="0" noProof="0" dirty="0">
                <a:ln>
                  <a:noFill/>
                </a:ln>
                <a:solidFill>
                  <a:srgbClr val="54565B"/>
                </a:solidFill>
                <a:effectLst/>
                <a:uLnTx/>
                <a:uFillTx/>
                <a:latin typeface="Arial"/>
                <a:ea typeface="+mn-ea"/>
                <a:cs typeface="Arial"/>
              </a:rPr>
              <a:t>,</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months;</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NE,</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not</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estimable;</a:t>
            </a:r>
            <a:r>
              <a:rPr kumimoji="0" lang="en-IE" sz="800" b="0" i="0" u="none" strike="noStrike" kern="1200" cap="none" spc="20"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ORR,</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objective</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response</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rate;</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OS,</a:t>
            </a:r>
            <a:r>
              <a:rPr kumimoji="0" lang="en-IE" sz="800" b="0" i="0" u="none" strike="noStrike" kern="1200" cap="none" spc="20"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overall</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survival;</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PFS,</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10" normalizeH="0" baseline="0" noProof="0" dirty="0">
                <a:ln>
                  <a:noFill/>
                </a:ln>
                <a:solidFill>
                  <a:srgbClr val="54565B"/>
                </a:solidFill>
                <a:effectLst/>
                <a:uLnTx/>
                <a:uFillTx/>
                <a:latin typeface="Arial"/>
                <a:ea typeface="+mn-ea"/>
                <a:cs typeface="Arial"/>
              </a:rPr>
              <a:t>progression-</a:t>
            </a:r>
            <a:r>
              <a:rPr kumimoji="0" lang="en-IE" sz="800" b="0" i="0" u="none" strike="noStrike" kern="1200" cap="none" spc="0" normalizeH="0" baseline="0" noProof="0" dirty="0">
                <a:ln>
                  <a:noFill/>
                </a:ln>
                <a:solidFill>
                  <a:srgbClr val="54565B"/>
                </a:solidFill>
                <a:effectLst/>
                <a:uLnTx/>
                <a:uFillTx/>
                <a:latin typeface="Arial"/>
                <a:ea typeface="+mn-ea"/>
                <a:cs typeface="Arial"/>
              </a:rPr>
              <a:t>free</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survival;</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RDI,</a:t>
            </a:r>
            <a:r>
              <a:rPr kumimoji="0" lang="en-IE" sz="800" b="0" i="0" u="none" strike="noStrike" kern="1200" cap="none" spc="20"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relative</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dose</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intensity;</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SG,</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err="1">
                <a:ln>
                  <a:noFill/>
                </a:ln>
                <a:solidFill>
                  <a:srgbClr val="54565B"/>
                </a:solidFill>
                <a:effectLst/>
                <a:uLnTx/>
                <a:uFillTx/>
                <a:latin typeface="Arial"/>
                <a:ea typeface="+mn-ea"/>
                <a:cs typeface="Arial"/>
              </a:rPr>
              <a:t>sacituzumab</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10" normalizeH="0" baseline="0" noProof="0" dirty="0" err="1">
                <a:ln>
                  <a:noFill/>
                </a:ln>
                <a:solidFill>
                  <a:srgbClr val="54565B"/>
                </a:solidFill>
                <a:effectLst/>
                <a:uLnTx/>
                <a:uFillTx/>
                <a:latin typeface="Arial"/>
                <a:ea typeface="+mn-ea"/>
                <a:cs typeface="Arial"/>
              </a:rPr>
              <a:t>govitecan</a:t>
            </a:r>
            <a:r>
              <a:rPr kumimoji="0" lang="en-IE" sz="800" b="0" i="0" u="none" strike="noStrike" kern="1200" cap="none" spc="-10" normalizeH="0" baseline="0" noProof="0" dirty="0">
                <a:ln>
                  <a:noFill/>
                </a:ln>
                <a:solidFill>
                  <a:srgbClr val="54565B"/>
                </a:solidFill>
                <a:effectLst/>
                <a:uLnTx/>
                <a:uFillTx/>
                <a:latin typeface="Arial"/>
                <a:ea typeface="+mn-ea"/>
                <a:cs typeface="Arial"/>
              </a:rPr>
              <a:t>.</a:t>
            </a:r>
            <a:r>
              <a:rPr kumimoji="0" lang="en-IE" sz="800" b="0" i="0" u="none" strike="noStrike" kern="1200" cap="none" spc="500"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RDI for</a:t>
            </a:r>
            <a:r>
              <a:rPr kumimoji="0" lang="en-IE" sz="800" b="0" i="0" u="none" strike="noStrike" kern="1200" cap="none" spc="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SG is</a:t>
            </a:r>
            <a:r>
              <a:rPr kumimoji="0" lang="en-IE" sz="800" b="0" i="0" u="none" strike="noStrike" kern="1200" cap="none" spc="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defined as</a:t>
            </a:r>
            <a:r>
              <a:rPr kumimoji="0" lang="en-IE" sz="800" b="0" i="0" u="none" strike="noStrike" kern="1200" cap="none" spc="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actual cumulative</a:t>
            </a:r>
            <a:r>
              <a:rPr kumimoji="0" lang="en-IE" sz="800" b="0" i="0" u="none" strike="noStrike" kern="1200" cap="none" spc="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dose divided</a:t>
            </a:r>
            <a:r>
              <a:rPr kumimoji="0" lang="en-IE" sz="800" b="0" i="0" u="none" strike="noStrike" kern="1200" cap="none" spc="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by total</a:t>
            </a:r>
            <a:r>
              <a:rPr kumimoji="0" lang="en-IE" sz="800" b="0" i="0" u="none" strike="noStrike" kern="1200" cap="none" spc="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planned </a:t>
            </a:r>
            <a:r>
              <a:rPr kumimoji="0" lang="en-IE" sz="800" b="0" i="0" u="none" strike="noStrike" kern="1200" cap="none" spc="-10" normalizeH="0" baseline="0" noProof="0" dirty="0">
                <a:ln>
                  <a:noFill/>
                </a:ln>
                <a:solidFill>
                  <a:srgbClr val="54565B"/>
                </a:solidFill>
                <a:effectLst/>
                <a:uLnTx/>
                <a:uFillTx/>
                <a:latin typeface="Arial"/>
                <a:ea typeface="+mn-ea"/>
                <a:cs typeface="Arial"/>
              </a:rPr>
              <a:t>dose.</a:t>
            </a:r>
            <a:endParaRPr kumimoji="0" lang="en-IE" sz="800" b="0" i="0" u="none" strike="noStrike" kern="1200" cap="none" spc="0" normalizeH="0" baseline="0" noProof="0" dirty="0">
              <a:ln>
                <a:noFill/>
              </a:ln>
              <a:solidFill>
                <a:srgbClr val="54565B"/>
              </a:solidFill>
              <a:effectLst/>
              <a:uLnTx/>
              <a:uFillTx/>
              <a:latin typeface="Arial"/>
              <a:ea typeface="+mn-ea"/>
              <a:cs typeface="Arial"/>
            </a:endParaRPr>
          </a:p>
          <a:p>
            <a:pPr marL="38100" marR="0" lvl="0" indent="0" algn="l" defTabSz="914400" rtl="0" eaLnBrk="1" fontAlgn="auto" latinLnBrk="0" hangingPunct="1">
              <a:lnSpc>
                <a:spcPct val="100000"/>
              </a:lnSpc>
              <a:spcBef>
                <a:spcPts val="15"/>
              </a:spcBef>
              <a:spcAft>
                <a:spcPts val="0"/>
              </a:spcAft>
              <a:buClrTx/>
              <a:buSzTx/>
              <a:buFontTx/>
              <a:buNone/>
              <a:tabLst/>
              <a:defRPr/>
            </a:pPr>
            <a:r>
              <a:rPr kumimoji="0" lang="en-IE" sz="800" b="0" i="0" u="none" strike="noStrike" kern="1200" cap="none" spc="0" normalizeH="0" baseline="41666" noProof="0" dirty="0" err="1">
                <a:ln>
                  <a:noFill/>
                </a:ln>
                <a:solidFill>
                  <a:srgbClr val="54565B"/>
                </a:solidFill>
                <a:effectLst/>
                <a:uLnTx/>
                <a:uFillTx/>
                <a:latin typeface="Arial"/>
                <a:ea typeface="+mn-ea"/>
                <a:cs typeface="Arial"/>
              </a:rPr>
              <a:t>a</a:t>
            </a:r>
            <a:r>
              <a:rPr kumimoji="0" lang="en-IE" sz="800" b="0" i="0" u="none" strike="noStrike" kern="1200" cap="none" spc="0" normalizeH="0" baseline="0" noProof="0" dirty="0" err="1">
                <a:ln>
                  <a:noFill/>
                </a:ln>
                <a:solidFill>
                  <a:srgbClr val="54565B"/>
                </a:solidFill>
                <a:effectLst/>
                <a:uLnTx/>
                <a:uFillTx/>
                <a:latin typeface="Arial"/>
                <a:ea typeface="+mn-ea"/>
                <a:cs typeface="Arial"/>
              </a:rPr>
              <a:t>Per</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blinded</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independent</a:t>
            </a:r>
            <a:r>
              <a:rPr kumimoji="0" lang="en-IE" sz="800" b="0" i="0" u="none" strike="noStrike" kern="1200" cap="none" spc="20" normalizeH="0" baseline="0" noProof="0" dirty="0">
                <a:ln>
                  <a:noFill/>
                </a:ln>
                <a:solidFill>
                  <a:srgbClr val="54565B"/>
                </a:solidFill>
                <a:effectLst/>
                <a:uLnTx/>
                <a:uFillTx/>
                <a:latin typeface="Arial"/>
                <a:ea typeface="+mn-ea"/>
                <a:cs typeface="Arial"/>
              </a:rPr>
              <a:t> </a:t>
            </a:r>
            <a:r>
              <a:rPr kumimoji="0" lang="en-IE" sz="800" b="0" i="0" u="none" strike="noStrike" kern="1200" cap="none" spc="0" normalizeH="0" baseline="0" noProof="0" dirty="0">
                <a:ln>
                  <a:noFill/>
                </a:ln>
                <a:solidFill>
                  <a:srgbClr val="54565B"/>
                </a:solidFill>
                <a:effectLst/>
                <a:uLnTx/>
                <a:uFillTx/>
                <a:latin typeface="Arial"/>
                <a:ea typeface="+mn-ea"/>
                <a:cs typeface="Arial"/>
              </a:rPr>
              <a:t>central</a:t>
            </a:r>
            <a:r>
              <a:rPr kumimoji="0" lang="en-IE" sz="800" b="0" i="0" u="none" strike="noStrike" kern="1200" cap="none" spc="15" normalizeH="0" baseline="0" noProof="0" dirty="0">
                <a:ln>
                  <a:noFill/>
                </a:ln>
                <a:solidFill>
                  <a:srgbClr val="54565B"/>
                </a:solidFill>
                <a:effectLst/>
                <a:uLnTx/>
                <a:uFillTx/>
                <a:latin typeface="Arial"/>
                <a:ea typeface="+mn-ea"/>
                <a:cs typeface="Arial"/>
              </a:rPr>
              <a:t> </a:t>
            </a:r>
            <a:r>
              <a:rPr kumimoji="0" lang="en-IE" sz="800" b="0" i="0" u="none" strike="noStrike" kern="1200" cap="none" spc="-10" normalizeH="0" baseline="0" noProof="0" dirty="0">
                <a:ln>
                  <a:noFill/>
                </a:ln>
                <a:solidFill>
                  <a:srgbClr val="54565B"/>
                </a:solidFill>
                <a:effectLst/>
                <a:uLnTx/>
                <a:uFillTx/>
                <a:latin typeface="Arial"/>
                <a:ea typeface="+mn-ea"/>
                <a:cs typeface="Arial"/>
              </a:rPr>
              <a:t>review.</a:t>
            </a:r>
            <a:endParaRPr kumimoji="0" lang="en-IE" sz="800" b="0" i="0" u="none" strike="noStrike" kern="1200" cap="none" spc="0" normalizeH="0" baseline="0" noProof="0" dirty="0">
              <a:ln>
                <a:noFill/>
              </a:ln>
              <a:solidFill>
                <a:srgbClr val="54565B"/>
              </a:solidFill>
              <a:effectLst/>
              <a:uLnTx/>
              <a:uFillTx/>
              <a:latin typeface="Arial"/>
              <a:ea typeface="+mn-ea"/>
              <a:cs typeface="Arial"/>
            </a:endParaRPr>
          </a:p>
        </p:txBody>
      </p:sp>
    </p:spTree>
    <p:extLst>
      <p:ext uri="{BB962C8B-B14F-4D97-AF65-F5344CB8AC3E}">
        <p14:creationId xmlns:p14="http://schemas.microsoft.com/office/powerpoint/2010/main" val="1666569450"/>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E04B6-D3CF-455F-3BA3-1B2CA4C171FE}"/>
              </a:ext>
            </a:extLst>
          </p:cNvPr>
          <p:cNvSpPr>
            <a:spLocks noGrp="1"/>
          </p:cNvSpPr>
          <p:nvPr>
            <p:ph type="title"/>
          </p:nvPr>
        </p:nvSpPr>
        <p:spPr>
          <a:xfrm>
            <a:off x="577516" y="95999"/>
            <a:ext cx="10972800" cy="987019"/>
          </a:xfrm>
        </p:spPr>
        <p:txBody>
          <a:bodyPr/>
          <a:lstStyle/>
          <a:p>
            <a:r>
              <a:rPr lang="en-US" sz="4400">
                <a:solidFill>
                  <a:schemeClr val="accent1"/>
                </a:solidFill>
              </a:rPr>
              <a:t>Conclusions</a:t>
            </a:r>
            <a:endParaRPr lang="en-IE" sz="4400"/>
          </a:p>
        </p:txBody>
      </p:sp>
      <p:sp>
        <p:nvSpPr>
          <p:cNvPr id="3" name="Slide Number Placeholder 2">
            <a:extLst>
              <a:ext uri="{FF2B5EF4-FFF2-40B4-BE49-F238E27FC236}">
                <a16:creationId xmlns:a16="http://schemas.microsoft.com/office/drawing/2014/main" id="{4AE052B8-B612-B0DB-DB8A-5041881BB558}"/>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D95D4A26-0D3B-7C01-415F-77D405586CA4}"/>
              </a:ext>
            </a:extLst>
          </p:cNvPr>
          <p:cNvSpPr>
            <a:spLocks noGrp="1"/>
          </p:cNvSpPr>
          <p:nvPr>
            <p:ph type="body" sz="quarter" idx="10"/>
          </p:nvPr>
        </p:nvSpPr>
        <p:spPr>
          <a:xfrm>
            <a:off x="577516" y="1217612"/>
            <a:ext cx="10972800" cy="4422775"/>
          </a:xfrm>
        </p:spPr>
        <p:txBody>
          <a:bodyPr/>
          <a:lstStyle/>
          <a:p>
            <a:pPr>
              <a:buFont typeface="Arial" panose="020B0604020202020204" pitchFamily="34" charset="0"/>
              <a:buChar char="•"/>
            </a:pPr>
            <a:r>
              <a:rPr lang="en-IE" sz="2400" dirty="0">
                <a:solidFill>
                  <a:schemeClr val="accent1"/>
                </a:solidFill>
                <a:latin typeface="Arial" panose="020B0604020202020204" pitchFamily="34" charset="0"/>
                <a:cs typeface="Arial" panose="020B0604020202020204" pitchFamily="34" charset="0"/>
              </a:rPr>
              <a:t>Consistent with prior results in the intent-to-treat population, efficacy benefit was observed with SG vs TPC regardless of age subgroup, with a well characterized safety profile</a:t>
            </a:r>
          </a:p>
          <a:p>
            <a:pPr>
              <a:buFont typeface="Arial" panose="020B0604020202020204" pitchFamily="34" charset="0"/>
              <a:buChar char="•"/>
            </a:pPr>
            <a:r>
              <a:rPr lang="en-IE" sz="2400" dirty="0">
                <a:solidFill>
                  <a:schemeClr val="accent1"/>
                </a:solidFill>
                <a:latin typeface="Arial" panose="020B0604020202020204" pitchFamily="34" charset="0"/>
                <a:cs typeface="Arial" panose="020B0604020202020204" pitchFamily="34" charset="0"/>
              </a:rPr>
              <a:t>SG demonstrated a </a:t>
            </a:r>
            <a:r>
              <a:rPr lang="en-IE" sz="2400" dirty="0" err="1">
                <a:solidFill>
                  <a:schemeClr val="accent1"/>
                </a:solidFill>
                <a:latin typeface="Arial" panose="020B0604020202020204" pitchFamily="34" charset="0"/>
                <a:cs typeface="Arial" panose="020B0604020202020204" pitchFamily="34" charset="0"/>
              </a:rPr>
              <a:t>favorable</a:t>
            </a:r>
            <a:r>
              <a:rPr lang="en-IE" sz="2400" dirty="0">
                <a:solidFill>
                  <a:schemeClr val="accent1"/>
                </a:solidFill>
                <a:latin typeface="Arial" panose="020B0604020202020204" pitchFamily="34" charset="0"/>
                <a:cs typeface="Arial" panose="020B0604020202020204" pitchFamily="34" charset="0"/>
              </a:rPr>
              <a:t> benefit/risk profile  in older patients, supporting the use of SG vs TPC in this patient population, which is known to experience greater toxicity and lower efficacy with chemotherapy treatment</a:t>
            </a:r>
          </a:p>
          <a:p>
            <a:pPr>
              <a:buFont typeface="Arial" panose="020B0604020202020204" pitchFamily="34" charset="0"/>
              <a:buChar char="•"/>
            </a:pPr>
            <a:endParaRPr lang="en-IE" sz="2400" dirty="0">
              <a:solidFill>
                <a:schemeClr val="accent1"/>
              </a:solidFill>
              <a:latin typeface="Arial" panose="020B0604020202020204" pitchFamily="34" charset="0"/>
              <a:cs typeface="Arial" panose="020B0604020202020204" pitchFamily="34" charset="0"/>
            </a:endParaRPr>
          </a:p>
        </p:txBody>
      </p:sp>
      <p:sp>
        <p:nvSpPr>
          <p:cNvPr id="5" name="Rectangle: Rounded Corners 4">
            <a:extLst>
              <a:ext uri="{FF2B5EF4-FFF2-40B4-BE49-F238E27FC236}">
                <a16:creationId xmlns:a16="http://schemas.microsoft.com/office/drawing/2014/main" id="{88CE4AF5-7B48-3CD2-9DF6-CBA5CD540F0D}"/>
              </a:ext>
            </a:extLst>
          </p:cNvPr>
          <p:cNvSpPr/>
          <p:nvPr/>
        </p:nvSpPr>
        <p:spPr>
          <a:xfrm>
            <a:off x="760395" y="3820564"/>
            <a:ext cx="10789921" cy="2073242"/>
          </a:xfrm>
          <a:prstGeom prst="roundRect">
            <a:avLst/>
          </a:prstGeom>
          <a:solidFill>
            <a:srgbClr val="002557"/>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a:p>
            <a:pPr marL="231775" marR="177800" lvl="0" indent="-120650" algn="l" defTabSz="914400" rtl="0" eaLnBrk="1" fontAlgn="auto" latinLnBrk="0" hangingPunct="1">
              <a:lnSpc>
                <a:spcPct val="104200"/>
              </a:lnSpc>
              <a:spcBef>
                <a:spcPts val="1080"/>
              </a:spcBef>
              <a:spcAft>
                <a:spcPts val="0"/>
              </a:spcAft>
              <a:buClrTx/>
              <a:buSzTx/>
              <a:buFontTx/>
              <a:buChar char="•"/>
              <a:tabLst>
                <a:tab pos="231775" algn="l"/>
              </a:tabLst>
              <a:defRPr/>
            </a:pPr>
            <a:r>
              <a:rPr kumimoji="0" lang="en-IE" sz="1600" b="1" i="0" u="none" strike="noStrike" kern="1200" cap="none" spc="0" normalizeH="0" baseline="0" noProof="0">
                <a:ln>
                  <a:noFill/>
                </a:ln>
                <a:solidFill>
                  <a:srgbClr val="FFFFFF"/>
                </a:solidFill>
                <a:effectLst/>
                <a:uLnTx/>
                <a:uFillTx/>
                <a:latin typeface="Arial"/>
                <a:ea typeface="+mn-ea"/>
                <a:cs typeface="Arial"/>
              </a:rPr>
              <a:t>PFS,</a:t>
            </a:r>
            <a:r>
              <a:rPr kumimoji="0" lang="en-IE" sz="1600" b="1" i="0" u="none" strike="noStrike" kern="1200" cap="none" spc="4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OS,</a:t>
            </a:r>
            <a:r>
              <a:rPr kumimoji="0" lang="en-IE" sz="1600" b="1" i="0" u="none" strike="noStrike" kern="1200" cap="none" spc="4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ORR,</a:t>
            </a:r>
            <a:r>
              <a:rPr kumimoji="0" lang="en-IE" sz="1600" b="1" i="0" u="none" strike="noStrike" kern="1200" cap="none" spc="5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and</a:t>
            </a:r>
            <a:r>
              <a:rPr kumimoji="0" lang="en-IE" sz="1600" b="1" i="0" u="none" strike="noStrike" kern="1200" cap="none" spc="4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CBR</a:t>
            </a:r>
            <a:r>
              <a:rPr kumimoji="0" lang="en-IE" sz="1600" b="1" i="0" u="none" strike="noStrike" kern="1200" cap="none" spc="4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benefit</a:t>
            </a:r>
            <a:r>
              <a:rPr kumimoji="0" lang="en-IE" sz="1600" b="1" i="0" u="none" strike="noStrike" kern="1200" cap="none" spc="5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were</a:t>
            </a:r>
            <a:r>
              <a:rPr kumimoji="0" lang="en-IE" sz="1600" b="1" i="0" u="none" strike="noStrike" kern="1200" cap="none" spc="4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observed</a:t>
            </a:r>
            <a:r>
              <a:rPr kumimoji="0" lang="en-IE" sz="1600" b="1" i="0" u="none" strike="noStrike" kern="1200" cap="none" spc="45" normalizeH="0" baseline="0" noProof="0">
                <a:ln>
                  <a:noFill/>
                </a:ln>
                <a:solidFill>
                  <a:srgbClr val="FFFFFF"/>
                </a:solidFill>
                <a:effectLst/>
                <a:uLnTx/>
                <a:uFillTx/>
                <a:latin typeface="Arial"/>
                <a:ea typeface="+mn-ea"/>
                <a:cs typeface="Arial"/>
              </a:rPr>
              <a:t> </a:t>
            </a:r>
            <a:r>
              <a:rPr kumimoji="0" lang="en-IE" sz="1600" b="1" i="0" u="none" strike="noStrike" kern="1200" cap="none" spc="-20" normalizeH="0" baseline="0" noProof="0">
                <a:ln>
                  <a:noFill/>
                </a:ln>
                <a:solidFill>
                  <a:srgbClr val="FFFFFF"/>
                </a:solidFill>
                <a:effectLst/>
                <a:uLnTx/>
                <a:uFillTx/>
                <a:latin typeface="Arial"/>
                <a:ea typeface="+mn-ea"/>
                <a:cs typeface="Arial"/>
              </a:rPr>
              <a:t>with </a:t>
            </a:r>
            <a:r>
              <a:rPr kumimoji="0" lang="en-IE" sz="1600" b="1" i="0" u="none" strike="noStrike" kern="1200" cap="none" spc="0" normalizeH="0" baseline="0" noProof="0">
                <a:ln>
                  <a:noFill/>
                </a:ln>
                <a:solidFill>
                  <a:srgbClr val="FFFFFF"/>
                </a:solidFill>
                <a:effectLst/>
                <a:uLnTx/>
                <a:uFillTx/>
                <a:latin typeface="Arial"/>
                <a:ea typeface="+mn-ea"/>
                <a:cs typeface="Arial"/>
              </a:rPr>
              <a:t>SG</a:t>
            </a:r>
            <a:r>
              <a:rPr kumimoji="0" lang="en-IE" sz="1600" b="1" i="0" u="none" strike="noStrike" kern="1200" cap="none" spc="4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vs</a:t>
            </a:r>
            <a:r>
              <a:rPr kumimoji="0" lang="en-IE" sz="1600" b="1" i="0" u="none" strike="noStrike" kern="1200" cap="none" spc="4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TPC</a:t>
            </a:r>
            <a:r>
              <a:rPr kumimoji="0" lang="en-IE" sz="1600" b="1" i="0" u="none" strike="noStrike" kern="1200" cap="none" spc="4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regardless</a:t>
            </a:r>
            <a:r>
              <a:rPr kumimoji="0" lang="en-IE" sz="1600" b="1" i="0" u="none" strike="noStrike" kern="1200" cap="none" spc="4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of</a:t>
            </a:r>
            <a:r>
              <a:rPr kumimoji="0" lang="en-IE" sz="1600" b="1" i="0" u="none" strike="noStrike" kern="1200" cap="none" spc="4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age</a:t>
            </a:r>
            <a:r>
              <a:rPr kumimoji="0" lang="en-IE" sz="1600" b="1" i="0" u="none" strike="noStrike" kern="1200" cap="none" spc="4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subgroup</a:t>
            </a:r>
            <a:r>
              <a:rPr kumimoji="0" lang="en-IE" sz="1600" b="1" i="0" u="none" strike="noStrike" kern="1200" cap="none" spc="4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in</a:t>
            </a:r>
            <a:r>
              <a:rPr kumimoji="0" lang="en-IE" sz="1600" b="1" i="0" u="none" strike="noStrike" kern="1200" cap="none" spc="40" normalizeH="0" baseline="0" noProof="0">
                <a:ln>
                  <a:noFill/>
                </a:ln>
                <a:solidFill>
                  <a:srgbClr val="FFFFFF"/>
                </a:solidFill>
                <a:effectLst/>
                <a:uLnTx/>
                <a:uFillTx/>
                <a:latin typeface="Arial"/>
                <a:ea typeface="+mn-ea"/>
                <a:cs typeface="Arial"/>
              </a:rPr>
              <a:t> </a:t>
            </a:r>
            <a:r>
              <a:rPr kumimoji="0" lang="en-IE" sz="1600" b="1" i="0" u="none" strike="noStrike" kern="1200" cap="none" spc="-10" normalizeH="0" baseline="0" noProof="0">
                <a:ln>
                  <a:noFill/>
                </a:ln>
                <a:solidFill>
                  <a:srgbClr val="FFFFFF"/>
                </a:solidFill>
                <a:effectLst/>
                <a:uLnTx/>
                <a:uFillTx/>
                <a:latin typeface="Arial"/>
                <a:ea typeface="+mn-ea"/>
                <a:cs typeface="Arial"/>
              </a:rPr>
              <a:t>patients </a:t>
            </a:r>
            <a:r>
              <a:rPr kumimoji="0" lang="en-IE" sz="1600" b="1" i="0" u="none" strike="noStrike" kern="1200" cap="none" spc="0" normalizeH="0" baseline="0" noProof="0">
                <a:ln>
                  <a:noFill/>
                </a:ln>
                <a:solidFill>
                  <a:srgbClr val="FFFFFF"/>
                </a:solidFill>
                <a:effectLst/>
                <a:uLnTx/>
                <a:uFillTx/>
                <a:latin typeface="Arial"/>
                <a:ea typeface="+mn-ea"/>
                <a:cs typeface="Arial"/>
              </a:rPr>
              <a:t>with</a:t>
            </a:r>
            <a:r>
              <a:rPr kumimoji="0" lang="en-IE" sz="1600" b="1" i="0" u="none" strike="noStrike" kern="1200" cap="none" spc="9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err="1">
                <a:ln>
                  <a:noFill/>
                </a:ln>
                <a:solidFill>
                  <a:srgbClr val="FFFFFF"/>
                </a:solidFill>
                <a:effectLst/>
                <a:uLnTx/>
                <a:uFillTx/>
                <a:latin typeface="Arial"/>
                <a:ea typeface="+mn-ea"/>
                <a:cs typeface="Arial"/>
              </a:rPr>
              <a:t>pretreated</a:t>
            </a:r>
            <a:r>
              <a:rPr kumimoji="0" lang="en-IE" sz="1600" b="1" i="0" u="none" strike="noStrike" kern="1200" cap="none" spc="9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endocrine-resistant</a:t>
            </a:r>
            <a:r>
              <a:rPr kumimoji="0" lang="en-IE" sz="1600" b="1" i="0" u="none" strike="noStrike" kern="1200" cap="none" spc="9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HR+/HER2−</a:t>
            </a:r>
            <a:r>
              <a:rPr kumimoji="0" lang="en-IE" sz="1600" b="1" i="0" u="none" strike="noStrike" kern="1200" cap="none" spc="90" normalizeH="0" baseline="0" noProof="0">
                <a:ln>
                  <a:noFill/>
                </a:ln>
                <a:solidFill>
                  <a:srgbClr val="FFFFFF"/>
                </a:solidFill>
                <a:effectLst/>
                <a:uLnTx/>
                <a:uFillTx/>
                <a:latin typeface="Arial"/>
                <a:ea typeface="+mn-ea"/>
                <a:cs typeface="Arial"/>
              </a:rPr>
              <a:t> </a:t>
            </a:r>
            <a:r>
              <a:rPr kumimoji="0" lang="en-IE" sz="1600" b="1" i="0" u="none" strike="noStrike" kern="1200" cap="none" spc="-25" normalizeH="0" baseline="0" noProof="0" err="1">
                <a:ln>
                  <a:noFill/>
                </a:ln>
                <a:solidFill>
                  <a:srgbClr val="FFFFFF"/>
                </a:solidFill>
                <a:effectLst/>
                <a:uLnTx/>
                <a:uFillTx/>
                <a:latin typeface="Arial"/>
                <a:ea typeface="+mn-ea"/>
                <a:cs typeface="Arial"/>
              </a:rPr>
              <a:t>mBC</a:t>
            </a:r>
            <a:endParaRPr kumimoji="0" lang="en-IE" sz="1600" b="0" i="0" u="none" strike="noStrike" kern="1200" cap="none" spc="0" normalizeH="0" baseline="0" noProof="0">
              <a:ln>
                <a:noFill/>
              </a:ln>
              <a:solidFill>
                <a:srgbClr val="FFFFFF"/>
              </a:solidFill>
              <a:effectLst/>
              <a:uLnTx/>
              <a:uFillTx/>
              <a:latin typeface="Arial"/>
              <a:ea typeface="+mn-ea"/>
              <a:cs typeface="Arial"/>
            </a:endParaRPr>
          </a:p>
          <a:p>
            <a:pPr marL="231775" marR="406400" lvl="0" indent="-120650" algn="l" defTabSz="914400" rtl="0" eaLnBrk="1" fontAlgn="auto" latinLnBrk="0" hangingPunct="1">
              <a:lnSpc>
                <a:spcPct val="104200"/>
              </a:lnSpc>
              <a:spcBef>
                <a:spcPts val="655"/>
              </a:spcBef>
              <a:spcAft>
                <a:spcPts val="0"/>
              </a:spcAft>
              <a:buClrTx/>
              <a:buSzTx/>
              <a:buFontTx/>
              <a:buChar char="•"/>
              <a:tabLst>
                <a:tab pos="231775" algn="l"/>
              </a:tabLst>
              <a:defRPr/>
            </a:pPr>
            <a:r>
              <a:rPr kumimoji="0" lang="en-IE" sz="1600" b="1" i="0" u="none" strike="noStrike" kern="1200" cap="none" spc="0" normalizeH="0" baseline="0" noProof="0">
                <a:ln>
                  <a:noFill/>
                </a:ln>
                <a:solidFill>
                  <a:srgbClr val="FFFFFF"/>
                </a:solidFill>
                <a:effectLst/>
                <a:uLnTx/>
                <a:uFillTx/>
                <a:latin typeface="Arial"/>
                <a:ea typeface="+mn-ea"/>
                <a:cs typeface="Arial"/>
              </a:rPr>
              <a:t>As</a:t>
            </a:r>
            <a:r>
              <a:rPr kumimoji="0" lang="en-IE" sz="1600" b="1" i="0" u="none" strike="noStrike" kern="1200" cap="none" spc="4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expected,</a:t>
            </a:r>
            <a:r>
              <a:rPr kumimoji="0" lang="en-IE" sz="1600" b="1" i="0" u="none" strike="noStrike" kern="1200" cap="none" spc="5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older</a:t>
            </a:r>
            <a:r>
              <a:rPr kumimoji="0" lang="en-IE" sz="1600" b="1" i="0" u="none" strike="noStrike" kern="1200" cap="none" spc="5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patients</a:t>
            </a:r>
            <a:r>
              <a:rPr kumimoji="0" lang="en-IE" sz="1600" b="1" i="0" u="none" strike="noStrike" kern="1200" cap="none" spc="5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had</a:t>
            </a:r>
            <a:r>
              <a:rPr kumimoji="0" lang="en-IE" sz="1600" b="1" i="0" u="none" strike="noStrike" kern="1200" cap="none" spc="5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higher</a:t>
            </a:r>
            <a:r>
              <a:rPr kumimoji="0" lang="en-IE" sz="1600" b="1" i="0" u="none" strike="noStrike" kern="1200" cap="none" spc="5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ECOG</a:t>
            </a:r>
            <a:r>
              <a:rPr kumimoji="0" lang="en-IE" sz="1600" b="1" i="0" u="none" strike="noStrike" kern="1200" cap="none" spc="50" normalizeH="0" baseline="0" noProof="0">
                <a:ln>
                  <a:noFill/>
                </a:ln>
                <a:solidFill>
                  <a:srgbClr val="FFFFFF"/>
                </a:solidFill>
                <a:effectLst/>
                <a:uLnTx/>
                <a:uFillTx/>
                <a:latin typeface="Arial"/>
                <a:ea typeface="+mn-ea"/>
                <a:cs typeface="Arial"/>
              </a:rPr>
              <a:t> </a:t>
            </a:r>
            <a:r>
              <a:rPr kumimoji="0" lang="en-IE" sz="1600" b="1" i="0" u="none" strike="noStrike" kern="1200" cap="none" spc="-25" normalizeH="0" baseline="0" noProof="0">
                <a:ln>
                  <a:noFill/>
                </a:ln>
                <a:solidFill>
                  <a:srgbClr val="FFFFFF"/>
                </a:solidFill>
                <a:effectLst/>
                <a:uLnTx/>
                <a:uFillTx/>
                <a:latin typeface="Arial"/>
                <a:ea typeface="+mn-ea"/>
                <a:cs typeface="Arial"/>
              </a:rPr>
              <a:t>PS </a:t>
            </a:r>
            <a:r>
              <a:rPr kumimoji="0" lang="en-IE" sz="1600" b="1" i="0" u="none" strike="noStrike" kern="1200" cap="none" spc="0" normalizeH="0" baseline="0" noProof="0">
                <a:ln>
                  <a:noFill/>
                </a:ln>
                <a:solidFill>
                  <a:srgbClr val="FFFFFF"/>
                </a:solidFill>
                <a:effectLst/>
                <a:uLnTx/>
                <a:uFillTx/>
                <a:latin typeface="Arial"/>
                <a:ea typeface="+mn-ea"/>
                <a:cs typeface="Arial"/>
              </a:rPr>
              <a:t>scores</a:t>
            </a:r>
            <a:r>
              <a:rPr kumimoji="0" lang="en-IE" sz="1600" b="1" i="0" u="none" strike="noStrike" kern="1200" cap="none" spc="5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and</a:t>
            </a:r>
            <a:r>
              <a:rPr kumimoji="0" lang="en-IE" sz="1600" b="1" i="0" u="none" strike="noStrike" kern="1200" cap="none" spc="5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more</a:t>
            </a:r>
            <a:r>
              <a:rPr kumimoji="0" lang="en-IE" sz="1600" b="1" i="0" u="none" strike="noStrike" kern="1200" cap="none" spc="5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err="1">
                <a:ln>
                  <a:noFill/>
                </a:ln>
                <a:solidFill>
                  <a:srgbClr val="FFFFFF"/>
                </a:solidFill>
                <a:effectLst/>
                <a:uLnTx/>
                <a:uFillTx/>
                <a:latin typeface="Arial"/>
                <a:ea typeface="+mn-ea"/>
                <a:cs typeface="Arial"/>
              </a:rPr>
              <a:t>preexisting</a:t>
            </a:r>
            <a:r>
              <a:rPr kumimoji="0" lang="en-IE" sz="1600" b="1" i="0" u="none" strike="noStrike" kern="1200" cap="none" spc="55" normalizeH="0" baseline="0" noProof="0">
                <a:ln>
                  <a:noFill/>
                </a:ln>
                <a:solidFill>
                  <a:srgbClr val="FFFFFF"/>
                </a:solidFill>
                <a:effectLst/>
                <a:uLnTx/>
                <a:uFillTx/>
                <a:latin typeface="Arial"/>
                <a:ea typeface="+mn-ea"/>
                <a:cs typeface="Arial"/>
              </a:rPr>
              <a:t> </a:t>
            </a:r>
            <a:r>
              <a:rPr kumimoji="0" lang="en-IE" sz="1600" b="1" i="0" u="none" strike="noStrike" kern="1200" cap="none" spc="-10" normalizeH="0" baseline="0" noProof="0">
                <a:ln>
                  <a:noFill/>
                </a:ln>
                <a:solidFill>
                  <a:srgbClr val="FFFFFF"/>
                </a:solidFill>
                <a:effectLst/>
                <a:uLnTx/>
                <a:uFillTx/>
                <a:latin typeface="Arial"/>
                <a:ea typeface="+mn-ea"/>
                <a:cs typeface="Arial"/>
              </a:rPr>
              <a:t>comorbidities</a:t>
            </a:r>
            <a:endParaRPr kumimoji="0" lang="en-IE" sz="1600" b="0" i="0" u="none" strike="noStrike" kern="1200" cap="none" spc="0" normalizeH="0" baseline="0" noProof="0">
              <a:ln>
                <a:noFill/>
              </a:ln>
              <a:solidFill>
                <a:srgbClr val="FFFFFF"/>
              </a:solidFill>
              <a:effectLst/>
              <a:uLnTx/>
              <a:uFillTx/>
              <a:latin typeface="Arial"/>
              <a:ea typeface="+mn-ea"/>
              <a:cs typeface="Arial"/>
            </a:endParaRPr>
          </a:p>
          <a:p>
            <a:pPr marL="231775" marR="107314" lvl="0" indent="-120650" algn="l" defTabSz="914400" rtl="0" eaLnBrk="1" fontAlgn="auto" latinLnBrk="0" hangingPunct="1">
              <a:lnSpc>
                <a:spcPct val="104200"/>
              </a:lnSpc>
              <a:spcBef>
                <a:spcPts val="660"/>
              </a:spcBef>
              <a:spcAft>
                <a:spcPts val="0"/>
              </a:spcAft>
              <a:buClrTx/>
              <a:buSzTx/>
              <a:buFontTx/>
              <a:buChar char="•"/>
              <a:tabLst>
                <a:tab pos="231775" algn="l"/>
              </a:tabLst>
              <a:defRPr/>
            </a:pPr>
            <a:r>
              <a:rPr kumimoji="0" lang="en-IE" sz="1600" b="1" i="0" u="none" strike="noStrike" kern="1200" cap="none" spc="0" normalizeH="0" baseline="0" noProof="0">
                <a:ln>
                  <a:noFill/>
                </a:ln>
                <a:solidFill>
                  <a:srgbClr val="FFFFFF"/>
                </a:solidFill>
                <a:effectLst/>
                <a:uLnTx/>
                <a:uFillTx/>
                <a:latin typeface="Arial"/>
                <a:ea typeface="+mn-ea"/>
                <a:cs typeface="Arial"/>
              </a:rPr>
              <a:t>Similar</a:t>
            </a:r>
            <a:r>
              <a:rPr kumimoji="0" lang="en-IE" sz="1600" b="1" i="0" u="none" strike="noStrike" kern="1200" cap="none" spc="5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rates</a:t>
            </a:r>
            <a:r>
              <a:rPr kumimoji="0" lang="en-IE" sz="1600" b="1" i="0" u="none" strike="noStrike" kern="1200" cap="none" spc="5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of</a:t>
            </a:r>
            <a:r>
              <a:rPr kumimoji="0" lang="en-IE" sz="1600" b="1" i="0" u="none" strike="noStrike" kern="1200" cap="none" spc="5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TEAEs</a:t>
            </a:r>
            <a:r>
              <a:rPr kumimoji="0" lang="en-IE" sz="1600" b="1" i="0" u="none" strike="noStrike" kern="1200" cap="none" spc="5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were</a:t>
            </a:r>
            <a:r>
              <a:rPr kumimoji="0" lang="en-IE" sz="1600" b="1" i="0" u="none" strike="noStrike" kern="1200" cap="none" spc="5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observed</a:t>
            </a:r>
            <a:r>
              <a:rPr kumimoji="0" lang="en-IE" sz="1600" b="1" i="0" u="none" strike="noStrike" kern="1200" cap="none" spc="5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regardless</a:t>
            </a:r>
            <a:r>
              <a:rPr kumimoji="0" lang="en-IE" sz="1600" b="1" i="0" u="none" strike="noStrike" kern="1200" cap="none" spc="55" normalizeH="0" baseline="0" noProof="0">
                <a:ln>
                  <a:noFill/>
                </a:ln>
                <a:solidFill>
                  <a:srgbClr val="FFFFFF"/>
                </a:solidFill>
                <a:effectLst/>
                <a:uLnTx/>
                <a:uFillTx/>
                <a:latin typeface="Arial"/>
                <a:ea typeface="+mn-ea"/>
                <a:cs typeface="Arial"/>
              </a:rPr>
              <a:t> </a:t>
            </a:r>
            <a:r>
              <a:rPr kumimoji="0" lang="en-IE" sz="1600" b="1" i="0" u="none" strike="noStrike" kern="1200" cap="none" spc="-25" normalizeH="0" baseline="0" noProof="0">
                <a:ln>
                  <a:noFill/>
                </a:ln>
                <a:solidFill>
                  <a:srgbClr val="FFFFFF"/>
                </a:solidFill>
                <a:effectLst/>
                <a:uLnTx/>
                <a:uFillTx/>
                <a:latin typeface="Arial"/>
                <a:ea typeface="+mn-ea"/>
                <a:cs typeface="Arial"/>
              </a:rPr>
              <a:t>of </a:t>
            </a:r>
            <a:r>
              <a:rPr kumimoji="0" lang="en-IE" sz="1600" b="1" i="0" u="none" strike="noStrike" kern="1200" cap="none" spc="0" normalizeH="0" baseline="0" noProof="0">
                <a:ln>
                  <a:noFill/>
                </a:ln>
                <a:solidFill>
                  <a:srgbClr val="FFFFFF"/>
                </a:solidFill>
                <a:effectLst/>
                <a:uLnTx/>
                <a:uFillTx/>
                <a:latin typeface="Arial"/>
                <a:ea typeface="+mn-ea"/>
                <a:cs typeface="Arial"/>
              </a:rPr>
              <a:t>age</a:t>
            </a:r>
            <a:r>
              <a:rPr kumimoji="0" lang="en-IE" sz="1600" b="1" i="0" u="none" strike="noStrike" kern="1200" cap="none" spc="5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subgroup,</a:t>
            </a:r>
            <a:r>
              <a:rPr kumimoji="0" lang="en-IE" sz="1600" b="1" i="0" u="none" strike="noStrike" kern="1200" cap="none" spc="6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and</a:t>
            </a:r>
            <a:r>
              <a:rPr kumimoji="0" lang="en-IE" sz="1600" b="1" i="0" u="none" strike="noStrike" kern="1200" cap="none" spc="5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improved</a:t>
            </a:r>
            <a:r>
              <a:rPr kumimoji="0" lang="en-IE" sz="1600" b="1" i="0" u="none" strike="noStrike" kern="1200" cap="none" spc="6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efficacy</a:t>
            </a:r>
            <a:r>
              <a:rPr kumimoji="0" lang="en-IE" sz="1600" b="1" i="0" u="none" strike="noStrike" kern="1200" cap="none" spc="6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was</a:t>
            </a:r>
            <a:r>
              <a:rPr kumimoji="0" lang="en-IE" sz="1600" b="1" i="0" u="none" strike="noStrike" kern="1200" cap="none" spc="5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observed</a:t>
            </a:r>
            <a:r>
              <a:rPr kumimoji="0" lang="en-IE" sz="1600" b="1" i="0" u="none" strike="noStrike" kern="1200" cap="none" spc="60" normalizeH="0" baseline="0" noProof="0">
                <a:ln>
                  <a:noFill/>
                </a:ln>
                <a:solidFill>
                  <a:srgbClr val="FFFFFF"/>
                </a:solidFill>
                <a:effectLst/>
                <a:uLnTx/>
                <a:uFillTx/>
                <a:latin typeface="Arial"/>
                <a:ea typeface="+mn-ea"/>
                <a:cs typeface="Arial"/>
              </a:rPr>
              <a:t> </a:t>
            </a:r>
            <a:r>
              <a:rPr kumimoji="0" lang="en-IE" sz="1600" b="1" i="0" u="none" strike="noStrike" kern="1200" cap="none" spc="-25" normalizeH="0" baseline="0" noProof="0">
                <a:ln>
                  <a:noFill/>
                </a:ln>
                <a:solidFill>
                  <a:srgbClr val="FFFFFF"/>
                </a:solidFill>
                <a:effectLst/>
                <a:uLnTx/>
                <a:uFillTx/>
                <a:latin typeface="Arial"/>
                <a:ea typeface="+mn-ea"/>
                <a:cs typeface="Arial"/>
              </a:rPr>
              <a:t>at </a:t>
            </a:r>
            <a:r>
              <a:rPr kumimoji="0" lang="en-IE" sz="1600" b="1" i="0" u="none" strike="noStrike" kern="1200" cap="none" spc="0" normalizeH="0" baseline="0" noProof="0">
                <a:ln>
                  <a:noFill/>
                </a:ln>
                <a:solidFill>
                  <a:srgbClr val="FFFFFF"/>
                </a:solidFill>
                <a:effectLst/>
                <a:uLnTx/>
                <a:uFillTx/>
                <a:latin typeface="Arial"/>
                <a:ea typeface="+mn-ea"/>
                <a:cs typeface="Arial"/>
              </a:rPr>
              <a:t>higher</a:t>
            </a:r>
            <a:r>
              <a:rPr kumimoji="0" lang="en-IE" sz="1600" b="1" i="0" u="none" strike="noStrike" kern="1200" cap="none" spc="3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vs</a:t>
            </a:r>
            <a:r>
              <a:rPr kumimoji="0" lang="en-IE" sz="1600" b="1" i="0" u="none" strike="noStrike" kern="1200" cap="none" spc="3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lower</a:t>
            </a:r>
            <a:r>
              <a:rPr kumimoji="0" lang="en-IE" sz="1600" b="1" i="0" u="none" strike="noStrike" kern="1200" cap="none" spc="3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RDI</a:t>
            </a:r>
            <a:r>
              <a:rPr kumimoji="0" lang="en-IE" sz="1600" b="1" i="0" u="none" strike="noStrike" kern="1200" cap="none" spc="3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in</a:t>
            </a:r>
            <a:r>
              <a:rPr kumimoji="0" lang="en-IE" sz="1600" b="1" i="0" u="none" strike="noStrike" kern="1200" cap="none" spc="3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patients</a:t>
            </a:r>
            <a:r>
              <a:rPr kumimoji="0" lang="en-IE" sz="1600" b="1" i="0" u="none" strike="noStrike" kern="1200" cap="none" spc="3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who</a:t>
            </a:r>
            <a:r>
              <a:rPr kumimoji="0" lang="en-IE" sz="1600" b="1" i="0" u="none" strike="noStrike" kern="1200" cap="none" spc="3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were</a:t>
            </a:r>
            <a:r>
              <a:rPr kumimoji="0" lang="en-IE" sz="1600" b="1" i="0" u="none" strike="noStrike" kern="1200" cap="none" spc="3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&lt;</a:t>
            </a:r>
            <a:r>
              <a:rPr kumimoji="0" lang="en-IE" sz="1600" b="1" i="0" u="none" strike="noStrike" kern="1200" cap="none" spc="3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65</a:t>
            </a:r>
            <a:r>
              <a:rPr kumimoji="0" lang="en-IE" sz="1600" b="1" i="0" u="none" strike="noStrike" kern="1200" cap="none" spc="35" normalizeH="0" baseline="0" noProof="0">
                <a:ln>
                  <a:noFill/>
                </a:ln>
                <a:solidFill>
                  <a:srgbClr val="FFFFFF"/>
                </a:solidFill>
                <a:effectLst/>
                <a:uLnTx/>
                <a:uFillTx/>
                <a:latin typeface="Arial"/>
                <a:ea typeface="+mn-ea"/>
                <a:cs typeface="Arial"/>
              </a:rPr>
              <a:t> </a:t>
            </a:r>
            <a:r>
              <a:rPr kumimoji="0" lang="en-IE" sz="1600" b="1" i="0" u="none" strike="noStrike" kern="1200" cap="none" spc="-10" normalizeH="0" baseline="0" noProof="0">
                <a:ln>
                  <a:noFill/>
                </a:ln>
                <a:solidFill>
                  <a:srgbClr val="FFFFFF"/>
                </a:solidFill>
                <a:effectLst/>
                <a:uLnTx/>
                <a:uFillTx/>
                <a:latin typeface="Arial"/>
                <a:ea typeface="+mn-ea"/>
                <a:cs typeface="Arial"/>
              </a:rPr>
              <a:t>years</a:t>
            </a:r>
            <a:endParaRPr kumimoji="0" lang="en-IE" sz="1600" b="0" i="0" u="none" strike="noStrike" kern="1200" cap="none" spc="0" normalizeH="0" baseline="0" noProof="0">
              <a:ln>
                <a:noFill/>
              </a:ln>
              <a:solidFill>
                <a:srgbClr val="FFFFFF"/>
              </a:solidFill>
              <a:effectLst/>
              <a:uLnTx/>
              <a:uFillTx/>
              <a:latin typeface="Arial"/>
              <a:ea typeface="+mn-ea"/>
              <a:cs typeface="Arial"/>
            </a:endParaRPr>
          </a:p>
          <a:p>
            <a:pPr marL="231775" marR="118745" lvl="0" indent="-120650" algn="l" defTabSz="914400" rtl="0" eaLnBrk="1" fontAlgn="auto" latinLnBrk="0" hangingPunct="1">
              <a:lnSpc>
                <a:spcPct val="104200"/>
              </a:lnSpc>
              <a:spcBef>
                <a:spcPts val="660"/>
              </a:spcBef>
              <a:spcAft>
                <a:spcPts val="0"/>
              </a:spcAft>
              <a:buClrTx/>
              <a:buSzTx/>
              <a:buFontTx/>
              <a:buChar char="•"/>
              <a:tabLst>
                <a:tab pos="231775" algn="l"/>
              </a:tabLst>
              <a:defRPr/>
            </a:pPr>
            <a:r>
              <a:rPr kumimoji="0" lang="en-IE" sz="1600" b="1" i="0" u="none" strike="noStrike" kern="1200" cap="none" spc="0" normalizeH="0" baseline="0" noProof="0">
                <a:ln>
                  <a:noFill/>
                </a:ln>
                <a:solidFill>
                  <a:srgbClr val="FFFFFF"/>
                </a:solidFill>
                <a:effectLst/>
                <a:uLnTx/>
                <a:uFillTx/>
                <a:latin typeface="Arial"/>
                <a:ea typeface="+mn-ea"/>
                <a:cs typeface="Arial"/>
              </a:rPr>
              <a:t>TTD</a:t>
            </a:r>
            <a:r>
              <a:rPr kumimoji="0" lang="en-IE" sz="1600" b="1" i="0" u="none" strike="noStrike" kern="1200" cap="none" spc="3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for</a:t>
            </a:r>
            <a:r>
              <a:rPr kumimoji="0" lang="en-IE" sz="1600" b="1" i="0" u="none" strike="noStrike" kern="1200" cap="none" spc="4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fatigue</a:t>
            </a:r>
            <a:r>
              <a:rPr kumimoji="0" lang="en-IE" sz="1600" b="1" i="0" u="none" strike="noStrike" kern="1200" cap="none" spc="3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was</a:t>
            </a:r>
            <a:r>
              <a:rPr kumimoji="0" lang="en-IE" sz="1600" b="1" i="0" u="none" strike="noStrike" kern="1200" cap="none" spc="4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significantly</a:t>
            </a:r>
            <a:r>
              <a:rPr kumimoji="0" lang="en-IE" sz="1600" b="1" i="0" u="none" strike="noStrike" kern="1200" cap="none" spc="4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longer</a:t>
            </a:r>
            <a:r>
              <a:rPr kumimoji="0" lang="en-IE" sz="1600" b="1" i="0" u="none" strike="noStrike" kern="1200" cap="none" spc="35"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for</a:t>
            </a:r>
            <a:r>
              <a:rPr kumimoji="0" lang="en-IE" sz="1600" b="1" i="0" u="none" strike="noStrike" kern="1200" cap="none" spc="4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SG</a:t>
            </a:r>
            <a:r>
              <a:rPr kumimoji="0" lang="en-IE" sz="1600" b="1" i="0" u="none" strike="noStrike" kern="1200" cap="none" spc="4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vs</a:t>
            </a:r>
            <a:r>
              <a:rPr kumimoji="0" lang="en-IE" sz="1600" b="1" i="0" u="none" strike="noStrike" kern="1200" cap="none" spc="35" normalizeH="0" baseline="0" noProof="0">
                <a:ln>
                  <a:noFill/>
                </a:ln>
                <a:solidFill>
                  <a:srgbClr val="FFFFFF"/>
                </a:solidFill>
                <a:effectLst/>
                <a:uLnTx/>
                <a:uFillTx/>
                <a:latin typeface="Arial"/>
                <a:ea typeface="+mn-ea"/>
                <a:cs typeface="Arial"/>
              </a:rPr>
              <a:t> </a:t>
            </a:r>
            <a:r>
              <a:rPr kumimoji="0" lang="en-IE" sz="1600" b="1" i="0" u="none" strike="noStrike" kern="1200" cap="none" spc="-25" normalizeH="0" baseline="0" noProof="0">
                <a:ln>
                  <a:noFill/>
                </a:ln>
                <a:solidFill>
                  <a:srgbClr val="FFFFFF"/>
                </a:solidFill>
                <a:effectLst/>
                <a:uLnTx/>
                <a:uFillTx/>
                <a:latin typeface="Arial"/>
                <a:ea typeface="+mn-ea"/>
                <a:cs typeface="Arial"/>
              </a:rPr>
              <a:t>TPC </a:t>
            </a:r>
            <a:r>
              <a:rPr kumimoji="0" lang="en-IE" sz="1600" b="1" i="0" u="none" strike="noStrike" kern="1200" cap="none" spc="0" normalizeH="0" baseline="0" noProof="0">
                <a:ln>
                  <a:noFill/>
                </a:ln>
                <a:solidFill>
                  <a:srgbClr val="FFFFFF"/>
                </a:solidFill>
                <a:effectLst/>
                <a:uLnTx/>
                <a:uFillTx/>
                <a:latin typeface="Arial"/>
                <a:ea typeface="+mn-ea"/>
                <a:cs typeface="Arial"/>
              </a:rPr>
              <a:t>in</a:t>
            </a:r>
            <a:r>
              <a:rPr kumimoji="0" lang="en-IE" sz="1600" b="1" i="0" u="none" strike="noStrike" kern="1200" cap="none" spc="3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patients</a:t>
            </a:r>
            <a:r>
              <a:rPr kumimoji="0" lang="en-IE" sz="1600" b="1" i="0" u="none" strike="noStrike" kern="1200" cap="none" spc="3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who</a:t>
            </a:r>
            <a:r>
              <a:rPr kumimoji="0" lang="en-IE" sz="1600" b="1" i="0" u="none" strike="noStrike" kern="1200" cap="none" spc="3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were</a:t>
            </a:r>
            <a:r>
              <a:rPr kumimoji="0" lang="en-IE" sz="1600" b="1" i="0" u="none" strike="noStrike" kern="1200" cap="none" spc="3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&lt;</a:t>
            </a:r>
            <a:r>
              <a:rPr kumimoji="0" lang="en-IE" sz="1600" b="1" i="0" u="none" strike="noStrike" kern="1200" cap="none" spc="30" normalizeH="0" baseline="0" noProof="0">
                <a:ln>
                  <a:noFill/>
                </a:ln>
                <a:solidFill>
                  <a:srgbClr val="FFFFFF"/>
                </a:solidFill>
                <a:effectLst/>
                <a:uLnTx/>
                <a:uFillTx/>
                <a:latin typeface="Arial"/>
                <a:ea typeface="+mn-ea"/>
                <a:cs typeface="Arial"/>
              </a:rPr>
              <a:t> </a:t>
            </a:r>
            <a:r>
              <a:rPr kumimoji="0" lang="en-IE" sz="1600" b="1" i="0" u="none" strike="noStrike" kern="1200" cap="none" spc="0" normalizeH="0" baseline="0" noProof="0">
                <a:ln>
                  <a:noFill/>
                </a:ln>
                <a:solidFill>
                  <a:srgbClr val="FFFFFF"/>
                </a:solidFill>
                <a:effectLst/>
                <a:uLnTx/>
                <a:uFillTx/>
                <a:latin typeface="Arial"/>
                <a:ea typeface="+mn-ea"/>
                <a:cs typeface="Arial"/>
              </a:rPr>
              <a:t>65</a:t>
            </a:r>
            <a:r>
              <a:rPr kumimoji="0" lang="en-IE" sz="1600" b="1" i="0" u="none" strike="noStrike" kern="1200" cap="none" spc="35" normalizeH="0" baseline="0" noProof="0">
                <a:ln>
                  <a:noFill/>
                </a:ln>
                <a:solidFill>
                  <a:srgbClr val="FFFFFF"/>
                </a:solidFill>
                <a:effectLst/>
                <a:uLnTx/>
                <a:uFillTx/>
                <a:latin typeface="Arial"/>
                <a:ea typeface="+mn-ea"/>
                <a:cs typeface="Arial"/>
              </a:rPr>
              <a:t> </a:t>
            </a:r>
            <a:r>
              <a:rPr kumimoji="0" lang="en-IE" sz="1600" b="1" i="0" u="none" strike="noStrike" kern="1200" cap="none" spc="-20" normalizeH="0" baseline="0" noProof="0">
                <a:ln>
                  <a:noFill/>
                </a:ln>
                <a:solidFill>
                  <a:srgbClr val="FFFFFF"/>
                </a:solidFill>
                <a:effectLst/>
                <a:uLnTx/>
                <a:uFillTx/>
                <a:latin typeface="Arial"/>
                <a:ea typeface="+mn-ea"/>
                <a:cs typeface="Arial"/>
              </a:rPr>
              <a:t>years</a:t>
            </a:r>
            <a:endParaRPr kumimoji="0" lang="en-IE" sz="1600" b="0" i="0" u="none" strike="noStrike" kern="1200" cap="none" spc="0" normalizeH="0" baseline="0" noProof="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3723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3D357E-3BBF-F065-5974-A13C9681B474}"/>
              </a:ext>
            </a:extLst>
          </p:cNvPr>
          <p:cNvSpPr txBox="1"/>
          <p:nvPr/>
        </p:nvSpPr>
        <p:spPr>
          <a:xfrm>
            <a:off x="2273581" y="1748127"/>
            <a:ext cx="9370664"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Trodelvy</a:t>
            </a:r>
            <a:r>
              <a:rPr kumimoji="0" lang="sv-SE" sz="14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(sacituzumab </a:t>
            </a: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govitecan</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C225DACC-4015-140A-09F8-6E402D7178DA}"/>
              </a:ext>
            </a:extLst>
          </p:cNvPr>
          <p:cNvSpPr txBox="1"/>
          <p:nvPr/>
        </p:nvSpPr>
        <p:spPr>
          <a:xfrm>
            <a:off x="2273581" y="2280624"/>
            <a:ext cx="8681291" cy="346043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Detta läkemedel är föremål för utökad</a:t>
            </a:r>
            <a:r>
              <a:rPr kumimoji="0" lang="sv-SE" sz="1050" b="1" i="1"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 </a:t>
            </a: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övervakning.</a:t>
            </a:r>
            <a:endParaRPr kumimoji="0" lang="sv-SE" sz="1050" b="0" i="0" u="none" strike="noStrike" kern="1200" cap="none" spc="0" normalizeH="0" baseline="0" noProof="0" dirty="0">
              <a:ln>
                <a:noFill/>
              </a:ln>
              <a:solidFill>
                <a:srgbClr val="000000"/>
              </a:solidFill>
              <a:effectLst/>
              <a:uLnTx/>
              <a:uFillTx/>
              <a:latin typeface="Times New Roman" panose="02020603050405020304" pitchFamily="18" charset="0"/>
              <a:ea typeface="SimSun" panose="02010600030101010101" pitchFamily="2" charset="-122"/>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Trodelvy® </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sacituzumabgovitekan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200 mg pulver till koncentrat till infusionsvätska, lösning. Antineoplastiska medel. Antikropp-</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läkemedelskonjugat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Rx</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EF.  </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Indikationer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Monoterapi vid behandling av vuxna patienter med icke-</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resektabel</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metastaserad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trippelnegativ bröstcancer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mTNBC</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som tidigare har fått två eller flera systemiska behandlingar, varav minst en av dem mot avancerad sjukdom. Monoterapi vid behandling av vuxna patienter med icke-</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resektabel</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metastaserad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hormonreceptor (HR)-positiv, HER2-negativ bröstcancer som har fått endokrinbaserad behandling och minst två ytterligare systemiska behandlingar för avancerad sjukdom.</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Kontraindikationer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Överkänslighet mot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sacituzumabgovitekan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hjälpämne.</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Varningar och försiktighet: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Kan orsaka svår eller livshotande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neutropeni</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Det rekommenderas att patienternas blodvärden övervakas under behandlingen. Ska inte administreras om det absoluta antalet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neutrofiler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understiger 1 500/mm</a:t>
            </a:r>
            <a:r>
              <a:rPr kumimoji="0" lang="sv-SE" sz="105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på dag 1 under någon cykel eller om antalet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neutrofiler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understiger 1 000/mm</a:t>
            </a:r>
            <a:r>
              <a:rPr kumimoji="0" lang="sv-SE" sz="105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på dag 8 under någon cykel eller vid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neutropen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feber. Kan orsaka svår diarré. Ska inte administreras vid diarré av grad 3–4. Kan orsaka svår eller livshotande överkänslighet. Premedicinering rekommenderas och noggrann observation med avseende på infusionsrelaterade reaktioner. För att förebygga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cytostatikainducerat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illamående och kräkningar rekommenderas förebyggande behandling med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antiemetika</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Patienten måste övervakas under varje infusion och i minst 30 minuter efter varje infusion. Patienter med känd reducerad UGT1A1-aktivitet ska övervakas noga med avseende på biverkningar. Gravida kvinnor och fertila kvinnor ska informeras om den potentiella risken för foster. Innehåller natrium, ska beaktas i relation till patientens totala natriumintag.</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Innehavare av marknadsföringstillståndet: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Gilead Sciences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Ireland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UC</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För information: </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Kontakta Gilead Sciences Sweden AB, + 46 (0) 8 5057 1849. För fullständig information om dosering, varningar och försiktighet, interaktioner och biverkningar samt aktuell information om förpackningar och priser se </a:t>
            </a:r>
            <a:r>
              <a:rPr kumimoji="0" lang="sv-SE" sz="1050" b="0" i="0" u="sng" strike="noStrike" kern="1200" cap="none" spc="0" normalizeH="0" baseline="0" noProof="0" dirty="0">
                <a:ln>
                  <a:noFill/>
                </a:ln>
                <a:solidFill>
                  <a:srgbClr val="0563C1"/>
                </a:solidFill>
                <a:effectLst/>
                <a:uLnTx/>
                <a:uFillTx/>
                <a:latin typeface="Calibri" panose="020F0502020204030204" pitchFamily="34" charset="0"/>
                <a:ea typeface="Calibri" panose="020F0502020204030204" pitchFamily="34" charset="0"/>
                <a:cs typeface="Times New Roman" panose="02020603050405020304" pitchFamily="18" charset="0"/>
                <a:hlinkClick r:id="rId2"/>
              </a:rPr>
              <a:t>www.fass.se</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Baserad på produktresumé: 07/2023</a:t>
            </a:r>
          </a:p>
        </p:txBody>
      </p:sp>
      <p:sp>
        <p:nvSpPr>
          <p:cNvPr id="5" name="TextBox 4">
            <a:extLst>
              <a:ext uri="{FF2B5EF4-FFF2-40B4-BE49-F238E27FC236}">
                <a16:creationId xmlns:a16="http://schemas.microsoft.com/office/drawing/2014/main" id="{057C0A85-B665-28BF-F780-5C2F34EEEC3D}"/>
              </a:ext>
            </a:extLst>
          </p:cNvPr>
          <p:cNvSpPr txBox="1"/>
          <p:nvPr/>
        </p:nvSpPr>
        <p:spPr>
          <a:xfrm>
            <a:off x="-2146" y="6385636"/>
            <a:ext cx="6098146" cy="261610"/>
          </a:xfrm>
          <a:prstGeom prst="rect">
            <a:avLst/>
          </a:prstGeom>
          <a:noFill/>
        </p:spPr>
        <p:txBody>
          <a:bodyPr wrap="square">
            <a:spAutoFit/>
          </a:bodyPr>
          <a:lstStyle/>
          <a:p>
            <a:r>
              <a:rPr lang="en-US" sz="1100" b="0" i="0" dirty="0">
                <a:solidFill>
                  <a:srgbClr val="787A7E"/>
                </a:solidFill>
                <a:effectLst/>
                <a:latin typeface="Trebuchet MS" panose="020B0603020202020204" pitchFamily="34" charset="0"/>
              </a:rPr>
              <a:t>SE-TRO-0145 Date of preparation April 2024</a:t>
            </a:r>
            <a:endParaRPr lang="en-US" sz="1100" b="0" i="0" dirty="0">
              <a:solidFill>
                <a:srgbClr val="787A7E"/>
              </a:solidFill>
              <a:latin typeface="Trebuchet MS" panose="020B0603020202020204" pitchFamily="34" charset="0"/>
            </a:endParaRPr>
          </a:p>
        </p:txBody>
      </p:sp>
    </p:spTree>
    <p:extLst>
      <p:ext uri="{BB962C8B-B14F-4D97-AF65-F5344CB8AC3E}">
        <p14:creationId xmlns:p14="http://schemas.microsoft.com/office/powerpoint/2010/main" val="1456972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87CB0A9-3628-467A-AFB6-C5C9D1707BF5}"/>
              </a:ext>
            </a:extLst>
          </p:cNvPr>
          <p:cNvSpPr>
            <a:spLocks noGrp="1"/>
          </p:cNvSpPr>
          <p:nvPr>
            <p:ph sz="half" idx="1"/>
          </p:nvPr>
        </p:nvSpPr>
        <p:spPr/>
        <p:txBody>
          <a:bodyPr/>
          <a:lstStyle/>
          <a:p>
            <a:pPr marL="0" indent="0">
              <a:buNone/>
            </a:pPr>
            <a:endParaRPr lang="en-US" sz="800"/>
          </a:p>
        </p:txBody>
      </p:sp>
      <p:pic>
        <p:nvPicPr>
          <p:cNvPr id="4" name="Picture 3" descr="A picture containing text&#10;&#10;Description automatically generated">
            <a:extLst>
              <a:ext uri="{FF2B5EF4-FFF2-40B4-BE49-F238E27FC236}">
                <a16:creationId xmlns:a16="http://schemas.microsoft.com/office/drawing/2014/main" id="{51F0190D-D739-4546-8B89-0D4F1DC812AF}"/>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
        <p:nvSpPr>
          <p:cNvPr id="5" name="Text Placeholder 2">
            <a:extLst>
              <a:ext uri="{FF2B5EF4-FFF2-40B4-BE49-F238E27FC236}">
                <a16:creationId xmlns:a16="http://schemas.microsoft.com/office/drawing/2014/main" id="{A9525EC7-12D0-430A-B5B6-D3B1CC1DE63F}"/>
              </a:ext>
            </a:extLst>
          </p:cNvPr>
          <p:cNvSpPr txBox="1">
            <a:spLocks/>
          </p:cNvSpPr>
          <p:nvPr/>
        </p:nvSpPr>
        <p:spPr>
          <a:xfrm>
            <a:off x="5865223" y="601662"/>
            <a:ext cx="6093414" cy="5654675"/>
          </a:xfrm>
          <a:prstGeom prst="rect">
            <a:avLst/>
          </a:prstGeom>
        </p:spPr>
        <p:txBody>
          <a:bodyPr vert="horz" lIns="91440" tIns="45720" rIns="91440" bIns="45720" rtlCol="0" anchor="ctr">
            <a:normAutofit/>
          </a:bodyPr>
          <a:lstStyle>
            <a:lvl1pPr marL="0" indent="0" algn="r" defTabSz="914400" rtl="0" eaLnBrk="1" latinLnBrk="0" hangingPunct="1">
              <a:lnSpc>
                <a:spcPct val="114000"/>
              </a:lnSpc>
              <a:spcBef>
                <a:spcPts val="0"/>
              </a:spcBef>
              <a:spcAft>
                <a:spcPts val="600"/>
              </a:spcAft>
              <a:buClr>
                <a:schemeClr val="tx1"/>
              </a:buClr>
              <a:buSzPct val="65000"/>
              <a:buFont typeface="Monaco" pitchFamily="2" charset="77"/>
              <a:buNone/>
              <a:defRPr sz="2000" b="0" i="0" kern="1600" spc="-50" baseline="0">
                <a:solidFill>
                  <a:schemeClr val="tx1"/>
                </a:solidFill>
                <a:latin typeface="Trebuchet MS" panose="020B0703020202090204" pitchFamily="34" charset="0"/>
                <a:ea typeface="+mn-ea"/>
                <a:cs typeface="+mn-cs"/>
              </a:defRPr>
            </a:lvl1pPr>
            <a:lvl2pPr marL="675958" indent="-285750" algn="l" defTabSz="914400" rtl="0" eaLnBrk="1" latinLnBrk="0" hangingPunct="1">
              <a:lnSpc>
                <a:spcPct val="114000"/>
              </a:lnSpc>
              <a:spcBef>
                <a:spcPts val="0"/>
              </a:spcBef>
              <a:spcAft>
                <a:spcPts val="600"/>
              </a:spcAft>
              <a:buFont typeface="Monaco" pitchFamily="2" charset="77"/>
              <a:buChar char="⎻"/>
              <a:tabLst/>
              <a:defRPr lang="en-US" sz="1200" b="0" i="0" kern="1600" spc="-50" baseline="0" dirty="0">
                <a:solidFill>
                  <a:schemeClr val="tx1"/>
                </a:solidFill>
                <a:latin typeface="+mj-lt"/>
                <a:ea typeface="+mn-ea"/>
                <a:cs typeface="+mn-cs"/>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lang="en-US" sz="1050" b="0" i="1" kern="1600" spc="-50" baseline="0" dirty="0" smtClean="0">
                <a:solidFill>
                  <a:schemeClr val="tx1"/>
                </a:solidFill>
                <a:latin typeface="Georgia" panose="02040502050405020303" pitchFamily="18" charset="0"/>
                <a:ea typeface="+mn-ea"/>
                <a:cs typeface="+mn-cs"/>
              </a:defRPr>
            </a:lvl3pPr>
            <a:lvl4pPr marL="1136332" indent="-171450" algn="l" defTabSz="914400" rtl="0" eaLnBrk="1" latinLnBrk="0" hangingPunct="1">
              <a:lnSpc>
                <a:spcPct val="114000"/>
              </a:lnSpc>
              <a:spcBef>
                <a:spcPts val="0"/>
              </a:spcBef>
              <a:spcAft>
                <a:spcPts val="600"/>
              </a:spcAft>
              <a:buFont typeface="Monaco" pitchFamily="2" charset="77"/>
              <a:buChar char="⎻"/>
              <a:tabLst/>
              <a:defRPr lang="en-US" sz="1050" b="0" i="1" kern="1600" spc="-50" baseline="0" dirty="0">
                <a:solidFill>
                  <a:schemeClr val="tx1"/>
                </a:solidFill>
                <a:latin typeface="Georgia" panose="02040502050405020303" pitchFamily="18" charset="0"/>
                <a:ea typeface="+mn-ea"/>
                <a:cs typeface="+mn-cs"/>
              </a:defRPr>
            </a:lvl4pPr>
            <a:lvl5pPr marL="1353503" indent="-171450" algn="l" defTabSz="914400" rtl="0" eaLnBrk="1" latinLnBrk="0" hangingPunct="1">
              <a:lnSpc>
                <a:spcPct val="114000"/>
              </a:lnSpc>
              <a:spcBef>
                <a:spcPts val="0"/>
              </a:spcBef>
              <a:spcAft>
                <a:spcPts val="600"/>
              </a:spcAft>
              <a:buFont typeface="Monaco" pitchFamily="2" charset="77"/>
              <a:buChar char="⎻"/>
              <a:tabLst/>
              <a:defRPr sz="1050" b="0" i="1" kern="1600" spc="-5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4000"/>
              </a:lnSpc>
              <a:spcBef>
                <a:spcPts val="0"/>
              </a:spcBef>
              <a:spcAft>
                <a:spcPts val="600"/>
              </a:spcAft>
              <a:buClr>
                <a:srgbClr val="54565B"/>
              </a:buClr>
              <a:buSzPct val="65000"/>
              <a:buFont typeface="Monaco" pitchFamily="2" charset="77"/>
              <a:buNone/>
              <a:tabLst/>
              <a:defRPr/>
            </a:pPr>
            <a:r>
              <a:rPr kumimoji="0" lang="en-IE" sz="24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mn-cs"/>
              </a:rPr>
              <a:t>Clinical Outcomes by Age Subgroups in the Phase 3 TROPiCS-02 Study of Sacituzumab </a:t>
            </a:r>
            <a:r>
              <a:rPr kumimoji="0" lang="en-IE" sz="2400" b="0" i="0" u="none" strike="noStrike" kern="1600" cap="none" spc="-50" normalizeH="0" baseline="0" noProof="0" dirty="0" err="1">
                <a:ln>
                  <a:noFill/>
                </a:ln>
                <a:solidFill>
                  <a:srgbClr val="54565B"/>
                </a:solidFill>
                <a:effectLst/>
                <a:uLnTx/>
                <a:uFillTx/>
                <a:latin typeface="Trebuchet MS" panose="020B0603020202020204" pitchFamily="34" charset="0"/>
                <a:ea typeface="+mn-ea"/>
                <a:cs typeface="+mn-cs"/>
              </a:rPr>
              <a:t>Govitecan</a:t>
            </a:r>
            <a:r>
              <a:rPr kumimoji="0" lang="en-IE" sz="24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mn-cs"/>
              </a:rPr>
              <a:t> vs Treatment of Physician’s Choice in HR+/HER2− Metastatic Breast Cancer</a:t>
            </a:r>
          </a:p>
          <a:p>
            <a:pPr marL="0" marR="0" lvl="0" indent="0" algn="l" defTabSz="914400" rtl="0" eaLnBrk="1" fontAlgn="auto" latinLnBrk="0" hangingPunct="1">
              <a:lnSpc>
                <a:spcPct val="114000"/>
              </a:lnSpc>
              <a:spcBef>
                <a:spcPts val="0"/>
              </a:spcBef>
              <a:spcAft>
                <a:spcPts val="600"/>
              </a:spcAft>
              <a:buClr>
                <a:srgbClr val="54565B"/>
              </a:buClr>
              <a:buSzPct val="65000"/>
              <a:buFont typeface="Monaco" pitchFamily="2" charset="77"/>
              <a:buNone/>
              <a:tabLst/>
              <a:defRPr/>
            </a:pPr>
            <a:r>
              <a:rPr kumimoji="0" lang="en-US" sz="14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mn-cs"/>
              </a:rPr>
              <a:t>Poster # PO5-21-09</a:t>
            </a:r>
          </a:p>
          <a:p>
            <a:pPr marL="0" marR="342900" lvl="0" indent="0" algn="l" defTabSz="914400" rtl="0" eaLnBrk="1" fontAlgn="auto" latinLnBrk="0" hangingPunct="1">
              <a:lnSpc>
                <a:spcPct val="107000"/>
              </a:lnSpc>
              <a:spcBef>
                <a:spcPts val="0"/>
              </a:spcBef>
              <a:spcAft>
                <a:spcPts val="800"/>
              </a:spcAft>
              <a:buClr>
                <a:srgbClr val="54565B"/>
              </a:buClr>
              <a:buSzPct val="65000"/>
              <a:buFont typeface="Monaco" pitchFamily="2" charset="77"/>
              <a:buNone/>
              <a:tabLst/>
              <a:defRPr/>
            </a:pPr>
            <a:r>
              <a:rPr kumimoji="0" lang="en-US" sz="1400" b="0" i="0" u="none" strike="noStrike" kern="1600" cap="none" spc="-50" normalizeH="0" baseline="0" noProof="0" dirty="0">
                <a:ln>
                  <a:noFill/>
                </a:ln>
                <a:solidFill>
                  <a:srgbClr val="54565B"/>
                </a:solidFill>
                <a:effectLst/>
                <a:uLnTx/>
                <a:uFillTx/>
                <a:latin typeface="Trebuchet MS" panose="020B0603020202020204"/>
                <a:ea typeface="+mn-ea"/>
                <a:cs typeface="Arial" panose="020B0604020202020204" pitchFamily="34" charset="0"/>
              </a:rPr>
              <a:t>Aditya Bardia,</a:t>
            </a:r>
            <a:r>
              <a:rPr kumimoji="0" lang="en-US" sz="1400" b="0" i="0" u="none" strike="noStrike" kern="1600" cap="none" spc="-50" normalizeH="0" baseline="30000" noProof="0" dirty="0">
                <a:ln>
                  <a:noFill/>
                </a:ln>
                <a:solidFill>
                  <a:srgbClr val="54565B"/>
                </a:solidFill>
                <a:effectLst/>
                <a:uLnTx/>
                <a:uFillTx/>
                <a:latin typeface="Trebuchet MS" panose="020B0603020202020204"/>
                <a:ea typeface="+mn-ea"/>
                <a:cs typeface="Arial" panose="020B0604020202020204" pitchFamily="34" charset="0"/>
              </a:rPr>
              <a:t>1</a:t>
            </a:r>
            <a:r>
              <a:rPr kumimoji="0" lang="en-US" sz="1400" b="0" i="0" u="none" strike="noStrike" kern="1600" cap="none" spc="-50" normalizeH="0" baseline="0" noProof="0" dirty="0">
                <a:ln>
                  <a:noFill/>
                </a:ln>
                <a:solidFill>
                  <a:srgbClr val="54565B"/>
                </a:solidFill>
                <a:effectLst/>
                <a:uLnTx/>
                <a:uFillTx/>
                <a:latin typeface="Trebuchet MS" panose="020B0603020202020204"/>
                <a:ea typeface="+mn-ea"/>
                <a:cs typeface="Arial" panose="020B0604020202020204" pitchFamily="34" charset="0"/>
              </a:rPr>
              <a:t> Peter Schmid,</a:t>
            </a:r>
            <a:r>
              <a:rPr kumimoji="0" lang="en-US" sz="1400" b="0" i="0" u="none" strike="noStrike" kern="1600" cap="none" spc="-50" normalizeH="0" baseline="30000" noProof="0" dirty="0">
                <a:ln>
                  <a:noFill/>
                </a:ln>
                <a:solidFill>
                  <a:srgbClr val="54565B"/>
                </a:solidFill>
                <a:effectLst/>
                <a:uLnTx/>
                <a:uFillTx/>
                <a:latin typeface="Trebuchet MS" panose="020B0603020202020204"/>
                <a:ea typeface="+mn-ea"/>
                <a:cs typeface="Arial" panose="020B0604020202020204" pitchFamily="34" charset="0"/>
              </a:rPr>
              <a:t>2</a:t>
            </a:r>
            <a:r>
              <a:rPr kumimoji="0" lang="en-US" sz="1400" b="0" i="0" u="none" strike="noStrike" kern="1600" cap="none" spc="-50" normalizeH="0" baseline="0" noProof="0" dirty="0">
                <a:ln>
                  <a:noFill/>
                </a:ln>
                <a:solidFill>
                  <a:srgbClr val="54565B"/>
                </a:solidFill>
                <a:effectLst/>
                <a:uLnTx/>
                <a:uFillTx/>
                <a:latin typeface="Trebuchet MS" panose="020B0603020202020204"/>
                <a:ea typeface="+mn-ea"/>
                <a:cs typeface="Arial" panose="020B0604020202020204" pitchFamily="34" charset="0"/>
              </a:rPr>
              <a:t> Sara M. Tolaney,</a:t>
            </a:r>
            <a:r>
              <a:rPr kumimoji="0" lang="en-US" sz="1400" b="0" i="0" u="none" strike="noStrike" kern="1600" cap="none" spc="-50" normalizeH="0" baseline="30000" noProof="0" dirty="0">
                <a:ln>
                  <a:noFill/>
                </a:ln>
                <a:solidFill>
                  <a:srgbClr val="54565B"/>
                </a:solidFill>
                <a:effectLst/>
                <a:uLnTx/>
                <a:uFillTx/>
                <a:latin typeface="Trebuchet MS" panose="020B0603020202020204"/>
                <a:ea typeface="+mn-ea"/>
                <a:cs typeface="Arial" panose="020B0604020202020204" pitchFamily="34" charset="0"/>
              </a:rPr>
              <a:t>3</a:t>
            </a:r>
            <a:r>
              <a:rPr kumimoji="0" lang="en-US" sz="1400" b="0" i="0" u="none" strike="noStrike" kern="1600" cap="none" spc="-50" normalizeH="0" baseline="0" noProof="0" dirty="0">
                <a:ln>
                  <a:noFill/>
                </a:ln>
                <a:solidFill>
                  <a:srgbClr val="54565B"/>
                </a:solidFill>
                <a:effectLst/>
                <a:uLnTx/>
                <a:uFillTx/>
                <a:latin typeface="Trebuchet MS" panose="020B0603020202020204"/>
                <a:ea typeface="+mn-ea"/>
                <a:cs typeface="Arial" panose="020B0604020202020204" pitchFamily="34" charset="0"/>
              </a:rPr>
              <a:t> Frederik Marmé,</a:t>
            </a:r>
            <a:r>
              <a:rPr kumimoji="0" lang="en-US" sz="1400" b="0" i="0" u="none" strike="noStrike" kern="1600" cap="none" spc="-50" normalizeH="0" baseline="30000" noProof="0" dirty="0">
                <a:ln>
                  <a:noFill/>
                </a:ln>
                <a:solidFill>
                  <a:srgbClr val="54565B"/>
                </a:solidFill>
                <a:effectLst/>
                <a:uLnTx/>
                <a:uFillTx/>
                <a:latin typeface="Trebuchet MS" panose="020B0603020202020204"/>
                <a:ea typeface="+mn-ea"/>
                <a:cs typeface="Arial" panose="020B0604020202020204" pitchFamily="34" charset="0"/>
              </a:rPr>
              <a:t>4</a:t>
            </a:r>
            <a:r>
              <a:rPr kumimoji="0" lang="en-US" sz="1400" b="0" i="0" u="none" strike="noStrike" kern="1600" cap="none" spc="-50" normalizeH="0" baseline="0" noProof="0" dirty="0">
                <a:ln>
                  <a:noFill/>
                </a:ln>
                <a:solidFill>
                  <a:srgbClr val="54565B"/>
                </a:solidFill>
                <a:effectLst/>
                <a:uLnTx/>
                <a:uFillTx/>
                <a:latin typeface="Trebuchet MS" panose="020B0603020202020204"/>
                <a:ea typeface="+mn-ea"/>
                <a:cs typeface="Arial" panose="020B0604020202020204" pitchFamily="34" charset="0"/>
              </a:rPr>
              <a:t> Javier Cortés,</a:t>
            </a:r>
            <a:r>
              <a:rPr kumimoji="0" lang="en-US" sz="1400" b="0" i="0" u="none" strike="noStrike" kern="1600" cap="none" spc="-50" normalizeH="0" baseline="30000" noProof="0" dirty="0">
                <a:ln>
                  <a:noFill/>
                </a:ln>
                <a:solidFill>
                  <a:srgbClr val="54565B"/>
                </a:solidFill>
                <a:effectLst/>
                <a:uLnTx/>
                <a:uFillTx/>
                <a:latin typeface="Trebuchet MS" panose="020B0603020202020204"/>
                <a:ea typeface="+mn-ea"/>
                <a:cs typeface="Arial" panose="020B0604020202020204" pitchFamily="34" charset="0"/>
              </a:rPr>
              <a:t>5</a:t>
            </a:r>
            <a:r>
              <a:rPr kumimoji="0" lang="en-US" sz="1400" b="0" i="0" u="none" strike="noStrike" kern="1600" cap="none" spc="-50" normalizeH="0" baseline="0" noProof="0" dirty="0">
                <a:ln>
                  <a:noFill/>
                </a:ln>
                <a:solidFill>
                  <a:srgbClr val="54565B"/>
                </a:solidFill>
                <a:effectLst/>
                <a:uLnTx/>
                <a:uFillTx/>
                <a:latin typeface="Trebuchet MS" panose="020B0603020202020204"/>
                <a:ea typeface="+mn-ea"/>
                <a:cs typeface="Arial" panose="020B0604020202020204" pitchFamily="34" charset="0"/>
              </a:rPr>
              <a:t> Theresa Valdez,</a:t>
            </a:r>
            <a:r>
              <a:rPr kumimoji="0" lang="en-US" sz="1400" b="0" i="0" u="none" strike="noStrike" kern="1600" cap="none" spc="-50" normalizeH="0" baseline="30000" noProof="0" dirty="0">
                <a:ln>
                  <a:noFill/>
                </a:ln>
                <a:solidFill>
                  <a:srgbClr val="54565B"/>
                </a:solidFill>
                <a:effectLst/>
                <a:uLnTx/>
                <a:uFillTx/>
                <a:latin typeface="Trebuchet MS" panose="020B0603020202020204"/>
                <a:ea typeface="+mn-ea"/>
                <a:cs typeface="Arial" panose="020B0604020202020204" pitchFamily="34" charset="0"/>
              </a:rPr>
              <a:t>6</a:t>
            </a:r>
            <a:r>
              <a:rPr kumimoji="0" lang="en-US" sz="1400" b="0" i="0" u="none" strike="noStrike" kern="1600" cap="none" spc="-50" normalizeH="0" baseline="0" noProof="0" dirty="0">
                <a:ln>
                  <a:noFill/>
                </a:ln>
                <a:solidFill>
                  <a:srgbClr val="54565B"/>
                </a:solidFill>
                <a:effectLst/>
                <a:uLnTx/>
                <a:uFillTx/>
                <a:latin typeface="Trebuchet MS" panose="020B0603020202020204"/>
                <a:ea typeface="+mn-ea"/>
                <a:cs typeface="Arial" panose="020B0604020202020204" pitchFamily="34" charset="0"/>
              </a:rPr>
              <a:t> Hao Wang,</a:t>
            </a:r>
            <a:r>
              <a:rPr kumimoji="0" lang="en-US" sz="1400" b="0" i="0" u="none" strike="noStrike" kern="1600" cap="none" spc="-50" normalizeH="0" baseline="30000" noProof="0" dirty="0">
                <a:ln>
                  <a:noFill/>
                </a:ln>
                <a:solidFill>
                  <a:srgbClr val="54565B"/>
                </a:solidFill>
                <a:effectLst/>
                <a:uLnTx/>
                <a:uFillTx/>
                <a:latin typeface="Trebuchet MS" panose="020B0603020202020204"/>
                <a:ea typeface="+mn-ea"/>
                <a:cs typeface="Arial" panose="020B0604020202020204" pitchFamily="34" charset="0"/>
              </a:rPr>
              <a:t>7</a:t>
            </a:r>
            <a:r>
              <a:rPr kumimoji="0" lang="en-US" sz="1400" b="0" i="0" u="none" strike="noStrike" kern="1600" cap="none" spc="-50" normalizeH="0" baseline="0" noProof="0" dirty="0">
                <a:ln>
                  <a:noFill/>
                </a:ln>
                <a:solidFill>
                  <a:srgbClr val="54565B"/>
                </a:solidFill>
                <a:effectLst/>
                <a:uLnTx/>
                <a:uFillTx/>
                <a:latin typeface="Trebuchet MS" panose="020B0603020202020204"/>
                <a:ea typeface="+mn-ea"/>
                <a:cs typeface="Arial" panose="020B0604020202020204" pitchFamily="34" charset="0"/>
              </a:rPr>
              <a:t> Wendy Verret,</a:t>
            </a:r>
            <a:r>
              <a:rPr kumimoji="0" lang="en-US" sz="1400" b="0" i="0" u="none" strike="noStrike" kern="1600" cap="none" spc="-50" normalizeH="0" baseline="30000" noProof="0" dirty="0">
                <a:ln>
                  <a:noFill/>
                </a:ln>
                <a:solidFill>
                  <a:srgbClr val="54565B"/>
                </a:solidFill>
                <a:effectLst/>
                <a:uLnTx/>
                <a:uFillTx/>
                <a:latin typeface="Trebuchet MS" panose="020B0603020202020204"/>
                <a:ea typeface="+mn-ea"/>
                <a:cs typeface="Arial" panose="020B0604020202020204" pitchFamily="34" charset="0"/>
              </a:rPr>
              <a:t>8</a:t>
            </a:r>
            <a:r>
              <a:rPr kumimoji="0" lang="en-US" sz="1400" b="0" i="0" u="none" strike="noStrike" kern="1600" cap="none" spc="-50" normalizeH="0" baseline="0" noProof="0" dirty="0">
                <a:ln>
                  <a:noFill/>
                </a:ln>
                <a:solidFill>
                  <a:srgbClr val="54565B"/>
                </a:solidFill>
                <a:effectLst/>
                <a:uLnTx/>
                <a:uFillTx/>
                <a:latin typeface="Trebuchet MS" panose="020B0603020202020204"/>
                <a:ea typeface="+mn-ea"/>
                <a:cs typeface="Arial" panose="020B0604020202020204" pitchFamily="34" charset="0"/>
              </a:rPr>
              <a:t> Hope S. Rugo</a:t>
            </a:r>
            <a:r>
              <a:rPr kumimoji="0" lang="en-US" sz="1400" b="0" i="0" u="none" strike="noStrike" kern="1600" cap="none" spc="-50" normalizeH="0" baseline="30000" noProof="0" dirty="0">
                <a:ln>
                  <a:noFill/>
                </a:ln>
                <a:solidFill>
                  <a:srgbClr val="54565B"/>
                </a:solidFill>
                <a:effectLst/>
                <a:uLnTx/>
                <a:uFillTx/>
                <a:latin typeface="Trebuchet MS" panose="020B0603020202020204"/>
                <a:ea typeface="+mn-ea"/>
                <a:cs typeface="Arial" panose="020B0604020202020204" pitchFamily="34" charset="0"/>
              </a:rPr>
              <a:t>9</a:t>
            </a:r>
          </a:p>
          <a:p>
            <a:pPr marL="0" marR="342900" lvl="0" indent="0" algn="l" defTabSz="914400" rtl="0" eaLnBrk="1" fontAlgn="auto" latinLnBrk="0" hangingPunct="1">
              <a:lnSpc>
                <a:spcPct val="107000"/>
              </a:lnSpc>
              <a:spcBef>
                <a:spcPts val="0"/>
              </a:spcBef>
              <a:spcAft>
                <a:spcPts val="800"/>
              </a:spcAft>
              <a:buClr>
                <a:srgbClr val="54565B"/>
              </a:buClr>
              <a:buSzPct val="65000"/>
              <a:buFont typeface="Monaco" pitchFamily="2" charset="77"/>
              <a:buNone/>
              <a:tabLst/>
              <a:defRPr/>
            </a:pPr>
            <a:endParaRPr kumimoji="0" lang="en-US" sz="1400" b="0" i="1" u="none" strike="noStrike" kern="1600" cap="none" spc="-50" normalizeH="0" baseline="30000" noProof="0" dirty="0">
              <a:ln>
                <a:noFill/>
              </a:ln>
              <a:solidFill>
                <a:srgbClr val="54565B"/>
              </a:solidFill>
              <a:effectLst/>
              <a:highlight>
                <a:srgbClr val="FFFF00"/>
              </a:highlight>
              <a:uLnTx/>
              <a:uFillTx/>
              <a:latin typeface="Trebuchet MS" panose="020B0603020202020204"/>
              <a:ea typeface="Calibri" panose="020F0502020204030204" pitchFamily="34" charset="0"/>
              <a:cs typeface="Arial" panose="020B0604020202020204" pitchFamily="34" charset="0"/>
            </a:endParaRPr>
          </a:p>
          <a:p>
            <a:pPr marL="0" marR="342900" lvl="0" indent="0" algn="l" defTabSz="914400" rtl="0" eaLnBrk="1" fontAlgn="auto" latinLnBrk="0" hangingPunct="1">
              <a:lnSpc>
                <a:spcPct val="107000"/>
              </a:lnSpc>
              <a:spcBef>
                <a:spcPts val="0"/>
              </a:spcBef>
              <a:spcAft>
                <a:spcPts val="800"/>
              </a:spcAft>
              <a:buClr>
                <a:srgbClr val="54565B"/>
              </a:buClr>
              <a:buSzPct val="65000"/>
              <a:buFont typeface="Monaco" pitchFamily="2" charset="77"/>
              <a:buNone/>
              <a:tabLst/>
              <a:defRPr/>
            </a:pPr>
            <a:r>
              <a:rPr kumimoji="0" lang="en-US" sz="1400" b="0" i="1" u="none" strike="noStrike" kern="1600" cap="none" spc="-50" normalizeH="0" baseline="30000" noProof="0" dirty="0">
                <a:ln>
                  <a:noFill/>
                </a:ln>
                <a:solidFill>
                  <a:srgbClr val="54565B"/>
                </a:solidFill>
                <a:effectLst/>
                <a:uLnTx/>
                <a:uFillTx/>
                <a:latin typeface="Trebuchet MS" panose="020B0603020202020204"/>
                <a:ea typeface="Calibri" panose="020F0502020204030204" pitchFamily="34" charset="0"/>
                <a:cs typeface="Arial" panose="020B0604020202020204" pitchFamily="34" charset="0"/>
              </a:rPr>
              <a:t>1Associate Professor of Medicine, Medical Oncology, Massachusetts General Hospital Cancer Center,  Harvard Medical School, Boston, MA, USA; 2Professor of Cancer Medicine, Barts Health NHS Trust,  London, UK; 3Associate Professor of Medicine, Department of Medical Oncology, Dana-Farber Cancer  Institute, Harvard Medical School, Boston, MA, USA; 4Professor of Experimental and Translational  Gynecologic Oncology, Medical Faculty Mannheim, </a:t>
            </a:r>
            <a:r>
              <a:rPr kumimoji="0" lang="en-US" sz="1400" b="0" i="1" u="none" strike="noStrike" kern="1600" cap="none" spc="-50" normalizeH="0" baseline="30000" noProof="0" dirty="0" err="1">
                <a:ln>
                  <a:noFill/>
                </a:ln>
                <a:solidFill>
                  <a:srgbClr val="54565B"/>
                </a:solidFill>
                <a:effectLst/>
                <a:uLnTx/>
                <a:uFillTx/>
                <a:latin typeface="Trebuchet MS" panose="020B0603020202020204"/>
                <a:ea typeface="Calibri" panose="020F0502020204030204" pitchFamily="34" charset="0"/>
                <a:cs typeface="Arial" panose="020B0604020202020204" pitchFamily="34" charset="0"/>
              </a:rPr>
              <a:t>Universitatsmedizin</a:t>
            </a:r>
            <a:r>
              <a:rPr kumimoji="0" lang="en-US" sz="1400" b="0" i="1" u="none" strike="noStrike" kern="1600" cap="none" spc="-50" normalizeH="0" baseline="30000" noProof="0" dirty="0">
                <a:ln>
                  <a:noFill/>
                </a:ln>
                <a:solidFill>
                  <a:srgbClr val="54565B"/>
                </a:solidFill>
                <a:effectLst/>
                <a:uLnTx/>
                <a:uFillTx/>
                <a:latin typeface="Trebuchet MS" panose="020B0603020202020204"/>
                <a:ea typeface="Calibri" panose="020F0502020204030204" pitchFamily="34" charset="0"/>
                <a:cs typeface="Arial" panose="020B0604020202020204" pitchFamily="34" charset="0"/>
              </a:rPr>
              <a:t> Mannheim, Heidelberg, Germany; 5 Scientific Director/Director of IBCC, Oncology Department, International Breast Cancer Center (IBCC), Pangaea Oncology, </a:t>
            </a:r>
            <a:r>
              <a:rPr kumimoji="0" lang="en-US" sz="1400" b="0" i="1" u="none" strike="noStrike" kern="1600" cap="none" spc="-50" normalizeH="0" baseline="30000" noProof="0" dirty="0" err="1">
                <a:ln>
                  <a:noFill/>
                </a:ln>
                <a:solidFill>
                  <a:srgbClr val="54565B"/>
                </a:solidFill>
                <a:effectLst/>
                <a:uLnTx/>
                <a:uFillTx/>
                <a:latin typeface="Trebuchet MS" panose="020B0603020202020204"/>
                <a:ea typeface="Calibri" panose="020F0502020204030204" pitchFamily="34" charset="0"/>
                <a:cs typeface="Arial" panose="020B0604020202020204" pitchFamily="34" charset="0"/>
              </a:rPr>
              <a:t>Quirónsalud</a:t>
            </a:r>
            <a:r>
              <a:rPr kumimoji="0" lang="en-US" sz="1400" b="0" i="1" u="none" strike="noStrike" kern="1600" cap="none" spc="-50" normalizeH="0" baseline="30000" noProof="0" dirty="0">
                <a:ln>
                  <a:noFill/>
                </a:ln>
                <a:solidFill>
                  <a:srgbClr val="54565B"/>
                </a:solidFill>
                <a:effectLst/>
                <a:uLnTx/>
                <a:uFillTx/>
                <a:latin typeface="Trebuchet MS" panose="020B0603020202020204"/>
                <a:ea typeface="Calibri" panose="020F0502020204030204" pitchFamily="34" charset="0"/>
                <a:cs typeface="Arial" panose="020B0604020202020204" pitchFamily="34" charset="0"/>
              </a:rPr>
              <a:t> Group, Barcelona, Spain &amp; Professor Department of Medicine, Universidad </a:t>
            </a:r>
            <a:r>
              <a:rPr kumimoji="0" lang="en-US" sz="1400" b="0" i="1" u="none" strike="noStrike" kern="1600" cap="none" spc="-50" normalizeH="0" baseline="30000" noProof="0" dirty="0" err="1">
                <a:ln>
                  <a:noFill/>
                </a:ln>
                <a:solidFill>
                  <a:srgbClr val="54565B"/>
                </a:solidFill>
                <a:effectLst/>
                <a:uLnTx/>
                <a:uFillTx/>
                <a:latin typeface="Trebuchet MS" panose="020B0603020202020204"/>
                <a:ea typeface="Calibri" panose="020F0502020204030204" pitchFamily="34" charset="0"/>
                <a:cs typeface="Arial" panose="020B0604020202020204" pitchFamily="34" charset="0"/>
              </a:rPr>
              <a:t>Europea</a:t>
            </a:r>
            <a:r>
              <a:rPr kumimoji="0" lang="en-US" sz="1400" b="0" i="1" u="none" strike="noStrike" kern="1600" cap="none" spc="-50" normalizeH="0" baseline="30000" noProof="0" dirty="0">
                <a:ln>
                  <a:noFill/>
                </a:ln>
                <a:solidFill>
                  <a:srgbClr val="54565B"/>
                </a:solidFill>
                <a:effectLst/>
                <a:uLnTx/>
                <a:uFillTx/>
                <a:latin typeface="Trebuchet MS" panose="020B0603020202020204"/>
                <a:ea typeface="Calibri" panose="020F0502020204030204" pitchFamily="34" charset="0"/>
                <a:cs typeface="Arial" panose="020B0604020202020204" pitchFamily="34" charset="0"/>
              </a:rPr>
              <a:t> de Madrid, Madrid; 6 Senior Director, Department of Patient Safety, Gilead Sciences, Inc., Foster City, CA, USA; 7Director of Biostatistics, Department of Biostatistics, Gilead Sciences, Inc., Foster City, CA, USA; 8Executive </a:t>
            </a:r>
            <a:r>
              <a:rPr kumimoji="0" lang="en-US" sz="1400" b="0" i="1" u="none" strike="noStrike" kern="1600" cap="none" spc="-50" normalizeH="0" baseline="30000" noProof="0" dirty="0" err="1">
                <a:ln>
                  <a:noFill/>
                </a:ln>
                <a:solidFill>
                  <a:srgbClr val="54565B"/>
                </a:solidFill>
                <a:effectLst/>
                <a:uLnTx/>
                <a:uFillTx/>
                <a:latin typeface="Trebuchet MS" panose="020B0603020202020204"/>
                <a:ea typeface="Calibri" panose="020F0502020204030204" pitchFamily="34" charset="0"/>
                <a:cs typeface="Arial" panose="020B0604020202020204" pitchFamily="34" charset="0"/>
              </a:rPr>
              <a:t>Director,Department</a:t>
            </a:r>
            <a:r>
              <a:rPr kumimoji="0" lang="en-US" sz="1400" b="0" i="1" u="none" strike="noStrike" kern="1600" cap="none" spc="-50" normalizeH="0" baseline="30000" noProof="0" dirty="0">
                <a:ln>
                  <a:noFill/>
                </a:ln>
                <a:solidFill>
                  <a:srgbClr val="54565B"/>
                </a:solidFill>
                <a:effectLst/>
                <a:uLnTx/>
                <a:uFillTx/>
                <a:latin typeface="Trebuchet MS" panose="020B0603020202020204"/>
                <a:ea typeface="Calibri" panose="020F0502020204030204" pitchFamily="34" charset="0"/>
                <a:cs typeface="Arial" panose="020B0604020202020204" pitchFamily="34" charset="0"/>
              </a:rPr>
              <a:t> of Clinical Development, Gilead Sciences, Inc., Foster City, CA, USA; 9Professor of Medicine and </a:t>
            </a:r>
            <a:r>
              <a:rPr kumimoji="0" lang="en-US" sz="1400" b="0" i="1" u="none" strike="noStrike" kern="1600" cap="none" spc="-50" normalizeH="0" baseline="30000" noProof="0" dirty="0" err="1">
                <a:ln>
                  <a:noFill/>
                </a:ln>
                <a:solidFill>
                  <a:srgbClr val="54565B"/>
                </a:solidFill>
                <a:effectLst/>
                <a:uLnTx/>
                <a:uFillTx/>
                <a:latin typeface="Trebuchet MS" panose="020B0603020202020204"/>
                <a:ea typeface="Calibri" panose="020F0502020204030204" pitchFamily="34" charset="0"/>
                <a:cs typeface="Arial" panose="020B0604020202020204" pitchFamily="34" charset="0"/>
              </a:rPr>
              <a:t>Winterhof</a:t>
            </a:r>
            <a:r>
              <a:rPr kumimoji="0" lang="en-US" sz="1400" b="0" i="1" u="none" strike="noStrike" kern="1600" cap="none" spc="-50" normalizeH="0" baseline="30000" noProof="0" dirty="0">
                <a:ln>
                  <a:noFill/>
                </a:ln>
                <a:solidFill>
                  <a:srgbClr val="54565B"/>
                </a:solidFill>
                <a:effectLst/>
                <a:uLnTx/>
                <a:uFillTx/>
                <a:latin typeface="Trebuchet MS" panose="020B0603020202020204"/>
                <a:ea typeface="Calibri" panose="020F0502020204030204" pitchFamily="34" charset="0"/>
                <a:cs typeface="Arial" panose="020B0604020202020204" pitchFamily="34" charset="0"/>
              </a:rPr>
              <a:t> Family Professor of Breast Oncology, Department of Medicine, University of California San Francisco Helen Diller Family Comprehensive Cancer Center, San Francisco, CA, USA.</a:t>
            </a:r>
          </a:p>
        </p:txBody>
      </p:sp>
    </p:spTree>
    <p:extLst>
      <p:ext uri="{BB962C8B-B14F-4D97-AF65-F5344CB8AC3E}">
        <p14:creationId xmlns:p14="http://schemas.microsoft.com/office/powerpoint/2010/main" val="128614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id="{ADC9C790-2123-9CF2-D9E0-D7E3802D8BF5}"/>
              </a:ext>
            </a:extLst>
          </p:cNvPr>
          <p:cNvSpPr>
            <a:spLocks noGrp="1"/>
          </p:cNvSpPr>
          <p:nvPr>
            <p:ph type="title"/>
          </p:nvPr>
        </p:nvSpPr>
        <p:spPr/>
        <p:txBody>
          <a:bodyPr/>
          <a:lstStyle/>
          <a:p>
            <a:r>
              <a:rPr lang="en-US" sz="4400">
                <a:solidFill>
                  <a:schemeClr val="accent1"/>
                </a:solidFill>
              </a:rPr>
              <a:t>Background &amp; Introduction</a:t>
            </a:r>
            <a:br>
              <a:rPr lang="en-US" sz="4400">
                <a:solidFill>
                  <a:schemeClr val="accent1"/>
                </a:solidFill>
              </a:rPr>
            </a:br>
            <a:endParaRPr lang="en-US" sz="2400">
              <a:solidFill>
                <a:schemeClr val="accent1"/>
              </a:solidFill>
            </a:endParaRPr>
          </a:p>
        </p:txBody>
      </p:sp>
      <p:sp>
        <p:nvSpPr>
          <p:cNvPr id="35" name="Text Placeholder 34">
            <a:extLst>
              <a:ext uri="{FF2B5EF4-FFF2-40B4-BE49-F238E27FC236}">
                <a16:creationId xmlns:a16="http://schemas.microsoft.com/office/drawing/2014/main" id="{8B07F311-60C3-89E2-E05E-F46AD410F532}"/>
              </a:ext>
            </a:extLst>
          </p:cNvPr>
          <p:cNvSpPr>
            <a:spLocks noGrp="1"/>
          </p:cNvSpPr>
          <p:nvPr>
            <p:ph type="body" sz="quarter" idx="10"/>
          </p:nvPr>
        </p:nvSpPr>
        <p:spPr>
          <a:xfrm>
            <a:off x="609600" y="1594024"/>
            <a:ext cx="10972800" cy="4572600"/>
          </a:xfrm>
        </p:spPr>
        <p:txBody>
          <a:bodyPr vert="horz" lIns="91440" tIns="45720" rIns="91440" bIns="45720" rtlCol="0" anchor="t">
            <a:normAutofit fontScale="92500" lnSpcReduction="20000"/>
          </a:bodyPr>
          <a:lstStyle/>
          <a:p>
            <a:pPr marL="367665" marR="0" lvl="0" indent="-285750" defTabSz="914400" eaLnBrk="1" fontAlgn="auto" latinLnBrk="0" hangingPunct="1">
              <a:lnSpc>
                <a:spcPct val="100000"/>
              </a:lnSpc>
              <a:spcBef>
                <a:spcPts val="600"/>
              </a:spcBef>
              <a:spcAft>
                <a:spcPts val="0"/>
              </a:spcAft>
              <a:buClrTx/>
              <a:buSzTx/>
              <a:buFont typeface="Arial" panose="020B0604020202020204" pitchFamily="34" charset="0"/>
              <a:buChar char="•"/>
              <a:tabLst>
                <a:tab pos="532351" algn="l"/>
                <a:tab pos="533391" algn="l"/>
              </a:tabLst>
              <a:defRPr/>
            </a:pPr>
            <a:r>
              <a:rPr lang="en-IE" dirty="0">
                <a:solidFill>
                  <a:schemeClr val="accent1"/>
                </a:solidFill>
                <a:latin typeface="Arial" panose="020B0604020202020204" pitchFamily="34" charset="0"/>
                <a:cs typeface="Arial" panose="020B0604020202020204" pitchFamily="34" charset="0"/>
              </a:rPr>
              <a:t>Breast cancer is the second most common cause of cancer-related death in women,</a:t>
            </a:r>
            <a:r>
              <a:rPr lang="en-IE" baseline="30000" dirty="0">
                <a:solidFill>
                  <a:schemeClr val="accent1"/>
                </a:solidFill>
                <a:latin typeface="Arial" panose="020B0604020202020204" pitchFamily="34" charset="0"/>
                <a:cs typeface="Arial" panose="020B0604020202020204" pitchFamily="34" charset="0"/>
              </a:rPr>
              <a:t>1</a:t>
            </a:r>
            <a:r>
              <a:rPr lang="en-IE" dirty="0">
                <a:solidFill>
                  <a:schemeClr val="accent1"/>
                </a:solidFill>
                <a:latin typeface="Arial" panose="020B0604020202020204" pitchFamily="34" charset="0"/>
                <a:cs typeface="Arial" panose="020B0604020202020204" pitchFamily="34" charset="0"/>
              </a:rPr>
              <a:t> and the most common form, hormone receptor-positive (HR+)/human epidermal growth factor receptor 2-negative (HER2−; immunohistochemistry [IHC] 0, IHC1+, or IHC2+ and in situ hybridization-negative [ISH−]) breast cancer, represents approximately 70% of breast cancers</a:t>
            </a:r>
            <a:r>
              <a:rPr lang="en-IE" baseline="30000" dirty="0">
                <a:solidFill>
                  <a:schemeClr val="accent1"/>
                </a:solidFill>
                <a:latin typeface="Arial" panose="020B0604020202020204" pitchFamily="34" charset="0"/>
                <a:cs typeface="Arial" panose="020B0604020202020204" pitchFamily="34" charset="0"/>
              </a:rPr>
              <a:t>2</a:t>
            </a:r>
            <a:endParaRPr lang="en-US" dirty="0"/>
          </a:p>
          <a:p>
            <a:pPr marL="367665" marR="0" lvl="0" indent="-285750" defTabSz="914400" eaLnBrk="1" fontAlgn="auto" latinLnBrk="0" hangingPunct="1">
              <a:lnSpc>
                <a:spcPct val="100000"/>
              </a:lnSpc>
              <a:spcBef>
                <a:spcPts val="600"/>
              </a:spcBef>
              <a:spcAft>
                <a:spcPts val="0"/>
              </a:spcAft>
              <a:buClrTx/>
              <a:buSzTx/>
              <a:buFont typeface="Arial" panose="020B0604020202020204" pitchFamily="34" charset="0"/>
              <a:buChar char="•"/>
              <a:tabLst>
                <a:tab pos="532351" algn="l"/>
                <a:tab pos="533391" algn="l"/>
              </a:tabLst>
              <a:defRPr/>
            </a:pPr>
            <a:r>
              <a:rPr lang="en-IE" dirty="0">
                <a:solidFill>
                  <a:schemeClr val="accent1"/>
                </a:solidFill>
                <a:latin typeface="Arial"/>
                <a:cs typeface="Arial"/>
              </a:rPr>
              <a:t>Sacituzumab </a:t>
            </a:r>
            <a:r>
              <a:rPr lang="en-IE" dirty="0" err="1">
                <a:solidFill>
                  <a:schemeClr val="accent1"/>
                </a:solidFill>
                <a:latin typeface="Arial"/>
                <a:cs typeface="Arial"/>
              </a:rPr>
              <a:t>govitecan</a:t>
            </a:r>
            <a:r>
              <a:rPr lang="en-IE" dirty="0">
                <a:solidFill>
                  <a:schemeClr val="accent1"/>
                </a:solidFill>
                <a:latin typeface="Arial"/>
                <a:cs typeface="Arial"/>
              </a:rPr>
              <a:t> (SG), an antibody-drug conjugate targeted to trophoblast cell-surface antigen 2 (Trop-2), has been approved in the United States</a:t>
            </a:r>
            <a:r>
              <a:rPr lang="en-IE" baseline="30000" dirty="0">
                <a:solidFill>
                  <a:schemeClr val="accent1"/>
                </a:solidFill>
                <a:latin typeface="Arial"/>
                <a:cs typeface="Arial"/>
              </a:rPr>
              <a:t>3</a:t>
            </a:r>
            <a:r>
              <a:rPr lang="en-IE" dirty="0">
                <a:solidFill>
                  <a:schemeClr val="accent1"/>
                </a:solidFill>
                <a:latin typeface="Arial"/>
                <a:cs typeface="Arial"/>
              </a:rPr>
              <a:t> and European Union</a:t>
            </a:r>
            <a:r>
              <a:rPr lang="en-IE" baseline="30000" dirty="0">
                <a:solidFill>
                  <a:schemeClr val="accent1"/>
                </a:solidFill>
                <a:latin typeface="Arial"/>
                <a:cs typeface="Arial"/>
              </a:rPr>
              <a:t>4</a:t>
            </a:r>
            <a:r>
              <a:rPr lang="en-IE" dirty="0">
                <a:solidFill>
                  <a:schemeClr val="accent1"/>
                </a:solidFill>
                <a:latin typeface="Arial"/>
                <a:cs typeface="Arial"/>
              </a:rPr>
              <a:t> for the treatment of pretreated HR+/HER2− metastatic breast cancer (</a:t>
            </a:r>
            <a:r>
              <a:rPr lang="en-IE" dirty="0" err="1">
                <a:solidFill>
                  <a:schemeClr val="accent1"/>
                </a:solidFill>
                <a:latin typeface="Arial"/>
                <a:cs typeface="Arial"/>
              </a:rPr>
              <a:t>mBC</a:t>
            </a:r>
            <a:r>
              <a:rPr lang="en-IE" dirty="0">
                <a:solidFill>
                  <a:schemeClr val="accent1"/>
                </a:solidFill>
                <a:latin typeface="Arial"/>
                <a:cs typeface="Arial"/>
              </a:rPr>
              <a:t>) and in multiple countries for the treatment of pretreated metastatic triple-negative breast cancer</a:t>
            </a:r>
          </a:p>
          <a:p>
            <a:pPr marL="367665" marR="0" lvl="0" indent="-285750" defTabSz="914400" eaLnBrk="1" fontAlgn="auto" latinLnBrk="0" hangingPunct="1">
              <a:lnSpc>
                <a:spcPct val="100000"/>
              </a:lnSpc>
              <a:spcBef>
                <a:spcPts val="600"/>
              </a:spcBef>
              <a:spcAft>
                <a:spcPts val="0"/>
              </a:spcAft>
              <a:buClrTx/>
              <a:buSzTx/>
              <a:buFont typeface="Arial" panose="020B0604020202020204" pitchFamily="34" charset="0"/>
              <a:buChar char="•"/>
              <a:tabLst>
                <a:tab pos="532351" algn="l"/>
                <a:tab pos="533391" algn="l"/>
              </a:tabLst>
              <a:defRPr/>
            </a:pPr>
            <a:r>
              <a:rPr lang="en-IE" dirty="0">
                <a:solidFill>
                  <a:schemeClr val="accent1"/>
                </a:solidFill>
                <a:latin typeface="Arial"/>
                <a:cs typeface="Arial"/>
              </a:rPr>
              <a:t>SG showed significantly improved progression-free survival (PFS) vs treatment of physician’s choice (TPC; median 5.5 vs 4.0 months; HR, 0.66; P = .0003)</a:t>
            </a:r>
            <a:r>
              <a:rPr lang="en-IE" baseline="30000" dirty="0">
                <a:solidFill>
                  <a:schemeClr val="accent1"/>
                </a:solidFill>
                <a:latin typeface="Arial"/>
                <a:cs typeface="Arial"/>
              </a:rPr>
              <a:t>5</a:t>
            </a:r>
            <a:r>
              <a:rPr lang="en-IE" dirty="0">
                <a:solidFill>
                  <a:schemeClr val="accent1"/>
                </a:solidFill>
                <a:latin typeface="Arial"/>
                <a:cs typeface="Arial"/>
              </a:rPr>
              <a:t> and significantly improved overall survival (OS; median 14.4 vs 11.2 months; HR, 0.79; P = .020)</a:t>
            </a:r>
            <a:r>
              <a:rPr lang="en-IE" baseline="30000" dirty="0">
                <a:solidFill>
                  <a:schemeClr val="accent1"/>
                </a:solidFill>
                <a:latin typeface="Arial"/>
                <a:cs typeface="Arial"/>
              </a:rPr>
              <a:t>6</a:t>
            </a:r>
            <a:r>
              <a:rPr lang="en-IE" dirty="0">
                <a:solidFill>
                  <a:schemeClr val="accent1"/>
                </a:solidFill>
                <a:latin typeface="Arial"/>
                <a:cs typeface="Arial"/>
              </a:rPr>
              <a:t> with a well characterized safety profile in the phase 3 TROPiCS-02 study of patients with pretreated, endocrine-resistant HR+/HER2− mBC</a:t>
            </a:r>
            <a:r>
              <a:rPr lang="en-IE" baseline="30000" dirty="0">
                <a:solidFill>
                  <a:schemeClr val="accent1"/>
                </a:solidFill>
                <a:latin typeface="Arial"/>
                <a:cs typeface="Arial"/>
              </a:rPr>
              <a:t>5,6</a:t>
            </a:r>
          </a:p>
          <a:p>
            <a:pPr marL="367665" marR="0" lvl="0" indent="-285750" defTabSz="914400" eaLnBrk="1" fontAlgn="auto" latinLnBrk="0" hangingPunct="1">
              <a:lnSpc>
                <a:spcPct val="100000"/>
              </a:lnSpc>
              <a:spcBef>
                <a:spcPts val="600"/>
              </a:spcBef>
              <a:spcAft>
                <a:spcPts val="0"/>
              </a:spcAft>
              <a:buClrTx/>
              <a:buSzTx/>
              <a:buFont typeface="Arial" panose="020B0604020202020204" pitchFamily="34" charset="0"/>
              <a:buChar char="•"/>
              <a:tabLst>
                <a:tab pos="532351" algn="l"/>
                <a:tab pos="533391" algn="l"/>
              </a:tabLst>
              <a:defRPr/>
            </a:pPr>
            <a:r>
              <a:rPr lang="en-IE" dirty="0">
                <a:solidFill>
                  <a:schemeClr val="accent1"/>
                </a:solidFill>
                <a:latin typeface="Arial" panose="020B0604020202020204" pitchFamily="34" charset="0"/>
                <a:cs typeface="Arial" panose="020B0604020202020204" pitchFamily="34" charset="0"/>
              </a:rPr>
              <a:t>The most important risk factor for breast cancer is age; advanced age is associated with a higher rate of comorbidities, and with worse efficacy and greater toxicity from chemotherapy</a:t>
            </a:r>
            <a:r>
              <a:rPr lang="en-IE" baseline="30000" dirty="0">
                <a:solidFill>
                  <a:schemeClr val="accent1"/>
                </a:solidFill>
                <a:latin typeface="Arial" panose="020B0604020202020204" pitchFamily="34" charset="0"/>
                <a:cs typeface="Arial" panose="020B0604020202020204" pitchFamily="34" charset="0"/>
              </a:rPr>
              <a:t>7</a:t>
            </a:r>
          </a:p>
          <a:p>
            <a:pPr marL="81915" marR="0" lvl="0" indent="0" defTabSz="914400" eaLnBrk="1" fontAlgn="auto" latinLnBrk="0" hangingPunct="1">
              <a:lnSpc>
                <a:spcPct val="100000"/>
              </a:lnSpc>
              <a:spcBef>
                <a:spcPts val="600"/>
              </a:spcBef>
              <a:spcAft>
                <a:spcPts val="0"/>
              </a:spcAft>
              <a:buClrTx/>
              <a:buSzTx/>
              <a:buNone/>
              <a:tabLst>
                <a:tab pos="532351" algn="l"/>
                <a:tab pos="533391" algn="l"/>
              </a:tabLst>
              <a:defRPr/>
            </a:pPr>
            <a:endParaRPr lang="en-IE" dirty="0">
              <a:solidFill>
                <a:schemeClr val="accent1"/>
              </a:solidFill>
              <a:latin typeface="Arial" panose="020B0604020202020204" pitchFamily="34" charset="0"/>
              <a:cs typeface="Arial" panose="020B0604020202020204" pitchFamily="34" charset="0"/>
            </a:endParaRPr>
          </a:p>
          <a:p>
            <a:pPr marL="367665" marR="0" lvl="0" indent="-285750" defTabSz="914400" eaLnBrk="1" fontAlgn="auto" latinLnBrk="0" hangingPunct="1">
              <a:lnSpc>
                <a:spcPct val="100000"/>
              </a:lnSpc>
              <a:spcBef>
                <a:spcPts val="600"/>
              </a:spcBef>
              <a:spcAft>
                <a:spcPts val="0"/>
              </a:spcAft>
              <a:buClrTx/>
              <a:buSzTx/>
              <a:buFont typeface="Arial" panose="020B0604020202020204" pitchFamily="34" charset="0"/>
              <a:buChar char="•"/>
              <a:tabLst>
                <a:tab pos="532351" algn="l"/>
                <a:tab pos="533391" algn="l"/>
              </a:tabLst>
              <a:defRPr/>
            </a:pPr>
            <a:r>
              <a:rPr lang="en-IE" b="1" dirty="0">
                <a:solidFill>
                  <a:schemeClr val="accent1"/>
                </a:solidFill>
                <a:latin typeface="Arial"/>
                <a:cs typeface="Arial"/>
              </a:rPr>
              <a:t>In this analysis, we present a post hoc analysis of efficacy, safety, and quality of life (QoL) outcomes by age subgroup with SG vs TPC from TROPiCS-02</a:t>
            </a:r>
          </a:p>
          <a:p>
            <a:pPr marL="234315" marR="135890" indent="-124460" defTabSz="290322">
              <a:spcBef>
                <a:spcPts val="206"/>
              </a:spcBef>
              <a:buFontTx/>
              <a:buChar char="—"/>
            </a:pPr>
            <a:endParaRPr lang="en-US" sz="2000" kern="0" dirty="0">
              <a:solidFill>
                <a:srgbClr val="000000"/>
              </a:solidFill>
              <a:latin typeface="Arial"/>
              <a:cs typeface="Arial"/>
            </a:endParaRPr>
          </a:p>
          <a:p>
            <a:pPr marL="234315" marR="135890" indent="-124460" defTabSz="290322">
              <a:spcBef>
                <a:spcPts val="206"/>
              </a:spcBef>
              <a:buFontTx/>
              <a:buChar char="—"/>
            </a:pPr>
            <a:endParaRPr lang="en-US" sz="2000" kern="0" dirty="0">
              <a:solidFill>
                <a:srgbClr val="000000"/>
              </a:solidFill>
              <a:latin typeface="Arial"/>
              <a:cs typeface="Arial"/>
            </a:endParaRPr>
          </a:p>
          <a:p>
            <a:pPr marL="109855" marR="135890" indent="0" defTabSz="290322">
              <a:spcBef>
                <a:spcPts val="206"/>
              </a:spcBef>
              <a:buNone/>
            </a:pPr>
            <a:endParaRPr lang="en-US" sz="2000" kern="0" baseline="29914" dirty="0">
              <a:solidFill>
                <a:srgbClr val="000000"/>
              </a:solidFill>
              <a:latin typeface="Arial"/>
              <a:cs typeface="Arial"/>
            </a:endParaRPr>
          </a:p>
          <a:p>
            <a:endParaRPr lang="en-US" dirty="0"/>
          </a:p>
        </p:txBody>
      </p:sp>
      <p:sp>
        <p:nvSpPr>
          <p:cNvPr id="4" name="TextBox 3">
            <a:extLst>
              <a:ext uri="{FF2B5EF4-FFF2-40B4-BE49-F238E27FC236}">
                <a16:creationId xmlns:a16="http://schemas.microsoft.com/office/drawing/2014/main" id="{92A049A3-4A30-0054-D710-939413C45868}"/>
              </a:ext>
            </a:extLst>
          </p:cNvPr>
          <p:cNvSpPr txBox="1"/>
          <p:nvPr/>
        </p:nvSpPr>
        <p:spPr>
          <a:xfrm>
            <a:off x="-49435" y="6115909"/>
            <a:ext cx="11599751" cy="374013"/>
          </a:xfrm>
          <a:prstGeom prst="rect">
            <a:avLst/>
          </a:prstGeom>
          <a:noFill/>
        </p:spPr>
        <p:txBody>
          <a:bodyPr wrap="square">
            <a:spAutoFit/>
          </a:bodyPr>
          <a:lstStyle/>
          <a:p>
            <a:pPr marL="38100" marR="30480" lvl="0" indent="0" algn="l" defTabSz="914400" rtl="0" eaLnBrk="1" fontAlgn="auto" latinLnBrk="0" hangingPunct="1">
              <a:lnSpc>
                <a:spcPct val="103699"/>
              </a:lnSpc>
              <a:spcBef>
                <a:spcPts val="95"/>
              </a:spcBef>
              <a:spcAft>
                <a:spcPts val="0"/>
              </a:spcAft>
              <a:buClrTx/>
              <a:buSzTx/>
              <a:buFontTx/>
              <a:buNone/>
              <a:tabLst/>
              <a:defRPr/>
            </a:pPr>
            <a:r>
              <a:rPr kumimoji="0" lang="en-IE" sz="600" b="1" i="0" u="none" strike="noStrike" kern="1200" cap="none" spc="0" normalizeH="0" baseline="0" noProof="0" dirty="0">
                <a:ln>
                  <a:noFill/>
                </a:ln>
                <a:solidFill>
                  <a:srgbClr val="54565B"/>
                </a:solidFill>
                <a:effectLst/>
                <a:uLnTx/>
                <a:uFillTx/>
                <a:latin typeface="Arial"/>
                <a:ea typeface="+mn-ea"/>
                <a:cs typeface="Arial"/>
              </a:rPr>
              <a:t>1.</a:t>
            </a:r>
            <a:r>
              <a:rPr kumimoji="0" lang="en-IE" sz="600" b="1" i="0" u="none" strike="noStrike" kern="1200" cap="none" spc="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American</a:t>
            </a:r>
            <a:r>
              <a:rPr kumimoji="0" lang="en-IE" sz="600" b="0" i="0" u="none" strike="noStrike" kern="1200" cap="none" spc="5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Cancer</a:t>
            </a:r>
            <a:r>
              <a:rPr kumimoji="0" lang="en-IE" sz="600" b="0" i="0" u="none" strike="noStrike" kern="1200" cap="none" spc="5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Society.</a:t>
            </a:r>
            <a:r>
              <a:rPr kumimoji="0" lang="en-IE" sz="600" b="0" i="0" u="none" strike="noStrike" kern="1200" cap="none" spc="5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Key</a:t>
            </a:r>
            <a:r>
              <a:rPr kumimoji="0" lang="en-IE" sz="600" b="0" i="0" u="none" strike="noStrike" kern="1200" cap="none" spc="5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Statistics</a:t>
            </a:r>
            <a:r>
              <a:rPr kumimoji="0" lang="en-IE" sz="600" b="0" i="0" u="none" strike="noStrike" kern="1200" cap="none" spc="5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for</a:t>
            </a:r>
            <a:r>
              <a:rPr kumimoji="0" lang="en-IE" sz="600" b="0" i="0" u="none" strike="noStrike" kern="1200" cap="none" spc="5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Breast</a:t>
            </a:r>
            <a:r>
              <a:rPr kumimoji="0" lang="en-IE" sz="600" b="0" i="0" u="none" strike="noStrike" kern="1200" cap="none" spc="5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Cancer.</a:t>
            </a:r>
            <a:r>
              <a:rPr kumimoji="0" lang="en-IE" sz="600" b="0" i="0" u="none" strike="noStrike" kern="1200" cap="none" spc="55" normalizeH="0" baseline="0" noProof="0" dirty="0">
                <a:ln>
                  <a:noFill/>
                </a:ln>
                <a:solidFill>
                  <a:srgbClr val="54565B"/>
                </a:solidFill>
                <a:effectLst/>
                <a:uLnTx/>
                <a:uFillTx/>
                <a:latin typeface="Arial"/>
                <a:ea typeface="+mn-ea"/>
                <a:cs typeface="Arial"/>
              </a:rPr>
              <a:t> </a:t>
            </a:r>
            <a:r>
              <a:rPr kumimoji="0" lang="en-IE" sz="600" b="0" i="0" u="none" strike="noStrike" kern="1200" cap="none" spc="-10" normalizeH="0" baseline="0" noProof="0" dirty="0">
                <a:ln>
                  <a:noFill/>
                </a:ln>
                <a:solidFill>
                  <a:srgbClr val="54565B"/>
                </a:solidFill>
                <a:effectLst/>
                <a:uLnTx/>
                <a:uFillTx/>
                <a:latin typeface="Arial"/>
                <a:ea typeface="+mn-ea"/>
                <a:cs typeface="Arial"/>
              </a:rPr>
              <a:t>https://</a:t>
            </a:r>
            <a:r>
              <a:rPr kumimoji="0" lang="en-IE" sz="600" b="0" i="0" u="none" strike="noStrike" kern="1200" cap="none" spc="50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hlinkClick r:id="rId3"/>
              </a:rPr>
              <a:t>www.cancer.org/cancer/breast-cancer/about/how-common-is-breast-</a:t>
            </a:r>
            <a:r>
              <a:rPr kumimoji="0" lang="en-IE" sz="600" b="0" i="0" u="none" strike="noStrike" kern="1200" cap="none" spc="-10" normalizeH="0" baseline="0" noProof="0" dirty="0">
                <a:ln>
                  <a:noFill/>
                </a:ln>
                <a:solidFill>
                  <a:srgbClr val="54565B"/>
                </a:solidFill>
                <a:effectLst/>
                <a:uLnTx/>
                <a:uFillTx/>
                <a:latin typeface="Arial"/>
                <a:ea typeface="+mn-ea"/>
                <a:cs typeface="Arial"/>
                <a:hlinkClick r:id="rId3"/>
              </a:rPr>
              <a:t>cancer.html.</a:t>
            </a:r>
            <a:r>
              <a:rPr kumimoji="0" lang="en-IE" sz="600" b="0" i="0" u="none" strike="noStrike" kern="1200" cap="none" spc="50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Accessed</a:t>
            </a:r>
            <a:r>
              <a:rPr kumimoji="0" lang="en-IE" sz="600" b="0" i="0" u="none" strike="noStrike" kern="1200" cap="none" spc="4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June</a:t>
            </a:r>
            <a:r>
              <a:rPr kumimoji="0" lang="en-IE" sz="600" b="0" i="0" u="none" strike="noStrike" kern="1200" cap="none" spc="4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28,</a:t>
            </a:r>
            <a:r>
              <a:rPr kumimoji="0" lang="en-IE" sz="600" b="0" i="0" u="none" strike="noStrike" kern="1200" cap="none" spc="5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2023.</a:t>
            </a:r>
            <a:r>
              <a:rPr kumimoji="0" lang="en-IE" sz="600" b="0" i="0" u="none" strike="noStrike" kern="1200" cap="none" spc="45" normalizeH="0" baseline="0" noProof="0" dirty="0">
                <a:ln>
                  <a:noFill/>
                </a:ln>
                <a:solidFill>
                  <a:srgbClr val="54565B"/>
                </a:solidFill>
                <a:effectLst/>
                <a:uLnTx/>
                <a:uFillTx/>
                <a:latin typeface="Arial"/>
                <a:ea typeface="+mn-ea"/>
                <a:cs typeface="Arial"/>
              </a:rPr>
              <a:t> </a:t>
            </a:r>
            <a:r>
              <a:rPr kumimoji="0" lang="en-IE" sz="600" b="1" i="0" u="none" strike="noStrike" kern="1200" cap="none" spc="0" normalizeH="0" baseline="0" noProof="0" dirty="0">
                <a:ln>
                  <a:noFill/>
                </a:ln>
                <a:solidFill>
                  <a:srgbClr val="54565B"/>
                </a:solidFill>
                <a:effectLst/>
                <a:uLnTx/>
                <a:uFillTx/>
                <a:latin typeface="Arial"/>
                <a:ea typeface="+mn-ea"/>
                <a:cs typeface="Arial"/>
              </a:rPr>
              <a:t>2. </a:t>
            </a:r>
            <a:r>
              <a:rPr kumimoji="0" lang="en-IE" sz="600" b="0" i="0" u="none" strike="noStrike" kern="1200" cap="none" spc="0" normalizeH="0" baseline="0" noProof="0" dirty="0">
                <a:ln>
                  <a:noFill/>
                </a:ln>
                <a:solidFill>
                  <a:srgbClr val="54565B"/>
                </a:solidFill>
                <a:effectLst/>
                <a:uLnTx/>
                <a:uFillTx/>
                <a:latin typeface="Arial"/>
                <a:ea typeface="+mn-ea"/>
                <a:cs typeface="Arial"/>
              </a:rPr>
              <a:t>American</a:t>
            </a:r>
            <a:r>
              <a:rPr kumimoji="0" lang="en-IE" sz="600" b="0" i="0" u="none" strike="noStrike" kern="1200" cap="none" spc="5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Cancer</a:t>
            </a:r>
            <a:r>
              <a:rPr kumimoji="0" lang="en-IE" sz="600" b="0" i="0" u="none" strike="noStrike" kern="1200" cap="none" spc="4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Society.</a:t>
            </a:r>
            <a:r>
              <a:rPr kumimoji="0" lang="en-IE" sz="600" b="0" i="0" u="none" strike="noStrike" kern="1200" cap="none" spc="5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Female</a:t>
            </a:r>
            <a:r>
              <a:rPr kumimoji="0" lang="en-IE" sz="600" b="0" i="0" u="none" strike="noStrike" kern="1200" cap="none" spc="4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Breast</a:t>
            </a:r>
            <a:r>
              <a:rPr kumimoji="0" lang="en-IE" sz="600" b="0" i="0" u="none" strike="noStrike" kern="1200" cap="none" spc="5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Cancer</a:t>
            </a:r>
            <a:r>
              <a:rPr kumimoji="0" lang="en-IE" sz="600" b="0" i="0" u="none" strike="noStrike" kern="1200" cap="none" spc="45" normalizeH="0" baseline="0" noProof="0" dirty="0">
                <a:ln>
                  <a:noFill/>
                </a:ln>
                <a:solidFill>
                  <a:srgbClr val="54565B"/>
                </a:solidFill>
                <a:effectLst/>
                <a:uLnTx/>
                <a:uFillTx/>
                <a:latin typeface="Arial"/>
                <a:ea typeface="+mn-ea"/>
                <a:cs typeface="Arial"/>
              </a:rPr>
              <a:t> </a:t>
            </a:r>
            <a:r>
              <a:rPr kumimoji="0" lang="en-IE" sz="600" b="0" i="0" u="none" strike="noStrike" kern="1200" cap="none" spc="-10" normalizeH="0" baseline="0" noProof="0" dirty="0">
                <a:ln>
                  <a:noFill/>
                </a:ln>
                <a:solidFill>
                  <a:srgbClr val="54565B"/>
                </a:solidFill>
                <a:effectLst/>
                <a:uLnTx/>
                <a:uFillTx/>
                <a:latin typeface="Arial"/>
                <a:ea typeface="+mn-ea"/>
                <a:cs typeface="Arial"/>
              </a:rPr>
              <a:t>Subtypes.</a:t>
            </a:r>
            <a:r>
              <a:rPr kumimoji="0" lang="en-IE" sz="600" b="0" i="0" u="none" strike="noStrike" kern="1200" cap="none" spc="50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https://seer.cancer.gov/statfacts/html/breast-subtypes.html.</a:t>
            </a:r>
            <a:r>
              <a:rPr kumimoji="0" lang="en-IE" sz="600" b="0" i="0" u="none" strike="noStrike" kern="1200" cap="none" spc="7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Accessed</a:t>
            </a:r>
            <a:r>
              <a:rPr kumimoji="0" lang="en-IE" sz="600" b="0" i="0" u="none" strike="noStrike" kern="1200" cap="none" spc="14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June</a:t>
            </a:r>
            <a:r>
              <a:rPr kumimoji="0" lang="en-IE" sz="600" b="0" i="0" u="none" strike="noStrike" kern="1200" cap="none" spc="14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28,</a:t>
            </a:r>
            <a:r>
              <a:rPr kumimoji="0" lang="en-IE" sz="600" b="0" i="0" u="none" strike="noStrike" kern="1200" cap="none" spc="145" normalizeH="0" baseline="0" noProof="0" dirty="0">
                <a:ln>
                  <a:noFill/>
                </a:ln>
                <a:solidFill>
                  <a:srgbClr val="54565B"/>
                </a:solidFill>
                <a:effectLst/>
                <a:uLnTx/>
                <a:uFillTx/>
                <a:latin typeface="Arial"/>
                <a:ea typeface="+mn-ea"/>
                <a:cs typeface="Arial"/>
              </a:rPr>
              <a:t> </a:t>
            </a:r>
            <a:r>
              <a:rPr kumimoji="0" lang="en-IE" sz="600" b="0" i="0" u="none" strike="noStrike" kern="1200" cap="none" spc="-10" normalizeH="0" baseline="0" noProof="0" dirty="0">
                <a:ln>
                  <a:noFill/>
                </a:ln>
                <a:solidFill>
                  <a:srgbClr val="54565B"/>
                </a:solidFill>
                <a:effectLst/>
                <a:uLnTx/>
                <a:uFillTx/>
                <a:latin typeface="Arial"/>
                <a:ea typeface="+mn-ea"/>
                <a:cs typeface="Arial"/>
              </a:rPr>
              <a:t>2023. </a:t>
            </a:r>
            <a:r>
              <a:rPr kumimoji="0" lang="en-IE" sz="600" b="1" i="0" u="none" strike="noStrike" kern="1200" cap="none" spc="0" normalizeH="0" baseline="0" noProof="0" dirty="0">
                <a:ln>
                  <a:noFill/>
                </a:ln>
                <a:solidFill>
                  <a:srgbClr val="54565B"/>
                </a:solidFill>
                <a:effectLst/>
                <a:uLnTx/>
                <a:uFillTx/>
                <a:latin typeface="Arial"/>
                <a:ea typeface="+mn-ea"/>
                <a:cs typeface="Arial"/>
              </a:rPr>
              <a:t>3.</a:t>
            </a:r>
            <a:r>
              <a:rPr kumimoji="0" lang="en-IE" sz="600" b="1" i="0" u="none" strike="noStrike" kern="1200" cap="none" spc="4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TRODELVY</a:t>
            </a:r>
            <a:r>
              <a:rPr kumimoji="0" lang="en-IE" sz="600" b="0" i="0" u="none" strike="noStrike" kern="1200" cap="none" spc="0" normalizeH="0" baseline="27777" noProof="0" dirty="0">
                <a:ln>
                  <a:noFill/>
                </a:ln>
                <a:solidFill>
                  <a:srgbClr val="54565B"/>
                </a:solidFill>
                <a:effectLst/>
                <a:uLnTx/>
                <a:uFillTx/>
                <a:latin typeface="Arial"/>
                <a:ea typeface="+mn-ea"/>
                <a:cs typeface="Arial"/>
              </a:rPr>
              <a:t>®</a:t>
            </a:r>
            <a:r>
              <a:rPr kumimoji="0" lang="en-IE" sz="600" b="0" i="0" u="none" strike="noStrike" kern="1200" cap="none" spc="195" normalizeH="0" baseline="27777"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(sacituzumab</a:t>
            </a:r>
            <a:r>
              <a:rPr kumimoji="0" lang="en-IE" sz="600" b="0" i="0" u="none" strike="noStrike" kern="1200" cap="none" spc="6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err="1">
                <a:ln>
                  <a:noFill/>
                </a:ln>
                <a:solidFill>
                  <a:srgbClr val="54565B"/>
                </a:solidFill>
                <a:effectLst/>
                <a:uLnTx/>
                <a:uFillTx/>
                <a:latin typeface="Arial"/>
                <a:ea typeface="+mn-ea"/>
                <a:cs typeface="Arial"/>
              </a:rPr>
              <a:t>govitecan-hziy</a:t>
            </a:r>
            <a:r>
              <a:rPr kumimoji="0" lang="en-IE" sz="600" b="0" i="0" u="none" strike="noStrike" kern="1200" cap="none" spc="0" normalizeH="0" baseline="0" noProof="0" dirty="0">
                <a:ln>
                  <a:noFill/>
                </a:ln>
                <a:solidFill>
                  <a:srgbClr val="54565B"/>
                </a:solidFill>
                <a:effectLst/>
                <a:uLnTx/>
                <a:uFillTx/>
                <a:latin typeface="Arial"/>
                <a:ea typeface="+mn-ea"/>
                <a:cs typeface="Arial"/>
              </a:rPr>
              <a:t>)</a:t>
            </a:r>
            <a:r>
              <a:rPr kumimoji="0" lang="en-IE" sz="600" b="0" i="0" u="none" strike="noStrike" kern="1200" cap="none" spc="6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[prescribing</a:t>
            </a:r>
            <a:r>
              <a:rPr kumimoji="0" lang="en-IE" sz="600" b="0" i="0" u="none" strike="noStrike" kern="1200" cap="none" spc="6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information].</a:t>
            </a:r>
            <a:r>
              <a:rPr kumimoji="0" lang="en-IE" sz="600" b="0" i="0" u="none" strike="noStrike" kern="1200" cap="none" spc="6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Foster</a:t>
            </a:r>
            <a:r>
              <a:rPr kumimoji="0" lang="en-IE" sz="600" b="0" i="0" u="none" strike="noStrike" kern="1200" cap="none" spc="65" normalizeH="0" baseline="0" noProof="0" dirty="0">
                <a:ln>
                  <a:noFill/>
                </a:ln>
                <a:solidFill>
                  <a:srgbClr val="54565B"/>
                </a:solidFill>
                <a:effectLst/>
                <a:uLnTx/>
                <a:uFillTx/>
                <a:latin typeface="Arial"/>
                <a:ea typeface="+mn-ea"/>
                <a:cs typeface="Arial"/>
              </a:rPr>
              <a:t> </a:t>
            </a:r>
            <a:r>
              <a:rPr kumimoji="0" lang="en-IE" sz="600" b="0" i="0" u="none" strike="noStrike" kern="1200" cap="none" spc="-10" normalizeH="0" baseline="0" noProof="0" dirty="0">
                <a:ln>
                  <a:noFill/>
                </a:ln>
                <a:solidFill>
                  <a:srgbClr val="54565B"/>
                </a:solidFill>
                <a:effectLst/>
                <a:uLnTx/>
                <a:uFillTx/>
                <a:latin typeface="Arial"/>
                <a:ea typeface="+mn-ea"/>
                <a:cs typeface="Arial"/>
              </a:rPr>
              <a:t>City,</a:t>
            </a:r>
            <a:r>
              <a:rPr kumimoji="0" lang="en-IE" sz="600" b="0" i="0" u="none" strike="noStrike" kern="1200" cap="none" spc="50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CA:</a:t>
            </a:r>
            <a:r>
              <a:rPr kumimoji="0" lang="en-IE" sz="600" b="0" i="0" u="none" strike="noStrike" kern="1200" cap="none" spc="5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Gilead</a:t>
            </a:r>
            <a:r>
              <a:rPr kumimoji="0" lang="en-IE" sz="600" b="0" i="0" u="none" strike="noStrike" kern="1200" cap="none" spc="5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Sciences,</a:t>
            </a:r>
            <a:r>
              <a:rPr kumimoji="0" lang="en-IE" sz="600" b="0" i="0" u="none" strike="noStrike" kern="1200" cap="none" spc="5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Inc.;</a:t>
            </a:r>
            <a:r>
              <a:rPr kumimoji="0" lang="en-IE" sz="600" b="0" i="0" u="none" strike="noStrike" kern="1200" cap="none" spc="5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June</a:t>
            </a:r>
            <a:r>
              <a:rPr kumimoji="0" lang="en-IE" sz="600" b="0" i="0" u="none" strike="noStrike" kern="1200" cap="none" spc="5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2023.</a:t>
            </a:r>
            <a:r>
              <a:rPr kumimoji="0" lang="en-IE" sz="600" b="0" i="0" u="none" strike="noStrike" kern="1200" cap="none" spc="55" normalizeH="0" baseline="0" noProof="0" dirty="0">
                <a:ln>
                  <a:noFill/>
                </a:ln>
                <a:solidFill>
                  <a:srgbClr val="54565B"/>
                </a:solidFill>
                <a:effectLst/>
                <a:uLnTx/>
                <a:uFillTx/>
                <a:latin typeface="Arial"/>
                <a:ea typeface="+mn-ea"/>
                <a:cs typeface="Arial"/>
              </a:rPr>
              <a:t> </a:t>
            </a:r>
            <a:r>
              <a:rPr kumimoji="0" lang="en-IE" sz="600" b="1" i="0" u="none" strike="noStrike" kern="1200" cap="none" spc="0" normalizeH="0" baseline="0" noProof="0" dirty="0">
                <a:ln>
                  <a:noFill/>
                </a:ln>
                <a:solidFill>
                  <a:srgbClr val="54565B"/>
                </a:solidFill>
                <a:effectLst/>
                <a:uLnTx/>
                <a:uFillTx/>
                <a:latin typeface="Arial"/>
                <a:ea typeface="+mn-ea"/>
                <a:cs typeface="Arial"/>
              </a:rPr>
              <a:t>4.</a:t>
            </a:r>
            <a:r>
              <a:rPr kumimoji="0" lang="en-IE" sz="600" b="1" i="0" u="none" strike="noStrike" kern="1200" cap="none" spc="3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TRODELVY</a:t>
            </a:r>
            <a:r>
              <a:rPr kumimoji="0" lang="en-IE" sz="600" b="0" i="0" u="none" strike="noStrike" kern="1200" cap="none" spc="0" normalizeH="0" baseline="27777" noProof="0" dirty="0">
                <a:ln>
                  <a:noFill/>
                </a:ln>
                <a:solidFill>
                  <a:srgbClr val="54565B"/>
                </a:solidFill>
                <a:effectLst/>
                <a:uLnTx/>
                <a:uFillTx/>
                <a:latin typeface="Arial"/>
                <a:ea typeface="+mn-ea"/>
                <a:cs typeface="Arial"/>
              </a:rPr>
              <a:t>®</a:t>
            </a:r>
            <a:r>
              <a:rPr kumimoji="0" lang="en-IE" sz="600" b="0" i="0" u="none" strike="noStrike" kern="1200" cap="none" spc="187" normalizeH="0" baseline="27777"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(sacituzumab</a:t>
            </a:r>
            <a:r>
              <a:rPr kumimoji="0" lang="en-IE" sz="600" b="0" i="0" u="none" strike="noStrike" kern="1200" cap="none" spc="5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err="1">
                <a:ln>
                  <a:noFill/>
                </a:ln>
                <a:solidFill>
                  <a:srgbClr val="54565B"/>
                </a:solidFill>
                <a:effectLst/>
                <a:uLnTx/>
                <a:uFillTx/>
                <a:latin typeface="Arial"/>
                <a:ea typeface="+mn-ea"/>
                <a:cs typeface="Arial"/>
              </a:rPr>
              <a:t>govitecan</a:t>
            </a:r>
            <a:r>
              <a:rPr kumimoji="0" lang="en-IE" sz="600" b="0" i="0" u="none" strike="noStrike" kern="1200" cap="none" spc="-10" normalizeH="0" baseline="0" noProof="0" dirty="0">
                <a:ln>
                  <a:noFill/>
                </a:ln>
                <a:solidFill>
                  <a:srgbClr val="54565B"/>
                </a:solidFill>
                <a:effectLst/>
                <a:uLnTx/>
                <a:uFillTx/>
                <a:latin typeface="Arial"/>
                <a:ea typeface="+mn-ea"/>
                <a:cs typeface="Arial"/>
              </a:rPr>
              <a:t>)</a:t>
            </a:r>
            <a:r>
              <a:rPr kumimoji="0" lang="en-IE" sz="600" b="0" i="0" u="none" strike="noStrike" kern="1200" cap="none" spc="50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[summary</a:t>
            </a:r>
            <a:r>
              <a:rPr kumimoji="0" lang="en-IE" sz="600" b="0" i="0" u="none" strike="noStrike" kern="1200" cap="none" spc="7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of</a:t>
            </a:r>
            <a:r>
              <a:rPr kumimoji="0" lang="en-IE" sz="600" b="0" i="0" u="none" strike="noStrike" kern="1200" cap="none" spc="7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product</a:t>
            </a:r>
            <a:r>
              <a:rPr kumimoji="0" lang="en-IE" sz="600" b="0" i="0" u="none" strike="noStrike" kern="1200" cap="none" spc="7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characteristics].</a:t>
            </a:r>
            <a:r>
              <a:rPr kumimoji="0" lang="en-IE" sz="600" b="0" i="0" u="none" strike="noStrike" kern="1200" cap="none" spc="7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County</a:t>
            </a:r>
            <a:r>
              <a:rPr kumimoji="0" lang="en-IE" sz="600" b="0" i="0" u="none" strike="noStrike" kern="1200" cap="none" spc="7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Cork,</a:t>
            </a:r>
            <a:r>
              <a:rPr kumimoji="0" lang="en-IE" sz="600" b="0" i="0" u="none" strike="noStrike" kern="1200" cap="none" spc="7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Ireland:</a:t>
            </a:r>
            <a:r>
              <a:rPr kumimoji="0" lang="en-IE" sz="600" b="0" i="0" u="none" strike="noStrike" kern="1200" cap="none" spc="7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Gilead</a:t>
            </a:r>
            <a:r>
              <a:rPr kumimoji="0" lang="en-IE" sz="600" b="0" i="0" u="none" strike="noStrike" kern="1200" cap="none" spc="7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Sciences</a:t>
            </a:r>
            <a:r>
              <a:rPr kumimoji="0" lang="en-IE" sz="600" b="0" i="0" u="none" strike="noStrike" kern="1200" cap="none" spc="70" normalizeH="0" baseline="0" noProof="0" dirty="0">
                <a:ln>
                  <a:noFill/>
                </a:ln>
                <a:solidFill>
                  <a:srgbClr val="54565B"/>
                </a:solidFill>
                <a:effectLst/>
                <a:uLnTx/>
                <a:uFillTx/>
                <a:latin typeface="Arial"/>
                <a:ea typeface="+mn-ea"/>
                <a:cs typeface="Arial"/>
              </a:rPr>
              <a:t> </a:t>
            </a:r>
            <a:r>
              <a:rPr kumimoji="0" lang="en-IE" sz="600" b="0" i="0" u="none" strike="noStrike" kern="1200" cap="none" spc="-10" normalizeH="0" baseline="0" noProof="0" dirty="0">
                <a:ln>
                  <a:noFill/>
                </a:ln>
                <a:solidFill>
                  <a:srgbClr val="54565B"/>
                </a:solidFill>
                <a:effectLst/>
                <a:uLnTx/>
                <a:uFillTx/>
                <a:latin typeface="Arial"/>
                <a:ea typeface="+mn-ea"/>
                <a:cs typeface="Arial"/>
              </a:rPr>
              <a:t>Ireland</a:t>
            </a:r>
            <a:r>
              <a:rPr kumimoji="0" lang="en-IE" sz="600" b="0" i="0" u="none" strike="noStrike" kern="1200" cap="none" spc="50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UC</a:t>
            </a:r>
            <a:r>
              <a:rPr kumimoji="0" lang="en-IE" sz="600" b="0" i="0" u="none" strike="noStrike" kern="1200" cap="none" spc="0" normalizeH="0" baseline="0" noProof="0">
                <a:ln>
                  <a:noFill/>
                </a:ln>
                <a:solidFill>
                  <a:srgbClr val="54565B"/>
                </a:solidFill>
                <a:effectLst/>
                <a:uLnTx/>
                <a:uFillTx/>
                <a:latin typeface="Arial"/>
                <a:ea typeface="+mn-ea"/>
                <a:cs typeface="Arial"/>
              </a:rPr>
              <a:t>;</a:t>
            </a:r>
            <a:r>
              <a:rPr kumimoji="0" lang="en-IE" sz="600" b="0" i="0" u="none" strike="noStrike" kern="1200" cap="none" spc="40" normalizeH="0" baseline="0" noProof="0">
                <a:ln>
                  <a:noFill/>
                </a:ln>
                <a:solidFill>
                  <a:srgbClr val="54565B"/>
                </a:solidFill>
                <a:effectLst/>
                <a:uLnTx/>
                <a:uFillTx/>
                <a:latin typeface="Arial"/>
                <a:ea typeface="+mn-ea"/>
                <a:cs typeface="Arial"/>
              </a:rPr>
              <a:t> </a:t>
            </a:r>
            <a:r>
              <a:rPr kumimoji="0" lang="en-IE" sz="600" b="0" i="0" u="none" strike="noStrike" kern="1200" cap="none" spc="0" normalizeH="0" baseline="0" noProof="0">
                <a:ln>
                  <a:noFill/>
                </a:ln>
                <a:solidFill>
                  <a:srgbClr val="54565B"/>
                </a:solidFill>
                <a:effectLst/>
                <a:uLnTx/>
                <a:uFillTx/>
                <a:latin typeface="Arial"/>
                <a:ea typeface="+mn-ea"/>
                <a:cs typeface="Arial"/>
              </a:rPr>
              <a:t>July</a:t>
            </a:r>
            <a:r>
              <a:rPr kumimoji="0" lang="en-IE" sz="600" b="0" i="0" u="none" strike="noStrike" kern="1200" cap="none" spc="40" normalizeH="0" baseline="0" noProof="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2023.</a:t>
            </a:r>
            <a:r>
              <a:rPr kumimoji="0" lang="en-IE" sz="600" b="0" i="0" u="none" strike="noStrike" kern="1200" cap="none" spc="40" normalizeH="0" baseline="0" noProof="0" dirty="0">
                <a:ln>
                  <a:noFill/>
                </a:ln>
                <a:solidFill>
                  <a:srgbClr val="54565B"/>
                </a:solidFill>
                <a:effectLst/>
                <a:uLnTx/>
                <a:uFillTx/>
                <a:latin typeface="Arial"/>
                <a:ea typeface="+mn-ea"/>
                <a:cs typeface="Arial"/>
              </a:rPr>
              <a:t> </a:t>
            </a:r>
            <a:r>
              <a:rPr kumimoji="0" lang="en-IE" sz="600" b="1" i="0" u="none" strike="noStrike" kern="1200" cap="none" spc="0" normalizeH="0" baseline="0" noProof="0" dirty="0">
                <a:ln>
                  <a:noFill/>
                </a:ln>
                <a:solidFill>
                  <a:srgbClr val="54565B"/>
                </a:solidFill>
                <a:effectLst/>
                <a:uLnTx/>
                <a:uFillTx/>
                <a:latin typeface="Arial"/>
                <a:ea typeface="+mn-ea"/>
                <a:cs typeface="Arial"/>
              </a:rPr>
              <a:t>5.</a:t>
            </a:r>
            <a:r>
              <a:rPr kumimoji="0" lang="en-IE" sz="600" b="1" i="0" u="none" strike="noStrike" kern="1200" cap="none" spc="4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err="1">
                <a:ln>
                  <a:noFill/>
                </a:ln>
                <a:solidFill>
                  <a:srgbClr val="54565B"/>
                </a:solidFill>
                <a:effectLst/>
                <a:uLnTx/>
                <a:uFillTx/>
                <a:latin typeface="Arial"/>
                <a:ea typeface="+mn-ea"/>
                <a:cs typeface="Arial"/>
              </a:rPr>
              <a:t>Rugo</a:t>
            </a:r>
            <a:r>
              <a:rPr kumimoji="0" lang="en-IE" sz="600" b="0" i="0" u="none" strike="noStrike" kern="1200" cap="none" spc="4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HS,</a:t>
            </a:r>
            <a:r>
              <a:rPr kumimoji="0" lang="en-IE" sz="600" b="0" i="0" u="none" strike="noStrike" kern="1200" cap="none" spc="4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et</a:t>
            </a:r>
            <a:r>
              <a:rPr kumimoji="0" lang="en-IE" sz="600" b="0" i="0" u="none" strike="noStrike" kern="1200" cap="none" spc="4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al.</a:t>
            </a:r>
            <a:r>
              <a:rPr kumimoji="0" lang="en-IE" sz="600" b="0" i="0" u="none" strike="noStrike" kern="1200" cap="none" spc="40" normalizeH="0" baseline="0" noProof="0" dirty="0">
                <a:ln>
                  <a:noFill/>
                </a:ln>
                <a:solidFill>
                  <a:srgbClr val="54565B"/>
                </a:solidFill>
                <a:effectLst/>
                <a:uLnTx/>
                <a:uFillTx/>
                <a:latin typeface="Arial"/>
                <a:ea typeface="+mn-ea"/>
                <a:cs typeface="Arial"/>
              </a:rPr>
              <a:t> </a:t>
            </a:r>
            <a:r>
              <a:rPr kumimoji="0" lang="en-IE" sz="600" b="0" i="1" u="none" strike="noStrike" kern="1200" cap="none" spc="0" normalizeH="0" baseline="0" noProof="0" dirty="0">
                <a:ln>
                  <a:noFill/>
                </a:ln>
                <a:solidFill>
                  <a:srgbClr val="54565B"/>
                </a:solidFill>
                <a:effectLst/>
                <a:uLnTx/>
                <a:uFillTx/>
                <a:latin typeface="Arial"/>
                <a:ea typeface="+mn-ea"/>
                <a:cs typeface="Arial"/>
              </a:rPr>
              <a:t>J</a:t>
            </a:r>
            <a:r>
              <a:rPr kumimoji="0" lang="en-IE" sz="600" b="0" i="1" u="none" strike="noStrike" kern="1200" cap="none" spc="40" normalizeH="0" baseline="0" noProof="0" dirty="0">
                <a:ln>
                  <a:noFill/>
                </a:ln>
                <a:solidFill>
                  <a:srgbClr val="54565B"/>
                </a:solidFill>
                <a:effectLst/>
                <a:uLnTx/>
                <a:uFillTx/>
                <a:latin typeface="Arial"/>
                <a:ea typeface="+mn-ea"/>
                <a:cs typeface="Arial"/>
              </a:rPr>
              <a:t> </a:t>
            </a:r>
            <a:r>
              <a:rPr kumimoji="0" lang="en-IE" sz="600" b="0" i="1" u="none" strike="noStrike" kern="1200" cap="none" spc="0" normalizeH="0" baseline="0" noProof="0" dirty="0">
                <a:ln>
                  <a:noFill/>
                </a:ln>
                <a:solidFill>
                  <a:srgbClr val="54565B"/>
                </a:solidFill>
                <a:effectLst/>
                <a:uLnTx/>
                <a:uFillTx/>
                <a:latin typeface="Arial"/>
                <a:ea typeface="+mn-ea"/>
                <a:cs typeface="Arial"/>
              </a:rPr>
              <a:t>Clin</a:t>
            </a:r>
            <a:r>
              <a:rPr kumimoji="0" lang="en-IE" sz="600" b="0" i="1" u="none" strike="noStrike" kern="1200" cap="none" spc="40" normalizeH="0" baseline="0" noProof="0" dirty="0">
                <a:ln>
                  <a:noFill/>
                </a:ln>
                <a:solidFill>
                  <a:srgbClr val="54565B"/>
                </a:solidFill>
                <a:effectLst/>
                <a:uLnTx/>
                <a:uFillTx/>
                <a:latin typeface="Arial"/>
                <a:ea typeface="+mn-ea"/>
                <a:cs typeface="Arial"/>
              </a:rPr>
              <a:t> </a:t>
            </a:r>
            <a:r>
              <a:rPr kumimoji="0" lang="en-IE" sz="600" b="0" i="1" u="none" strike="noStrike" kern="1200" cap="none" spc="0" normalizeH="0" baseline="0" noProof="0" dirty="0">
                <a:ln>
                  <a:noFill/>
                </a:ln>
                <a:solidFill>
                  <a:srgbClr val="54565B"/>
                </a:solidFill>
                <a:effectLst/>
                <a:uLnTx/>
                <a:uFillTx/>
                <a:latin typeface="Arial"/>
                <a:ea typeface="+mn-ea"/>
                <a:cs typeface="Arial"/>
              </a:rPr>
              <a:t>Oncol</a:t>
            </a:r>
            <a:r>
              <a:rPr kumimoji="0" lang="en-IE" sz="600" b="0" i="0" u="none" strike="noStrike" kern="1200" cap="none" spc="0" normalizeH="0" baseline="0" noProof="0" dirty="0">
                <a:ln>
                  <a:noFill/>
                </a:ln>
                <a:solidFill>
                  <a:srgbClr val="54565B"/>
                </a:solidFill>
                <a:effectLst/>
                <a:uLnTx/>
                <a:uFillTx/>
                <a:latin typeface="Arial"/>
                <a:ea typeface="+mn-ea"/>
                <a:cs typeface="Arial"/>
              </a:rPr>
              <a:t>.</a:t>
            </a:r>
            <a:r>
              <a:rPr kumimoji="0" lang="en-IE" sz="600" b="0" i="0" u="none" strike="noStrike" kern="1200" cap="none" spc="4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2022;40:3365-3376.</a:t>
            </a:r>
            <a:r>
              <a:rPr kumimoji="0" lang="en-IE" sz="600" b="0" i="0" u="none" strike="noStrike" kern="1200" cap="none" spc="35" normalizeH="0" baseline="0" noProof="0" dirty="0">
                <a:ln>
                  <a:noFill/>
                </a:ln>
                <a:solidFill>
                  <a:srgbClr val="54565B"/>
                </a:solidFill>
                <a:effectLst/>
                <a:uLnTx/>
                <a:uFillTx/>
                <a:latin typeface="Arial"/>
                <a:ea typeface="+mn-ea"/>
                <a:cs typeface="Arial"/>
              </a:rPr>
              <a:t> </a:t>
            </a:r>
            <a:r>
              <a:rPr kumimoji="0" lang="en-IE" sz="600" b="1" i="0" u="none" strike="noStrike" kern="1200" cap="none" spc="0" normalizeH="0" baseline="0" noProof="0" dirty="0">
                <a:ln>
                  <a:noFill/>
                </a:ln>
                <a:solidFill>
                  <a:srgbClr val="54565B"/>
                </a:solidFill>
                <a:effectLst/>
                <a:uLnTx/>
                <a:uFillTx/>
                <a:latin typeface="Arial"/>
                <a:ea typeface="+mn-ea"/>
                <a:cs typeface="Arial"/>
              </a:rPr>
              <a:t>6.</a:t>
            </a:r>
            <a:r>
              <a:rPr kumimoji="0" lang="en-IE" sz="600" b="1" i="0" u="none" strike="noStrike" kern="1200" cap="none" spc="4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err="1">
                <a:ln>
                  <a:noFill/>
                </a:ln>
                <a:solidFill>
                  <a:srgbClr val="54565B"/>
                </a:solidFill>
                <a:effectLst/>
                <a:uLnTx/>
                <a:uFillTx/>
                <a:latin typeface="Arial"/>
                <a:ea typeface="+mn-ea"/>
                <a:cs typeface="Arial"/>
              </a:rPr>
              <a:t>Rugo</a:t>
            </a:r>
            <a:r>
              <a:rPr kumimoji="0" lang="en-IE" sz="600" b="0" i="0" u="none" strike="noStrike" kern="1200" cap="none" spc="40" normalizeH="0" baseline="0" noProof="0" dirty="0">
                <a:ln>
                  <a:noFill/>
                </a:ln>
                <a:solidFill>
                  <a:srgbClr val="54565B"/>
                </a:solidFill>
                <a:effectLst/>
                <a:uLnTx/>
                <a:uFillTx/>
                <a:latin typeface="Arial"/>
                <a:ea typeface="+mn-ea"/>
                <a:cs typeface="Arial"/>
              </a:rPr>
              <a:t> </a:t>
            </a:r>
            <a:r>
              <a:rPr kumimoji="0" lang="en-IE" sz="600" b="0" i="0" u="none" strike="noStrike" kern="1200" cap="none" spc="-25" normalizeH="0" baseline="0" noProof="0" dirty="0">
                <a:ln>
                  <a:noFill/>
                </a:ln>
                <a:solidFill>
                  <a:srgbClr val="54565B"/>
                </a:solidFill>
                <a:effectLst/>
                <a:uLnTx/>
                <a:uFillTx/>
                <a:latin typeface="Arial"/>
                <a:ea typeface="+mn-ea"/>
                <a:cs typeface="Arial"/>
              </a:rPr>
              <a:t>HS, </a:t>
            </a:r>
            <a:r>
              <a:rPr kumimoji="0" lang="en-IE" sz="600" b="0" i="0" u="none" strike="noStrike" kern="1200" cap="none" spc="0" normalizeH="0" baseline="0" noProof="0" dirty="0">
                <a:ln>
                  <a:noFill/>
                </a:ln>
                <a:solidFill>
                  <a:srgbClr val="54565B"/>
                </a:solidFill>
                <a:effectLst/>
                <a:uLnTx/>
                <a:uFillTx/>
                <a:latin typeface="Arial"/>
                <a:ea typeface="+mn-ea"/>
                <a:cs typeface="Arial"/>
              </a:rPr>
              <a:t>et</a:t>
            </a:r>
            <a:r>
              <a:rPr kumimoji="0" lang="en-IE" sz="600" b="0" i="0" u="none" strike="noStrike" kern="1200" cap="none" spc="3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al.</a:t>
            </a:r>
            <a:r>
              <a:rPr kumimoji="0" lang="en-IE" sz="600" b="0" i="0" u="none" strike="noStrike" kern="1200" cap="none" spc="40" normalizeH="0" baseline="0" noProof="0" dirty="0">
                <a:ln>
                  <a:noFill/>
                </a:ln>
                <a:solidFill>
                  <a:srgbClr val="54565B"/>
                </a:solidFill>
                <a:effectLst/>
                <a:uLnTx/>
                <a:uFillTx/>
                <a:latin typeface="Arial"/>
                <a:ea typeface="+mn-ea"/>
                <a:cs typeface="Arial"/>
              </a:rPr>
              <a:t> </a:t>
            </a:r>
            <a:r>
              <a:rPr kumimoji="0" lang="en-IE" sz="600" b="0" i="1" u="none" strike="noStrike" kern="1200" cap="none" spc="0" normalizeH="0" baseline="0" noProof="0" dirty="0">
                <a:ln>
                  <a:noFill/>
                </a:ln>
                <a:solidFill>
                  <a:srgbClr val="54565B"/>
                </a:solidFill>
                <a:effectLst/>
                <a:uLnTx/>
                <a:uFillTx/>
                <a:latin typeface="Arial"/>
                <a:ea typeface="+mn-ea"/>
                <a:cs typeface="Arial"/>
              </a:rPr>
              <a:t>Lancet</a:t>
            </a:r>
            <a:r>
              <a:rPr kumimoji="0" lang="en-IE" sz="600" b="0" i="0" u="none" strike="noStrike" kern="1200" cap="none" spc="0" normalizeH="0" baseline="0" noProof="0" dirty="0">
                <a:ln>
                  <a:noFill/>
                </a:ln>
                <a:solidFill>
                  <a:srgbClr val="54565B"/>
                </a:solidFill>
                <a:effectLst/>
                <a:uLnTx/>
                <a:uFillTx/>
                <a:latin typeface="Arial"/>
                <a:ea typeface="+mn-ea"/>
                <a:cs typeface="Arial"/>
              </a:rPr>
              <a:t>.</a:t>
            </a:r>
            <a:r>
              <a:rPr kumimoji="0" lang="en-IE" sz="600" b="0" i="0" u="none" strike="noStrike" kern="1200" cap="none" spc="4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2023;402:1423-1433.</a:t>
            </a:r>
            <a:r>
              <a:rPr kumimoji="0" lang="en-IE" sz="600" b="0" i="0" u="none" strike="noStrike" kern="1200" cap="none" spc="35" normalizeH="0" baseline="0" noProof="0" dirty="0">
                <a:ln>
                  <a:noFill/>
                </a:ln>
                <a:solidFill>
                  <a:srgbClr val="54565B"/>
                </a:solidFill>
                <a:effectLst/>
                <a:uLnTx/>
                <a:uFillTx/>
                <a:latin typeface="Arial"/>
                <a:ea typeface="+mn-ea"/>
                <a:cs typeface="Arial"/>
              </a:rPr>
              <a:t> </a:t>
            </a:r>
            <a:r>
              <a:rPr kumimoji="0" lang="en-IE" sz="600" b="1" i="0" u="none" strike="noStrike" kern="1200" cap="none" spc="0" normalizeH="0" baseline="0" noProof="0" dirty="0">
                <a:ln>
                  <a:noFill/>
                </a:ln>
                <a:solidFill>
                  <a:srgbClr val="54565B"/>
                </a:solidFill>
                <a:effectLst/>
                <a:uLnTx/>
                <a:uFillTx/>
                <a:latin typeface="Arial"/>
                <a:ea typeface="+mn-ea"/>
                <a:cs typeface="Arial"/>
              </a:rPr>
              <a:t>7.</a:t>
            </a:r>
            <a:r>
              <a:rPr kumimoji="0" lang="en-IE" sz="600" b="1" i="0" u="none" strike="noStrike" kern="1200" cap="none" spc="2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err="1">
                <a:ln>
                  <a:noFill/>
                </a:ln>
                <a:solidFill>
                  <a:srgbClr val="54565B"/>
                </a:solidFill>
                <a:effectLst/>
                <a:uLnTx/>
                <a:uFillTx/>
                <a:latin typeface="Arial"/>
                <a:ea typeface="+mn-ea"/>
                <a:cs typeface="Arial"/>
              </a:rPr>
              <a:t>Tesarova</a:t>
            </a:r>
            <a:r>
              <a:rPr kumimoji="0" lang="en-IE" sz="600" b="0" i="0" u="none" strike="noStrike" kern="1200" cap="none" spc="40" normalizeH="0" baseline="0" noProof="0" dirty="0">
                <a:ln>
                  <a:noFill/>
                </a:ln>
                <a:solidFill>
                  <a:srgbClr val="54565B"/>
                </a:solidFill>
                <a:effectLst/>
                <a:uLnTx/>
                <a:uFillTx/>
                <a:latin typeface="Arial"/>
                <a:ea typeface="+mn-ea"/>
                <a:cs typeface="Arial"/>
              </a:rPr>
              <a:t> </a:t>
            </a:r>
            <a:r>
              <a:rPr kumimoji="0" lang="en-IE" sz="600" b="0" i="0" u="none" strike="noStrike" kern="1200" cap="none" spc="-30" normalizeH="0" baseline="0" noProof="0" dirty="0">
                <a:ln>
                  <a:noFill/>
                </a:ln>
                <a:solidFill>
                  <a:srgbClr val="54565B"/>
                </a:solidFill>
                <a:effectLst/>
                <a:uLnTx/>
                <a:uFillTx/>
                <a:latin typeface="Arial"/>
                <a:ea typeface="+mn-ea"/>
                <a:cs typeface="Arial"/>
              </a:rPr>
              <a:t>P,</a:t>
            </a:r>
            <a:r>
              <a:rPr kumimoji="0" lang="en-IE" sz="600" b="0" i="0" u="none" strike="noStrike" kern="1200" cap="none" spc="4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et</a:t>
            </a:r>
            <a:r>
              <a:rPr kumimoji="0" lang="en-IE" sz="600" b="0" i="0" u="none" strike="noStrike" kern="1200" cap="none" spc="35"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al.</a:t>
            </a:r>
            <a:r>
              <a:rPr kumimoji="0" lang="en-IE" sz="600" b="0" i="0" u="none" strike="noStrike" kern="1200" cap="none" spc="40" normalizeH="0" baseline="0" noProof="0" dirty="0">
                <a:ln>
                  <a:noFill/>
                </a:ln>
                <a:solidFill>
                  <a:srgbClr val="54565B"/>
                </a:solidFill>
                <a:effectLst/>
                <a:uLnTx/>
                <a:uFillTx/>
                <a:latin typeface="Arial"/>
                <a:ea typeface="+mn-ea"/>
                <a:cs typeface="Arial"/>
              </a:rPr>
              <a:t> </a:t>
            </a:r>
            <a:r>
              <a:rPr kumimoji="0" lang="en-IE" sz="600" b="0" i="1" u="none" strike="noStrike" kern="1200" cap="none" spc="0" normalizeH="0" baseline="0" noProof="0" dirty="0">
                <a:ln>
                  <a:noFill/>
                </a:ln>
                <a:solidFill>
                  <a:srgbClr val="54565B"/>
                </a:solidFill>
                <a:effectLst/>
                <a:uLnTx/>
                <a:uFillTx/>
                <a:latin typeface="Arial"/>
                <a:ea typeface="+mn-ea"/>
                <a:cs typeface="Arial"/>
              </a:rPr>
              <a:t>Rep</a:t>
            </a:r>
            <a:r>
              <a:rPr kumimoji="0" lang="en-IE" sz="600" b="0" i="1" u="none" strike="noStrike" kern="1200" cap="none" spc="40" normalizeH="0" baseline="0" noProof="0" dirty="0">
                <a:ln>
                  <a:noFill/>
                </a:ln>
                <a:solidFill>
                  <a:srgbClr val="54565B"/>
                </a:solidFill>
                <a:effectLst/>
                <a:uLnTx/>
                <a:uFillTx/>
                <a:latin typeface="Arial"/>
                <a:ea typeface="+mn-ea"/>
                <a:cs typeface="Arial"/>
              </a:rPr>
              <a:t> </a:t>
            </a:r>
            <a:r>
              <a:rPr kumimoji="0" lang="en-IE" sz="600" b="0" i="1" u="none" strike="noStrike" kern="1200" cap="none" spc="0" normalizeH="0" baseline="0" noProof="0" dirty="0" err="1">
                <a:ln>
                  <a:noFill/>
                </a:ln>
                <a:solidFill>
                  <a:srgbClr val="54565B"/>
                </a:solidFill>
                <a:effectLst/>
                <a:uLnTx/>
                <a:uFillTx/>
                <a:latin typeface="Arial"/>
                <a:ea typeface="+mn-ea"/>
                <a:cs typeface="Arial"/>
              </a:rPr>
              <a:t>Pract</a:t>
            </a:r>
            <a:r>
              <a:rPr kumimoji="0" lang="en-IE" sz="600" b="0" i="1" u="none" strike="noStrike" kern="1200" cap="none" spc="40" normalizeH="0" baseline="0" noProof="0" dirty="0">
                <a:ln>
                  <a:noFill/>
                </a:ln>
                <a:solidFill>
                  <a:srgbClr val="54565B"/>
                </a:solidFill>
                <a:effectLst/>
                <a:uLnTx/>
                <a:uFillTx/>
                <a:latin typeface="Arial"/>
                <a:ea typeface="+mn-ea"/>
                <a:cs typeface="Arial"/>
              </a:rPr>
              <a:t> </a:t>
            </a:r>
            <a:r>
              <a:rPr kumimoji="0" lang="en-IE" sz="600" b="0" i="1" u="none" strike="noStrike" kern="1200" cap="none" spc="0" normalizeH="0" baseline="0" noProof="0" dirty="0">
                <a:ln>
                  <a:noFill/>
                </a:ln>
                <a:solidFill>
                  <a:srgbClr val="54565B"/>
                </a:solidFill>
                <a:effectLst/>
                <a:uLnTx/>
                <a:uFillTx/>
                <a:latin typeface="Arial"/>
                <a:ea typeface="+mn-ea"/>
                <a:cs typeface="Arial"/>
              </a:rPr>
              <a:t>Oncol</a:t>
            </a:r>
            <a:r>
              <a:rPr kumimoji="0" lang="en-IE" sz="600" b="0" i="1" u="none" strike="noStrike" kern="1200" cap="none" spc="40" normalizeH="0" baseline="0" noProof="0" dirty="0">
                <a:ln>
                  <a:noFill/>
                </a:ln>
                <a:solidFill>
                  <a:srgbClr val="54565B"/>
                </a:solidFill>
                <a:effectLst/>
                <a:uLnTx/>
                <a:uFillTx/>
                <a:latin typeface="Arial"/>
                <a:ea typeface="+mn-ea"/>
                <a:cs typeface="Arial"/>
              </a:rPr>
              <a:t> </a:t>
            </a:r>
            <a:r>
              <a:rPr kumimoji="0" lang="en-IE" sz="600" b="0" i="1" u="none" strike="noStrike" kern="1200" cap="none" spc="-10" normalizeH="0" baseline="0" noProof="0" dirty="0" err="1">
                <a:ln>
                  <a:noFill/>
                </a:ln>
                <a:solidFill>
                  <a:srgbClr val="54565B"/>
                </a:solidFill>
                <a:effectLst/>
                <a:uLnTx/>
                <a:uFillTx/>
                <a:latin typeface="Arial"/>
                <a:ea typeface="+mn-ea"/>
                <a:cs typeface="Arial"/>
              </a:rPr>
              <a:t>Radiother</a:t>
            </a:r>
            <a:r>
              <a:rPr kumimoji="0" lang="en-IE" sz="600" b="0" i="0" u="none" strike="noStrike" kern="1200" cap="none" spc="-10" normalizeH="0" baseline="0" noProof="0" dirty="0">
                <a:ln>
                  <a:noFill/>
                </a:ln>
                <a:solidFill>
                  <a:srgbClr val="54565B"/>
                </a:solidFill>
                <a:effectLst/>
                <a:uLnTx/>
                <a:uFillTx/>
                <a:latin typeface="Arial"/>
                <a:ea typeface="+mn-ea"/>
                <a:cs typeface="Arial"/>
              </a:rPr>
              <a:t>.</a:t>
            </a:r>
            <a:r>
              <a:rPr kumimoji="0" lang="en-IE" sz="600" b="0" i="0" u="none" strike="noStrike" kern="1200" cap="none" spc="500" normalizeH="0" baseline="0" noProof="0" dirty="0">
                <a:ln>
                  <a:noFill/>
                </a:ln>
                <a:solidFill>
                  <a:srgbClr val="54565B"/>
                </a:solidFill>
                <a:effectLst/>
                <a:uLnTx/>
                <a:uFillTx/>
                <a:latin typeface="Arial"/>
                <a:ea typeface="+mn-ea"/>
                <a:cs typeface="Arial"/>
              </a:rPr>
              <a:t> </a:t>
            </a:r>
            <a:r>
              <a:rPr kumimoji="0" lang="en-IE" sz="600" b="0" i="0" u="none" strike="noStrike" kern="1200" cap="none" spc="0" normalizeH="0" baseline="0" noProof="0" dirty="0">
                <a:ln>
                  <a:noFill/>
                </a:ln>
                <a:solidFill>
                  <a:srgbClr val="54565B"/>
                </a:solidFill>
                <a:effectLst/>
                <a:uLnTx/>
                <a:uFillTx/>
                <a:latin typeface="Arial"/>
                <a:ea typeface="+mn-ea"/>
                <a:cs typeface="Arial"/>
              </a:rPr>
              <a:t>2013;18:26-</a:t>
            </a:r>
            <a:r>
              <a:rPr kumimoji="0" lang="en-IE" sz="600" b="0" i="0" u="none" strike="noStrike" kern="1200" cap="none" spc="-25" normalizeH="0" baseline="0" noProof="0" dirty="0">
                <a:ln>
                  <a:noFill/>
                </a:ln>
                <a:solidFill>
                  <a:srgbClr val="54565B"/>
                </a:solidFill>
                <a:effectLst/>
                <a:uLnTx/>
                <a:uFillTx/>
                <a:latin typeface="Arial"/>
                <a:ea typeface="+mn-ea"/>
                <a:cs typeface="Arial"/>
              </a:rPr>
              <a:t>33.</a:t>
            </a:r>
            <a:endParaRPr kumimoji="0" lang="en-IE" sz="600" b="0" i="0" u="none" strike="noStrike" kern="1200" cap="none" spc="0" normalizeH="0" baseline="0" noProof="0" dirty="0">
              <a:ln>
                <a:noFill/>
              </a:ln>
              <a:solidFill>
                <a:srgbClr val="54565B"/>
              </a:solidFill>
              <a:effectLst/>
              <a:uLnTx/>
              <a:uFillTx/>
              <a:latin typeface="Arial"/>
              <a:ea typeface="+mn-ea"/>
              <a:cs typeface="Arial"/>
            </a:endParaRPr>
          </a:p>
        </p:txBody>
      </p:sp>
    </p:spTree>
    <p:extLst>
      <p:ext uri="{BB962C8B-B14F-4D97-AF65-F5344CB8AC3E}">
        <p14:creationId xmlns:p14="http://schemas.microsoft.com/office/powerpoint/2010/main" val="3602245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2F985-B42D-BB5A-29BE-D3D7B8CD7331}"/>
              </a:ext>
            </a:extLst>
          </p:cNvPr>
          <p:cNvSpPr>
            <a:spLocks noGrp="1"/>
          </p:cNvSpPr>
          <p:nvPr>
            <p:ph type="title"/>
          </p:nvPr>
        </p:nvSpPr>
        <p:spPr/>
        <p:txBody>
          <a:bodyPr/>
          <a:lstStyle/>
          <a:p>
            <a:r>
              <a:rPr lang="en-US" sz="4400">
                <a:solidFill>
                  <a:schemeClr val="accent1"/>
                </a:solidFill>
              </a:rPr>
              <a:t>Methods</a:t>
            </a:r>
            <a:r>
              <a:rPr lang="en-US">
                <a:solidFill>
                  <a:schemeClr val="accent1"/>
                </a:solidFill>
              </a:rPr>
              <a:t> </a:t>
            </a:r>
            <a:br>
              <a:rPr lang="en-US">
                <a:solidFill>
                  <a:schemeClr val="accent1"/>
                </a:solidFill>
              </a:rPr>
            </a:br>
            <a:endParaRPr lang="en-IE" sz="2400">
              <a:solidFill>
                <a:schemeClr val="accent1"/>
              </a:solidFill>
            </a:endParaRPr>
          </a:p>
        </p:txBody>
      </p:sp>
      <p:sp>
        <p:nvSpPr>
          <p:cNvPr id="3" name="Slide Number Placeholder 2">
            <a:extLst>
              <a:ext uri="{FF2B5EF4-FFF2-40B4-BE49-F238E27FC236}">
                <a16:creationId xmlns:a16="http://schemas.microsoft.com/office/drawing/2014/main" id="{11C0F595-929F-3DD2-82D3-EF311CA3143B}"/>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21" name="object 10">
            <a:extLst>
              <a:ext uri="{FF2B5EF4-FFF2-40B4-BE49-F238E27FC236}">
                <a16:creationId xmlns:a16="http://schemas.microsoft.com/office/drawing/2014/main" id="{028EA53F-1E58-2B7C-2BFA-AD4FEAF74105}"/>
              </a:ext>
            </a:extLst>
          </p:cNvPr>
          <p:cNvSpPr txBox="1"/>
          <p:nvPr/>
        </p:nvSpPr>
        <p:spPr>
          <a:xfrm>
            <a:off x="577516" y="1148248"/>
            <a:ext cx="11505838" cy="1207382"/>
          </a:xfrm>
          <a:prstGeom prst="rect">
            <a:avLst/>
          </a:prstGeom>
        </p:spPr>
        <p:txBody>
          <a:bodyPr vert="horz" wrap="square" lIns="0" tIns="12065" rIns="0" bIns="0" rtlCol="0">
            <a:spAutoFit/>
          </a:bodyPr>
          <a:lstStyle/>
          <a:p>
            <a:pPr marL="129539" marR="0" lvl="0" indent="-116839" algn="l" defTabSz="914400" rtl="0" eaLnBrk="1" fontAlgn="auto" latinLnBrk="0" hangingPunct="1">
              <a:lnSpc>
                <a:spcPct val="100000"/>
              </a:lnSpc>
              <a:spcBef>
                <a:spcPts val="95"/>
              </a:spcBef>
              <a:spcAft>
                <a:spcPts val="0"/>
              </a:spcAft>
              <a:buClrTx/>
              <a:buSzTx/>
              <a:buFontTx/>
              <a:buChar char="•"/>
              <a:tabLst>
                <a:tab pos="129539" algn="l"/>
              </a:tabLst>
              <a:defRPr/>
            </a:pPr>
            <a:r>
              <a:rPr kumimoji="0" sz="1900" b="0" i="0" u="none" strike="noStrike" kern="1600" cap="none" spc="-50" normalizeH="0" baseline="0" noProof="0" dirty="0">
                <a:ln>
                  <a:noFill/>
                </a:ln>
                <a:solidFill>
                  <a:srgbClr val="203661"/>
                </a:solidFill>
                <a:effectLst/>
                <a:uLnTx/>
                <a:uFillTx/>
                <a:latin typeface="Arial" panose="020B0604020202020204" pitchFamily="34" charset="0"/>
                <a:ea typeface="+mn-ea"/>
                <a:cs typeface="Arial" panose="020B0604020202020204" pitchFamily="34" charset="0"/>
              </a:rPr>
              <a:t>TROPiCS-02 is a phase 3, randomized,</a:t>
            </a:r>
            <a:r>
              <a:rPr kumimoji="0" lang="en-IE" sz="1900" b="0" i="0" u="none" strike="noStrike" kern="1600" cap="none" spc="-50" normalizeH="0" baseline="0" noProof="0" dirty="0">
                <a:ln>
                  <a:noFill/>
                </a:ln>
                <a:solidFill>
                  <a:srgbClr val="203661"/>
                </a:solidFill>
                <a:effectLst/>
                <a:uLnTx/>
                <a:uFillTx/>
                <a:latin typeface="Arial" panose="020B0604020202020204" pitchFamily="34" charset="0"/>
                <a:ea typeface="+mn-ea"/>
                <a:cs typeface="Arial" panose="020B0604020202020204" pitchFamily="34" charset="0"/>
              </a:rPr>
              <a:t> </a:t>
            </a:r>
            <a:r>
              <a:rPr kumimoji="0" sz="1900" b="0" i="0" u="none" strike="noStrike" kern="1600" cap="none" spc="-50" normalizeH="0" baseline="0" noProof="0" dirty="0">
                <a:ln>
                  <a:noFill/>
                </a:ln>
                <a:solidFill>
                  <a:srgbClr val="203661"/>
                </a:solidFill>
                <a:effectLst/>
                <a:uLnTx/>
                <a:uFillTx/>
                <a:latin typeface="Arial" panose="020B0604020202020204" pitchFamily="34" charset="0"/>
                <a:ea typeface="+mn-ea"/>
                <a:cs typeface="Arial" panose="020B0604020202020204" pitchFamily="34" charset="0"/>
              </a:rPr>
              <a:t>open-label study of SG vs TPC for the treatment of patients with pretreated,</a:t>
            </a:r>
            <a:r>
              <a:rPr kumimoji="0" lang="en-IE" sz="1900" b="0" i="0" u="none" strike="noStrike" kern="1600" cap="none" spc="-50" normalizeH="0" baseline="0" noProof="0" dirty="0">
                <a:ln>
                  <a:noFill/>
                </a:ln>
                <a:solidFill>
                  <a:srgbClr val="203661"/>
                </a:solidFill>
                <a:effectLst/>
                <a:uLnTx/>
                <a:uFillTx/>
                <a:latin typeface="Arial" panose="020B0604020202020204" pitchFamily="34" charset="0"/>
                <a:ea typeface="+mn-ea"/>
                <a:cs typeface="Arial" panose="020B0604020202020204" pitchFamily="34" charset="0"/>
              </a:rPr>
              <a:t> endocrine-resistant HR+/HER2− </a:t>
            </a:r>
            <a:r>
              <a:rPr kumimoji="0" lang="en-IE" sz="1900" b="0" i="0" u="none" strike="noStrike" kern="1600" cap="none" spc="-50" normalizeH="0" baseline="0" noProof="0" dirty="0" err="1">
                <a:ln>
                  <a:noFill/>
                </a:ln>
                <a:solidFill>
                  <a:srgbClr val="203661"/>
                </a:solidFill>
                <a:effectLst/>
                <a:uLnTx/>
                <a:uFillTx/>
                <a:latin typeface="Arial" panose="020B0604020202020204" pitchFamily="34" charset="0"/>
                <a:ea typeface="+mn-ea"/>
                <a:cs typeface="Arial" panose="020B0604020202020204" pitchFamily="34" charset="0"/>
              </a:rPr>
              <a:t>mBC</a:t>
            </a:r>
            <a:r>
              <a:rPr kumimoji="0" lang="en-IE" sz="1900" b="0" i="0" u="none" strike="noStrike" kern="1600" cap="none" spc="-50" normalizeH="0" baseline="0" noProof="0" dirty="0">
                <a:ln>
                  <a:noFill/>
                </a:ln>
                <a:solidFill>
                  <a:srgbClr val="203661"/>
                </a:solidFill>
                <a:effectLst/>
                <a:uLnTx/>
                <a:uFillTx/>
                <a:latin typeface="Arial" panose="020B0604020202020204" pitchFamily="34" charset="0"/>
                <a:ea typeface="+mn-ea"/>
                <a:cs typeface="Arial" panose="020B0604020202020204" pitchFamily="34" charset="0"/>
              </a:rPr>
              <a:t> </a:t>
            </a:r>
          </a:p>
          <a:p>
            <a:pPr marL="129539" marR="0" lvl="0" indent="-116839" algn="l" defTabSz="914400" rtl="0" eaLnBrk="1" fontAlgn="auto" latinLnBrk="0" hangingPunct="1">
              <a:lnSpc>
                <a:spcPct val="100000"/>
              </a:lnSpc>
              <a:spcBef>
                <a:spcPts val="95"/>
              </a:spcBef>
              <a:spcAft>
                <a:spcPts val="0"/>
              </a:spcAft>
              <a:buClrTx/>
              <a:buSzTx/>
              <a:buFontTx/>
              <a:buChar char="•"/>
              <a:tabLst>
                <a:tab pos="129539" algn="l"/>
              </a:tabLst>
              <a:defRPr/>
            </a:pPr>
            <a:r>
              <a:rPr kumimoji="0" lang="en-IE" sz="1900" b="0" i="0" u="none" strike="noStrike" kern="1600" cap="none" spc="-50" normalizeH="0" baseline="0" noProof="0" dirty="0">
                <a:ln>
                  <a:noFill/>
                </a:ln>
                <a:solidFill>
                  <a:srgbClr val="203661"/>
                </a:solidFill>
                <a:effectLst/>
                <a:uLnTx/>
                <a:uFillTx/>
                <a:latin typeface="Arial" panose="020B0604020202020204" pitchFamily="34" charset="0"/>
                <a:ea typeface="+mn-ea"/>
                <a:cs typeface="Arial" panose="020B0604020202020204" pitchFamily="34" charset="0"/>
              </a:rPr>
              <a:t>The data </a:t>
            </a:r>
            <a:r>
              <a:rPr kumimoji="0" lang="en-IE" sz="1900" b="0" i="0" u="none" strike="noStrike" kern="1600" cap="none" spc="-50" normalizeH="0" baseline="0" noProof="0" dirty="0" err="1">
                <a:ln>
                  <a:noFill/>
                </a:ln>
                <a:solidFill>
                  <a:srgbClr val="203661"/>
                </a:solidFill>
                <a:effectLst/>
                <a:uLnTx/>
                <a:uFillTx/>
                <a:latin typeface="Arial" panose="020B0604020202020204" pitchFamily="34" charset="0"/>
                <a:ea typeface="+mn-ea"/>
                <a:cs typeface="Arial" panose="020B0604020202020204" pitchFamily="34" charset="0"/>
              </a:rPr>
              <a:t>cutoff</a:t>
            </a:r>
            <a:r>
              <a:rPr kumimoji="0" lang="en-IE" sz="1900" b="0" i="0" u="none" strike="noStrike" kern="1600" cap="none" spc="-50" normalizeH="0" baseline="0" noProof="0" dirty="0">
                <a:ln>
                  <a:noFill/>
                </a:ln>
                <a:solidFill>
                  <a:srgbClr val="203661"/>
                </a:solidFill>
                <a:effectLst/>
                <a:uLnTx/>
                <a:uFillTx/>
                <a:latin typeface="Arial" panose="020B0604020202020204" pitchFamily="34" charset="0"/>
                <a:ea typeface="+mn-ea"/>
                <a:cs typeface="Arial" panose="020B0604020202020204" pitchFamily="34" charset="0"/>
              </a:rPr>
              <a:t> date was July 1, 2022, except for PFS, which was January 3, 2022</a:t>
            </a:r>
          </a:p>
          <a:p>
            <a:pPr marL="129539" marR="0" lvl="0" indent="-116839" algn="l" defTabSz="914400" rtl="0" eaLnBrk="1" fontAlgn="auto" latinLnBrk="0" hangingPunct="1">
              <a:lnSpc>
                <a:spcPct val="100000"/>
              </a:lnSpc>
              <a:spcBef>
                <a:spcPts val="95"/>
              </a:spcBef>
              <a:spcAft>
                <a:spcPts val="0"/>
              </a:spcAft>
              <a:buClrTx/>
              <a:buSzTx/>
              <a:buFontTx/>
              <a:buChar char="•"/>
              <a:tabLst>
                <a:tab pos="129539" algn="l"/>
              </a:tabLst>
              <a:defRPr/>
            </a:pPr>
            <a:endParaRPr kumimoji="0" sz="1900" b="0" i="0" u="none" strike="noStrike" kern="1600" cap="none" spc="-50" normalizeH="0" baseline="0" noProof="0" dirty="0">
              <a:ln>
                <a:noFill/>
              </a:ln>
              <a:solidFill>
                <a:srgbClr val="203661"/>
              </a:solidFill>
              <a:effectLst/>
              <a:uLnTx/>
              <a:uFillTx/>
              <a:latin typeface="Arial" panose="020B0604020202020204" pitchFamily="34" charset="0"/>
              <a:ea typeface="+mn-ea"/>
              <a:cs typeface="Arial" panose="020B0604020202020204" pitchFamily="34" charset="0"/>
            </a:endParaRPr>
          </a:p>
        </p:txBody>
      </p:sp>
      <p:grpSp>
        <p:nvGrpSpPr>
          <p:cNvPr id="24" name="Group 23">
            <a:extLst>
              <a:ext uri="{FF2B5EF4-FFF2-40B4-BE49-F238E27FC236}">
                <a16:creationId xmlns:a16="http://schemas.microsoft.com/office/drawing/2014/main" id="{121B8CD3-A9A7-3E28-78D8-AB1096BF6372}"/>
              </a:ext>
            </a:extLst>
          </p:cNvPr>
          <p:cNvGrpSpPr/>
          <p:nvPr/>
        </p:nvGrpSpPr>
        <p:grpSpPr>
          <a:xfrm>
            <a:off x="380157" y="2259624"/>
            <a:ext cx="10862341" cy="3725607"/>
            <a:chOff x="755500" y="965578"/>
            <a:chExt cx="10862341" cy="3725607"/>
          </a:xfrm>
        </p:grpSpPr>
        <p:grpSp>
          <p:nvGrpSpPr>
            <p:cNvPr id="25" name="Group 24">
              <a:extLst>
                <a:ext uri="{FF2B5EF4-FFF2-40B4-BE49-F238E27FC236}">
                  <a16:creationId xmlns:a16="http://schemas.microsoft.com/office/drawing/2014/main" id="{59F7C1A5-65E7-E075-C054-226DE7D2D00B}"/>
                </a:ext>
              </a:extLst>
            </p:cNvPr>
            <p:cNvGrpSpPr/>
            <p:nvPr/>
          </p:nvGrpSpPr>
          <p:grpSpPr>
            <a:xfrm>
              <a:off x="3854824" y="1890846"/>
              <a:ext cx="1561379" cy="1257952"/>
              <a:chOff x="3613186" y="2951688"/>
              <a:chExt cx="1645921" cy="1454275"/>
            </a:xfrm>
          </p:grpSpPr>
          <p:cxnSp>
            <p:nvCxnSpPr>
              <p:cNvPr id="36" name="Elbow Connector 30">
                <a:extLst>
                  <a:ext uri="{FF2B5EF4-FFF2-40B4-BE49-F238E27FC236}">
                    <a16:creationId xmlns:a16="http://schemas.microsoft.com/office/drawing/2014/main" id="{917D9AF5-160B-9154-DE6B-3B19D8386E68}"/>
                  </a:ext>
                </a:extLst>
              </p:cNvPr>
              <p:cNvCxnSpPr>
                <a:cxnSpLocks/>
              </p:cNvCxnSpPr>
              <p:nvPr/>
            </p:nvCxnSpPr>
            <p:spPr>
              <a:xfrm flipV="1">
                <a:off x="3613186" y="2951688"/>
                <a:ext cx="1645921" cy="789222"/>
              </a:xfrm>
              <a:prstGeom prst="bentConnector3">
                <a:avLst>
                  <a:gd name="adj1" fmla="val 78736"/>
                </a:avLst>
              </a:prstGeom>
              <a:noFill/>
              <a:ln w="28575" cap="flat" cmpd="sng" algn="ctr">
                <a:solidFill>
                  <a:srgbClr val="000000"/>
                </a:solidFill>
                <a:prstDash val="solid"/>
                <a:miter lim="800000"/>
                <a:tailEnd type="triangle"/>
              </a:ln>
              <a:effectLst/>
            </p:spPr>
          </p:cxnSp>
          <p:cxnSp>
            <p:nvCxnSpPr>
              <p:cNvPr id="37" name="Elbow Connector 31">
                <a:extLst>
                  <a:ext uri="{FF2B5EF4-FFF2-40B4-BE49-F238E27FC236}">
                    <a16:creationId xmlns:a16="http://schemas.microsoft.com/office/drawing/2014/main" id="{466998E0-D14A-1C04-C917-76B3B03AC04D}"/>
                  </a:ext>
                </a:extLst>
              </p:cNvPr>
              <p:cNvCxnSpPr>
                <a:cxnSpLocks/>
              </p:cNvCxnSpPr>
              <p:nvPr/>
            </p:nvCxnSpPr>
            <p:spPr>
              <a:xfrm rot="10800000" flipH="1" flipV="1">
                <a:off x="3613187" y="3740910"/>
                <a:ext cx="1645920" cy="665053"/>
              </a:xfrm>
              <a:prstGeom prst="bentConnector3">
                <a:avLst>
                  <a:gd name="adj1" fmla="val 78368"/>
                </a:avLst>
              </a:prstGeom>
              <a:noFill/>
              <a:ln w="28575" cap="flat" cmpd="sng" algn="ctr">
                <a:solidFill>
                  <a:srgbClr val="000000"/>
                </a:solidFill>
                <a:prstDash val="solid"/>
                <a:miter lim="800000"/>
                <a:tailEnd type="triangle"/>
              </a:ln>
              <a:effectLst/>
            </p:spPr>
          </p:cxnSp>
        </p:grpSp>
        <p:sp>
          <p:nvSpPr>
            <p:cNvPr id="26" name="Rectangle 25">
              <a:extLst>
                <a:ext uri="{FF2B5EF4-FFF2-40B4-BE49-F238E27FC236}">
                  <a16:creationId xmlns:a16="http://schemas.microsoft.com/office/drawing/2014/main" id="{1066D926-2E59-BA05-291E-732BB127E6A7}"/>
                </a:ext>
              </a:extLst>
            </p:cNvPr>
            <p:cNvSpPr/>
            <p:nvPr/>
          </p:nvSpPr>
          <p:spPr>
            <a:xfrm>
              <a:off x="5445703" y="1530955"/>
              <a:ext cx="4025278" cy="938465"/>
            </a:xfrm>
            <a:prstGeom prst="rect">
              <a:avLst/>
            </a:prstGeom>
            <a:solidFill>
              <a:schemeClr val="tx2"/>
            </a:solidFill>
            <a:ln>
              <a:noFill/>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a:ln>
                    <a:noFill/>
                  </a:ln>
                  <a:solidFill>
                    <a:srgbClr val="FFFFFF"/>
                  </a:solidFill>
                  <a:effectLst/>
                  <a:uLnTx/>
                  <a:uFillTx/>
                  <a:latin typeface="Arial"/>
                  <a:ea typeface="+mn-ea"/>
                  <a:cs typeface="+mn-cs"/>
                </a:rPr>
                <a:t>Sacituzumab </a:t>
              </a:r>
              <a:r>
                <a:rPr kumimoji="0" lang="en-GB" sz="1400" b="1" i="0" u="none" strike="noStrike" kern="0" cap="none" spc="0" normalizeH="0" baseline="0" noProof="0" err="1">
                  <a:ln>
                    <a:noFill/>
                  </a:ln>
                  <a:solidFill>
                    <a:srgbClr val="FFFFFF"/>
                  </a:solidFill>
                  <a:effectLst/>
                  <a:uLnTx/>
                  <a:uFillTx/>
                  <a:latin typeface="Arial"/>
                  <a:ea typeface="+mn-ea"/>
                  <a:cs typeface="+mn-cs"/>
                </a:rPr>
                <a:t>govitecan</a:t>
              </a:r>
              <a:r>
                <a:rPr kumimoji="0" lang="en-GB" sz="1400" b="1" i="0" u="none" strike="noStrike" kern="0" cap="none" spc="0" normalizeH="0" baseline="0" noProof="0">
                  <a:ln>
                    <a:noFill/>
                  </a:ln>
                  <a:solidFill>
                    <a:srgbClr val="FFFFFF"/>
                  </a:solidFill>
                  <a:effectLst/>
                  <a:uLnTx/>
                  <a:uFillTx/>
                  <a:latin typeface="Arial"/>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a:ln>
                    <a:noFill/>
                  </a:ln>
                  <a:solidFill>
                    <a:srgbClr val="FFFFFF"/>
                  </a:solidFill>
                  <a:effectLst/>
                  <a:uLnTx/>
                  <a:uFillTx/>
                  <a:latin typeface="Arial"/>
                  <a:ea typeface="+mn-ea"/>
                  <a:cs typeface="+mn-cs"/>
                </a:rPr>
                <a:t>10 mg/kg IV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a:ln>
                    <a:noFill/>
                  </a:ln>
                  <a:solidFill>
                    <a:srgbClr val="FFFFFF"/>
                  </a:solidFill>
                  <a:effectLst/>
                  <a:uLnTx/>
                  <a:uFillTx/>
                  <a:latin typeface="Arial"/>
                  <a:ea typeface="+mn-ea"/>
                  <a:cs typeface="+mn-cs"/>
                </a:rPr>
                <a:t> days 1 and 8, every 21 days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a:ln>
                    <a:noFill/>
                  </a:ln>
                  <a:solidFill>
                    <a:srgbClr val="FFFFFF"/>
                  </a:solidFill>
                  <a:effectLst/>
                  <a:uLnTx/>
                  <a:uFillTx/>
                  <a:latin typeface="Arial"/>
                  <a:ea typeface="+mn-ea"/>
                  <a:cs typeface="+mn-cs"/>
                </a:rPr>
                <a:t>n=272</a:t>
              </a:r>
            </a:p>
          </p:txBody>
        </p:sp>
        <p:sp>
          <p:nvSpPr>
            <p:cNvPr id="27" name="Rectangle 26">
              <a:extLst>
                <a:ext uri="{FF2B5EF4-FFF2-40B4-BE49-F238E27FC236}">
                  <a16:creationId xmlns:a16="http://schemas.microsoft.com/office/drawing/2014/main" id="{EBC8E628-3C4C-CE3E-F948-EAE055A35214}"/>
                </a:ext>
              </a:extLst>
            </p:cNvPr>
            <p:cNvSpPr/>
            <p:nvPr/>
          </p:nvSpPr>
          <p:spPr>
            <a:xfrm>
              <a:off x="5445704" y="2636481"/>
              <a:ext cx="4025277" cy="938465"/>
            </a:xfrm>
            <a:prstGeom prst="rect">
              <a:avLst/>
            </a:prstGeom>
            <a:solidFill>
              <a:srgbClr val="0070C0"/>
            </a:solidFill>
            <a:ln>
              <a:noFill/>
            </a:ln>
            <a:effectLst/>
          </p:spPr>
          <p:txBody>
            <a:bodyPr rtlCol="0" anchor="ctr"/>
            <a:lstStyle/>
            <a:p>
              <a:pPr marL="0" marR="0" lvl="0" indent="0" algn="ctr" defTabSz="914400" rtl="0" eaLnBrk="1" fontAlgn="auto" latinLnBrk="0" hangingPunct="1">
                <a:lnSpc>
                  <a:spcPct val="100000"/>
                </a:lnSpc>
                <a:spcBef>
                  <a:spcPts val="0"/>
                </a:spcBef>
                <a:spcAft>
                  <a:spcPts val="0"/>
                </a:spcAft>
                <a:buClr>
                  <a:srgbClr val="FFFFFF"/>
                </a:buClr>
                <a:buSzTx/>
                <a:buFontTx/>
                <a:buNone/>
                <a:tabLst/>
                <a:defRPr/>
              </a:pPr>
              <a:r>
                <a:rPr kumimoji="0" lang="en-GB" sz="1400" b="1" i="0" u="none" strike="noStrike" kern="0" cap="none" spc="0" normalizeH="0" baseline="0" noProof="0">
                  <a:ln>
                    <a:noFill/>
                  </a:ln>
                  <a:solidFill>
                    <a:srgbClr val="FFFFFF"/>
                  </a:solidFill>
                  <a:effectLst/>
                  <a:uLnTx/>
                  <a:uFillTx/>
                  <a:latin typeface="Arial"/>
                  <a:ea typeface="+mn-ea"/>
                  <a:cs typeface="+mn-cs"/>
                </a:rPr>
                <a:t>Treatment of physician’s </a:t>
              </a:r>
              <a:r>
                <a:rPr kumimoji="0" lang="en-GB" sz="1400" b="1" i="0" u="none" strike="noStrike" kern="0" cap="none" spc="0" normalizeH="0" baseline="0" noProof="0" err="1">
                  <a:ln>
                    <a:noFill/>
                  </a:ln>
                  <a:solidFill>
                    <a:srgbClr val="FFFFFF"/>
                  </a:solidFill>
                  <a:effectLst/>
                  <a:uLnTx/>
                  <a:uFillTx/>
                  <a:latin typeface="Arial"/>
                  <a:ea typeface="+mn-ea"/>
                  <a:cs typeface="+mn-cs"/>
                </a:rPr>
                <a:t>choice</a:t>
              </a:r>
              <a:r>
                <a:rPr kumimoji="0" lang="en-GB" sz="1400" b="1" i="0" u="none" strike="noStrike" kern="0" cap="none" spc="0" normalizeH="0" baseline="30000" noProof="0" err="1">
                  <a:ln>
                    <a:noFill/>
                  </a:ln>
                  <a:solidFill>
                    <a:srgbClr val="FFFFFF"/>
                  </a:solidFill>
                  <a:effectLst/>
                  <a:uLnTx/>
                  <a:uFillTx/>
                  <a:latin typeface="Arial"/>
                  <a:ea typeface="+mn-ea"/>
                  <a:cs typeface="+mn-cs"/>
                </a:rPr>
                <a:t>b</a:t>
              </a:r>
              <a:endParaRPr kumimoji="0" lang="en-GB" sz="1400" b="1" i="0" u="none" strike="noStrike" kern="0" cap="none" spc="0" normalizeH="0" baseline="30000" noProof="0">
                <a:ln>
                  <a:noFill/>
                </a:ln>
                <a:solidFill>
                  <a:srgbClr val="FFFFFF"/>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
                  <a:srgbClr val="FFFFFF"/>
                </a:buClr>
                <a:buSzTx/>
                <a:buFontTx/>
                <a:buNone/>
                <a:tabLst/>
                <a:defRPr/>
              </a:pPr>
              <a:r>
                <a:rPr kumimoji="0" lang="en-GB" sz="1400" b="1" i="0" u="none" strike="noStrike" kern="0" cap="none" spc="0" normalizeH="0" baseline="0" noProof="0">
                  <a:ln>
                    <a:noFill/>
                  </a:ln>
                  <a:solidFill>
                    <a:srgbClr val="FFFFFF"/>
                  </a:solidFill>
                  <a:effectLst/>
                  <a:uLnTx/>
                  <a:uFillTx/>
                  <a:latin typeface="Arial"/>
                  <a:ea typeface="+mn-ea"/>
                  <a:cs typeface="+mn-cs"/>
                </a:rPr>
                <a:t>(capecitabine, vinorelbine, </a:t>
              </a:r>
              <a:br>
                <a:rPr kumimoji="0" lang="en-GB" sz="1400" b="1" i="0" u="none" strike="noStrike" kern="0" cap="none" spc="0" normalizeH="0" baseline="0" noProof="0">
                  <a:ln>
                    <a:noFill/>
                  </a:ln>
                  <a:solidFill>
                    <a:srgbClr val="FFFFFF"/>
                  </a:solidFill>
                  <a:effectLst/>
                  <a:uLnTx/>
                  <a:uFillTx/>
                  <a:latin typeface="Arial"/>
                  <a:ea typeface="+mn-ea"/>
                  <a:cs typeface="+mn-cs"/>
                </a:rPr>
              </a:br>
              <a:r>
                <a:rPr kumimoji="0" lang="en-GB" sz="1400" b="1" i="0" u="none" strike="noStrike" kern="0" cap="none" spc="0" normalizeH="0" baseline="0" noProof="0">
                  <a:ln>
                    <a:noFill/>
                  </a:ln>
                  <a:solidFill>
                    <a:srgbClr val="FFFFFF"/>
                  </a:solidFill>
                  <a:effectLst/>
                  <a:uLnTx/>
                  <a:uFillTx/>
                  <a:latin typeface="Arial"/>
                  <a:ea typeface="+mn-ea"/>
                  <a:cs typeface="+mn-cs"/>
                </a:rPr>
                <a:t>gemcitabine, or </a:t>
              </a:r>
              <a:r>
                <a:rPr kumimoji="0" lang="en-GB" sz="1400" b="1" i="0" u="none" strike="noStrike" kern="0" cap="none" spc="0" normalizeH="0" baseline="0" noProof="0" err="1">
                  <a:ln>
                    <a:noFill/>
                  </a:ln>
                  <a:solidFill>
                    <a:srgbClr val="FFFFFF"/>
                  </a:solidFill>
                  <a:effectLst/>
                  <a:uLnTx/>
                  <a:uFillTx/>
                  <a:latin typeface="Arial"/>
                  <a:ea typeface="+mn-ea"/>
                  <a:cs typeface="+mn-cs"/>
                </a:rPr>
                <a:t>eribulin</a:t>
              </a:r>
              <a:r>
                <a:rPr kumimoji="0" lang="en-GB" sz="1400" b="1" i="0" u="none" strike="noStrike" kern="0" cap="none" spc="0" normalizeH="0" baseline="0" noProof="0">
                  <a:ln>
                    <a:noFill/>
                  </a:ln>
                  <a:solidFill>
                    <a:srgbClr val="FFFFFF"/>
                  </a:solidFill>
                  <a:effectLst/>
                  <a:uLnTx/>
                  <a:uFillTx/>
                  <a:latin typeface="Arial"/>
                  <a:ea typeface="+mn-ea"/>
                  <a:cs typeface="+mn-cs"/>
                </a:rPr>
                <a:t>)</a:t>
              </a:r>
              <a:br>
                <a:rPr kumimoji="0" lang="en-GB" sz="1400" b="1" i="0" u="none" strike="noStrike" kern="0" cap="none" spc="0" normalizeH="0" baseline="0" noProof="0">
                  <a:ln>
                    <a:noFill/>
                  </a:ln>
                  <a:solidFill>
                    <a:srgbClr val="FFFFFF"/>
                  </a:solidFill>
                  <a:effectLst/>
                  <a:uLnTx/>
                  <a:uFillTx/>
                  <a:latin typeface="Arial"/>
                  <a:ea typeface="+mn-ea"/>
                  <a:cs typeface="+mn-cs"/>
                </a:rPr>
              </a:br>
              <a:r>
                <a:rPr kumimoji="0" lang="en-GB" sz="1400" b="1" i="0" u="none" strike="noStrike" kern="0" cap="none" spc="0" normalizeH="0" baseline="0" noProof="0">
                  <a:ln>
                    <a:noFill/>
                  </a:ln>
                  <a:solidFill>
                    <a:srgbClr val="FFFFFF"/>
                  </a:solidFill>
                  <a:effectLst/>
                  <a:uLnTx/>
                  <a:uFillTx/>
                  <a:latin typeface="Arial"/>
                  <a:ea typeface="+mn-ea"/>
                  <a:cs typeface="+mn-cs"/>
                </a:rPr>
                <a:t>n=271</a:t>
              </a:r>
            </a:p>
          </p:txBody>
        </p:sp>
        <p:sp>
          <p:nvSpPr>
            <p:cNvPr id="28" name="Rectangle 27">
              <a:extLst>
                <a:ext uri="{FF2B5EF4-FFF2-40B4-BE49-F238E27FC236}">
                  <a16:creationId xmlns:a16="http://schemas.microsoft.com/office/drawing/2014/main" id="{265518A6-5A6C-D2FD-F689-DB74EAA2187E}"/>
                </a:ext>
              </a:extLst>
            </p:cNvPr>
            <p:cNvSpPr/>
            <p:nvPr/>
          </p:nvSpPr>
          <p:spPr>
            <a:xfrm>
              <a:off x="5416203" y="3676188"/>
              <a:ext cx="6020297" cy="1014997"/>
            </a:xfrm>
            <a:prstGeom prst="rect">
              <a:avLst/>
            </a:prstGeom>
            <a:noFill/>
            <a:ln w="12700" cap="flat" cmpd="sng" algn="ctr">
              <a:noFill/>
              <a:prstDash val="solid"/>
              <a:miter lim="800000"/>
            </a:ln>
            <a:effectLst/>
          </p:spPr>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srgbClr val="002557"/>
                  </a:solidFill>
                  <a:effectLst/>
                  <a:uLnTx/>
                  <a:uFillTx/>
                  <a:latin typeface="Arial" panose="020B0604020202020204"/>
                  <a:ea typeface="+mn-ea"/>
                  <a:cs typeface="+mn-cs"/>
                </a:rPr>
                <a:t>Stratification: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a:ln>
                    <a:noFill/>
                  </a:ln>
                  <a:solidFill>
                    <a:srgbClr val="002557"/>
                  </a:solidFill>
                  <a:effectLst/>
                  <a:uLnTx/>
                  <a:uFillTx/>
                  <a:latin typeface="Arial" panose="020B0604020202020204"/>
                  <a:ea typeface="+mn-ea"/>
                  <a:cs typeface="+mn-cs"/>
                </a:rPr>
                <a:t>Visceral metastases (yes/no)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a:ln>
                    <a:noFill/>
                  </a:ln>
                  <a:solidFill>
                    <a:srgbClr val="002557"/>
                  </a:solidFill>
                  <a:effectLst/>
                  <a:uLnTx/>
                  <a:uFillTx/>
                  <a:latin typeface="Arial" panose="020B0604020202020204"/>
                  <a:ea typeface="+mn-ea"/>
                  <a:cs typeface="+mn-cs"/>
                </a:rPr>
                <a:t>Endocrine therapy in metastatic setting ≥6 months (yes/no)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a:ln>
                    <a:noFill/>
                  </a:ln>
                  <a:solidFill>
                    <a:srgbClr val="002557"/>
                  </a:solidFill>
                  <a:effectLst/>
                  <a:uLnTx/>
                  <a:uFillTx/>
                  <a:latin typeface="Arial" panose="020B0604020202020204"/>
                  <a:ea typeface="+mn-ea"/>
                  <a:cs typeface="+mn-cs"/>
                </a:rPr>
                <a:t>Prior lines of chemotherapies (2 vs 3/4)</a:t>
              </a:r>
            </a:p>
          </p:txBody>
        </p:sp>
        <p:sp>
          <p:nvSpPr>
            <p:cNvPr id="29" name="Oval 28">
              <a:extLst>
                <a:ext uri="{FF2B5EF4-FFF2-40B4-BE49-F238E27FC236}">
                  <a16:creationId xmlns:a16="http://schemas.microsoft.com/office/drawing/2014/main" id="{5C9A393F-A8B2-E0C2-AA0E-D938868F2CD1}"/>
                </a:ext>
              </a:extLst>
            </p:cNvPr>
            <p:cNvSpPr/>
            <p:nvPr/>
          </p:nvSpPr>
          <p:spPr>
            <a:xfrm>
              <a:off x="4025030" y="2157101"/>
              <a:ext cx="834068" cy="834068"/>
            </a:xfrm>
            <a:prstGeom prst="ellipse">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rPr>
                <a:t>R</a:t>
              </a:r>
              <a:br>
                <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rPr>
              </a:br>
              <a:r>
                <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rPr>
                <a:t>1:1</a:t>
              </a:r>
            </a:p>
          </p:txBody>
        </p:sp>
        <p:sp>
          <p:nvSpPr>
            <p:cNvPr id="30" name="TextBox 29">
              <a:extLst>
                <a:ext uri="{FF2B5EF4-FFF2-40B4-BE49-F238E27FC236}">
                  <a16:creationId xmlns:a16="http://schemas.microsoft.com/office/drawing/2014/main" id="{D43F3CDE-F641-075C-516F-41F1EEAF8CB9}"/>
                </a:ext>
              </a:extLst>
            </p:cNvPr>
            <p:cNvSpPr txBox="1"/>
            <p:nvPr/>
          </p:nvSpPr>
          <p:spPr>
            <a:xfrm>
              <a:off x="4761158" y="965578"/>
              <a:ext cx="5240018"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a:ln>
                    <a:noFill/>
                  </a:ln>
                  <a:solidFill>
                    <a:srgbClr val="002557"/>
                  </a:solidFill>
                  <a:effectLst/>
                  <a:uLnTx/>
                  <a:uFillTx/>
                  <a:latin typeface="Trebuchet MS" panose="020B0603020202020204"/>
                  <a:ea typeface="+mn-ea"/>
                  <a:cs typeface="+mn-cs"/>
                </a:rPr>
                <a:t>Treatment was continued until progression </a:t>
              </a:r>
              <a:br>
                <a:rPr kumimoji="0" lang="en-US" sz="1400" b="0" i="1" u="none" strike="noStrike" kern="1200" cap="none" spc="0" normalizeH="0" baseline="0" noProof="0">
                  <a:ln>
                    <a:noFill/>
                  </a:ln>
                  <a:solidFill>
                    <a:srgbClr val="002557"/>
                  </a:solidFill>
                  <a:effectLst/>
                  <a:uLnTx/>
                  <a:uFillTx/>
                  <a:latin typeface="Trebuchet MS" panose="020B0603020202020204"/>
                  <a:ea typeface="+mn-ea"/>
                  <a:cs typeface="+mn-cs"/>
                </a:rPr>
              </a:br>
              <a:r>
                <a:rPr kumimoji="0" lang="en-US" sz="1400" b="0" i="1" u="none" strike="noStrike" kern="1200" cap="none" spc="0" normalizeH="0" baseline="0" noProof="0">
                  <a:ln>
                    <a:noFill/>
                  </a:ln>
                  <a:solidFill>
                    <a:srgbClr val="002557"/>
                  </a:solidFill>
                  <a:effectLst/>
                  <a:uLnTx/>
                  <a:uFillTx/>
                  <a:latin typeface="Trebuchet MS" panose="020B0603020202020204"/>
                  <a:ea typeface="+mn-ea"/>
                  <a:cs typeface="+mn-cs"/>
                </a:rPr>
                <a:t>or unacceptable toxicity</a:t>
              </a:r>
            </a:p>
          </p:txBody>
        </p:sp>
        <p:sp>
          <p:nvSpPr>
            <p:cNvPr id="31" name="Rectangle 30">
              <a:extLst>
                <a:ext uri="{FF2B5EF4-FFF2-40B4-BE49-F238E27FC236}">
                  <a16:creationId xmlns:a16="http://schemas.microsoft.com/office/drawing/2014/main" id="{933E1D84-B2BC-9E2C-D743-09B2AF7E5F39}"/>
                </a:ext>
              </a:extLst>
            </p:cNvPr>
            <p:cNvSpPr/>
            <p:nvPr/>
          </p:nvSpPr>
          <p:spPr>
            <a:xfrm>
              <a:off x="755500" y="965578"/>
              <a:ext cx="3150017" cy="3305696"/>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rtlCol="0" anchor="ctr"/>
            <a:lstStyle/>
            <a:p>
              <a:pPr marL="115888" marR="0" lvl="0" indent="0" algn="ctr" defTabSz="914400" rtl="0" eaLnBrk="1" fontAlgn="auto" latinLnBrk="0" hangingPunct="1">
                <a:lnSpc>
                  <a:spcPct val="100000"/>
                </a:lnSpc>
                <a:spcBef>
                  <a:spcPts val="600"/>
                </a:spcBef>
                <a:spcAft>
                  <a:spcPts val="0"/>
                </a:spcAft>
                <a:buClrTx/>
                <a:buSzTx/>
                <a:buFontTx/>
                <a:buNone/>
                <a:tabLst/>
                <a:defRPr/>
              </a:pPr>
              <a:r>
                <a:rPr kumimoji="0" lang="en-US" sz="1400" b="1" i="0" u="none" strike="noStrike" kern="0" cap="none" spc="0" normalizeH="0" baseline="0" noProof="0">
                  <a:ln>
                    <a:noFill/>
                  </a:ln>
                  <a:solidFill>
                    <a:srgbClr val="002557"/>
                  </a:solidFill>
                  <a:effectLst/>
                  <a:uLnTx/>
                  <a:uFillTx/>
                  <a:latin typeface="Arial" panose="020B0604020202020204"/>
                  <a:ea typeface="+mn-ea"/>
                  <a:cs typeface="+mn-cs"/>
                </a:rPr>
                <a:t>M</a:t>
              </a:r>
              <a:r>
                <a:rPr kumimoji="0" lang="en-US" sz="1400" b="1" i="0" u="none" strike="noStrike" kern="0" cap="none" spc="0" normalizeH="0" baseline="0" noProof="0" err="1">
                  <a:ln>
                    <a:noFill/>
                  </a:ln>
                  <a:solidFill>
                    <a:srgbClr val="002557"/>
                  </a:solidFill>
                  <a:effectLst/>
                  <a:uLnTx/>
                  <a:uFillTx/>
                  <a:latin typeface="Arial" panose="020B0604020202020204"/>
                  <a:ea typeface="+mn-ea"/>
                  <a:cs typeface="+mn-cs"/>
                </a:rPr>
                <a:t>etastatic</a:t>
              </a:r>
              <a:r>
                <a:rPr kumimoji="0" lang="en-US" sz="1400" b="1" i="0" u="none" strike="noStrike" kern="0" cap="none" spc="0" normalizeH="0" baseline="0" noProof="0">
                  <a:ln>
                    <a:noFill/>
                  </a:ln>
                  <a:solidFill>
                    <a:srgbClr val="002557"/>
                  </a:solidFill>
                  <a:effectLst/>
                  <a:uLnTx/>
                  <a:uFillTx/>
                  <a:latin typeface="Arial" panose="020B0604020202020204"/>
                  <a:ea typeface="+mn-ea"/>
                  <a:cs typeface="+mn-cs"/>
                </a:rPr>
                <a:t> or locally recurrent inoperable HR+/HER2− breast cancer that progressed </a:t>
              </a:r>
              <a:r>
                <a:rPr kumimoji="0" lang="en-US" sz="1400" b="1" i="0" u="none" strike="noStrike" kern="0" cap="none" spc="0" normalizeH="0" baseline="0" noProof="0" err="1">
                  <a:ln>
                    <a:noFill/>
                  </a:ln>
                  <a:solidFill>
                    <a:srgbClr val="002557"/>
                  </a:solidFill>
                  <a:effectLst/>
                  <a:uLnTx/>
                  <a:uFillTx/>
                  <a:latin typeface="Arial" panose="020B0604020202020204"/>
                  <a:ea typeface="+mn-ea"/>
                  <a:cs typeface="+mn-cs"/>
                </a:rPr>
                <a:t>after</a:t>
              </a:r>
              <a:r>
                <a:rPr kumimoji="0" lang="en-US" sz="1400" b="1" i="0" u="none" strike="noStrike" kern="0" cap="none" spc="0" normalizeH="0" baseline="30000" noProof="0" err="1">
                  <a:ln>
                    <a:noFill/>
                  </a:ln>
                  <a:solidFill>
                    <a:srgbClr val="002557"/>
                  </a:solidFill>
                  <a:effectLst/>
                  <a:uLnTx/>
                  <a:uFillTx/>
                  <a:latin typeface="Arial" panose="020B0604020202020204"/>
                  <a:ea typeface="+mn-ea"/>
                  <a:cs typeface="+mn-cs"/>
                </a:rPr>
                <a:t>a</a:t>
              </a:r>
              <a:endParaRPr kumimoji="0" lang="en-US" sz="1400" b="1" i="0" u="none" strike="sngStrike" kern="0" cap="none" spc="0" normalizeH="0" baseline="0" noProof="0">
                <a:ln>
                  <a:noFill/>
                </a:ln>
                <a:solidFill>
                  <a:srgbClr val="00B050"/>
                </a:solidFill>
                <a:effectLst/>
                <a:uLnTx/>
                <a:uFillTx/>
                <a:latin typeface="Arial" panose="020B0604020202020204"/>
                <a:ea typeface="+mn-ea"/>
                <a:cs typeface="+mn-cs"/>
              </a:endParaRPr>
            </a:p>
            <a:p>
              <a:pPr marL="115888" marR="0" lvl="0" indent="0" algn="l" defTabSz="914400" rtl="0"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a:ln>
                  <a:noFill/>
                </a:ln>
                <a:solidFill>
                  <a:srgbClr val="002557"/>
                </a:solidFill>
                <a:effectLst/>
                <a:uLnTx/>
                <a:uFillTx/>
                <a:latin typeface="Arial" panose="020B0604020202020204"/>
                <a:ea typeface="+mn-ea"/>
                <a:cs typeface="+mn-cs"/>
              </a:endParaRPr>
            </a:p>
            <a:p>
              <a:pPr marL="231775" marR="0" lvl="1" indent="-115888"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0" cap="none" spc="0" normalizeH="0" baseline="0" noProof="0">
                  <a:ln>
                    <a:noFill/>
                  </a:ln>
                  <a:solidFill>
                    <a:srgbClr val="002557"/>
                  </a:solidFill>
                  <a:effectLst/>
                  <a:uLnTx/>
                  <a:uFillTx/>
                  <a:latin typeface="Arial"/>
                  <a:ea typeface="+mn-ea"/>
                  <a:cs typeface="+mn-cs"/>
                </a:rPr>
                <a:t>At least 1 endocrine therapy, </a:t>
              </a:r>
              <a:r>
                <a:rPr kumimoji="0" lang="en-US" sz="1400" b="0" i="0" u="none" strike="noStrike" kern="0" cap="none" spc="0" normalizeH="0" baseline="0" noProof="0" err="1">
                  <a:ln>
                    <a:noFill/>
                  </a:ln>
                  <a:solidFill>
                    <a:srgbClr val="002557"/>
                  </a:solidFill>
                  <a:effectLst/>
                  <a:uLnTx/>
                  <a:uFillTx/>
                  <a:latin typeface="Arial"/>
                  <a:ea typeface="+mn-ea"/>
                  <a:cs typeface="+mn-cs"/>
                </a:rPr>
                <a:t>taxane</a:t>
              </a:r>
              <a:r>
                <a:rPr kumimoji="0" lang="en-US" sz="1400" b="0" i="0" u="none" strike="noStrike" kern="0" cap="none" spc="0" normalizeH="0" baseline="0" noProof="0">
                  <a:ln>
                    <a:noFill/>
                  </a:ln>
                  <a:solidFill>
                    <a:srgbClr val="002557"/>
                  </a:solidFill>
                  <a:effectLst/>
                  <a:uLnTx/>
                  <a:uFillTx/>
                  <a:latin typeface="Arial"/>
                  <a:ea typeface="+mn-ea"/>
                  <a:cs typeface="+mn-cs"/>
                </a:rPr>
                <a:t>, and CDK4/6 inhibitor in any setting</a:t>
              </a:r>
            </a:p>
            <a:p>
              <a:pPr marL="231775" marR="0" lvl="1" indent="-115888"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0" cap="none" spc="0" normalizeH="0" baseline="0" noProof="0">
                  <a:ln>
                    <a:noFill/>
                  </a:ln>
                  <a:solidFill>
                    <a:srgbClr val="002557"/>
                  </a:solidFill>
                  <a:effectLst/>
                  <a:uLnTx/>
                  <a:uFillTx/>
                  <a:latin typeface="Arial"/>
                  <a:ea typeface="+mn-ea"/>
                  <a:cs typeface="+mn-cs"/>
                </a:rPr>
                <a:t>At least 2, but no more than 4, lines of chemotherapy for metastatic disease</a:t>
              </a:r>
              <a:endParaRPr kumimoji="0" lang="en-US" sz="1400" b="0" i="0" u="none" strike="sngStrike" kern="0" cap="none" spc="0" normalizeH="0" baseline="30000" noProof="0">
                <a:ln>
                  <a:noFill/>
                </a:ln>
                <a:solidFill>
                  <a:srgbClr val="002557"/>
                </a:solidFill>
                <a:effectLst/>
                <a:uLnTx/>
                <a:uFillTx/>
                <a:latin typeface="Arial"/>
                <a:ea typeface="+mn-ea"/>
                <a:cs typeface="+mn-cs"/>
              </a:endParaRPr>
            </a:p>
            <a:p>
              <a:pPr marL="231775" marR="0" lvl="1" indent="-115888"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0" cap="none" spc="0" normalizeH="0" baseline="0" noProof="0">
                  <a:ln>
                    <a:noFill/>
                  </a:ln>
                  <a:solidFill>
                    <a:srgbClr val="002557"/>
                  </a:solidFill>
                  <a:effectLst/>
                  <a:uLnTx/>
                  <a:uFillTx/>
                  <a:latin typeface="Arial"/>
                  <a:ea typeface="+mn-ea"/>
                  <a:cs typeface="+mn-cs"/>
                </a:rPr>
                <a:t>Measurable disease by </a:t>
              </a:r>
              <a:br>
                <a:rPr kumimoji="0" lang="en-US" sz="1400" b="0" i="0" u="none" strike="noStrike" kern="0" cap="none" spc="0" normalizeH="0" baseline="0" noProof="0">
                  <a:ln>
                    <a:noFill/>
                  </a:ln>
                  <a:solidFill>
                    <a:srgbClr val="002557"/>
                  </a:solidFill>
                  <a:effectLst/>
                  <a:uLnTx/>
                  <a:uFillTx/>
                  <a:latin typeface="Arial"/>
                  <a:ea typeface="+mn-ea"/>
                  <a:cs typeface="+mn-cs"/>
                </a:rPr>
              </a:br>
              <a:r>
                <a:rPr kumimoji="0" lang="en-US" sz="1400" b="0" i="0" u="none" strike="noStrike" kern="0" cap="none" spc="0" normalizeH="0" baseline="0" noProof="0">
                  <a:ln>
                    <a:noFill/>
                  </a:ln>
                  <a:solidFill>
                    <a:srgbClr val="002557"/>
                  </a:solidFill>
                  <a:effectLst/>
                  <a:uLnTx/>
                  <a:uFillTx/>
                  <a:latin typeface="Arial"/>
                  <a:ea typeface="+mn-ea"/>
                  <a:cs typeface="+mn-cs"/>
                </a:rPr>
                <a:t>RECIST 1.1</a:t>
              </a:r>
            </a:p>
            <a:p>
              <a:pPr marL="115887" marR="0" lvl="1" indent="0" algn="ctr" defTabSz="914400" rtl="0" eaLnBrk="1" fontAlgn="auto" latinLnBrk="0" hangingPunct="1">
                <a:lnSpc>
                  <a:spcPct val="100000"/>
                </a:lnSpc>
                <a:spcBef>
                  <a:spcPts val="0"/>
                </a:spcBef>
                <a:spcAft>
                  <a:spcPts val="0"/>
                </a:spcAft>
                <a:buClrTx/>
                <a:buSzTx/>
                <a:buFontTx/>
                <a:buNone/>
                <a:tabLst/>
                <a:defRPr/>
              </a:pPr>
              <a:br>
                <a:rPr kumimoji="0" lang="en-US" sz="1400" b="0" i="0" u="none" strike="noStrike" kern="0" cap="none" spc="0" normalizeH="0" baseline="0" noProof="0">
                  <a:ln>
                    <a:noFill/>
                  </a:ln>
                  <a:solidFill>
                    <a:srgbClr val="002557"/>
                  </a:solidFill>
                  <a:effectLst/>
                  <a:uLnTx/>
                  <a:uFillTx/>
                  <a:latin typeface="Arial"/>
                  <a:ea typeface="+mn-ea"/>
                  <a:cs typeface="+mn-cs"/>
                </a:rPr>
              </a:br>
              <a:r>
                <a:rPr kumimoji="0" lang="en-US" sz="1400" b="0" i="0" u="none" strike="noStrike" kern="0" cap="none" spc="0" normalizeH="0" baseline="0" noProof="0">
                  <a:ln>
                    <a:noFill/>
                  </a:ln>
                  <a:solidFill>
                    <a:srgbClr val="002557"/>
                  </a:solidFill>
                  <a:effectLst/>
                  <a:uLnTx/>
                  <a:uFillTx/>
                  <a:latin typeface="Arial"/>
                  <a:ea typeface="+mn-ea"/>
                  <a:cs typeface="+mn-cs"/>
                </a:rPr>
                <a:t>N=543</a:t>
              </a:r>
            </a:p>
          </p:txBody>
        </p:sp>
        <p:grpSp>
          <p:nvGrpSpPr>
            <p:cNvPr id="32" name="Group 31">
              <a:extLst>
                <a:ext uri="{FF2B5EF4-FFF2-40B4-BE49-F238E27FC236}">
                  <a16:creationId xmlns:a16="http://schemas.microsoft.com/office/drawing/2014/main" id="{AE48275C-D55C-742A-34A4-98DA6E0B8607}"/>
                </a:ext>
              </a:extLst>
            </p:cNvPr>
            <p:cNvGrpSpPr/>
            <p:nvPr/>
          </p:nvGrpSpPr>
          <p:grpSpPr>
            <a:xfrm rot="10800000">
              <a:off x="9470981" y="1969912"/>
              <a:ext cx="1561379" cy="1257952"/>
              <a:chOff x="8174699" y="2370695"/>
              <a:chExt cx="1561379" cy="1257952"/>
            </a:xfrm>
          </p:grpSpPr>
          <p:cxnSp>
            <p:nvCxnSpPr>
              <p:cNvPr id="34" name="Elbow Connector 30">
                <a:extLst>
                  <a:ext uri="{FF2B5EF4-FFF2-40B4-BE49-F238E27FC236}">
                    <a16:creationId xmlns:a16="http://schemas.microsoft.com/office/drawing/2014/main" id="{1B0FFC82-E3E5-8470-E5F4-CC90E4F38393}"/>
                  </a:ext>
                </a:extLst>
              </p:cNvPr>
              <p:cNvCxnSpPr>
                <a:cxnSpLocks/>
              </p:cNvCxnSpPr>
              <p:nvPr/>
            </p:nvCxnSpPr>
            <p:spPr>
              <a:xfrm flipV="1">
                <a:off x="8174699" y="2370695"/>
                <a:ext cx="1561379" cy="682679"/>
              </a:xfrm>
              <a:prstGeom prst="bentConnector3">
                <a:avLst>
                  <a:gd name="adj1" fmla="val 78736"/>
                </a:avLst>
              </a:prstGeom>
              <a:noFill/>
              <a:ln w="28575" cap="flat" cmpd="sng" algn="ctr">
                <a:solidFill>
                  <a:srgbClr val="000000"/>
                </a:solidFill>
                <a:prstDash val="solid"/>
                <a:miter lim="800000"/>
                <a:tailEnd type="triangle"/>
              </a:ln>
              <a:effectLst/>
            </p:spPr>
          </p:cxnSp>
          <p:cxnSp>
            <p:nvCxnSpPr>
              <p:cNvPr id="35" name="Elbow Connector 31">
                <a:extLst>
                  <a:ext uri="{FF2B5EF4-FFF2-40B4-BE49-F238E27FC236}">
                    <a16:creationId xmlns:a16="http://schemas.microsoft.com/office/drawing/2014/main" id="{B9E8A2E4-5150-0614-1A95-142985632304}"/>
                  </a:ext>
                </a:extLst>
              </p:cNvPr>
              <p:cNvCxnSpPr>
                <a:cxnSpLocks/>
              </p:cNvCxnSpPr>
              <p:nvPr/>
            </p:nvCxnSpPr>
            <p:spPr>
              <a:xfrm rot="10800000" flipH="1" flipV="1">
                <a:off x="8174700" y="3053374"/>
                <a:ext cx="1561378" cy="575273"/>
              </a:xfrm>
              <a:prstGeom prst="bentConnector3">
                <a:avLst>
                  <a:gd name="adj1" fmla="val 78368"/>
                </a:avLst>
              </a:prstGeom>
              <a:noFill/>
              <a:ln w="28575" cap="flat" cmpd="sng" algn="ctr">
                <a:solidFill>
                  <a:srgbClr val="000000"/>
                </a:solidFill>
                <a:prstDash val="solid"/>
                <a:miter lim="800000"/>
                <a:tailEnd type="triangle"/>
              </a:ln>
              <a:effectLst/>
            </p:spPr>
          </p:cxnSp>
        </p:grpSp>
        <p:sp>
          <p:nvSpPr>
            <p:cNvPr id="33" name="Rectangle 32">
              <a:extLst>
                <a:ext uri="{FF2B5EF4-FFF2-40B4-BE49-F238E27FC236}">
                  <a16:creationId xmlns:a16="http://schemas.microsoft.com/office/drawing/2014/main" id="{564892E8-848E-A0C3-439A-275CA877A16C}"/>
                </a:ext>
              </a:extLst>
            </p:cNvPr>
            <p:cNvSpPr/>
            <p:nvPr/>
          </p:nvSpPr>
          <p:spPr>
            <a:xfrm>
              <a:off x="10001176" y="1455455"/>
              <a:ext cx="1616665" cy="2114103"/>
            </a:xfrm>
            <a:prstGeom prst="rect">
              <a:avLst/>
            </a:prstGeom>
            <a:solidFill>
              <a:schemeClr val="bg1"/>
            </a:solidFill>
            <a:ln>
              <a:solidFill>
                <a:schemeClr val="tx1"/>
              </a:solidFill>
            </a:ln>
            <a:effectLst/>
          </p:spPr>
          <p:txBody>
            <a:bodyPr wrap="square" lIns="182880" anchor="ctr">
              <a:noAutofit/>
            </a:bodyPr>
            <a:lstStyle/>
            <a:p>
              <a:pPr marL="0" marR="0" lvl="0" indent="0" algn="l" defTabSz="914400" rtl="0" eaLnBrk="1" fontAlgn="auto" latinLnBrk="0" hangingPunct="1">
                <a:lnSpc>
                  <a:spcPct val="100000"/>
                </a:lnSpc>
                <a:spcBef>
                  <a:spcPct val="10000"/>
                </a:spcBef>
                <a:spcAft>
                  <a:spcPts val="600"/>
                </a:spcAft>
                <a:buClrTx/>
                <a:buSzTx/>
                <a:buFontTx/>
                <a:buNone/>
                <a:tabLst/>
                <a:defRPr/>
              </a:pPr>
              <a:r>
                <a:rPr kumimoji="0" lang="en-US" altLang="en-US" sz="1400" b="1" i="0" u="sng" strike="noStrike" kern="0" cap="none" spc="0" normalizeH="0" baseline="0" noProof="0">
                  <a:ln>
                    <a:noFill/>
                  </a:ln>
                  <a:solidFill>
                    <a:srgbClr val="002557"/>
                  </a:solidFill>
                  <a:effectLst/>
                  <a:uLnTx/>
                  <a:uFillTx/>
                  <a:latin typeface="Arial"/>
                  <a:ea typeface="MS PGothic" pitchFamily="50" charset="-128"/>
                  <a:cs typeface="Arial" panose="020B0604020202020204" pitchFamily="34" charset="0"/>
                </a:rPr>
                <a:t>Endpoints</a:t>
              </a:r>
            </a:p>
            <a:p>
              <a:pPr marL="0" marR="0" lvl="0" indent="0" algn="l" defTabSz="914400" rtl="0" eaLnBrk="1" fontAlgn="auto" latinLnBrk="0" hangingPunct="1">
                <a:lnSpc>
                  <a:spcPct val="100000"/>
                </a:lnSpc>
                <a:spcBef>
                  <a:spcPct val="10000"/>
                </a:spcBef>
                <a:spcAft>
                  <a:spcPct val="10000"/>
                </a:spcAft>
                <a:buClrTx/>
                <a:buSzTx/>
                <a:buFontTx/>
                <a:buNone/>
                <a:tabLst/>
                <a:defRPr/>
              </a:pPr>
              <a:r>
                <a:rPr kumimoji="0" lang="en-US" altLang="en-US" sz="1400" b="1" i="0" u="none" strike="noStrike" kern="0" cap="none" spc="0" normalizeH="0" baseline="0" noProof="0">
                  <a:ln>
                    <a:noFill/>
                  </a:ln>
                  <a:solidFill>
                    <a:srgbClr val="002557"/>
                  </a:solidFill>
                  <a:effectLst/>
                  <a:uLnTx/>
                  <a:uFillTx/>
                  <a:latin typeface="Arial"/>
                  <a:ea typeface="MS PGothic" pitchFamily="50" charset="-128"/>
                  <a:cs typeface="Arial" panose="020B0604020202020204" pitchFamily="34" charset="0"/>
                </a:rPr>
                <a:t>Primary </a:t>
              </a:r>
            </a:p>
            <a:p>
              <a:pPr marL="171450" marR="0" lvl="0" indent="-171450" algn="l" defTabSz="914400" rtl="0" eaLnBrk="1" fontAlgn="auto" latinLnBrk="0" hangingPunct="1">
                <a:lnSpc>
                  <a:spcPct val="100000"/>
                </a:lnSpc>
                <a:spcBef>
                  <a:spcPct val="10000"/>
                </a:spcBef>
                <a:spcAft>
                  <a:spcPct val="10000"/>
                </a:spcAft>
                <a:buClrTx/>
                <a:buSzTx/>
                <a:buFont typeface="Arial" panose="020B0604020202020204" pitchFamily="34" charset="0"/>
                <a:buChar char="•"/>
                <a:tabLst/>
                <a:defRPr/>
              </a:pPr>
              <a:r>
                <a:rPr kumimoji="0" lang="en-US" altLang="en-US" sz="1200" b="0" i="0" u="none" strike="noStrike" kern="0" cap="none" spc="0" normalizeH="0" baseline="0" noProof="0">
                  <a:ln>
                    <a:noFill/>
                  </a:ln>
                  <a:solidFill>
                    <a:srgbClr val="002557"/>
                  </a:solidFill>
                  <a:effectLst/>
                  <a:uLnTx/>
                  <a:uFillTx/>
                  <a:latin typeface="Arial"/>
                  <a:ea typeface="MS PGothic" pitchFamily="50" charset="-128"/>
                  <a:cs typeface="Arial" panose="020B0604020202020204" pitchFamily="34" charset="0"/>
                </a:rPr>
                <a:t>PFS by BICR</a:t>
              </a:r>
            </a:p>
            <a:p>
              <a:pPr marL="0" marR="0" lvl="0" indent="0" algn="l" defTabSz="914400" rtl="0" eaLnBrk="1" fontAlgn="auto" latinLnBrk="0" hangingPunct="1">
                <a:lnSpc>
                  <a:spcPct val="100000"/>
                </a:lnSpc>
                <a:spcBef>
                  <a:spcPct val="10000"/>
                </a:spcBef>
                <a:spcAft>
                  <a:spcPct val="10000"/>
                </a:spcAft>
                <a:buClrTx/>
                <a:buSzTx/>
                <a:buFontTx/>
                <a:buNone/>
                <a:tabLst/>
                <a:defRPr/>
              </a:pPr>
              <a:r>
                <a:rPr kumimoji="0" lang="en-US" altLang="en-US" sz="1400" b="1" i="0" u="none" strike="noStrike" kern="0" cap="none" spc="0" normalizeH="0" baseline="0" noProof="0">
                  <a:ln>
                    <a:noFill/>
                  </a:ln>
                  <a:solidFill>
                    <a:srgbClr val="002557"/>
                  </a:solidFill>
                  <a:effectLst/>
                  <a:uLnTx/>
                  <a:uFillTx/>
                  <a:latin typeface="Arial"/>
                  <a:ea typeface="MS PGothic" pitchFamily="50" charset="-128"/>
                  <a:cs typeface="Arial" panose="020B0604020202020204" pitchFamily="34" charset="0"/>
                </a:rPr>
                <a:t>Secondary </a:t>
              </a:r>
              <a:endParaRPr kumimoji="0" lang="en-US" altLang="en-US" sz="1400" b="0" i="0" u="none" strike="noStrike" kern="0" cap="none" spc="0" normalizeH="0" baseline="0" noProof="0">
                <a:ln>
                  <a:noFill/>
                </a:ln>
                <a:solidFill>
                  <a:srgbClr val="002557"/>
                </a:solidFill>
                <a:effectLst/>
                <a:uLnTx/>
                <a:uFillTx/>
                <a:latin typeface="Arial"/>
                <a:ea typeface="HGP創英角ｺﾞｼｯｸUB"/>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altLang="en-US" sz="1200" b="0" i="0" u="none" strike="noStrike" kern="0" cap="none" spc="0" normalizeH="0" baseline="0" noProof="0">
                  <a:ln>
                    <a:noFill/>
                  </a:ln>
                  <a:solidFill>
                    <a:srgbClr val="002557"/>
                  </a:solidFill>
                  <a:effectLst/>
                  <a:uLnTx/>
                  <a:uFillTx/>
                  <a:latin typeface="Arial"/>
                  <a:ea typeface="MS PGothic" pitchFamily="50" charset="-128"/>
                  <a:cs typeface="Arial" panose="020B0604020202020204" pitchFamily="34" charset="0"/>
                </a:rPr>
                <a:t>OS</a:t>
              </a:r>
            </a:p>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altLang="en-US" sz="1200" b="0" i="0" u="none" strike="noStrike" kern="0" cap="none" spc="0" normalizeH="0" baseline="0" noProof="0">
                  <a:ln>
                    <a:noFill/>
                  </a:ln>
                  <a:solidFill>
                    <a:srgbClr val="002557"/>
                  </a:solidFill>
                  <a:effectLst/>
                  <a:uLnTx/>
                  <a:uFillTx/>
                  <a:latin typeface="Arial"/>
                  <a:ea typeface="MS PGothic" pitchFamily="50" charset="-128"/>
                  <a:cs typeface="Arial" panose="020B0604020202020204" pitchFamily="34" charset="0"/>
                </a:rPr>
                <a:t>ORR, DOR, CBR </a:t>
              </a:r>
              <a:br>
                <a:rPr kumimoji="0" lang="en-US" altLang="en-US" sz="1200" b="0" i="0" u="none" strike="noStrike" kern="0" cap="none" spc="0" normalizeH="0" baseline="0" noProof="0">
                  <a:ln>
                    <a:noFill/>
                  </a:ln>
                  <a:solidFill>
                    <a:srgbClr val="002557"/>
                  </a:solidFill>
                  <a:effectLst/>
                  <a:uLnTx/>
                  <a:uFillTx/>
                  <a:latin typeface="Arial"/>
                  <a:ea typeface="MS PGothic" pitchFamily="50" charset="-128"/>
                  <a:cs typeface="Arial" panose="020B0604020202020204" pitchFamily="34" charset="0"/>
                </a:rPr>
              </a:br>
              <a:r>
                <a:rPr kumimoji="0" lang="en-US" altLang="en-US" sz="1200" b="0" i="0" u="none" strike="noStrike" kern="0" cap="none" spc="0" normalizeH="0" baseline="0" noProof="0">
                  <a:ln>
                    <a:noFill/>
                  </a:ln>
                  <a:solidFill>
                    <a:srgbClr val="002557"/>
                  </a:solidFill>
                  <a:effectLst/>
                  <a:uLnTx/>
                  <a:uFillTx/>
                  <a:latin typeface="Arial"/>
                  <a:ea typeface="MS PGothic" pitchFamily="50" charset="-128"/>
                  <a:cs typeface="Arial" panose="020B0604020202020204" pitchFamily="34" charset="0"/>
                </a:rPr>
                <a:t>by LIR and BICR</a:t>
              </a:r>
            </a:p>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altLang="en-US" sz="1200" b="0" i="0" u="none" strike="noStrike" kern="0" cap="none" spc="0" normalizeH="0" baseline="0" noProof="0">
                  <a:ln>
                    <a:noFill/>
                  </a:ln>
                  <a:solidFill>
                    <a:srgbClr val="002557"/>
                  </a:solidFill>
                  <a:effectLst/>
                  <a:uLnTx/>
                  <a:uFillTx/>
                  <a:latin typeface="Arial"/>
                  <a:ea typeface="MS PGothic" pitchFamily="50" charset="-128"/>
                  <a:cs typeface="Arial" panose="020B0604020202020204" pitchFamily="34" charset="0"/>
                </a:rPr>
                <a:t>PROs</a:t>
              </a:r>
            </a:p>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altLang="en-US" sz="1200" b="0" i="0" u="none" strike="noStrike" kern="0" cap="none" spc="0" normalizeH="0" baseline="0" noProof="0">
                  <a:ln>
                    <a:noFill/>
                  </a:ln>
                  <a:solidFill>
                    <a:srgbClr val="002557"/>
                  </a:solidFill>
                  <a:effectLst/>
                  <a:uLnTx/>
                  <a:uFillTx/>
                  <a:latin typeface="Arial"/>
                  <a:ea typeface="MS PGothic" pitchFamily="50" charset="-128"/>
                  <a:cs typeface="Arial" panose="020B0604020202020204" pitchFamily="34" charset="0"/>
                </a:rPr>
                <a:t>Safety</a:t>
              </a:r>
            </a:p>
          </p:txBody>
        </p:sp>
      </p:grpSp>
      <p:sp>
        <p:nvSpPr>
          <p:cNvPr id="39" name="TextBox 38">
            <a:extLst>
              <a:ext uri="{FF2B5EF4-FFF2-40B4-BE49-F238E27FC236}">
                <a16:creationId xmlns:a16="http://schemas.microsoft.com/office/drawing/2014/main" id="{1891321B-18F3-5F74-7C6F-78FC1D8A7CE1}"/>
              </a:ext>
            </a:extLst>
          </p:cNvPr>
          <p:cNvSpPr txBox="1"/>
          <p:nvPr/>
        </p:nvSpPr>
        <p:spPr>
          <a:xfrm>
            <a:off x="86555" y="5861626"/>
            <a:ext cx="12244264" cy="587597"/>
          </a:xfrm>
          <a:prstGeom prst="rect">
            <a:avLst/>
          </a:prstGeom>
          <a:noFill/>
        </p:spPr>
        <p:txBody>
          <a:bodyPr wrap="square">
            <a:spAutoFit/>
          </a:bodyPr>
          <a:lstStyle/>
          <a:p>
            <a:pPr marL="69850" marR="0" lvl="0" indent="0" algn="l" defTabSz="914400" rtl="0" eaLnBrk="1" fontAlgn="auto" latinLnBrk="0" hangingPunct="1">
              <a:lnSpc>
                <a:spcPct val="100000"/>
              </a:lnSpc>
              <a:spcBef>
                <a:spcPts val="0"/>
              </a:spcBef>
              <a:spcAft>
                <a:spcPts val="0"/>
              </a:spcAft>
              <a:buClrTx/>
              <a:buSzTx/>
              <a:buFontTx/>
              <a:buNone/>
              <a:tabLst/>
              <a:defRPr/>
            </a:pPr>
            <a:r>
              <a:rPr kumimoji="0" lang="en-IE" sz="800" b="0" i="0" u="none" strike="noStrike" kern="1200" cap="none" spc="0" normalizeH="0" baseline="0" noProof="0">
                <a:ln>
                  <a:noFill/>
                </a:ln>
                <a:solidFill>
                  <a:srgbClr val="54565B"/>
                </a:solidFill>
                <a:effectLst/>
                <a:uLnTx/>
                <a:uFillTx/>
                <a:latin typeface="Arial"/>
                <a:ea typeface="+mn-ea"/>
                <a:cs typeface="Arial"/>
              </a:rPr>
              <a:t>ASCO,</a:t>
            </a:r>
            <a:r>
              <a:rPr kumimoji="0" lang="en-IE" sz="800" b="0" i="0" u="none" strike="noStrike" kern="1200" cap="none" spc="-1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American</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Society</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of</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Clinical</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Oncology;</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BICR,</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blinded</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independent</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central</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review;</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10" normalizeH="0" baseline="0" noProof="0">
                <a:ln>
                  <a:noFill/>
                </a:ln>
                <a:solidFill>
                  <a:srgbClr val="54565B"/>
                </a:solidFill>
                <a:effectLst/>
                <a:uLnTx/>
                <a:uFillTx/>
                <a:latin typeface="Arial"/>
                <a:ea typeface="+mn-ea"/>
                <a:cs typeface="Arial"/>
              </a:rPr>
              <a:t>CAP,</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College</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of</a:t>
            </a:r>
            <a:r>
              <a:rPr kumimoji="0" lang="en-IE" sz="800" b="0" i="0" u="none" strike="noStrike" kern="1200" cap="none" spc="-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American</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Pathologists;</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CBR,</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clinical</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benefit</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rate;</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CDK,</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cyclin-dependent</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10" normalizeH="0" baseline="0" noProof="0">
                <a:ln>
                  <a:noFill/>
                </a:ln>
                <a:solidFill>
                  <a:srgbClr val="54565B"/>
                </a:solidFill>
                <a:effectLst/>
                <a:uLnTx/>
                <a:uFillTx/>
                <a:latin typeface="Arial"/>
                <a:ea typeface="+mn-ea"/>
                <a:cs typeface="Arial"/>
              </a:rPr>
              <a:t>kinase;</a:t>
            </a:r>
            <a:endParaRPr kumimoji="0" lang="en-IE" sz="800" b="0" i="0" u="none" strike="noStrike" kern="1200" cap="none" spc="0" normalizeH="0" baseline="0" noProof="0">
              <a:ln>
                <a:noFill/>
              </a:ln>
              <a:solidFill>
                <a:srgbClr val="54565B"/>
              </a:solidFill>
              <a:effectLst/>
              <a:uLnTx/>
              <a:uFillTx/>
              <a:latin typeface="Arial"/>
              <a:ea typeface="+mn-ea"/>
              <a:cs typeface="Arial"/>
            </a:endParaRPr>
          </a:p>
          <a:p>
            <a:pPr marL="69850" marR="103505" lvl="0" indent="0" algn="l" defTabSz="914400" rtl="0" eaLnBrk="1" fontAlgn="auto" latinLnBrk="0" hangingPunct="1">
              <a:lnSpc>
                <a:spcPct val="102600"/>
              </a:lnSpc>
              <a:spcBef>
                <a:spcPts val="0"/>
              </a:spcBef>
              <a:spcAft>
                <a:spcPts val="0"/>
              </a:spcAft>
              <a:buClrTx/>
              <a:buSzTx/>
              <a:buFontTx/>
              <a:buNone/>
              <a:tabLst/>
              <a:defRPr/>
            </a:pPr>
            <a:r>
              <a:rPr kumimoji="0" lang="en-IE" sz="800" b="0" i="0" u="none" strike="noStrike" kern="1200" cap="none" spc="0" normalizeH="0" baseline="0" noProof="0">
                <a:ln>
                  <a:noFill/>
                </a:ln>
                <a:solidFill>
                  <a:srgbClr val="54565B"/>
                </a:solidFill>
                <a:effectLst/>
                <a:uLnTx/>
                <a:uFillTx/>
                <a:latin typeface="Arial"/>
                <a:ea typeface="+mn-ea"/>
                <a:cs typeface="Arial"/>
              </a:rPr>
              <a:t>DOR,</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duration</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of</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response;</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HER2−,</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human</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epidermal</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growth</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factor</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receptor</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2-negative;</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HR+,</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hormone</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receptor-positive;</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10" normalizeH="0" baseline="0" noProof="0">
                <a:ln>
                  <a:noFill/>
                </a:ln>
                <a:solidFill>
                  <a:srgbClr val="54565B"/>
                </a:solidFill>
                <a:effectLst/>
                <a:uLnTx/>
                <a:uFillTx/>
                <a:latin typeface="Arial"/>
                <a:ea typeface="+mn-ea"/>
                <a:cs typeface="Arial"/>
              </a:rPr>
              <a:t>IV,</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intravenous;</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LIR,</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local</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investigator</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review;</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ORR,</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objective</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10" normalizeH="0" baseline="0" noProof="0">
                <a:ln>
                  <a:noFill/>
                </a:ln>
                <a:solidFill>
                  <a:srgbClr val="54565B"/>
                </a:solidFill>
                <a:effectLst/>
                <a:uLnTx/>
                <a:uFillTx/>
                <a:latin typeface="Arial"/>
                <a:ea typeface="+mn-ea"/>
                <a:cs typeface="Arial"/>
              </a:rPr>
              <a:t>response</a:t>
            </a:r>
            <a:r>
              <a:rPr kumimoji="0" lang="en-IE" sz="800" b="0" i="0" u="none" strike="noStrike" kern="1200" cap="none" spc="50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rate;</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OS,</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overall</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survival;</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PFS,</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10" normalizeH="0" baseline="0" noProof="0">
                <a:ln>
                  <a:noFill/>
                </a:ln>
                <a:solidFill>
                  <a:srgbClr val="54565B"/>
                </a:solidFill>
                <a:effectLst/>
                <a:uLnTx/>
                <a:uFillTx/>
                <a:latin typeface="Arial"/>
                <a:ea typeface="+mn-ea"/>
                <a:cs typeface="Arial"/>
              </a:rPr>
              <a:t>progression-</a:t>
            </a:r>
            <a:r>
              <a:rPr kumimoji="0" lang="en-IE" sz="800" b="0" i="0" u="none" strike="noStrike" kern="1200" cap="none" spc="0" normalizeH="0" baseline="0" noProof="0">
                <a:ln>
                  <a:noFill/>
                </a:ln>
                <a:solidFill>
                  <a:srgbClr val="54565B"/>
                </a:solidFill>
                <a:effectLst/>
                <a:uLnTx/>
                <a:uFillTx/>
                <a:latin typeface="Arial"/>
                <a:ea typeface="+mn-ea"/>
                <a:cs typeface="Arial"/>
              </a:rPr>
              <a:t>free</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survival;</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PRO,</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10" normalizeH="0" baseline="0" noProof="0">
                <a:ln>
                  <a:noFill/>
                </a:ln>
                <a:solidFill>
                  <a:srgbClr val="54565B"/>
                </a:solidFill>
                <a:effectLst/>
                <a:uLnTx/>
                <a:uFillTx/>
                <a:latin typeface="Arial"/>
                <a:ea typeface="+mn-ea"/>
                <a:cs typeface="Arial"/>
              </a:rPr>
              <a:t>patient-</a:t>
            </a:r>
            <a:r>
              <a:rPr kumimoji="0" lang="en-IE" sz="800" b="0" i="0" u="none" strike="noStrike" kern="1200" cap="none" spc="0" normalizeH="0" baseline="0" noProof="0">
                <a:ln>
                  <a:noFill/>
                </a:ln>
                <a:solidFill>
                  <a:srgbClr val="54565B"/>
                </a:solidFill>
                <a:effectLst/>
                <a:uLnTx/>
                <a:uFillTx/>
                <a:latin typeface="Arial"/>
                <a:ea typeface="+mn-ea"/>
                <a:cs typeface="Arial"/>
              </a:rPr>
              <a:t>reported</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outcome;</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R,</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randomized;</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RECIST,</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Response</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Evaluation</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Criteria</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in</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Solid</a:t>
            </a:r>
            <a:r>
              <a:rPr kumimoji="0" lang="en-IE" sz="800" b="0" i="0" u="none" strike="noStrike" kern="1200" cap="none" spc="1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err="1">
                <a:ln>
                  <a:noFill/>
                </a:ln>
                <a:solidFill>
                  <a:srgbClr val="54565B"/>
                </a:solidFill>
                <a:effectLst/>
                <a:uLnTx/>
                <a:uFillTx/>
                <a:latin typeface="Arial"/>
                <a:ea typeface="+mn-ea"/>
                <a:cs typeface="Arial"/>
              </a:rPr>
              <a:t>Tumors</a:t>
            </a:r>
            <a:r>
              <a:rPr kumimoji="0" lang="en-IE" sz="800" b="0" i="0" u="none" strike="noStrike" kern="1200" cap="none" spc="0" normalizeH="0" baseline="0" noProof="0">
                <a:ln>
                  <a:noFill/>
                </a:ln>
                <a:solidFill>
                  <a:srgbClr val="54565B"/>
                </a:solidFill>
                <a:effectLst/>
                <a:uLnTx/>
                <a:uFillTx/>
                <a:latin typeface="Arial"/>
                <a:ea typeface="+mn-ea"/>
                <a:cs typeface="Arial"/>
              </a:rPr>
              <a:t>;</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SG,</a:t>
            </a:r>
            <a:r>
              <a:rPr kumimoji="0" lang="en-IE" sz="800" b="0" i="0" u="none" strike="noStrike" kern="1200" cap="none" spc="1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err="1">
                <a:ln>
                  <a:noFill/>
                </a:ln>
                <a:solidFill>
                  <a:srgbClr val="54565B"/>
                </a:solidFill>
                <a:effectLst/>
                <a:uLnTx/>
                <a:uFillTx/>
                <a:latin typeface="Arial"/>
                <a:ea typeface="+mn-ea"/>
                <a:cs typeface="Arial"/>
              </a:rPr>
              <a:t>sacituzumab</a:t>
            </a:r>
            <a:r>
              <a:rPr kumimoji="0" lang="en-IE" sz="800" b="0" i="0" u="none" strike="noStrike" kern="1200" cap="none" spc="2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err="1">
                <a:ln>
                  <a:noFill/>
                </a:ln>
                <a:solidFill>
                  <a:srgbClr val="54565B"/>
                </a:solidFill>
                <a:effectLst/>
                <a:uLnTx/>
                <a:uFillTx/>
                <a:latin typeface="Arial"/>
                <a:ea typeface="+mn-ea"/>
                <a:cs typeface="Arial"/>
              </a:rPr>
              <a:t>govitecan</a:t>
            </a:r>
            <a:r>
              <a:rPr kumimoji="0" lang="en-IE" sz="800" b="0" i="0" u="none" strike="noStrike" kern="1200" cap="none" spc="0" normalizeH="0" baseline="0" noProof="0">
                <a:ln>
                  <a:noFill/>
                </a:ln>
                <a:solidFill>
                  <a:srgbClr val="54565B"/>
                </a:solidFill>
                <a:effectLst/>
                <a:uLnTx/>
                <a:uFillTx/>
                <a:latin typeface="Arial"/>
                <a:ea typeface="+mn-ea"/>
                <a:cs typeface="Arial"/>
              </a:rPr>
              <a:t>;</a:t>
            </a:r>
            <a:r>
              <a:rPr kumimoji="0" lang="en-IE" sz="800" b="0" i="0" u="none" strike="noStrike" kern="1200" cap="none" spc="10" normalizeH="0" baseline="0" noProof="0">
                <a:ln>
                  <a:noFill/>
                </a:ln>
                <a:solidFill>
                  <a:srgbClr val="54565B"/>
                </a:solidFill>
                <a:effectLst/>
                <a:uLnTx/>
                <a:uFillTx/>
                <a:latin typeface="Arial"/>
                <a:ea typeface="+mn-ea"/>
                <a:cs typeface="Arial"/>
              </a:rPr>
              <a:t> </a:t>
            </a:r>
            <a:r>
              <a:rPr kumimoji="0" lang="en-IE" sz="800" b="0" i="0" u="none" strike="noStrike" kern="1200" cap="none" spc="-20" normalizeH="0" baseline="0" noProof="0">
                <a:ln>
                  <a:noFill/>
                </a:ln>
                <a:solidFill>
                  <a:srgbClr val="54565B"/>
                </a:solidFill>
                <a:effectLst/>
                <a:uLnTx/>
                <a:uFillTx/>
                <a:latin typeface="Arial"/>
                <a:ea typeface="+mn-ea"/>
                <a:cs typeface="Arial"/>
              </a:rPr>
              <a:t>TPC,</a:t>
            </a:r>
            <a:r>
              <a:rPr kumimoji="0" lang="en-IE" sz="800" b="0" i="0" u="none" strike="noStrike" kern="1200" cap="none" spc="50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treatment</a:t>
            </a:r>
            <a:r>
              <a:rPr kumimoji="0" lang="en-IE" sz="800" b="0" i="0" u="none" strike="noStrike" kern="1200" cap="none" spc="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of</a:t>
            </a:r>
            <a:r>
              <a:rPr kumimoji="0" lang="en-IE" sz="800" b="0" i="0" u="none" strike="noStrike" kern="1200" cap="none" spc="10"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physician’s</a:t>
            </a:r>
            <a:r>
              <a:rPr kumimoji="0" lang="en-IE" sz="800" b="0" i="0" u="none" strike="noStrike" kern="1200" cap="none" spc="5" normalizeH="0" baseline="0" noProof="0">
                <a:ln>
                  <a:noFill/>
                </a:ln>
                <a:solidFill>
                  <a:srgbClr val="54565B"/>
                </a:solidFill>
                <a:effectLst/>
                <a:uLnTx/>
                <a:uFillTx/>
                <a:latin typeface="Arial"/>
                <a:ea typeface="+mn-ea"/>
                <a:cs typeface="Arial"/>
              </a:rPr>
              <a:t> </a:t>
            </a:r>
            <a:r>
              <a:rPr kumimoji="0" lang="en-IE" sz="800" b="0" i="0" u="none" strike="noStrike" kern="1200" cap="none" spc="-10" normalizeH="0" baseline="0" noProof="0">
                <a:ln>
                  <a:noFill/>
                </a:ln>
                <a:solidFill>
                  <a:srgbClr val="54565B"/>
                </a:solidFill>
                <a:effectLst/>
                <a:uLnTx/>
                <a:uFillTx/>
                <a:latin typeface="Arial"/>
                <a:ea typeface="+mn-ea"/>
                <a:cs typeface="Arial"/>
              </a:rPr>
              <a:t>choice</a:t>
            </a:r>
            <a:endParaRPr kumimoji="0" lang="en-IE" sz="800" b="0" i="0" u="none" strike="noStrike" kern="1200" cap="none" spc="0" normalizeH="0" baseline="0" noProof="0">
              <a:ln>
                <a:noFill/>
              </a:ln>
              <a:solidFill>
                <a:srgbClr val="54565B"/>
              </a:solidFill>
              <a:effectLst/>
              <a:uLnTx/>
              <a:uFillTx/>
              <a:latin typeface="Arial"/>
              <a:ea typeface="+mn-ea"/>
              <a:cs typeface="Arial"/>
            </a:endParaRPr>
          </a:p>
          <a:p>
            <a:pPr marL="69850" marR="180340" lvl="0" indent="-635" algn="l" defTabSz="914400" rtl="0" eaLnBrk="1" fontAlgn="auto" latinLnBrk="0" hangingPunct="1">
              <a:lnSpc>
                <a:spcPct val="102600"/>
              </a:lnSpc>
              <a:spcBef>
                <a:spcPts val="0"/>
              </a:spcBef>
              <a:spcAft>
                <a:spcPts val="0"/>
              </a:spcAft>
              <a:buClrTx/>
              <a:buSzTx/>
              <a:buFontTx/>
              <a:buNone/>
              <a:tabLst/>
              <a:defRPr/>
            </a:pPr>
            <a:r>
              <a:rPr kumimoji="0" lang="en-IE" sz="800" b="0" i="0" u="none" strike="noStrike" kern="1200" cap="none" spc="0" normalizeH="0" baseline="41666" noProof="0">
                <a:ln>
                  <a:noFill/>
                </a:ln>
                <a:solidFill>
                  <a:srgbClr val="54565B"/>
                </a:solidFill>
                <a:effectLst/>
                <a:uLnTx/>
                <a:uFillTx/>
                <a:latin typeface="Arial"/>
                <a:ea typeface="+mn-ea"/>
                <a:cs typeface="Arial"/>
              </a:rPr>
              <a:t>a</a:t>
            </a:r>
            <a:r>
              <a:rPr kumimoji="0" lang="en-IE" sz="800" b="0" i="0" u="none" strike="noStrike" kern="1200" cap="none" spc="0" normalizeH="0" baseline="0" noProof="0">
                <a:ln>
                  <a:noFill/>
                </a:ln>
                <a:solidFill>
                  <a:srgbClr val="54565B"/>
                </a:solidFill>
                <a:effectLst/>
                <a:uLnTx/>
                <a:uFillTx/>
                <a:latin typeface="Arial"/>
                <a:ea typeface="+mn-ea"/>
                <a:cs typeface="Arial"/>
              </a:rPr>
              <a:t>ClinicalTrials.gov.</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NCT03901339.</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41666" noProof="0" err="1">
                <a:ln>
                  <a:noFill/>
                </a:ln>
                <a:solidFill>
                  <a:srgbClr val="54565B"/>
                </a:solidFill>
                <a:effectLst/>
                <a:uLnTx/>
                <a:uFillTx/>
                <a:latin typeface="Arial"/>
                <a:ea typeface="+mn-ea"/>
                <a:cs typeface="Arial"/>
              </a:rPr>
              <a:t>b</a:t>
            </a:r>
            <a:r>
              <a:rPr kumimoji="0" lang="en-IE" sz="800" b="0" i="0" u="none" strike="noStrike" kern="1200" cap="none" spc="0" normalizeH="0" baseline="0" noProof="0" err="1">
                <a:ln>
                  <a:noFill/>
                </a:ln>
                <a:solidFill>
                  <a:srgbClr val="54565B"/>
                </a:solidFill>
                <a:effectLst/>
                <a:uLnTx/>
                <a:uFillTx/>
                <a:latin typeface="Arial"/>
                <a:ea typeface="+mn-ea"/>
                <a:cs typeface="Arial"/>
              </a:rPr>
              <a:t>Disease</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histology</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based</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on</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the ASCO/CAP</a:t>
            </a:r>
            <a:r>
              <a:rPr kumimoji="0" lang="en-IE" sz="800" b="0" i="0" u="none" strike="noStrike" kern="1200" cap="none" spc="2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criteria.</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41666" noProof="0" err="1">
                <a:ln>
                  <a:noFill/>
                </a:ln>
                <a:solidFill>
                  <a:srgbClr val="54565B"/>
                </a:solidFill>
                <a:effectLst/>
                <a:uLnTx/>
                <a:uFillTx/>
                <a:latin typeface="Arial"/>
                <a:ea typeface="+mn-ea"/>
                <a:cs typeface="Arial"/>
              </a:rPr>
              <a:t>c</a:t>
            </a:r>
            <a:r>
              <a:rPr kumimoji="0" lang="en-IE" sz="800" b="0" i="0" u="none" strike="noStrike" kern="1200" cap="none" spc="0" normalizeH="0" baseline="0" noProof="0" err="1">
                <a:ln>
                  <a:noFill/>
                </a:ln>
                <a:solidFill>
                  <a:srgbClr val="54565B"/>
                </a:solidFill>
                <a:effectLst/>
                <a:uLnTx/>
                <a:uFillTx/>
                <a:latin typeface="Arial"/>
                <a:ea typeface="+mn-ea"/>
                <a:cs typeface="Arial"/>
              </a:rPr>
              <a:t>Single</a:t>
            </a:r>
            <a:r>
              <a:rPr kumimoji="0" lang="en-IE" sz="800" b="0" i="0" u="none" strike="noStrike" kern="1200" cap="none" spc="0" normalizeH="0" baseline="0" noProof="0">
                <a:ln>
                  <a:noFill/>
                </a:ln>
                <a:solidFill>
                  <a:srgbClr val="54565B"/>
                </a:solidFill>
                <a:effectLst/>
                <a:uLnTx/>
                <a:uFillTx/>
                <a:latin typeface="Arial"/>
                <a:ea typeface="+mn-ea"/>
                <a:cs typeface="Arial"/>
              </a:rPr>
              <a:t>-agent</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standard-of-care</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treatment</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of</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physician’s</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choice</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was</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specified</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by</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the</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investigator</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0" normalizeH="0" baseline="0" noProof="0">
                <a:ln>
                  <a:noFill/>
                </a:ln>
                <a:solidFill>
                  <a:srgbClr val="54565B"/>
                </a:solidFill>
                <a:effectLst/>
                <a:uLnTx/>
                <a:uFillTx/>
                <a:latin typeface="Arial"/>
                <a:ea typeface="+mn-ea"/>
                <a:cs typeface="Arial"/>
              </a:rPr>
              <a:t>prior</a:t>
            </a:r>
            <a:r>
              <a:rPr kumimoji="0" lang="en-IE" sz="800" b="0" i="0" u="none" strike="noStrike" kern="1200" cap="none" spc="35" normalizeH="0" baseline="0" noProof="0">
                <a:ln>
                  <a:noFill/>
                </a:ln>
                <a:solidFill>
                  <a:srgbClr val="54565B"/>
                </a:solidFill>
                <a:effectLst/>
                <a:uLnTx/>
                <a:uFillTx/>
                <a:latin typeface="Arial"/>
                <a:ea typeface="+mn-ea"/>
                <a:cs typeface="Arial"/>
              </a:rPr>
              <a:t> </a:t>
            </a:r>
            <a:r>
              <a:rPr kumimoji="0" lang="en-IE" sz="800" b="0" i="0" u="none" strike="noStrike" kern="1200" cap="none" spc="-25" normalizeH="0" baseline="0" noProof="0">
                <a:ln>
                  <a:noFill/>
                </a:ln>
                <a:solidFill>
                  <a:srgbClr val="54565B"/>
                </a:solidFill>
                <a:effectLst/>
                <a:uLnTx/>
                <a:uFillTx/>
                <a:latin typeface="Arial"/>
                <a:ea typeface="+mn-ea"/>
                <a:cs typeface="Arial"/>
              </a:rPr>
              <a:t>to</a:t>
            </a:r>
            <a:r>
              <a:rPr kumimoji="0" lang="en-IE" sz="800" b="0" i="0" u="none" strike="noStrike" kern="1200" cap="none" spc="500" normalizeH="0" baseline="0" noProof="0">
                <a:ln>
                  <a:noFill/>
                </a:ln>
                <a:solidFill>
                  <a:srgbClr val="54565B"/>
                </a:solidFill>
                <a:effectLst/>
                <a:uLnTx/>
                <a:uFillTx/>
                <a:latin typeface="Arial"/>
                <a:ea typeface="+mn-ea"/>
                <a:cs typeface="Arial"/>
              </a:rPr>
              <a:t> </a:t>
            </a:r>
            <a:r>
              <a:rPr kumimoji="0" lang="en-IE" sz="800" b="0" i="0" u="none" strike="noStrike" kern="1200" cap="none" spc="-10" normalizeH="0" baseline="0" noProof="0">
                <a:ln>
                  <a:noFill/>
                </a:ln>
                <a:solidFill>
                  <a:srgbClr val="54565B"/>
                </a:solidFill>
                <a:effectLst/>
                <a:uLnTx/>
                <a:uFillTx/>
                <a:latin typeface="Arial"/>
                <a:ea typeface="+mn-ea"/>
                <a:cs typeface="Arial"/>
              </a:rPr>
              <a:t>randomization.</a:t>
            </a:r>
            <a:endParaRPr kumimoji="0" lang="en-IE" sz="800" b="0" i="0" u="none" strike="noStrike" kern="1200" cap="none" spc="0" normalizeH="0" baseline="0" noProof="0">
              <a:ln>
                <a:noFill/>
              </a:ln>
              <a:solidFill>
                <a:srgbClr val="54565B"/>
              </a:solidFill>
              <a:effectLst/>
              <a:uLnTx/>
              <a:uFillTx/>
              <a:latin typeface="Arial"/>
              <a:ea typeface="+mn-ea"/>
              <a:cs typeface="Arial"/>
            </a:endParaRPr>
          </a:p>
        </p:txBody>
      </p:sp>
    </p:spTree>
    <p:extLst>
      <p:ext uri="{BB962C8B-B14F-4D97-AF65-F5344CB8AC3E}">
        <p14:creationId xmlns:p14="http://schemas.microsoft.com/office/powerpoint/2010/main" val="1251451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FFC6C-FCCC-6002-5AD7-AE1A4E1C7889}"/>
              </a:ext>
            </a:extLst>
          </p:cNvPr>
          <p:cNvSpPr>
            <a:spLocks noGrp="1"/>
          </p:cNvSpPr>
          <p:nvPr>
            <p:ph type="title"/>
          </p:nvPr>
        </p:nvSpPr>
        <p:spPr/>
        <p:txBody>
          <a:bodyPr/>
          <a:lstStyle/>
          <a:p>
            <a:r>
              <a:rPr lang="en-US" sz="4400">
                <a:solidFill>
                  <a:schemeClr val="accent1"/>
                </a:solidFill>
              </a:rPr>
              <a:t>Results</a:t>
            </a:r>
            <a:br>
              <a:rPr lang="en-US" sz="4400">
                <a:solidFill>
                  <a:schemeClr val="accent1"/>
                </a:solidFill>
              </a:rPr>
            </a:br>
            <a:r>
              <a:rPr lang="en-US" sz="2400">
                <a:solidFill>
                  <a:schemeClr val="accent1"/>
                </a:solidFill>
              </a:rPr>
              <a:t>Baseline Characteristics by age subgroup</a:t>
            </a:r>
            <a:endParaRPr lang="en-IE" sz="2400"/>
          </a:p>
        </p:txBody>
      </p:sp>
      <p:sp>
        <p:nvSpPr>
          <p:cNvPr id="3" name="Slide Number Placeholder 2">
            <a:extLst>
              <a:ext uri="{FF2B5EF4-FFF2-40B4-BE49-F238E27FC236}">
                <a16:creationId xmlns:a16="http://schemas.microsoft.com/office/drawing/2014/main" id="{EB9D3ABB-D66D-D3B6-B49A-59EF6EE0AD4C}"/>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3B81C43D-3481-F993-50A1-1487043625D9}"/>
              </a:ext>
            </a:extLst>
          </p:cNvPr>
          <p:cNvSpPr>
            <a:spLocks noGrp="1"/>
          </p:cNvSpPr>
          <p:nvPr>
            <p:ph type="body" sz="quarter" idx="10"/>
          </p:nvPr>
        </p:nvSpPr>
        <p:spPr>
          <a:xfrm>
            <a:off x="577850" y="1417638"/>
            <a:ext cx="3804964" cy="4422775"/>
          </a:xfrm>
        </p:spPr>
        <p:txBody>
          <a:bodyPr/>
          <a:lstStyle/>
          <a:p>
            <a:pPr>
              <a:buFont typeface="Arial" panose="020B0604020202020204" pitchFamily="34" charset="0"/>
              <a:buChar char="•"/>
            </a:pPr>
            <a:r>
              <a:rPr lang="en-IE" sz="1800">
                <a:solidFill>
                  <a:schemeClr val="accent1"/>
                </a:solidFill>
                <a:latin typeface="Arial" panose="020B0604020202020204" pitchFamily="34" charset="0"/>
                <a:cs typeface="Arial" panose="020B0604020202020204" pitchFamily="34" charset="0"/>
              </a:rPr>
              <a:t>Baseline characteristics were generally consistent among patients across age subgroups and across treatment groups </a:t>
            </a:r>
            <a:r>
              <a:rPr lang="en-IE" sz="1800" b="1">
                <a:solidFill>
                  <a:schemeClr val="accent1"/>
                </a:solidFill>
                <a:latin typeface="Arial" panose="020B0604020202020204" pitchFamily="34" charset="0"/>
                <a:cs typeface="Arial" panose="020B0604020202020204" pitchFamily="34" charset="0"/>
              </a:rPr>
              <a:t>(Table 1)</a:t>
            </a:r>
          </a:p>
          <a:p>
            <a:pPr>
              <a:buFont typeface="Arial" panose="020B0604020202020204" pitchFamily="34" charset="0"/>
              <a:buChar char="•"/>
            </a:pPr>
            <a:r>
              <a:rPr lang="en-IE" sz="1800">
                <a:solidFill>
                  <a:schemeClr val="accent1"/>
                </a:solidFill>
                <a:latin typeface="Arial" panose="020B0604020202020204" pitchFamily="34" charset="0"/>
                <a:cs typeface="Arial" panose="020B0604020202020204" pitchFamily="34" charset="0"/>
              </a:rPr>
              <a:t>A total of 543 patients were randomized to receive SG (n = 272) or TPC (n = 271)</a:t>
            </a:r>
          </a:p>
          <a:p>
            <a:pPr>
              <a:buFont typeface="Arial" panose="020B0604020202020204" pitchFamily="34" charset="0"/>
              <a:buChar char="•"/>
            </a:pPr>
            <a:r>
              <a:rPr lang="en-IE" sz="1800">
                <a:solidFill>
                  <a:schemeClr val="accent1"/>
                </a:solidFill>
                <a:latin typeface="Arial" panose="020B0604020202020204" pitchFamily="34" charset="0"/>
                <a:cs typeface="Arial" panose="020B0604020202020204" pitchFamily="34" charset="0"/>
              </a:rPr>
              <a:t>In both age subgroups, a higher proportion of patients had Eastern Cooperative Oncology Group performance status (ECOG PS) of 1 than 0</a:t>
            </a:r>
          </a:p>
          <a:p>
            <a:pPr>
              <a:buFont typeface="Arial" panose="020B0604020202020204" pitchFamily="34" charset="0"/>
              <a:buChar char="•"/>
            </a:pPr>
            <a:endParaRPr lang="en-IE" sz="1800">
              <a:solidFill>
                <a:schemeClr val="accent1"/>
              </a:solidFill>
              <a:latin typeface="Arial" panose="020B0604020202020204" pitchFamily="34" charset="0"/>
              <a:cs typeface="Arial" panose="020B0604020202020204" pitchFamily="34" charset="0"/>
            </a:endParaRPr>
          </a:p>
        </p:txBody>
      </p:sp>
      <p:graphicFrame>
        <p:nvGraphicFramePr>
          <p:cNvPr id="5" name="object 298">
            <a:extLst>
              <a:ext uri="{FF2B5EF4-FFF2-40B4-BE49-F238E27FC236}">
                <a16:creationId xmlns:a16="http://schemas.microsoft.com/office/drawing/2014/main" id="{F3564CD6-2D6E-6097-423C-F2D7AD3373AE}"/>
              </a:ext>
            </a:extLst>
          </p:cNvPr>
          <p:cNvGraphicFramePr>
            <a:graphicFrameLocks noGrp="1"/>
          </p:cNvGraphicFramePr>
          <p:nvPr/>
        </p:nvGraphicFramePr>
        <p:xfrm>
          <a:off x="5174890" y="1920325"/>
          <a:ext cx="6236060" cy="3491427"/>
        </p:xfrm>
        <a:graphic>
          <a:graphicData uri="http://schemas.openxmlformats.org/drawingml/2006/table">
            <a:tbl>
              <a:tblPr firstRow="1" bandRow="1">
                <a:tableStyleId>{2D5ABB26-0587-4C30-8999-92F81FD0307C}</a:tableStyleId>
              </a:tblPr>
              <a:tblGrid>
                <a:gridCol w="1969203">
                  <a:extLst>
                    <a:ext uri="{9D8B030D-6E8A-4147-A177-3AD203B41FA5}">
                      <a16:colId xmlns:a16="http://schemas.microsoft.com/office/drawing/2014/main" val="20000"/>
                    </a:ext>
                  </a:extLst>
                </a:gridCol>
                <a:gridCol w="1056004">
                  <a:extLst>
                    <a:ext uri="{9D8B030D-6E8A-4147-A177-3AD203B41FA5}">
                      <a16:colId xmlns:a16="http://schemas.microsoft.com/office/drawing/2014/main" val="20001"/>
                    </a:ext>
                  </a:extLst>
                </a:gridCol>
                <a:gridCol w="1041723">
                  <a:extLst>
                    <a:ext uri="{9D8B030D-6E8A-4147-A177-3AD203B41FA5}">
                      <a16:colId xmlns:a16="http://schemas.microsoft.com/office/drawing/2014/main" val="20002"/>
                    </a:ext>
                  </a:extLst>
                </a:gridCol>
                <a:gridCol w="1010908">
                  <a:extLst>
                    <a:ext uri="{9D8B030D-6E8A-4147-A177-3AD203B41FA5}">
                      <a16:colId xmlns:a16="http://schemas.microsoft.com/office/drawing/2014/main" val="20003"/>
                    </a:ext>
                  </a:extLst>
                </a:gridCol>
                <a:gridCol w="1158222">
                  <a:extLst>
                    <a:ext uri="{9D8B030D-6E8A-4147-A177-3AD203B41FA5}">
                      <a16:colId xmlns:a16="http://schemas.microsoft.com/office/drawing/2014/main" val="20004"/>
                    </a:ext>
                  </a:extLst>
                </a:gridCol>
              </a:tblGrid>
              <a:tr h="217558">
                <a:tc rowSpan="2" gridSpan="3">
                  <a:txBody>
                    <a:bodyPr/>
                    <a:lstStyle/>
                    <a:p>
                      <a:pPr marL="1675130" algn="ctr">
                        <a:lnSpc>
                          <a:spcPts val="740"/>
                        </a:lnSpc>
                      </a:pPr>
                      <a:endParaRPr lang="en-IE" sz="1000" b="1">
                        <a:solidFill>
                          <a:srgbClr val="FFFFFF"/>
                        </a:solidFill>
                        <a:latin typeface="Arial"/>
                        <a:cs typeface="Arial"/>
                      </a:endParaRPr>
                    </a:p>
                    <a:p>
                      <a:pPr marL="1675130" algn="ctr">
                        <a:lnSpc>
                          <a:spcPts val="740"/>
                        </a:lnSpc>
                      </a:pPr>
                      <a:r>
                        <a:rPr sz="1000" b="1">
                          <a:solidFill>
                            <a:srgbClr val="FFFFFF"/>
                          </a:solidFill>
                          <a:latin typeface="Arial"/>
                          <a:cs typeface="Arial"/>
                        </a:rPr>
                        <a:t>&lt;</a:t>
                      </a:r>
                      <a:r>
                        <a:rPr sz="1000" b="1" spc="-5">
                          <a:solidFill>
                            <a:srgbClr val="FFFFFF"/>
                          </a:solidFill>
                          <a:latin typeface="Arial"/>
                          <a:cs typeface="Arial"/>
                        </a:rPr>
                        <a:t> </a:t>
                      </a:r>
                      <a:r>
                        <a:rPr sz="1000" b="1">
                          <a:solidFill>
                            <a:srgbClr val="FFFFFF"/>
                          </a:solidFill>
                          <a:latin typeface="Arial"/>
                          <a:cs typeface="Arial"/>
                        </a:rPr>
                        <a:t>65 </a:t>
                      </a:r>
                      <a:r>
                        <a:rPr sz="1000" b="1" spc="-10">
                          <a:solidFill>
                            <a:srgbClr val="FFFFFF"/>
                          </a:solidFill>
                          <a:latin typeface="Arial"/>
                          <a:cs typeface="Arial"/>
                        </a:rPr>
                        <a:t>years</a:t>
                      </a:r>
                      <a:endParaRPr sz="1000">
                        <a:latin typeface="Arial"/>
                        <a:cs typeface="Arial"/>
                      </a:endParaRPr>
                    </a:p>
                    <a:p>
                      <a:pPr marL="1696085" algn="ctr">
                        <a:lnSpc>
                          <a:spcPct val="100000"/>
                        </a:lnSpc>
                        <a:spcBef>
                          <a:spcPts val="210"/>
                        </a:spcBef>
                        <a:tabLst>
                          <a:tab pos="2487295" algn="l"/>
                        </a:tabLst>
                      </a:pPr>
                      <a:r>
                        <a:rPr sz="900" b="1">
                          <a:solidFill>
                            <a:srgbClr val="FFFFFF"/>
                          </a:solidFill>
                          <a:latin typeface="Arial"/>
                          <a:cs typeface="Arial"/>
                        </a:rPr>
                        <a:t>SG</a:t>
                      </a:r>
                      <a:r>
                        <a:rPr sz="900" b="1" spc="40">
                          <a:solidFill>
                            <a:srgbClr val="FFFFFF"/>
                          </a:solidFill>
                          <a:latin typeface="Arial"/>
                          <a:cs typeface="Arial"/>
                        </a:rPr>
                        <a:t> </a:t>
                      </a:r>
                      <a:r>
                        <a:rPr sz="900" b="1">
                          <a:solidFill>
                            <a:srgbClr val="FFFFFF"/>
                          </a:solidFill>
                          <a:latin typeface="Arial"/>
                          <a:cs typeface="Arial"/>
                        </a:rPr>
                        <a:t>(n</a:t>
                      </a:r>
                      <a:r>
                        <a:rPr sz="900" b="1" spc="45">
                          <a:solidFill>
                            <a:srgbClr val="FFFFFF"/>
                          </a:solidFill>
                          <a:latin typeface="Arial"/>
                          <a:cs typeface="Arial"/>
                        </a:rPr>
                        <a:t> </a:t>
                      </a:r>
                      <a:r>
                        <a:rPr sz="900" b="1">
                          <a:solidFill>
                            <a:srgbClr val="FFFFFF"/>
                          </a:solidFill>
                          <a:latin typeface="Arial"/>
                          <a:cs typeface="Arial"/>
                        </a:rPr>
                        <a:t>=</a:t>
                      </a:r>
                      <a:r>
                        <a:rPr sz="900" b="1" spc="40">
                          <a:solidFill>
                            <a:srgbClr val="FFFFFF"/>
                          </a:solidFill>
                          <a:latin typeface="Arial"/>
                          <a:cs typeface="Arial"/>
                        </a:rPr>
                        <a:t> </a:t>
                      </a:r>
                      <a:r>
                        <a:rPr sz="900" b="1" spc="-20">
                          <a:solidFill>
                            <a:srgbClr val="FFFFFF"/>
                          </a:solidFill>
                          <a:latin typeface="Arial"/>
                          <a:cs typeface="Arial"/>
                        </a:rPr>
                        <a:t>199)</a:t>
                      </a:r>
                      <a:r>
                        <a:rPr sz="900" b="1">
                          <a:solidFill>
                            <a:srgbClr val="FFFFFF"/>
                          </a:solidFill>
                          <a:latin typeface="Arial"/>
                          <a:cs typeface="Arial"/>
                        </a:rPr>
                        <a:t>	TPC</a:t>
                      </a:r>
                      <a:r>
                        <a:rPr sz="900" b="1" spc="45">
                          <a:solidFill>
                            <a:srgbClr val="FFFFFF"/>
                          </a:solidFill>
                          <a:latin typeface="Arial"/>
                          <a:cs typeface="Arial"/>
                        </a:rPr>
                        <a:t> </a:t>
                      </a:r>
                      <a:r>
                        <a:rPr sz="900" b="1">
                          <a:solidFill>
                            <a:srgbClr val="FFFFFF"/>
                          </a:solidFill>
                          <a:latin typeface="Arial"/>
                          <a:cs typeface="Arial"/>
                        </a:rPr>
                        <a:t>(n</a:t>
                      </a:r>
                      <a:r>
                        <a:rPr sz="900" b="1" spc="45">
                          <a:solidFill>
                            <a:srgbClr val="FFFFFF"/>
                          </a:solidFill>
                          <a:latin typeface="Arial"/>
                          <a:cs typeface="Arial"/>
                        </a:rPr>
                        <a:t> </a:t>
                      </a:r>
                      <a:r>
                        <a:rPr sz="900" b="1">
                          <a:solidFill>
                            <a:srgbClr val="FFFFFF"/>
                          </a:solidFill>
                          <a:latin typeface="Arial"/>
                          <a:cs typeface="Arial"/>
                        </a:rPr>
                        <a:t>=</a:t>
                      </a:r>
                      <a:r>
                        <a:rPr sz="900" b="1" spc="45">
                          <a:solidFill>
                            <a:srgbClr val="FFFFFF"/>
                          </a:solidFill>
                          <a:latin typeface="Arial"/>
                          <a:cs typeface="Arial"/>
                        </a:rPr>
                        <a:t> </a:t>
                      </a:r>
                      <a:r>
                        <a:rPr sz="900" b="1" spc="-20">
                          <a:solidFill>
                            <a:srgbClr val="FFFFFF"/>
                          </a:solidFill>
                          <a:latin typeface="Arial"/>
                          <a:cs typeface="Arial"/>
                        </a:rPr>
                        <a:t>204)</a:t>
                      </a:r>
                      <a:endParaRPr sz="900">
                        <a:latin typeface="Arial"/>
                        <a:cs typeface="Arial"/>
                      </a:endParaRPr>
                    </a:p>
                  </a:txBody>
                  <a:tcPr marL="0" marR="0" marT="0" marB="0">
                    <a:lnL w="9525">
                      <a:solidFill>
                        <a:srgbClr val="000000"/>
                      </a:solidFill>
                      <a:prstDash val="solid"/>
                    </a:lnL>
                    <a:lnB w="9525">
                      <a:solidFill>
                        <a:srgbClr val="000000"/>
                      </a:solidFill>
                      <a:prstDash val="solid"/>
                    </a:lnB>
                    <a:solidFill>
                      <a:srgbClr val="3D587F"/>
                    </a:solidFill>
                  </a:tcPr>
                </a:tc>
                <a:tc rowSpan="2" hMerge="1">
                  <a:txBody>
                    <a:bodyPr/>
                    <a:lstStyle/>
                    <a:p>
                      <a:endParaRPr/>
                    </a:p>
                  </a:txBody>
                  <a:tcPr marL="0" marR="0" marT="0" marB="0"/>
                </a:tc>
                <a:tc rowSpan="2" hMerge="1">
                  <a:txBody>
                    <a:bodyPr/>
                    <a:lstStyle/>
                    <a:p>
                      <a:endParaRPr/>
                    </a:p>
                  </a:txBody>
                  <a:tcPr marL="0" marR="0" marT="0" marB="0"/>
                </a:tc>
                <a:tc gridSpan="2">
                  <a:txBody>
                    <a:bodyPr/>
                    <a:lstStyle/>
                    <a:p>
                      <a:pPr algn="ctr">
                        <a:lnSpc>
                          <a:spcPct val="100000"/>
                        </a:lnSpc>
                        <a:spcBef>
                          <a:spcPts val="60"/>
                        </a:spcBef>
                      </a:pPr>
                      <a:r>
                        <a:rPr sz="900" b="1">
                          <a:solidFill>
                            <a:srgbClr val="FFFFFF"/>
                          </a:solidFill>
                          <a:latin typeface="Arial"/>
                          <a:cs typeface="Arial"/>
                        </a:rPr>
                        <a:t>≥</a:t>
                      </a:r>
                      <a:r>
                        <a:rPr sz="900" b="1" spc="30">
                          <a:solidFill>
                            <a:srgbClr val="FFFFFF"/>
                          </a:solidFill>
                          <a:latin typeface="Arial"/>
                          <a:cs typeface="Arial"/>
                        </a:rPr>
                        <a:t> </a:t>
                      </a:r>
                      <a:r>
                        <a:rPr sz="900" b="1">
                          <a:solidFill>
                            <a:srgbClr val="FFFFFF"/>
                          </a:solidFill>
                          <a:latin typeface="Arial"/>
                          <a:cs typeface="Arial"/>
                        </a:rPr>
                        <a:t>65</a:t>
                      </a:r>
                      <a:r>
                        <a:rPr sz="900" b="1" spc="35">
                          <a:solidFill>
                            <a:srgbClr val="FFFFFF"/>
                          </a:solidFill>
                          <a:latin typeface="Arial"/>
                          <a:cs typeface="Arial"/>
                        </a:rPr>
                        <a:t> </a:t>
                      </a:r>
                      <a:r>
                        <a:rPr sz="900" b="1" spc="-10">
                          <a:solidFill>
                            <a:srgbClr val="FFFFFF"/>
                          </a:solidFill>
                          <a:latin typeface="Arial"/>
                          <a:cs typeface="Arial"/>
                        </a:rPr>
                        <a:t>years</a:t>
                      </a:r>
                      <a:endParaRPr sz="900">
                        <a:latin typeface="Arial"/>
                        <a:cs typeface="Arial"/>
                      </a:endParaRPr>
                    </a:p>
                  </a:txBody>
                  <a:tcPr marL="0" marR="0" marT="7620" marB="0">
                    <a:lnR w="9525">
                      <a:solidFill>
                        <a:srgbClr val="000000"/>
                      </a:solidFill>
                      <a:prstDash val="solid"/>
                    </a:lnR>
                    <a:lnB w="9525">
                      <a:solidFill>
                        <a:srgbClr val="FFFFFF"/>
                      </a:solidFill>
                      <a:prstDash val="solid"/>
                    </a:lnB>
                    <a:solidFill>
                      <a:srgbClr val="3D587F"/>
                    </a:solidFill>
                  </a:tcPr>
                </a:tc>
                <a:tc hMerge="1">
                  <a:txBody>
                    <a:bodyPr/>
                    <a:lstStyle/>
                    <a:p>
                      <a:endParaRPr/>
                    </a:p>
                  </a:txBody>
                  <a:tcPr marL="0" marR="0" marT="0" marB="0"/>
                </a:tc>
                <a:extLst>
                  <a:ext uri="{0D108BD9-81ED-4DB2-BD59-A6C34878D82A}">
                    <a16:rowId xmlns:a16="http://schemas.microsoft.com/office/drawing/2014/main" val="10000"/>
                  </a:ext>
                </a:extLst>
              </a:tr>
              <a:tr h="230508">
                <a:tc gridSpan="3" vMerge="1">
                  <a:txBody>
                    <a:bodyPr/>
                    <a:lstStyle/>
                    <a:p>
                      <a:endParaRPr/>
                    </a:p>
                  </a:txBody>
                  <a:tcPr marL="0" marR="0" marT="0" marB="0">
                    <a:lnL w="9525">
                      <a:solidFill>
                        <a:srgbClr val="000000"/>
                      </a:solidFill>
                      <a:prstDash val="solid"/>
                    </a:lnL>
                    <a:lnB w="9525">
                      <a:solidFill>
                        <a:srgbClr val="000000"/>
                      </a:solidFill>
                      <a:prstDash val="solid"/>
                    </a:lnB>
                    <a:solidFill>
                      <a:srgbClr val="3D587F"/>
                    </a:solidFill>
                  </a:tcPr>
                </a:tc>
                <a:tc hMerge="1" vMerge="1">
                  <a:txBody>
                    <a:bodyPr/>
                    <a:lstStyle/>
                    <a:p>
                      <a:endParaRPr/>
                    </a:p>
                  </a:txBody>
                  <a:tcPr marL="0" marR="0" marT="0" marB="0"/>
                </a:tc>
                <a:tc hMerge="1" vMerge="1">
                  <a:txBody>
                    <a:bodyPr/>
                    <a:lstStyle/>
                    <a:p>
                      <a:endParaRPr/>
                    </a:p>
                  </a:txBody>
                  <a:tcPr marL="0" marR="0" marT="0" marB="0"/>
                </a:tc>
                <a:tc>
                  <a:txBody>
                    <a:bodyPr/>
                    <a:lstStyle/>
                    <a:p>
                      <a:pPr marR="33655" algn="ctr">
                        <a:lnSpc>
                          <a:spcPct val="100000"/>
                        </a:lnSpc>
                        <a:spcBef>
                          <a:spcPts val="110"/>
                        </a:spcBef>
                      </a:pPr>
                      <a:r>
                        <a:rPr sz="900" b="1">
                          <a:solidFill>
                            <a:srgbClr val="FFFFFF"/>
                          </a:solidFill>
                          <a:latin typeface="Arial"/>
                          <a:cs typeface="Arial"/>
                        </a:rPr>
                        <a:t>SG</a:t>
                      </a:r>
                      <a:r>
                        <a:rPr sz="900" b="1" spc="40">
                          <a:solidFill>
                            <a:srgbClr val="FFFFFF"/>
                          </a:solidFill>
                          <a:latin typeface="Arial"/>
                          <a:cs typeface="Arial"/>
                        </a:rPr>
                        <a:t> </a:t>
                      </a:r>
                      <a:r>
                        <a:rPr sz="900" b="1">
                          <a:solidFill>
                            <a:srgbClr val="FFFFFF"/>
                          </a:solidFill>
                          <a:latin typeface="Arial"/>
                          <a:cs typeface="Arial"/>
                        </a:rPr>
                        <a:t>(n</a:t>
                      </a:r>
                      <a:r>
                        <a:rPr sz="900" b="1" spc="45">
                          <a:solidFill>
                            <a:srgbClr val="FFFFFF"/>
                          </a:solidFill>
                          <a:latin typeface="Arial"/>
                          <a:cs typeface="Arial"/>
                        </a:rPr>
                        <a:t> </a:t>
                      </a:r>
                      <a:r>
                        <a:rPr sz="900" b="1">
                          <a:solidFill>
                            <a:srgbClr val="FFFFFF"/>
                          </a:solidFill>
                          <a:latin typeface="Arial"/>
                          <a:cs typeface="Arial"/>
                        </a:rPr>
                        <a:t>=</a:t>
                      </a:r>
                      <a:r>
                        <a:rPr sz="900" b="1" spc="40">
                          <a:solidFill>
                            <a:srgbClr val="FFFFFF"/>
                          </a:solidFill>
                          <a:latin typeface="Arial"/>
                          <a:cs typeface="Arial"/>
                        </a:rPr>
                        <a:t> </a:t>
                      </a:r>
                      <a:r>
                        <a:rPr sz="900" b="1" spc="-25">
                          <a:solidFill>
                            <a:srgbClr val="FFFFFF"/>
                          </a:solidFill>
                          <a:latin typeface="Arial"/>
                          <a:cs typeface="Arial"/>
                        </a:rPr>
                        <a:t>73)</a:t>
                      </a:r>
                      <a:endParaRPr sz="900">
                        <a:latin typeface="Arial"/>
                        <a:cs typeface="Arial"/>
                      </a:endParaRPr>
                    </a:p>
                  </a:txBody>
                  <a:tcPr marL="0" marR="0" marT="13970" marB="0">
                    <a:lnT w="9525">
                      <a:solidFill>
                        <a:srgbClr val="FFFFFF"/>
                      </a:solidFill>
                      <a:prstDash val="solid"/>
                    </a:lnT>
                    <a:lnB w="9525">
                      <a:solidFill>
                        <a:srgbClr val="000000"/>
                      </a:solidFill>
                      <a:prstDash val="solid"/>
                    </a:lnB>
                    <a:solidFill>
                      <a:srgbClr val="3D587F"/>
                    </a:solidFill>
                  </a:tcPr>
                </a:tc>
                <a:tc>
                  <a:txBody>
                    <a:bodyPr/>
                    <a:lstStyle/>
                    <a:p>
                      <a:pPr marR="285750" algn="r">
                        <a:lnSpc>
                          <a:spcPct val="100000"/>
                        </a:lnSpc>
                        <a:spcBef>
                          <a:spcPts val="110"/>
                        </a:spcBef>
                      </a:pPr>
                      <a:r>
                        <a:rPr sz="900" b="1">
                          <a:solidFill>
                            <a:srgbClr val="FFFFFF"/>
                          </a:solidFill>
                          <a:latin typeface="Arial"/>
                          <a:cs typeface="Arial"/>
                        </a:rPr>
                        <a:t>TPC</a:t>
                      </a:r>
                      <a:r>
                        <a:rPr sz="900" b="1" spc="45">
                          <a:solidFill>
                            <a:srgbClr val="FFFFFF"/>
                          </a:solidFill>
                          <a:latin typeface="Arial"/>
                          <a:cs typeface="Arial"/>
                        </a:rPr>
                        <a:t> </a:t>
                      </a:r>
                      <a:r>
                        <a:rPr sz="900" b="1">
                          <a:solidFill>
                            <a:srgbClr val="FFFFFF"/>
                          </a:solidFill>
                          <a:latin typeface="Arial"/>
                          <a:cs typeface="Arial"/>
                        </a:rPr>
                        <a:t>(n</a:t>
                      </a:r>
                      <a:r>
                        <a:rPr sz="900" b="1" spc="45">
                          <a:solidFill>
                            <a:srgbClr val="FFFFFF"/>
                          </a:solidFill>
                          <a:latin typeface="Arial"/>
                          <a:cs typeface="Arial"/>
                        </a:rPr>
                        <a:t> </a:t>
                      </a:r>
                      <a:r>
                        <a:rPr sz="900" b="1">
                          <a:solidFill>
                            <a:srgbClr val="FFFFFF"/>
                          </a:solidFill>
                          <a:latin typeface="Arial"/>
                          <a:cs typeface="Arial"/>
                        </a:rPr>
                        <a:t>=</a:t>
                      </a:r>
                      <a:r>
                        <a:rPr sz="900" b="1" spc="45">
                          <a:solidFill>
                            <a:srgbClr val="FFFFFF"/>
                          </a:solidFill>
                          <a:latin typeface="Arial"/>
                          <a:cs typeface="Arial"/>
                        </a:rPr>
                        <a:t> </a:t>
                      </a:r>
                      <a:r>
                        <a:rPr sz="900" b="1" spc="-25">
                          <a:solidFill>
                            <a:srgbClr val="FFFFFF"/>
                          </a:solidFill>
                          <a:latin typeface="Arial"/>
                          <a:cs typeface="Arial"/>
                        </a:rPr>
                        <a:t>67)</a:t>
                      </a:r>
                      <a:endParaRPr sz="900">
                        <a:latin typeface="Arial"/>
                        <a:cs typeface="Arial"/>
                      </a:endParaRPr>
                    </a:p>
                  </a:txBody>
                  <a:tcPr marL="0" marR="0" marT="13970" marB="0">
                    <a:lnR w="9525">
                      <a:solidFill>
                        <a:srgbClr val="000000"/>
                      </a:solidFill>
                      <a:prstDash val="solid"/>
                    </a:lnR>
                    <a:lnT w="9525">
                      <a:solidFill>
                        <a:srgbClr val="FFFFFF"/>
                      </a:solidFill>
                      <a:prstDash val="solid"/>
                    </a:lnT>
                    <a:lnB w="9525">
                      <a:solidFill>
                        <a:srgbClr val="000000"/>
                      </a:solidFill>
                      <a:prstDash val="solid"/>
                    </a:lnB>
                    <a:solidFill>
                      <a:srgbClr val="3D587F"/>
                    </a:solidFill>
                  </a:tcPr>
                </a:tc>
                <a:extLst>
                  <a:ext uri="{0D108BD9-81ED-4DB2-BD59-A6C34878D82A}">
                    <a16:rowId xmlns:a16="http://schemas.microsoft.com/office/drawing/2014/main" val="10001"/>
                  </a:ext>
                </a:extLst>
              </a:tr>
              <a:tr h="230508">
                <a:tc>
                  <a:txBody>
                    <a:bodyPr/>
                    <a:lstStyle/>
                    <a:p>
                      <a:pPr marL="53975">
                        <a:lnSpc>
                          <a:spcPct val="100000"/>
                        </a:lnSpc>
                        <a:spcBef>
                          <a:spcPts val="105"/>
                        </a:spcBef>
                      </a:pPr>
                      <a:r>
                        <a:rPr sz="900" b="1">
                          <a:latin typeface="Arial"/>
                          <a:cs typeface="Arial"/>
                        </a:rPr>
                        <a:t>Female,</a:t>
                      </a:r>
                      <a:r>
                        <a:rPr sz="900" b="1" spc="80">
                          <a:latin typeface="Arial"/>
                          <a:cs typeface="Arial"/>
                        </a:rPr>
                        <a:t> </a:t>
                      </a:r>
                      <a:r>
                        <a:rPr sz="900" b="1">
                          <a:latin typeface="Arial"/>
                          <a:cs typeface="Arial"/>
                        </a:rPr>
                        <a:t>n</a:t>
                      </a:r>
                      <a:r>
                        <a:rPr sz="900" b="1" spc="80">
                          <a:latin typeface="Arial"/>
                          <a:cs typeface="Arial"/>
                        </a:rPr>
                        <a:t> </a:t>
                      </a:r>
                      <a:r>
                        <a:rPr sz="900" b="1" spc="-25">
                          <a:latin typeface="Arial"/>
                          <a:cs typeface="Arial"/>
                        </a:rPr>
                        <a:t>(%)</a:t>
                      </a:r>
                      <a:endParaRPr sz="900">
                        <a:latin typeface="Arial"/>
                        <a:cs typeface="Arial"/>
                      </a:endParaRPr>
                    </a:p>
                  </a:txBody>
                  <a:tcPr marL="0" marR="0" marT="13335" marB="0">
                    <a:lnL w="9525">
                      <a:solidFill>
                        <a:srgbClr val="000000"/>
                      </a:solidFill>
                      <a:prstDash val="solid"/>
                    </a:lnL>
                    <a:lnT w="9525">
                      <a:solidFill>
                        <a:srgbClr val="000000"/>
                      </a:solidFill>
                      <a:prstDash val="solid"/>
                    </a:lnT>
                    <a:lnB w="9525">
                      <a:solidFill>
                        <a:srgbClr val="000000"/>
                      </a:solidFill>
                      <a:prstDash val="solid"/>
                    </a:lnB>
                    <a:solidFill>
                      <a:srgbClr val="FFFFFF"/>
                    </a:solidFill>
                  </a:tcPr>
                </a:tc>
                <a:tc>
                  <a:txBody>
                    <a:bodyPr/>
                    <a:lstStyle/>
                    <a:p>
                      <a:pPr marR="259715" algn="r">
                        <a:lnSpc>
                          <a:spcPct val="100000"/>
                        </a:lnSpc>
                        <a:spcBef>
                          <a:spcPts val="105"/>
                        </a:spcBef>
                      </a:pPr>
                      <a:r>
                        <a:rPr sz="900">
                          <a:latin typeface="Arial"/>
                          <a:cs typeface="Arial"/>
                        </a:rPr>
                        <a:t>197</a:t>
                      </a:r>
                      <a:r>
                        <a:rPr sz="900" spc="55">
                          <a:latin typeface="Arial"/>
                          <a:cs typeface="Arial"/>
                        </a:rPr>
                        <a:t> </a:t>
                      </a:r>
                      <a:r>
                        <a:rPr sz="900" spc="-20">
                          <a:latin typeface="Arial"/>
                          <a:cs typeface="Arial"/>
                        </a:rPr>
                        <a:t>(99)</a:t>
                      </a:r>
                      <a:endParaRPr sz="900">
                        <a:latin typeface="Arial"/>
                        <a:cs typeface="Arial"/>
                      </a:endParaRPr>
                    </a:p>
                  </a:txBody>
                  <a:tcPr marL="0" marR="0" marT="13335" marB="0">
                    <a:lnT w="9525">
                      <a:solidFill>
                        <a:srgbClr val="000000"/>
                      </a:solidFill>
                      <a:prstDash val="solid"/>
                    </a:lnT>
                    <a:lnB w="9525">
                      <a:solidFill>
                        <a:srgbClr val="000000"/>
                      </a:solidFill>
                      <a:prstDash val="solid"/>
                    </a:lnB>
                    <a:solidFill>
                      <a:srgbClr val="FFFFFF"/>
                    </a:solidFill>
                  </a:tcPr>
                </a:tc>
                <a:tc>
                  <a:txBody>
                    <a:bodyPr/>
                    <a:lstStyle/>
                    <a:p>
                      <a:pPr marR="327025" algn="r">
                        <a:lnSpc>
                          <a:spcPct val="100000"/>
                        </a:lnSpc>
                        <a:spcBef>
                          <a:spcPts val="105"/>
                        </a:spcBef>
                      </a:pPr>
                      <a:r>
                        <a:rPr sz="900">
                          <a:latin typeface="Arial"/>
                          <a:cs typeface="Arial"/>
                        </a:rPr>
                        <a:t>202</a:t>
                      </a:r>
                      <a:r>
                        <a:rPr sz="900" spc="55">
                          <a:latin typeface="Arial"/>
                          <a:cs typeface="Arial"/>
                        </a:rPr>
                        <a:t> </a:t>
                      </a:r>
                      <a:r>
                        <a:rPr sz="900" spc="-20">
                          <a:latin typeface="Arial"/>
                          <a:cs typeface="Arial"/>
                        </a:rPr>
                        <a:t>(99)</a:t>
                      </a:r>
                      <a:endParaRPr sz="900">
                        <a:latin typeface="Arial"/>
                        <a:cs typeface="Arial"/>
                      </a:endParaRPr>
                    </a:p>
                  </a:txBody>
                  <a:tcPr marL="0" marR="0" marT="13335" marB="0">
                    <a:lnT w="9525">
                      <a:solidFill>
                        <a:srgbClr val="000000"/>
                      </a:solidFill>
                      <a:prstDash val="solid"/>
                    </a:lnT>
                    <a:lnB w="9525">
                      <a:solidFill>
                        <a:srgbClr val="000000"/>
                      </a:solidFill>
                      <a:prstDash val="solid"/>
                    </a:lnB>
                    <a:solidFill>
                      <a:srgbClr val="FFFFFF"/>
                    </a:solidFill>
                  </a:tcPr>
                </a:tc>
                <a:tc>
                  <a:txBody>
                    <a:bodyPr/>
                    <a:lstStyle/>
                    <a:p>
                      <a:pPr marR="33655" algn="ctr">
                        <a:lnSpc>
                          <a:spcPct val="100000"/>
                        </a:lnSpc>
                        <a:spcBef>
                          <a:spcPts val="105"/>
                        </a:spcBef>
                      </a:pPr>
                      <a:r>
                        <a:rPr sz="900">
                          <a:latin typeface="Arial"/>
                          <a:cs typeface="Arial"/>
                        </a:rPr>
                        <a:t>73</a:t>
                      </a:r>
                      <a:r>
                        <a:rPr sz="900" spc="40">
                          <a:latin typeface="Arial"/>
                          <a:cs typeface="Arial"/>
                        </a:rPr>
                        <a:t> </a:t>
                      </a:r>
                      <a:r>
                        <a:rPr sz="900" spc="-10">
                          <a:latin typeface="Arial"/>
                          <a:cs typeface="Arial"/>
                        </a:rPr>
                        <a:t>(100)</a:t>
                      </a:r>
                      <a:endParaRPr sz="900">
                        <a:latin typeface="Arial"/>
                        <a:cs typeface="Arial"/>
                      </a:endParaRPr>
                    </a:p>
                  </a:txBody>
                  <a:tcPr marL="0" marR="0" marT="13335" marB="0">
                    <a:lnT w="9525">
                      <a:solidFill>
                        <a:srgbClr val="000000"/>
                      </a:solidFill>
                      <a:prstDash val="solid"/>
                    </a:lnT>
                    <a:lnB w="9525">
                      <a:solidFill>
                        <a:srgbClr val="000000"/>
                      </a:solidFill>
                      <a:prstDash val="solid"/>
                    </a:lnB>
                    <a:solidFill>
                      <a:srgbClr val="FFFFFF"/>
                    </a:solidFill>
                  </a:tcPr>
                </a:tc>
                <a:tc>
                  <a:txBody>
                    <a:bodyPr/>
                    <a:lstStyle/>
                    <a:p>
                      <a:pPr marR="33655" algn="ctr">
                        <a:lnSpc>
                          <a:spcPct val="100000"/>
                        </a:lnSpc>
                        <a:spcBef>
                          <a:spcPts val="105"/>
                        </a:spcBef>
                      </a:pPr>
                      <a:r>
                        <a:rPr sz="900">
                          <a:latin typeface="Arial"/>
                          <a:cs typeface="Arial"/>
                        </a:rPr>
                        <a:t>66</a:t>
                      </a:r>
                      <a:r>
                        <a:rPr sz="900" spc="40">
                          <a:latin typeface="Arial"/>
                          <a:cs typeface="Arial"/>
                        </a:rPr>
                        <a:t> </a:t>
                      </a:r>
                      <a:r>
                        <a:rPr sz="900" spc="-20">
                          <a:latin typeface="Arial"/>
                          <a:cs typeface="Arial"/>
                        </a:rPr>
                        <a:t>(99)</a:t>
                      </a:r>
                      <a:endParaRPr sz="900">
                        <a:latin typeface="Arial"/>
                        <a:cs typeface="Arial"/>
                      </a:endParaRPr>
                    </a:p>
                  </a:txBody>
                  <a:tcPr marL="0" marR="0" marT="13335" marB="0">
                    <a:lnR w="9525">
                      <a:solidFill>
                        <a:srgbClr val="000000"/>
                      </a:solidFill>
                      <a:prstDash val="solid"/>
                    </a:lnR>
                    <a:lnT w="9525">
                      <a:solidFill>
                        <a:srgbClr val="000000"/>
                      </a:solidFill>
                      <a:prstDash val="solid"/>
                    </a:lnT>
                    <a:lnB w="9525">
                      <a:solidFill>
                        <a:srgbClr val="000000"/>
                      </a:solidFill>
                      <a:prstDash val="solid"/>
                    </a:lnB>
                    <a:solidFill>
                      <a:srgbClr val="FFFFFF"/>
                    </a:solidFill>
                  </a:tcPr>
                </a:tc>
                <a:extLst>
                  <a:ext uri="{0D108BD9-81ED-4DB2-BD59-A6C34878D82A}">
                    <a16:rowId xmlns:a16="http://schemas.microsoft.com/office/drawing/2014/main" val="10002"/>
                  </a:ext>
                </a:extLst>
              </a:tr>
              <a:tr h="230508">
                <a:tc>
                  <a:txBody>
                    <a:bodyPr/>
                    <a:lstStyle/>
                    <a:p>
                      <a:pPr marL="53975">
                        <a:lnSpc>
                          <a:spcPct val="100000"/>
                        </a:lnSpc>
                        <a:spcBef>
                          <a:spcPts val="105"/>
                        </a:spcBef>
                      </a:pPr>
                      <a:r>
                        <a:rPr sz="900" b="1">
                          <a:latin typeface="Arial"/>
                          <a:cs typeface="Arial"/>
                        </a:rPr>
                        <a:t>Median</a:t>
                      </a:r>
                      <a:r>
                        <a:rPr sz="900" b="1" spc="100">
                          <a:latin typeface="Arial"/>
                          <a:cs typeface="Arial"/>
                        </a:rPr>
                        <a:t> </a:t>
                      </a:r>
                      <a:r>
                        <a:rPr sz="900" b="1">
                          <a:latin typeface="Arial"/>
                          <a:cs typeface="Arial"/>
                        </a:rPr>
                        <a:t>age</a:t>
                      </a:r>
                      <a:r>
                        <a:rPr sz="900" b="1" spc="105">
                          <a:latin typeface="Arial"/>
                          <a:cs typeface="Arial"/>
                        </a:rPr>
                        <a:t> </a:t>
                      </a:r>
                      <a:r>
                        <a:rPr sz="900" b="1">
                          <a:latin typeface="Arial"/>
                          <a:cs typeface="Arial"/>
                        </a:rPr>
                        <a:t>(range),</a:t>
                      </a:r>
                      <a:r>
                        <a:rPr sz="900" b="1" spc="105">
                          <a:latin typeface="Arial"/>
                          <a:cs typeface="Arial"/>
                        </a:rPr>
                        <a:t> </a:t>
                      </a:r>
                      <a:r>
                        <a:rPr sz="900" b="1" spc="-50">
                          <a:latin typeface="Arial"/>
                          <a:cs typeface="Arial"/>
                        </a:rPr>
                        <a:t>y</a:t>
                      </a:r>
                      <a:endParaRPr sz="900">
                        <a:latin typeface="Arial"/>
                        <a:cs typeface="Arial"/>
                      </a:endParaRPr>
                    </a:p>
                  </a:txBody>
                  <a:tcPr marL="0" marR="0" marT="13335" marB="0">
                    <a:lnL w="9525">
                      <a:solidFill>
                        <a:srgbClr val="000000"/>
                      </a:solidFill>
                      <a:prstDash val="solid"/>
                    </a:lnL>
                    <a:lnT w="9525">
                      <a:solidFill>
                        <a:srgbClr val="000000"/>
                      </a:solidFill>
                      <a:prstDash val="solid"/>
                    </a:lnT>
                    <a:lnB w="9525">
                      <a:solidFill>
                        <a:srgbClr val="000000"/>
                      </a:solidFill>
                      <a:prstDash val="solid"/>
                    </a:lnB>
                    <a:solidFill>
                      <a:srgbClr val="FFFFFF"/>
                    </a:solidFill>
                  </a:tcPr>
                </a:tc>
                <a:tc>
                  <a:txBody>
                    <a:bodyPr/>
                    <a:lstStyle/>
                    <a:p>
                      <a:pPr marR="226695" algn="r">
                        <a:lnSpc>
                          <a:spcPct val="100000"/>
                        </a:lnSpc>
                        <a:spcBef>
                          <a:spcPts val="105"/>
                        </a:spcBef>
                      </a:pPr>
                      <a:r>
                        <a:rPr sz="900">
                          <a:latin typeface="Arial"/>
                          <a:cs typeface="Arial"/>
                        </a:rPr>
                        <a:t>53</a:t>
                      </a:r>
                      <a:r>
                        <a:rPr sz="900" spc="100">
                          <a:latin typeface="Arial"/>
                          <a:cs typeface="Arial"/>
                        </a:rPr>
                        <a:t> </a:t>
                      </a:r>
                      <a:r>
                        <a:rPr sz="900">
                          <a:latin typeface="Arial"/>
                          <a:cs typeface="Arial"/>
                        </a:rPr>
                        <a:t>(29-</a:t>
                      </a:r>
                      <a:r>
                        <a:rPr sz="900" spc="-25">
                          <a:latin typeface="Arial"/>
                          <a:cs typeface="Arial"/>
                        </a:rPr>
                        <a:t>64)</a:t>
                      </a:r>
                      <a:endParaRPr sz="900">
                        <a:latin typeface="Arial"/>
                        <a:cs typeface="Arial"/>
                      </a:endParaRPr>
                    </a:p>
                  </a:txBody>
                  <a:tcPr marL="0" marR="0" marT="13335" marB="0">
                    <a:lnT w="9525">
                      <a:solidFill>
                        <a:srgbClr val="000000"/>
                      </a:solidFill>
                      <a:prstDash val="solid"/>
                    </a:lnT>
                    <a:lnB w="9525">
                      <a:solidFill>
                        <a:srgbClr val="000000"/>
                      </a:solidFill>
                      <a:prstDash val="solid"/>
                    </a:lnB>
                    <a:solidFill>
                      <a:srgbClr val="FFFFFF"/>
                    </a:solidFill>
                  </a:tcPr>
                </a:tc>
                <a:tc>
                  <a:txBody>
                    <a:bodyPr/>
                    <a:lstStyle/>
                    <a:p>
                      <a:pPr marR="294005" algn="r">
                        <a:lnSpc>
                          <a:spcPct val="100000"/>
                        </a:lnSpc>
                        <a:spcBef>
                          <a:spcPts val="105"/>
                        </a:spcBef>
                      </a:pPr>
                      <a:r>
                        <a:rPr sz="900">
                          <a:latin typeface="Arial"/>
                          <a:cs typeface="Arial"/>
                        </a:rPr>
                        <a:t>52</a:t>
                      </a:r>
                      <a:r>
                        <a:rPr sz="900" spc="100">
                          <a:latin typeface="Arial"/>
                          <a:cs typeface="Arial"/>
                        </a:rPr>
                        <a:t> </a:t>
                      </a:r>
                      <a:r>
                        <a:rPr sz="900">
                          <a:latin typeface="Arial"/>
                          <a:cs typeface="Arial"/>
                        </a:rPr>
                        <a:t>(27-</a:t>
                      </a:r>
                      <a:r>
                        <a:rPr sz="900" spc="-25">
                          <a:latin typeface="Arial"/>
                          <a:cs typeface="Arial"/>
                        </a:rPr>
                        <a:t>63)</a:t>
                      </a:r>
                      <a:endParaRPr sz="900">
                        <a:latin typeface="Arial"/>
                        <a:cs typeface="Arial"/>
                      </a:endParaRPr>
                    </a:p>
                  </a:txBody>
                  <a:tcPr marL="0" marR="0" marT="13335" marB="0">
                    <a:lnT w="9525">
                      <a:solidFill>
                        <a:srgbClr val="000000"/>
                      </a:solidFill>
                      <a:prstDash val="solid"/>
                    </a:lnT>
                    <a:lnB w="9525">
                      <a:solidFill>
                        <a:srgbClr val="000000"/>
                      </a:solidFill>
                      <a:prstDash val="solid"/>
                    </a:lnB>
                    <a:solidFill>
                      <a:srgbClr val="FFFFFF"/>
                    </a:solidFill>
                  </a:tcPr>
                </a:tc>
                <a:tc>
                  <a:txBody>
                    <a:bodyPr/>
                    <a:lstStyle/>
                    <a:p>
                      <a:pPr marR="33655" algn="ctr">
                        <a:lnSpc>
                          <a:spcPct val="100000"/>
                        </a:lnSpc>
                        <a:spcBef>
                          <a:spcPts val="105"/>
                        </a:spcBef>
                      </a:pPr>
                      <a:r>
                        <a:rPr sz="900">
                          <a:latin typeface="Arial"/>
                          <a:cs typeface="Arial"/>
                        </a:rPr>
                        <a:t>71</a:t>
                      </a:r>
                      <a:r>
                        <a:rPr sz="900" spc="100">
                          <a:latin typeface="Arial"/>
                          <a:cs typeface="Arial"/>
                        </a:rPr>
                        <a:t> </a:t>
                      </a:r>
                      <a:r>
                        <a:rPr sz="900">
                          <a:latin typeface="Arial"/>
                          <a:cs typeface="Arial"/>
                        </a:rPr>
                        <a:t>(65-</a:t>
                      </a:r>
                      <a:r>
                        <a:rPr sz="900" spc="-25">
                          <a:latin typeface="Arial"/>
                          <a:cs typeface="Arial"/>
                        </a:rPr>
                        <a:t>86)</a:t>
                      </a:r>
                      <a:endParaRPr sz="900">
                        <a:latin typeface="Arial"/>
                        <a:cs typeface="Arial"/>
                      </a:endParaRPr>
                    </a:p>
                  </a:txBody>
                  <a:tcPr marL="0" marR="0" marT="13335" marB="0">
                    <a:lnT w="9525">
                      <a:solidFill>
                        <a:srgbClr val="000000"/>
                      </a:solidFill>
                      <a:prstDash val="solid"/>
                    </a:lnT>
                    <a:lnB w="9525">
                      <a:solidFill>
                        <a:srgbClr val="000000"/>
                      </a:solidFill>
                      <a:prstDash val="solid"/>
                    </a:lnB>
                    <a:solidFill>
                      <a:srgbClr val="FFFFFF"/>
                    </a:solidFill>
                  </a:tcPr>
                </a:tc>
                <a:tc>
                  <a:txBody>
                    <a:bodyPr/>
                    <a:lstStyle/>
                    <a:p>
                      <a:pPr marR="330200" algn="r">
                        <a:lnSpc>
                          <a:spcPct val="100000"/>
                        </a:lnSpc>
                        <a:spcBef>
                          <a:spcPts val="105"/>
                        </a:spcBef>
                      </a:pPr>
                      <a:r>
                        <a:rPr sz="900">
                          <a:latin typeface="Arial"/>
                          <a:cs typeface="Arial"/>
                        </a:rPr>
                        <a:t>69</a:t>
                      </a:r>
                      <a:r>
                        <a:rPr sz="900" spc="100">
                          <a:latin typeface="Arial"/>
                          <a:cs typeface="Arial"/>
                        </a:rPr>
                        <a:t> </a:t>
                      </a:r>
                      <a:r>
                        <a:rPr sz="900">
                          <a:latin typeface="Arial"/>
                          <a:cs typeface="Arial"/>
                        </a:rPr>
                        <a:t>(65-</a:t>
                      </a:r>
                      <a:r>
                        <a:rPr sz="900" spc="-25">
                          <a:latin typeface="Arial"/>
                          <a:cs typeface="Arial"/>
                        </a:rPr>
                        <a:t>78)</a:t>
                      </a:r>
                      <a:endParaRPr sz="900">
                        <a:latin typeface="Arial"/>
                        <a:cs typeface="Arial"/>
                      </a:endParaRPr>
                    </a:p>
                  </a:txBody>
                  <a:tcPr marL="0" marR="0" marT="13335" marB="0">
                    <a:lnR w="9525">
                      <a:solidFill>
                        <a:srgbClr val="000000"/>
                      </a:solidFill>
                      <a:prstDash val="solid"/>
                    </a:lnR>
                    <a:lnT w="9525">
                      <a:solidFill>
                        <a:srgbClr val="000000"/>
                      </a:solidFill>
                      <a:prstDash val="solid"/>
                    </a:lnT>
                    <a:lnB w="9525">
                      <a:solidFill>
                        <a:srgbClr val="000000"/>
                      </a:solidFill>
                      <a:prstDash val="solid"/>
                    </a:lnB>
                    <a:solidFill>
                      <a:srgbClr val="FFFFFF"/>
                    </a:solidFill>
                  </a:tcPr>
                </a:tc>
                <a:extLst>
                  <a:ext uri="{0D108BD9-81ED-4DB2-BD59-A6C34878D82A}">
                    <a16:rowId xmlns:a16="http://schemas.microsoft.com/office/drawing/2014/main" val="10003"/>
                  </a:ext>
                </a:extLst>
              </a:tr>
              <a:tr h="230508">
                <a:tc>
                  <a:txBody>
                    <a:bodyPr/>
                    <a:lstStyle/>
                    <a:p>
                      <a:pPr marL="53975">
                        <a:lnSpc>
                          <a:spcPct val="100000"/>
                        </a:lnSpc>
                        <a:spcBef>
                          <a:spcPts val="105"/>
                        </a:spcBef>
                      </a:pPr>
                      <a:r>
                        <a:rPr sz="900" b="1">
                          <a:latin typeface="Arial"/>
                          <a:cs typeface="Arial"/>
                        </a:rPr>
                        <a:t>Median</a:t>
                      </a:r>
                      <a:r>
                        <a:rPr sz="900" b="1" spc="105">
                          <a:latin typeface="Arial"/>
                          <a:cs typeface="Arial"/>
                        </a:rPr>
                        <a:t> </a:t>
                      </a:r>
                      <a:r>
                        <a:rPr sz="900" b="1">
                          <a:latin typeface="Arial"/>
                          <a:cs typeface="Arial"/>
                        </a:rPr>
                        <a:t>baseline</a:t>
                      </a:r>
                      <a:r>
                        <a:rPr sz="900" b="1" spc="110">
                          <a:latin typeface="Arial"/>
                          <a:cs typeface="Arial"/>
                        </a:rPr>
                        <a:t> </a:t>
                      </a:r>
                      <a:r>
                        <a:rPr sz="900" b="1">
                          <a:latin typeface="Arial"/>
                          <a:cs typeface="Arial"/>
                        </a:rPr>
                        <a:t>BMI</a:t>
                      </a:r>
                      <a:r>
                        <a:rPr sz="900" b="1" spc="105">
                          <a:latin typeface="Arial"/>
                          <a:cs typeface="Arial"/>
                        </a:rPr>
                        <a:t> </a:t>
                      </a:r>
                      <a:r>
                        <a:rPr sz="900" b="1">
                          <a:latin typeface="Arial"/>
                          <a:cs typeface="Arial"/>
                        </a:rPr>
                        <a:t>(range),</a:t>
                      </a:r>
                      <a:r>
                        <a:rPr sz="900" b="1" spc="110">
                          <a:latin typeface="Arial"/>
                          <a:cs typeface="Arial"/>
                        </a:rPr>
                        <a:t> </a:t>
                      </a:r>
                      <a:r>
                        <a:rPr sz="900" b="1" spc="-10">
                          <a:latin typeface="Arial"/>
                          <a:cs typeface="Arial"/>
                        </a:rPr>
                        <a:t>kg/m</a:t>
                      </a:r>
                      <a:r>
                        <a:rPr sz="800" b="1" spc="-15" baseline="31746">
                          <a:latin typeface="Arial"/>
                          <a:cs typeface="Arial"/>
                        </a:rPr>
                        <a:t>2</a:t>
                      </a:r>
                      <a:endParaRPr sz="800" baseline="31746">
                        <a:latin typeface="Arial"/>
                        <a:cs typeface="Arial"/>
                      </a:endParaRPr>
                    </a:p>
                  </a:txBody>
                  <a:tcPr marL="0" marR="0" marT="13335" marB="0">
                    <a:lnL w="9525">
                      <a:solidFill>
                        <a:srgbClr val="000000"/>
                      </a:solidFill>
                      <a:prstDash val="solid"/>
                    </a:lnL>
                    <a:lnT w="9525">
                      <a:solidFill>
                        <a:srgbClr val="000000"/>
                      </a:solidFill>
                      <a:prstDash val="solid"/>
                    </a:lnT>
                    <a:lnB w="9525">
                      <a:solidFill>
                        <a:srgbClr val="000000"/>
                      </a:solidFill>
                      <a:prstDash val="solid"/>
                    </a:lnB>
                    <a:solidFill>
                      <a:srgbClr val="FFFFFF"/>
                    </a:solidFill>
                  </a:tcPr>
                </a:tc>
                <a:tc>
                  <a:txBody>
                    <a:bodyPr/>
                    <a:lstStyle/>
                    <a:p>
                      <a:pPr marR="226695" algn="r">
                        <a:lnSpc>
                          <a:spcPct val="100000"/>
                        </a:lnSpc>
                        <a:spcBef>
                          <a:spcPts val="110"/>
                        </a:spcBef>
                      </a:pPr>
                      <a:r>
                        <a:rPr sz="900">
                          <a:latin typeface="Arial"/>
                          <a:cs typeface="Arial"/>
                        </a:rPr>
                        <a:t>25</a:t>
                      </a:r>
                      <a:r>
                        <a:rPr sz="900" spc="100">
                          <a:latin typeface="Arial"/>
                          <a:cs typeface="Arial"/>
                        </a:rPr>
                        <a:t> </a:t>
                      </a:r>
                      <a:r>
                        <a:rPr sz="900">
                          <a:latin typeface="Arial"/>
                          <a:cs typeface="Arial"/>
                        </a:rPr>
                        <a:t>(17-</a:t>
                      </a:r>
                      <a:r>
                        <a:rPr sz="900" spc="-25">
                          <a:latin typeface="Arial"/>
                          <a:cs typeface="Arial"/>
                        </a:rPr>
                        <a:t>61)</a:t>
                      </a:r>
                      <a:endParaRPr sz="9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R="294005" algn="r">
                        <a:lnSpc>
                          <a:spcPct val="100000"/>
                        </a:lnSpc>
                        <a:spcBef>
                          <a:spcPts val="110"/>
                        </a:spcBef>
                      </a:pPr>
                      <a:r>
                        <a:rPr sz="900">
                          <a:latin typeface="Arial"/>
                          <a:cs typeface="Arial"/>
                        </a:rPr>
                        <a:t>24</a:t>
                      </a:r>
                      <a:r>
                        <a:rPr sz="900" spc="100">
                          <a:latin typeface="Arial"/>
                          <a:cs typeface="Arial"/>
                        </a:rPr>
                        <a:t> </a:t>
                      </a:r>
                      <a:r>
                        <a:rPr sz="900">
                          <a:latin typeface="Arial"/>
                          <a:cs typeface="Arial"/>
                        </a:rPr>
                        <a:t>(16-</a:t>
                      </a:r>
                      <a:r>
                        <a:rPr sz="900" spc="-25">
                          <a:latin typeface="Arial"/>
                          <a:cs typeface="Arial"/>
                        </a:rPr>
                        <a:t>45)</a:t>
                      </a:r>
                      <a:endParaRPr sz="9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R="33655" algn="ctr">
                        <a:lnSpc>
                          <a:spcPct val="100000"/>
                        </a:lnSpc>
                        <a:spcBef>
                          <a:spcPts val="110"/>
                        </a:spcBef>
                      </a:pPr>
                      <a:r>
                        <a:rPr sz="900">
                          <a:latin typeface="Arial"/>
                          <a:cs typeface="Arial"/>
                        </a:rPr>
                        <a:t>24</a:t>
                      </a:r>
                      <a:r>
                        <a:rPr sz="900" spc="100">
                          <a:latin typeface="Arial"/>
                          <a:cs typeface="Arial"/>
                        </a:rPr>
                        <a:t> </a:t>
                      </a:r>
                      <a:r>
                        <a:rPr sz="900">
                          <a:latin typeface="Arial"/>
                          <a:cs typeface="Arial"/>
                        </a:rPr>
                        <a:t>(16-</a:t>
                      </a:r>
                      <a:r>
                        <a:rPr sz="900" spc="-25">
                          <a:latin typeface="Arial"/>
                          <a:cs typeface="Arial"/>
                        </a:rPr>
                        <a:t>36)</a:t>
                      </a:r>
                      <a:endParaRPr sz="9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R="330200" algn="r">
                        <a:lnSpc>
                          <a:spcPct val="100000"/>
                        </a:lnSpc>
                        <a:spcBef>
                          <a:spcPts val="110"/>
                        </a:spcBef>
                      </a:pPr>
                      <a:r>
                        <a:rPr sz="900">
                          <a:latin typeface="Arial"/>
                          <a:cs typeface="Arial"/>
                        </a:rPr>
                        <a:t>24</a:t>
                      </a:r>
                      <a:r>
                        <a:rPr sz="900" spc="100">
                          <a:latin typeface="Arial"/>
                          <a:cs typeface="Arial"/>
                        </a:rPr>
                        <a:t> </a:t>
                      </a:r>
                      <a:r>
                        <a:rPr sz="900">
                          <a:latin typeface="Arial"/>
                          <a:cs typeface="Arial"/>
                        </a:rPr>
                        <a:t>(16-</a:t>
                      </a:r>
                      <a:r>
                        <a:rPr sz="900" spc="-25">
                          <a:latin typeface="Arial"/>
                          <a:cs typeface="Arial"/>
                        </a:rPr>
                        <a:t>38)</a:t>
                      </a:r>
                      <a:endParaRPr sz="900">
                        <a:latin typeface="Arial"/>
                        <a:cs typeface="Arial"/>
                      </a:endParaRPr>
                    </a:p>
                  </a:txBody>
                  <a:tcPr marL="0" marR="0" marT="13970" marB="0">
                    <a:lnR w="9525">
                      <a:solidFill>
                        <a:srgbClr val="000000"/>
                      </a:solidFill>
                      <a:prstDash val="solid"/>
                    </a:lnR>
                    <a:lnT w="9525">
                      <a:solidFill>
                        <a:srgbClr val="000000"/>
                      </a:solidFill>
                      <a:prstDash val="solid"/>
                    </a:lnT>
                    <a:lnB w="9525">
                      <a:solidFill>
                        <a:srgbClr val="000000"/>
                      </a:solidFill>
                      <a:prstDash val="solid"/>
                    </a:lnB>
                    <a:solidFill>
                      <a:srgbClr val="FFFFFF"/>
                    </a:solidFill>
                  </a:tcPr>
                </a:tc>
                <a:extLst>
                  <a:ext uri="{0D108BD9-81ED-4DB2-BD59-A6C34878D82A}">
                    <a16:rowId xmlns:a16="http://schemas.microsoft.com/office/drawing/2014/main" val="10004"/>
                  </a:ext>
                </a:extLst>
              </a:tr>
              <a:tr h="212376">
                <a:tc>
                  <a:txBody>
                    <a:bodyPr/>
                    <a:lstStyle/>
                    <a:p>
                      <a:pPr marL="53975">
                        <a:lnSpc>
                          <a:spcPts val="615"/>
                        </a:lnSpc>
                        <a:spcBef>
                          <a:spcPts val="110"/>
                        </a:spcBef>
                      </a:pPr>
                      <a:endParaRPr lang="en-IE" sz="900" b="1">
                        <a:latin typeface="Arial"/>
                        <a:cs typeface="Arial"/>
                      </a:endParaRPr>
                    </a:p>
                    <a:p>
                      <a:pPr marL="53975">
                        <a:lnSpc>
                          <a:spcPts val="615"/>
                        </a:lnSpc>
                        <a:spcBef>
                          <a:spcPts val="110"/>
                        </a:spcBef>
                      </a:pPr>
                      <a:r>
                        <a:rPr sz="900" b="1">
                          <a:latin typeface="Arial"/>
                          <a:cs typeface="Arial"/>
                        </a:rPr>
                        <a:t>Race</a:t>
                      </a:r>
                      <a:r>
                        <a:rPr sz="900" b="1" spc="60">
                          <a:latin typeface="Arial"/>
                          <a:cs typeface="Arial"/>
                        </a:rPr>
                        <a:t> </a:t>
                      </a:r>
                      <a:r>
                        <a:rPr sz="900" b="1">
                          <a:latin typeface="Arial"/>
                          <a:cs typeface="Arial"/>
                        </a:rPr>
                        <a:t>or</a:t>
                      </a:r>
                      <a:r>
                        <a:rPr sz="900" b="1" spc="65">
                          <a:latin typeface="Arial"/>
                          <a:cs typeface="Arial"/>
                        </a:rPr>
                        <a:t> </a:t>
                      </a:r>
                      <a:r>
                        <a:rPr sz="900" b="1">
                          <a:latin typeface="Arial"/>
                          <a:cs typeface="Arial"/>
                        </a:rPr>
                        <a:t>ethnic</a:t>
                      </a:r>
                      <a:r>
                        <a:rPr sz="900" b="1" spc="65">
                          <a:latin typeface="Arial"/>
                          <a:cs typeface="Arial"/>
                        </a:rPr>
                        <a:t> </a:t>
                      </a:r>
                      <a:r>
                        <a:rPr sz="900" b="1">
                          <a:latin typeface="Arial"/>
                          <a:cs typeface="Arial"/>
                        </a:rPr>
                        <a:t>group,</a:t>
                      </a:r>
                      <a:r>
                        <a:rPr sz="800" b="1" baseline="31746">
                          <a:latin typeface="Arial"/>
                          <a:cs typeface="Arial"/>
                        </a:rPr>
                        <a:t>a,b</a:t>
                      </a:r>
                      <a:r>
                        <a:rPr sz="800" b="1" spc="172" baseline="31746">
                          <a:latin typeface="Arial"/>
                          <a:cs typeface="Arial"/>
                        </a:rPr>
                        <a:t> </a:t>
                      </a:r>
                      <a:r>
                        <a:rPr sz="900" b="1">
                          <a:latin typeface="Arial"/>
                          <a:cs typeface="Arial"/>
                        </a:rPr>
                        <a:t>n</a:t>
                      </a:r>
                      <a:r>
                        <a:rPr sz="900" b="1" spc="65">
                          <a:latin typeface="Arial"/>
                          <a:cs typeface="Arial"/>
                        </a:rPr>
                        <a:t> </a:t>
                      </a:r>
                      <a:r>
                        <a:rPr sz="900" b="1" spc="-25">
                          <a:latin typeface="Arial"/>
                          <a:cs typeface="Arial"/>
                        </a:rPr>
                        <a:t>(%)</a:t>
                      </a:r>
                      <a:endParaRPr sz="900">
                        <a:latin typeface="Arial"/>
                        <a:cs typeface="Arial"/>
                      </a:endParaRPr>
                    </a:p>
                  </a:txBody>
                  <a:tcPr marL="0" marR="0" marT="13970" marB="0">
                    <a:lnL w="9525">
                      <a:solidFill>
                        <a:srgbClr val="000000"/>
                      </a:solidFill>
                      <a:prstDash val="solid"/>
                    </a:lnL>
                    <a:lnT w="9525">
                      <a:solidFill>
                        <a:srgbClr val="000000"/>
                      </a:solidFill>
                      <a:prstDash val="solid"/>
                    </a:lnT>
                    <a:solidFill>
                      <a:srgbClr val="FFFFFF"/>
                    </a:solidFill>
                  </a:tcPr>
                </a:tc>
                <a:tc>
                  <a:txBody>
                    <a:bodyPr/>
                    <a:lstStyle/>
                    <a:p>
                      <a:pPr>
                        <a:lnSpc>
                          <a:spcPct val="100000"/>
                        </a:lnSpc>
                      </a:pPr>
                      <a:endParaRPr sz="800">
                        <a:latin typeface="Times New Roman"/>
                        <a:cs typeface="Times New Roman"/>
                      </a:endParaRPr>
                    </a:p>
                  </a:txBody>
                  <a:tcPr marL="0" marR="0" marT="0" marB="0">
                    <a:lnT w="9525">
                      <a:solidFill>
                        <a:srgbClr val="000000"/>
                      </a:solidFill>
                      <a:prstDash val="solid"/>
                    </a:lnT>
                    <a:solidFill>
                      <a:srgbClr val="FFFFFF"/>
                    </a:solidFill>
                  </a:tcPr>
                </a:tc>
                <a:tc>
                  <a:txBody>
                    <a:bodyPr/>
                    <a:lstStyle/>
                    <a:p>
                      <a:pPr>
                        <a:lnSpc>
                          <a:spcPct val="100000"/>
                        </a:lnSpc>
                      </a:pPr>
                      <a:endParaRPr sz="800">
                        <a:latin typeface="Times New Roman"/>
                        <a:cs typeface="Times New Roman"/>
                      </a:endParaRPr>
                    </a:p>
                  </a:txBody>
                  <a:tcPr marL="0" marR="0" marT="0" marB="0">
                    <a:lnT w="9525">
                      <a:solidFill>
                        <a:srgbClr val="000000"/>
                      </a:solidFill>
                      <a:prstDash val="solid"/>
                    </a:lnT>
                    <a:solidFill>
                      <a:srgbClr val="FFFFFF"/>
                    </a:solidFill>
                  </a:tcPr>
                </a:tc>
                <a:tc>
                  <a:txBody>
                    <a:bodyPr/>
                    <a:lstStyle/>
                    <a:p>
                      <a:pPr>
                        <a:lnSpc>
                          <a:spcPct val="100000"/>
                        </a:lnSpc>
                      </a:pPr>
                      <a:endParaRPr sz="800">
                        <a:latin typeface="Times New Roman"/>
                        <a:cs typeface="Times New Roman"/>
                      </a:endParaRPr>
                    </a:p>
                  </a:txBody>
                  <a:tcPr marL="0" marR="0" marT="0" marB="0">
                    <a:lnT w="9525">
                      <a:solidFill>
                        <a:srgbClr val="000000"/>
                      </a:solidFill>
                      <a:prstDash val="solid"/>
                    </a:lnT>
                    <a:solidFill>
                      <a:srgbClr val="FFFFFF"/>
                    </a:solidFill>
                  </a:tcPr>
                </a:tc>
                <a:tc>
                  <a:txBody>
                    <a:bodyPr/>
                    <a:lstStyle/>
                    <a:p>
                      <a:pPr>
                        <a:lnSpc>
                          <a:spcPct val="100000"/>
                        </a:lnSpc>
                      </a:pPr>
                      <a:endParaRPr sz="800">
                        <a:latin typeface="Times New Roman"/>
                        <a:cs typeface="Times New Roman"/>
                      </a:endParaRPr>
                    </a:p>
                  </a:txBody>
                  <a:tcPr marL="0" marR="0" marT="0" marB="0">
                    <a:lnR w="9525">
                      <a:solidFill>
                        <a:srgbClr val="000000"/>
                      </a:solidFill>
                      <a:prstDash val="solid"/>
                    </a:lnR>
                    <a:lnT w="9525">
                      <a:solidFill>
                        <a:srgbClr val="000000"/>
                      </a:solidFill>
                      <a:prstDash val="solid"/>
                    </a:lnT>
                    <a:solidFill>
                      <a:srgbClr val="FFFFFF"/>
                    </a:solidFill>
                  </a:tcPr>
                </a:tc>
                <a:extLst>
                  <a:ext uri="{0D108BD9-81ED-4DB2-BD59-A6C34878D82A}">
                    <a16:rowId xmlns:a16="http://schemas.microsoft.com/office/drawing/2014/main" val="10005"/>
                  </a:ext>
                </a:extLst>
              </a:tr>
              <a:tr h="189069">
                <a:tc>
                  <a:txBody>
                    <a:bodyPr/>
                    <a:lstStyle/>
                    <a:p>
                      <a:pPr marL="120650">
                        <a:lnSpc>
                          <a:spcPts val="615"/>
                        </a:lnSpc>
                        <a:spcBef>
                          <a:spcPts val="20"/>
                        </a:spcBef>
                      </a:pPr>
                      <a:endParaRPr lang="en-IE" sz="900" spc="-20">
                        <a:latin typeface="Arial"/>
                        <a:cs typeface="Arial"/>
                      </a:endParaRPr>
                    </a:p>
                    <a:p>
                      <a:pPr marL="120650">
                        <a:lnSpc>
                          <a:spcPts val="615"/>
                        </a:lnSpc>
                        <a:spcBef>
                          <a:spcPts val="20"/>
                        </a:spcBef>
                      </a:pPr>
                      <a:r>
                        <a:rPr sz="900" spc="-20">
                          <a:latin typeface="Arial"/>
                          <a:cs typeface="Arial"/>
                        </a:rPr>
                        <a:t>White</a:t>
                      </a:r>
                      <a:endParaRPr sz="900">
                        <a:latin typeface="Arial"/>
                        <a:cs typeface="Arial"/>
                      </a:endParaRPr>
                    </a:p>
                  </a:txBody>
                  <a:tcPr marL="0" marR="0" marT="2540" marB="0">
                    <a:lnL w="9525">
                      <a:solidFill>
                        <a:srgbClr val="000000"/>
                      </a:solidFill>
                      <a:prstDash val="solid"/>
                    </a:lnL>
                    <a:solidFill>
                      <a:srgbClr val="FFFFFF"/>
                    </a:solidFill>
                  </a:tcPr>
                </a:tc>
                <a:tc>
                  <a:txBody>
                    <a:bodyPr/>
                    <a:lstStyle/>
                    <a:p>
                      <a:pPr marR="259715" algn="r">
                        <a:lnSpc>
                          <a:spcPts val="615"/>
                        </a:lnSpc>
                        <a:spcBef>
                          <a:spcPts val="20"/>
                        </a:spcBef>
                      </a:pPr>
                      <a:endParaRPr lang="en-IE" sz="900">
                        <a:latin typeface="Arial"/>
                        <a:cs typeface="Arial"/>
                      </a:endParaRPr>
                    </a:p>
                    <a:p>
                      <a:pPr marR="259715" algn="r">
                        <a:lnSpc>
                          <a:spcPts val="615"/>
                        </a:lnSpc>
                        <a:spcBef>
                          <a:spcPts val="20"/>
                        </a:spcBef>
                      </a:pPr>
                      <a:r>
                        <a:rPr sz="900">
                          <a:latin typeface="Arial"/>
                          <a:cs typeface="Arial"/>
                        </a:rPr>
                        <a:t>134</a:t>
                      </a:r>
                      <a:r>
                        <a:rPr sz="900" spc="55">
                          <a:latin typeface="Arial"/>
                          <a:cs typeface="Arial"/>
                        </a:rPr>
                        <a:t> </a:t>
                      </a:r>
                      <a:r>
                        <a:rPr sz="900" spc="-20">
                          <a:latin typeface="Arial"/>
                          <a:cs typeface="Arial"/>
                        </a:rPr>
                        <a:t>(67)</a:t>
                      </a:r>
                      <a:endParaRPr sz="900">
                        <a:latin typeface="Arial"/>
                        <a:cs typeface="Arial"/>
                      </a:endParaRPr>
                    </a:p>
                  </a:txBody>
                  <a:tcPr marL="0" marR="0" marT="2540" marB="0">
                    <a:solidFill>
                      <a:srgbClr val="FFFFFF"/>
                    </a:solidFill>
                  </a:tcPr>
                </a:tc>
                <a:tc>
                  <a:txBody>
                    <a:bodyPr/>
                    <a:lstStyle/>
                    <a:p>
                      <a:pPr marR="327025" algn="r">
                        <a:lnSpc>
                          <a:spcPts val="615"/>
                        </a:lnSpc>
                        <a:spcBef>
                          <a:spcPts val="20"/>
                        </a:spcBef>
                      </a:pPr>
                      <a:endParaRPr lang="en-IE" sz="900">
                        <a:latin typeface="Arial"/>
                        <a:cs typeface="Arial"/>
                      </a:endParaRPr>
                    </a:p>
                    <a:p>
                      <a:pPr marR="327025" algn="r">
                        <a:lnSpc>
                          <a:spcPts val="615"/>
                        </a:lnSpc>
                        <a:spcBef>
                          <a:spcPts val="20"/>
                        </a:spcBef>
                      </a:pPr>
                      <a:r>
                        <a:rPr sz="900">
                          <a:latin typeface="Arial"/>
                          <a:cs typeface="Arial"/>
                        </a:rPr>
                        <a:t>135</a:t>
                      </a:r>
                      <a:r>
                        <a:rPr sz="900" spc="55">
                          <a:latin typeface="Arial"/>
                          <a:cs typeface="Arial"/>
                        </a:rPr>
                        <a:t> </a:t>
                      </a:r>
                      <a:r>
                        <a:rPr sz="900" spc="-20">
                          <a:latin typeface="Arial"/>
                          <a:cs typeface="Arial"/>
                        </a:rPr>
                        <a:t>(66)</a:t>
                      </a:r>
                      <a:endParaRPr sz="900">
                        <a:latin typeface="Arial"/>
                        <a:cs typeface="Arial"/>
                      </a:endParaRPr>
                    </a:p>
                  </a:txBody>
                  <a:tcPr marL="0" marR="0" marT="2540" marB="0">
                    <a:solidFill>
                      <a:srgbClr val="FFFFFF"/>
                    </a:solidFill>
                  </a:tcPr>
                </a:tc>
                <a:tc>
                  <a:txBody>
                    <a:bodyPr/>
                    <a:lstStyle/>
                    <a:p>
                      <a:pPr marR="33655" algn="ctr">
                        <a:lnSpc>
                          <a:spcPts val="615"/>
                        </a:lnSpc>
                        <a:spcBef>
                          <a:spcPts val="20"/>
                        </a:spcBef>
                      </a:pPr>
                      <a:endParaRPr lang="en-IE" sz="900">
                        <a:latin typeface="Arial"/>
                        <a:cs typeface="Arial"/>
                      </a:endParaRPr>
                    </a:p>
                    <a:p>
                      <a:pPr marR="33655" algn="ctr">
                        <a:lnSpc>
                          <a:spcPts val="615"/>
                        </a:lnSpc>
                        <a:spcBef>
                          <a:spcPts val="20"/>
                        </a:spcBef>
                      </a:pPr>
                      <a:r>
                        <a:rPr sz="900">
                          <a:latin typeface="Arial"/>
                          <a:cs typeface="Arial"/>
                        </a:rPr>
                        <a:t>50</a:t>
                      </a:r>
                      <a:r>
                        <a:rPr sz="900" spc="40">
                          <a:latin typeface="Arial"/>
                          <a:cs typeface="Arial"/>
                        </a:rPr>
                        <a:t> </a:t>
                      </a:r>
                      <a:r>
                        <a:rPr sz="900" spc="-20">
                          <a:latin typeface="Arial"/>
                          <a:cs typeface="Arial"/>
                        </a:rPr>
                        <a:t>(68)</a:t>
                      </a:r>
                      <a:endParaRPr sz="900">
                        <a:latin typeface="Arial"/>
                        <a:cs typeface="Arial"/>
                      </a:endParaRPr>
                    </a:p>
                  </a:txBody>
                  <a:tcPr marL="0" marR="0" marT="2540" marB="0">
                    <a:solidFill>
                      <a:srgbClr val="FFFFFF"/>
                    </a:solidFill>
                  </a:tcPr>
                </a:tc>
                <a:tc>
                  <a:txBody>
                    <a:bodyPr/>
                    <a:lstStyle/>
                    <a:p>
                      <a:pPr marR="33655" algn="ctr">
                        <a:lnSpc>
                          <a:spcPts val="615"/>
                        </a:lnSpc>
                        <a:spcBef>
                          <a:spcPts val="20"/>
                        </a:spcBef>
                      </a:pPr>
                      <a:endParaRPr lang="en-IE" sz="900">
                        <a:latin typeface="Arial"/>
                        <a:cs typeface="Arial"/>
                      </a:endParaRPr>
                    </a:p>
                    <a:p>
                      <a:pPr marR="33655" algn="ctr">
                        <a:lnSpc>
                          <a:spcPts val="615"/>
                        </a:lnSpc>
                        <a:spcBef>
                          <a:spcPts val="20"/>
                        </a:spcBef>
                      </a:pPr>
                      <a:r>
                        <a:rPr sz="900">
                          <a:latin typeface="Arial"/>
                          <a:cs typeface="Arial"/>
                        </a:rPr>
                        <a:t>43</a:t>
                      </a:r>
                      <a:r>
                        <a:rPr sz="900" spc="40">
                          <a:latin typeface="Arial"/>
                          <a:cs typeface="Arial"/>
                        </a:rPr>
                        <a:t> </a:t>
                      </a:r>
                      <a:r>
                        <a:rPr sz="900" spc="-20">
                          <a:latin typeface="Arial"/>
                          <a:cs typeface="Arial"/>
                        </a:rPr>
                        <a:t>(64)</a:t>
                      </a:r>
                      <a:endParaRPr sz="900">
                        <a:latin typeface="Arial"/>
                        <a:cs typeface="Arial"/>
                      </a:endParaRPr>
                    </a:p>
                  </a:txBody>
                  <a:tcPr marL="0" marR="0" marT="2540" marB="0">
                    <a:lnR w="9525">
                      <a:solidFill>
                        <a:srgbClr val="000000"/>
                      </a:solidFill>
                      <a:prstDash val="solid"/>
                    </a:lnR>
                    <a:solidFill>
                      <a:srgbClr val="FFFFFF"/>
                    </a:solidFill>
                  </a:tcPr>
                </a:tc>
                <a:extLst>
                  <a:ext uri="{0D108BD9-81ED-4DB2-BD59-A6C34878D82A}">
                    <a16:rowId xmlns:a16="http://schemas.microsoft.com/office/drawing/2014/main" val="10006"/>
                  </a:ext>
                </a:extLst>
              </a:tr>
              <a:tr h="207199">
                <a:tc>
                  <a:txBody>
                    <a:bodyPr/>
                    <a:lstStyle/>
                    <a:p>
                      <a:pPr marL="120650">
                        <a:lnSpc>
                          <a:spcPct val="100000"/>
                        </a:lnSpc>
                        <a:spcBef>
                          <a:spcPts val="20"/>
                        </a:spcBef>
                      </a:pPr>
                      <a:r>
                        <a:rPr sz="900" spc="-20">
                          <a:latin typeface="Arial"/>
                          <a:cs typeface="Arial"/>
                        </a:rPr>
                        <a:t>Other</a:t>
                      </a:r>
                      <a:endParaRPr sz="900">
                        <a:latin typeface="Arial"/>
                        <a:cs typeface="Arial"/>
                      </a:endParaRPr>
                    </a:p>
                  </a:txBody>
                  <a:tcPr marL="0" marR="0" marT="2540" marB="0">
                    <a:lnL w="9525">
                      <a:solidFill>
                        <a:srgbClr val="000000"/>
                      </a:solidFill>
                      <a:prstDash val="solid"/>
                    </a:lnL>
                    <a:lnB w="9525">
                      <a:solidFill>
                        <a:srgbClr val="000000"/>
                      </a:solidFill>
                      <a:prstDash val="solid"/>
                    </a:lnB>
                    <a:solidFill>
                      <a:srgbClr val="FFFFFF"/>
                    </a:solidFill>
                  </a:tcPr>
                </a:tc>
                <a:tc>
                  <a:txBody>
                    <a:bodyPr/>
                    <a:lstStyle/>
                    <a:p>
                      <a:pPr marL="79375" algn="ctr">
                        <a:lnSpc>
                          <a:spcPct val="100000"/>
                        </a:lnSpc>
                        <a:spcBef>
                          <a:spcPts val="20"/>
                        </a:spcBef>
                      </a:pPr>
                      <a:r>
                        <a:rPr sz="900">
                          <a:latin typeface="Arial"/>
                          <a:cs typeface="Arial"/>
                        </a:rPr>
                        <a:t>18</a:t>
                      </a:r>
                      <a:r>
                        <a:rPr sz="900" spc="40">
                          <a:latin typeface="Arial"/>
                          <a:cs typeface="Arial"/>
                        </a:rPr>
                        <a:t> </a:t>
                      </a:r>
                      <a:r>
                        <a:rPr sz="900" spc="-25">
                          <a:latin typeface="Arial"/>
                          <a:cs typeface="Arial"/>
                        </a:rPr>
                        <a:t>(9)</a:t>
                      </a:r>
                      <a:endParaRPr sz="900">
                        <a:latin typeface="Arial"/>
                        <a:cs typeface="Arial"/>
                      </a:endParaRPr>
                    </a:p>
                  </a:txBody>
                  <a:tcPr marL="0" marR="0" marT="2540" marB="0">
                    <a:lnB w="9525">
                      <a:solidFill>
                        <a:srgbClr val="000000"/>
                      </a:solidFill>
                      <a:prstDash val="solid"/>
                    </a:lnB>
                    <a:solidFill>
                      <a:srgbClr val="FFFFFF"/>
                    </a:solidFill>
                  </a:tcPr>
                </a:tc>
                <a:tc>
                  <a:txBody>
                    <a:bodyPr/>
                    <a:lstStyle/>
                    <a:p>
                      <a:pPr marR="59690" algn="ctr">
                        <a:lnSpc>
                          <a:spcPct val="100000"/>
                        </a:lnSpc>
                        <a:spcBef>
                          <a:spcPts val="20"/>
                        </a:spcBef>
                      </a:pPr>
                      <a:r>
                        <a:rPr sz="900">
                          <a:latin typeface="Arial"/>
                          <a:cs typeface="Arial"/>
                        </a:rPr>
                        <a:t>18</a:t>
                      </a:r>
                      <a:r>
                        <a:rPr sz="900" spc="40">
                          <a:latin typeface="Arial"/>
                          <a:cs typeface="Arial"/>
                        </a:rPr>
                        <a:t> </a:t>
                      </a:r>
                      <a:r>
                        <a:rPr sz="900" spc="-25">
                          <a:latin typeface="Arial"/>
                          <a:cs typeface="Arial"/>
                        </a:rPr>
                        <a:t>(9)</a:t>
                      </a:r>
                      <a:endParaRPr sz="900">
                        <a:latin typeface="Arial"/>
                        <a:cs typeface="Arial"/>
                      </a:endParaRPr>
                    </a:p>
                  </a:txBody>
                  <a:tcPr marL="0" marR="0" marT="2540" marB="0">
                    <a:lnB w="9525">
                      <a:solidFill>
                        <a:srgbClr val="000000"/>
                      </a:solidFill>
                      <a:prstDash val="solid"/>
                    </a:lnB>
                    <a:solidFill>
                      <a:srgbClr val="FFFFFF"/>
                    </a:solidFill>
                  </a:tcPr>
                </a:tc>
                <a:tc>
                  <a:txBody>
                    <a:bodyPr/>
                    <a:lstStyle/>
                    <a:p>
                      <a:pPr marR="33655" algn="ctr">
                        <a:lnSpc>
                          <a:spcPct val="100000"/>
                        </a:lnSpc>
                        <a:spcBef>
                          <a:spcPts val="20"/>
                        </a:spcBef>
                      </a:pPr>
                      <a:r>
                        <a:rPr sz="900">
                          <a:latin typeface="Arial"/>
                          <a:cs typeface="Arial"/>
                        </a:rPr>
                        <a:t>1</a:t>
                      </a:r>
                      <a:r>
                        <a:rPr sz="900" spc="25">
                          <a:latin typeface="Arial"/>
                          <a:cs typeface="Arial"/>
                        </a:rPr>
                        <a:t> </a:t>
                      </a:r>
                      <a:r>
                        <a:rPr sz="900" spc="-25">
                          <a:latin typeface="Arial"/>
                          <a:cs typeface="Arial"/>
                        </a:rPr>
                        <a:t>(1)</a:t>
                      </a:r>
                      <a:endParaRPr sz="900">
                        <a:latin typeface="Arial"/>
                        <a:cs typeface="Arial"/>
                      </a:endParaRPr>
                    </a:p>
                  </a:txBody>
                  <a:tcPr marL="0" marR="0" marT="2540" marB="0">
                    <a:lnB w="9525">
                      <a:solidFill>
                        <a:srgbClr val="000000"/>
                      </a:solidFill>
                      <a:prstDash val="solid"/>
                    </a:lnB>
                    <a:solidFill>
                      <a:srgbClr val="FFFFFF"/>
                    </a:solidFill>
                  </a:tcPr>
                </a:tc>
                <a:tc>
                  <a:txBody>
                    <a:bodyPr/>
                    <a:lstStyle/>
                    <a:p>
                      <a:pPr marR="33655" algn="ctr">
                        <a:lnSpc>
                          <a:spcPct val="100000"/>
                        </a:lnSpc>
                        <a:spcBef>
                          <a:spcPts val="20"/>
                        </a:spcBef>
                      </a:pPr>
                      <a:r>
                        <a:rPr sz="900">
                          <a:latin typeface="Arial"/>
                          <a:cs typeface="Arial"/>
                        </a:rPr>
                        <a:t>5</a:t>
                      </a:r>
                      <a:r>
                        <a:rPr sz="900" spc="25">
                          <a:latin typeface="Arial"/>
                          <a:cs typeface="Arial"/>
                        </a:rPr>
                        <a:t> </a:t>
                      </a:r>
                      <a:r>
                        <a:rPr sz="900" spc="-25">
                          <a:latin typeface="Arial"/>
                          <a:cs typeface="Arial"/>
                        </a:rPr>
                        <a:t>(7)</a:t>
                      </a:r>
                      <a:endParaRPr sz="900">
                        <a:latin typeface="Arial"/>
                        <a:cs typeface="Arial"/>
                      </a:endParaRPr>
                    </a:p>
                  </a:txBody>
                  <a:tcPr marL="0" marR="0" marT="2540" marB="0">
                    <a:lnR w="9525">
                      <a:solidFill>
                        <a:srgbClr val="000000"/>
                      </a:solidFill>
                      <a:prstDash val="solid"/>
                    </a:lnR>
                    <a:lnB w="9525">
                      <a:solidFill>
                        <a:srgbClr val="000000"/>
                      </a:solidFill>
                      <a:prstDash val="solid"/>
                    </a:lnB>
                    <a:solidFill>
                      <a:srgbClr val="FFFFFF"/>
                    </a:solidFill>
                  </a:tcPr>
                </a:tc>
                <a:extLst>
                  <a:ext uri="{0D108BD9-81ED-4DB2-BD59-A6C34878D82A}">
                    <a16:rowId xmlns:a16="http://schemas.microsoft.com/office/drawing/2014/main" val="10007"/>
                  </a:ext>
                </a:extLst>
              </a:tr>
              <a:tr h="230508">
                <a:tc>
                  <a:txBody>
                    <a:bodyPr/>
                    <a:lstStyle/>
                    <a:p>
                      <a:pPr marL="53975">
                        <a:lnSpc>
                          <a:spcPct val="100000"/>
                        </a:lnSpc>
                        <a:spcBef>
                          <a:spcPts val="105"/>
                        </a:spcBef>
                      </a:pPr>
                      <a:r>
                        <a:rPr sz="900" b="1">
                          <a:latin typeface="Arial"/>
                          <a:cs typeface="Arial"/>
                        </a:rPr>
                        <a:t>ECOG</a:t>
                      </a:r>
                      <a:r>
                        <a:rPr sz="900" b="1" spc="55">
                          <a:latin typeface="Arial"/>
                          <a:cs typeface="Arial"/>
                        </a:rPr>
                        <a:t> </a:t>
                      </a:r>
                      <a:r>
                        <a:rPr sz="900" b="1">
                          <a:latin typeface="Arial"/>
                          <a:cs typeface="Arial"/>
                        </a:rPr>
                        <a:t>PS</a:t>
                      </a:r>
                      <a:r>
                        <a:rPr sz="900" b="1" spc="55">
                          <a:latin typeface="Arial"/>
                          <a:cs typeface="Arial"/>
                        </a:rPr>
                        <a:t> </a:t>
                      </a:r>
                      <a:r>
                        <a:rPr sz="900" b="1">
                          <a:latin typeface="Arial"/>
                          <a:cs typeface="Arial"/>
                        </a:rPr>
                        <a:t>1,</a:t>
                      </a:r>
                      <a:r>
                        <a:rPr sz="900" b="1" spc="60">
                          <a:latin typeface="Arial"/>
                          <a:cs typeface="Arial"/>
                        </a:rPr>
                        <a:t> </a:t>
                      </a:r>
                      <a:r>
                        <a:rPr sz="900" b="1">
                          <a:latin typeface="Arial"/>
                          <a:cs typeface="Arial"/>
                        </a:rPr>
                        <a:t>n</a:t>
                      </a:r>
                      <a:r>
                        <a:rPr sz="900" b="1" spc="55">
                          <a:latin typeface="Arial"/>
                          <a:cs typeface="Arial"/>
                        </a:rPr>
                        <a:t> </a:t>
                      </a:r>
                      <a:r>
                        <a:rPr sz="900" b="1" spc="-25">
                          <a:latin typeface="Arial"/>
                          <a:cs typeface="Arial"/>
                        </a:rPr>
                        <a:t>(%)</a:t>
                      </a:r>
                      <a:endParaRPr sz="900">
                        <a:latin typeface="Arial"/>
                        <a:cs typeface="Arial"/>
                      </a:endParaRPr>
                    </a:p>
                  </a:txBody>
                  <a:tcPr marL="0" marR="0" marT="13335" marB="0">
                    <a:lnL w="9525">
                      <a:solidFill>
                        <a:srgbClr val="000000"/>
                      </a:solidFill>
                      <a:prstDash val="solid"/>
                    </a:lnL>
                    <a:lnT w="9525">
                      <a:solidFill>
                        <a:srgbClr val="000000"/>
                      </a:solidFill>
                      <a:prstDash val="solid"/>
                    </a:lnT>
                    <a:lnB w="9525">
                      <a:solidFill>
                        <a:srgbClr val="000000"/>
                      </a:solidFill>
                      <a:prstDash val="solid"/>
                    </a:lnB>
                    <a:solidFill>
                      <a:srgbClr val="FFFFFF"/>
                    </a:solidFill>
                  </a:tcPr>
                </a:tc>
                <a:tc>
                  <a:txBody>
                    <a:bodyPr/>
                    <a:lstStyle/>
                    <a:p>
                      <a:pPr marR="259715" algn="r">
                        <a:lnSpc>
                          <a:spcPct val="100000"/>
                        </a:lnSpc>
                        <a:spcBef>
                          <a:spcPts val="105"/>
                        </a:spcBef>
                      </a:pPr>
                      <a:r>
                        <a:rPr sz="900">
                          <a:latin typeface="Arial"/>
                          <a:cs typeface="Arial"/>
                        </a:rPr>
                        <a:t>107</a:t>
                      </a:r>
                      <a:r>
                        <a:rPr sz="900" spc="55">
                          <a:latin typeface="Arial"/>
                          <a:cs typeface="Arial"/>
                        </a:rPr>
                        <a:t> </a:t>
                      </a:r>
                      <a:r>
                        <a:rPr sz="900" spc="-20">
                          <a:latin typeface="Arial"/>
                          <a:cs typeface="Arial"/>
                        </a:rPr>
                        <a:t>(54)</a:t>
                      </a:r>
                      <a:endParaRPr sz="900">
                        <a:latin typeface="Arial"/>
                        <a:cs typeface="Arial"/>
                      </a:endParaRPr>
                    </a:p>
                  </a:txBody>
                  <a:tcPr marL="0" marR="0" marT="13335" marB="0">
                    <a:lnT w="9525">
                      <a:solidFill>
                        <a:srgbClr val="000000"/>
                      </a:solidFill>
                      <a:prstDash val="solid"/>
                    </a:lnT>
                    <a:lnB w="9525">
                      <a:solidFill>
                        <a:srgbClr val="000000"/>
                      </a:solidFill>
                      <a:prstDash val="solid"/>
                    </a:lnB>
                    <a:solidFill>
                      <a:srgbClr val="FFFFFF"/>
                    </a:solidFill>
                  </a:tcPr>
                </a:tc>
                <a:tc>
                  <a:txBody>
                    <a:bodyPr/>
                    <a:lstStyle/>
                    <a:p>
                      <a:pPr marR="327025" algn="r">
                        <a:lnSpc>
                          <a:spcPct val="100000"/>
                        </a:lnSpc>
                        <a:spcBef>
                          <a:spcPts val="105"/>
                        </a:spcBef>
                      </a:pPr>
                      <a:r>
                        <a:rPr sz="900">
                          <a:latin typeface="Arial"/>
                          <a:cs typeface="Arial"/>
                        </a:rPr>
                        <a:t>100</a:t>
                      </a:r>
                      <a:r>
                        <a:rPr sz="900" spc="55">
                          <a:latin typeface="Arial"/>
                          <a:cs typeface="Arial"/>
                        </a:rPr>
                        <a:t> </a:t>
                      </a:r>
                      <a:r>
                        <a:rPr sz="900" spc="-20">
                          <a:latin typeface="Arial"/>
                          <a:cs typeface="Arial"/>
                        </a:rPr>
                        <a:t>(49)</a:t>
                      </a:r>
                      <a:endParaRPr sz="900">
                        <a:latin typeface="Arial"/>
                        <a:cs typeface="Arial"/>
                      </a:endParaRPr>
                    </a:p>
                  </a:txBody>
                  <a:tcPr marL="0" marR="0" marT="13335" marB="0">
                    <a:lnT w="9525">
                      <a:solidFill>
                        <a:srgbClr val="000000"/>
                      </a:solidFill>
                      <a:prstDash val="solid"/>
                    </a:lnT>
                    <a:lnB w="9525">
                      <a:solidFill>
                        <a:srgbClr val="000000"/>
                      </a:solidFill>
                      <a:prstDash val="solid"/>
                    </a:lnB>
                    <a:solidFill>
                      <a:srgbClr val="FFFFFF"/>
                    </a:solidFill>
                  </a:tcPr>
                </a:tc>
                <a:tc>
                  <a:txBody>
                    <a:bodyPr/>
                    <a:lstStyle/>
                    <a:p>
                      <a:pPr marR="33655" algn="ctr">
                        <a:lnSpc>
                          <a:spcPct val="100000"/>
                        </a:lnSpc>
                        <a:spcBef>
                          <a:spcPts val="105"/>
                        </a:spcBef>
                      </a:pPr>
                      <a:r>
                        <a:rPr sz="900">
                          <a:latin typeface="Arial"/>
                          <a:cs typeface="Arial"/>
                        </a:rPr>
                        <a:t>50</a:t>
                      </a:r>
                      <a:r>
                        <a:rPr sz="900" spc="40">
                          <a:latin typeface="Arial"/>
                          <a:cs typeface="Arial"/>
                        </a:rPr>
                        <a:t> </a:t>
                      </a:r>
                      <a:r>
                        <a:rPr sz="900" spc="-20">
                          <a:latin typeface="Arial"/>
                          <a:cs typeface="Arial"/>
                        </a:rPr>
                        <a:t>(68)</a:t>
                      </a:r>
                      <a:endParaRPr sz="900">
                        <a:latin typeface="Arial"/>
                        <a:cs typeface="Arial"/>
                      </a:endParaRPr>
                    </a:p>
                  </a:txBody>
                  <a:tcPr marL="0" marR="0" marT="13335" marB="0">
                    <a:lnT w="9525">
                      <a:solidFill>
                        <a:srgbClr val="000000"/>
                      </a:solidFill>
                      <a:prstDash val="solid"/>
                    </a:lnT>
                    <a:lnB w="9525">
                      <a:solidFill>
                        <a:srgbClr val="000000"/>
                      </a:solidFill>
                      <a:prstDash val="solid"/>
                    </a:lnB>
                    <a:solidFill>
                      <a:srgbClr val="FFFFFF"/>
                    </a:solidFill>
                  </a:tcPr>
                </a:tc>
                <a:tc>
                  <a:txBody>
                    <a:bodyPr/>
                    <a:lstStyle/>
                    <a:p>
                      <a:pPr marR="33655" algn="ctr">
                        <a:lnSpc>
                          <a:spcPct val="100000"/>
                        </a:lnSpc>
                        <a:spcBef>
                          <a:spcPts val="105"/>
                        </a:spcBef>
                      </a:pPr>
                      <a:r>
                        <a:rPr sz="900">
                          <a:latin typeface="Arial"/>
                          <a:cs typeface="Arial"/>
                        </a:rPr>
                        <a:t>45</a:t>
                      </a:r>
                      <a:r>
                        <a:rPr sz="900" spc="40">
                          <a:latin typeface="Arial"/>
                          <a:cs typeface="Arial"/>
                        </a:rPr>
                        <a:t> </a:t>
                      </a:r>
                      <a:r>
                        <a:rPr sz="900" spc="-20">
                          <a:latin typeface="Arial"/>
                          <a:cs typeface="Arial"/>
                        </a:rPr>
                        <a:t>(67)</a:t>
                      </a:r>
                      <a:endParaRPr sz="900">
                        <a:latin typeface="Arial"/>
                        <a:cs typeface="Arial"/>
                      </a:endParaRPr>
                    </a:p>
                  </a:txBody>
                  <a:tcPr marL="0" marR="0" marT="13335" marB="0">
                    <a:lnR w="9525">
                      <a:solidFill>
                        <a:srgbClr val="000000"/>
                      </a:solidFill>
                      <a:prstDash val="solid"/>
                    </a:lnR>
                    <a:lnT w="9525">
                      <a:solidFill>
                        <a:srgbClr val="000000"/>
                      </a:solidFill>
                      <a:prstDash val="solid"/>
                    </a:lnT>
                    <a:lnB w="9525">
                      <a:solidFill>
                        <a:srgbClr val="000000"/>
                      </a:solidFill>
                      <a:prstDash val="solid"/>
                    </a:lnB>
                    <a:solidFill>
                      <a:srgbClr val="FFFFFF"/>
                    </a:solidFill>
                  </a:tcPr>
                </a:tc>
                <a:extLst>
                  <a:ext uri="{0D108BD9-81ED-4DB2-BD59-A6C34878D82A}">
                    <a16:rowId xmlns:a16="http://schemas.microsoft.com/office/drawing/2014/main" val="10008"/>
                  </a:ext>
                </a:extLst>
              </a:tr>
              <a:tr h="212376">
                <a:tc>
                  <a:txBody>
                    <a:bodyPr/>
                    <a:lstStyle/>
                    <a:p>
                      <a:pPr marL="53975">
                        <a:lnSpc>
                          <a:spcPts val="615"/>
                        </a:lnSpc>
                        <a:spcBef>
                          <a:spcPts val="105"/>
                        </a:spcBef>
                      </a:pPr>
                      <a:endParaRPr lang="en-IE" sz="900" b="1">
                        <a:latin typeface="Arial"/>
                        <a:cs typeface="Arial"/>
                      </a:endParaRPr>
                    </a:p>
                    <a:p>
                      <a:pPr marL="53975">
                        <a:lnSpc>
                          <a:spcPts val="615"/>
                        </a:lnSpc>
                        <a:spcBef>
                          <a:spcPts val="105"/>
                        </a:spcBef>
                      </a:pPr>
                      <a:r>
                        <a:rPr sz="900" b="1">
                          <a:latin typeface="Arial"/>
                          <a:cs typeface="Arial"/>
                        </a:rPr>
                        <a:t>Prior</a:t>
                      </a:r>
                      <a:r>
                        <a:rPr sz="900" b="1" spc="70">
                          <a:latin typeface="Arial"/>
                          <a:cs typeface="Arial"/>
                        </a:rPr>
                        <a:t> </a:t>
                      </a:r>
                      <a:r>
                        <a:rPr sz="900" b="1">
                          <a:latin typeface="Arial"/>
                          <a:cs typeface="Arial"/>
                        </a:rPr>
                        <a:t>CDK4/6</a:t>
                      </a:r>
                      <a:r>
                        <a:rPr sz="900" b="1" spc="75">
                          <a:latin typeface="Arial"/>
                          <a:cs typeface="Arial"/>
                        </a:rPr>
                        <a:t> </a:t>
                      </a:r>
                      <a:r>
                        <a:rPr sz="900" b="1">
                          <a:latin typeface="Arial"/>
                          <a:cs typeface="Arial"/>
                        </a:rPr>
                        <a:t>inhibitor</a:t>
                      </a:r>
                      <a:r>
                        <a:rPr sz="900" b="1" spc="75">
                          <a:latin typeface="Arial"/>
                          <a:cs typeface="Arial"/>
                        </a:rPr>
                        <a:t> </a:t>
                      </a:r>
                      <a:r>
                        <a:rPr sz="900" b="1">
                          <a:latin typeface="Arial"/>
                          <a:cs typeface="Arial"/>
                        </a:rPr>
                        <a:t>use,</a:t>
                      </a:r>
                      <a:r>
                        <a:rPr sz="800" b="1" baseline="31746">
                          <a:latin typeface="Arial"/>
                          <a:cs typeface="Arial"/>
                        </a:rPr>
                        <a:t>c</a:t>
                      </a:r>
                      <a:r>
                        <a:rPr sz="800" b="1" spc="187" baseline="31746">
                          <a:latin typeface="Arial"/>
                          <a:cs typeface="Arial"/>
                        </a:rPr>
                        <a:t> </a:t>
                      </a:r>
                      <a:r>
                        <a:rPr sz="900" b="1">
                          <a:latin typeface="Arial"/>
                          <a:cs typeface="Arial"/>
                        </a:rPr>
                        <a:t>n</a:t>
                      </a:r>
                      <a:r>
                        <a:rPr sz="900" b="1" spc="75">
                          <a:latin typeface="Arial"/>
                          <a:cs typeface="Arial"/>
                        </a:rPr>
                        <a:t> </a:t>
                      </a:r>
                      <a:r>
                        <a:rPr sz="900" b="1" spc="-25">
                          <a:latin typeface="Arial"/>
                          <a:cs typeface="Arial"/>
                        </a:rPr>
                        <a:t>(%)</a:t>
                      </a:r>
                      <a:endParaRPr sz="900">
                        <a:latin typeface="Arial"/>
                        <a:cs typeface="Arial"/>
                      </a:endParaRPr>
                    </a:p>
                  </a:txBody>
                  <a:tcPr marL="0" marR="0" marT="13335" marB="0">
                    <a:lnL w="9525">
                      <a:solidFill>
                        <a:srgbClr val="000000"/>
                      </a:solidFill>
                      <a:prstDash val="solid"/>
                    </a:lnL>
                    <a:lnT w="9525">
                      <a:solidFill>
                        <a:srgbClr val="000000"/>
                      </a:solidFill>
                      <a:prstDash val="solid"/>
                    </a:lnT>
                    <a:solidFill>
                      <a:srgbClr val="FFFFFF"/>
                    </a:solidFill>
                  </a:tcPr>
                </a:tc>
                <a:tc>
                  <a:txBody>
                    <a:bodyPr/>
                    <a:lstStyle/>
                    <a:p>
                      <a:pPr>
                        <a:lnSpc>
                          <a:spcPct val="100000"/>
                        </a:lnSpc>
                      </a:pPr>
                      <a:endParaRPr sz="800">
                        <a:latin typeface="Times New Roman"/>
                        <a:cs typeface="Times New Roman"/>
                      </a:endParaRPr>
                    </a:p>
                  </a:txBody>
                  <a:tcPr marL="0" marR="0" marT="0" marB="0">
                    <a:lnT w="9525">
                      <a:solidFill>
                        <a:srgbClr val="000000"/>
                      </a:solidFill>
                      <a:prstDash val="solid"/>
                    </a:lnT>
                    <a:solidFill>
                      <a:srgbClr val="FFFFFF"/>
                    </a:solidFill>
                  </a:tcPr>
                </a:tc>
                <a:tc>
                  <a:txBody>
                    <a:bodyPr/>
                    <a:lstStyle/>
                    <a:p>
                      <a:pPr>
                        <a:lnSpc>
                          <a:spcPct val="100000"/>
                        </a:lnSpc>
                      </a:pPr>
                      <a:endParaRPr sz="800">
                        <a:latin typeface="Times New Roman"/>
                        <a:cs typeface="Times New Roman"/>
                      </a:endParaRPr>
                    </a:p>
                  </a:txBody>
                  <a:tcPr marL="0" marR="0" marT="0" marB="0">
                    <a:lnT w="9525">
                      <a:solidFill>
                        <a:srgbClr val="000000"/>
                      </a:solidFill>
                      <a:prstDash val="solid"/>
                    </a:lnT>
                    <a:solidFill>
                      <a:srgbClr val="FFFFFF"/>
                    </a:solidFill>
                  </a:tcPr>
                </a:tc>
                <a:tc>
                  <a:txBody>
                    <a:bodyPr/>
                    <a:lstStyle/>
                    <a:p>
                      <a:pPr>
                        <a:lnSpc>
                          <a:spcPct val="100000"/>
                        </a:lnSpc>
                      </a:pPr>
                      <a:endParaRPr sz="800">
                        <a:latin typeface="Times New Roman"/>
                        <a:cs typeface="Times New Roman"/>
                      </a:endParaRPr>
                    </a:p>
                  </a:txBody>
                  <a:tcPr marL="0" marR="0" marT="0" marB="0">
                    <a:lnT w="9525">
                      <a:solidFill>
                        <a:srgbClr val="000000"/>
                      </a:solidFill>
                      <a:prstDash val="solid"/>
                    </a:lnT>
                    <a:solidFill>
                      <a:srgbClr val="FFFFFF"/>
                    </a:solidFill>
                  </a:tcPr>
                </a:tc>
                <a:tc>
                  <a:txBody>
                    <a:bodyPr/>
                    <a:lstStyle/>
                    <a:p>
                      <a:pPr>
                        <a:lnSpc>
                          <a:spcPct val="100000"/>
                        </a:lnSpc>
                      </a:pPr>
                      <a:endParaRPr sz="800">
                        <a:latin typeface="Times New Roman"/>
                        <a:cs typeface="Times New Roman"/>
                      </a:endParaRPr>
                    </a:p>
                  </a:txBody>
                  <a:tcPr marL="0" marR="0" marT="0" marB="0">
                    <a:lnR w="9525">
                      <a:solidFill>
                        <a:srgbClr val="000000"/>
                      </a:solidFill>
                      <a:prstDash val="solid"/>
                    </a:lnR>
                    <a:lnT w="9525">
                      <a:solidFill>
                        <a:srgbClr val="000000"/>
                      </a:solidFill>
                      <a:prstDash val="solid"/>
                    </a:lnT>
                    <a:solidFill>
                      <a:srgbClr val="FFFFFF"/>
                    </a:solidFill>
                  </a:tcPr>
                </a:tc>
                <a:extLst>
                  <a:ext uri="{0D108BD9-81ED-4DB2-BD59-A6C34878D82A}">
                    <a16:rowId xmlns:a16="http://schemas.microsoft.com/office/drawing/2014/main" val="10009"/>
                  </a:ext>
                </a:extLst>
              </a:tr>
              <a:tr h="189069">
                <a:tc>
                  <a:txBody>
                    <a:bodyPr/>
                    <a:lstStyle/>
                    <a:p>
                      <a:pPr marL="120650">
                        <a:lnSpc>
                          <a:spcPts val="615"/>
                        </a:lnSpc>
                        <a:spcBef>
                          <a:spcPts val="20"/>
                        </a:spcBef>
                      </a:pPr>
                      <a:endParaRPr lang="en-IE" sz="900">
                        <a:latin typeface="Arial"/>
                        <a:cs typeface="Arial"/>
                      </a:endParaRPr>
                    </a:p>
                    <a:p>
                      <a:pPr marL="120650">
                        <a:lnSpc>
                          <a:spcPts val="615"/>
                        </a:lnSpc>
                        <a:spcBef>
                          <a:spcPts val="20"/>
                        </a:spcBef>
                      </a:pPr>
                      <a:r>
                        <a:rPr sz="900">
                          <a:latin typeface="Arial"/>
                          <a:cs typeface="Arial"/>
                        </a:rPr>
                        <a:t>≤</a:t>
                      </a:r>
                      <a:r>
                        <a:rPr sz="900" spc="30">
                          <a:latin typeface="Arial"/>
                          <a:cs typeface="Arial"/>
                        </a:rPr>
                        <a:t> </a:t>
                      </a:r>
                      <a:r>
                        <a:rPr sz="900">
                          <a:latin typeface="Arial"/>
                          <a:cs typeface="Arial"/>
                        </a:rPr>
                        <a:t>12</a:t>
                      </a:r>
                      <a:r>
                        <a:rPr sz="900" spc="35">
                          <a:latin typeface="Arial"/>
                          <a:cs typeface="Arial"/>
                        </a:rPr>
                        <a:t> </a:t>
                      </a:r>
                      <a:r>
                        <a:rPr sz="900" spc="-10">
                          <a:latin typeface="Arial"/>
                          <a:cs typeface="Arial"/>
                        </a:rPr>
                        <a:t>months</a:t>
                      </a:r>
                      <a:endParaRPr sz="900">
                        <a:latin typeface="Arial"/>
                        <a:cs typeface="Arial"/>
                      </a:endParaRPr>
                    </a:p>
                  </a:txBody>
                  <a:tcPr marL="0" marR="0" marT="2540" marB="0">
                    <a:lnL w="9525">
                      <a:solidFill>
                        <a:srgbClr val="000000"/>
                      </a:solidFill>
                      <a:prstDash val="solid"/>
                    </a:lnL>
                    <a:solidFill>
                      <a:srgbClr val="FFFFFF"/>
                    </a:solidFill>
                  </a:tcPr>
                </a:tc>
                <a:tc>
                  <a:txBody>
                    <a:bodyPr/>
                    <a:lstStyle/>
                    <a:p>
                      <a:pPr marR="259715" algn="r">
                        <a:lnSpc>
                          <a:spcPts val="615"/>
                        </a:lnSpc>
                        <a:spcBef>
                          <a:spcPts val="20"/>
                        </a:spcBef>
                      </a:pPr>
                      <a:endParaRPr lang="en-IE" sz="900">
                        <a:latin typeface="Arial"/>
                        <a:cs typeface="Arial"/>
                      </a:endParaRPr>
                    </a:p>
                    <a:p>
                      <a:pPr marR="259715" algn="r">
                        <a:lnSpc>
                          <a:spcPts val="615"/>
                        </a:lnSpc>
                        <a:spcBef>
                          <a:spcPts val="20"/>
                        </a:spcBef>
                      </a:pPr>
                      <a:r>
                        <a:rPr sz="900">
                          <a:latin typeface="Arial"/>
                          <a:cs typeface="Arial"/>
                        </a:rPr>
                        <a:t>121</a:t>
                      </a:r>
                      <a:r>
                        <a:rPr sz="900" spc="55">
                          <a:latin typeface="Arial"/>
                          <a:cs typeface="Arial"/>
                        </a:rPr>
                        <a:t> </a:t>
                      </a:r>
                      <a:r>
                        <a:rPr sz="900" spc="-20">
                          <a:latin typeface="Arial"/>
                          <a:cs typeface="Arial"/>
                        </a:rPr>
                        <a:t>(61)</a:t>
                      </a:r>
                      <a:endParaRPr sz="900">
                        <a:latin typeface="Arial"/>
                        <a:cs typeface="Arial"/>
                      </a:endParaRPr>
                    </a:p>
                  </a:txBody>
                  <a:tcPr marL="0" marR="0" marT="2540" marB="0">
                    <a:solidFill>
                      <a:srgbClr val="FFFFFF"/>
                    </a:solidFill>
                  </a:tcPr>
                </a:tc>
                <a:tc>
                  <a:txBody>
                    <a:bodyPr/>
                    <a:lstStyle/>
                    <a:p>
                      <a:pPr marR="327025" algn="r">
                        <a:lnSpc>
                          <a:spcPts val="615"/>
                        </a:lnSpc>
                        <a:spcBef>
                          <a:spcPts val="20"/>
                        </a:spcBef>
                      </a:pPr>
                      <a:endParaRPr lang="en-IE" sz="900">
                        <a:latin typeface="Arial"/>
                        <a:cs typeface="Arial"/>
                      </a:endParaRPr>
                    </a:p>
                    <a:p>
                      <a:pPr marR="327025" algn="r">
                        <a:lnSpc>
                          <a:spcPts val="615"/>
                        </a:lnSpc>
                        <a:spcBef>
                          <a:spcPts val="20"/>
                        </a:spcBef>
                      </a:pPr>
                      <a:r>
                        <a:rPr sz="900">
                          <a:latin typeface="Arial"/>
                          <a:cs typeface="Arial"/>
                        </a:rPr>
                        <a:t>129</a:t>
                      </a:r>
                      <a:r>
                        <a:rPr sz="900" spc="55">
                          <a:latin typeface="Arial"/>
                          <a:cs typeface="Arial"/>
                        </a:rPr>
                        <a:t> </a:t>
                      </a:r>
                      <a:r>
                        <a:rPr sz="900" spc="-20">
                          <a:latin typeface="Arial"/>
                          <a:cs typeface="Arial"/>
                        </a:rPr>
                        <a:t>(63)</a:t>
                      </a:r>
                      <a:endParaRPr sz="900">
                        <a:latin typeface="Arial"/>
                        <a:cs typeface="Arial"/>
                      </a:endParaRPr>
                    </a:p>
                  </a:txBody>
                  <a:tcPr marL="0" marR="0" marT="2540" marB="0">
                    <a:solidFill>
                      <a:srgbClr val="FFFFFF"/>
                    </a:solidFill>
                  </a:tcPr>
                </a:tc>
                <a:tc>
                  <a:txBody>
                    <a:bodyPr/>
                    <a:lstStyle/>
                    <a:p>
                      <a:pPr marR="33655" algn="ctr">
                        <a:lnSpc>
                          <a:spcPts val="615"/>
                        </a:lnSpc>
                        <a:spcBef>
                          <a:spcPts val="20"/>
                        </a:spcBef>
                      </a:pPr>
                      <a:endParaRPr lang="en-IE" sz="900">
                        <a:latin typeface="Arial"/>
                        <a:cs typeface="Arial"/>
                      </a:endParaRPr>
                    </a:p>
                    <a:p>
                      <a:pPr marR="33655" algn="ctr">
                        <a:lnSpc>
                          <a:spcPts val="615"/>
                        </a:lnSpc>
                        <a:spcBef>
                          <a:spcPts val="20"/>
                        </a:spcBef>
                      </a:pPr>
                      <a:r>
                        <a:rPr sz="900">
                          <a:latin typeface="Arial"/>
                          <a:cs typeface="Arial"/>
                        </a:rPr>
                        <a:t>40</a:t>
                      </a:r>
                      <a:r>
                        <a:rPr sz="900" spc="40">
                          <a:latin typeface="Arial"/>
                          <a:cs typeface="Arial"/>
                        </a:rPr>
                        <a:t> </a:t>
                      </a:r>
                      <a:r>
                        <a:rPr sz="900" spc="-20">
                          <a:latin typeface="Arial"/>
                          <a:cs typeface="Arial"/>
                        </a:rPr>
                        <a:t>(55)</a:t>
                      </a:r>
                      <a:endParaRPr sz="900">
                        <a:latin typeface="Arial"/>
                        <a:cs typeface="Arial"/>
                      </a:endParaRPr>
                    </a:p>
                  </a:txBody>
                  <a:tcPr marL="0" marR="0" marT="2540" marB="0">
                    <a:solidFill>
                      <a:srgbClr val="FFFFFF"/>
                    </a:solidFill>
                  </a:tcPr>
                </a:tc>
                <a:tc>
                  <a:txBody>
                    <a:bodyPr/>
                    <a:lstStyle/>
                    <a:p>
                      <a:pPr marR="33655" algn="ctr">
                        <a:lnSpc>
                          <a:spcPts val="615"/>
                        </a:lnSpc>
                        <a:spcBef>
                          <a:spcPts val="20"/>
                        </a:spcBef>
                      </a:pPr>
                      <a:endParaRPr lang="en-IE" sz="900">
                        <a:latin typeface="Arial"/>
                        <a:cs typeface="Arial"/>
                      </a:endParaRPr>
                    </a:p>
                    <a:p>
                      <a:pPr marR="33655" algn="ctr">
                        <a:lnSpc>
                          <a:spcPts val="615"/>
                        </a:lnSpc>
                        <a:spcBef>
                          <a:spcPts val="20"/>
                        </a:spcBef>
                      </a:pPr>
                      <a:r>
                        <a:rPr sz="900">
                          <a:latin typeface="Arial"/>
                          <a:cs typeface="Arial"/>
                        </a:rPr>
                        <a:t>37</a:t>
                      </a:r>
                      <a:r>
                        <a:rPr sz="900" spc="40">
                          <a:latin typeface="Arial"/>
                          <a:cs typeface="Arial"/>
                        </a:rPr>
                        <a:t> </a:t>
                      </a:r>
                      <a:r>
                        <a:rPr sz="900" spc="-20">
                          <a:latin typeface="Arial"/>
                          <a:cs typeface="Arial"/>
                        </a:rPr>
                        <a:t>(55)</a:t>
                      </a:r>
                      <a:endParaRPr sz="900">
                        <a:latin typeface="Arial"/>
                        <a:cs typeface="Arial"/>
                      </a:endParaRPr>
                    </a:p>
                  </a:txBody>
                  <a:tcPr marL="0" marR="0" marT="2540" marB="0">
                    <a:lnR w="9525">
                      <a:solidFill>
                        <a:srgbClr val="000000"/>
                      </a:solidFill>
                      <a:prstDash val="solid"/>
                    </a:lnR>
                    <a:solidFill>
                      <a:srgbClr val="FFFFFF"/>
                    </a:solidFill>
                  </a:tcPr>
                </a:tc>
                <a:extLst>
                  <a:ext uri="{0D108BD9-81ED-4DB2-BD59-A6C34878D82A}">
                    <a16:rowId xmlns:a16="http://schemas.microsoft.com/office/drawing/2014/main" val="10010"/>
                  </a:ext>
                </a:extLst>
              </a:tr>
              <a:tr h="207199">
                <a:tc>
                  <a:txBody>
                    <a:bodyPr/>
                    <a:lstStyle/>
                    <a:p>
                      <a:pPr marL="120650">
                        <a:lnSpc>
                          <a:spcPct val="100000"/>
                        </a:lnSpc>
                        <a:spcBef>
                          <a:spcPts val="20"/>
                        </a:spcBef>
                      </a:pPr>
                      <a:r>
                        <a:rPr sz="900">
                          <a:latin typeface="Arial"/>
                          <a:cs typeface="Arial"/>
                        </a:rPr>
                        <a:t>&gt;</a:t>
                      </a:r>
                      <a:r>
                        <a:rPr sz="900" spc="35">
                          <a:latin typeface="Arial"/>
                          <a:cs typeface="Arial"/>
                        </a:rPr>
                        <a:t> </a:t>
                      </a:r>
                      <a:r>
                        <a:rPr sz="900">
                          <a:latin typeface="Arial"/>
                          <a:cs typeface="Arial"/>
                        </a:rPr>
                        <a:t>12</a:t>
                      </a:r>
                      <a:r>
                        <a:rPr sz="900" spc="35">
                          <a:latin typeface="Arial"/>
                          <a:cs typeface="Arial"/>
                        </a:rPr>
                        <a:t> </a:t>
                      </a:r>
                      <a:r>
                        <a:rPr sz="900" spc="-10">
                          <a:latin typeface="Arial"/>
                          <a:cs typeface="Arial"/>
                        </a:rPr>
                        <a:t>months</a:t>
                      </a:r>
                      <a:endParaRPr sz="900">
                        <a:latin typeface="Arial"/>
                        <a:cs typeface="Arial"/>
                      </a:endParaRPr>
                    </a:p>
                  </a:txBody>
                  <a:tcPr marL="0" marR="0" marT="2540" marB="0">
                    <a:lnL w="9525">
                      <a:solidFill>
                        <a:srgbClr val="000000"/>
                      </a:solidFill>
                      <a:prstDash val="solid"/>
                    </a:lnL>
                    <a:lnB w="9525">
                      <a:solidFill>
                        <a:srgbClr val="000000"/>
                      </a:solidFill>
                      <a:prstDash val="solid"/>
                    </a:lnB>
                    <a:solidFill>
                      <a:srgbClr val="FFFFFF"/>
                    </a:solidFill>
                  </a:tcPr>
                </a:tc>
                <a:tc>
                  <a:txBody>
                    <a:bodyPr/>
                    <a:lstStyle/>
                    <a:p>
                      <a:pPr marR="280035" algn="r">
                        <a:lnSpc>
                          <a:spcPct val="100000"/>
                        </a:lnSpc>
                        <a:spcBef>
                          <a:spcPts val="20"/>
                        </a:spcBef>
                      </a:pPr>
                      <a:r>
                        <a:rPr sz="900">
                          <a:latin typeface="Arial"/>
                          <a:cs typeface="Arial"/>
                        </a:rPr>
                        <a:t>74</a:t>
                      </a:r>
                      <a:r>
                        <a:rPr sz="900" spc="40">
                          <a:latin typeface="Arial"/>
                          <a:cs typeface="Arial"/>
                        </a:rPr>
                        <a:t> </a:t>
                      </a:r>
                      <a:r>
                        <a:rPr sz="900" spc="-20">
                          <a:latin typeface="Arial"/>
                          <a:cs typeface="Arial"/>
                        </a:rPr>
                        <a:t>(37)</a:t>
                      </a:r>
                      <a:endParaRPr sz="900">
                        <a:latin typeface="Arial"/>
                        <a:cs typeface="Arial"/>
                      </a:endParaRPr>
                    </a:p>
                  </a:txBody>
                  <a:tcPr marL="0" marR="0" marT="2540" marB="0">
                    <a:lnB w="9525">
                      <a:solidFill>
                        <a:srgbClr val="000000"/>
                      </a:solidFill>
                      <a:prstDash val="solid"/>
                    </a:lnB>
                    <a:solidFill>
                      <a:srgbClr val="FFFFFF"/>
                    </a:solidFill>
                  </a:tcPr>
                </a:tc>
                <a:tc>
                  <a:txBody>
                    <a:bodyPr/>
                    <a:lstStyle/>
                    <a:p>
                      <a:pPr marR="347980" algn="r">
                        <a:lnSpc>
                          <a:spcPct val="100000"/>
                        </a:lnSpc>
                        <a:spcBef>
                          <a:spcPts val="20"/>
                        </a:spcBef>
                      </a:pPr>
                      <a:r>
                        <a:rPr sz="900">
                          <a:latin typeface="Arial"/>
                          <a:cs typeface="Arial"/>
                        </a:rPr>
                        <a:t>72</a:t>
                      </a:r>
                      <a:r>
                        <a:rPr sz="900" spc="40">
                          <a:latin typeface="Arial"/>
                          <a:cs typeface="Arial"/>
                        </a:rPr>
                        <a:t> </a:t>
                      </a:r>
                      <a:r>
                        <a:rPr sz="900" spc="-20">
                          <a:latin typeface="Arial"/>
                          <a:cs typeface="Arial"/>
                        </a:rPr>
                        <a:t>(35)</a:t>
                      </a:r>
                      <a:endParaRPr sz="900">
                        <a:latin typeface="Arial"/>
                        <a:cs typeface="Arial"/>
                      </a:endParaRPr>
                    </a:p>
                  </a:txBody>
                  <a:tcPr marL="0" marR="0" marT="2540" marB="0">
                    <a:lnB w="9525">
                      <a:solidFill>
                        <a:srgbClr val="000000"/>
                      </a:solidFill>
                      <a:prstDash val="solid"/>
                    </a:lnB>
                    <a:solidFill>
                      <a:srgbClr val="FFFFFF"/>
                    </a:solidFill>
                  </a:tcPr>
                </a:tc>
                <a:tc>
                  <a:txBody>
                    <a:bodyPr/>
                    <a:lstStyle/>
                    <a:p>
                      <a:pPr marR="33655" algn="ctr">
                        <a:lnSpc>
                          <a:spcPct val="100000"/>
                        </a:lnSpc>
                        <a:spcBef>
                          <a:spcPts val="20"/>
                        </a:spcBef>
                      </a:pPr>
                      <a:r>
                        <a:rPr sz="900">
                          <a:latin typeface="Arial"/>
                          <a:cs typeface="Arial"/>
                        </a:rPr>
                        <a:t>32</a:t>
                      </a:r>
                      <a:r>
                        <a:rPr sz="900" spc="40">
                          <a:latin typeface="Arial"/>
                          <a:cs typeface="Arial"/>
                        </a:rPr>
                        <a:t> </a:t>
                      </a:r>
                      <a:r>
                        <a:rPr sz="900" spc="-20">
                          <a:latin typeface="Arial"/>
                          <a:cs typeface="Arial"/>
                        </a:rPr>
                        <a:t>(44)</a:t>
                      </a:r>
                      <a:endParaRPr sz="900">
                        <a:latin typeface="Arial"/>
                        <a:cs typeface="Arial"/>
                      </a:endParaRPr>
                    </a:p>
                  </a:txBody>
                  <a:tcPr marL="0" marR="0" marT="2540" marB="0">
                    <a:lnB w="9525">
                      <a:solidFill>
                        <a:srgbClr val="000000"/>
                      </a:solidFill>
                      <a:prstDash val="solid"/>
                    </a:lnB>
                    <a:solidFill>
                      <a:srgbClr val="FFFFFF"/>
                    </a:solidFill>
                  </a:tcPr>
                </a:tc>
                <a:tc>
                  <a:txBody>
                    <a:bodyPr/>
                    <a:lstStyle/>
                    <a:p>
                      <a:pPr marR="33655" algn="ctr">
                        <a:lnSpc>
                          <a:spcPct val="100000"/>
                        </a:lnSpc>
                        <a:spcBef>
                          <a:spcPts val="20"/>
                        </a:spcBef>
                      </a:pPr>
                      <a:r>
                        <a:rPr sz="900">
                          <a:latin typeface="Arial"/>
                          <a:cs typeface="Arial"/>
                        </a:rPr>
                        <a:t>30</a:t>
                      </a:r>
                      <a:r>
                        <a:rPr sz="900" spc="40">
                          <a:latin typeface="Arial"/>
                          <a:cs typeface="Arial"/>
                        </a:rPr>
                        <a:t> </a:t>
                      </a:r>
                      <a:r>
                        <a:rPr sz="900" spc="-20">
                          <a:latin typeface="Arial"/>
                          <a:cs typeface="Arial"/>
                        </a:rPr>
                        <a:t>(45)</a:t>
                      </a:r>
                      <a:endParaRPr sz="900">
                        <a:latin typeface="Arial"/>
                        <a:cs typeface="Arial"/>
                      </a:endParaRPr>
                    </a:p>
                  </a:txBody>
                  <a:tcPr marL="0" marR="0" marT="2540" marB="0">
                    <a:lnR w="9525">
                      <a:solidFill>
                        <a:srgbClr val="000000"/>
                      </a:solidFill>
                      <a:prstDash val="solid"/>
                    </a:lnR>
                    <a:lnB w="9525">
                      <a:solidFill>
                        <a:srgbClr val="000000"/>
                      </a:solidFill>
                      <a:prstDash val="solid"/>
                    </a:lnB>
                    <a:solidFill>
                      <a:srgbClr val="FFFFFF"/>
                    </a:solidFill>
                  </a:tcPr>
                </a:tc>
                <a:extLst>
                  <a:ext uri="{0D108BD9-81ED-4DB2-BD59-A6C34878D82A}">
                    <a16:rowId xmlns:a16="http://schemas.microsoft.com/office/drawing/2014/main" val="10011"/>
                  </a:ext>
                </a:extLst>
              </a:tr>
              <a:tr h="212376">
                <a:tc>
                  <a:txBody>
                    <a:bodyPr/>
                    <a:lstStyle/>
                    <a:p>
                      <a:pPr marL="53975">
                        <a:lnSpc>
                          <a:spcPts val="615"/>
                        </a:lnSpc>
                        <a:spcBef>
                          <a:spcPts val="105"/>
                        </a:spcBef>
                      </a:pPr>
                      <a:endParaRPr lang="en-IE" sz="900" b="1" spc="10">
                        <a:latin typeface="Arial"/>
                        <a:cs typeface="Arial"/>
                      </a:endParaRPr>
                    </a:p>
                    <a:p>
                      <a:pPr marL="53975">
                        <a:lnSpc>
                          <a:spcPts val="615"/>
                        </a:lnSpc>
                        <a:spcBef>
                          <a:spcPts val="105"/>
                        </a:spcBef>
                      </a:pPr>
                      <a:r>
                        <a:rPr sz="900" b="1" spc="10">
                          <a:latin typeface="Arial"/>
                          <a:cs typeface="Arial"/>
                        </a:rPr>
                        <a:t>No.</a:t>
                      </a:r>
                      <a:r>
                        <a:rPr sz="900" b="1" spc="55">
                          <a:latin typeface="Arial"/>
                          <a:cs typeface="Arial"/>
                        </a:rPr>
                        <a:t> </a:t>
                      </a:r>
                      <a:r>
                        <a:rPr sz="900" b="1" spc="10">
                          <a:latin typeface="Arial"/>
                          <a:cs typeface="Arial"/>
                        </a:rPr>
                        <a:t>pre-existing</a:t>
                      </a:r>
                      <a:r>
                        <a:rPr sz="900" b="1" spc="55">
                          <a:latin typeface="Arial"/>
                          <a:cs typeface="Arial"/>
                        </a:rPr>
                        <a:t> </a:t>
                      </a:r>
                      <a:r>
                        <a:rPr sz="900" b="1" spc="10">
                          <a:latin typeface="Arial"/>
                          <a:cs typeface="Arial"/>
                        </a:rPr>
                        <a:t>comorbidities,</a:t>
                      </a:r>
                      <a:r>
                        <a:rPr sz="900" b="1" spc="55">
                          <a:latin typeface="Arial"/>
                          <a:cs typeface="Arial"/>
                        </a:rPr>
                        <a:t> </a:t>
                      </a:r>
                      <a:r>
                        <a:rPr sz="900" b="1" spc="10">
                          <a:latin typeface="Arial"/>
                          <a:cs typeface="Arial"/>
                        </a:rPr>
                        <a:t>n</a:t>
                      </a:r>
                      <a:r>
                        <a:rPr sz="900" b="1" spc="60">
                          <a:latin typeface="Arial"/>
                          <a:cs typeface="Arial"/>
                        </a:rPr>
                        <a:t> </a:t>
                      </a:r>
                      <a:r>
                        <a:rPr sz="900" b="1" spc="-25">
                          <a:latin typeface="Arial"/>
                          <a:cs typeface="Arial"/>
                        </a:rPr>
                        <a:t>(%)</a:t>
                      </a:r>
                      <a:endParaRPr sz="900">
                        <a:latin typeface="Arial"/>
                        <a:cs typeface="Arial"/>
                      </a:endParaRPr>
                    </a:p>
                  </a:txBody>
                  <a:tcPr marL="0" marR="0" marT="13335" marB="0">
                    <a:lnL w="9525">
                      <a:solidFill>
                        <a:srgbClr val="000000"/>
                      </a:solidFill>
                      <a:prstDash val="solid"/>
                    </a:lnL>
                    <a:lnT w="9525">
                      <a:solidFill>
                        <a:srgbClr val="000000"/>
                      </a:solidFill>
                      <a:prstDash val="solid"/>
                    </a:lnT>
                    <a:solidFill>
                      <a:srgbClr val="FFFFFF"/>
                    </a:solidFill>
                  </a:tcPr>
                </a:tc>
                <a:tc>
                  <a:txBody>
                    <a:bodyPr/>
                    <a:lstStyle/>
                    <a:p>
                      <a:pPr>
                        <a:lnSpc>
                          <a:spcPct val="100000"/>
                        </a:lnSpc>
                      </a:pPr>
                      <a:endParaRPr sz="800">
                        <a:latin typeface="Times New Roman"/>
                        <a:cs typeface="Times New Roman"/>
                      </a:endParaRPr>
                    </a:p>
                  </a:txBody>
                  <a:tcPr marL="0" marR="0" marT="0" marB="0">
                    <a:lnT w="9525">
                      <a:solidFill>
                        <a:srgbClr val="000000"/>
                      </a:solidFill>
                      <a:prstDash val="solid"/>
                    </a:lnT>
                    <a:solidFill>
                      <a:srgbClr val="FFFFFF"/>
                    </a:solidFill>
                  </a:tcPr>
                </a:tc>
                <a:tc>
                  <a:txBody>
                    <a:bodyPr/>
                    <a:lstStyle/>
                    <a:p>
                      <a:pPr>
                        <a:lnSpc>
                          <a:spcPct val="100000"/>
                        </a:lnSpc>
                      </a:pPr>
                      <a:endParaRPr sz="800">
                        <a:latin typeface="Times New Roman"/>
                        <a:cs typeface="Times New Roman"/>
                      </a:endParaRPr>
                    </a:p>
                  </a:txBody>
                  <a:tcPr marL="0" marR="0" marT="0" marB="0">
                    <a:lnT w="9525">
                      <a:solidFill>
                        <a:srgbClr val="000000"/>
                      </a:solidFill>
                      <a:prstDash val="solid"/>
                    </a:lnT>
                    <a:solidFill>
                      <a:srgbClr val="FFFFFF"/>
                    </a:solidFill>
                  </a:tcPr>
                </a:tc>
                <a:tc>
                  <a:txBody>
                    <a:bodyPr/>
                    <a:lstStyle/>
                    <a:p>
                      <a:pPr>
                        <a:lnSpc>
                          <a:spcPct val="100000"/>
                        </a:lnSpc>
                      </a:pPr>
                      <a:endParaRPr sz="800">
                        <a:latin typeface="Times New Roman"/>
                        <a:cs typeface="Times New Roman"/>
                      </a:endParaRPr>
                    </a:p>
                  </a:txBody>
                  <a:tcPr marL="0" marR="0" marT="0" marB="0">
                    <a:lnT w="9525">
                      <a:solidFill>
                        <a:srgbClr val="000000"/>
                      </a:solidFill>
                      <a:prstDash val="solid"/>
                    </a:lnT>
                    <a:solidFill>
                      <a:srgbClr val="FFFFFF"/>
                    </a:solidFill>
                  </a:tcPr>
                </a:tc>
                <a:tc>
                  <a:txBody>
                    <a:bodyPr/>
                    <a:lstStyle/>
                    <a:p>
                      <a:pPr>
                        <a:lnSpc>
                          <a:spcPct val="100000"/>
                        </a:lnSpc>
                      </a:pPr>
                      <a:endParaRPr sz="800">
                        <a:latin typeface="Times New Roman"/>
                        <a:cs typeface="Times New Roman"/>
                      </a:endParaRPr>
                    </a:p>
                  </a:txBody>
                  <a:tcPr marL="0" marR="0" marT="0" marB="0">
                    <a:lnR w="9525">
                      <a:solidFill>
                        <a:srgbClr val="000000"/>
                      </a:solidFill>
                      <a:prstDash val="solid"/>
                    </a:lnR>
                    <a:lnT w="9525">
                      <a:solidFill>
                        <a:srgbClr val="000000"/>
                      </a:solidFill>
                      <a:prstDash val="solid"/>
                    </a:lnT>
                    <a:solidFill>
                      <a:srgbClr val="FFFFFF"/>
                    </a:solidFill>
                  </a:tcPr>
                </a:tc>
                <a:extLst>
                  <a:ext uri="{0D108BD9-81ED-4DB2-BD59-A6C34878D82A}">
                    <a16:rowId xmlns:a16="http://schemas.microsoft.com/office/drawing/2014/main" val="10012"/>
                  </a:ext>
                </a:extLst>
              </a:tr>
              <a:tr h="189069">
                <a:tc>
                  <a:txBody>
                    <a:bodyPr/>
                    <a:lstStyle/>
                    <a:p>
                      <a:pPr marL="120650">
                        <a:lnSpc>
                          <a:spcPts val="615"/>
                        </a:lnSpc>
                        <a:spcBef>
                          <a:spcPts val="20"/>
                        </a:spcBef>
                      </a:pPr>
                      <a:endParaRPr lang="en-IE" sz="900">
                        <a:latin typeface="Arial"/>
                        <a:cs typeface="Arial"/>
                      </a:endParaRPr>
                    </a:p>
                    <a:p>
                      <a:pPr marL="120650">
                        <a:lnSpc>
                          <a:spcPts val="615"/>
                        </a:lnSpc>
                        <a:spcBef>
                          <a:spcPts val="20"/>
                        </a:spcBef>
                      </a:pPr>
                      <a:r>
                        <a:rPr sz="900">
                          <a:latin typeface="Arial"/>
                          <a:cs typeface="Arial"/>
                        </a:rPr>
                        <a:t>0</a:t>
                      </a:r>
                    </a:p>
                  </a:txBody>
                  <a:tcPr marL="0" marR="0" marT="2540" marB="0">
                    <a:lnL w="9525">
                      <a:solidFill>
                        <a:srgbClr val="000000"/>
                      </a:solidFill>
                      <a:prstDash val="solid"/>
                    </a:lnL>
                    <a:solidFill>
                      <a:srgbClr val="FFFFFF"/>
                    </a:solidFill>
                  </a:tcPr>
                </a:tc>
                <a:tc>
                  <a:txBody>
                    <a:bodyPr/>
                    <a:lstStyle/>
                    <a:p>
                      <a:pPr marL="79375" algn="ctr">
                        <a:lnSpc>
                          <a:spcPts val="615"/>
                        </a:lnSpc>
                        <a:spcBef>
                          <a:spcPts val="20"/>
                        </a:spcBef>
                      </a:pPr>
                      <a:endParaRPr lang="en-IE" sz="900">
                        <a:latin typeface="Arial"/>
                        <a:cs typeface="Arial"/>
                      </a:endParaRPr>
                    </a:p>
                    <a:p>
                      <a:pPr marL="79375" algn="ctr">
                        <a:lnSpc>
                          <a:spcPts val="615"/>
                        </a:lnSpc>
                        <a:spcBef>
                          <a:spcPts val="20"/>
                        </a:spcBef>
                      </a:pPr>
                      <a:r>
                        <a:rPr sz="900">
                          <a:latin typeface="Arial"/>
                          <a:cs typeface="Arial"/>
                        </a:rPr>
                        <a:t>4</a:t>
                      </a:r>
                      <a:r>
                        <a:rPr sz="900" spc="25">
                          <a:latin typeface="Arial"/>
                          <a:cs typeface="Arial"/>
                        </a:rPr>
                        <a:t> </a:t>
                      </a:r>
                      <a:r>
                        <a:rPr sz="900" spc="-25">
                          <a:latin typeface="Arial"/>
                          <a:cs typeface="Arial"/>
                        </a:rPr>
                        <a:t>(2)</a:t>
                      </a:r>
                      <a:endParaRPr sz="900">
                        <a:latin typeface="Arial"/>
                        <a:cs typeface="Arial"/>
                      </a:endParaRPr>
                    </a:p>
                  </a:txBody>
                  <a:tcPr marL="0" marR="0" marT="2540" marB="0">
                    <a:solidFill>
                      <a:srgbClr val="FFFFFF"/>
                    </a:solidFill>
                  </a:tcPr>
                </a:tc>
                <a:tc>
                  <a:txBody>
                    <a:bodyPr/>
                    <a:lstStyle/>
                    <a:p>
                      <a:pPr marR="59690" algn="ctr">
                        <a:lnSpc>
                          <a:spcPts val="615"/>
                        </a:lnSpc>
                        <a:spcBef>
                          <a:spcPts val="20"/>
                        </a:spcBef>
                      </a:pPr>
                      <a:endParaRPr lang="en-IE" sz="900">
                        <a:latin typeface="Arial"/>
                        <a:cs typeface="Arial"/>
                      </a:endParaRPr>
                    </a:p>
                    <a:p>
                      <a:pPr marR="59690" algn="ctr">
                        <a:lnSpc>
                          <a:spcPts val="615"/>
                        </a:lnSpc>
                        <a:spcBef>
                          <a:spcPts val="20"/>
                        </a:spcBef>
                      </a:pPr>
                      <a:r>
                        <a:rPr sz="900">
                          <a:latin typeface="Arial"/>
                          <a:cs typeface="Arial"/>
                        </a:rPr>
                        <a:t>7</a:t>
                      </a:r>
                      <a:r>
                        <a:rPr sz="900" spc="25">
                          <a:latin typeface="Arial"/>
                          <a:cs typeface="Arial"/>
                        </a:rPr>
                        <a:t> </a:t>
                      </a:r>
                      <a:r>
                        <a:rPr sz="900" spc="-25">
                          <a:latin typeface="Arial"/>
                          <a:cs typeface="Arial"/>
                        </a:rPr>
                        <a:t>(3)</a:t>
                      </a:r>
                      <a:endParaRPr sz="900">
                        <a:latin typeface="Arial"/>
                        <a:cs typeface="Arial"/>
                      </a:endParaRPr>
                    </a:p>
                  </a:txBody>
                  <a:tcPr marL="0" marR="0" marT="2540" marB="0">
                    <a:solidFill>
                      <a:srgbClr val="FFFFFF"/>
                    </a:solidFill>
                  </a:tcPr>
                </a:tc>
                <a:tc>
                  <a:txBody>
                    <a:bodyPr/>
                    <a:lstStyle/>
                    <a:p>
                      <a:pPr marR="33655" algn="ctr">
                        <a:lnSpc>
                          <a:spcPts val="615"/>
                        </a:lnSpc>
                        <a:spcBef>
                          <a:spcPts val="20"/>
                        </a:spcBef>
                      </a:pPr>
                      <a:endParaRPr lang="en-IE" sz="900">
                        <a:latin typeface="Arial"/>
                        <a:cs typeface="Arial"/>
                      </a:endParaRPr>
                    </a:p>
                    <a:p>
                      <a:pPr marR="33655" algn="ctr">
                        <a:lnSpc>
                          <a:spcPts val="615"/>
                        </a:lnSpc>
                        <a:spcBef>
                          <a:spcPts val="20"/>
                        </a:spcBef>
                      </a:pPr>
                      <a:r>
                        <a:rPr sz="900">
                          <a:latin typeface="Arial"/>
                          <a:cs typeface="Arial"/>
                        </a:rPr>
                        <a:t>0</a:t>
                      </a:r>
                    </a:p>
                  </a:txBody>
                  <a:tcPr marL="0" marR="0" marT="2540" marB="0">
                    <a:solidFill>
                      <a:srgbClr val="FFFFFF"/>
                    </a:solidFill>
                  </a:tcPr>
                </a:tc>
                <a:tc>
                  <a:txBody>
                    <a:bodyPr/>
                    <a:lstStyle/>
                    <a:p>
                      <a:pPr marR="33655" algn="ctr">
                        <a:lnSpc>
                          <a:spcPts val="615"/>
                        </a:lnSpc>
                        <a:spcBef>
                          <a:spcPts val="20"/>
                        </a:spcBef>
                      </a:pPr>
                      <a:endParaRPr lang="en-IE" sz="900">
                        <a:latin typeface="Arial"/>
                        <a:cs typeface="Arial"/>
                      </a:endParaRPr>
                    </a:p>
                    <a:p>
                      <a:pPr marR="33655" algn="ctr">
                        <a:lnSpc>
                          <a:spcPts val="615"/>
                        </a:lnSpc>
                        <a:spcBef>
                          <a:spcPts val="20"/>
                        </a:spcBef>
                      </a:pPr>
                      <a:r>
                        <a:rPr sz="900">
                          <a:latin typeface="Arial"/>
                          <a:cs typeface="Arial"/>
                        </a:rPr>
                        <a:t>1</a:t>
                      </a:r>
                      <a:r>
                        <a:rPr sz="900" spc="25">
                          <a:latin typeface="Arial"/>
                          <a:cs typeface="Arial"/>
                        </a:rPr>
                        <a:t> </a:t>
                      </a:r>
                      <a:r>
                        <a:rPr sz="900" spc="-25">
                          <a:latin typeface="Arial"/>
                          <a:cs typeface="Arial"/>
                        </a:rPr>
                        <a:t>(1)</a:t>
                      </a:r>
                      <a:endParaRPr sz="900">
                        <a:latin typeface="Arial"/>
                        <a:cs typeface="Arial"/>
                      </a:endParaRPr>
                    </a:p>
                  </a:txBody>
                  <a:tcPr marL="0" marR="0" marT="2540" marB="0">
                    <a:lnR w="9525">
                      <a:solidFill>
                        <a:srgbClr val="000000"/>
                      </a:solidFill>
                      <a:prstDash val="solid"/>
                    </a:lnR>
                    <a:solidFill>
                      <a:srgbClr val="FFFFFF"/>
                    </a:solidFill>
                  </a:tcPr>
                </a:tc>
                <a:extLst>
                  <a:ext uri="{0D108BD9-81ED-4DB2-BD59-A6C34878D82A}">
                    <a16:rowId xmlns:a16="http://schemas.microsoft.com/office/drawing/2014/main" val="10013"/>
                  </a:ext>
                </a:extLst>
              </a:tr>
              <a:tr h="189069">
                <a:tc>
                  <a:txBody>
                    <a:bodyPr/>
                    <a:lstStyle/>
                    <a:p>
                      <a:pPr marL="120650">
                        <a:lnSpc>
                          <a:spcPts val="615"/>
                        </a:lnSpc>
                        <a:spcBef>
                          <a:spcPts val="20"/>
                        </a:spcBef>
                      </a:pPr>
                      <a:endParaRPr lang="en-IE" sz="900">
                        <a:latin typeface="Arial"/>
                        <a:cs typeface="Arial"/>
                      </a:endParaRPr>
                    </a:p>
                    <a:p>
                      <a:pPr marL="120650">
                        <a:lnSpc>
                          <a:spcPts val="615"/>
                        </a:lnSpc>
                        <a:spcBef>
                          <a:spcPts val="20"/>
                        </a:spcBef>
                      </a:pPr>
                      <a:r>
                        <a:rPr sz="900">
                          <a:latin typeface="Arial"/>
                          <a:cs typeface="Arial"/>
                        </a:rPr>
                        <a:t>1-</a:t>
                      </a:r>
                      <a:r>
                        <a:rPr sz="900" spc="-50">
                          <a:latin typeface="Arial"/>
                          <a:cs typeface="Arial"/>
                        </a:rPr>
                        <a:t>3</a:t>
                      </a:r>
                      <a:endParaRPr sz="900">
                        <a:latin typeface="Arial"/>
                        <a:cs typeface="Arial"/>
                      </a:endParaRPr>
                    </a:p>
                  </a:txBody>
                  <a:tcPr marL="0" marR="0" marT="2540" marB="0">
                    <a:lnL w="9525">
                      <a:solidFill>
                        <a:srgbClr val="000000"/>
                      </a:solidFill>
                      <a:prstDash val="solid"/>
                    </a:lnL>
                    <a:solidFill>
                      <a:srgbClr val="FFFFFF"/>
                    </a:solidFill>
                  </a:tcPr>
                </a:tc>
                <a:tc>
                  <a:txBody>
                    <a:bodyPr/>
                    <a:lstStyle/>
                    <a:p>
                      <a:pPr marR="280035" algn="r">
                        <a:lnSpc>
                          <a:spcPts val="615"/>
                        </a:lnSpc>
                        <a:spcBef>
                          <a:spcPts val="20"/>
                        </a:spcBef>
                      </a:pPr>
                      <a:endParaRPr lang="en-IE" sz="900">
                        <a:latin typeface="Arial"/>
                        <a:cs typeface="Arial"/>
                      </a:endParaRPr>
                    </a:p>
                    <a:p>
                      <a:pPr marR="280035" algn="r">
                        <a:lnSpc>
                          <a:spcPts val="615"/>
                        </a:lnSpc>
                        <a:spcBef>
                          <a:spcPts val="20"/>
                        </a:spcBef>
                      </a:pPr>
                      <a:r>
                        <a:rPr sz="900">
                          <a:latin typeface="Arial"/>
                          <a:cs typeface="Arial"/>
                        </a:rPr>
                        <a:t>48</a:t>
                      </a:r>
                      <a:r>
                        <a:rPr sz="900" spc="40">
                          <a:latin typeface="Arial"/>
                          <a:cs typeface="Arial"/>
                        </a:rPr>
                        <a:t> </a:t>
                      </a:r>
                      <a:r>
                        <a:rPr sz="900" spc="-20">
                          <a:latin typeface="Arial"/>
                          <a:cs typeface="Arial"/>
                        </a:rPr>
                        <a:t>(24)</a:t>
                      </a:r>
                      <a:endParaRPr sz="900">
                        <a:latin typeface="Arial"/>
                        <a:cs typeface="Arial"/>
                      </a:endParaRPr>
                    </a:p>
                  </a:txBody>
                  <a:tcPr marL="0" marR="0" marT="2540" marB="0">
                    <a:solidFill>
                      <a:srgbClr val="FFFFFF"/>
                    </a:solidFill>
                  </a:tcPr>
                </a:tc>
                <a:tc>
                  <a:txBody>
                    <a:bodyPr/>
                    <a:lstStyle/>
                    <a:p>
                      <a:pPr marR="347980" algn="r">
                        <a:lnSpc>
                          <a:spcPts val="615"/>
                        </a:lnSpc>
                        <a:spcBef>
                          <a:spcPts val="20"/>
                        </a:spcBef>
                      </a:pPr>
                      <a:endParaRPr lang="en-IE" sz="900">
                        <a:latin typeface="Arial"/>
                        <a:cs typeface="Arial"/>
                      </a:endParaRPr>
                    </a:p>
                    <a:p>
                      <a:pPr marR="347980" algn="r">
                        <a:lnSpc>
                          <a:spcPts val="615"/>
                        </a:lnSpc>
                        <a:spcBef>
                          <a:spcPts val="20"/>
                        </a:spcBef>
                      </a:pPr>
                      <a:r>
                        <a:rPr sz="900">
                          <a:latin typeface="Arial"/>
                          <a:cs typeface="Arial"/>
                        </a:rPr>
                        <a:t>44</a:t>
                      </a:r>
                      <a:r>
                        <a:rPr sz="900" spc="40">
                          <a:latin typeface="Arial"/>
                          <a:cs typeface="Arial"/>
                        </a:rPr>
                        <a:t> </a:t>
                      </a:r>
                      <a:r>
                        <a:rPr sz="900" spc="-20">
                          <a:latin typeface="Arial"/>
                          <a:cs typeface="Arial"/>
                        </a:rPr>
                        <a:t>(22)</a:t>
                      </a:r>
                      <a:endParaRPr sz="900">
                        <a:latin typeface="Arial"/>
                        <a:cs typeface="Arial"/>
                      </a:endParaRPr>
                    </a:p>
                  </a:txBody>
                  <a:tcPr marL="0" marR="0" marT="2540" marB="0">
                    <a:solidFill>
                      <a:srgbClr val="FFFFFF"/>
                    </a:solidFill>
                  </a:tcPr>
                </a:tc>
                <a:tc>
                  <a:txBody>
                    <a:bodyPr/>
                    <a:lstStyle/>
                    <a:p>
                      <a:pPr marR="33655" algn="ctr">
                        <a:lnSpc>
                          <a:spcPts val="615"/>
                        </a:lnSpc>
                        <a:spcBef>
                          <a:spcPts val="20"/>
                        </a:spcBef>
                      </a:pPr>
                      <a:endParaRPr lang="en-IE" sz="900">
                        <a:latin typeface="Arial"/>
                        <a:cs typeface="Arial"/>
                      </a:endParaRPr>
                    </a:p>
                    <a:p>
                      <a:pPr marR="33655" algn="ctr">
                        <a:lnSpc>
                          <a:spcPts val="615"/>
                        </a:lnSpc>
                        <a:spcBef>
                          <a:spcPts val="20"/>
                        </a:spcBef>
                      </a:pPr>
                      <a:r>
                        <a:rPr sz="900">
                          <a:latin typeface="Arial"/>
                          <a:cs typeface="Arial"/>
                        </a:rPr>
                        <a:t>8</a:t>
                      </a:r>
                      <a:r>
                        <a:rPr sz="900" spc="25">
                          <a:latin typeface="Arial"/>
                          <a:cs typeface="Arial"/>
                        </a:rPr>
                        <a:t> </a:t>
                      </a:r>
                      <a:r>
                        <a:rPr sz="900" spc="-20">
                          <a:latin typeface="Arial"/>
                          <a:cs typeface="Arial"/>
                        </a:rPr>
                        <a:t>(11)</a:t>
                      </a:r>
                      <a:endParaRPr sz="900">
                        <a:latin typeface="Arial"/>
                        <a:cs typeface="Arial"/>
                      </a:endParaRPr>
                    </a:p>
                  </a:txBody>
                  <a:tcPr marL="0" marR="0" marT="2540" marB="0">
                    <a:solidFill>
                      <a:srgbClr val="FFFFFF"/>
                    </a:solidFill>
                  </a:tcPr>
                </a:tc>
                <a:tc>
                  <a:txBody>
                    <a:bodyPr/>
                    <a:lstStyle/>
                    <a:p>
                      <a:pPr marR="33655" algn="ctr">
                        <a:lnSpc>
                          <a:spcPts val="615"/>
                        </a:lnSpc>
                        <a:spcBef>
                          <a:spcPts val="20"/>
                        </a:spcBef>
                      </a:pPr>
                      <a:endParaRPr lang="en-IE" sz="900">
                        <a:latin typeface="Arial"/>
                        <a:cs typeface="Arial"/>
                      </a:endParaRPr>
                    </a:p>
                    <a:p>
                      <a:pPr marR="33655" algn="ctr">
                        <a:lnSpc>
                          <a:spcPts val="615"/>
                        </a:lnSpc>
                        <a:spcBef>
                          <a:spcPts val="20"/>
                        </a:spcBef>
                      </a:pPr>
                      <a:r>
                        <a:rPr sz="900">
                          <a:latin typeface="Arial"/>
                          <a:cs typeface="Arial"/>
                        </a:rPr>
                        <a:t>12</a:t>
                      </a:r>
                      <a:r>
                        <a:rPr sz="900" spc="40">
                          <a:latin typeface="Arial"/>
                          <a:cs typeface="Arial"/>
                        </a:rPr>
                        <a:t> </a:t>
                      </a:r>
                      <a:r>
                        <a:rPr sz="900" spc="-20">
                          <a:latin typeface="Arial"/>
                          <a:cs typeface="Arial"/>
                        </a:rPr>
                        <a:t>(18)</a:t>
                      </a:r>
                      <a:endParaRPr sz="900">
                        <a:latin typeface="Arial"/>
                        <a:cs typeface="Arial"/>
                      </a:endParaRPr>
                    </a:p>
                  </a:txBody>
                  <a:tcPr marL="0" marR="0" marT="2540" marB="0">
                    <a:lnR w="9525">
                      <a:solidFill>
                        <a:srgbClr val="000000"/>
                      </a:solidFill>
                      <a:prstDash val="solid"/>
                    </a:lnR>
                    <a:solidFill>
                      <a:srgbClr val="FFFFFF"/>
                    </a:solidFill>
                  </a:tcPr>
                </a:tc>
                <a:extLst>
                  <a:ext uri="{0D108BD9-81ED-4DB2-BD59-A6C34878D82A}">
                    <a16:rowId xmlns:a16="http://schemas.microsoft.com/office/drawing/2014/main" val="10014"/>
                  </a:ext>
                </a:extLst>
              </a:tr>
              <a:tr h="207199">
                <a:tc>
                  <a:txBody>
                    <a:bodyPr/>
                    <a:lstStyle/>
                    <a:p>
                      <a:pPr marL="120650">
                        <a:lnSpc>
                          <a:spcPct val="100000"/>
                        </a:lnSpc>
                        <a:spcBef>
                          <a:spcPts val="20"/>
                        </a:spcBef>
                      </a:pPr>
                      <a:r>
                        <a:rPr sz="900">
                          <a:latin typeface="Arial"/>
                          <a:cs typeface="Arial"/>
                        </a:rPr>
                        <a:t>≥</a:t>
                      </a:r>
                      <a:r>
                        <a:rPr sz="900" spc="25">
                          <a:latin typeface="Arial"/>
                          <a:cs typeface="Arial"/>
                        </a:rPr>
                        <a:t> </a:t>
                      </a:r>
                      <a:r>
                        <a:rPr sz="900" spc="-60">
                          <a:latin typeface="Arial"/>
                          <a:cs typeface="Arial"/>
                        </a:rPr>
                        <a:t>4</a:t>
                      </a:r>
                      <a:endParaRPr sz="900">
                        <a:latin typeface="Arial"/>
                        <a:cs typeface="Arial"/>
                      </a:endParaRPr>
                    </a:p>
                  </a:txBody>
                  <a:tcPr marL="0" marR="0" marT="2540" marB="0">
                    <a:lnL w="9525">
                      <a:solidFill>
                        <a:srgbClr val="000000"/>
                      </a:solidFill>
                      <a:prstDash val="solid"/>
                    </a:lnL>
                    <a:lnB w="9525">
                      <a:solidFill>
                        <a:srgbClr val="000000"/>
                      </a:solidFill>
                      <a:prstDash val="solid"/>
                    </a:lnB>
                    <a:solidFill>
                      <a:srgbClr val="FFFFFF"/>
                    </a:solidFill>
                  </a:tcPr>
                </a:tc>
                <a:tc>
                  <a:txBody>
                    <a:bodyPr/>
                    <a:lstStyle/>
                    <a:p>
                      <a:pPr marR="259715" algn="r">
                        <a:lnSpc>
                          <a:spcPct val="100000"/>
                        </a:lnSpc>
                        <a:spcBef>
                          <a:spcPts val="20"/>
                        </a:spcBef>
                      </a:pPr>
                      <a:r>
                        <a:rPr sz="900">
                          <a:latin typeface="Arial"/>
                          <a:cs typeface="Arial"/>
                        </a:rPr>
                        <a:t>147</a:t>
                      </a:r>
                      <a:r>
                        <a:rPr sz="900" spc="55">
                          <a:latin typeface="Arial"/>
                          <a:cs typeface="Arial"/>
                        </a:rPr>
                        <a:t> </a:t>
                      </a:r>
                      <a:r>
                        <a:rPr sz="900" spc="-20">
                          <a:latin typeface="Arial"/>
                          <a:cs typeface="Arial"/>
                        </a:rPr>
                        <a:t>(74)</a:t>
                      </a:r>
                      <a:endParaRPr sz="900">
                        <a:latin typeface="Arial"/>
                        <a:cs typeface="Arial"/>
                      </a:endParaRPr>
                    </a:p>
                  </a:txBody>
                  <a:tcPr marL="0" marR="0" marT="2540" marB="0">
                    <a:lnB w="9525">
                      <a:solidFill>
                        <a:srgbClr val="000000"/>
                      </a:solidFill>
                      <a:prstDash val="solid"/>
                    </a:lnB>
                    <a:solidFill>
                      <a:srgbClr val="FFFFFF"/>
                    </a:solidFill>
                  </a:tcPr>
                </a:tc>
                <a:tc>
                  <a:txBody>
                    <a:bodyPr/>
                    <a:lstStyle/>
                    <a:p>
                      <a:pPr marR="327025" algn="r">
                        <a:lnSpc>
                          <a:spcPct val="100000"/>
                        </a:lnSpc>
                        <a:spcBef>
                          <a:spcPts val="20"/>
                        </a:spcBef>
                      </a:pPr>
                      <a:r>
                        <a:rPr sz="900">
                          <a:latin typeface="Arial"/>
                          <a:cs typeface="Arial"/>
                        </a:rPr>
                        <a:t>153</a:t>
                      </a:r>
                      <a:r>
                        <a:rPr sz="900" spc="55">
                          <a:latin typeface="Arial"/>
                          <a:cs typeface="Arial"/>
                        </a:rPr>
                        <a:t> </a:t>
                      </a:r>
                      <a:r>
                        <a:rPr sz="900" spc="-20">
                          <a:latin typeface="Arial"/>
                          <a:cs typeface="Arial"/>
                        </a:rPr>
                        <a:t>(75)</a:t>
                      </a:r>
                      <a:endParaRPr sz="900">
                        <a:latin typeface="Arial"/>
                        <a:cs typeface="Arial"/>
                      </a:endParaRPr>
                    </a:p>
                  </a:txBody>
                  <a:tcPr marL="0" marR="0" marT="2540" marB="0">
                    <a:lnB w="9525">
                      <a:solidFill>
                        <a:srgbClr val="000000"/>
                      </a:solidFill>
                      <a:prstDash val="solid"/>
                    </a:lnB>
                    <a:solidFill>
                      <a:srgbClr val="FFFFFF"/>
                    </a:solidFill>
                  </a:tcPr>
                </a:tc>
                <a:tc>
                  <a:txBody>
                    <a:bodyPr/>
                    <a:lstStyle/>
                    <a:p>
                      <a:pPr marR="33655" algn="ctr">
                        <a:lnSpc>
                          <a:spcPct val="100000"/>
                        </a:lnSpc>
                        <a:spcBef>
                          <a:spcPts val="20"/>
                        </a:spcBef>
                      </a:pPr>
                      <a:r>
                        <a:rPr sz="900">
                          <a:latin typeface="Arial"/>
                          <a:cs typeface="Arial"/>
                        </a:rPr>
                        <a:t>65</a:t>
                      </a:r>
                      <a:r>
                        <a:rPr sz="900" spc="40">
                          <a:latin typeface="Arial"/>
                          <a:cs typeface="Arial"/>
                        </a:rPr>
                        <a:t> </a:t>
                      </a:r>
                      <a:r>
                        <a:rPr sz="900" spc="-20">
                          <a:latin typeface="Arial"/>
                          <a:cs typeface="Arial"/>
                        </a:rPr>
                        <a:t>(89)</a:t>
                      </a:r>
                      <a:endParaRPr sz="900">
                        <a:latin typeface="Arial"/>
                        <a:cs typeface="Arial"/>
                      </a:endParaRPr>
                    </a:p>
                  </a:txBody>
                  <a:tcPr marL="0" marR="0" marT="2540" marB="0">
                    <a:lnB w="9525">
                      <a:solidFill>
                        <a:srgbClr val="000000"/>
                      </a:solidFill>
                      <a:prstDash val="solid"/>
                    </a:lnB>
                    <a:solidFill>
                      <a:srgbClr val="FFFFFF"/>
                    </a:solidFill>
                  </a:tcPr>
                </a:tc>
                <a:tc>
                  <a:txBody>
                    <a:bodyPr/>
                    <a:lstStyle/>
                    <a:p>
                      <a:pPr marR="33655" algn="ctr">
                        <a:lnSpc>
                          <a:spcPct val="100000"/>
                        </a:lnSpc>
                        <a:spcBef>
                          <a:spcPts val="20"/>
                        </a:spcBef>
                      </a:pPr>
                      <a:r>
                        <a:rPr sz="900">
                          <a:latin typeface="Arial"/>
                          <a:cs typeface="Arial"/>
                        </a:rPr>
                        <a:t>54</a:t>
                      </a:r>
                      <a:r>
                        <a:rPr sz="900" spc="40">
                          <a:latin typeface="Arial"/>
                          <a:cs typeface="Arial"/>
                        </a:rPr>
                        <a:t> </a:t>
                      </a:r>
                      <a:r>
                        <a:rPr sz="900" spc="-20">
                          <a:latin typeface="Arial"/>
                          <a:cs typeface="Arial"/>
                        </a:rPr>
                        <a:t>(81)</a:t>
                      </a:r>
                      <a:endParaRPr sz="900">
                        <a:latin typeface="Arial"/>
                        <a:cs typeface="Arial"/>
                      </a:endParaRPr>
                    </a:p>
                  </a:txBody>
                  <a:tcPr marL="0" marR="0" marT="2540" marB="0">
                    <a:lnR w="9525">
                      <a:solidFill>
                        <a:srgbClr val="000000"/>
                      </a:solidFill>
                      <a:prstDash val="solid"/>
                    </a:lnR>
                    <a:lnB w="9525">
                      <a:solidFill>
                        <a:srgbClr val="000000"/>
                      </a:solidFill>
                      <a:prstDash val="solid"/>
                    </a:lnB>
                    <a:solidFill>
                      <a:srgbClr val="FFFFFF"/>
                    </a:solidFill>
                  </a:tcPr>
                </a:tc>
                <a:extLst>
                  <a:ext uri="{0D108BD9-81ED-4DB2-BD59-A6C34878D82A}">
                    <a16:rowId xmlns:a16="http://schemas.microsoft.com/office/drawing/2014/main" val="10015"/>
                  </a:ext>
                </a:extLst>
              </a:tr>
            </a:tbl>
          </a:graphicData>
        </a:graphic>
      </p:graphicFrame>
      <p:sp>
        <p:nvSpPr>
          <p:cNvPr id="6" name="object 296">
            <a:extLst>
              <a:ext uri="{FF2B5EF4-FFF2-40B4-BE49-F238E27FC236}">
                <a16:creationId xmlns:a16="http://schemas.microsoft.com/office/drawing/2014/main" id="{0E6F7515-0D75-6744-D4DB-1E60409C8A85}"/>
              </a:ext>
            </a:extLst>
          </p:cNvPr>
          <p:cNvSpPr txBox="1"/>
          <p:nvPr/>
        </p:nvSpPr>
        <p:spPr>
          <a:xfrm>
            <a:off x="5174890" y="1682725"/>
            <a:ext cx="3321410" cy="169277"/>
          </a:xfrm>
          <a:prstGeom prst="rect">
            <a:avLst/>
          </a:prstGeom>
        </p:spPr>
        <p:txBody>
          <a:bodyPr vert="horz" wrap="square" lIns="0" tIns="15240" rIns="0" bIns="0" rtlCol="0">
            <a:spAutoFit/>
          </a:bodyPr>
          <a:lstStyle/>
          <a:p>
            <a:pPr marL="12700" marR="0" lvl="0" indent="0" algn="l" defTabSz="914400" rtl="0" eaLnBrk="1" fontAlgn="auto" latinLnBrk="0" hangingPunct="1">
              <a:lnSpc>
                <a:spcPct val="100000"/>
              </a:lnSpc>
              <a:spcBef>
                <a:spcPts val="120"/>
              </a:spcBef>
              <a:spcAft>
                <a:spcPts val="0"/>
              </a:spcAft>
              <a:buClrTx/>
              <a:buSzTx/>
              <a:buFontTx/>
              <a:buNone/>
              <a:tabLst/>
              <a:defRPr/>
            </a:pPr>
            <a:r>
              <a:rPr kumimoji="0" sz="1000" b="1" i="0" u="none" strike="noStrike" kern="1200" cap="none" spc="0" normalizeH="0" baseline="0" noProof="0">
                <a:ln>
                  <a:noFill/>
                </a:ln>
                <a:solidFill>
                  <a:srgbClr val="9F1D21"/>
                </a:solidFill>
                <a:effectLst/>
                <a:uLnTx/>
                <a:uFillTx/>
                <a:latin typeface="Arial"/>
                <a:ea typeface="+mn-ea"/>
                <a:cs typeface="Arial"/>
              </a:rPr>
              <a:t>Table</a:t>
            </a:r>
            <a:r>
              <a:rPr kumimoji="0" sz="1000" b="1" i="0" u="none" strike="noStrike" kern="1200" cap="none" spc="20"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1.</a:t>
            </a:r>
            <a:r>
              <a:rPr kumimoji="0" sz="1000" b="1" i="0" u="none" strike="noStrike" kern="1200" cap="none" spc="25"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Demographics</a:t>
            </a:r>
            <a:r>
              <a:rPr kumimoji="0" sz="1000" b="1" i="0" u="none" strike="noStrike" kern="1200" cap="none" spc="20"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and</a:t>
            </a:r>
            <a:r>
              <a:rPr kumimoji="0" sz="1000" b="1" i="0" u="none" strike="noStrike" kern="1200" cap="none" spc="25"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baseline</a:t>
            </a:r>
            <a:r>
              <a:rPr kumimoji="0" sz="1000" b="1" i="0" u="none" strike="noStrike" kern="1200" cap="none" spc="20" normalizeH="0" baseline="0" noProof="0">
                <a:ln>
                  <a:noFill/>
                </a:ln>
                <a:solidFill>
                  <a:srgbClr val="9F1D21"/>
                </a:solidFill>
                <a:effectLst/>
                <a:uLnTx/>
                <a:uFillTx/>
                <a:latin typeface="Arial"/>
                <a:ea typeface="+mn-ea"/>
                <a:cs typeface="Arial"/>
              </a:rPr>
              <a:t> </a:t>
            </a:r>
            <a:r>
              <a:rPr kumimoji="0" sz="1000" b="1" i="0" u="none" strike="noStrike" kern="1200" cap="none" spc="-10" normalizeH="0" baseline="0" noProof="0">
                <a:ln>
                  <a:noFill/>
                </a:ln>
                <a:solidFill>
                  <a:srgbClr val="9F1D21"/>
                </a:solidFill>
                <a:effectLst/>
                <a:uLnTx/>
                <a:uFillTx/>
                <a:latin typeface="Arial"/>
                <a:ea typeface="+mn-ea"/>
                <a:cs typeface="Arial"/>
              </a:rPr>
              <a:t>characteristics</a:t>
            </a:r>
            <a:endParaRPr kumimoji="0" sz="1000" b="0" i="0" u="none" strike="noStrike" kern="1200" cap="none" spc="0" normalizeH="0" baseline="0" noProof="0">
              <a:ln>
                <a:noFill/>
              </a:ln>
              <a:solidFill>
                <a:srgbClr val="54565B"/>
              </a:solidFill>
              <a:effectLst/>
              <a:uLnTx/>
              <a:uFillTx/>
              <a:latin typeface="Arial"/>
              <a:ea typeface="+mn-ea"/>
              <a:cs typeface="Arial"/>
            </a:endParaRPr>
          </a:p>
        </p:txBody>
      </p:sp>
      <p:sp>
        <p:nvSpPr>
          <p:cNvPr id="7" name="object 300">
            <a:extLst>
              <a:ext uri="{FF2B5EF4-FFF2-40B4-BE49-F238E27FC236}">
                <a16:creationId xmlns:a16="http://schemas.microsoft.com/office/drawing/2014/main" id="{8AF8B57E-CC7C-3B19-6860-21C9D27220F8}"/>
              </a:ext>
            </a:extLst>
          </p:cNvPr>
          <p:cNvSpPr txBox="1"/>
          <p:nvPr/>
        </p:nvSpPr>
        <p:spPr>
          <a:xfrm>
            <a:off x="5174890" y="5444452"/>
            <a:ext cx="6375426" cy="886140"/>
          </a:xfrm>
          <a:prstGeom prst="rect">
            <a:avLst/>
          </a:prstGeom>
        </p:spPr>
        <p:txBody>
          <a:bodyPr vert="horz" wrap="square" lIns="0" tIns="13970" rIns="0" bIns="0" rtlCol="0">
            <a:spAutoFit/>
          </a:bodyPr>
          <a:lstStyle/>
          <a:p>
            <a:pPr marL="38100" marR="0" lvl="0" indent="0" algn="l" defTabSz="914400" rtl="0" eaLnBrk="1" fontAlgn="auto" latinLnBrk="0" hangingPunct="1">
              <a:lnSpc>
                <a:spcPct val="100000"/>
              </a:lnSpc>
              <a:spcBef>
                <a:spcPts val="110"/>
              </a:spcBef>
              <a:spcAft>
                <a:spcPts val="0"/>
              </a:spcAft>
              <a:buClrTx/>
              <a:buSzTx/>
              <a:buFontTx/>
              <a:buNone/>
              <a:tabLst/>
              <a:defRPr/>
            </a:pPr>
            <a:r>
              <a:rPr kumimoji="0" sz="800" b="0" i="0" u="none" strike="noStrike" kern="1200" cap="none" spc="0" normalizeH="0" baseline="0" noProof="0">
                <a:ln>
                  <a:noFill/>
                </a:ln>
                <a:solidFill>
                  <a:srgbClr val="54565B"/>
                </a:solidFill>
                <a:effectLst/>
                <a:uLnTx/>
                <a:uFillTx/>
                <a:latin typeface="Arial"/>
                <a:ea typeface="+mn-ea"/>
                <a:cs typeface="Arial"/>
              </a:rPr>
              <a:t>BMI,</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body</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mass</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index;</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CDK,</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cyclin-dependent</a:t>
            </a:r>
            <a:r>
              <a:rPr kumimoji="0" sz="800" b="0" i="0" u="none" strike="noStrike" kern="1200" cap="none" spc="2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kinase;</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ECOG</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PS,</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Eastern</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Cooperative</a:t>
            </a:r>
            <a:r>
              <a:rPr kumimoji="0" sz="800" b="0" i="0" u="none" strike="noStrike" kern="1200" cap="none" spc="2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Oncology</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Group</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performance</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status;</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SG,</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sacituzumab</a:t>
            </a:r>
            <a:r>
              <a:rPr kumimoji="0" sz="800" b="0" i="0" u="none" strike="noStrike" kern="1200" cap="none" spc="2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govitecan;</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TPC,</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treatment</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of</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physician’s</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10" normalizeH="0" baseline="0" noProof="0">
                <a:ln>
                  <a:noFill/>
                </a:ln>
                <a:solidFill>
                  <a:srgbClr val="54565B"/>
                </a:solidFill>
                <a:effectLst/>
                <a:uLnTx/>
                <a:uFillTx/>
                <a:latin typeface="Arial"/>
                <a:ea typeface="+mn-ea"/>
                <a:cs typeface="Arial"/>
              </a:rPr>
              <a:t>choice.</a:t>
            </a:r>
            <a:endParaRPr kumimoji="0" sz="800" b="0" i="0" u="none" strike="noStrike" kern="1200" cap="none" spc="0" normalizeH="0" baseline="0" noProof="0">
              <a:ln>
                <a:noFill/>
              </a:ln>
              <a:solidFill>
                <a:srgbClr val="54565B"/>
              </a:solidFill>
              <a:effectLst/>
              <a:uLnTx/>
              <a:uFillTx/>
              <a:latin typeface="Arial"/>
              <a:ea typeface="+mn-ea"/>
              <a:cs typeface="Arial"/>
            </a:endParaRPr>
          </a:p>
          <a:p>
            <a:pPr marL="38100" marR="30480" lvl="0" indent="0" algn="l" defTabSz="914400" rtl="0" eaLnBrk="1" fontAlgn="auto" latinLnBrk="0" hangingPunct="1">
              <a:lnSpc>
                <a:spcPct val="102600"/>
              </a:lnSpc>
              <a:spcBef>
                <a:spcPts val="0"/>
              </a:spcBef>
              <a:spcAft>
                <a:spcPts val="0"/>
              </a:spcAft>
              <a:buClrTx/>
              <a:buSzTx/>
              <a:buFontTx/>
              <a:buNone/>
              <a:tabLst/>
              <a:defRPr/>
            </a:pPr>
            <a:r>
              <a:rPr kumimoji="0" sz="700" b="0" i="0" u="none" strike="noStrike" kern="1200" cap="none" spc="0" normalizeH="0" baseline="41666" noProof="0">
                <a:ln>
                  <a:noFill/>
                </a:ln>
                <a:solidFill>
                  <a:srgbClr val="54565B"/>
                </a:solidFill>
                <a:effectLst/>
                <a:uLnTx/>
                <a:uFillTx/>
                <a:latin typeface="Arial"/>
                <a:ea typeface="+mn-ea"/>
                <a:cs typeface="Arial"/>
              </a:rPr>
              <a:t>a</a:t>
            </a:r>
            <a:r>
              <a:rPr kumimoji="0" sz="800" b="0" i="0" u="none" strike="noStrike" kern="1200" cap="none" spc="0" normalizeH="0" baseline="0" noProof="0">
                <a:ln>
                  <a:noFill/>
                </a:ln>
                <a:solidFill>
                  <a:srgbClr val="54565B"/>
                </a:solidFill>
                <a:effectLst/>
                <a:uLnTx/>
                <a:uFillTx/>
                <a:latin typeface="Arial"/>
                <a:ea typeface="+mn-ea"/>
                <a:cs typeface="Arial"/>
              </a:rPr>
              <a:t>Numbers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may</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not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add</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up</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to</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100</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because</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of</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rounding.</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41666" noProof="0">
                <a:ln>
                  <a:noFill/>
                </a:ln>
                <a:solidFill>
                  <a:srgbClr val="54565B"/>
                </a:solidFill>
                <a:effectLst/>
                <a:uLnTx/>
                <a:uFillTx/>
                <a:latin typeface="Arial"/>
                <a:ea typeface="+mn-ea"/>
                <a:cs typeface="Arial"/>
              </a:rPr>
              <a:t>b</a:t>
            </a:r>
            <a:r>
              <a:rPr kumimoji="0" sz="800" b="0" i="0" u="none" strike="noStrike" kern="1200" cap="none" spc="0" normalizeH="0" baseline="0" noProof="0">
                <a:ln>
                  <a:noFill/>
                </a:ln>
                <a:solidFill>
                  <a:srgbClr val="54565B"/>
                </a:solidFill>
                <a:effectLst/>
                <a:uLnTx/>
                <a:uFillTx/>
                <a:latin typeface="Arial"/>
                <a:ea typeface="+mn-ea"/>
                <a:cs typeface="Arial"/>
              </a:rPr>
              <a:t>Other</a:t>
            </a:r>
            <a:r>
              <a:rPr kumimoji="0" sz="800" b="0" i="0" u="none" strike="noStrike" kern="1200" cap="none" spc="-10" normalizeH="0" baseline="0" noProof="0">
                <a:ln>
                  <a:noFill/>
                </a:ln>
                <a:solidFill>
                  <a:srgbClr val="54565B"/>
                </a:solidFill>
                <a:effectLst/>
                <a:uLnTx/>
                <a:uFillTx/>
                <a:latin typeface="Arial"/>
                <a:ea typeface="+mn-ea"/>
                <a:cs typeface="Arial"/>
              </a:rPr>
              <a:t> includes</a:t>
            </a:r>
            <a:r>
              <a:rPr kumimoji="0" sz="800" b="0" i="0" u="none" strike="noStrike" kern="1200" cap="none" spc="-2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Asian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14),</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Black</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19),</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native</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Hawaiian</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or</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other</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Pacific</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Islander</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1),</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and</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other</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races</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or</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ethnicities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2)</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in</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&lt;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65</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years</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and</a:t>
            </a:r>
            <a:r>
              <a:rPr kumimoji="0" sz="800" b="0" i="0" u="none" strike="noStrike" kern="1200" cap="none" spc="-3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Asian</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2),</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Black</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25" normalizeH="0" baseline="0" noProof="0">
                <a:ln>
                  <a:noFill/>
                </a:ln>
                <a:solidFill>
                  <a:srgbClr val="54565B"/>
                </a:solidFill>
                <a:effectLst/>
                <a:uLnTx/>
                <a:uFillTx/>
                <a:latin typeface="Arial"/>
                <a:ea typeface="+mn-ea"/>
                <a:cs typeface="Arial"/>
              </a:rPr>
              <a:t>2),</a:t>
            </a:r>
            <a:r>
              <a:rPr kumimoji="0" sz="800" b="0" i="0" u="none" strike="noStrike" kern="1200" cap="none" spc="50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multiple</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1),</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and</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other</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races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or</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ethnicities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1)</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in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65</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years.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Race</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was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not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reported</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in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98</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patients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(SG,</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47; TPC,</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51)</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&lt;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65</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years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and</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in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41</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patients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(SG,</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22; TPC,</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19)</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65</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years.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41666" noProof="0">
                <a:ln>
                  <a:noFill/>
                </a:ln>
                <a:solidFill>
                  <a:srgbClr val="54565B"/>
                </a:solidFill>
                <a:effectLst/>
                <a:uLnTx/>
                <a:uFillTx/>
                <a:latin typeface="Arial"/>
                <a:ea typeface="+mn-ea"/>
                <a:cs typeface="Arial"/>
              </a:rPr>
              <a:t>c</a:t>
            </a:r>
            <a:r>
              <a:rPr kumimoji="0" sz="800" b="0" i="0" u="none" strike="noStrike" kern="1200" cap="none" spc="0" normalizeH="0" baseline="0" noProof="0">
                <a:ln>
                  <a:noFill/>
                </a:ln>
                <a:solidFill>
                  <a:srgbClr val="54565B"/>
                </a:solidFill>
                <a:effectLst/>
                <a:uLnTx/>
                <a:uFillTx/>
                <a:latin typeface="Arial"/>
                <a:ea typeface="+mn-ea"/>
                <a:cs typeface="Arial"/>
              </a:rPr>
              <a:t>Prior</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CDK4/6</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inhibitor</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25" normalizeH="0" baseline="0" noProof="0">
                <a:ln>
                  <a:noFill/>
                </a:ln>
                <a:solidFill>
                  <a:srgbClr val="54565B"/>
                </a:solidFill>
                <a:effectLst/>
                <a:uLnTx/>
                <a:uFillTx/>
                <a:latin typeface="Arial"/>
                <a:ea typeface="+mn-ea"/>
                <a:cs typeface="Arial"/>
              </a:rPr>
              <a:t>use</a:t>
            </a:r>
            <a:r>
              <a:rPr kumimoji="0" sz="800" b="0" i="0" u="none" strike="noStrike" kern="1200" cap="none" spc="50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was</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unknown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in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7</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patients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(SG,</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4;</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TPC,</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3)</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&lt;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65</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years</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and</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in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1</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patient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(SG,</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1)</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65</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10" normalizeH="0" baseline="0" noProof="0">
                <a:ln>
                  <a:noFill/>
                </a:ln>
                <a:solidFill>
                  <a:srgbClr val="54565B"/>
                </a:solidFill>
                <a:effectLst/>
                <a:uLnTx/>
                <a:uFillTx/>
                <a:latin typeface="Arial"/>
                <a:ea typeface="+mn-ea"/>
                <a:cs typeface="Arial"/>
              </a:rPr>
              <a:t>years.</a:t>
            </a:r>
            <a:endParaRPr kumimoji="0" sz="800" b="0" i="0" u="none" strike="noStrike" kern="1200" cap="none" spc="0" normalizeH="0" baseline="0" noProof="0">
              <a:ln>
                <a:noFill/>
              </a:ln>
              <a:solidFill>
                <a:srgbClr val="54565B"/>
              </a:solidFill>
              <a:effectLst/>
              <a:uLnTx/>
              <a:uFillTx/>
              <a:latin typeface="Arial"/>
              <a:ea typeface="+mn-ea"/>
              <a:cs typeface="Arial"/>
            </a:endParaRPr>
          </a:p>
        </p:txBody>
      </p:sp>
    </p:spTree>
    <p:extLst>
      <p:ext uri="{BB962C8B-B14F-4D97-AF65-F5344CB8AC3E}">
        <p14:creationId xmlns:p14="http://schemas.microsoft.com/office/powerpoint/2010/main" val="3156431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34C07-532A-5553-B485-C594BDD76DCB}"/>
              </a:ext>
            </a:extLst>
          </p:cNvPr>
          <p:cNvSpPr>
            <a:spLocks noGrp="1"/>
          </p:cNvSpPr>
          <p:nvPr>
            <p:ph type="title"/>
          </p:nvPr>
        </p:nvSpPr>
        <p:spPr/>
        <p:txBody>
          <a:bodyPr/>
          <a:lstStyle/>
          <a:p>
            <a:r>
              <a:rPr lang="en-US" sz="4400">
                <a:solidFill>
                  <a:schemeClr val="accent1"/>
                </a:solidFill>
              </a:rPr>
              <a:t>Results</a:t>
            </a:r>
            <a:br>
              <a:rPr lang="en-US" sz="4400">
                <a:solidFill>
                  <a:schemeClr val="accent1"/>
                </a:solidFill>
              </a:rPr>
            </a:br>
            <a:r>
              <a:rPr lang="en-US" sz="2400">
                <a:solidFill>
                  <a:schemeClr val="accent1"/>
                </a:solidFill>
              </a:rPr>
              <a:t>Efficacy by age subgroup</a:t>
            </a:r>
            <a:endParaRPr lang="en-IE" sz="2400"/>
          </a:p>
        </p:txBody>
      </p:sp>
      <p:sp>
        <p:nvSpPr>
          <p:cNvPr id="3" name="Slide Number Placeholder 2">
            <a:extLst>
              <a:ext uri="{FF2B5EF4-FFF2-40B4-BE49-F238E27FC236}">
                <a16:creationId xmlns:a16="http://schemas.microsoft.com/office/drawing/2014/main" id="{E838BB9B-E067-19D2-7F01-D271EA0B53AA}"/>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E2EEC7C4-BFE9-5AAC-3D48-0B94AD0A89F4}"/>
              </a:ext>
            </a:extLst>
          </p:cNvPr>
          <p:cNvSpPr>
            <a:spLocks noGrp="1"/>
          </p:cNvSpPr>
          <p:nvPr>
            <p:ph type="body" sz="quarter" idx="10"/>
          </p:nvPr>
        </p:nvSpPr>
        <p:spPr>
          <a:xfrm>
            <a:off x="577849" y="1417638"/>
            <a:ext cx="11046591" cy="4422775"/>
          </a:xfrm>
        </p:spPr>
        <p:txBody>
          <a:bodyPr/>
          <a:lstStyle/>
          <a:p>
            <a:pPr>
              <a:buFont typeface="Arial" panose="020B0604020202020204" pitchFamily="34" charset="0"/>
              <a:buChar char="•"/>
            </a:pPr>
            <a:r>
              <a:rPr lang="en-IE" sz="1800" dirty="0">
                <a:solidFill>
                  <a:schemeClr val="accent1"/>
                </a:solidFill>
                <a:latin typeface="Arial" panose="020B0604020202020204" pitchFamily="34" charset="0"/>
                <a:cs typeface="Arial" panose="020B0604020202020204" pitchFamily="34" charset="0"/>
              </a:rPr>
              <a:t>PFS and OS </a:t>
            </a:r>
            <a:r>
              <a:rPr lang="en-IE" sz="1800" dirty="0" err="1">
                <a:solidFill>
                  <a:schemeClr val="accent1"/>
                </a:solidFill>
                <a:latin typeface="Arial" panose="020B0604020202020204" pitchFamily="34" charset="0"/>
                <a:cs typeface="Arial" panose="020B0604020202020204" pitchFamily="34" charset="0"/>
              </a:rPr>
              <a:t>favored</a:t>
            </a:r>
            <a:r>
              <a:rPr lang="en-IE" sz="1800" dirty="0">
                <a:solidFill>
                  <a:schemeClr val="accent1"/>
                </a:solidFill>
                <a:latin typeface="Arial" panose="020B0604020202020204" pitchFamily="34" charset="0"/>
                <a:cs typeface="Arial" panose="020B0604020202020204" pitchFamily="34" charset="0"/>
              </a:rPr>
              <a:t> SG over TPC regardless of age &lt; 65 or age ≥ 65 years </a:t>
            </a:r>
            <a:endParaRPr lang="en-IE" sz="1800" b="1" dirty="0">
              <a:solidFill>
                <a:schemeClr val="accent1"/>
              </a:solidFill>
              <a:latin typeface="Arial" panose="020B0604020202020204" pitchFamily="34" charset="0"/>
              <a:cs typeface="Arial" panose="020B0604020202020204" pitchFamily="34" charset="0"/>
            </a:endParaRPr>
          </a:p>
          <a:p>
            <a:pPr>
              <a:buFont typeface="Arial" panose="020B0604020202020204" pitchFamily="34" charset="0"/>
              <a:buChar char="•"/>
            </a:pPr>
            <a:endParaRPr lang="en-IE" sz="1800" dirty="0">
              <a:solidFill>
                <a:schemeClr val="accent1"/>
              </a:solidFill>
              <a:latin typeface="Arial" panose="020B0604020202020204" pitchFamily="34" charset="0"/>
              <a:cs typeface="Arial" panose="020B0604020202020204" pitchFamily="34" charset="0"/>
            </a:endParaRPr>
          </a:p>
        </p:txBody>
      </p:sp>
      <p:sp>
        <p:nvSpPr>
          <p:cNvPr id="5" name="object 20">
            <a:extLst>
              <a:ext uri="{FF2B5EF4-FFF2-40B4-BE49-F238E27FC236}">
                <a16:creationId xmlns:a16="http://schemas.microsoft.com/office/drawing/2014/main" id="{48F73F8E-8E0F-5808-1A27-5DA4E916BB02}"/>
              </a:ext>
            </a:extLst>
          </p:cNvPr>
          <p:cNvSpPr txBox="1"/>
          <p:nvPr/>
        </p:nvSpPr>
        <p:spPr>
          <a:xfrm>
            <a:off x="577849" y="1912530"/>
            <a:ext cx="1941830" cy="150495"/>
          </a:xfrm>
          <a:prstGeom prst="rect">
            <a:avLst/>
          </a:prstGeom>
        </p:spPr>
        <p:txBody>
          <a:bodyPr vert="horz" wrap="square" lIns="0" tIns="15240" rIns="0" bIns="0" rtlCol="0">
            <a:spAutoFit/>
          </a:bodyPr>
          <a:lstStyle/>
          <a:p>
            <a:pPr marL="0" marR="0" lvl="0" indent="0" algn="l" defTabSz="914400" rtl="0" eaLnBrk="1" fontAlgn="auto" latinLnBrk="0" hangingPunct="1">
              <a:lnSpc>
                <a:spcPct val="100000"/>
              </a:lnSpc>
              <a:spcBef>
                <a:spcPts val="120"/>
              </a:spcBef>
              <a:spcAft>
                <a:spcPts val="0"/>
              </a:spcAft>
              <a:buClrTx/>
              <a:buSzTx/>
              <a:buFontTx/>
              <a:buNone/>
              <a:tabLst/>
              <a:defRPr/>
            </a:pPr>
            <a:r>
              <a:rPr kumimoji="0" sz="800" b="1" i="0" u="none" strike="noStrike" kern="1200" cap="none" spc="0" normalizeH="0" baseline="0" noProof="0">
                <a:ln>
                  <a:noFill/>
                </a:ln>
                <a:solidFill>
                  <a:srgbClr val="9F1D21"/>
                </a:solidFill>
                <a:effectLst/>
                <a:uLnTx/>
                <a:uFillTx/>
                <a:latin typeface="Arial"/>
                <a:ea typeface="+mn-ea"/>
                <a:cs typeface="Arial"/>
              </a:rPr>
              <a:t>Figure</a:t>
            </a:r>
            <a:r>
              <a:rPr kumimoji="0" sz="800" b="1" i="0" u="none" strike="noStrike" kern="1200" cap="none" spc="25" normalizeH="0" baseline="0" noProof="0">
                <a:ln>
                  <a:noFill/>
                </a:ln>
                <a:solidFill>
                  <a:srgbClr val="9F1D21"/>
                </a:solidFill>
                <a:effectLst/>
                <a:uLnTx/>
                <a:uFillTx/>
                <a:latin typeface="Arial"/>
                <a:ea typeface="+mn-ea"/>
                <a:cs typeface="Arial"/>
              </a:rPr>
              <a:t> </a:t>
            </a:r>
            <a:r>
              <a:rPr kumimoji="0" sz="800" b="1" i="0" u="none" strike="noStrike" kern="1200" cap="none" spc="0" normalizeH="0" baseline="0" noProof="0">
                <a:ln>
                  <a:noFill/>
                </a:ln>
                <a:solidFill>
                  <a:srgbClr val="9F1D21"/>
                </a:solidFill>
                <a:effectLst/>
                <a:uLnTx/>
                <a:uFillTx/>
                <a:latin typeface="Arial"/>
                <a:ea typeface="+mn-ea"/>
                <a:cs typeface="Arial"/>
              </a:rPr>
              <a:t>2.</a:t>
            </a:r>
            <a:r>
              <a:rPr kumimoji="0" sz="800" b="1" i="0" u="none" strike="noStrike" kern="1200" cap="none" spc="25" normalizeH="0" baseline="0" noProof="0">
                <a:ln>
                  <a:noFill/>
                </a:ln>
                <a:solidFill>
                  <a:srgbClr val="9F1D21"/>
                </a:solidFill>
                <a:effectLst/>
                <a:uLnTx/>
                <a:uFillTx/>
                <a:latin typeface="Arial"/>
                <a:ea typeface="+mn-ea"/>
                <a:cs typeface="Arial"/>
              </a:rPr>
              <a:t> </a:t>
            </a:r>
            <a:r>
              <a:rPr kumimoji="0" sz="800" b="1" i="0" u="none" strike="noStrike" kern="1200" cap="none" spc="0" normalizeH="0" baseline="0" noProof="0">
                <a:ln>
                  <a:noFill/>
                </a:ln>
                <a:solidFill>
                  <a:srgbClr val="9F1D21"/>
                </a:solidFill>
                <a:effectLst/>
                <a:uLnTx/>
                <a:uFillTx/>
                <a:latin typeface="Arial"/>
                <a:ea typeface="+mn-ea"/>
                <a:cs typeface="Arial"/>
              </a:rPr>
              <a:t>PFS</a:t>
            </a:r>
            <a:r>
              <a:rPr kumimoji="0" sz="800" b="1" i="0" u="none" strike="noStrike" kern="1200" cap="none" spc="25" normalizeH="0" baseline="0" noProof="0">
                <a:ln>
                  <a:noFill/>
                </a:ln>
                <a:solidFill>
                  <a:srgbClr val="9F1D21"/>
                </a:solidFill>
                <a:effectLst/>
                <a:uLnTx/>
                <a:uFillTx/>
                <a:latin typeface="Arial"/>
                <a:ea typeface="+mn-ea"/>
                <a:cs typeface="Arial"/>
              </a:rPr>
              <a:t> </a:t>
            </a:r>
            <a:r>
              <a:rPr kumimoji="0" sz="800" b="1" i="0" u="none" strike="noStrike" kern="1200" cap="none" spc="0" normalizeH="0" baseline="0" noProof="0">
                <a:ln>
                  <a:noFill/>
                </a:ln>
                <a:solidFill>
                  <a:srgbClr val="9F1D21"/>
                </a:solidFill>
                <a:effectLst/>
                <a:uLnTx/>
                <a:uFillTx/>
                <a:latin typeface="Arial"/>
                <a:ea typeface="+mn-ea"/>
                <a:cs typeface="Arial"/>
              </a:rPr>
              <a:t>and</a:t>
            </a:r>
            <a:r>
              <a:rPr kumimoji="0" sz="800" b="1" i="0" u="none" strike="noStrike" kern="1200" cap="none" spc="30" normalizeH="0" baseline="0" noProof="0">
                <a:ln>
                  <a:noFill/>
                </a:ln>
                <a:solidFill>
                  <a:srgbClr val="9F1D21"/>
                </a:solidFill>
                <a:effectLst/>
                <a:uLnTx/>
                <a:uFillTx/>
                <a:latin typeface="Arial"/>
                <a:ea typeface="+mn-ea"/>
                <a:cs typeface="Arial"/>
              </a:rPr>
              <a:t> </a:t>
            </a:r>
            <a:r>
              <a:rPr kumimoji="0" sz="800" b="1" i="0" u="none" strike="noStrike" kern="1200" cap="none" spc="0" normalizeH="0" baseline="0" noProof="0">
                <a:ln>
                  <a:noFill/>
                </a:ln>
                <a:solidFill>
                  <a:srgbClr val="9F1D21"/>
                </a:solidFill>
                <a:effectLst/>
                <a:uLnTx/>
                <a:uFillTx/>
                <a:latin typeface="Arial"/>
                <a:ea typeface="+mn-ea"/>
                <a:cs typeface="Arial"/>
              </a:rPr>
              <a:t>OS</a:t>
            </a:r>
            <a:r>
              <a:rPr kumimoji="0" sz="800" b="1" i="0" u="none" strike="noStrike" kern="1200" cap="none" spc="25" normalizeH="0" baseline="0" noProof="0">
                <a:ln>
                  <a:noFill/>
                </a:ln>
                <a:solidFill>
                  <a:srgbClr val="9F1D21"/>
                </a:solidFill>
                <a:effectLst/>
                <a:uLnTx/>
                <a:uFillTx/>
                <a:latin typeface="Arial"/>
                <a:ea typeface="+mn-ea"/>
                <a:cs typeface="Arial"/>
              </a:rPr>
              <a:t> </a:t>
            </a:r>
            <a:r>
              <a:rPr kumimoji="0" sz="800" b="1" i="0" u="none" strike="noStrike" kern="1200" cap="none" spc="0" normalizeH="0" baseline="0" noProof="0">
                <a:ln>
                  <a:noFill/>
                </a:ln>
                <a:solidFill>
                  <a:srgbClr val="9F1D21"/>
                </a:solidFill>
                <a:effectLst/>
                <a:uLnTx/>
                <a:uFillTx/>
                <a:latin typeface="Arial"/>
                <a:ea typeface="+mn-ea"/>
                <a:cs typeface="Arial"/>
              </a:rPr>
              <a:t>by</a:t>
            </a:r>
            <a:r>
              <a:rPr kumimoji="0" sz="800" b="1" i="0" u="none" strike="noStrike" kern="1200" cap="none" spc="25" normalizeH="0" baseline="0" noProof="0">
                <a:ln>
                  <a:noFill/>
                </a:ln>
                <a:solidFill>
                  <a:srgbClr val="9F1D21"/>
                </a:solidFill>
                <a:effectLst/>
                <a:uLnTx/>
                <a:uFillTx/>
                <a:latin typeface="Arial"/>
                <a:ea typeface="+mn-ea"/>
                <a:cs typeface="Arial"/>
              </a:rPr>
              <a:t> </a:t>
            </a:r>
            <a:r>
              <a:rPr kumimoji="0" sz="800" b="1" i="0" u="none" strike="noStrike" kern="1200" cap="none" spc="0" normalizeH="0" baseline="0" noProof="0">
                <a:ln>
                  <a:noFill/>
                </a:ln>
                <a:solidFill>
                  <a:srgbClr val="9F1D21"/>
                </a:solidFill>
                <a:effectLst/>
                <a:uLnTx/>
                <a:uFillTx/>
                <a:latin typeface="Arial"/>
                <a:ea typeface="+mn-ea"/>
                <a:cs typeface="Arial"/>
              </a:rPr>
              <a:t>age</a:t>
            </a:r>
            <a:r>
              <a:rPr kumimoji="0" sz="800" b="1" i="0" u="none" strike="noStrike" kern="1200" cap="none" spc="30" normalizeH="0" baseline="0" noProof="0">
                <a:ln>
                  <a:noFill/>
                </a:ln>
                <a:solidFill>
                  <a:srgbClr val="9F1D21"/>
                </a:solidFill>
                <a:effectLst/>
                <a:uLnTx/>
                <a:uFillTx/>
                <a:latin typeface="Arial"/>
                <a:ea typeface="+mn-ea"/>
                <a:cs typeface="Arial"/>
              </a:rPr>
              <a:t> </a:t>
            </a:r>
            <a:r>
              <a:rPr kumimoji="0" sz="800" b="1" i="0" u="none" strike="noStrike" kern="1200" cap="none" spc="-10" normalizeH="0" baseline="0" noProof="0">
                <a:ln>
                  <a:noFill/>
                </a:ln>
                <a:solidFill>
                  <a:srgbClr val="9F1D21"/>
                </a:solidFill>
                <a:effectLst/>
                <a:uLnTx/>
                <a:uFillTx/>
                <a:latin typeface="Arial"/>
                <a:ea typeface="+mn-ea"/>
                <a:cs typeface="Arial"/>
              </a:rPr>
              <a:t>subgroup</a:t>
            </a:r>
            <a:endParaRPr kumimoji="0" sz="800" b="0" i="0" u="none" strike="noStrike" kern="1200" cap="none" spc="0" normalizeH="0" baseline="0" noProof="0">
              <a:ln>
                <a:noFill/>
              </a:ln>
              <a:solidFill>
                <a:srgbClr val="54565B"/>
              </a:solidFill>
              <a:effectLst/>
              <a:uLnTx/>
              <a:uFillTx/>
              <a:latin typeface="Arial"/>
              <a:ea typeface="+mn-ea"/>
              <a:cs typeface="Arial"/>
            </a:endParaRPr>
          </a:p>
        </p:txBody>
      </p:sp>
      <p:pic>
        <p:nvPicPr>
          <p:cNvPr id="17" name="Picture 16">
            <a:extLst>
              <a:ext uri="{FF2B5EF4-FFF2-40B4-BE49-F238E27FC236}">
                <a16:creationId xmlns:a16="http://schemas.microsoft.com/office/drawing/2014/main" id="{89D3A774-C449-8C01-0962-843F7D07A1E4}"/>
              </a:ext>
            </a:extLst>
          </p:cNvPr>
          <p:cNvPicPr>
            <a:picLocks noChangeAspect="1"/>
          </p:cNvPicPr>
          <p:nvPr/>
        </p:nvPicPr>
        <p:blipFill>
          <a:blip r:embed="rId2"/>
          <a:stretch>
            <a:fillRect/>
          </a:stretch>
        </p:blipFill>
        <p:spPr>
          <a:xfrm>
            <a:off x="376237" y="1835150"/>
            <a:ext cx="10310813" cy="4473813"/>
          </a:xfrm>
          <a:prstGeom prst="rect">
            <a:avLst/>
          </a:prstGeom>
        </p:spPr>
      </p:pic>
      <p:sp>
        <p:nvSpPr>
          <p:cNvPr id="18" name="object 317">
            <a:extLst>
              <a:ext uri="{FF2B5EF4-FFF2-40B4-BE49-F238E27FC236}">
                <a16:creationId xmlns:a16="http://schemas.microsoft.com/office/drawing/2014/main" id="{665FBB46-CC49-5861-458C-DA19230A84A4}"/>
              </a:ext>
            </a:extLst>
          </p:cNvPr>
          <p:cNvSpPr txBox="1"/>
          <p:nvPr/>
        </p:nvSpPr>
        <p:spPr>
          <a:xfrm>
            <a:off x="577516" y="6308767"/>
            <a:ext cx="9261809" cy="260328"/>
          </a:xfrm>
          <a:prstGeom prst="rect">
            <a:avLst/>
          </a:prstGeom>
        </p:spPr>
        <p:txBody>
          <a:bodyPr vert="horz" wrap="square" lIns="0" tIns="13970" rIns="0" bIns="0" rtlCol="0">
            <a:spAutoFit/>
          </a:bodyPr>
          <a:lstStyle/>
          <a:p>
            <a:pPr marL="25400" marR="0" lvl="0" indent="0" algn="l" defTabSz="914400" rtl="0" eaLnBrk="1" fontAlgn="auto" latinLnBrk="0" hangingPunct="1">
              <a:lnSpc>
                <a:spcPct val="100000"/>
              </a:lnSpc>
              <a:spcBef>
                <a:spcPts val="110"/>
              </a:spcBef>
              <a:spcAft>
                <a:spcPts val="0"/>
              </a:spcAft>
              <a:buClrTx/>
              <a:buSzTx/>
              <a:buFontTx/>
              <a:buNone/>
              <a:tabLst/>
              <a:defRPr/>
            </a:pPr>
            <a:r>
              <a:rPr kumimoji="0" sz="800" b="0" i="0" u="none" strike="noStrike" kern="1200" cap="none" spc="0" normalizeH="0" baseline="0" noProof="0" dirty="0">
                <a:ln>
                  <a:noFill/>
                </a:ln>
                <a:solidFill>
                  <a:srgbClr val="54565B"/>
                </a:solidFill>
                <a:effectLst/>
                <a:uLnTx/>
                <a:uFillTx/>
                <a:latin typeface="Arial"/>
                <a:ea typeface="+mn-ea"/>
                <a:cs typeface="Arial"/>
              </a:rPr>
              <a:t>BICR,</a:t>
            </a:r>
            <a:r>
              <a:rPr kumimoji="0" sz="800" b="0" i="0" u="none" strike="noStrike" kern="1200" cap="none" spc="1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blinded</a:t>
            </a:r>
            <a:r>
              <a:rPr kumimoji="0" sz="800" b="0" i="0" u="none" strike="noStrike" kern="1200" cap="none" spc="20"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independent</a:t>
            </a:r>
            <a:r>
              <a:rPr kumimoji="0" sz="800" b="0" i="0" u="none" strike="noStrike" kern="1200" cap="none" spc="1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central</a:t>
            </a:r>
            <a:r>
              <a:rPr kumimoji="0" sz="800" b="0" i="0" u="none" strike="noStrike" kern="1200" cap="none" spc="20"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review;</a:t>
            </a:r>
            <a:r>
              <a:rPr kumimoji="0" sz="800" b="0" i="0" u="none" strike="noStrike" kern="1200" cap="none" spc="1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CI,</a:t>
            </a:r>
            <a:r>
              <a:rPr kumimoji="0" sz="800" b="0" i="0" u="none" strike="noStrike" kern="1200" cap="none" spc="20"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confidence</a:t>
            </a:r>
            <a:r>
              <a:rPr kumimoji="0" sz="800" b="0" i="0" u="none" strike="noStrike" kern="1200" cap="none" spc="1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interval;</a:t>
            </a:r>
            <a:r>
              <a:rPr kumimoji="0" sz="800" b="0" i="0" u="none" strike="noStrike" kern="1200" cap="none" spc="20"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HR,</a:t>
            </a:r>
            <a:r>
              <a:rPr kumimoji="0" sz="800" b="0" i="0" u="none" strike="noStrike" kern="1200" cap="none" spc="1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hazard</a:t>
            </a:r>
            <a:r>
              <a:rPr kumimoji="0" sz="800" b="0" i="0" u="none" strike="noStrike" kern="1200" cap="none" spc="20"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ratio;</a:t>
            </a:r>
            <a:r>
              <a:rPr kumimoji="0" sz="800" b="0" i="0" u="none" strike="noStrike" kern="1200" cap="none" spc="20"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err="1">
                <a:ln>
                  <a:noFill/>
                </a:ln>
                <a:solidFill>
                  <a:srgbClr val="54565B"/>
                </a:solidFill>
                <a:effectLst/>
                <a:uLnTx/>
                <a:uFillTx/>
                <a:latin typeface="Arial"/>
                <a:ea typeface="+mn-ea"/>
                <a:cs typeface="Arial"/>
              </a:rPr>
              <a:t>mo</a:t>
            </a:r>
            <a:r>
              <a:rPr kumimoji="0" sz="800" b="0" i="0" u="none" strike="noStrike" kern="1200" cap="none" spc="0" normalizeH="0" baseline="0" noProof="0" dirty="0">
                <a:ln>
                  <a:noFill/>
                </a:ln>
                <a:solidFill>
                  <a:srgbClr val="54565B"/>
                </a:solidFill>
                <a:effectLst/>
                <a:uLnTx/>
                <a:uFillTx/>
                <a:latin typeface="Arial"/>
                <a:ea typeface="+mn-ea"/>
                <a:cs typeface="Arial"/>
              </a:rPr>
              <a:t>,</a:t>
            </a:r>
            <a:r>
              <a:rPr kumimoji="0" sz="800" b="0" i="0" u="none" strike="noStrike" kern="1200" cap="none" spc="1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months;</a:t>
            </a:r>
            <a:r>
              <a:rPr kumimoji="0" sz="800" b="0" i="0" u="none" strike="noStrike" kern="1200" cap="none" spc="20"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OS,</a:t>
            </a:r>
            <a:r>
              <a:rPr kumimoji="0" sz="800" b="0" i="0" u="none" strike="noStrike" kern="1200" cap="none" spc="1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overall</a:t>
            </a:r>
            <a:r>
              <a:rPr kumimoji="0" sz="800" b="0" i="0" u="none" strike="noStrike" kern="1200" cap="none" spc="20"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survival;</a:t>
            </a:r>
            <a:r>
              <a:rPr kumimoji="0" sz="800" b="0" i="0" u="none" strike="noStrike" kern="1200" cap="none" spc="1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PFS,</a:t>
            </a:r>
            <a:r>
              <a:rPr kumimoji="0" sz="800" b="0" i="0" u="none" strike="noStrike" kern="1200" cap="none" spc="20" normalizeH="0" baseline="0" noProof="0" dirty="0">
                <a:ln>
                  <a:noFill/>
                </a:ln>
                <a:solidFill>
                  <a:srgbClr val="54565B"/>
                </a:solidFill>
                <a:effectLst/>
                <a:uLnTx/>
                <a:uFillTx/>
                <a:latin typeface="Arial"/>
                <a:ea typeface="+mn-ea"/>
                <a:cs typeface="Arial"/>
              </a:rPr>
              <a:t> </a:t>
            </a:r>
            <a:r>
              <a:rPr kumimoji="0" sz="800" b="0" i="0" u="none" strike="noStrike" kern="1200" cap="none" spc="-10" normalizeH="0" baseline="0" noProof="0" dirty="0">
                <a:ln>
                  <a:noFill/>
                </a:ln>
                <a:solidFill>
                  <a:srgbClr val="54565B"/>
                </a:solidFill>
                <a:effectLst/>
                <a:uLnTx/>
                <a:uFillTx/>
                <a:latin typeface="Arial"/>
                <a:ea typeface="+mn-ea"/>
                <a:cs typeface="Arial"/>
              </a:rPr>
              <a:t>progression-</a:t>
            </a:r>
            <a:r>
              <a:rPr kumimoji="0" sz="800" b="0" i="0" u="none" strike="noStrike" kern="1200" cap="none" spc="0" normalizeH="0" baseline="0" noProof="0" dirty="0">
                <a:ln>
                  <a:noFill/>
                </a:ln>
                <a:solidFill>
                  <a:srgbClr val="54565B"/>
                </a:solidFill>
                <a:effectLst/>
                <a:uLnTx/>
                <a:uFillTx/>
                <a:latin typeface="Arial"/>
                <a:ea typeface="+mn-ea"/>
                <a:cs typeface="Arial"/>
              </a:rPr>
              <a:t>free</a:t>
            </a:r>
            <a:r>
              <a:rPr kumimoji="0" sz="800" b="0" i="0" u="none" strike="noStrike" kern="1200" cap="none" spc="1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survival;</a:t>
            </a:r>
            <a:r>
              <a:rPr kumimoji="0" sz="800" b="0" i="0" u="none" strike="noStrike" kern="1200" cap="none" spc="20"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SG,</a:t>
            </a:r>
            <a:r>
              <a:rPr kumimoji="0" sz="800" b="0" i="0" u="none" strike="noStrike" kern="1200" cap="none" spc="20"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sacituzumab</a:t>
            </a:r>
            <a:r>
              <a:rPr kumimoji="0" sz="800" b="0" i="0" u="none" strike="noStrike" kern="1200" cap="none" spc="1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err="1">
                <a:ln>
                  <a:noFill/>
                </a:ln>
                <a:solidFill>
                  <a:srgbClr val="54565B"/>
                </a:solidFill>
                <a:effectLst/>
                <a:uLnTx/>
                <a:uFillTx/>
                <a:latin typeface="Arial"/>
                <a:ea typeface="+mn-ea"/>
                <a:cs typeface="Arial"/>
              </a:rPr>
              <a:t>govitecan</a:t>
            </a:r>
            <a:r>
              <a:rPr kumimoji="0" sz="800" b="0" i="0" u="none" strike="noStrike" kern="1200" cap="none" spc="0" normalizeH="0" baseline="0" noProof="0" dirty="0">
                <a:ln>
                  <a:noFill/>
                </a:ln>
                <a:solidFill>
                  <a:srgbClr val="54565B"/>
                </a:solidFill>
                <a:effectLst/>
                <a:uLnTx/>
                <a:uFillTx/>
                <a:latin typeface="Arial"/>
                <a:ea typeface="+mn-ea"/>
                <a:cs typeface="Arial"/>
              </a:rPr>
              <a:t>;</a:t>
            </a:r>
            <a:r>
              <a:rPr kumimoji="0" sz="800" b="0" i="0" u="none" strike="noStrike" kern="1200" cap="none" spc="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TPC,</a:t>
            </a:r>
            <a:r>
              <a:rPr kumimoji="0" sz="800" b="0" i="0" u="none" strike="noStrike" kern="1200" cap="none" spc="20"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treatment</a:t>
            </a:r>
            <a:r>
              <a:rPr kumimoji="0" sz="800" b="0" i="0" u="none" strike="noStrike" kern="1200" cap="none" spc="1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of</a:t>
            </a:r>
            <a:r>
              <a:rPr kumimoji="0" sz="800" b="0" i="0" u="none" strike="noStrike" kern="1200" cap="none" spc="20"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physician’s</a:t>
            </a:r>
            <a:r>
              <a:rPr kumimoji="0" sz="800" b="0" i="0" u="none" strike="noStrike" kern="1200" cap="none" spc="20" normalizeH="0" baseline="0" noProof="0" dirty="0">
                <a:ln>
                  <a:noFill/>
                </a:ln>
                <a:solidFill>
                  <a:srgbClr val="54565B"/>
                </a:solidFill>
                <a:effectLst/>
                <a:uLnTx/>
                <a:uFillTx/>
                <a:latin typeface="Arial"/>
                <a:ea typeface="+mn-ea"/>
                <a:cs typeface="Arial"/>
              </a:rPr>
              <a:t> </a:t>
            </a:r>
            <a:r>
              <a:rPr kumimoji="0" sz="800" b="0" i="0" u="none" strike="noStrike" kern="1200" cap="none" spc="-10" normalizeH="0" baseline="0" noProof="0" dirty="0">
                <a:ln>
                  <a:noFill/>
                </a:ln>
                <a:solidFill>
                  <a:srgbClr val="54565B"/>
                </a:solidFill>
                <a:effectLst/>
                <a:uLnTx/>
                <a:uFillTx/>
                <a:latin typeface="Arial"/>
                <a:ea typeface="+mn-ea"/>
                <a:cs typeface="Arial"/>
              </a:rPr>
              <a:t>choice.</a:t>
            </a:r>
            <a:r>
              <a:rPr kumimoji="0" lang="en-IE" sz="800" b="0" i="0" u="none" strike="noStrike" kern="1200" cap="none" spc="-10" normalizeH="0" baseline="0" noProof="0" dirty="0">
                <a:ln>
                  <a:noFill/>
                </a:ln>
                <a:solidFill>
                  <a:srgbClr val="54565B"/>
                </a:solidFill>
                <a:effectLst/>
                <a:uLnTx/>
                <a:uFillTx/>
                <a:latin typeface="Arial"/>
                <a:ea typeface="+mn-ea"/>
                <a:cs typeface="Arial"/>
              </a:rPr>
              <a:t> </a:t>
            </a:r>
            <a:r>
              <a:rPr kumimoji="0" sz="700" b="0" i="0" u="none" strike="noStrike" kern="1200" cap="none" spc="0" normalizeH="0" baseline="41666" noProof="0" dirty="0" err="1">
                <a:ln>
                  <a:noFill/>
                </a:ln>
                <a:solidFill>
                  <a:srgbClr val="54565B"/>
                </a:solidFill>
                <a:effectLst/>
                <a:uLnTx/>
                <a:uFillTx/>
                <a:latin typeface="Arial"/>
                <a:ea typeface="+mn-ea"/>
                <a:cs typeface="Arial"/>
              </a:rPr>
              <a:t>a</a:t>
            </a:r>
            <a:r>
              <a:rPr kumimoji="0" sz="800" b="0" i="0" u="none" strike="noStrike" kern="1200" cap="none" spc="0" normalizeH="0" baseline="0" noProof="0" dirty="0" err="1">
                <a:ln>
                  <a:noFill/>
                </a:ln>
                <a:solidFill>
                  <a:srgbClr val="54565B"/>
                </a:solidFill>
                <a:effectLst/>
                <a:uLnTx/>
                <a:uFillTx/>
                <a:latin typeface="Arial"/>
                <a:ea typeface="+mn-ea"/>
                <a:cs typeface="Arial"/>
              </a:rPr>
              <a:t>Hazard</a:t>
            </a:r>
            <a:r>
              <a:rPr kumimoji="0" sz="800" b="0" i="0" u="none" strike="noStrike" kern="1200" cap="none" spc="0" normalizeH="0" baseline="0" noProof="0" dirty="0">
                <a:ln>
                  <a:noFill/>
                </a:ln>
                <a:solidFill>
                  <a:srgbClr val="54565B"/>
                </a:solidFill>
                <a:effectLst/>
                <a:uLnTx/>
                <a:uFillTx/>
                <a:latin typeface="Arial"/>
                <a:ea typeface="+mn-ea"/>
                <a:cs typeface="Arial"/>
              </a:rPr>
              <a:t> ratio</a:t>
            </a:r>
            <a:r>
              <a:rPr kumimoji="0" sz="800" b="0" i="0" u="none" strike="noStrike" kern="1200" cap="none" spc="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and</a:t>
            </a:r>
            <a:r>
              <a:rPr kumimoji="0" sz="800" b="0" i="0" u="none" strike="noStrike" kern="1200" cap="none" spc="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95%</a:t>
            </a:r>
            <a:r>
              <a:rPr kumimoji="0" sz="800" b="0" i="0" u="none" strike="noStrike" kern="1200" cap="none" spc="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CI</a:t>
            </a:r>
            <a:r>
              <a:rPr kumimoji="0" sz="800" b="0" i="0" u="none" strike="noStrike" kern="1200" cap="none" spc="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are based</a:t>
            </a:r>
            <a:r>
              <a:rPr kumimoji="0" sz="800" b="0" i="0" u="none" strike="noStrike" kern="1200" cap="none" spc="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on</a:t>
            </a:r>
            <a:r>
              <a:rPr kumimoji="0" sz="800" b="0" i="0" u="none" strike="noStrike" kern="1200" cap="none" spc="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unstratified</a:t>
            </a:r>
            <a:r>
              <a:rPr kumimoji="0" sz="800" b="0" i="0" u="none" strike="noStrike" kern="1200" cap="none" spc="5" normalizeH="0" baseline="0" noProof="0" dirty="0">
                <a:ln>
                  <a:noFill/>
                </a:ln>
                <a:solidFill>
                  <a:srgbClr val="54565B"/>
                </a:solidFill>
                <a:effectLst/>
                <a:uLnTx/>
                <a:uFillTx/>
                <a:latin typeface="Arial"/>
                <a:ea typeface="+mn-ea"/>
                <a:cs typeface="Arial"/>
              </a:rPr>
              <a:t> </a:t>
            </a:r>
            <a:r>
              <a:rPr kumimoji="0" sz="800" b="0" i="0" u="none" strike="noStrike" kern="1200" cap="none" spc="0" normalizeH="0" baseline="0" noProof="0" dirty="0">
                <a:ln>
                  <a:noFill/>
                </a:ln>
                <a:solidFill>
                  <a:srgbClr val="54565B"/>
                </a:solidFill>
                <a:effectLst/>
                <a:uLnTx/>
                <a:uFillTx/>
                <a:latin typeface="Arial"/>
                <a:ea typeface="+mn-ea"/>
                <a:cs typeface="Arial"/>
              </a:rPr>
              <a:t>Cox</a:t>
            </a:r>
            <a:r>
              <a:rPr kumimoji="0" sz="800" b="0" i="0" u="none" strike="noStrike" kern="1200" cap="none" spc="5" normalizeH="0" baseline="0" noProof="0" dirty="0">
                <a:ln>
                  <a:noFill/>
                </a:ln>
                <a:solidFill>
                  <a:srgbClr val="54565B"/>
                </a:solidFill>
                <a:effectLst/>
                <a:uLnTx/>
                <a:uFillTx/>
                <a:latin typeface="Arial"/>
                <a:ea typeface="+mn-ea"/>
                <a:cs typeface="Arial"/>
              </a:rPr>
              <a:t> </a:t>
            </a:r>
            <a:r>
              <a:rPr kumimoji="0" sz="800" b="0" i="0" u="none" strike="noStrike" kern="1200" cap="none" spc="-10" normalizeH="0" baseline="0" noProof="0" dirty="0">
                <a:ln>
                  <a:noFill/>
                </a:ln>
                <a:solidFill>
                  <a:srgbClr val="54565B"/>
                </a:solidFill>
                <a:effectLst/>
                <a:uLnTx/>
                <a:uFillTx/>
                <a:latin typeface="Arial"/>
                <a:ea typeface="+mn-ea"/>
                <a:cs typeface="Arial"/>
              </a:rPr>
              <a:t>regression.</a:t>
            </a:r>
            <a:endParaRPr kumimoji="0" sz="800" b="0" i="0" u="none" strike="noStrike" kern="1200" cap="none" spc="0" normalizeH="0" baseline="0" noProof="0" dirty="0">
              <a:ln>
                <a:noFill/>
              </a:ln>
              <a:solidFill>
                <a:srgbClr val="54565B"/>
              </a:solidFill>
              <a:effectLst/>
              <a:uLnTx/>
              <a:uFillTx/>
              <a:latin typeface="Arial"/>
              <a:ea typeface="+mn-ea"/>
              <a:cs typeface="Arial"/>
            </a:endParaRPr>
          </a:p>
        </p:txBody>
      </p:sp>
    </p:spTree>
    <p:extLst>
      <p:ext uri="{BB962C8B-B14F-4D97-AF65-F5344CB8AC3E}">
        <p14:creationId xmlns:p14="http://schemas.microsoft.com/office/powerpoint/2010/main" val="873209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82B4D-A2B0-486A-C45D-3100228553F8}"/>
              </a:ext>
            </a:extLst>
          </p:cNvPr>
          <p:cNvSpPr>
            <a:spLocks noGrp="1"/>
          </p:cNvSpPr>
          <p:nvPr>
            <p:ph type="title"/>
          </p:nvPr>
        </p:nvSpPr>
        <p:spPr/>
        <p:txBody>
          <a:bodyPr/>
          <a:lstStyle/>
          <a:p>
            <a:r>
              <a:rPr lang="en-US" sz="4400">
                <a:solidFill>
                  <a:schemeClr val="accent1"/>
                </a:solidFill>
              </a:rPr>
              <a:t>Results</a:t>
            </a:r>
            <a:br>
              <a:rPr lang="en-US" sz="3600">
                <a:solidFill>
                  <a:schemeClr val="accent1"/>
                </a:solidFill>
              </a:rPr>
            </a:br>
            <a:r>
              <a:rPr lang="en-US" sz="2400">
                <a:solidFill>
                  <a:schemeClr val="accent1"/>
                </a:solidFill>
              </a:rPr>
              <a:t>Responses by age subgroup</a:t>
            </a:r>
            <a:endParaRPr lang="en-IE" sz="2400"/>
          </a:p>
        </p:txBody>
      </p:sp>
      <p:sp>
        <p:nvSpPr>
          <p:cNvPr id="3" name="Slide Number Placeholder 2">
            <a:extLst>
              <a:ext uri="{FF2B5EF4-FFF2-40B4-BE49-F238E27FC236}">
                <a16:creationId xmlns:a16="http://schemas.microsoft.com/office/drawing/2014/main" id="{023800E3-7109-BD9C-838B-1447582793D8}"/>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3C8C15EE-B060-ADF7-06DD-9006A505EB03}"/>
              </a:ext>
            </a:extLst>
          </p:cNvPr>
          <p:cNvSpPr>
            <a:spLocks noGrp="1"/>
          </p:cNvSpPr>
          <p:nvPr>
            <p:ph type="body" sz="quarter" idx="10"/>
          </p:nvPr>
        </p:nvSpPr>
        <p:spPr/>
        <p:txBody>
          <a:bodyPr/>
          <a:lstStyle/>
          <a:p>
            <a:pPr>
              <a:buFont typeface="Arial" panose="020B0604020202020204" pitchFamily="34" charset="0"/>
              <a:buChar char="•"/>
            </a:pPr>
            <a:r>
              <a:rPr lang="en-IE" sz="1800">
                <a:solidFill>
                  <a:schemeClr val="accent1"/>
                </a:solidFill>
                <a:latin typeface="Arial" panose="020B0604020202020204" pitchFamily="34" charset="0"/>
                <a:cs typeface="Arial" panose="020B0604020202020204" pitchFamily="34" charset="0"/>
              </a:rPr>
              <a:t>SG demonstrated improved ORR, CBR, and DOR vs TPC in patients age &lt; 65 and ≥ 65 </a:t>
            </a:r>
            <a:r>
              <a:rPr lang="en-IE" sz="1800" b="1">
                <a:solidFill>
                  <a:schemeClr val="accent1"/>
                </a:solidFill>
                <a:latin typeface="Arial" panose="020B0604020202020204" pitchFamily="34" charset="0"/>
                <a:cs typeface="Arial" panose="020B0604020202020204" pitchFamily="34" charset="0"/>
              </a:rPr>
              <a:t>(Table 2)</a:t>
            </a:r>
          </a:p>
          <a:p>
            <a:pPr>
              <a:buFont typeface="Arial" panose="020B0604020202020204" pitchFamily="34" charset="0"/>
              <a:buChar char="•"/>
            </a:pPr>
            <a:endParaRPr lang="en-IE" sz="1800">
              <a:solidFill>
                <a:schemeClr val="accent1"/>
              </a:solidFill>
              <a:latin typeface="Arial" panose="020B0604020202020204" pitchFamily="34" charset="0"/>
              <a:cs typeface="Arial" panose="020B0604020202020204" pitchFamily="34" charset="0"/>
            </a:endParaRPr>
          </a:p>
        </p:txBody>
      </p:sp>
      <p:sp>
        <p:nvSpPr>
          <p:cNvPr id="5" name="object 42">
            <a:extLst>
              <a:ext uri="{FF2B5EF4-FFF2-40B4-BE49-F238E27FC236}">
                <a16:creationId xmlns:a16="http://schemas.microsoft.com/office/drawing/2014/main" id="{4E8188BE-DB11-3BB3-D11D-2E1F7690E030}"/>
              </a:ext>
            </a:extLst>
          </p:cNvPr>
          <p:cNvSpPr txBox="1"/>
          <p:nvPr/>
        </p:nvSpPr>
        <p:spPr>
          <a:xfrm>
            <a:off x="577849" y="2064488"/>
            <a:ext cx="2376365" cy="169277"/>
          </a:xfrm>
          <a:prstGeom prst="rect">
            <a:avLst/>
          </a:prstGeom>
        </p:spPr>
        <p:txBody>
          <a:bodyPr vert="horz" wrap="square" lIns="0" tIns="15240" rIns="0" bIns="0" rtlCol="0">
            <a:spAutoFit/>
          </a:bodyPr>
          <a:lstStyle/>
          <a:p>
            <a:pPr marL="12700" marR="0" lvl="0" indent="0" algn="l" defTabSz="914400" rtl="0" eaLnBrk="1" fontAlgn="auto" latinLnBrk="0" hangingPunct="1">
              <a:lnSpc>
                <a:spcPct val="100000"/>
              </a:lnSpc>
              <a:spcBef>
                <a:spcPts val="120"/>
              </a:spcBef>
              <a:spcAft>
                <a:spcPts val="0"/>
              </a:spcAft>
              <a:buClrTx/>
              <a:buSzTx/>
              <a:buFontTx/>
              <a:buNone/>
              <a:tabLst/>
              <a:defRPr/>
            </a:pPr>
            <a:r>
              <a:rPr kumimoji="0" sz="1000" b="1" i="0" u="none" strike="noStrike" kern="1200" cap="none" spc="0" normalizeH="0" baseline="0" noProof="0">
                <a:ln>
                  <a:noFill/>
                </a:ln>
                <a:solidFill>
                  <a:srgbClr val="9F1D21"/>
                </a:solidFill>
                <a:effectLst/>
                <a:uLnTx/>
                <a:uFillTx/>
                <a:latin typeface="Arial"/>
                <a:ea typeface="+mn-ea"/>
                <a:cs typeface="Arial"/>
              </a:rPr>
              <a:t>Table</a:t>
            </a:r>
            <a:r>
              <a:rPr kumimoji="0" sz="1000" b="1" i="0" u="none" strike="noStrike" kern="1200" cap="none" spc="15"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2.</a:t>
            </a:r>
            <a:r>
              <a:rPr kumimoji="0" sz="1000" b="1" i="0" u="none" strike="noStrike" kern="1200" cap="none" spc="15"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Responses</a:t>
            </a:r>
            <a:r>
              <a:rPr kumimoji="0" sz="1000" b="1" i="0" u="none" strike="noStrike" kern="1200" cap="none" spc="15"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by</a:t>
            </a:r>
            <a:r>
              <a:rPr kumimoji="0" sz="1000" b="1" i="0" u="none" strike="noStrike" kern="1200" cap="none" spc="15"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age</a:t>
            </a:r>
            <a:r>
              <a:rPr kumimoji="0" sz="1000" b="1" i="0" u="none" strike="noStrike" kern="1200" cap="none" spc="15" normalizeH="0" baseline="0" noProof="0">
                <a:ln>
                  <a:noFill/>
                </a:ln>
                <a:solidFill>
                  <a:srgbClr val="9F1D21"/>
                </a:solidFill>
                <a:effectLst/>
                <a:uLnTx/>
                <a:uFillTx/>
                <a:latin typeface="Arial"/>
                <a:ea typeface="+mn-ea"/>
                <a:cs typeface="Arial"/>
              </a:rPr>
              <a:t> </a:t>
            </a:r>
            <a:r>
              <a:rPr kumimoji="0" sz="1000" b="1" i="0" u="none" strike="noStrike" kern="1200" cap="none" spc="-10" normalizeH="0" baseline="0" noProof="0">
                <a:ln>
                  <a:noFill/>
                </a:ln>
                <a:solidFill>
                  <a:srgbClr val="9F1D21"/>
                </a:solidFill>
                <a:effectLst/>
                <a:uLnTx/>
                <a:uFillTx/>
                <a:latin typeface="Arial"/>
                <a:ea typeface="+mn-ea"/>
                <a:cs typeface="Arial"/>
              </a:rPr>
              <a:t>subgroup</a:t>
            </a:r>
            <a:endParaRPr kumimoji="0" sz="1000" b="0" i="0" u="none" strike="noStrike" kern="1200" cap="none" spc="0" normalizeH="0" baseline="0" noProof="0">
              <a:ln>
                <a:noFill/>
              </a:ln>
              <a:solidFill>
                <a:srgbClr val="54565B"/>
              </a:solidFill>
              <a:effectLst/>
              <a:uLnTx/>
              <a:uFillTx/>
              <a:latin typeface="Arial"/>
              <a:ea typeface="+mn-ea"/>
              <a:cs typeface="Arial"/>
            </a:endParaRPr>
          </a:p>
        </p:txBody>
      </p:sp>
      <p:graphicFrame>
        <p:nvGraphicFramePr>
          <p:cNvPr id="6" name="object 308">
            <a:extLst>
              <a:ext uri="{FF2B5EF4-FFF2-40B4-BE49-F238E27FC236}">
                <a16:creationId xmlns:a16="http://schemas.microsoft.com/office/drawing/2014/main" id="{250311CC-8C75-CE00-EF44-3C53A6566257}"/>
              </a:ext>
            </a:extLst>
          </p:cNvPr>
          <p:cNvGraphicFramePr>
            <a:graphicFrameLocks noGrp="1"/>
          </p:cNvGraphicFramePr>
          <p:nvPr/>
        </p:nvGraphicFramePr>
        <p:xfrm>
          <a:off x="2018587" y="2643671"/>
          <a:ext cx="8154825" cy="1975953"/>
        </p:xfrm>
        <a:graphic>
          <a:graphicData uri="http://schemas.openxmlformats.org/drawingml/2006/table">
            <a:tbl>
              <a:tblPr firstRow="1" bandRow="1">
                <a:tableStyleId>{2D5ABB26-0587-4C30-8999-92F81FD0307C}</a:tableStyleId>
              </a:tblPr>
              <a:tblGrid>
                <a:gridCol w="1962071">
                  <a:extLst>
                    <a:ext uri="{9D8B030D-6E8A-4147-A177-3AD203B41FA5}">
                      <a16:colId xmlns:a16="http://schemas.microsoft.com/office/drawing/2014/main" val="20000"/>
                    </a:ext>
                  </a:extLst>
                </a:gridCol>
                <a:gridCol w="1213399">
                  <a:extLst>
                    <a:ext uri="{9D8B030D-6E8A-4147-A177-3AD203B41FA5}">
                      <a16:colId xmlns:a16="http://schemas.microsoft.com/office/drawing/2014/main" val="20001"/>
                    </a:ext>
                  </a:extLst>
                </a:gridCol>
                <a:gridCol w="936331">
                  <a:extLst>
                    <a:ext uri="{9D8B030D-6E8A-4147-A177-3AD203B41FA5}">
                      <a16:colId xmlns:a16="http://schemas.microsoft.com/office/drawing/2014/main" val="20002"/>
                    </a:ext>
                  </a:extLst>
                </a:gridCol>
                <a:gridCol w="1139711">
                  <a:extLst>
                    <a:ext uri="{9D8B030D-6E8A-4147-A177-3AD203B41FA5}">
                      <a16:colId xmlns:a16="http://schemas.microsoft.com/office/drawing/2014/main" val="20003"/>
                    </a:ext>
                  </a:extLst>
                </a:gridCol>
                <a:gridCol w="933384">
                  <a:extLst>
                    <a:ext uri="{9D8B030D-6E8A-4147-A177-3AD203B41FA5}">
                      <a16:colId xmlns:a16="http://schemas.microsoft.com/office/drawing/2014/main" val="20004"/>
                    </a:ext>
                  </a:extLst>
                </a:gridCol>
                <a:gridCol w="910786">
                  <a:extLst>
                    <a:ext uri="{9D8B030D-6E8A-4147-A177-3AD203B41FA5}">
                      <a16:colId xmlns:a16="http://schemas.microsoft.com/office/drawing/2014/main" val="20005"/>
                    </a:ext>
                  </a:extLst>
                </a:gridCol>
                <a:gridCol w="1059143">
                  <a:extLst>
                    <a:ext uri="{9D8B030D-6E8A-4147-A177-3AD203B41FA5}">
                      <a16:colId xmlns:a16="http://schemas.microsoft.com/office/drawing/2014/main" val="20006"/>
                    </a:ext>
                  </a:extLst>
                </a:gridCol>
              </a:tblGrid>
              <a:tr h="337403">
                <a:tc rowSpan="2">
                  <a:txBody>
                    <a:bodyPr/>
                    <a:lstStyle/>
                    <a:p>
                      <a:pPr>
                        <a:lnSpc>
                          <a:spcPct val="100000"/>
                        </a:lnSpc>
                      </a:pPr>
                      <a:endParaRPr sz="1100">
                        <a:latin typeface="Times New Roman"/>
                        <a:cs typeface="Times New Roman"/>
                      </a:endParaRPr>
                    </a:p>
                    <a:p>
                      <a:pPr marL="53975">
                        <a:lnSpc>
                          <a:spcPct val="100000"/>
                        </a:lnSpc>
                        <a:spcBef>
                          <a:spcPts val="620"/>
                        </a:spcBef>
                      </a:pPr>
                      <a:r>
                        <a:rPr sz="1100" b="1">
                          <a:solidFill>
                            <a:srgbClr val="FFFFFF"/>
                          </a:solidFill>
                          <a:latin typeface="Arial"/>
                          <a:cs typeface="Arial"/>
                        </a:rPr>
                        <a:t>BICR</a:t>
                      </a:r>
                      <a:r>
                        <a:rPr sz="1100" b="1" spc="-15">
                          <a:solidFill>
                            <a:srgbClr val="FFFFFF"/>
                          </a:solidFill>
                          <a:latin typeface="Arial"/>
                          <a:cs typeface="Arial"/>
                        </a:rPr>
                        <a:t> </a:t>
                      </a:r>
                      <a:r>
                        <a:rPr sz="1100" b="1" spc="-10">
                          <a:solidFill>
                            <a:srgbClr val="FFFFFF"/>
                          </a:solidFill>
                          <a:latin typeface="Arial"/>
                          <a:cs typeface="Arial"/>
                        </a:rPr>
                        <a:t>analysis</a:t>
                      </a:r>
                      <a:endParaRPr sz="1100">
                        <a:latin typeface="Arial"/>
                        <a:cs typeface="Arial"/>
                      </a:endParaRPr>
                    </a:p>
                  </a:txBody>
                  <a:tcPr marL="0" marR="0" marT="0" marB="0">
                    <a:lnL w="9525">
                      <a:solidFill>
                        <a:srgbClr val="000000"/>
                      </a:solidFill>
                      <a:prstDash val="solid"/>
                    </a:lnL>
                    <a:lnB w="9525">
                      <a:solidFill>
                        <a:srgbClr val="000000"/>
                      </a:solidFill>
                      <a:prstDash val="solid"/>
                    </a:lnB>
                    <a:solidFill>
                      <a:srgbClr val="3D587F"/>
                    </a:solidFill>
                  </a:tcPr>
                </a:tc>
                <a:tc rowSpan="2">
                  <a:txBody>
                    <a:bodyPr/>
                    <a:lstStyle/>
                    <a:p>
                      <a:pPr>
                        <a:lnSpc>
                          <a:spcPct val="100000"/>
                        </a:lnSpc>
                        <a:spcBef>
                          <a:spcPts val="15"/>
                        </a:spcBef>
                      </a:pPr>
                      <a:endParaRPr sz="1100">
                        <a:latin typeface="Times New Roman"/>
                        <a:cs typeface="Times New Roman"/>
                      </a:endParaRPr>
                    </a:p>
                    <a:p>
                      <a:pPr marL="180340" algn="ctr">
                        <a:lnSpc>
                          <a:spcPts val="650"/>
                        </a:lnSpc>
                      </a:pPr>
                      <a:r>
                        <a:rPr sz="1050" b="1" spc="-25">
                          <a:solidFill>
                            <a:srgbClr val="FFFFFF"/>
                          </a:solidFill>
                          <a:latin typeface="Arial"/>
                          <a:cs typeface="Arial"/>
                        </a:rPr>
                        <a:t>SG</a:t>
                      </a:r>
                      <a:endParaRPr sz="1050">
                        <a:latin typeface="Arial"/>
                        <a:cs typeface="Arial"/>
                      </a:endParaRPr>
                    </a:p>
                    <a:p>
                      <a:pPr marL="180340" algn="ctr">
                        <a:lnSpc>
                          <a:spcPts val="650"/>
                        </a:lnSpc>
                      </a:pPr>
                      <a:r>
                        <a:rPr sz="1050" b="1">
                          <a:solidFill>
                            <a:srgbClr val="FFFFFF"/>
                          </a:solidFill>
                          <a:latin typeface="Arial"/>
                          <a:cs typeface="Arial"/>
                        </a:rPr>
                        <a:t>(n</a:t>
                      </a:r>
                      <a:r>
                        <a:rPr sz="1050" b="1" spc="35">
                          <a:solidFill>
                            <a:srgbClr val="FFFFFF"/>
                          </a:solidFill>
                          <a:latin typeface="Arial"/>
                          <a:cs typeface="Arial"/>
                        </a:rPr>
                        <a:t> </a:t>
                      </a:r>
                      <a:r>
                        <a:rPr sz="1050" b="1">
                          <a:solidFill>
                            <a:srgbClr val="FFFFFF"/>
                          </a:solidFill>
                          <a:latin typeface="Arial"/>
                          <a:cs typeface="Arial"/>
                        </a:rPr>
                        <a:t>=</a:t>
                      </a:r>
                      <a:r>
                        <a:rPr sz="1050" b="1" spc="35">
                          <a:solidFill>
                            <a:srgbClr val="FFFFFF"/>
                          </a:solidFill>
                          <a:latin typeface="Arial"/>
                          <a:cs typeface="Arial"/>
                        </a:rPr>
                        <a:t> </a:t>
                      </a:r>
                      <a:r>
                        <a:rPr sz="1050" b="1" spc="-20">
                          <a:solidFill>
                            <a:srgbClr val="FFFFFF"/>
                          </a:solidFill>
                          <a:latin typeface="Arial"/>
                          <a:cs typeface="Arial"/>
                        </a:rPr>
                        <a:t>199)</a:t>
                      </a:r>
                      <a:endParaRPr sz="1050">
                        <a:latin typeface="Arial"/>
                        <a:cs typeface="Arial"/>
                      </a:endParaRPr>
                    </a:p>
                  </a:txBody>
                  <a:tcPr marL="0" marR="0" marT="1905" marB="0">
                    <a:lnB w="9525">
                      <a:solidFill>
                        <a:srgbClr val="000000"/>
                      </a:solidFill>
                      <a:prstDash val="solid"/>
                    </a:lnB>
                    <a:solidFill>
                      <a:srgbClr val="3D587F"/>
                    </a:solidFill>
                  </a:tcPr>
                </a:tc>
                <a:tc rowSpan="2">
                  <a:txBody>
                    <a:bodyPr/>
                    <a:lstStyle/>
                    <a:p>
                      <a:pPr marL="133350">
                        <a:lnSpc>
                          <a:spcPts val="735"/>
                        </a:lnSpc>
                      </a:pPr>
                      <a:endParaRPr lang="en-IE" sz="1100" b="1">
                        <a:solidFill>
                          <a:srgbClr val="FFFFFF"/>
                        </a:solidFill>
                        <a:latin typeface="Arial"/>
                        <a:cs typeface="Arial"/>
                      </a:endParaRPr>
                    </a:p>
                    <a:p>
                      <a:pPr marL="133350">
                        <a:lnSpc>
                          <a:spcPts val="735"/>
                        </a:lnSpc>
                      </a:pPr>
                      <a:endParaRPr lang="en-IE" sz="1100" b="1">
                        <a:solidFill>
                          <a:srgbClr val="FFFFFF"/>
                        </a:solidFill>
                        <a:latin typeface="Arial"/>
                        <a:cs typeface="Arial"/>
                      </a:endParaRPr>
                    </a:p>
                    <a:p>
                      <a:pPr marL="133350">
                        <a:lnSpc>
                          <a:spcPts val="735"/>
                        </a:lnSpc>
                      </a:pPr>
                      <a:r>
                        <a:rPr sz="1100" b="1">
                          <a:solidFill>
                            <a:srgbClr val="FFFFFF"/>
                          </a:solidFill>
                          <a:latin typeface="Arial"/>
                          <a:cs typeface="Arial"/>
                        </a:rPr>
                        <a:t>&lt;</a:t>
                      </a:r>
                      <a:r>
                        <a:rPr sz="1100" b="1" spc="-5">
                          <a:solidFill>
                            <a:srgbClr val="FFFFFF"/>
                          </a:solidFill>
                          <a:latin typeface="Arial"/>
                          <a:cs typeface="Arial"/>
                        </a:rPr>
                        <a:t> </a:t>
                      </a:r>
                      <a:r>
                        <a:rPr sz="1100" b="1">
                          <a:solidFill>
                            <a:srgbClr val="FFFFFF"/>
                          </a:solidFill>
                          <a:latin typeface="Arial"/>
                          <a:cs typeface="Arial"/>
                        </a:rPr>
                        <a:t>65 </a:t>
                      </a:r>
                      <a:r>
                        <a:rPr sz="1100" b="1" spc="-10">
                          <a:solidFill>
                            <a:srgbClr val="FFFFFF"/>
                          </a:solidFill>
                          <a:latin typeface="Arial"/>
                          <a:cs typeface="Arial"/>
                        </a:rPr>
                        <a:t>years</a:t>
                      </a:r>
                      <a:endParaRPr sz="1100">
                        <a:latin typeface="Arial"/>
                        <a:cs typeface="Arial"/>
                      </a:endParaRPr>
                    </a:p>
                    <a:p>
                      <a:pPr marL="149225" marR="142875" indent="77470">
                        <a:lnSpc>
                          <a:spcPts val="640"/>
                        </a:lnSpc>
                        <a:spcBef>
                          <a:spcPts val="180"/>
                        </a:spcBef>
                      </a:pPr>
                      <a:r>
                        <a:rPr sz="1050" b="1" spc="-25">
                          <a:solidFill>
                            <a:srgbClr val="FFFFFF"/>
                          </a:solidFill>
                          <a:latin typeface="Arial"/>
                          <a:cs typeface="Arial"/>
                        </a:rPr>
                        <a:t>TPC</a:t>
                      </a:r>
                      <a:r>
                        <a:rPr sz="1050" b="1" spc="500">
                          <a:solidFill>
                            <a:srgbClr val="FFFFFF"/>
                          </a:solidFill>
                          <a:latin typeface="Arial"/>
                          <a:cs typeface="Arial"/>
                        </a:rPr>
                        <a:t> </a:t>
                      </a:r>
                      <a:endParaRPr lang="en-IE" sz="1050" b="1" spc="500">
                        <a:solidFill>
                          <a:srgbClr val="FFFFFF"/>
                        </a:solidFill>
                        <a:latin typeface="Arial"/>
                        <a:cs typeface="Arial"/>
                      </a:endParaRPr>
                    </a:p>
                    <a:p>
                      <a:pPr marL="149225" marR="142875" indent="77470">
                        <a:lnSpc>
                          <a:spcPts val="640"/>
                        </a:lnSpc>
                        <a:spcBef>
                          <a:spcPts val="180"/>
                        </a:spcBef>
                      </a:pPr>
                      <a:r>
                        <a:rPr sz="1050" b="1">
                          <a:solidFill>
                            <a:srgbClr val="FFFFFF"/>
                          </a:solidFill>
                          <a:latin typeface="Arial"/>
                          <a:cs typeface="Arial"/>
                        </a:rPr>
                        <a:t>(n</a:t>
                      </a:r>
                      <a:r>
                        <a:rPr sz="1050" b="1" spc="35">
                          <a:solidFill>
                            <a:srgbClr val="FFFFFF"/>
                          </a:solidFill>
                          <a:latin typeface="Arial"/>
                          <a:cs typeface="Arial"/>
                        </a:rPr>
                        <a:t> </a:t>
                      </a:r>
                      <a:r>
                        <a:rPr sz="1050" b="1">
                          <a:solidFill>
                            <a:srgbClr val="FFFFFF"/>
                          </a:solidFill>
                          <a:latin typeface="Arial"/>
                          <a:cs typeface="Arial"/>
                        </a:rPr>
                        <a:t>=</a:t>
                      </a:r>
                      <a:r>
                        <a:rPr sz="1050" b="1" spc="35">
                          <a:solidFill>
                            <a:srgbClr val="FFFFFF"/>
                          </a:solidFill>
                          <a:latin typeface="Arial"/>
                          <a:cs typeface="Arial"/>
                        </a:rPr>
                        <a:t> </a:t>
                      </a:r>
                      <a:r>
                        <a:rPr sz="1050" b="1" spc="-20">
                          <a:solidFill>
                            <a:srgbClr val="FFFFFF"/>
                          </a:solidFill>
                          <a:latin typeface="Arial"/>
                          <a:cs typeface="Arial"/>
                        </a:rPr>
                        <a:t>204)</a:t>
                      </a:r>
                      <a:endParaRPr sz="1050">
                        <a:latin typeface="Arial"/>
                        <a:cs typeface="Arial"/>
                      </a:endParaRPr>
                    </a:p>
                  </a:txBody>
                  <a:tcPr marL="0" marR="0" marT="0" marB="0">
                    <a:lnB w="9525">
                      <a:solidFill>
                        <a:srgbClr val="000000"/>
                      </a:solidFill>
                      <a:prstDash val="solid"/>
                    </a:lnB>
                    <a:solidFill>
                      <a:srgbClr val="3D587F"/>
                    </a:solidFill>
                  </a:tcPr>
                </a:tc>
                <a:tc rowSpan="2">
                  <a:txBody>
                    <a:bodyPr/>
                    <a:lstStyle/>
                    <a:p>
                      <a:pPr>
                        <a:lnSpc>
                          <a:spcPct val="100000"/>
                        </a:lnSpc>
                        <a:spcBef>
                          <a:spcPts val="55"/>
                        </a:spcBef>
                      </a:pPr>
                      <a:endParaRPr sz="1100">
                        <a:latin typeface="Times New Roman"/>
                        <a:cs typeface="Times New Roman"/>
                      </a:endParaRPr>
                    </a:p>
                    <a:p>
                      <a:pPr marL="186055" marR="208915" indent="-39370">
                        <a:lnSpc>
                          <a:spcPts val="640"/>
                        </a:lnSpc>
                      </a:pPr>
                      <a:endParaRPr lang="en-IE" sz="1050" b="1">
                        <a:solidFill>
                          <a:srgbClr val="FFFFFF"/>
                        </a:solidFill>
                        <a:latin typeface="Arial"/>
                        <a:cs typeface="Arial"/>
                      </a:endParaRPr>
                    </a:p>
                    <a:p>
                      <a:pPr marL="186055" marR="208915" indent="-39370">
                        <a:lnSpc>
                          <a:spcPts val="640"/>
                        </a:lnSpc>
                      </a:pPr>
                      <a:r>
                        <a:rPr sz="1050" b="1">
                          <a:solidFill>
                            <a:srgbClr val="FFFFFF"/>
                          </a:solidFill>
                          <a:latin typeface="Arial"/>
                          <a:cs typeface="Arial"/>
                        </a:rPr>
                        <a:t>Odds</a:t>
                      </a:r>
                      <a:r>
                        <a:rPr sz="1050" b="1" spc="75">
                          <a:solidFill>
                            <a:srgbClr val="FFFFFF"/>
                          </a:solidFill>
                          <a:latin typeface="Arial"/>
                          <a:cs typeface="Arial"/>
                        </a:rPr>
                        <a:t> </a:t>
                      </a:r>
                      <a:r>
                        <a:rPr sz="1050" b="1" spc="-10">
                          <a:solidFill>
                            <a:srgbClr val="FFFFFF"/>
                          </a:solidFill>
                          <a:latin typeface="Arial"/>
                          <a:cs typeface="Arial"/>
                        </a:rPr>
                        <a:t>ratio</a:t>
                      </a:r>
                      <a:r>
                        <a:rPr sz="1050" b="1" spc="500">
                          <a:solidFill>
                            <a:srgbClr val="FFFFFF"/>
                          </a:solidFill>
                          <a:latin typeface="Arial"/>
                          <a:cs typeface="Arial"/>
                        </a:rPr>
                        <a:t> </a:t>
                      </a:r>
                      <a:endParaRPr lang="en-IE" sz="1050" b="1" spc="500">
                        <a:solidFill>
                          <a:srgbClr val="FFFFFF"/>
                        </a:solidFill>
                        <a:latin typeface="Arial"/>
                        <a:cs typeface="Arial"/>
                      </a:endParaRPr>
                    </a:p>
                    <a:p>
                      <a:pPr marL="186055" marR="208915" indent="-39370">
                        <a:lnSpc>
                          <a:spcPts val="640"/>
                        </a:lnSpc>
                      </a:pPr>
                      <a:endParaRPr lang="en-IE" sz="1050" b="1" spc="500">
                        <a:solidFill>
                          <a:srgbClr val="FFFFFF"/>
                        </a:solidFill>
                        <a:latin typeface="Arial"/>
                        <a:cs typeface="Arial"/>
                      </a:endParaRPr>
                    </a:p>
                    <a:p>
                      <a:pPr marL="186055" marR="208915" indent="-39370">
                        <a:lnSpc>
                          <a:spcPts val="640"/>
                        </a:lnSpc>
                      </a:pPr>
                      <a:r>
                        <a:rPr sz="1050" b="1">
                          <a:solidFill>
                            <a:srgbClr val="FFFFFF"/>
                          </a:solidFill>
                          <a:latin typeface="Arial"/>
                          <a:cs typeface="Arial"/>
                        </a:rPr>
                        <a:t>(95%</a:t>
                      </a:r>
                      <a:r>
                        <a:rPr sz="1050" b="1" spc="70">
                          <a:solidFill>
                            <a:srgbClr val="FFFFFF"/>
                          </a:solidFill>
                          <a:latin typeface="Arial"/>
                          <a:cs typeface="Arial"/>
                        </a:rPr>
                        <a:t> </a:t>
                      </a:r>
                      <a:r>
                        <a:rPr sz="1050" b="1" spc="-25">
                          <a:solidFill>
                            <a:srgbClr val="FFFFFF"/>
                          </a:solidFill>
                          <a:latin typeface="Arial"/>
                          <a:cs typeface="Arial"/>
                        </a:rPr>
                        <a:t>CI)</a:t>
                      </a:r>
                      <a:endParaRPr sz="1050">
                        <a:latin typeface="Arial"/>
                        <a:cs typeface="Arial"/>
                      </a:endParaRPr>
                    </a:p>
                  </a:txBody>
                  <a:tcPr marL="0" marR="0" marT="6985" marB="0">
                    <a:lnB w="9525">
                      <a:solidFill>
                        <a:srgbClr val="000000"/>
                      </a:solidFill>
                      <a:prstDash val="solid"/>
                    </a:lnB>
                    <a:solidFill>
                      <a:srgbClr val="3D587F"/>
                    </a:solidFill>
                  </a:tcPr>
                </a:tc>
                <a:tc gridSpan="3">
                  <a:txBody>
                    <a:bodyPr/>
                    <a:lstStyle/>
                    <a:p>
                      <a:pPr algn="ctr">
                        <a:lnSpc>
                          <a:spcPct val="100000"/>
                        </a:lnSpc>
                        <a:spcBef>
                          <a:spcPts val="55"/>
                        </a:spcBef>
                      </a:pPr>
                      <a:r>
                        <a:rPr sz="1050" b="1">
                          <a:solidFill>
                            <a:srgbClr val="FFFFFF"/>
                          </a:solidFill>
                          <a:latin typeface="Arial"/>
                          <a:cs typeface="Arial"/>
                        </a:rPr>
                        <a:t>≥</a:t>
                      </a:r>
                      <a:r>
                        <a:rPr sz="1050" b="1" spc="30">
                          <a:solidFill>
                            <a:srgbClr val="FFFFFF"/>
                          </a:solidFill>
                          <a:latin typeface="Arial"/>
                          <a:cs typeface="Arial"/>
                        </a:rPr>
                        <a:t> </a:t>
                      </a:r>
                      <a:r>
                        <a:rPr sz="1050" b="1">
                          <a:solidFill>
                            <a:srgbClr val="FFFFFF"/>
                          </a:solidFill>
                          <a:latin typeface="Arial"/>
                          <a:cs typeface="Arial"/>
                        </a:rPr>
                        <a:t>65</a:t>
                      </a:r>
                      <a:r>
                        <a:rPr sz="1050" b="1" spc="35">
                          <a:solidFill>
                            <a:srgbClr val="FFFFFF"/>
                          </a:solidFill>
                          <a:latin typeface="Arial"/>
                          <a:cs typeface="Arial"/>
                        </a:rPr>
                        <a:t> </a:t>
                      </a:r>
                      <a:r>
                        <a:rPr sz="1050" b="1" spc="-10">
                          <a:solidFill>
                            <a:srgbClr val="FFFFFF"/>
                          </a:solidFill>
                          <a:latin typeface="Arial"/>
                          <a:cs typeface="Arial"/>
                        </a:rPr>
                        <a:t>years</a:t>
                      </a:r>
                      <a:endParaRPr sz="1050">
                        <a:latin typeface="Arial"/>
                        <a:cs typeface="Arial"/>
                      </a:endParaRPr>
                    </a:p>
                  </a:txBody>
                  <a:tcPr marL="0" marR="0" marT="6985" marB="0">
                    <a:lnR w="9525">
                      <a:solidFill>
                        <a:srgbClr val="000000"/>
                      </a:solidFill>
                      <a:prstDash val="solid"/>
                    </a:lnR>
                    <a:lnB w="9525">
                      <a:solidFill>
                        <a:srgbClr val="FFFFFF"/>
                      </a:solidFill>
                      <a:prstDash val="solid"/>
                    </a:lnB>
                    <a:solidFill>
                      <a:srgbClr val="3D587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568160">
                <a:tc vMerge="1">
                  <a:txBody>
                    <a:bodyPr/>
                    <a:lstStyle/>
                    <a:p>
                      <a:endParaRPr/>
                    </a:p>
                  </a:txBody>
                  <a:tcPr marL="0" marR="0" marT="0" marB="0">
                    <a:lnL w="9525">
                      <a:solidFill>
                        <a:srgbClr val="000000"/>
                      </a:solidFill>
                      <a:prstDash val="solid"/>
                    </a:lnL>
                    <a:lnB w="9525">
                      <a:solidFill>
                        <a:srgbClr val="000000"/>
                      </a:solidFill>
                      <a:prstDash val="solid"/>
                    </a:lnB>
                    <a:solidFill>
                      <a:srgbClr val="3D587F"/>
                    </a:solidFill>
                  </a:tcPr>
                </a:tc>
                <a:tc vMerge="1">
                  <a:txBody>
                    <a:bodyPr/>
                    <a:lstStyle/>
                    <a:p>
                      <a:endParaRPr/>
                    </a:p>
                  </a:txBody>
                  <a:tcPr marL="0" marR="0" marT="1905" marB="0">
                    <a:lnB w="9525">
                      <a:solidFill>
                        <a:srgbClr val="000000"/>
                      </a:solidFill>
                      <a:prstDash val="solid"/>
                    </a:lnB>
                    <a:solidFill>
                      <a:srgbClr val="3D587F"/>
                    </a:solidFill>
                  </a:tcPr>
                </a:tc>
                <a:tc vMerge="1">
                  <a:txBody>
                    <a:bodyPr/>
                    <a:lstStyle/>
                    <a:p>
                      <a:endParaRPr/>
                    </a:p>
                  </a:txBody>
                  <a:tcPr marL="0" marR="0" marT="0" marB="0">
                    <a:lnB w="9525">
                      <a:solidFill>
                        <a:srgbClr val="000000"/>
                      </a:solidFill>
                      <a:prstDash val="solid"/>
                    </a:lnB>
                    <a:solidFill>
                      <a:srgbClr val="3D587F"/>
                    </a:solidFill>
                  </a:tcPr>
                </a:tc>
                <a:tc vMerge="1">
                  <a:txBody>
                    <a:bodyPr/>
                    <a:lstStyle/>
                    <a:p>
                      <a:endParaRPr/>
                    </a:p>
                  </a:txBody>
                  <a:tcPr marL="0" marR="0" marT="6985" marB="0">
                    <a:lnB w="9525">
                      <a:solidFill>
                        <a:srgbClr val="000000"/>
                      </a:solidFill>
                      <a:prstDash val="solid"/>
                    </a:lnB>
                    <a:solidFill>
                      <a:srgbClr val="3D587F"/>
                    </a:solidFill>
                  </a:tcPr>
                </a:tc>
                <a:tc>
                  <a:txBody>
                    <a:bodyPr/>
                    <a:lstStyle/>
                    <a:p>
                      <a:pPr marL="170180" marR="161925" indent="77470">
                        <a:lnSpc>
                          <a:spcPts val="640"/>
                        </a:lnSpc>
                        <a:spcBef>
                          <a:spcPts val="45"/>
                        </a:spcBef>
                      </a:pPr>
                      <a:endParaRPr lang="en-IE" sz="1050" b="1" spc="-25">
                        <a:solidFill>
                          <a:srgbClr val="FFFFFF"/>
                        </a:solidFill>
                        <a:latin typeface="Arial"/>
                        <a:cs typeface="Arial"/>
                      </a:endParaRPr>
                    </a:p>
                    <a:p>
                      <a:pPr marL="170180" marR="161925" indent="77470">
                        <a:lnSpc>
                          <a:spcPts val="640"/>
                        </a:lnSpc>
                        <a:spcBef>
                          <a:spcPts val="45"/>
                        </a:spcBef>
                      </a:pPr>
                      <a:endParaRPr lang="en-IE" sz="1050" b="1" spc="-25">
                        <a:solidFill>
                          <a:srgbClr val="FFFFFF"/>
                        </a:solidFill>
                        <a:latin typeface="Arial"/>
                        <a:cs typeface="Arial"/>
                      </a:endParaRPr>
                    </a:p>
                    <a:p>
                      <a:pPr marL="170180" marR="161925" indent="77470">
                        <a:lnSpc>
                          <a:spcPts val="640"/>
                        </a:lnSpc>
                        <a:spcBef>
                          <a:spcPts val="45"/>
                        </a:spcBef>
                      </a:pPr>
                      <a:r>
                        <a:rPr sz="1050" b="1" spc="-25">
                          <a:solidFill>
                            <a:srgbClr val="FFFFFF"/>
                          </a:solidFill>
                          <a:latin typeface="Arial"/>
                          <a:cs typeface="Arial"/>
                        </a:rPr>
                        <a:t>SG</a:t>
                      </a:r>
                      <a:r>
                        <a:rPr sz="1050" b="1" spc="500">
                          <a:solidFill>
                            <a:srgbClr val="FFFFFF"/>
                          </a:solidFill>
                          <a:latin typeface="Arial"/>
                          <a:cs typeface="Arial"/>
                        </a:rPr>
                        <a:t> </a:t>
                      </a:r>
                      <a:endParaRPr lang="en-IE" sz="1050" b="1" spc="500">
                        <a:solidFill>
                          <a:srgbClr val="FFFFFF"/>
                        </a:solidFill>
                        <a:latin typeface="Arial"/>
                        <a:cs typeface="Arial"/>
                      </a:endParaRPr>
                    </a:p>
                    <a:p>
                      <a:pPr marL="170180" marR="161925" indent="77470">
                        <a:lnSpc>
                          <a:spcPts val="640"/>
                        </a:lnSpc>
                        <a:spcBef>
                          <a:spcPts val="45"/>
                        </a:spcBef>
                      </a:pPr>
                      <a:endParaRPr lang="en-IE" sz="1050" b="1">
                        <a:solidFill>
                          <a:srgbClr val="FFFFFF"/>
                        </a:solidFill>
                        <a:latin typeface="Arial"/>
                        <a:cs typeface="Arial"/>
                      </a:endParaRPr>
                    </a:p>
                    <a:p>
                      <a:pPr marL="170180" marR="161925" indent="77470">
                        <a:lnSpc>
                          <a:spcPts val="640"/>
                        </a:lnSpc>
                        <a:spcBef>
                          <a:spcPts val="45"/>
                        </a:spcBef>
                      </a:pPr>
                      <a:r>
                        <a:rPr sz="1050" b="1">
                          <a:solidFill>
                            <a:srgbClr val="FFFFFF"/>
                          </a:solidFill>
                          <a:latin typeface="Arial"/>
                          <a:cs typeface="Arial"/>
                        </a:rPr>
                        <a:t>(</a:t>
                      </a:r>
                      <a:r>
                        <a:rPr lang="en-IE" sz="1050" b="1">
                          <a:solidFill>
                            <a:srgbClr val="FFFFFF"/>
                          </a:solidFill>
                          <a:latin typeface="Arial"/>
                          <a:cs typeface="Arial"/>
                        </a:rPr>
                        <a:t>n </a:t>
                      </a:r>
                      <a:r>
                        <a:rPr sz="1050" b="1" spc="35">
                          <a:solidFill>
                            <a:srgbClr val="FFFFFF"/>
                          </a:solidFill>
                          <a:latin typeface="Arial"/>
                          <a:cs typeface="Arial"/>
                        </a:rPr>
                        <a:t> </a:t>
                      </a:r>
                      <a:r>
                        <a:rPr sz="1050" b="1">
                          <a:solidFill>
                            <a:srgbClr val="FFFFFF"/>
                          </a:solidFill>
                          <a:latin typeface="Arial"/>
                          <a:cs typeface="Arial"/>
                        </a:rPr>
                        <a:t>=</a:t>
                      </a:r>
                      <a:r>
                        <a:rPr sz="1050" b="1" spc="35">
                          <a:solidFill>
                            <a:srgbClr val="FFFFFF"/>
                          </a:solidFill>
                          <a:latin typeface="Arial"/>
                          <a:cs typeface="Arial"/>
                        </a:rPr>
                        <a:t> </a:t>
                      </a:r>
                      <a:r>
                        <a:rPr sz="1050" b="1" spc="-25">
                          <a:solidFill>
                            <a:srgbClr val="FFFFFF"/>
                          </a:solidFill>
                          <a:latin typeface="Arial"/>
                          <a:cs typeface="Arial"/>
                        </a:rPr>
                        <a:t>73)</a:t>
                      </a:r>
                      <a:endParaRPr sz="1050">
                        <a:latin typeface="Arial"/>
                        <a:cs typeface="Arial"/>
                      </a:endParaRPr>
                    </a:p>
                  </a:txBody>
                  <a:tcPr marL="0" marR="0" marT="5715" marB="0">
                    <a:lnT w="9525">
                      <a:solidFill>
                        <a:srgbClr val="FFFFFF"/>
                      </a:solidFill>
                      <a:prstDash val="solid"/>
                    </a:lnT>
                    <a:lnB w="9525">
                      <a:solidFill>
                        <a:srgbClr val="000000"/>
                      </a:solidFill>
                      <a:prstDash val="solid"/>
                    </a:lnB>
                    <a:solidFill>
                      <a:srgbClr val="3D587F"/>
                    </a:solidFill>
                  </a:tcPr>
                </a:tc>
                <a:tc>
                  <a:txBody>
                    <a:bodyPr/>
                    <a:lstStyle/>
                    <a:p>
                      <a:pPr marL="170180" marR="147955" indent="56515">
                        <a:lnSpc>
                          <a:spcPts val="640"/>
                        </a:lnSpc>
                        <a:spcBef>
                          <a:spcPts val="45"/>
                        </a:spcBef>
                      </a:pPr>
                      <a:endParaRPr lang="en-IE" sz="1050" b="1" spc="-25">
                        <a:solidFill>
                          <a:srgbClr val="FFFFFF"/>
                        </a:solidFill>
                        <a:latin typeface="Arial"/>
                        <a:cs typeface="Arial"/>
                      </a:endParaRPr>
                    </a:p>
                    <a:p>
                      <a:pPr marL="170180" marR="147955" indent="56515">
                        <a:lnSpc>
                          <a:spcPts val="640"/>
                        </a:lnSpc>
                        <a:spcBef>
                          <a:spcPts val="45"/>
                        </a:spcBef>
                      </a:pPr>
                      <a:endParaRPr lang="en-IE" sz="1050" b="1" spc="-25">
                        <a:solidFill>
                          <a:srgbClr val="FFFFFF"/>
                        </a:solidFill>
                        <a:latin typeface="Arial"/>
                        <a:cs typeface="Arial"/>
                      </a:endParaRPr>
                    </a:p>
                    <a:p>
                      <a:pPr marL="170180" marR="147955" indent="56515">
                        <a:lnSpc>
                          <a:spcPts val="640"/>
                        </a:lnSpc>
                        <a:spcBef>
                          <a:spcPts val="45"/>
                        </a:spcBef>
                      </a:pPr>
                      <a:r>
                        <a:rPr sz="1050" b="1" spc="-25">
                          <a:solidFill>
                            <a:srgbClr val="FFFFFF"/>
                          </a:solidFill>
                          <a:latin typeface="Arial"/>
                          <a:cs typeface="Arial"/>
                        </a:rPr>
                        <a:t>TPC</a:t>
                      </a:r>
                      <a:r>
                        <a:rPr sz="1050" b="1" spc="500">
                          <a:solidFill>
                            <a:srgbClr val="FFFFFF"/>
                          </a:solidFill>
                          <a:latin typeface="Arial"/>
                          <a:cs typeface="Arial"/>
                        </a:rPr>
                        <a:t> </a:t>
                      </a:r>
                      <a:endParaRPr lang="en-IE" sz="1050" b="1" spc="500">
                        <a:solidFill>
                          <a:srgbClr val="FFFFFF"/>
                        </a:solidFill>
                        <a:latin typeface="Arial"/>
                        <a:cs typeface="Arial"/>
                      </a:endParaRPr>
                    </a:p>
                    <a:p>
                      <a:pPr marL="170180" marR="147955" indent="56515">
                        <a:lnSpc>
                          <a:spcPts val="640"/>
                        </a:lnSpc>
                        <a:spcBef>
                          <a:spcPts val="45"/>
                        </a:spcBef>
                      </a:pPr>
                      <a:endParaRPr lang="en-IE" sz="1050" b="1" spc="500">
                        <a:solidFill>
                          <a:srgbClr val="FFFFFF"/>
                        </a:solidFill>
                        <a:latin typeface="Arial"/>
                        <a:cs typeface="Arial"/>
                      </a:endParaRPr>
                    </a:p>
                    <a:p>
                      <a:pPr marL="170180" marR="147955" indent="56515">
                        <a:lnSpc>
                          <a:spcPts val="640"/>
                        </a:lnSpc>
                        <a:spcBef>
                          <a:spcPts val="45"/>
                        </a:spcBef>
                      </a:pPr>
                      <a:r>
                        <a:rPr sz="1050" b="1">
                          <a:solidFill>
                            <a:srgbClr val="FFFFFF"/>
                          </a:solidFill>
                          <a:latin typeface="Arial"/>
                          <a:cs typeface="Arial"/>
                        </a:rPr>
                        <a:t>(n</a:t>
                      </a:r>
                      <a:r>
                        <a:rPr sz="1050" b="1" spc="35">
                          <a:solidFill>
                            <a:srgbClr val="FFFFFF"/>
                          </a:solidFill>
                          <a:latin typeface="Arial"/>
                          <a:cs typeface="Arial"/>
                        </a:rPr>
                        <a:t> </a:t>
                      </a:r>
                      <a:r>
                        <a:rPr sz="1050" b="1">
                          <a:solidFill>
                            <a:srgbClr val="FFFFFF"/>
                          </a:solidFill>
                          <a:latin typeface="Arial"/>
                          <a:cs typeface="Arial"/>
                        </a:rPr>
                        <a:t>=</a:t>
                      </a:r>
                      <a:r>
                        <a:rPr sz="1050" b="1" spc="35">
                          <a:solidFill>
                            <a:srgbClr val="FFFFFF"/>
                          </a:solidFill>
                          <a:latin typeface="Arial"/>
                          <a:cs typeface="Arial"/>
                        </a:rPr>
                        <a:t> </a:t>
                      </a:r>
                      <a:r>
                        <a:rPr sz="1050" b="1" spc="-25">
                          <a:solidFill>
                            <a:srgbClr val="FFFFFF"/>
                          </a:solidFill>
                          <a:latin typeface="Arial"/>
                          <a:cs typeface="Arial"/>
                        </a:rPr>
                        <a:t>67)</a:t>
                      </a:r>
                      <a:endParaRPr sz="1050">
                        <a:latin typeface="Arial"/>
                        <a:cs typeface="Arial"/>
                      </a:endParaRPr>
                    </a:p>
                  </a:txBody>
                  <a:tcPr marL="0" marR="0" marT="5715" marB="0">
                    <a:lnT w="9525">
                      <a:solidFill>
                        <a:srgbClr val="FFFFFF"/>
                      </a:solidFill>
                      <a:prstDash val="solid"/>
                    </a:lnT>
                    <a:lnB w="9525">
                      <a:solidFill>
                        <a:srgbClr val="000000"/>
                      </a:solidFill>
                      <a:prstDash val="solid"/>
                    </a:lnB>
                    <a:solidFill>
                      <a:srgbClr val="3D587F"/>
                    </a:solidFill>
                  </a:tcPr>
                </a:tc>
                <a:tc>
                  <a:txBody>
                    <a:bodyPr/>
                    <a:lstStyle/>
                    <a:p>
                      <a:pPr marL="202565" marR="140970" indent="-39370">
                        <a:lnSpc>
                          <a:spcPts val="640"/>
                        </a:lnSpc>
                        <a:spcBef>
                          <a:spcPts val="45"/>
                        </a:spcBef>
                      </a:pPr>
                      <a:endParaRPr lang="en-IE" sz="1050" b="1">
                        <a:solidFill>
                          <a:srgbClr val="FFFFFF"/>
                        </a:solidFill>
                        <a:latin typeface="Arial"/>
                        <a:cs typeface="Arial"/>
                      </a:endParaRPr>
                    </a:p>
                    <a:p>
                      <a:pPr marL="202565" marR="140970" indent="-39370">
                        <a:lnSpc>
                          <a:spcPts val="640"/>
                        </a:lnSpc>
                        <a:spcBef>
                          <a:spcPts val="45"/>
                        </a:spcBef>
                      </a:pPr>
                      <a:endParaRPr lang="en-IE" sz="1050" b="1">
                        <a:solidFill>
                          <a:srgbClr val="FFFFFF"/>
                        </a:solidFill>
                        <a:latin typeface="Arial"/>
                        <a:cs typeface="Arial"/>
                      </a:endParaRPr>
                    </a:p>
                    <a:p>
                      <a:pPr marL="202565" marR="140970" indent="-39370">
                        <a:lnSpc>
                          <a:spcPts val="640"/>
                        </a:lnSpc>
                        <a:spcBef>
                          <a:spcPts val="45"/>
                        </a:spcBef>
                      </a:pPr>
                      <a:r>
                        <a:rPr sz="1050" b="1">
                          <a:solidFill>
                            <a:srgbClr val="FFFFFF"/>
                          </a:solidFill>
                          <a:latin typeface="Arial"/>
                          <a:cs typeface="Arial"/>
                        </a:rPr>
                        <a:t>Odds</a:t>
                      </a:r>
                      <a:r>
                        <a:rPr sz="1050" b="1" spc="75">
                          <a:solidFill>
                            <a:srgbClr val="FFFFFF"/>
                          </a:solidFill>
                          <a:latin typeface="Arial"/>
                          <a:cs typeface="Arial"/>
                        </a:rPr>
                        <a:t> </a:t>
                      </a:r>
                      <a:r>
                        <a:rPr sz="1050" b="1" spc="-10">
                          <a:solidFill>
                            <a:srgbClr val="FFFFFF"/>
                          </a:solidFill>
                          <a:latin typeface="Arial"/>
                          <a:cs typeface="Arial"/>
                        </a:rPr>
                        <a:t>ratio</a:t>
                      </a:r>
                      <a:r>
                        <a:rPr sz="1050" b="1" spc="500">
                          <a:solidFill>
                            <a:srgbClr val="FFFFFF"/>
                          </a:solidFill>
                          <a:latin typeface="Arial"/>
                          <a:cs typeface="Arial"/>
                        </a:rPr>
                        <a:t> </a:t>
                      </a:r>
                      <a:endParaRPr lang="en-IE" sz="1050" b="1" spc="500">
                        <a:solidFill>
                          <a:srgbClr val="FFFFFF"/>
                        </a:solidFill>
                        <a:latin typeface="Arial"/>
                        <a:cs typeface="Arial"/>
                      </a:endParaRPr>
                    </a:p>
                    <a:p>
                      <a:pPr marL="202565" marR="140970" indent="-39370">
                        <a:lnSpc>
                          <a:spcPts val="640"/>
                        </a:lnSpc>
                        <a:spcBef>
                          <a:spcPts val="45"/>
                        </a:spcBef>
                      </a:pPr>
                      <a:endParaRPr lang="en-IE" sz="1050" b="1" spc="500">
                        <a:solidFill>
                          <a:srgbClr val="FFFFFF"/>
                        </a:solidFill>
                        <a:latin typeface="Arial"/>
                        <a:cs typeface="Arial"/>
                      </a:endParaRPr>
                    </a:p>
                    <a:p>
                      <a:pPr marL="202565" marR="140970" indent="-39370">
                        <a:lnSpc>
                          <a:spcPts val="640"/>
                        </a:lnSpc>
                        <a:spcBef>
                          <a:spcPts val="45"/>
                        </a:spcBef>
                      </a:pPr>
                      <a:r>
                        <a:rPr sz="1050" b="1">
                          <a:solidFill>
                            <a:srgbClr val="FFFFFF"/>
                          </a:solidFill>
                          <a:latin typeface="Arial"/>
                          <a:cs typeface="Arial"/>
                        </a:rPr>
                        <a:t>(95%</a:t>
                      </a:r>
                      <a:r>
                        <a:rPr sz="1050" b="1" spc="70">
                          <a:solidFill>
                            <a:srgbClr val="FFFFFF"/>
                          </a:solidFill>
                          <a:latin typeface="Arial"/>
                          <a:cs typeface="Arial"/>
                        </a:rPr>
                        <a:t> </a:t>
                      </a:r>
                      <a:r>
                        <a:rPr sz="1050" b="1" spc="-25">
                          <a:solidFill>
                            <a:srgbClr val="FFFFFF"/>
                          </a:solidFill>
                          <a:latin typeface="Arial"/>
                          <a:cs typeface="Arial"/>
                        </a:rPr>
                        <a:t>CI)</a:t>
                      </a:r>
                      <a:endParaRPr sz="1050">
                        <a:latin typeface="Arial"/>
                        <a:cs typeface="Arial"/>
                      </a:endParaRPr>
                    </a:p>
                  </a:txBody>
                  <a:tcPr marL="0" marR="0" marT="5715" marB="0">
                    <a:lnR w="9525">
                      <a:solidFill>
                        <a:srgbClr val="000000"/>
                      </a:solidFill>
                      <a:prstDash val="solid"/>
                    </a:lnR>
                    <a:lnT w="9525">
                      <a:solidFill>
                        <a:srgbClr val="FFFFFF"/>
                      </a:solidFill>
                      <a:prstDash val="solid"/>
                    </a:lnT>
                    <a:lnB w="9525">
                      <a:solidFill>
                        <a:srgbClr val="000000"/>
                      </a:solidFill>
                      <a:prstDash val="solid"/>
                    </a:lnB>
                    <a:solidFill>
                      <a:srgbClr val="3D587F"/>
                    </a:solidFill>
                  </a:tcPr>
                </a:tc>
                <a:extLst>
                  <a:ext uri="{0D108BD9-81ED-4DB2-BD59-A6C34878D82A}">
                    <a16:rowId xmlns:a16="http://schemas.microsoft.com/office/drawing/2014/main" val="10001"/>
                  </a:ext>
                </a:extLst>
              </a:tr>
              <a:tr h="362614">
                <a:tc>
                  <a:txBody>
                    <a:bodyPr/>
                    <a:lstStyle/>
                    <a:p>
                      <a:pPr marL="53975">
                        <a:lnSpc>
                          <a:spcPct val="100000"/>
                        </a:lnSpc>
                        <a:spcBef>
                          <a:spcPts val="55"/>
                        </a:spcBef>
                      </a:pPr>
                      <a:r>
                        <a:rPr sz="1100" b="1">
                          <a:latin typeface="Arial"/>
                          <a:cs typeface="Arial"/>
                        </a:rPr>
                        <a:t>ORR, n </a:t>
                      </a:r>
                      <a:r>
                        <a:rPr sz="1100" b="1" spc="-25">
                          <a:latin typeface="Arial"/>
                          <a:cs typeface="Arial"/>
                        </a:rPr>
                        <a:t>(%)</a:t>
                      </a:r>
                      <a:endParaRPr sz="1100">
                        <a:latin typeface="Arial"/>
                        <a:cs typeface="Arial"/>
                      </a:endParaRPr>
                    </a:p>
                  </a:txBody>
                  <a:tcPr marL="0" marR="0" marT="6985" marB="0">
                    <a:lnL w="9525">
                      <a:solidFill>
                        <a:srgbClr val="000000"/>
                      </a:solidFill>
                      <a:prstDash val="solid"/>
                    </a:lnL>
                    <a:lnT w="9525">
                      <a:solidFill>
                        <a:srgbClr val="000000"/>
                      </a:solidFill>
                      <a:prstDash val="solid"/>
                    </a:lnT>
                    <a:lnB w="9525">
                      <a:solidFill>
                        <a:srgbClr val="000000"/>
                      </a:solidFill>
                      <a:prstDash val="solid"/>
                    </a:lnB>
                    <a:solidFill>
                      <a:srgbClr val="FFFFFF"/>
                    </a:solidFill>
                  </a:tcPr>
                </a:tc>
                <a:tc>
                  <a:txBody>
                    <a:bodyPr/>
                    <a:lstStyle/>
                    <a:p>
                      <a:pPr marR="175895" algn="r">
                        <a:lnSpc>
                          <a:spcPct val="100000"/>
                        </a:lnSpc>
                        <a:spcBef>
                          <a:spcPts val="110"/>
                        </a:spcBef>
                      </a:pPr>
                      <a:r>
                        <a:rPr sz="1050">
                          <a:latin typeface="Arial"/>
                          <a:cs typeface="Arial"/>
                        </a:rPr>
                        <a:t>42</a:t>
                      </a:r>
                      <a:r>
                        <a:rPr sz="1050" spc="40">
                          <a:latin typeface="Arial"/>
                          <a:cs typeface="Arial"/>
                        </a:rPr>
                        <a:t> </a:t>
                      </a:r>
                      <a:r>
                        <a:rPr sz="1050" spc="-20">
                          <a:latin typeface="Arial"/>
                          <a:cs typeface="Arial"/>
                        </a:rPr>
                        <a:t>(21)</a:t>
                      </a:r>
                      <a:endParaRPr sz="105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algn="ctr">
                        <a:lnSpc>
                          <a:spcPct val="100000"/>
                        </a:lnSpc>
                        <a:spcBef>
                          <a:spcPts val="110"/>
                        </a:spcBef>
                      </a:pPr>
                      <a:r>
                        <a:rPr sz="1050">
                          <a:latin typeface="Arial"/>
                          <a:cs typeface="Arial"/>
                        </a:rPr>
                        <a:t>28</a:t>
                      </a:r>
                      <a:r>
                        <a:rPr sz="1050" spc="40">
                          <a:latin typeface="Arial"/>
                          <a:cs typeface="Arial"/>
                        </a:rPr>
                        <a:t> </a:t>
                      </a:r>
                      <a:r>
                        <a:rPr sz="1050" spc="-20">
                          <a:latin typeface="Arial"/>
                          <a:cs typeface="Arial"/>
                        </a:rPr>
                        <a:t>(14)</a:t>
                      </a:r>
                      <a:endParaRPr sz="105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67945">
                        <a:lnSpc>
                          <a:spcPct val="100000"/>
                        </a:lnSpc>
                        <a:spcBef>
                          <a:spcPts val="110"/>
                        </a:spcBef>
                      </a:pPr>
                      <a:r>
                        <a:rPr sz="1050">
                          <a:latin typeface="Arial"/>
                          <a:cs typeface="Arial"/>
                        </a:rPr>
                        <a:t>1.68</a:t>
                      </a:r>
                      <a:r>
                        <a:rPr sz="1050" spc="145">
                          <a:latin typeface="Arial"/>
                          <a:cs typeface="Arial"/>
                        </a:rPr>
                        <a:t> </a:t>
                      </a:r>
                      <a:r>
                        <a:rPr sz="1050">
                          <a:latin typeface="Arial"/>
                          <a:cs typeface="Arial"/>
                        </a:rPr>
                        <a:t>(1.00-</a:t>
                      </a:r>
                      <a:r>
                        <a:rPr sz="1050" spc="-10">
                          <a:latin typeface="Arial"/>
                          <a:cs typeface="Arial"/>
                        </a:rPr>
                        <a:t>2.84)</a:t>
                      </a:r>
                      <a:endParaRPr sz="105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algn="ctr">
                        <a:lnSpc>
                          <a:spcPct val="100000"/>
                        </a:lnSpc>
                        <a:spcBef>
                          <a:spcPts val="110"/>
                        </a:spcBef>
                      </a:pPr>
                      <a:r>
                        <a:rPr sz="1050">
                          <a:latin typeface="Arial"/>
                          <a:cs typeface="Arial"/>
                        </a:rPr>
                        <a:t>15</a:t>
                      </a:r>
                      <a:r>
                        <a:rPr sz="1050" spc="40">
                          <a:latin typeface="Arial"/>
                          <a:cs typeface="Arial"/>
                        </a:rPr>
                        <a:t> </a:t>
                      </a:r>
                      <a:r>
                        <a:rPr sz="1050" spc="-20">
                          <a:latin typeface="Arial"/>
                          <a:cs typeface="Arial"/>
                        </a:rPr>
                        <a:t>(21)</a:t>
                      </a:r>
                      <a:endParaRPr sz="105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3970" algn="ctr">
                        <a:lnSpc>
                          <a:spcPct val="100000"/>
                        </a:lnSpc>
                        <a:spcBef>
                          <a:spcPts val="110"/>
                        </a:spcBef>
                      </a:pPr>
                      <a:r>
                        <a:rPr sz="1050">
                          <a:latin typeface="Arial"/>
                          <a:cs typeface="Arial"/>
                        </a:rPr>
                        <a:t>10</a:t>
                      </a:r>
                      <a:r>
                        <a:rPr sz="1050" spc="40">
                          <a:latin typeface="Arial"/>
                          <a:cs typeface="Arial"/>
                        </a:rPr>
                        <a:t> </a:t>
                      </a:r>
                      <a:r>
                        <a:rPr sz="1050" spc="-20">
                          <a:latin typeface="Arial"/>
                          <a:cs typeface="Arial"/>
                        </a:rPr>
                        <a:t>(15)</a:t>
                      </a:r>
                      <a:endParaRPr sz="105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84455">
                        <a:lnSpc>
                          <a:spcPct val="100000"/>
                        </a:lnSpc>
                        <a:spcBef>
                          <a:spcPts val="110"/>
                        </a:spcBef>
                      </a:pPr>
                      <a:r>
                        <a:rPr sz="1050">
                          <a:latin typeface="Arial"/>
                          <a:cs typeface="Arial"/>
                        </a:rPr>
                        <a:t>1.47</a:t>
                      </a:r>
                      <a:r>
                        <a:rPr sz="1050" spc="145">
                          <a:latin typeface="Arial"/>
                          <a:cs typeface="Arial"/>
                        </a:rPr>
                        <a:t> </a:t>
                      </a:r>
                      <a:r>
                        <a:rPr sz="1050">
                          <a:latin typeface="Arial"/>
                          <a:cs typeface="Arial"/>
                        </a:rPr>
                        <a:t>(0.61-</a:t>
                      </a:r>
                      <a:r>
                        <a:rPr sz="1050" spc="-10">
                          <a:latin typeface="Arial"/>
                          <a:cs typeface="Arial"/>
                        </a:rPr>
                        <a:t>3.55)</a:t>
                      </a:r>
                      <a:endParaRPr sz="1050">
                        <a:latin typeface="Arial"/>
                        <a:cs typeface="Arial"/>
                      </a:endParaRPr>
                    </a:p>
                  </a:txBody>
                  <a:tcPr marL="0" marR="0" marT="13970" marB="0">
                    <a:lnR w="9525">
                      <a:solidFill>
                        <a:srgbClr val="000000"/>
                      </a:solidFill>
                      <a:prstDash val="solid"/>
                    </a:lnR>
                    <a:lnT w="9525">
                      <a:solidFill>
                        <a:srgbClr val="000000"/>
                      </a:solidFill>
                      <a:prstDash val="solid"/>
                    </a:lnT>
                    <a:lnB w="9525">
                      <a:solidFill>
                        <a:srgbClr val="000000"/>
                      </a:solidFill>
                      <a:prstDash val="solid"/>
                    </a:lnB>
                    <a:solidFill>
                      <a:srgbClr val="FFFFFF"/>
                    </a:solidFill>
                  </a:tcPr>
                </a:tc>
                <a:extLst>
                  <a:ext uri="{0D108BD9-81ED-4DB2-BD59-A6C34878D82A}">
                    <a16:rowId xmlns:a16="http://schemas.microsoft.com/office/drawing/2014/main" val="10002"/>
                  </a:ext>
                </a:extLst>
              </a:tr>
              <a:tr h="362614">
                <a:tc>
                  <a:txBody>
                    <a:bodyPr/>
                    <a:lstStyle/>
                    <a:p>
                      <a:pPr marL="53975">
                        <a:lnSpc>
                          <a:spcPct val="100000"/>
                        </a:lnSpc>
                        <a:spcBef>
                          <a:spcPts val="55"/>
                        </a:spcBef>
                      </a:pPr>
                      <a:r>
                        <a:rPr sz="1100" b="1">
                          <a:latin typeface="Arial"/>
                          <a:cs typeface="Arial"/>
                        </a:rPr>
                        <a:t>CBR, n </a:t>
                      </a:r>
                      <a:r>
                        <a:rPr sz="1100" b="1" spc="-25">
                          <a:latin typeface="Arial"/>
                          <a:cs typeface="Arial"/>
                        </a:rPr>
                        <a:t>(%)</a:t>
                      </a:r>
                      <a:endParaRPr sz="1100">
                        <a:latin typeface="Arial"/>
                        <a:cs typeface="Arial"/>
                      </a:endParaRPr>
                    </a:p>
                  </a:txBody>
                  <a:tcPr marL="0" marR="0" marT="6985" marB="0">
                    <a:lnL w="9525">
                      <a:solidFill>
                        <a:srgbClr val="000000"/>
                      </a:solidFill>
                      <a:prstDash val="solid"/>
                    </a:lnL>
                    <a:lnT w="9525">
                      <a:solidFill>
                        <a:srgbClr val="000000"/>
                      </a:solidFill>
                      <a:prstDash val="solid"/>
                    </a:lnT>
                    <a:lnB w="9525">
                      <a:solidFill>
                        <a:srgbClr val="000000"/>
                      </a:solidFill>
                      <a:prstDash val="solid"/>
                    </a:lnB>
                    <a:solidFill>
                      <a:srgbClr val="FFFFFF"/>
                    </a:solidFill>
                  </a:tcPr>
                </a:tc>
                <a:tc>
                  <a:txBody>
                    <a:bodyPr/>
                    <a:lstStyle/>
                    <a:p>
                      <a:pPr marR="175895" algn="r">
                        <a:lnSpc>
                          <a:spcPct val="100000"/>
                        </a:lnSpc>
                        <a:spcBef>
                          <a:spcPts val="110"/>
                        </a:spcBef>
                      </a:pPr>
                      <a:r>
                        <a:rPr sz="1050">
                          <a:latin typeface="Arial"/>
                          <a:cs typeface="Arial"/>
                        </a:rPr>
                        <a:t>66</a:t>
                      </a:r>
                      <a:r>
                        <a:rPr sz="1050" spc="40">
                          <a:latin typeface="Arial"/>
                          <a:cs typeface="Arial"/>
                        </a:rPr>
                        <a:t> </a:t>
                      </a:r>
                      <a:r>
                        <a:rPr sz="1050" spc="-20">
                          <a:latin typeface="Arial"/>
                          <a:cs typeface="Arial"/>
                        </a:rPr>
                        <a:t>(33)</a:t>
                      </a:r>
                      <a:endParaRPr sz="105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algn="ctr">
                        <a:lnSpc>
                          <a:spcPct val="100000"/>
                        </a:lnSpc>
                        <a:spcBef>
                          <a:spcPts val="110"/>
                        </a:spcBef>
                      </a:pPr>
                      <a:r>
                        <a:rPr sz="1050">
                          <a:latin typeface="Arial"/>
                          <a:cs typeface="Arial"/>
                        </a:rPr>
                        <a:t>47</a:t>
                      </a:r>
                      <a:r>
                        <a:rPr sz="1050" spc="40">
                          <a:latin typeface="Arial"/>
                          <a:cs typeface="Arial"/>
                        </a:rPr>
                        <a:t> </a:t>
                      </a:r>
                      <a:r>
                        <a:rPr sz="1050" spc="-20">
                          <a:latin typeface="Arial"/>
                          <a:cs typeface="Arial"/>
                        </a:rPr>
                        <a:t>(23)</a:t>
                      </a:r>
                      <a:endParaRPr sz="105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67945">
                        <a:lnSpc>
                          <a:spcPct val="100000"/>
                        </a:lnSpc>
                        <a:spcBef>
                          <a:spcPts val="110"/>
                        </a:spcBef>
                      </a:pPr>
                      <a:r>
                        <a:rPr sz="1050">
                          <a:latin typeface="Arial"/>
                          <a:cs typeface="Arial"/>
                        </a:rPr>
                        <a:t>1.66</a:t>
                      </a:r>
                      <a:r>
                        <a:rPr sz="1050" spc="145">
                          <a:latin typeface="Arial"/>
                          <a:cs typeface="Arial"/>
                        </a:rPr>
                        <a:t> </a:t>
                      </a:r>
                      <a:r>
                        <a:rPr sz="1050">
                          <a:latin typeface="Arial"/>
                          <a:cs typeface="Arial"/>
                        </a:rPr>
                        <a:t>(1.07-</a:t>
                      </a:r>
                      <a:r>
                        <a:rPr sz="1050" spc="-10">
                          <a:latin typeface="Arial"/>
                          <a:cs typeface="Arial"/>
                        </a:rPr>
                        <a:t>2.57)</a:t>
                      </a:r>
                      <a:endParaRPr sz="105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algn="ctr">
                        <a:lnSpc>
                          <a:spcPct val="100000"/>
                        </a:lnSpc>
                        <a:spcBef>
                          <a:spcPts val="110"/>
                        </a:spcBef>
                      </a:pPr>
                      <a:r>
                        <a:rPr sz="1050">
                          <a:latin typeface="Arial"/>
                          <a:cs typeface="Arial"/>
                        </a:rPr>
                        <a:t>26</a:t>
                      </a:r>
                      <a:r>
                        <a:rPr sz="1050" spc="40">
                          <a:latin typeface="Arial"/>
                          <a:cs typeface="Arial"/>
                        </a:rPr>
                        <a:t> </a:t>
                      </a:r>
                      <a:r>
                        <a:rPr sz="1050" spc="-20">
                          <a:latin typeface="Arial"/>
                          <a:cs typeface="Arial"/>
                        </a:rPr>
                        <a:t>(36)</a:t>
                      </a:r>
                      <a:endParaRPr sz="105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3970" algn="ctr">
                        <a:lnSpc>
                          <a:spcPct val="100000"/>
                        </a:lnSpc>
                        <a:spcBef>
                          <a:spcPts val="110"/>
                        </a:spcBef>
                      </a:pPr>
                      <a:r>
                        <a:rPr sz="1050">
                          <a:latin typeface="Arial"/>
                          <a:cs typeface="Arial"/>
                        </a:rPr>
                        <a:t>13</a:t>
                      </a:r>
                      <a:r>
                        <a:rPr sz="1050" spc="40">
                          <a:latin typeface="Arial"/>
                          <a:cs typeface="Arial"/>
                        </a:rPr>
                        <a:t> </a:t>
                      </a:r>
                      <a:r>
                        <a:rPr sz="1050" spc="-20">
                          <a:latin typeface="Arial"/>
                          <a:cs typeface="Arial"/>
                        </a:rPr>
                        <a:t>(19)</a:t>
                      </a:r>
                      <a:endParaRPr sz="105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84455">
                        <a:lnSpc>
                          <a:spcPct val="100000"/>
                        </a:lnSpc>
                        <a:spcBef>
                          <a:spcPts val="110"/>
                        </a:spcBef>
                      </a:pPr>
                      <a:r>
                        <a:rPr sz="1050">
                          <a:latin typeface="Arial"/>
                          <a:cs typeface="Arial"/>
                        </a:rPr>
                        <a:t>2.30</a:t>
                      </a:r>
                      <a:r>
                        <a:rPr sz="1050" spc="145">
                          <a:latin typeface="Arial"/>
                          <a:cs typeface="Arial"/>
                        </a:rPr>
                        <a:t> </a:t>
                      </a:r>
                      <a:r>
                        <a:rPr sz="1050">
                          <a:latin typeface="Arial"/>
                          <a:cs typeface="Arial"/>
                        </a:rPr>
                        <a:t>(1.06-</a:t>
                      </a:r>
                      <a:r>
                        <a:rPr sz="1050" spc="-10">
                          <a:latin typeface="Arial"/>
                          <a:cs typeface="Arial"/>
                        </a:rPr>
                        <a:t>4.97)</a:t>
                      </a:r>
                      <a:endParaRPr sz="1050">
                        <a:latin typeface="Arial"/>
                        <a:cs typeface="Arial"/>
                      </a:endParaRPr>
                    </a:p>
                  </a:txBody>
                  <a:tcPr marL="0" marR="0" marT="13970" marB="0">
                    <a:lnR w="9525">
                      <a:solidFill>
                        <a:srgbClr val="000000"/>
                      </a:solidFill>
                      <a:prstDash val="solid"/>
                    </a:lnR>
                    <a:lnT w="9525">
                      <a:solidFill>
                        <a:srgbClr val="000000"/>
                      </a:solidFill>
                      <a:prstDash val="solid"/>
                    </a:lnT>
                    <a:lnB w="9525">
                      <a:solidFill>
                        <a:srgbClr val="000000"/>
                      </a:solidFill>
                      <a:prstDash val="solid"/>
                    </a:lnB>
                    <a:solidFill>
                      <a:srgbClr val="FFFFFF"/>
                    </a:solidFill>
                  </a:tcPr>
                </a:tc>
                <a:extLst>
                  <a:ext uri="{0D108BD9-81ED-4DB2-BD59-A6C34878D82A}">
                    <a16:rowId xmlns:a16="http://schemas.microsoft.com/office/drawing/2014/main" val="10003"/>
                  </a:ext>
                </a:extLst>
              </a:tr>
              <a:tr h="345162">
                <a:tc>
                  <a:txBody>
                    <a:bodyPr/>
                    <a:lstStyle/>
                    <a:p>
                      <a:pPr marL="53975">
                        <a:lnSpc>
                          <a:spcPct val="100000"/>
                        </a:lnSpc>
                        <a:spcBef>
                          <a:spcPts val="110"/>
                        </a:spcBef>
                      </a:pPr>
                      <a:r>
                        <a:rPr sz="1050" b="1">
                          <a:latin typeface="Arial"/>
                          <a:cs typeface="Arial"/>
                        </a:rPr>
                        <a:t>Median</a:t>
                      </a:r>
                      <a:r>
                        <a:rPr sz="1050" b="1" spc="80">
                          <a:latin typeface="Arial"/>
                          <a:cs typeface="Arial"/>
                        </a:rPr>
                        <a:t> </a:t>
                      </a:r>
                      <a:r>
                        <a:rPr sz="1050" b="1">
                          <a:latin typeface="Arial"/>
                          <a:cs typeface="Arial"/>
                        </a:rPr>
                        <a:t>DOR,</a:t>
                      </a:r>
                      <a:r>
                        <a:rPr sz="1000" b="1" baseline="31746">
                          <a:latin typeface="Arial"/>
                          <a:cs typeface="Arial"/>
                        </a:rPr>
                        <a:t>a</a:t>
                      </a:r>
                      <a:r>
                        <a:rPr sz="1000" b="1" spc="202" baseline="31746">
                          <a:latin typeface="Arial"/>
                          <a:cs typeface="Arial"/>
                        </a:rPr>
                        <a:t> </a:t>
                      </a:r>
                      <a:r>
                        <a:rPr sz="1050" b="1">
                          <a:latin typeface="Arial"/>
                          <a:cs typeface="Arial"/>
                        </a:rPr>
                        <a:t>mo</a:t>
                      </a:r>
                      <a:r>
                        <a:rPr sz="1050" b="1" spc="85">
                          <a:latin typeface="Arial"/>
                          <a:cs typeface="Arial"/>
                        </a:rPr>
                        <a:t> </a:t>
                      </a:r>
                      <a:r>
                        <a:rPr sz="1050" b="1">
                          <a:latin typeface="Arial"/>
                          <a:cs typeface="Arial"/>
                        </a:rPr>
                        <a:t>(95%</a:t>
                      </a:r>
                      <a:r>
                        <a:rPr sz="1050" b="1" spc="85">
                          <a:latin typeface="Arial"/>
                          <a:cs typeface="Arial"/>
                        </a:rPr>
                        <a:t> </a:t>
                      </a:r>
                      <a:r>
                        <a:rPr sz="1050" b="1" spc="-25">
                          <a:latin typeface="Arial"/>
                          <a:cs typeface="Arial"/>
                        </a:rPr>
                        <a:t>CI)</a:t>
                      </a:r>
                      <a:endParaRPr sz="1050">
                        <a:latin typeface="Arial"/>
                        <a:cs typeface="Arial"/>
                      </a:endParaRPr>
                    </a:p>
                  </a:txBody>
                  <a:tcPr marL="0" marR="0" marT="13970" marB="0">
                    <a:lnL w="9525">
                      <a:solidFill>
                        <a:srgbClr val="000000"/>
                      </a:solidFill>
                      <a:prstDash val="solid"/>
                    </a:lnL>
                    <a:lnT w="9525">
                      <a:solidFill>
                        <a:srgbClr val="000000"/>
                      </a:solidFill>
                      <a:prstDash val="solid"/>
                    </a:lnT>
                    <a:lnB w="9525">
                      <a:solidFill>
                        <a:srgbClr val="000000"/>
                      </a:solidFill>
                      <a:prstDash val="solid"/>
                    </a:lnB>
                    <a:solidFill>
                      <a:srgbClr val="FFFFFF"/>
                    </a:solidFill>
                  </a:tcPr>
                </a:tc>
                <a:tc>
                  <a:txBody>
                    <a:bodyPr/>
                    <a:lstStyle/>
                    <a:p>
                      <a:pPr marR="90805" algn="r">
                        <a:lnSpc>
                          <a:spcPct val="100000"/>
                        </a:lnSpc>
                        <a:spcBef>
                          <a:spcPts val="110"/>
                        </a:spcBef>
                      </a:pPr>
                      <a:r>
                        <a:rPr sz="1050">
                          <a:latin typeface="Arial"/>
                          <a:cs typeface="Arial"/>
                        </a:rPr>
                        <a:t>8.3</a:t>
                      </a:r>
                      <a:r>
                        <a:rPr sz="1050" spc="110">
                          <a:latin typeface="Arial"/>
                          <a:cs typeface="Arial"/>
                        </a:rPr>
                        <a:t> </a:t>
                      </a:r>
                      <a:r>
                        <a:rPr sz="1050">
                          <a:latin typeface="Arial"/>
                          <a:cs typeface="Arial"/>
                        </a:rPr>
                        <a:t>(6.5-</a:t>
                      </a:r>
                      <a:r>
                        <a:rPr sz="1050" spc="-20">
                          <a:latin typeface="Arial"/>
                          <a:cs typeface="Arial"/>
                        </a:rPr>
                        <a:t>9.7)</a:t>
                      </a:r>
                      <a:endParaRPr sz="105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98425">
                        <a:lnSpc>
                          <a:spcPct val="100000"/>
                        </a:lnSpc>
                        <a:spcBef>
                          <a:spcPts val="110"/>
                        </a:spcBef>
                      </a:pPr>
                      <a:r>
                        <a:rPr sz="1050">
                          <a:latin typeface="Arial"/>
                          <a:cs typeface="Arial"/>
                        </a:rPr>
                        <a:t>5.6</a:t>
                      </a:r>
                      <a:r>
                        <a:rPr sz="1050" spc="110">
                          <a:latin typeface="Arial"/>
                          <a:cs typeface="Arial"/>
                        </a:rPr>
                        <a:t> </a:t>
                      </a:r>
                      <a:r>
                        <a:rPr sz="1050">
                          <a:latin typeface="Arial"/>
                          <a:cs typeface="Arial"/>
                        </a:rPr>
                        <a:t>(3.8-</a:t>
                      </a:r>
                      <a:r>
                        <a:rPr sz="1050" spc="-20">
                          <a:latin typeface="Arial"/>
                          <a:cs typeface="Arial"/>
                        </a:rPr>
                        <a:t>7.9)</a:t>
                      </a:r>
                      <a:endParaRPr sz="105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R="61594" algn="ctr">
                        <a:lnSpc>
                          <a:spcPct val="100000"/>
                        </a:lnSpc>
                        <a:spcBef>
                          <a:spcPts val="110"/>
                        </a:spcBef>
                      </a:pPr>
                      <a:r>
                        <a:rPr sz="1050">
                          <a:latin typeface="Arial"/>
                          <a:cs typeface="Arial"/>
                        </a:rPr>
                        <a:t>-</a:t>
                      </a: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98425">
                        <a:lnSpc>
                          <a:spcPct val="100000"/>
                        </a:lnSpc>
                        <a:spcBef>
                          <a:spcPts val="110"/>
                        </a:spcBef>
                      </a:pPr>
                      <a:r>
                        <a:rPr sz="1050">
                          <a:latin typeface="Arial"/>
                          <a:cs typeface="Arial"/>
                        </a:rPr>
                        <a:t>6.9</a:t>
                      </a:r>
                      <a:r>
                        <a:rPr sz="1050" spc="110">
                          <a:latin typeface="Arial"/>
                          <a:cs typeface="Arial"/>
                        </a:rPr>
                        <a:t> </a:t>
                      </a:r>
                      <a:r>
                        <a:rPr sz="1050">
                          <a:latin typeface="Arial"/>
                          <a:cs typeface="Arial"/>
                        </a:rPr>
                        <a:t>(5.8-</a:t>
                      </a:r>
                      <a:r>
                        <a:rPr sz="1050" spc="-25">
                          <a:latin typeface="Arial"/>
                          <a:cs typeface="Arial"/>
                        </a:rPr>
                        <a:t>NE)</a:t>
                      </a:r>
                      <a:endParaRPr sz="105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98425">
                        <a:lnSpc>
                          <a:spcPct val="100000"/>
                        </a:lnSpc>
                        <a:spcBef>
                          <a:spcPts val="110"/>
                        </a:spcBef>
                      </a:pPr>
                      <a:r>
                        <a:rPr sz="1050">
                          <a:latin typeface="Arial"/>
                          <a:cs typeface="Arial"/>
                        </a:rPr>
                        <a:t>4.3</a:t>
                      </a:r>
                      <a:r>
                        <a:rPr sz="1050" spc="110">
                          <a:latin typeface="Arial"/>
                          <a:cs typeface="Arial"/>
                        </a:rPr>
                        <a:t> </a:t>
                      </a:r>
                      <a:r>
                        <a:rPr sz="1050">
                          <a:latin typeface="Arial"/>
                          <a:cs typeface="Arial"/>
                        </a:rPr>
                        <a:t>(2.3-</a:t>
                      </a:r>
                      <a:r>
                        <a:rPr sz="1050" spc="-25">
                          <a:latin typeface="Arial"/>
                          <a:cs typeface="Arial"/>
                        </a:rPr>
                        <a:t>NE)</a:t>
                      </a:r>
                      <a:endParaRPr sz="105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3970" algn="ctr">
                        <a:lnSpc>
                          <a:spcPct val="100000"/>
                        </a:lnSpc>
                        <a:spcBef>
                          <a:spcPts val="110"/>
                        </a:spcBef>
                      </a:pPr>
                      <a:r>
                        <a:rPr sz="1050">
                          <a:latin typeface="Arial"/>
                          <a:cs typeface="Arial"/>
                        </a:rPr>
                        <a:t>-</a:t>
                      </a:r>
                    </a:p>
                  </a:txBody>
                  <a:tcPr marL="0" marR="0" marT="13970" marB="0">
                    <a:lnR w="9525">
                      <a:solidFill>
                        <a:srgbClr val="000000"/>
                      </a:solidFill>
                      <a:prstDash val="solid"/>
                    </a:lnR>
                    <a:lnT w="9525">
                      <a:solidFill>
                        <a:srgbClr val="000000"/>
                      </a:solidFill>
                      <a:prstDash val="solid"/>
                    </a:lnT>
                    <a:lnB w="9525">
                      <a:solidFill>
                        <a:srgbClr val="000000"/>
                      </a:solidFill>
                      <a:prstDash val="solid"/>
                    </a:lnB>
                    <a:solidFill>
                      <a:srgbClr val="FFFFFF"/>
                    </a:solidFill>
                  </a:tcPr>
                </a:tc>
                <a:extLst>
                  <a:ext uri="{0D108BD9-81ED-4DB2-BD59-A6C34878D82A}">
                    <a16:rowId xmlns:a16="http://schemas.microsoft.com/office/drawing/2014/main" val="10004"/>
                  </a:ext>
                </a:extLst>
              </a:tr>
            </a:tbl>
          </a:graphicData>
        </a:graphic>
      </p:graphicFrame>
      <p:sp>
        <p:nvSpPr>
          <p:cNvPr id="7" name="object 310">
            <a:extLst>
              <a:ext uri="{FF2B5EF4-FFF2-40B4-BE49-F238E27FC236}">
                <a16:creationId xmlns:a16="http://schemas.microsoft.com/office/drawing/2014/main" id="{24383995-AD6A-6F06-D40B-0834FE954E81}"/>
              </a:ext>
            </a:extLst>
          </p:cNvPr>
          <p:cNvSpPr txBox="1"/>
          <p:nvPr/>
        </p:nvSpPr>
        <p:spPr>
          <a:xfrm>
            <a:off x="577850" y="4984206"/>
            <a:ext cx="9680575" cy="257506"/>
          </a:xfrm>
          <a:prstGeom prst="rect">
            <a:avLst/>
          </a:prstGeom>
        </p:spPr>
        <p:txBody>
          <a:bodyPr vert="horz" wrap="square" lIns="0" tIns="12065" rIns="0" bIns="0" rtlCol="0">
            <a:spAutoFit/>
          </a:bodyPr>
          <a:lstStyle/>
          <a:p>
            <a:pPr marL="38100" marR="30480" lvl="0" indent="0" algn="l" defTabSz="914400" rtl="0" eaLnBrk="1" fontAlgn="auto" latinLnBrk="0" hangingPunct="1">
              <a:lnSpc>
                <a:spcPct val="102600"/>
              </a:lnSpc>
              <a:spcBef>
                <a:spcPts val="95"/>
              </a:spcBef>
              <a:spcAft>
                <a:spcPts val="0"/>
              </a:spcAft>
              <a:buClrTx/>
              <a:buSzTx/>
              <a:buFontTx/>
              <a:buNone/>
              <a:tabLst/>
              <a:defRPr/>
            </a:pPr>
            <a:r>
              <a:rPr kumimoji="0" sz="800" b="0" i="0" u="none" strike="noStrike" kern="1200" cap="none" spc="0" normalizeH="0" baseline="0" noProof="0">
                <a:ln>
                  <a:noFill/>
                </a:ln>
                <a:solidFill>
                  <a:srgbClr val="54565B"/>
                </a:solidFill>
                <a:effectLst/>
                <a:uLnTx/>
                <a:uFillTx/>
                <a:latin typeface="Arial"/>
                <a:ea typeface="+mn-ea"/>
                <a:cs typeface="Arial"/>
              </a:rPr>
              <a:t>BICR,</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blinded</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independent</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central</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review;</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CBR,</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clinical</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benefit</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rate;</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CI,</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confidence</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interval;</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DOR,</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duration</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of</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response;</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mo,</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months;</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NE,</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not</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estimable;</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ORR,</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objective</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response</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rate;</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SG,</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sacituzumab</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govitecan; TPC,</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10" normalizeH="0" baseline="0" noProof="0">
                <a:ln>
                  <a:noFill/>
                </a:ln>
                <a:solidFill>
                  <a:srgbClr val="54565B"/>
                </a:solidFill>
                <a:effectLst/>
                <a:uLnTx/>
                <a:uFillTx/>
                <a:latin typeface="Arial"/>
                <a:ea typeface="+mn-ea"/>
                <a:cs typeface="Arial"/>
              </a:rPr>
              <a:t>treatment</a:t>
            </a:r>
            <a:r>
              <a:rPr kumimoji="0" lang="en-IE" sz="800" b="0" i="0" u="none" strike="noStrike" kern="1200" cap="none" spc="50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of</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physician’s</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10" normalizeH="0" baseline="0" noProof="0">
                <a:ln>
                  <a:noFill/>
                </a:ln>
                <a:solidFill>
                  <a:srgbClr val="54565B"/>
                </a:solidFill>
                <a:effectLst/>
                <a:uLnTx/>
                <a:uFillTx/>
                <a:latin typeface="Arial"/>
                <a:ea typeface="+mn-ea"/>
                <a:cs typeface="Arial"/>
              </a:rPr>
              <a:t>choice.</a:t>
            </a:r>
            <a:r>
              <a:rPr kumimoji="0" lang="en-IE" sz="8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41666" noProof="0" err="1">
                <a:ln>
                  <a:noFill/>
                </a:ln>
                <a:solidFill>
                  <a:srgbClr val="54565B"/>
                </a:solidFill>
                <a:effectLst/>
                <a:uLnTx/>
                <a:uFillTx/>
                <a:latin typeface="Arial"/>
                <a:ea typeface="+mn-ea"/>
                <a:cs typeface="Arial"/>
              </a:rPr>
              <a:t>a</a:t>
            </a:r>
            <a:r>
              <a:rPr kumimoji="0" sz="800" b="0" i="0" u="none" strike="noStrike" kern="1200" cap="none" spc="0" normalizeH="0" baseline="0" noProof="0" err="1">
                <a:ln>
                  <a:noFill/>
                </a:ln>
                <a:solidFill>
                  <a:srgbClr val="54565B"/>
                </a:solidFill>
                <a:effectLst/>
                <a:uLnTx/>
                <a:uFillTx/>
                <a:latin typeface="Arial"/>
                <a:ea typeface="+mn-ea"/>
                <a:cs typeface="Arial"/>
              </a:rPr>
              <a:t>Number</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of</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responders:</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&lt;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65</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years,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SG,</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42,</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TPC,</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28;</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65</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years,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SG,</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15,</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TPC,</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n</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25" normalizeH="0" baseline="0" noProof="0">
                <a:ln>
                  <a:noFill/>
                </a:ln>
                <a:solidFill>
                  <a:srgbClr val="54565B"/>
                </a:solidFill>
                <a:effectLst/>
                <a:uLnTx/>
                <a:uFillTx/>
                <a:latin typeface="Arial"/>
                <a:ea typeface="+mn-ea"/>
                <a:cs typeface="Arial"/>
              </a:rPr>
              <a:t>10.</a:t>
            </a:r>
            <a:endParaRPr kumimoji="0" sz="800" b="0" i="0" u="none" strike="noStrike" kern="1200" cap="none" spc="0" normalizeH="0" baseline="0" noProof="0">
              <a:ln>
                <a:noFill/>
              </a:ln>
              <a:solidFill>
                <a:srgbClr val="54565B"/>
              </a:solidFill>
              <a:effectLst/>
              <a:uLnTx/>
              <a:uFillTx/>
              <a:latin typeface="Arial"/>
              <a:ea typeface="+mn-ea"/>
              <a:cs typeface="Arial"/>
            </a:endParaRPr>
          </a:p>
        </p:txBody>
      </p:sp>
    </p:spTree>
    <p:extLst>
      <p:ext uri="{BB962C8B-B14F-4D97-AF65-F5344CB8AC3E}">
        <p14:creationId xmlns:p14="http://schemas.microsoft.com/office/powerpoint/2010/main" val="3547501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4A220-F997-B657-4953-91310A589912}"/>
              </a:ext>
            </a:extLst>
          </p:cNvPr>
          <p:cNvSpPr>
            <a:spLocks noGrp="1"/>
          </p:cNvSpPr>
          <p:nvPr>
            <p:ph type="title"/>
          </p:nvPr>
        </p:nvSpPr>
        <p:spPr/>
        <p:txBody>
          <a:bodyPr/>
          <a:lstStyle/>
          <a:p>
            <a:r>
              <a:rPr lang="en-US" sz="4400">
                <a:solidFill>
                  <a:schemeClr val="accent1"/>
                </a:solidFill>
              </a:rPr>
              <a:t>Results</a:t>
            </a:r>
            <a:br>
              <a:rPr lang="en-US" sz="3600">
                <a:solidFill>
                  <a:schemeClr val="accent1"/>
                </a:solidFill>
              </a:rPr>
            </a:br>
            <a:r>
              <a:rPr lang="en-US" sz="2400">
                <a:solidFill>
                  <a:schemeClr val="accent1"/>
                </a:solidFill>
              </a:rPr>
              <a:t>Safety by age subgroup</a:t>
            </a:r>
            <a:endParaRPr lang="en-IE"/>
          </a:p>
        </p:txBody>
      </p:sp>
      <p:sp>
        <p:nvSpPr>
          <p:cNvPr id="3" name="Slide Number Placeholder 2">
            <a:extLst>
              <a:ext uri="{FF2B5EF4-FFF2-40B4-BE49-F238E27FC236}">
                <a16:creationId xmlns:a16="http://schemas.microsoft.com/office/drawing/2014/main" id="{4C6120D4-687B-7E7D-5913-17A1662669D2}"/>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992EE919-F941-CCA0-262C-B786E5BE6CC3}"/>
              </a:ext>
            </a:extLst>
          </p:cNvPr>
          <p:cNvSpPr>
            <a:spLocks noGrp="1"/>
          </p:cNvSpPr>
          <p:nvPr>
            <p:ph type="body" sz="quarter" idx="10"/>
          </p:nvPr>
        </p:nvSpPr>
        <p:spPr/>
        <p:txBody>
          <a:bodyPr/>
          <a:lstStyle/>
          <a:p>
            <a:pPr>
              <a:buFont typeface="Arial" panose="020B0604020202020204" pitchFamily="34" charset="0"/>
              <a:buChar char="•"/>
            </a:pPr>
            <a:r>
              <a:rPr lang="en-IE" sz="1400">
                <a:solidFill>
                  <a:schemeClr val="accent1"/>
                </a:solidFill>
                <a:latin typeface="Arial" panose="020B0604020202020204" pitchFamily="34" charset="0"/>
                <a:cs typeface="Arial" panose="020B0604020202020204" pitchFamily="34" charset="0"/>
              </a:rPr>
              <a:t>Patients experienced more treatment-emergent adverse events (TEAEs) leading to dose reduction and treatment discontinuation with SG vs TPC in the ≥ 65 years subgroup, and TEAEs with SG leading to dose reduction and treatment discontinuation were more common in the ≥ 65 years subgroup vs &lt; 65 years </a:t>
            </a:r>
            <a:r>
              <a:rPr lang="en-IE" sz="1400" b="1">
                <a:solidFill>
                  <a:schemeClr val="accent1"/>
                </a:solidFill>
                <a:latin typeface="Arial" panose="020B0604020202020204" pitchFamily="34" charset="0"/>
                <a:cs typeface="Arial" panose="020B0604020202020204" pitchFamily="34" charset="0"/>
              </a:rPr>
              <a:t>(Table 3)</a:t>
            </a:r>
          </a:p>
          <a:p>
            <a:pPr>
              <a:buFont typeface="Arial" panose="020B0604020202020204" pitchFamily="34" charset="0"/>
              <a:buChar char="•"/>
            </a:pPr>
            <a:r>
              <a:rPr lang="en-IE" sz="1400">
                <a:solidFill>
                  <a:schemeClr val="accent1"/>
                </a:solidFill>
                <a:latin typeface="Arial" panose="020B0604020202020204" pitchFamily="34" charset="0"/>
                <a:cs typeface="Arial" panose="020B0604020202020204" pitchFamily="34" charset="0"/>
              </a:rPr>
              <a:t>Grade ≥ 3 TEAEs and TEAEs leading to treatment interruptions occurred at higher rates in patients treated with SG vs TPC, and the rates of these TEAEs were similar across age subgroups </a:t>
            </a:r>
            <a:r>
              <a:rPr lang="en-IE" sz="1400" b="1">
                <a:solidFill>
                  <a:schemeClr val="accent1"/>
                </a:solidFill>
                <a:latin typeface="Arial" panose="020B0604020202020204" pitchFamily="34" charset="0"/>
                <a:cs typeface="Arial" panose="020B0604020202020204" pitchFamily="34" charset="0"/>
              </a:rPr>
              <a:t>(Table 3)</a:t>
            </a:r>
          </a:p>
          <a:p>
            <a:pPr>
              <a:buFont typeface="Arial" panose="020B0604020202020204" pitchFamily="34" charset="0"/>
              <a:buChar char="•"/>
            </a:pPr>
            <a:endParaRPr lang="en-IE" sz="1400" b="1">
              <a:solidFill>
                <a:schemeClr val="accent1"/>
              </a:solidFill>
              <a:latin typeface="Arial" panose="020B0604020202020204" pitchFamily="34" charset="0"/>
              <a:cs typeface="Arial" panose="020B0604020202020204" pitchFamily="34" charset="0"/>
            </a:endParaRPr>
          </a:p>
        </p:txBody>
      </p:sp>
      <p:sp>
        <p:nvSpPr>
          <p:cNvPr id="5" name="object 297">
            <a:extLst>
              <a:ext uri="{FF2B5EF4-FFF2-40B4-BE49-F238E27FC236}">
                <a16:creationId xmlns:a16="http://schemas.microsoft.com/office/drawing/2014/main" id="{106825FC-55AD-E4BC-7D5F-640644E9564C}"/>
              </a:ext>
            </a:extLst>
          </p:cNvPr>
          <p:cNvSpPr txBox="1"/>
          <p:nvPr/>
        </p:nvSpPr>
        <p:spPr>
          <a:xfrm>
            <a:off x="577516" y="2860986"/>
            <a:ext cx="2011775" cy="169277"/>
          </a:xfrm>
          <a:prstGeom prst="rect">
            <a:avLst/>
          </a:prstGeom>
        </p:spPr>
        <p:txBody>
          <a:bodyPr vert="horz" wrap="square" lIns="0" tIns="15240" rIns="0" bIns="0" rtlCol="0">
            <a:spAutoFit/>
          </a:bodyPr>
          <a:lstStyle/>
          <a:p>
            <a:pPr marL="12700" marR="0" lvl="0" indent="0" algn="l" defTabSz="914400" rtl="0" eaLnBrk="1" fontAlgn="auto" latinLnBrk="0" hangingPunct="1">
              <a:lnSpc>
                <a:spcPct val="100000"/>
              </a:lnSpc>
              <a:spcBef>
                <a:spcPts val="120"/>
              </a:spcBef>
              <a:spcAft>
                <a:spcPts val="0"/>
              </a:spcAft>
              <a:buClrTx/>
              <a:buSzTx/>
              <a:buFontTx/>
              <a:buNone/>
              <a:tabLst/>
              <a:defRPr/>
            </a:pPr>
            <a:r>
              <a:rPr kumimoji="0" sz="1000" b="1" i="0" u="none" strike="noStrike" kern="1200" cap="none" spc="0" normalizeH="0" baseline="0" noProof="0">
                <a:ln>
                  <a:noFill/>
                </a:ln>
                <a:solidFill>
                  <a:srgbClr val="9F1D21"/>
                </a:solidFill>
                <a:effectLst/>
                <a:uLnTx/>
                <a:uFillTx/>
                <a:latin typeface="Arial"/>
                <a:ea typeface="+mn-ea"/>
                <a:cs typeface="Arial"/>
              </a:rPr>
              <a:t>Table</a:t>
            </a:r>
            <a:r>
              <a:rPr kumimoji="0" sz="1000" b="1" i="0" u="none" strike="noStrike" kern="1200" cap="none" spc="10"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3.</a:t>
            </a:r>
            <a:r>
              <a:rPr kumimoji="0" sz="1000" b="1" i="0" u="none" strike="noStrike" kern="1200" cap="none" spc="15"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TEAEs</a:t>
            </a:r>
            <a:r>
              <a:rPr kumimoji="0" sz="1000" b="1" i="0" u="none" strike="noStrike" kern="1200" cap="none" spc="10"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by</a:t>
            </a:r>
            <a:r>
              <a:rPr kumimoji="0" sz="1000" b="1" i="0" u="none" strike="noStrike" kern="1200" cap="none" spc="15" normalizeH="0" baseline="0" noProof="0">
                <a:ln>
                  <a:noFill/>
                </a:ln>
                <a:solidFill>
                  <a:srgbClr val="9F1D21"/>
                </a:solidFill>
                <a:effectLst/>
                <a:uLnTx/>
                <a:uFillTx/>
                <a:latin typeface="Arial"/>
                <a:ea typeface="+mn-ea"/>
                <a:cs typeface="Arial"/>
              </a:rPr>
              <a:t> </a:t>
            </a:r>
            <a:r>
              <a:rPr kumimoji="0" sz="1000" b="1" i="0" u="none" strike="noStrike" kern="1200" cap="none" spc="0" normalizeH="0" baseline="0" noProof="0">
                <a:ln>
                  <a:noFill/>
                </a:ln>
                <a:solidFill>
                  <a:srgbClr val="9F1D21"/>
                </a:solidFill>
                <a:effectLst/>
                <a:uLnTx/>
                <a:uFillTx/>
                <a:latin typeface="Arial"/>
                <a:ea typeface="+mn-ea"/>
                <a:cs typeface="Arial"/>
              </a:rPr>
              <a:t>age</a:t>
            </a:r>
            <a:r>
              <a:rPr kumimoji="0" sz="1000" b="1" i="0" u="none" strike="noStrike" kern="1200" cap="none" spc="10" normalizeH="0" baseline="0" noProof="0">
                <a:ln>
                  <a:noFill/>
                </a:ln>
                <a:solidFill>
                  <a:srgbClr val="9F1D21"/>
                </a:solidFill>
                <a:effectLst/>
                <a:uLnTx/>
                <a:uFillTx/>
                <a:latin typeface="Arial"/>
                <a:ea typeface="+mn-ea"/>
                <a:cs typeface="Arial"/>
              </a:rPr>
              <a:t> </a:t>
            </a:r>
            <a:r>
              <a:rPr kumimoji="0" sz="1000" b="1" i="0" u="none" strike="noStrike" kern="1200" cap="none" spc="-10" normalizeH="0" baseline="0" noProof="0">
                <a:ln>
                  <a:noFill/>
                </a:ln>
                <a:solidFill>
                  <a:srgbClr val="9F1D21"/>
                </a:solidFill>
                <a:effectLst/>
                <a:uLnTx/>
                <a:uFillTx/>
                <a:latin typeface="Arial"/>
                <a:ea typeface="+mn-ea"/>
                <a:cs typeface="Arial"/>
              </a:rPr>
              <a:t>subgroup</a:t>
            </a:r>
            <a:endParaRPr kumimoji="0" sz="1000" b="0" i="0" u="none" strike="noStrike" kern="1200" cap="none" spc="0" normalizeH="0" baseline="0" noProof="0">
              <a:ln>
                <a:noFill/>
              </a:ln>
              <a:solidFill>
                <a:srgbClr val="54565B"/>
              </a:solidFill>
              <a:effectLst/>
              <a:uLnTx/>
              <a:uFillTx/>
              <a:latin typeface="Arial"/>
              <a:ea typeface="+mn-ea"/>
              <a:cs typeface="Arial"/>
            </a:endParaRPr>
          </a:p>
        </p:txBody>
      </p:sp>
      <p:graphicFrame>
        <p:nvGraphicFramePr>
          <p:cNvPr id="6" name="object 301">
            <a:extLst>
              <a:ext uri="{FF2B5EF4-FFF2-40B4-BE49-F238E27FC236}">
                <a16:creationId xmlns:a16="http://schemas.microsoft.com/office/drawing/2014/main" id="{85E9FDD6-7C3E-E4AF-A74E-9D0A15087047}"/>
              </a:ext>
            </a:extLst>
          </p:cNvPr>
          <p:cNvGraphicFramePr>
            <a:graphicFrameLocks noGrp="1"/>
          </p:cNvGraphicFramePr>
          <p:nvPr/>
        </p:nvGraphicFramePr>
        <p:xfrm>
          <a:off x="1003638" y="3270404"/>
          <a:ext cx="8466289" cy="2463256"/>
        </p:xfrm>
        <a:graphic>
          <a:graphicData uri="http://schemas.openxmlformats.org/drawingml/2006/table">
            <a:tbl>
              <a:tblPr firstRow="1" bandRow="1">
                <a:tableStyleId>{2D5ABB26-0587-4C30-8999-92F81FD0307C}</a:tableStyleId>
              </a:tblPr>
              <a:tblGrid>
                <a:gridCol w="2708231">
                  <a:extLst>
                    <a:ext uri="{9D8B030D-6E8A-4147-A177-3AD203B41FA5}">
                      <a16:colId xmlns:a16="http://schemas.microsoft.com/office/drawing/2014/main" val="20000"/>
                    </a:ext>
                  </a:extLst>
                </a:gridCol>
                <a:gridCol w="834559">
                  <a:extLst>
                    <a:ext uri="{9D8B030D-6E8A-4147-A177-3AD203B41FA5}">
                      <a16:colId xmlns:a16="http://schemas.microsoft.com/office/drawing/2014/main" val="20001"/>
                    </a:ext>
                  </a:extLst>
                </a:gridCol>
                <a:gridCol w="681149">
                  <a:extLst>
                    <a:ext uri="{9D8B030D-6E8A-4147-A177-3AD203B41FA5}">
                      <a16:colId xmlns:a16="http://schemas.microsoft.com/office/drawing/2014/main" val="20002"/>
                    </a:ext>
                  </a:extLst>
                </a:gridCol>
                <a:gridCol w="695467">
                  <a:extLst>
                    <a:ext uri="{9D8B030D-6E8A-4147-A177-3AD203B41FA5}">
                      <a16:colId xmlns:a16="http://schemas.microsoft.com/office/drawing/2014/main" val="20003"/>
                    </a:ext>
                  </a:extLst>
                </a:gridCol>
                <a:gridCol w="793651">
                  <a:extLst>
                    <a:ext uri="{9D8B030D-6E8A-4147-A177-3AD203B41FA5}">
                      <a16:colId xmlns:a16="http://schemas.microsoft.com/office/drawing/2014/main" val="20004"/>
                    </a:ext>
                  </a:extLst>
                </a:gridCol>
                <a:gridCol w="691376">
                  <a:extLst>
                    <a:ext uri="{9D8B030D-6E8A-4147-A177-3AD203B41FA5}">
                      <a16:colId xmlns:a16="http://schemas.microsoft.com/office/drawing/2014/main" val="20005"/>
                    </a:ext>
                  </a:extLst>
                </a:gridCol>
                <a:gridCol w="681149">
                  <a:extLst>
                    <a:ext uri="{9D8B030D-6E8A-4147-A177-3AD203B41FA5}">
                      <a16:colId xmlns:a16="http://schemas.microsoft.com/office/drawing/2014/main" val="20006"/>
                    </a:ext>
                  </a:extLst>
                </a:gridCol>
                <a:gridCol w="695467">
                  <a:extLst>
                    <a:ext uri="{9D8B030D-6E8A-4147-A177-3AD203B41FA5}">
                      <a16:colId xmlns:a16="http://schemas.microsoft.com/office/drawing/2014/main" val="20007"/>
                    </a:ext>
                  </a:extLst>
                </a:gridCol>
                <a:gridCol w="685240">
                  <a:extLst>
                    <a:ext uri="{9D8B030D-6E8A-4147-A177-3AD203B41FA5}">
                      <a16:colId xmlns:a16="http://schemas.microsoft.com/office/drawing/2014/main" val="20008"/>
                    </a:ext>
                  </a:extLst>
                </a:gridCol>
              </a:tblGrid>
              <a:tr h="179470">
                <a:tc rowSpan="2" gridSpan="5">
                  <a:txBody>
                    <a:bodyPr/>
                    <a:lstStyle/>
                    <a:p>
                      <a:pPr marL="1702435" algn="ctr">
                        <a:lnSpc>
                          <a:spcPct val="100000"/>
                        </a:lnSpc>
                        <a:spcBef>
                          <a:spcPts val="55"/>
                        </a:spcBef>
                      </a:pPr>
                      <a:r>
                        <a:rPr sz="1000" b="1">
                          <a:solidFill>
                            <a:srgbClr val="FFFFFF"/>
                          </a:solidFill>
                          <a:latin typeface="Arial"/>
                          <a:cs typeface="Arial"/>
                        </a:rPr>
                        <a:t>&lt;</a:t>
                      </a:r>
                      <a:r>
                        <a:rPr sz="1000" b="1" spc="-5">
                          <a:solidFill>
                            <a:srgbClr val="FFFFFF"/>
                          </a:solidFill>
                          <a:latin typeface="Arial"/>
                          <a:cs typeface="Arial"/>
                        </a:rPr>
                        <a:t> </a:t>
                      </a:r>
                      <a:r>
                        <a:rPr sz="1000" b="1">
                          <a:solidFill>
                            <a:srgbClr val="FFFFFF"/>
                          </a:solidFill>
                          <a:latin typeface="Arial"/>
                          <a:cs typeface="Arial"/>
                        </a:rPr>
                        <a:t>65 </a:t>
                      </a:r>
                      <a:r>
                        <a:rPr sz="1000" b="1" spc="-10">
                          <a:solidFill>
                            <a:srgbClr val="FFFFFF"/>
                          </a:solidFill>
                          <a:latin typeface="Arial"/>
                          <a:cs typeface="Arial"/>
                        </a:rPr>
                        <a:t>years</a:t>
                      </a:r>
                      <a:endParaRPr sz="1000">
                        <a:latin typeface="Arial"/>
                        <a:cs typeface="Arial"/>
                      </a:endParaRPr>
                    </a:p>
                    <a:p>
                      <a:pPr marL="1722755" algn="ctr">
                        <a:lnSpc>
                          <a:spcPct val="100000"/>
                        </a:lnSpc>
                        <a:spcBef>
                          <a:spcPts val="210"/>
                        </a:spcBef>
                        <a:tabLst>
                          <a:tab pos="2556510" algn="l"/>
                        </a:tabLst>
                      </a:pPr>
                      <a:r>
                        <a:rPr sz="900" b="1">
                          <a:solidFill>
                            <a:srgbClr val="FFFFFF"/>
                          </a:solidFill>
                          <a:latin typeface="Arial"/>
                          <a:cs typeface="Arial"/>
                        </a:rPr>
                        <a:t>SG</a:t>
                      </a:r>
                      <a:r>
                        <a:rPr sz="900" b="1" spc="40">
                          <a:solidFill>
                            <a:srgbClr val="FFFFFF"/>
                          </a:solidFill>
                          <a:latin typeface="Arial"/>
                          <a:cs typeface="Arial"/>
                        </a:rPr>
                        <a:t> </a:t>
                      </a:r>
                      <a:r>
                        <a:rPr sz="900" b="1">
                          <a:solidFill>
                            <a:srgbClr val="FFFFFF"/>
                          </a:solidFill>
                          <a:latin typeface="Arial"/>
                          <a:cs typeface="Arial"/>
                        </a:rPr>
                        <a:t>(n</a:t>
                      </a:r>
                      <a:r>
                        <a:rPr sz="900" b="1" spc="45">
                          <a:solidFill>
                            <a:srgbClr val="FFFFFF"/>
                          </a:solidFill>
                          <a:latin typeface="Arial"/>
                          <a:cs typeface="Arial"/>
                        </a:rPr>
                        <a:t> </a:t>
                      </a:r>
                      <a:r>
                        <a:rPr sz="900" b="1">
                          <a:solidFill>
                            <a:srgbClr val="FFFFFF"/>
                          </a:solidFill>
                          <a:latin typeface="Arial"/>
                          <a:cs typeface="Arial"/>
                        </a:rPr>
                        <a:t>=</a:t>
                      </a:r>
                      <a:r>
                        <a:rPr sz="900" b="1" spc="40">
                          <a:solidFill>
                            <a:srgbClr val="FFFFFF"/>
                          </a:solidFill>
                          <a:latin typeface="Arial"/>
                          <a:cs typeface="Arial"/>
                        </a:rPr>
                        <a:t> </a:t>
                      </a:r>
                      <a:r>
                        <a:rPr sz="900" b="1" spc="-20">
                          <a:solidFill>
                            <a:srgbClr val="FFFFFF"/>
                          </a:solidFill>
                          <a:latin typeface="Arial"/>
                          <a:cs typeface="Arial"/>
                        </a:rPr>
                        <a:t>196)</a:t>
                      </a:r>
                      <a:r>
                        <a:rPr sz="900" b="1">
                          <a:solidFill>
                            <a:srgbClr val="FFFFFF"/>
                          </a:solidFill>
                          <a:latin typeface="Arial"/>
                          <a:cs typeface="Arial"/>
                        </a:rPr>
                        <a:t>	TPC</a:t>
                      </a:r>
                      <a:r>
                        <a:rPr sz="900" b="1" spc="45">
                          <a:solidFill>
                            <a:srgbClr val="FFFFFF"/>
                          </a:solidFill>
                          <a:latin typeface="Arial"/>
                          <a:cs typeface="Arial"/>
                        </a:rPr>
                        <a:t> </a:t>
                      </a:r>
                      <a:r>
                        <a:rPr sz="900" b="1">
                          <a:solidFill>
                            <a:srgbClr val="FFFFFF"/>
                          </a:solidFill>
                          <a:latin typeface="Arial"/>
                          <a:cs typeface="Arial"/>
                        </a:rPr>
                        <a:t>(n</a:t>
                      </a:r>
                      <a:r>
                        <a:rPr sz="900" b="1" spc="45">
                          <a:solidFill>
                            <a:srgbClr val="FFFFFF"/>
                          </a:solidFill>
                          <a:latin typeface="Arial"/>
                          <a:cs typeface="Arial"/>
                        </a:rPr>
                        <a:t> </a:t>
                      </a:r>
                      <a:r>
                        <a:rPr sz="900" b="1">
                          <a:solidFill>
                            <a:srgbClr val="FFFFFF"/>
                          </a:solidFill>
                          <a:latin typeface="Arial"/>
                          <a:cs typeface="Arial"/>
                        </a:rPr>
                        <a:t>=</a:t>
                      </a:r>
                      <a:r>
                        <a:rPr sz="900" b="1" spc="45">
                          <a:solidFill>
                            <a:srgbClr val="FFFFFF"/>
                          </a:solidFill>
                          <a:latin typeface="Arial"/>
                          <a:cs typeface="Arial"/>
                        </a:rPr>
                        <a:t> </a:t>
                      </a:r>
                      <a:r>
                        <a:rPr sz="900" b="1" spc="-20">
                          <a:solidFill>
                            <a:srgbClr val="FFFFFF"/>
                          </a:solidFill>
                          <a:latin typeface="Arial"/>
                          <a:cs typeface="Arial"/>
                        </a:rPr>
                        <a:t>188)</a:t>
                      </a:r>
                      <a:endParaRPr sz="900">
                        <a:latin typeface="Arial"/>
                        <a:cs typeface="Arial"/>
                      </a:endParaRPr>
                    </a:p>
                  </a:txBody>
                  <a:tcPr marL="0" marR="0" marT="6985" marB="0">
                    <a:lnL w="9525">
                      <a:solidFill>
                        <a:srgbClr val="000000"/>
                      </a:solidFill>
                      <a:prstDash val="solid"/>
                    </a:lnL>
                    <a:lnB w="9525">
                      <a:solidFill>
                        <a:srgbClr val="000000"/>
                      </a:solidFill>
                      <a:prstDash val="solid"/>
                    </a:lnB>
                    <a:solidFill>
                      <a:srgbClr val="3D587F"/>
                    </a:solidFill>
                  </a:tcPr>
                </a:tc>
                <a:tc rowSpan="2" hMerge="1">
                  <a:txBody>
                    <a:bodyPr/>
                    <a:lstStyle/>
                    <a:p>
                      <a:endParaRPr/>
                    </a:p>
                  </a:txBody>
                  <a:tcPr marL="0" marR="0" marT="0" marB="0"/>
                </a:tc>
                <a:tc rowSpan="2" hMerge="1">
                  <a:txBody>
                    <a:bodyPr/>
                    <a:lstStyle/>
                    <a:p>
                      <a:endParaRPr/>
                    </a:p>
                  </a:txBody>
                  <a:tcPr marL="0" marR="0" marT="0" marB="0"/>
                </a:tc>
                <a:tc rowSpan="2" hMerge="1">
                  <a:txBody>
                    <a:bodyPr/>
                    <a:lstStyle/>
                    <a:p>
                      <a:endParaRPr/>
                    </a:p>
                  </a:txBody>
                  <a:tcPr marL="0" marR="0" marT="0" marB="0"/>
                </a:tc>
                <a:tc rowSpan="2" hMerge="1">
                  <a:txBody>
                    <a:bodyPr/>
                    <a:lstStyle/>
                    <a:p>
                      <a:endParaRPr/>
                    </a:p>
                  </a:txBody>
                  <a:tcPr marL="0" marR="0" marT="0" marB="0"/>
                </a:tc>
                <a:tc gridSpan="4">
                  <a:txBody>
                    <a:bodyPr/>
                    <a:lstStyle/>
                    <a:p>
                      <a:pPr algn="ctr">
                        <a:lnSpc>
                          <a:spcPct val="100000"/>
                        </a:lnSpc>
                        <a:spcBef>
                          <a:spcPts val="155"/>
                        </a:spcBef>
                      </a:pPr>
                      <a:r>
                        <a:rPr sz="900" b="1">
                          <a:solidFill>
                            <a:srgbClr val="FFFFFF"/>
                          </a:solidFill>
                          <a:latin typeface="Arial"/>
                          <a:cs typeface="Arial"/>
                        </a:rPr>
                        <a:t>≥</a:t>
                      </a:r>
                      <a:r>
                        <a:rPr sz="900" b="1" spc="30">
                          <a:solidFill>
                            <a:srgbClr val="FFFFFF"/>
                          </a:solidFill>
                          <a:latin typeface="Arial"/>
                          <a:cs typeface="Arial"/>
                        </a:rPr>
                        <a:t> </a:t>
                      </a:r>
                      <a:r>
                        <a:rPr sz="900" b="1">
                          <a:solidFill>
                            <a:srgbClr val="FFFFFF"/>
                          </a:solidFill>
                          <a:latin typeface="Arial"/>
                          <a:cs typeface="Arial"/>
                        </a:rPr>
                        <a:t>65</a:t>
                      </a:r>
                      <a:r>
                        <a:rPr sz="900" b="1" spc="35">
                          <a:solidFill>
                            <a:srgbClr val="FFFFFF"/>
                          </a:solidFill>
                          <a:latin typeface="Arial"/>
                          <a:cs typeface="Arial"/>
                        </a:rPr>
                        <a:t> </a:t>
                      </a:r>
                      <a:r>
                        <a:rPr sz="900" b="1" spc="-10">
                          <a:solidFill>
                            <a:srgbClr val="FFFFFF"/>
                          </a:solidFill>
                          <a:latin typeface="Arial"/>
                          <a:cs typeface="Arial"/>
                        </a:rPr>
                        <a:t>years</a:t>
                      </a:r>
                      <a:endParaRPr sz="900">
                        <a:latin typeface="Arial"/>
                        <a:cs typeface="Arial"/>
                      </a:endParaRPr>
                    </a:p>
                  </a:txBody>
                  <a:tcPr marL="0" marR="0" marT="19685" marB="0">
                    <a:lnR w="9525">
                      <a:solidFill>
                        <a:srgbClr val="000000"/>
                      </a:solidFill>
                      <a:prstDash val="solid"/>
                    </a:lnR>
                    <a:lnB w="9525">
                      <a:solidFill>
                        <a:srgbClr val="FFFFFF"/>
                      </a:solidFill>
                      <a:prstDash val="solid"/>
                    </a:lnB>
                    <a:solidFill>
                      <a:srgbClr val="3D587F"/>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170833">
                <a:tc gridSpan="5" vMerge="1">
                  <a:txBody>
                    <a:bodyPr/>
                    <a:lstStyle/>
                    <a:p>
                      <a:endParaRPr/>
                    </a:p>
                  </a:txBody>
                  <a:tcPr marL="0" marR="0" marT="6985" marB="0">
                    <a:lnL w="9525">
                      <a:solidFill>
                        <a:srgbClr val="000000"/>
                      </a:solidFill>
                      <a:prstDash val="solid"/>
                    </a:lnL>
                    <a:lnB w="9525">
                      <a:solidFill>
                        <a:srgbClr val="000000"/>
                      </a:solidFill>
                      <a:prstDash val="solid"/>
                    </a:lnB>
                    <a:solidFill>
                      <a:srgbClr val="3D587F"/>
                    </a:solidFill>
                  </a:tcPr>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gridSpan="2">
                  <a:txBody>
                    <a:bodyPr/>
                    <a:lstStyle/>
                    <a:p>
                      <a:pPr marL="231140">
                        <a:lnSpc>
                          <a:spcPct val="100000"/>
                        </a:lnSpc>
                        <a:spcBef>
                          <a:spcPts val="110"/>
                        </a:spcBef>
                      </a:pPr>
                      <a:r>
                        <a:rPr sz="900" b="1">
                          <a:solidFill>
                            <a:srgbClr val="FFFFFF"/>
                          </a:solidFill>
                          <a:latin typeface="Arial"/>
                          <a:cs typeface="Arial"/>
                        </a:rPr>
                        <a:t>SG</a:t>
                      </a:r>
                      <a:r>
                        <a:rPr sz="900" b="1" spc="40">
                          <a:solidFill>
                            <a:srgbClr val="FFFFFF"/>
                          </a:solidFill>
                          <a:latin typeface="Arial"/>
                          <a:cs typeface="Arial"/>
                        </a:rPr>
                        <a:t> </a:t>
                      </a:r>
                      <a:r>
                        <a:rPr sz="900" b="1">
                          <a:solidFill>
                            <a:srgbClr val="FFFFFF"/>
                          </a:solidFill>
                          <a:latin typeface="Arial"/>
                          <a:cs typeface="Arial"/>
                        </a:rPr>
                        <a:t>(n</a:t>
                      </a:r>
                      <a:r>
                        <a:rPr sz="900" b="1" spc="45">
                          <a:solidFill>
                            <a:srgbClr val="FFFFFF"/>
                          </a:solidFill>
                          <a:latin typeface="Arial"/>
                          <a:cs typeface="Arial"/>
                        </a:rPr>
                        <a:t> </a:t>
                      </a:r>
                      <a:r>
                        <a:rPr sz="900" b="1">
                          <a:solidFill>
                            <a:srgbClr val="FFFFFF"/>
                          </a:solidFill>
                          <a:latin typeface="Arial"/>
                          <a:cs typeface="Arial"/>
                        </a:rPr>
                        <a:t>=</a:t>
                      </a:r>
                      <a:r>
                        <a:rPr sz="900" b="1" spc="40">
                          <a:solidFill>
                            <a:srgbClr val="FFFFFF"/>
                          </a:solidFill>
                          <a:latin typeface="Arial"/>
                          <a:cs typeface="Arial"/>
                        </a:rPr>
                        <a:t> </a:t>
                      </a:r>
                      <a:r>
                        <a:rPr sz="900" b="1" spc="-25">
                          <a:solidFill>
                            <a:srgbClr val="FFFFFF"/>
                          </a:solidFill>
                          <a:latin typeface="Arial"/>
                          <a:cs typeface="Arial"/>
                        </a:rPr>
                        <a:t>72)</a:t>
                      </a:r>
                      <a:endParaRPr sz="900">
                        <a:latin typeface="Arial"/>
                        <a:cs typeface="Arial"/>
                      </a:endParaRPr>
                    </a:p>
                  </a:txBody>
                  <a:tcPr marL="0" marR="0" marT="13970" marB="0">
                    <a:lnT w="9525">
                      <a:solidFill>
                        <a:srgbClr val="FFFFFF"/>
                      </a:solidFill>
                      <a:prstDash val="solid"/>
                    </a:lnT>
                    <a:lnB w="9525">
                      <a:solidFill>
                        <a:srgbClr val="000000"/>
                      </a:solidFill>
                      <a:prstDash val="solid"/>
                    </a:lnB>
                    <a:solidFill>
                      <a:srgbClr val="3D587F"/>
                    </a:solidFill>
                  </a:tcPr>
                </a:tc>
                <a:tc hMerge="1">
                  <a:txBody>
                    <a:bodyPr/>
                    <a:lstStyle/>
                    <a:p>
                      <a:endParaRPr/>
                    </a:p>
                  </a:txBody>
                  <a:tcPr marL="0" marR="0" marT="0" marB="0"/>
                </a:tc>
                <a:tc gridSpan="2">
                  <a:txBody>
                    <a:bodyPr/>
                    <a:lstStyle/>
                    <a:p>
                      <a:pPr marL="212725">
                        <a:lnSpc>
                          <a:spcPct val="100000"/>
                        </a:lnSpc>
                        <a:spcBef>
                          <a:spcPts val="110"/>
                        </a:spcBef>
                      </a:pPr>
                      <a:r>
                        <a:rPr sz="900" b="1">
                          <a:solidFill>
                            <a:srgbClr val="FFFFFF"/>
                          </a:solidFill>
                          <a:latin typeface="Arial"/>
                          <a:cs typeface="Arial"/>
                        </a:rPr>
                        <a:t>TPC</a:t>
                      </a:r>
                      <a:r>
                        <a:rPr sz="900" b="1" spc="45">
                          <a:solidFill>
                            <a:srgbClr val="FFFFFF"/>
                          </a:solidFill>
                          <a:latin typeface="Arial"/>
                          <a:cs typeface="Arial"/>
                        </a:rPr>
                        <a:t> </a:t>
                      </a:r>
                      <a:r>
                        <a:rPr sz="900" b="1">
                          <a:solidFill>
                            <a:srgbClr val="FFFFFF"/>
                          </a:solidFill>
                          <a:latin typeface="Arial"/>
                          <a:cs typeface="Arial"/>
                        </a:rPr>
                        <a:t>(n</a:t>
                      </a:r>
                      <a:r>
                        <a:rPr sz="900" b="1" spc="45">
                          <a:solidFill>
                            <a:srgbClr val="FFFFFF"/>
                          </a:solidFill>
                          <a:latin typeface="Arial"/>
                          <a:cs typeface="Arial"/>
                        </a:rPr>
                        <a:t> </a:t>
                      </a:r>
                      <a:r>
                        <a:rPr sz="900" b="1">
                          <a:solidFill>
                            <a:srgbClr val="FFFFFF"/>
                          </a:solidFill>
                          <a:latin typeface="Arial"/>
                          <a:cs typeface="Arial"/>
                        </a:rPr>
                        <a:t>=</a:t>
                      </a:r>
                      <a:r>
                        <a:rPr sz="900" b="1" spc="45">
                          <a:solidFill>
                            <a:srgbClr val="FFFFFF"/>
                          </a:solidFill>
                          <a:latin typeface="Arial"/>
                          <a:cs typeface="Arial"/>
                        </a:rPr>
                        <a:t> </a:t>
                      </a:r>
                      <a:r>
                        <a:rPr sz="900" b="1" spc="-25">
                          <a:solidFill>
                            <a:srgbClr val="FFFFFF"/>
                          </a:solidFill>
                          <a:latin typeface="Arial"/>
                          <a:cs typeface="Arial"/>
                        </a:rPr>
                        <a:t>61)</a:t>
                      </a:r>
                      <a:endParaRPr sz="900">
                        <a:latin typeface="Arial"/>
                        <a:cs typeface="Arial"/>
                      </a:endParaRPr>
                    </a:p>
                  </a:txBody>
                  <a:tcPr marL="0" marR="0" marT="13970" marB="0">
                    <a:lnR w="9525">
                      <a:solidFill>
                        <a:srgbClr val="000000"/>
                      </a:solidFill>
                      <a:prstDash val="solid"/>
                    </a:lnR>
                    <a:lnT w="9525">
                      <a:solidFill>
                        <a:srgbClr val="FFFFFF"/>
                      </a:solidFill>
                      <a:prstDash val="solid"/>
                    </a:lnT>
                    <a:lnB w="9525">
                      <a:solidFill>
                        <a:srgbClr val="000000"/>
                      </a:solidFill>
                      <a:prstDash val="solid"/>
                    </a:lnB>
                    <a:solidFill>
                      <a:srgbClr val="3D587F"/>
                    </a:solidFill>
                  </a:tcPr>
                </a:tc>
                <a:tc hMerge="1">
                  <a:txBody>
                    <a:bodyPr/>
                    <a:lstStyle/>
                    <a:p>
                      <a:endParaRPr/>
                    </a:p>
                  </a:txBody>
                  <a:tcPr marL="0" marR="0" marT="0" marB="0"/>
                </a:tc>
                <a:extLst>
                  <a:ext uri="{0D108BD9-81ED-4DB2-BD59-A6C34878D82A}">
                    <a16:rowId xmlns:a16="http://schemas.microsoft.com/office/drawing/2014/main" val="10001"/>
                  </a:ext>
                </a:extLst>
              </a:tr>
              <a:tr h="154517">
                <a:tc>
                  <a:txBody>
                    <a:bodyPr/>
                    <a:lstStyle/>
                    <a:p>
                      <a:pPr marL="53975">
                        <a:lnSpc>
                          <a:spcPts val="600"/>
                        </a:lnSpc>
                        <a:spcBef>
                          <a:spcPts val="105"/>
                        </a:spcBef>
                      </a:pPr>
                      <a:endParaRPr lang="en-IE" sz="900" b="1">
                        <a:latin typeface="Arial"/>
                        <a:cs typeface="Arial"/>
                      </a:endParaRPr>
                    </a:p>
                    <a:p>
                      <a:pPr marL="53975">
                        <a:lnSpc>
                          <a:spcPts val="600"/>
                        </a:lnSpc>
                        <a:spcBef>
                          <a:spcPts val="105"/>
                        </a:spcBef>
                      </a:pPr>
                      <a:r>
                        <a:rPr sz="900" b="1">
                          <a:latin typeface="Arial"/>
                          <a:cs typeface="Arial"/>
                        </a:rPr>
                        <a:t>All</a:t>
                      </a:r>
                      <a:r>
                        <a:rPr sz="900" b="1" spc="65">
                          <a:latin typeface="Arial"/>
                          <a:cs typeface="Arial"/>
                        </a:rPr>
                        <a:t> </a:t>
                      </a:r>
                      <a:r>
                        <a:rPr sz="900" b="1">
                          <a:latin typeface="Arial"/>
                          <a:cs typeface="Arial"/>
                        </a:rPr>
                        <a:t>TEAEs,</a:t>
                      </a:r>
                      <a:r>
                        <a:rPr sz="800" b="1" baseline="31746">
                          <a:latin typeface="Arial"/>
                          <a:cs typeface="Arial"/>
                        </a:rPr>
                        <a:t>a</a:t>
                      </a:r>
                      <a:r>
                        <a:rPr sz="800" b="1" spc="172" baseline="31746">
                          <a:latin typeface="Arial"/>
                          <a:cs typeface="Arial"/>
                        </a:rPr>
                        <a:t> </a:t>
                      </a:r>
                      <a:r>
                        <a:rPr sz="900" b="1">
                          <a:latin typeface="Arial"/>
                          <a:cs typeface="Arial"/>
                        </a:rPr>
                        <a:t>n</a:t>
                      </a:r>
                      <a:r>
                        <a:rPr sz="900" b="1" spc="65">
                          <a:latin typeface="Arial"/>
                          <a:cs typeface="Arial"/>
                        </a:rPr>
                        <a:t> </a:t>
                      </a:r>
                      <a:r>
                        <a:rPr sz="900" b="1" spc="-25">
                          <a:latin typeface="Arial"/>
                          <a:cs typeface="Arial"/>
                        </a:rPr>
                        <a:t>(%)</a:t>
                      </a:r>
                      <a:endParaRPr sz="900">
                        <a:latin typeface="Arial"/>
                        <a:cs typeface="Arial"/>
                      </a:endParaRPr>
                    </a:p>
                  </a:txBody>
                  <a:tcPr marL="0" marR="0" marT="13335" marB="0">
                    <a:lnL w="9525">
                      <a:solidFill>
                        <a:srgbClr val="000000"/>
                      </a:solidFill>
                      <a:prstDash val="solid"/>
                    </a:lnL>
                    <a:lnT w="9525">
                      <a:solidFill>
                        <a:srgbClr val="000000"/>
                      </a:solidFill>
                      <a:prstDash val="solid"/>
                    </a:lnT>
                    <a:solidFill>
                      <a:srgbClr val="FFFFFF"/>
                    </a:solidFill>
                  </a:tcPr>
                </a:tc>
                <a:tc gridSpan="2">
                  <a:txBody>
                    <a:bodyPr/>
                    <a:lstStyle/>
                    <a:p>
                      <a:pPr marL="356235">
                        <a:lnSpc>
                          <a:spcPts val="600"/>
                        </a:lnSpc>
                        <a:spcBef>
                          <a:spcPts val="110"/>
                        </a:spcBef>
                      </a:pPr>
                      <a:endParaRPr lang="en-IE" sz="900">
                        <a:latin typeface="Arial"/>
                        <a:cs typeface="Arial"/>
                      </a:endParaRPr>
                    </a:p>
                    <a:p>
                      <a:pPr marL="356235">
                        <a:lnSpc>
                          <a:spcPts val="600"/>
                        </a:lnSpc>
                        <a:spcBef>
                          <a:spcPts val="110"/>
                        </a:spcBef>
                      </a:pPr>
                      <a:r>
                        <a:rPr sz="900">
                          <a:latin typeface="Arial"/>
                          <a:cs typeface="Arial"/>
                        </a:rPr>
                        <a:t>196</a:t>
                      </a:r>
                      <a:r>
                        <a:rPr sz="900" spc="55">
                          <a:latin typeface="Arial"/>
                          <a:cs typeface="Arial"/>
                        </a:rPr>
                        <a:t> </a:t>
                      </a:r>
                      <a:r>
                        <a:rPr sz="900" spc="-10">
                          <a:latin typeface="Arial"/>
                          <a:cs typeface="Arial"/>
                        </a:rPr>
                        <a:t>(100)</a:t>
                      </a:r>
                      <a:endParaRPr sz="900">
                        <a:latin typeface="Arial"/>
                        <a:cs typeface="Arial"/>
                      </a:endParaRPr>
                    </a:p>
                  </a:txBody>
                  <a:tcPr marL="0" marR="0" marT="13970" marB="0">
                    <a:lnT w="9525">
                      <a:solidFill>
                        <a:srgbClr val="000000"/>
                      </a:solidFill>
                      <a:prstDash val="solid"/>
                    </a:lnT>
                    <a:solidFill>
                      <a:srgbClr val="FFFFFF"/>
                    </a:solidFill>
                  </a:tcPr>
                </a:tc>
                <a:tc hMerge="1">
                  <a:txBody>
                    <a:bodyPr/>
                    <a:lstStyle/>
                    <a:p>
                      <a:endParaRPr/>
                    </a:p>
                  </a:txBody>
                  <a:tcPr marL="0" marR="0" marT="0" marB="0"/>
                </a:tc>
                <a:tc gridSpan="2">
                  <a:txBody>
                    <a:bodyPr/>
                    <a:lstStyle/>
                    <a:p>
                      <a:pPr marL="290195">
                        <a:lnSpc>
                          <a:spcPts val="600"/>
                        </a:lnSpc>
                        <a:spcBef>
                          <a:spcPts val="110"/>
                        </a:spcBef>
                      </a:pPr>
                      <a:endParaRPr lang="en-IE" sz="900">
                        <a:latin typeface="Arial"/>
                        <a:cs typeface="Arial"/>
                      </a:endParaRPr>
                    </a:p>
                    <a:p>
                      <a:pPr marL="290195">
                        <a:lnSpc>
                          <a:spcPts val="600"/>
                        </a:lnSpc>
                        <a:spcBef>
                          <a:spcPts val="110"/>
                        </a:spcBef>
                      </a:pPr>
                      <a:r>
                        <a:rPr sz="900">
                          <a:latin typeface="Arial"/>
                          <a:cs typeface="Arial"/>
                        </a:rPr>
                        <a:t>178</a:t>
                      </a:r>
                      <a:r>
                        <a:rPr sz="900" spc="55">
                          <a:latin typeface="Arial"/>
                          <a:cs typeface="Arial"/>
                        </a:rPr>
                        <a:t> </a:t>
                      </a:r>
                      <a:r>
                        <a:rPr sz="900" spc="-20">
                          <a:latin typeface="Arial"/>
                          <a:cs typeface="Arial"/>
                        </a:rPr>
                        <a:t>(95)</a:t>
                      </a:r>
                      <a:endParaRPr sz="900">
                        <a:latin typeface="Arial"/>
                        <a:cs typeface="Arial"/>
                      </a:endParaRPr>
                    </a:p>
                  </a:txBody>
                  <a:tcPr marL="0" marR="0" marT="13970" marB="0">
                    <a:lnT w="9525">
                      <a:solidFill>
                        <a:srgbClr val="000000"/>
                      </a:solidFill>
                      <a:prstDash val="solid"/>
                    </a:lnT>
                    <a:solidFill>
                      <a:srgbClr val="FFFFFF"/>
                    </a:solidFill>
                  </a:tcPr>
                </a:tc>
                <a:tc hMerge="1">
                  <a:txBody>
                    <a:bodyPr/>
                    <a:lstStyle/>
                    <a:p>
                      <a:endParaRPr/>
                    </a:p>
                  </a:txBody>
                  <a:tcPr marL="0" marR="0" marT="0" marB="0"/>
                </a:tc>
                <a:tc gridSpan="2">
                  <a:txBody>
                    <a:bodyPr/>
                    <a:lstStyle/>
                    <a:p>
                      <a:pPr marL="1905" algn="ctr">
                        <a:lnSpc>
                          <a:spcPts val="600"/>
                        </a:lnSpc>
                        <a:spcBef>
                          <a:spcPts val="110"/>
                        </a:spcBef>
                      </a:pPr>
                      <a:endParaRPr lang="en-IE" sz="900">
                        <a:latin typeface="Arial"/>
                        <a:cs typeface="Arial"/>
                      </a:endParaRPr>
                    </a:p>
                    <a:p>
                      <a:pPr marL="1905" algn="ctr">
                        <a:lnSpc>
                          <a:spcPts val="600"/>
                        </a:lnSpc>
                        <a:spcBef>
                          <a:spcPts val="110"/>
                        </a:spcBef>
                      </a:pPr>
                      <a:r>
                        <a:rPr sz="900">
                          <a:latin typeface="Arial"/>
                          <a:cs typeface="Arial"/>
                        </a:rPr>
                        <a:t>72</a:t>
                      </a:r>
                      <a:r>
                        <a:rPr sz="900" spc="40">
                          <a:latin typeface="Arial"/>
                          <a:cs typeface="Arial"/>
                        </a:rPr>
                        <a:t> </a:t>
                      </a:r>
                      <a:r>
                        <a:rPr sz="900" spc="-10">
                          <a:latin typeface="Arial"/>
                          <a:cs typeface="Arial"/>
                        </a:rPr>
                        <a:t>(100)</a:t>
                      </a:r>
                      <a:endParaRPr sz="900">
                        <a:latin typeface="Arial"/>
                        <a:cs typeface="Arial"/>
                      </a:endParaRPr>
                    </a:p>
                  </a:txBody>
                  <a:tcPr marL="0" marR="0" marT="13970" marB="0">
                    <a:lnT w="9525">
                      <a:solidFill>
                        <a:srgbClr val="000000"/>
                      </a:solidFill>
                      <a:prstDash val="solid"/>
                    </a:lnT>
                    <a:solidFill>
                      <a:srgbClr val="FFFFFF"/>
                    </a:solidFill>
                  </a:tcPr>
                </a:tc>
                <a:tc hMerge="1">
                  <a:txBody>
                    <a:bodyPr/>
                    <a:lstStyle/>
                    <a:p>
                      <a:endParaRPr/>
                    </a:p>
                  </a:txBody>
                  <a:tcPr marL="0" marR="0" marT="0" marB="0"/>
                </a:tc>
                <a:tc gridSpan="2">
                  <a:txBody>
                    <a:bodyPr/>
                    <a:lstStyle/>
                    <a:p>
                      <a:pPr marL="1905" algn="ctr">
                        <a:lnSpc>
                          <a:spcPts val="600"/>
                        </a:lnSpc>
                        <a:spcBef>
                          <a:spcPts val="110"/>
                        </a:spcBef>
                      </a:pPr>
                      <a:endParaRPr lang="en-IE" sz="900">
                        <a:latin typeface="Arial"/>
                        <a:cs typeface="Arial"/>
                      </a:endParaRPr>
                    </a:p>
                    <a:p>
                      <a:pPr marL="1905" algn="ctr">
                        <a:lnSpc>
                          <a:spcPts val="600"/>
                        </a:lnSpc>
                        <a:spcBef>
                          <a:spcPts val="110"/>
                        </a:spcBef>
                      </a:pPr>
                      <a:r>
                        <a:rPr sz="900">
                          <a:latin typeface="Arial"/>
                          <a:cs typeface="Arial"/>
                        </a:rPr>
                        <a:t>61</a:t>
                      </a:r>
                      <a:r>
                        <a:rPr sz="900" spc="40">
                          <a:latin typeface="Arial"/>
                          <a:cs typeface="Arial"/>
                        </a:rPr>
                        <a:t> </a:t>
                      </a:r>
                      <a:r>
                        <a:rPr sz="900" spc="-10">
                          <a:latin typeface="Arial"/>
                          <a:cs typeface="Arial"/>
                        </a:rPr>
                        <a:t>(100)</a:t>
                      </a:r>
                      <a:endParaRPr sz="900">
                        <a:latin typeface="Arial"/>
                        <a:cs typeface="Arial"/>
                      </a:endParaRPr>
                    </a:p>
                  </a:txBody>
                  <a:tcPr marL="0" marR="0" marT="13970" marB="0">
                    <a:lnR w="9525">
                      <a:solidFill>
                        <a:srgbClr val="000000"/>
                      </a:solidFill>
                      <a:prstDash val="solid"/>
                    </a:lnR>
                    <a:lnT w="9525">
                      <a:solidFill>
                        <a:srgbClr val="000000"/>
                      </a:solidFill>
                      <a:prstDash val="solid"/>
                    </a:lnT>
                    <a:solidFill>
                      <a:srgbClr val="FFFFFF"/>
                    </a:solidFill>
                  </a:tcPr>
                </a:tc>
                <a:tc hMerge="1">
                  <a:txBody>
                    <a:bodyPr/>
                    <a:lstStyle/>
                    <a:p>
                      <a:endParaRPr/>
                    </a:p>
                  </a:txBody>
                  <a:tcPr marL="0" marR="0" marT="0" marB="0"/>
                </a:tc>
                <a:extLst>
                  <a:ext uri="{0D108BD9-81ED-4DB2-BD59-A6C34878D82A}">
                    <a16:rowId xmlns:a16="http://schemas.microsoft.com/office/drawing/2014/main" val="10002"/>
                  </a:ext>
                </a:extLst>
              </a:tr>
              <a:tr h="134363">
                <a:tc>
                  <a:txBody>
                    <a:bodyPr/>
                    <a:lstStyle/>
                    <a:p>
                      <a:pPr marL="120650">
                        <a:lnSpc>
                          <a:spcPts val="600"/>
                        </a:lnSpc>
                        <a:spcBef>
                          <a:spcPts val="5"/>
                        </a:spcBef>
                      </a:pPr>
                      <a:endParaRPr lang="en-IE" sz="900">
                        <a:latin typeface="Arial"/>
                        <a:cs typeface="Arial"/>
                      </a:endParaRPr>
                    </a:p>
                    <a:p>
                      <a:pPr marL="120650">
                        <a:lnSpc>
                          <a:spcPts val="600"/>
                        </a:lnSpc>
                        <a:spcBef>
                          <a:spcPts val="5"/>
                        </a:spcBef>
                      </a:pPr>
                      <a:r>
                        <a:rPr sz="900">
                          <a:latin typeface="Arial"/>
                          <a:cs typeface="Arial"/>
                        </a:rPr>
                        <a:t>Grade</a:t>
                      </a:r>
                      <a:r>
                        <a:rPr sz="900" spc="50">
                          <a:latin typeface="Arial"/>
                          <a:cs typeface="Arial"/>
                        </a:rPr>
                        <a:t> </a:t>
                      </a:r>
                      <a:r>
                        <a:rPr sz="900">
                          <a:latin typeface="Arial"/>
                          <a:cs typeface="Arial"/>
                        </a:rPr>
                        <a:t>≥</a:t>
                      </a:r>
                      <a:r>
                        <a:rPr sz="900" spc="55">
                          <a:latin typeface="Arial"/>
                          <a:cs typeface="Arial"/>
                        </a:rPr>
                        <a:t> </a:t>
                      </a:r>
                      <a:r>
                        <a:rPr sz="900" spc="-50">
                          <a:latin typeface="Arial"/>
                          <a:cs typeface="Arial"/>
                        </a:rPr>
                        <a:t>3</a:t>
                      </a:r>
                      <a:endParaRPr sz="900">
                        <a:latin typeface="Arial"/>
                        <a:cs typeface="Arial"/>
                      </a:endParaRPr>
                    </a:p>
                  </a:txBody>
                  <a:tcPr marL="0" marR="0" marT="635" marB="0">
                    <a:lnL w="9525">
                      <a:solidFill>
                        <a:srgbClr val="000000"/>
                      </a:solidFill>
                      <a:prstDash val="solid"/>
                    </a:lnL>
                    <a:solidFill>
                      <a:srgbClr val="FFFFFF"/>
                    </a:solidFill>
                  </a:tcPr>
                </a:tc>
                <a:tc gridSpan="2">
                  <a:txBody>
                    <a:bodyPr/>
                    <a:lstStyle/>
                    <a:p>
                      <a:pPr marL="377190">
                        <a:lnSpc>
                          <a:spcPts val="600"/>
                        </a:lnSpc>
                        <a:spcBef>
                          <a:spcPts val="5"/>
                        </a:spcBef>
                      </a:pPr>
                      <a:endParaRPr lang="en-IE" sz="900">
                        <a:latin typeface="Arial"/>
                        <a:cs typeface="Arial"/>
                      </a:endParaRPr>
                    </a:p>
                    <a:p>
                      <a:pPr marL="377190">
                        <a:lnSpc>
                          <a:spcPts val="600"/>
                        </a:lnSpc>
                        <a:spcBef>
                          <a:spcPts val="5"/>
                        </a:spcBef>
                      </a:pPr>
                      <a:r>
                        <a:rPr sz="900">
                          <a:latin typeface="Arial"/>
                          <a:cs typeface="Arial"/>
                        </a:rPr>
                        <a:t>144</a:t>
                      </a:r>
                      <a:r>
                        <a:rPr sz="900" spc="55">
                          <a:latin typeface="Arial"/>
                          <a:cs typeface="Arial"/>
                        </a:rPr>
                        <a:t> </a:t>
                      </a:r>
                      <a:r>
                        <a:rPr sz="900" spc="-20">
                          <a:latin typeface="Arial"/>
                          <a:cs typeface="Arial"/>
                        </a:rPr>
                        <a:t>(73)</a:t>
                      </a:r>
                      <a:endParaRPr sz="900">
                        <a:latin typeface="Arial"/>
                        <a:cs typeface="Arial"/>
                      </a:endParaRPr>
                    </a:p>
                  </a:txBody>
                  <a:tcPr marL="0" marR="0" marT="635" marB="0">
                    <a:solidFill>
                      <a:srgbClr val="FFFFFF"/>
                    </a:solidFill>
                  </a:tcPr>
                </a:tc>
                <a:tc hMerge="1">
                  <a:txBody>
                    <a:bodyPr/>
                    <a:lstStyle/>
                    <a:p>
                      <a:endParaRPr/>
                    </a:p>
                  </a:txBody>
                  <a:tcPr marL="0" marR="0" marT="0" marB="0"/>
                </a:tc>
                <a:tc gridSpan="2">
                  <a:txBody>
                    <a:bodyPr/>
                    <a:lstStyle/>
                    <a:p>
                      <a:pPr marL="293370">
                        <a:lnSpc>
                          <a:spcPts val="600"/>
                        </a:lnSpc>
                        <a:spcBef>
                          <a:spcPts val="5"/>
                        </a:spcBef>
                      </a:pPr>
                      <a:endParaRPr lang="en-IE" sz="900">
                        <a:latin typeface="Arial"/>
                        <a:cs typeface="Arial"/>
                      </a:endParaRPr>
                    </a:p>
                    <a:p>
                      <a:pPr marL="293370">
                        <a:lnSpc>
                          <a:spcPts val="600"/>
                        </a:lnSpc>
                        <a:spcBef>
                          <a:spcPts val="5"/>
                        </a:spcBef>
                      </a:pPr>
                      <a:r>
                        <a:rPr sz="900">
                          <a:latin typeface="Arial"/>
                          <a:cs typeface="Arial"/>
                        </a:rPr>
                        <a:t>113</a:t>
                      </a:r>
                      <a:r>
                        <a:rPr sz="900" spc="15">
                          <a:latin typeface="Arial"/>
                          <a:cs typeface="Arial"/>
                        </a:rPr>
                        <a:t> </a:t>
                      </a:r>
                      <a:r>
                        <a:rPr sz="900" spc="-20">
                          <a:latin typeface="Arial"/>
                          <a:cs typeface="Arial"/>
                        </a:rPr>
                        <a:t>(60)</a:t>
                      </a:r>
                      <a:endParaRPr sz="900">
                        <a:latin typeface="Arial"/>
                        <a:cs typeface="Arial"/>
                      </a:endParaRPr>
                    </a:p>
                  </a:txBody>
                  <a:tcPr marL="0" marR="0" marT="635" marB="0">
                    <a:solidFill>
                      <a:srgbClr val="FFFFFF"/>
                    </a:solidFill>
                  </a:tcPr>
                </a:tc>
                <a:tc hMerge="1">
                  <a:txBody>
                    <a:bodyPr/>
                    <a:lstStyle/>
                    <a:p>
                      <a:endParaRPr/>
                    </a:p>
                  </a:txBody>
                  <a:tcPr marL="0" marR="0" marT="0" marB="0"/>
                </a:tc>
                <a:tc gridSpan="2">
                  <a:txBody>
                    <a:bodyPr/>
                    <a:lstStyle/>
                    <a:p>
                      <a:pPr marL="1905" algn="ctr">
                        <a:lnSpc>
                          <a:spcPts val="600"/>
                        </a:lnSpc>
                        <a:spcBef>
                          <a:spcPts val="5"/>
                        </a:spcBef>
                      </a:pPr>
                      <a:endParaRPr lang="en-IE" sz="900">
                        <a:latin typeface="Arial"/>
                        <a:cs typeface="Arial"/>
                      </a:endParaRPr>
                    </a:p>
                    <a:p>
                      <a:pPr marL="1905" algn="ctr">
                        <a:lnSpc>
                          <a:spcPts val="600"/>
                        </a:lnSpc>
                        <a:spcBef>
                          <a:spcPts val="5"/>
                        </a:spcBef>
                      </a:pPr>
                      <a:r>
                        <a:rPr sz="900">
                          <a:latin typeface="Arial"/>
                          <a:cs typeface="Arial"/>
                        </a:rPr>
                        <a:t>54</a:t>
                      </a:r>
                      <a:r>
                        <a:rPr sz="900" spc="40">
                          <a:latin typeface="Arial"/>
                          <a:cs typeface="Arial"/>
                        </a:rPr>
                        <a:t> </a:t>
                      </a:r>
                      <a:r>
                        <a:rPr sz="900" spc="-20">
                          <a:latin typeface="Arial"/>
                          <a:cs typeface="Arial"/>
                        </a:rPr>
                        <a:t>(75)</a:t>
                      </a:r>
                      <a:endParaRPr sz="900">
                        <a:latin typeface="Arial"/>
                        <a:cs typeface="Arial"/>
                      </a:endParaRPr>
                    </a:p>
                  </a:txBody>
                  <a:tcPr marL="0" marR="0" marT="635" marB="0">
                    <a:solidFill>
                      <a:srgbClr val="FFFFFF"/>
                    </a:solidFill>
                  </a:tcPr>
                </a:tc>
                <a:tc hMerge="1">
                  <a:txBody>
                    <a:bodyPr/>
                    <a:lstStyle/>
                    <a:p>
                      <a:endParaRPr/>
                    </a:p>
                  </a:txBody>
                  <a:tcPr marL="0" marR="0" marT="0" marB="0"/>
                </a:tc>
                <a:tc gridSpan="2">
                  <a:txBody>
                    <a:bodyPr/>
                    <a:lstStyle/>
                    <a:p>
                      <a:pPr marL="1905" algn="ctr">
                        <a:lnSpc>
                          <a:spcPts val="600"/>
                        </a:lnSpc>
                        <a:spcBef>
                          <a:spcPts val="5"/>
                        </a:spcBef>
                      </a:pPr>
                      <a:endParaRPr lang="en-IE" sz="900">
                        <a:latin typeface="Arial"/>
                        <a:cs typeface="Arial"/>
                      </a:endParaRPr>
                    </a:p>
                    <a:p>
                      <a:pPr marL="1905" algn="ctr">
                        <a:lnSpc>
                          <a:spcPts val="600"/>
                        </a:lnSpc>
                        <a:spcBef>
                          <a:spcPts val="5"/>
                        </a:spcBef>
                      </a:pPr>
                      <a:r>
                        <a:rPr sz="900">
                          <a:latin typeface="Arial"/>
                          <a:cs typeface="Arial"/>
                        </a:rPr>
                        <a:t>37</a:t>
                      </a:r>
                      <a:r>
                        <a:rPr sz="900" spc="40">
                          <a:latin typeface="Arial"/>
                          <a:cs typeface="Arial"/>
                        </a:rPr>
                        <a:t> </a:t>
                      </a:r>
                      <a:r>
                        <a:rPr sz="900" spc="-20">
                          <a:latin typeface="Arial"/>
                          <a:cs typeface="Arial"/>
                        </a:rPr>
                        <a:t>(61)</a:t>
                      </a:r>
                      <a:endParaRPr sz="900">
                        <a:latin typeface="Arial"/>
                        <a:cs typeface="Arial"/>
                      </a:endParaRPr>
                    </a:p>
                  </a:txBody>
                  <a:tcPr marL="0" marR="0" marT="635" marB="0">
                    <a:lnR w="9525">
                      <a:solidFill>
                        <a:srgbClr val="000000"/>
                      </a:solidFill>
                      <a:prstDash val="solid"/>
                    </a:lnR>
                    <a:solidFill>
                      <a:srgbClr val="FFFFFF"/>
                    </a:solidFill>
                  </a:tcPr>
                </a:tc>
                <a:tc hMerge="1">
                  <a:txBody>
                    <a:bodyPr/>
                    <a:lstStyle/>
                    <a:p>
                      <a:endParaRPr/>
                    </a:p>
                  </a:txBody>
                  <a:tcPr marL="0" marR="0" marT="0" marB="0"/>
                </a:tc>
                <a:extLst>
                  <a:ext uri="{0D108BD9-81ED-4DB2-BD59-A6C34878D82A}">
                    <a16:rowId xmlns:a16="http://schemas.microsoft.com/office/drawing/2014/main" val="10003"/>
                  </a:ext>
                </a:extLst>
              </a:tr>
              <a:tr h="134363">
                <a:tc>
                  <a:txBody>
                    <a:bodyPr/>
                    <a:lstStyle/>
                    <a:p>
                      <a:pPr marL="120650">
                        <a:lnSpc>
                          <a:spcPts val="600"/>
                        </a:lnSpc>
                        <a:spcBef>
                          <a:spcPts val="5"/>
                        </a:spcBef>
                      </a:pPr>
                      <a:endParaRPr lang="en-IE" sz="900">
                        <a:latin typeface="Arial"/>
                        <a:cs typeface="Arial"/>
                      </a:endParaRPr>
                    </a:p>
                    <a:p>
                      <a:pPr marL="120650">
                        <a:lnSpc>
                          <a:spcPts val="600"/>
                        </a:lnSpc>
                        <a:spcBef>
                          <a:spcPts val="5"/>
                        </a:spcBef>
                      </a:pPr>
                      <a:r>
                        <a:rPr sz="900">
                          <a:latin typeface="Arial"/>
                          <a:cs typeface="Arial"/>
                        </a:rPr>
                        <a:t>TEAEs</a:t>
                      </a:r>
                      <a:r>
                        <a:rPr sz="900" spc="70">
                          <a:latin typeface="Arial"/>
                          <a:cs typeface="Arial"/>
                        </a:rPr>
                        <a:t> </a:t>
                      </a:r>
                      <a:r>
                        <a:rPr sz="900">
                          <a:latin typeface="Arial"/>
                          <a:cs typeface="Arial"/>
                        </a:rPr>
                        <a:t>leading</a:t>
                      </a:r>
                      <a:r>
                        <a:rPr sz="900" spc="75">
                          <a:latin typeface="Arial"/>
                          <a:cs typeface="Arial"/>
                        </a:rPr>
                        <a:t> </a:t>
                      </a:r>
                      <a:r>
                        <a:rPr sz="900">
                          <a:latin typeface="Arial"/>
                          <a:cs typeface="Arial"/>
                        </a:rPr>
                        <a:t>to</a:t>
                      </a:r>
                      <a:r>
                        <a:rPr sz="900" spc="75">
                          <a:latin typeface="Arial"/>
                          <a:cs typeface="Arial"/>
                        </a:rPr>
                        <a:t> </a:t>
                      </a:r>
                      <a:r>
                        <a:rPr sz="900">
                          <a:latin typeface="Arial"/>
                          <a:cs typeface="Arial"/>
                        </a:rPr>
                        <a:t>dose</a:t>
                      </a:r>
                      <a:r>
                        <a:rPr sz="900" spc="75">
                          <a:latin typeface="Arial"/>
                          <a:cs typeface="Arial"/>
                        </a:rPr>
                        <a:t> </a:t>
                      </a:r>
                      <a:r>
                        <a:rPr sz="900" spc="-10">
                          <a:latin typeface="Arial"/>
                          <a:cs typeface="Arial"/>
                        </a:rPr>
                        <a:t>reduction</a:t>
                      </a:r>
                      <a:endParaRPr sz="900">
                        <a:latin typeface="Arial"/>
                        <a:cs typeface="Arial"/>
                      </a:endParaRPr>
                    </a:p>
                  </a:txBody>
                  <a:tcPr marL="0" marR="0" marT="635" marB="0">
                    <a:lnL w="9525">
                      <a:solidFill>
                        <a:srgbClr val="000000"/>
                      </a:solidFill>
                      <a:prstDash val="solid"/>
                    </a:lnL>
                    <a:solidFill>
                      <a:srgbClr val="FFFFFF"/>
                    </a:solidFill>
                  </a:tcPr>
                </a:tc>
                <a:tc gridSpan="2">
                  <a:txBody>
                    <a:bodyPr/>
                    <a:lstStyle/>
                    <a:p>
                      <a:pPr marL="397510">
                        <a:lnSpc>
                          <a:spcPts val="600"/>
                        </a:lnSpc>
                        <a:spcBef>
                          <a:spcPts val="5"/>
                        </a:spcBef>
                      </a:pPr>
                      <a:endParaRPr lang="en-IE" sz="900">
                        <a:latin typeface="Arial"/>
                        <a:cs typeface="Arial"/>
                      </a:endParaRPr>
                    </a:p>
                    <a:p>
                      <a:pPr marL="397510">
                        <a:lnSpc>
                          <a:spcPts val="600"/>
                        </a:lnSpc>
                        <a:spcBef>
                          <a:spcPts val="5"/>
                        </a:spcBef>
                      </a:pPr>
                      <a:r>
                        <a:rPr sz="900">
                          <a:latin typeface="Arial"/>
                          <a:cs typeface="Arial"/>
                        </a:rPr>
                        <a:t>63</a:t>
                      </a:r>
                      <a:r>
                        <a:rPr sz="900" spc="40">
                          <a:latin typeface="Arial"/>
                          <a:cs typeface="Arial"/>
                        </a:rPr>
                        <a:t> </a:t>
                      </a:r>
                      <a:r>
                        <a:rPr sz="900" spc="-20">
                          <a:latin typeface="Arial"/>
                          <a:cs typeface="Arial"/>
                        </a:rPr>
                        <a:t>(32)</a:t>
                      </a:r>
                      <a:endParaRPr sz="900">
                        <a:latin typeface="Arial"/>
                        <a:cs typeface="Arial"/>
                      </a:endParaRPr>
                    </a:p>
                  </a:txBody>
                  <a:tcPr marL="0" marR="0" marT="635" marB="0">
                    <a:solidFill>
                      <a:srgbClr val="FFFFFF"/>
                    </a:solidFill>
                  </a:tcPr>
                </a:tc>
                <a:tc hMerge="1">
                  <a:txBody>
                    <a:bodyPr/>
                    <a:lstStyle/>
                    <a:p>
                      <a:endParaRPr/>
                    </a:p>
                  </a:txBody>
                  <a:tcPr marL="0" marR="0" marT="0" marB="0"/>
                </a:tc>
                <a:tc gridSpan="2">
                  <a:txBody>
                    <a:bodyPr/>
                    <a:lstStyle/>
                    <a:p>
                      <a:pPr marR="57785" algn="ctr">
                        <a:lnSpc>
                          <a:spcPts val="600"/>
                        </a:lnSpc>
                        <a:spcBef>
                          <a:spcPts val="5"/>
                        </a:spcBef>
                      </a:pPr>
                      <a:endParaRPr lang="en-IE" sz="900">
                        <a:latin typeface="Arial"/>
                        <a:cs typeface="Arial"/>
                      </a:endParaRPr>
                    </a:p>
                    <a:p>
                      <a:pPr marR="57785" algn="l">
                        <a:lnSpc>
                          <a:spcPts val="600"/>
                        </a:lnSpc>
                        <a:spcBef>
                          <a:spcPts val="5"/>
                        </a:spcBef>
                      </a:pPr>
                      <a:r>
                        <a:rPr lang="en-IE" sz="900">
                          <a:latin typeface="Arial"/>
                          <a:cs typeface="Arial"/>
                        </a:rPr>
                        <a:t>          </a:t>
                      </a:r>
                      <a:r>
                        <a:rPr sz="900">
                          <a:latin typeface="Arial"/>
                          <a:cs typeface="Arial"/>
                        </a:rPr>
                        <a:t>65</a:t>
                      </a:r>
                      <a:r>
                        <a:rPr sz="900" spc="40">
                          <a:latin typeface="Arial"/>
                          <a:cs typeface="Arial"/>
                        </a:rPr>
                        <a:t> </a:t>
                      </a:r>
                      <a:r>
                        <a:rPr sz="900" spc="-20">
                          <a:latin typeface="Arial"/>
                          <a:cs typeface="Arial"/>
                        </a:rPr>
                        <a:t>(35)</a:t>
                      </a:r>
                      <a:endParaRPr sz="900">
                        <a:latin typeface="Arial"/>
                        <a:cs typeface="Arial"/>
                      </a:endParaRPr>
                    </a:p>
                  </a:txBody>
                  <a:tcPr marL="0" marR="0" marT="635" marB="0">
                    <a:solidFill>
                      <a:srgbClr val="FFFFFF"/>
                    </a:solidFill>
                  </a:tcPr>
                </a:tc>
                <a:tc hMerge="1">
                  <a:txBody>
                    <a:bodyPr/>
                    <a:lstStyle/>
                    <a:p>
                      <a:endParaRPr/>
                    </a:p>
                  </a:txBody>
                  <a:tcPr marL="0" marR="0" marT="0" marB="0"/>
                </a:tc>
                <a:tc gridSpan="2">
                  <a:txBody>
                    <a:bodyPr/>
                    <a:lstStyle/>
                    <a:p>
                      <a:pPr marL="1905" algn="ctr">
                        <a:lnSpc>
                          <a:spcPts val="600"/>
                        </a:lnSpc>
                        <a:spcBef>
                          <a:spcPts val="5"/>
                        </a:spcBef>
                      </a:pPr>
                      <a:endParaRPr lang="en-IE" sz="900">
                        <a:latin typeface="Arial"/>
                        <a:cs typeface="Arial"/>
                      </a:endParaRPr>
                    </a:p>
                    <a:p>
                      <a:pPr marL="1905" algn="ctr">
                        <a:lnSpc>
                          <a:spcPts val="600"/>
                        </a:lnSpc>
                        <a:spcBef>
                          <a:spcPts val="5"/>
                        </a:spcBef>
                      </a:pPr>
                      <a:r>
                        <a:rPr sz="900">
                          <a:latin typeface="Arial"/>
                          <a:cs typeface="Arial"/>
                        </a:rPr>
                        <a:t>27</a:t>
                      </a:r>
                      <a:r>
                        <a:rPr sz="900" spc="40">
                          <a:latin typeface="Arial"/>
                          <a:cs typeface="Arial"/>
                        </a:rPr>
                        <a:t> </a:t>
                      </a:r>
                      <a:r>
                        <a:rPr sz="900" spc="-20">
                          <a:latin typeface="Arial"/>
                          <a:cs typeface="Arial"/>
                        </a:rPr>
                        <a:t>(38)</a:t>
                      </a:r>
                      <a:endParaRPr sz="900">
                        <a:latin typeface="Arial"/>
                        <a:cs typeface="Arial"/>
                      </a:endParaRPr>
                    </a:p>
                  </a:txBody>
                  <a:tcPr marL="0" marR="0" marT="635" marB="0">
                    <a:solidFill>
                      <a:srgbClr val="FFFFFF"/>
                    </a:solidFill>
                  </a:tcPr>
                </a:tc>
                <a:tc hMerge="1">
                  <a:txBody>
                    <a:bodyPr/>
                    <a:lstStyle/>
                    <a:p>
                      <a:endParaRPr/>
                    </a:p>
                  </a:txBody>
                  <a:tcPr marL="0" marR="0" marT="0" marB="0"/>
                </a:tc>
                <a:tc gridSpan="2">
                  <a:txBody>
                    <a:bodyPr/>
                    <a:lstStyle/>
                    <a:p>
                      <a:pPr marL="1905" algn="ctr">
                        <a:lnSpc>
                          <a:spcPts val="600"/>
                        </a:lnSpc>
                        <a:spcBef>
                          <a:spcPts val="5"/>
                        </a:spcBef>
                      </a:pPr>
                      <a:endParaRPr lang="en-IE" sz="900">
                        <a:latin typeface="Arial"/>
                        <a:cs typeface="Arial"/>
                      </a:endParaRPr>
                    </a:p>
                    <a:p>
                      <a:pPr marL="1905" algn="ctr">
                        <a:lnSpc>
                          <a:spcPts val="600"/>
                        </a:lnSpc>
                        <a:spcBef>
                          <a:spcPts val="5"/>
                        </a:spcBef>
                      </a:pPr>
                      <a:r>
                        <a:rPr sz="900">
                          <a:latin typeface="Arial"/>
                          <a:cs typeface="Arial"/>
                        </a:rPr>
                        <a:t>17</a:t>
                      </a:r>
                      <a:r>
                        <a:rPr sz="900" spc="40">
                          <a:latin typeface="Arial"/>
                          <a:cs typeface="Arial"/>
                        </a:rPr>
                        <a:t> </a:t>
                      </a:r>
                      <a:r>
                        <a:rPr sz="900" spc="-20">
                          <a:latin typeface="Arial"/>
                          <a:cs typeface="Arial"/>
                        </a:rPr>
                        <a:t>(28)</a:t>
                      </a:r>
                      <a:endParaRPr sz="900">
                        <a:latin typeface="Arial"/>
                        <a:cs typeface="Arial"/>
                      </a:endParaRPr>
                    </a:p>
                  </a:txBody>
                  <a:tcPr marL="0" marR="0" marT="635" marB="0">
                    <a:lnR w="9525">
                      <a:solidFill>
                        <a:srgbClr val="000000"/>
                      </a:solidFill>
                      <a:prstDash val="solid"/>
                    </a:lnR>
                    <a:solidFill>
                      <a:srgbClr val="FFFFFF"/>
                    </a:solidFill>
                  </a:tcPr>
                </a:tc>
                <a:tc hMerge="1">
                  <a:txBody>
                    <a:bodyPr/>
                    <a:lstStyle/>
                    <a:p>
                      <a:endParaRPr/>
                    </a:p>
                  </a:txBody>
                  <a:tcPr marL="0" marR="0" marT="0" marB="0"/>
                </a:tc>
                <a:extLst>
                  <a:ext uri="{0D108BD9-81ED-4DB2-BD59-A6C34878D82A}">
                    <a16:rowId xmlns:a16="http://schemas.microsoft.com/office/drawing/2014/main" val="10004"/>
                  </a:ext>
                </a:extLst>
              </a:tr>
              <a:tr h="134363">
                <a:tc>
                  <a:txBody>
                    <a:bodyPr/>
                    <a:lstStyle/>
                    <a:p>
                      <a:pPr marL="120650">
                        <a:lnSpc>
                          <a:spcPts val="600"/>
                        </a:lnSpc>
                        <a:spcBef>
                          <a:spcPts val="5"/>
                        </a:spcBef>
                      </a:pPr>
                      <a:endParaRPr lang="en-IE" sz="900">
                        <a:latin typeface="Arial"/>
                        <a:cs typeface="Arial"/>
                      </a:endParaRPr>
                    </a:p>
                    <a:p>
                      <a:pPr marL="120650">
                        <a:lnSpc>
                          <a:spcPts val="600"/>
                        </a:lnSpc>
                        <a:spcBef>
                          <a:spcPts val="5"/>
                        </a:spcBef>
                      </a:pPr>
                      <a:r>
                        <a:rPr sz="900">
                          <a:latin typeface="Arial"/>
                          <a:cs typeface="Arial"/>
                        </a:rPr>
                        <a:t>TEAEs</a:t>
                      </a:r>
                      <a:r>
                        <a:rPr sz="900" spc="95">
                          <a:latin typeface="Arial"/>
                          <a:cs typeface="Arial"/>
                        </a:rPr>
                        <a:t> </a:t>
                      </a:r>
                      <a:r>
                        <a:rPr sz="900">
                          <a:latin typeface="Arial"/>
                          <a:cs typeface="Arial"/>
                        </a:rPr>
                        <a:t>leading</a:t>
                      </a:r>
                      <a:r>
                        <a:rPr sz="900" spc="95">
                          <a:latin typeface="Arial"/>
                          <a:cs typeface="Arial"/>
                        </a:rPr>
                        <a:t> </a:t>
                      </a:r>
                      <a:r>
                        <a:rPr sz="900">
                          <a:latin typeface="Arial"/>
                          <a:cs typeface="Arial"/>
                        </a:rPr>
                        <a:t>to</a:t>
                      </a:r>
                      <a:r>
                        <a:rPr sz="900" spc="95">
                          <a:latin typeface="Arial"/>
                          <a:cs typeface="Arial"/>
                        </a:rPr>
                        <a:t> </a:t>
                      </a:r>
                      <a:r>
                        <a:rPr sz="900">
                          <a:latin typeface="Arial"/>
                          <a:cs typeface="Arial"/>
                        </a:rPr>
                        <a:t>treatment</a:t>
                      </a:r>
                      <a:r>
                        <a:rPr sz="900" spc="95">
                          <a:latin typeface="Arial"/>
                          <a:cs typeface="Arial"/>
                        </a:rPr>
                        <a:t> </a:t>
                      </a:r>
                      <a:r>
                        <a:rPr sz="900" spc="-10">
                          <a:latin typeface="Arial"/>
                          <a:cs typeface="Arial"/>
                        </a:rPr>
                        <a:t>interruption</a:t>
                      </a:r>
                      <a:endParaRPr sz="900">
                        <a:latin typeface="Arial"/>
                        <a:cs typeface="Arial"/>
                      </a:endParaRPr>
                    </a:p>
                  </a:txBody>
                  <a:tcPr marL="0" marR="0" marT="635" marB="0">
                    <a:lnL w="9525">
                      <a:solidFill>
                        <a:srgbClr val="000000"/>
                      </a:solidFill>
                      <a:prstDash val="solid"/>
                    </a:lnL>
                    <a:solidFill>
                      <a:srgbClr val="FFFFFF"/>
                    </a:solidFill>
                  </a:tcPr>
                </a:tc>
                <a:tc gridSpan="2">
                  <a:txBody>
                    <a:bodyPr/>
                    <a:lstStyle/>
                    <a:p>
                      <a:pPr marL="377190">
                        <a:lnSpc>
                          <a:spcPts val="600"/>
                        </a:lnSpc>
                        <a:spcBef>
                          <a:spcPts val="5"/>
                        </a:spcBef>
                      </a:pPr>
                      <a:endParaRPr lang="en-IE" sz="900">
                        <a:latin typeface="Arial"/>
                        <a:cs typeface="Arial"/>
                      </a:endParaRPr>
                    </a:p>
                    <a:p>
                      <a:pPr marL="377190">
                        <a:lnSpc>
                          <a:spcPts val="600"/>
                        </a:lnSpc>
                        <a:spcBef>
                          <a:spcPts val="5"/>
                        </a:spcBef>
                      </a:pPr>
                      <a:r>
                        <a:rPr sz="900">
                          <a:latin typeface="Arial"/>
                          <a:cs typeface="Arial"/>
                        </a:rPr>
                        <a:t>129</a:t>
                      </a:r>
                      <a:r>
                        <a:rPr sz="900" spc="55">
                          <a:latin typeface="Arial"/>
                          <a:cs typeface="Arial"/>
                        </a:rPr>
                        <a:t> </a:t>
                      </a:r>
                      <a:r>
                        <a:rPr sz="900" spc="-20">
                          <a:latin typeface="Arial"/>
                          <a:cs typeface="Arial"/>
                        </a:rPr>
                        <a:t>(66)</a:t>
                      </a:r>
                      <a:endParaRPr sz="900">
                        <a:latin typeface="Arial"/>
                        <a:cs typeface="Arial"/>
                      </a:endParaRPr>
                    </a:p>
                  </a:txBody>
                  <a:tcPr marL="0" marR="0" marT="635" marB="0">
                    <a:solidFill>
                      <a:srgbClr val="FFFFFF"/>
                    </a:solidFill>
                  </a:tcPr>
                </a:tc>
                <a:tc hMerge="1">
                  <a:txBody>
                    <a:bodyPr/>
                    <a:lstStyle/>
                    <a:p>
                      <a:endParaRPr/>
                    </a:p>
                  </a:txBody>
                  <a:tcPr marL="0" marR="0" marT="0" marB="0"/>
                </a:tc>
                <a:tc gridSpan="2">
                  <a:txBody>
                    <a:bodyPr/>
                    <a:lstStyle/>
                    <a:p>
                      <a:pPr marR="57785" algn="ctr">
                        <a:lnSpc>
                          <a:spcPts val="600"/>
                        </a:lnSpc>
                        <a:spcBef>
                          <a:spcPts val="5"/>
                        </a:spcBef>
                      </a:pPr>
                      <a:endParaRPr lang="en-IE" sz="900">
                        <a:latin typeface="Arial"/>
                        <a:cs typeface="Arial"/>
                      </a:endParaRPr>
                    </a:p>
                    <a:p>
                      <a:pPr marR="57785" algn="l">
                        <a:lnSpc>
                          <a:spcPts val="600"/>
                        </a:lnSpc>
                        <a:spcBef>
                          <a:spcPts val="5"/>
                        </a:spcBef>
                      </a:pPr>
                      <a:r>
                        <a:rPr lang="en-IE" sz="900">
                          <a:latin typeface="Arial"/>
                          <a:cs typeface="Arial"/>
                        </a:rPr>
                        <a:t>          </a:t>
                      </a:r>
                      <a:r>
                        <a:rPr sz="900">
                          <a:latin typeface="Arial"/>
                          <a:cs typeface="Arial"/>
                        </a:rPr>
                        <a:t>82</a:t>
                      </a:r>
                      <a:r>
                        <a:rPr sz="900" spc="40">
                          <a:latin typeface="Arial"/>
                          <a:cs typeface="Arial"/>
                        </a:rPr>
                        <a:t> </a:t>
                      </a:r>
                      <a:r>
                        <a:rPr sz="900" spc="-20">
                          <a:latin typeface="Arial"/>
                          <a:cs typeface="Arial"/>
                        </a:rPr>
                        <a:t>(44)</a:t>
                      </a:r>
                      <a:endParaRPr sz="900">
                        <a:latin typeface="Arial"/>
                        <a:cs typeface="Arial"/>
                      </a:endParaRPr>
                    </a:p>
                  </a:txBody>
                  <a:tcPr marL="0" marR="0" marT="635" marB="0">
                    <a:solidFill>
                      <a:srgbClr val="FFFFFF"/>
                    </a:solidFill>
                  </a:tcPr>
                </a:tc>
                <a:tc hMerge="1">
                  <a:txBody>
                    <a:bodyPr/>
                    <a:lstStyle/>
                    <a:p>
                      <a:endParaRPr/>
                    </a:p>
                  </a:txBody>
                  <a:tcPr marL="0" marR="0" marT="0" marB="0"/>
                </a:tc>
                <a:tc gridSpan="2">
                  <a:txBody>
                    <a:bodyPr/>
                    <a:lstStyle/>
                    <a:p>
                      <a:pPr marL="1905" algn="ctr">
                        <a:lnSpc>
                          <a:spcPts val="600"/>
                        </a:lnSpc>
                        <a:spcBef>
                          <a:spcPts val="5"/>
                        </a:spcBef>
                      </a:pPr>
                      <a:endParaRPr lang="en-IE" sz="900">
                        <a:latin typeface="Arial"/>
                        <a:cs typeface="Arial"/>
                      </a:endParaRPr>
                    </a:p>
                    <a:p>
                      <a:pPr marL="1905" algn="ctr">
                        <a:lnSpc>
                          <a:spcPts val="600"/>
                        </a:lnSpc>
                        <a:spcBef>
                          <a:spcPts val="5"/>
                        </a:spcBef>
                      </a:pPr>
                      <a:r>
                        <a:rPr sz="900">
                          <a:latin typeface="Arial"/>
                          <a:cs typeface="Arial"/>
                        </a:rPr>
                        <a:t>49</a:t>
                      </a:r>
                      <a:r>
                        <a:rPr sz="900" spc="40">
                          <a:latin typeface="Arial"/>
                          <a:cs typeface="Arial"/>
                        </a:rPr>
                        <a:t> </a:t>
                      </a:r>
                      <a:r>
                        <a:rPr sz="900" spc="-20">
                          <a:latin typeface="Arial"/>
                          <a:cs typeface="Arial"/>
                        </a:rPr>
                        <a:t>(68)</a:t>
                      </a:r>
                      <a:endParaRPr sz="900">
                        <a:latin typeface="Arial"/>
                        <a:cs typeface="Arial"/>
                      </a:endParaRPr>
                    </a:p>
                  </a:txBody>
                  <a:tcPr marL="0" marR="0" marT="635" marB="0">
                    <a:solidFill>
                      <a:srgbClr val="FFFFFF"/>
                    </a:solidFill>
                  </a:tcPr>
                </a:tc>
                <a:tc hMerge="1">
                  <a:txBody>
                    <a:bodyPr/>
                    <a:lstStyle/>
                    <a:p>
                      <a:endParaRPr/>
                    </a:p>
                  </a:txBody>
                  <a:tcPr marL="0" marR="0" marT="0" marB="0"/>
                </a:tc>
                <a:tc gridSpan="2">
                  <a:txBody>
                    <a:bodyPr/>
                    <a:lstStyle/>
                    <a:p>
                      <a:pPr marL="1905" algn="ctr">
                        <a:lnSpc>
                          <a:spcPts val="600"/>
                        </a:lnSpc>
                        <a:spcBef>
                          <a:spcPts val="5"/>
                        </a:spcBef>
                      </a:pPr>
                      <a:endParaRPr lang="en-IE" sz="900">
                        <a:latin typeface="Arial"/>
                        <a:cs typeface="Arial"/>
                      </a:endParaRPr>
                    </a:p>
                    <a:p>
                      <a:pPr marL="1905" algn="ctr">
                        <a:lnSpc>
                          <a:spcPts val="600"/>
                        </a:lnSpc>
                        <a:spcBef>
                          <a:spcPts val="5"/>
                        </a:spcBef>
                      </a:pPr>
                      <a:r>
                        <a:rPr sz="900">
                          <a:latin typeface="Arial"/>
                          <a:cs typeface="Arial"/>
                        </a:rPr>
                        <a:t>27</a:t>
                      </a:r>
                      <a:r>
                        <a:rPr sz="900" spc="40">
                          <a:latin typeface="Arial"/>
                          <a:cs typeface="Arial"/>
                        </a:rPr>
                        <a:t> </a:t>
                      </a:r>
                      <a:r>
                        <a:rPr sz="900" spc="-20">
                          <a:latin typeface="Arial"/>
                          <a:cs typeface="Arial"/>
                        </a:rPr>
                        <a:t>(44)</a:t>
                      </a:r>
                      <a:endParaRPr sz="900">
                        <a:latin typeface="Arial"/>
                        <a:cs typeface="Arial"/>
                      </a:endParaRPr>
                    </a:p>
                  </a:txBody>
                  <a:tcPr marL="0" marR="0" marT="635" marB="0">
                    <a:lnR w="9525">
                      <a:solidFill>
                        <a:srgbClr val="000000"/>
                      </a:solidFill>
                      <a:prstDash val="solid"/>
                    </a:lnR>
                    <a:solidFill>
                      <a:srgbClr val="FFFFFF"/>
                    </a:solidFill>
                  </a:tcPr>
                </a:tc>
                <a:tc hMerge="1">
                  <a:txBody>
                    <a:bodyPr/>
                    <a:lstStyle/>
                    <a:p>
                      <a:endParaRPr/>
                    </a:p>
                  </a:txBody>
                  <a:tcPr marL="0" marR="0" marT="0" marB="0"/>
                </a:tc>
                <a:extLst>
                  <a:ext uri="{0D108BD9-81ED-4DB2-BD59-A6C34878D82A}">
                    <a16:rowId xmlns:a16="http://schemas.microsoft.com/office/drawing/2014/main" val="10005"/>
                  </a:ext>
                </a:extLst>
              </a:tr>
              <a:tr h="150678">
                <a:tc>
                  <a:txBody>
                    <a:bodyPr/>
                    <a:lstStyle/>
                    <a:p>
                      <a:pPr marL="120650">
                        <a:lnSpc>
                          <a:spcPct val="100000"/>
                        </a:lnSpc>
                        <a:spcBef>
                          <a:spcPts val="5"/>
                        </a:spcBef>
                      </a:pPr>
                      <a:r>
                        <a:rPr sz="900">
                          <a:latin typeface="Arial"/>
                          <a:cs typeface="Arial"/>
                        </a:rPr>
                        <a:t>TEAEs</a:t>
                      </a:r>
                      <a:r>
                        <a:rPr sz="900" spc="95">
                          <a:latin typeface="Arial"/>
                          <a:cs typeface="Arial"/>
                        </a:rPr>
                        <a:t> </a:t>
                      </a:r>
                      <a:r>
                        <a:rPr sz="900">
                          <a:latin typeface="Arial"/>
                          <a:cs typeface="Arial"/>
                        </a:rPr>
                        <a:t>leading</a:t>
                      </a:r>
                      <a:r>
                        <a:rPr sz="900" spc="95">
                          <a:latin typeface="Arial"/>
                          <a:cs typeface="Arial"/>
                        </a:rPr>
                        <a:t> </a:t>
                      </a:r>
                      <a:r>
                        <a:rPr sz="900">
                          <a:latin typeface="Arial"/>
                          <a:cs typeface="Arial"/>
                        </a:rPr>
                        <a:t>to</a:t>
                      </a:r>
                      <a:r>
                        <a:rPr sz="900" spc="95">
                          <a:latin typeface="Arial"/>
                          <a:cs typeface="Arial"/>
                        </a:rPr>
                        <a:t> </a:t>
                      </a:r>
                      <a:r>
                        <a:rPr sz="900">
                          <a:latin typeface="Arial"/>
                          <a:cs typeface="Arial"/>
                        </a:rPr>
                        <a:t>treatment</a:t>
                      </a:r>
                      <a:r>
                        <a:rPr sz="900" spc="95">
                          <a:latin typeface="Arial"/>
                          <a:cs typeface="Arial"/>
                        </a:rPr>
                        <a:t> </a:t>
                      </a:r>
                      <a:r>
                        <a:rPr sz="900" spc="-10">
                          <a:latin typeface="Arial"/>
                          <a:cs typeface="Arial"/>
                        </a:rPr>
                        <a:t>discontinuation</a:t>
                      </a:r>
                      <a:endParaRPr sz="900">
                        <a:latin typeface="Arial"/>
                        <a:cs typeface="Arial"/>
                      </a:endParaRPr>
                    </a:p>
                  </a:txBody>
                  <a:tcPr marL="0" marR="0" marT="635" marB="0">
                    <a:lnL w="9525">
                      <a:solidFill>
                        <a:srgbClr val="000000"/>
                      </a:solidFill>
                      <a:prstDash val="solid"/>
                    </a:lnL>
                    <a:lnB w="9525">
                      <a:solidFill>
                        <a:srgbClr val="000000"/>
                      </a:solidFill>
                      <a:prstDash val="solid"/>
                    </a:lnB>
                    <a:solidFill>
                      <a:srgbClr val="FFFFFF"/>
                    </a:solidFill>
                  </a:tcPr>
                </a:tc>
                <a:tc gridSpan="2">
                  <a:txBody>
                    <a:bodyPr/>
                    <a:lstStyle/>
                    <a:p>
                      <a:pPr marL="90805" algn="l">
                        <a:lnSpc>
                          <a:spcPct val="100000"/>
                        </a:lnSpc>
                        <a:spcBef>
                          <a:spcPts val="5"/>
                        </a:spcBef>
                      </a:pPr>
                      <a:r>
                        <a:rPr lang="en-IE" sz="900">
                          <a:latin typeface="Arial"/>
                          <a:cs typeface="Arial"/>
                        </a:rPr>
                        <a:t>          </a:t>
                      </a:r>
                      <a:r>
                        <a:rPr sz="900">
                          <a:latin typeface="Arial"/>
                          <a:cs typeface="Arial"/>
                        </a:rPr>
                        <a:t>5</a:t>
                      </a:r>
                      <a:r>
                        <a:rPr sz="900" spc="25">
                          <a:latin typeface="Arial"/>
                          <a:cs typeface="Arial"/>
                        </a:rPr>
                        <a:t> </a:t>
                      </a:r>
                      <a:r>
                        <a:rPr sz="900" spc="-25">
                          <a:latin typeface="Arial"/>
                          <a:cs typeface="Arial"/>
                        </a:rPr>
                        <a:t>(3)</a:t>
                      </a:r>
                      <a:endParaRPr sz="900">
                        <a:latin typeface="Arial"/>
                        <a:cs typeface="Arial"/>
                      </a:endParaRPr>
                    </a:p>
                  </a:txBody>
                  <a:tcPr marL="0" marR="0" marT="635" marB="0">
                    <a:lnB w="9525">
                      <a:solidFill>
                        <a:srgbClr val="000000"/>
                      </a:solidFill>
                      <a:prstDash val="solid"/>
                    </a:lnB>
                    <a:solidFill>
                      <a:srgbClr val="FFFFFF"/>
                    </a:solidFill>
                  </a:tcPr>
                </a:tc>
                <a:tc hMerge="1">
                  <a:txBody>
                    <a:bodyPr/>
                    <a:lstStyle/>
                    <a:p>
                      <a:endParaRPr/>
                    </a:p>
                  </a:txBody>
                  <a:tcPr marL="0" marR="0" marT="0" marB="0"/>
                </a:tc>
                <a:tc gridSpan="2">
                  <a:txBody>
                    <a:bodyPr/>
                    <a:lstStyle/>
                    <a:p>
                      <a:pPr marR="57785" algn="l">
                        <a:lnSpc>
                          <a:spcPct val="100000"/>
                        </a:lnSpc>
                        <a:spcBef>
                          <a:spcPts val="5"/>
                        </a:spcBef>
                      </a:pPr>
                      <a:r>
                        <a:rPr lang="en-IE" sz="900">
                          <a:latin typeface="Arial"/>
                          <a:cs typeface="Arial"/>
                        </a:rPr>
                        <a:t>          </a:t>
                      </a:r>
                      <a:r>
                        <a:rPr sz="900">
                          <a:latin typeface="Arial"/>
                          <a:cs typeface="Arial"/>
                        </a:rPr>
                        <a:t>8</a:t>
                      </a:r>
                      <a:r>
                        <a:rPr sz="900" spc="25">
                          <a:latin typeface="Arial"/>
                          <a:cs typeface="Arial"/>
                        </a:rPr>
                        <a:t> </a:t>
                      </a:r>
                      <a:r>
                        <a:rPr sz="900" spc="-25">
                          <a:latin typeface="Arial"/>
                          <a:cs typeface="Arial"/>
                        </a:rPr>
                        <a:t>(4)</a:t>
                      </a:r>
                      <a:endParaRPr sz="900">
                        <a:latin typeface="Arial"/>
                        <a:cs typeface="Arial"/>
                      </a:endParaRPr>
                    </a:p>
                  </a:txBody>
                  <a:tcPr marL="0" marR="0" marT="635" marB="0">
                    <a:lnB w="9525">
                      <a:solidFill>
                        <a:srgbClr val="000000"/>
                      </a:solidFill>
                      <a:prstDash val="solid"/>
                    </a:lnB>
                    <a:solidFill>
                      <a:srgbClr val="FFFFFF"/>
                    </a:solidFill>
                  </a:tcPr>
                </a:tc>
                <a:tc hMerge="1">
                  <a:txBody>
                    <a:bodyPr/>
                    <a:lstStyle/>
                    <a:p>
                      <a:endParaRPr/>
                    </a:p>
                  </a:txBody>
                  <a:tcPr marL="0" marR="0" marT="0" marB="0"/>
                </a:tc>
                <a:tc gridSpan="2">
                  <a:txBody>
                    <a:bodyPr/>
                    <a:lstStyle/>
                    <a:p>
                      <a:pPr marL="1905" algn="ctr">
                        <a:lnSpc>
                          <a:spcPct val="100000"/>
                        </a:lnSpc>
                        <a:spcBef>
                          <a:spcPts val="5"/>
                        </a:spcBef>
                      </a:pPr>
                      <a:r>
                        <a:rPr sz="900">
                          <a:latin typeface="Arial"/>
                          <a:cs typeface="Arial"/>
                        </a:rPr>
                        <a:t>12</a:t>
                      </a:r>
                      <a:r>
                        <a:rPr sz="900" spc="40">
                          <a:latin typeface="Arial"/>
                          <a:cs typeface="Arial"/>
                        </a:rPr>
                        <a:t> </a:t>
                      </a:r>
                      <a:r>
                        <a:rPr sz="900" spc="-20">
                          <a:latin typeface="Arial"/>
                          <a:cs typeface="Arial"/>
                        </a:rPr>
                        <a:t>(17)</a:t>
                      </a:r>
                      <a:endParaRPr sz="900">
                        <a:latin typeface="Arial"/>
                        <a:cs typeface="Arial"/>
                      </a:endParaRPr>
                    </a:p>
                  </a:txBody>
                  <a:tcPr marL="0" marR="0" marT="635" marB="0">
                    <a:lnB w="9525">
                      <a:solidFill>
                        <a:srgbClr val="000000"/>
                      </a:solidFill>
                      <a:prstDash val="solid"/>
                    </a:lnB>
                    <a:solidFill>
                      <a:srgbClr val="FFFFFF"/>
                    </a:solidFill>
                  </a:tcPr>
                </a:tc>
                <a:tc hMerge="1">
                  <a:txBody>
                    <a:bodyPr/>
                    <a:lstStyle/>
                    <a:p>
                      <a:endParaRPr/>
                    </a:p>
                  </a:txBody>
                  <a:tcPr marL="0" marR="0" marT="0" marB="0"/>
                </a:tc>
                <a:tc gridSpan="2">
                  <a:txBody>
                    <a:bodyPr/>
                    <a:lstStyle/>
                    <a:p>
                      <a:pPr marL="1905" algn="ctr">
                        <a:lnSpc>
                          <a:spcPct val="100000"/>
                        </a:lnSpc>
                        <a:spcBef>
                          <a:spcPts val="5"/>
                        </a:spcBef>
                      </a:pPr>
                      <a:r>
                        <a:rPr sz="900">
                          <a:latin typeface="Arial"/>
                          <a:cs typeface="Arial"/>
                        </a:rPr>
                        <a:t>3</a:t>
                      </a:r>
                      <a:r>
                        <a:rPr sz="900" spc="25">
                          <a:latin typeface="Arial"/>
                          <a:cs typeface="Arial"/>
                        </a:rPr>
                        <a:t> </a:t>
                      </a:r>
                      <a:r>
                        <a:rPr sz="900" spc="-25">
                          <a:latin typeface="Arial"/>
                          <a:cs typeface="Arial"/>
                        </a:rPr>
                        <a:t>(5)</a:t>
                      </a:r>
                      <a:endParaRPr sz="900">
                        <a:latin typeface="Arial"/>
                        <a:cs typeface="Arial"/>
                      </a:endParaRPr>
                    </a:p>
                  </a:txBody>
                  <a:tcPr marL="0" marR="0" marT="635" marB="0">
                    <a:lnR w="9525">
                      <a:solidFill>
                        <a:srgbClr val="000000"/>
                      </a:solidFill>
                      <a:prstDash val="solid"/>
                    </a:lnR>
                    <a:lnB w="9525">
                      <a:solidFill>
                        <a:srgbClr val="000000"/>
                      </a:solidFill>
                      <a:prstDash val="solid"/>
                    </a:lnB>
                    <a:solidFill>
                      <a:srgbClr val="FFFFFF"/>
                    </a:solidFill>
                  </a:tcPr>
                </a:tc>
                <a:tc hMerge="1">
                  <a:txBody>
                    <a:bodyPr/>
                    <a:lstStyle/>
                    <a:p>
                      <a:endParaRPr/>
                    </a:p>
                  </a:txBody>
                  <a:tcPr marL="0" marR="0" marT="0" marB="0"/>
                </a:tc>
                <a:extLst>
                  <a:ext uri="{0D108BD9-81ED-4DB2-BD59-A6C34878D82A}">
                    <a16:rowId xmlns:a16="http://schemas.microsoft.com/office/drawing/2014/main" val="10006"/>
                  </a:ext>
                </a:extLst>
              </a:tr>
              <a:tr h="154517">
                <a:tc>
                  <a:txBody>
                    <a:bodyPr/>
                    <a:lstStyle/>
                    <a:p>
                      <a:pPr marL="53975">
                        <a:lnSpc>
                          <a:spcPts val="600"/>
                        </a:lnSpc>
                        <a:spcBef>
                          <a:spcPts val="105"/>
                        </a:spcBef>
                      </a:pPr>
                      <a:endParaRPr lang="en-IE" sz="900" b="1">
                        <a:latin typeface="Arial"/>
                        <a:cs typeface="Arial"/>
                      </a:endParaRPr>
                    </a:p>
                    <a:p>
                      <a:pPr marL="53975">
                        <a:lnSpc>
                          <a:spcPts val="600"/>
                        </a:lnSpc>
                        <a:spcBef>
                          <a:spcPts val="105"/>
                        </a:spcBef>
                      </a:pPr>
                      <a:r>
                        <a:rPr sz="900" b="1">
                          <a:latin typeface="Arial"/>
                          <a:cs typeface="Arial"/>
                        </a:rPr>
                        <a:t>Most</a:t>
                      </a:r>
                      <a:r>
                        <a:rPr sz="900" b="1" spc="90">
                          <a:latin typeface="Arial"/>
                          <a:cs typeface="Arial"/>
                        </a:rPr>
                        <a:t> </a:t>
                      </a:r>
                      <a:r>
                        <a:rPr sz="900" b="1">
                          <a:latin typeface="Arial"/>
                          <a:cs typeface="Arial"/>
                        </a:rPr>
                        <a:t>common</a:t>
                      </a:r>
                      <a:r>
                        <a:rPr sz="900" b="1" spc="95">
                          <a:latin typeface="Arial"/>
                          <a:cs typeface="Arial"/>
                        </a:rPr>
                        <a:t> </a:t>
                      </a:r>
                      <a:r>
                        <a:rPr sz="900" b="1">
                          <a:latin typeface="Arial"/>
                          <a:cs typeface="Arial"/>
                        </a:rPr>
                        <a:t>TEAEs,</a:t>
                      </a:r>
                      <a:r>
                        <a:rPr sz="800" b="1" baseline="31746">
                          <a:latin typeface="Arial"/>
                          <a:cs typeface="Arial"/>
                        </a:rPr>
                        <a:t>a,b</a:t>
                      </a:r>
                      <a:r>
                        <a:rPr sz="800" b="1" spc="209" baseline="31746">
                          <a:latin typeface="Arial"/>
                          <a:cs typeface="Arial"/>
                        </a:rPr>
                        <a:t> </a:t>
                      </a:r>
                      <a:r>
                        <a:rPr sz="900" b="1">
                          <a:latin typeface="Arial"/>
                          <a:cs typeface="Arial"/>
                        </a:rPr>
                        <a:t>n</a:t>
                      </a:r>
                      <a:r>
                        <a:rPr sz="900" b="1" spc="95">
                          <a:latin typeface="Arial"/>
                          <a:cs typeface="Arial"/>
                        </a:rPr>
                        <a:t> </a:t>
                      </a:r>
                      <a:r>
                        <a:rPr sz="900" b="1" spc="-25">
                          <a:latin typeface="Arial"/>
                          <a:cs typeface="Arial"/>
                        </a:rPr>
                        <a:t>(%)</a:t>
                      </a:r>
                      <a:endParaRPr sz="900">
                        <a:latin typeface="Arial"/>
                        <a:cs typeface="Arial"/>
                      </a:endParaRPr>
                    </a:p>
                  </a:txBody>
                  <a:tcPr marL="0" marR="0" marT="13335" marB="0">
                    <a:lnL w="9525">
                      <a:solidFill>
                        <a:srgbClr val="000000"/>
                      </a:solidFill>
                      <a:prstDash val="solid"/>
                    </a:lnL>
                    <a:lnT w="9525">
                      <a:solidFill>
                        <a:srgbClr val="000000"/>
                      </a:solidFill>
                      <a:prstDash val="solid"/>
                    </a:lnT>
                    <a:solidFill>
                      <a:srgbClr val="FFFFFF"/>
                    </a:solidFill>
                  </a:tcPr>
                </a:tc>
                <a:tc>
                  <a:txBody>
                    <a:bodyPr/>
                    <a:lstStyle/>
                    <a:p>
                      <a:pPr marR="38100" algn="r">
                        <a:lnSpc>
                          <a:spcPts val="600"/>
                        </a:lnSpc>
                        <a:spcBef>
                          <a:spcPts val="110"/>
                        </a:spcBef>
                      </a:pPr>
                      <a:endParaRPr lang="en-IE" sz="900">
                        <a:latin typeface="Arial"/>
                        <a:cs typeface="Arial"/>
                      </a:endParaRPr>
                    </a:p>
                    <a:p>
                      <a:pPr marR="38100" algn="r">
                        <a:lnSpc>
                          <a:spcPts val="600"/>
                        </a:lnSpc>
                        <a:spcBef>
                          <a:spcPts val="110"/>
                        </a:spcBef>
                      </a:pPr>
                      <a:r>
                        <a:rPr sz="900">
                          <a:latin typeface="Arial"/>
                          <a:cs typeface="Arial"/>
                        </a:rPr>
                        <a:t>Any</a:t>
                      </a:r>
                      <a:r>
                        <a:rPr sz="900" spc="65">
                          <a:latin typeface="Arial"/>
                          <a:cs typeface="Arial"/>
                        </a:rPr>
                        <a:t> </a:t>
                      </a:r>
                      <a:r>
                        <a:rPr sz="900" spc="-10">
                          <a:latin typeface="Arial"/>
                          <a:cs typeface="Arial"/>
                        </a:rPr>
                        <a:t>grade</a:t>
                      </a:r>
                      <a:endParaRPr sz="900">
                        <a:latin typeface="Arial"/>
                        <a:cs typeface="Arial"/>
                      </a:endParaRPr>
                    </a:p>
                  </a:txBody>
                  <a:tcPr marL="0" marR="0" marT="13970" marB="0">
                    <a:lnT w="9525">
                      <a:solidFill>
                        <a:srgbClr val="000000"/>
                      </a:solidFill>
                      <a:prstDash val="solid"/>
                    </a:lnT>
                    <a:solidFill>
                      <a:srgbClr val="FFFFFF"/>
                    </a:solidFill>
                  </a:tcPr>
                </a:tc>
                <a:tc>
                  <a:txBody>
                    <a:bodyPr/>
                    <a:lstStyle/>
                    <a:p>
                      <a:pPr algn="ctr">
                        <a:lnSpc>
                          <a:spcPts val="600"/>
                        </a:lnSpc>
                        <a:spcBef>
                          <a:spcPts val="110"/>
                        </a:spcBef>
                      </a:pPr>
                      <a:endParaRPr lang="en-IE" sz="900">
                        <a:latin typeface="Arial"/>
                        <a:cs typeface="Arial"/>
                      </a:endParaRPr>
                    </a:p>
                    <a:p>
                      <a:pPr algn="ctr">
                        <a:lnSpc>
                          <a:spcPts val="600"/>
                        </a:lnSpc>
                        <a:spcBef>
                          <a:spcPts val="110"/>
                        </a:spcBef>
                      </a:pPr>
                      <a:r>
                        <a:rPr sz="900">
                          <a:latin typeface="Arial"/>
                          <a:cs typeface="Arial"/>
                        </a:rPr>
                        <a:t>Grade</a:t>
                      </a:r>
                      <a:r>
                        <a:rPr sz="900" spc="50">
                          <a:latin typeface="Arial"/>
                          <a:cs typeface="Arial"/>
                        </a:rPr>
                        <a:t> </a:t>
                      </a:r>
                      <a:r>
                        <a:rPr sz="900">
                          <a:latin typeface="Arial"/>
                          <a:cs typeface="Arial"/>
                        </a:rPr>
                        <a:t>≥</a:t>
                      </a:r>
                      <a:r>
                        <a:rPr sz="900" spc="55">
                          <a:latin typeface="Arial"/>
                          <a:cs typeface="Arial"/>
                        </a:rPr>
                        <a:t> </a:t>
                      </a:r>
                      <a:r>
                        <a:rPr sz="900" spc="-50">
                          <a:latin typeface="Arial"/>
                          <a:cs typeface="Arial"/>
                        </a:rPr>
                        <a:t>3</a:t>
                      </a:r>
                      <a:endParaRPr sz="900">
                        <a:latin typeface="Arial"/>
                        <a:cs typeface="Arial"/>
                      </a:endParaRPr>
                    </a:p>
                  </a:txBody>
                  <a:tcPr marL="0" marR="0" marT="13970" marB="0">
                    <a:lnT w="9525">
                      <a:solidFill>
                        <a:srgbClr val="000000"/>
                      </a:solidFill>
                      <a:prstDash val="solid"/>
                    </a:lnT>
                    <a:solidFill>
                      <a:srgbClr val="FFFFFF"/>
                    </a:solidFill>
                  </a:tcPr>
                </a:tc>
                <a:tc>
                  <a:txBody>
                    <a:bodyPr/>
                    <a:lstStyle/>
                    <a:p>
                      <a:pPr marL="45720">
                        <a:lnSpc>
                          <a:spcPts val="600"/>
                        </a:lnSpc>
                        <a:spcBef>
                          <a:spcPts val="110"/>
                        </a:spcBef>
                      </a:pPr>
                      <a:endParaRPr lang="en-IE" sz="900">
                        <a:latin typeface="Arial"/>
                        <a:cs typeface="Arial"/>
                      </a:endParaRPr>
                    </a:p>
                    <a:p>
                      <a:pPr marL="45720">
                        <a:lnSpc>
                          <a:spcPts val="600"/>
                        </a:lnSpc>
                        <a:spcBef>
                          <a:spcPts val="110"/>
                        </a:spcBef>
                      </a:pPr>
                      <a:r>
                        <a:rPr sz="900">
                          <a:latin typeface="Arial"/>
                          <a:cs typeface="Arial"/>
                        </a:rPr>
                        <a:t>Any</a:t>
                      </a:r>
                      <a:r>
                        <a:rPr sz="900" spc="65">
                          <a:latin typeface="Arial"/>
                          <a:cs typeface="Arial"/>
                        </a:rPr>
                        <a:t> </a:t>
                      </a:r>
                      <a:r>
                        <a:rPr sz="900" spc="-10">
                          <a:latin typeface="Arial"/>
                          <a:cs typeface="Arial"/>
                        </a:rPr>
                        <a:t>grade</a:t>
                      </a:r>
                      <a:endParaRPr sz="900">
                        <a:latin typeface="Arial"/>
                        <a:cs typeface="Arial"/>
                      </a:endParaRPr>
                    </a:p>
                  </a:txBody>
                  <a:tcPr marL="0" marR="0" marT="13970" marB="0">
                    <a:lnT w="9525">
                      <a:solidFill>
                        <a:srgbClr val="000000"/>
                      </a:solidFill>
                      <a:prstDash val="solid"/>
                    </a:lnT>
                    <a:solidFill>
                      <a:srgbClr val="FFFFFF"/>
                    </a:solidFill>
                  </a:tcPr>
                </a:tc>
                <a:tc>
                  <a:txBody>
                    <a:bodyPr/>
                    <a:lstStyle/>
                    <a:p>
                      <a:pPr marR="62230" algn="ctr">
                        <a:lnSpc>
                          <a:spcPts val="600"/>
                        </a:lnSpc>
                        <a:spcBef>
                          <a:spcPts val="110"/>
                        </a:spcBef>
                      </a:pPr>
                      <a:endParaRPr lang="en-IE" sz="900">
                        <a:latin typeface="Arial"/>
                        <a:cs typeface="Arial"/>
                      </a:endParaRPr>
                    </a:p>
                    <a:p>
                      <a:pPr marR="62230" algn="ctr">
                        <a:lnSpc>
                          <a:spcPts val="600"/>
                        </a:lnSpc>
                        <a:spcBef>
                          <a:spcPts val="110"/>
                        </a:spcBef>
                      </a:pPr>
                      <a:r>
                        <a:rPr sz="900">
                          <a:latin typeface="Arial"/>
                          <a:cs typeface="Arial"/>
                        </a:rPr>
                        <a:t>Grade</a:t>
                      </a:r>
                      <a:r>
                        <a:rPr sz="900" spc="50">
                          <a:latin typeface="Arial"/>
                          <a:cs typeface="Arial"/>
                        </a:rPr>
                        <a:t> </a:t>
                      </a:r>
                      <a:r>
                        <a:rPr sz="900">
                          <a:latin typeface="Arial"/>
                          <a:cs typeface="Arial"/>
                        </a:rPr>
                        <a:t>≥</a:t>
                      </a:r>
                      <a:r>
                        <a:rPr sz="900" spc="55">
                          <a:latin typeface="Arial"/>
                          <a:cs typeface="Arial"/>
                        </a:rPr>
                        <a:t> </a:t>
                      </a:r>
                      <a:r>
                        <a:rPr sz="900" spc="-50">
                          <a:latin typeface="Arial"/>
                          <a:cs typeface="Arial"/>
                        </a:rPr>
                        <a:t>3</a:t>
                      </a:r>
                      <a:endParaRPr sz="900">
                        <a:latin typeface="Arial"/>
                        <a:cs typeface="Arial"/>
                      </a:endParaRPr>
                    </a:p>
                  </a:txBody>
                  <a:tcPr marL="0" marR="0" marT="13970" marB="0">
                    <a:lnT w="9525">
                      <a:solidFill>
                        <a:srgbClr val="000000"/>
                      </a:solidFill>
                      <a:prstDash val="solid"/>
                    </a:lnT>
                    <a:solidFill>
                      <a:srgbClr val="FFFFFF"/>
                    </a:solidFill>
                  </a:tcPr>
                </a:tc>
                <a:tc>
                  <a:txBody>
                    <a:bodyPr/>
                    <a:lstStyle/>
                    <a:p>
                      <a:pPr algn="ctr">
                        <a:lnSpc>
                          <a:spcPts val="600"/>
                        </a:lnSpc>
                        <a:spcBef>
                          <a:spcPts val="110"/>
                        </a:spcBef>
                      </a:pPr>
                      <a:endParaRPr lang="en-IE" sz="900">
                        <a:latin typeface="Arial"/>
                        <a:cs typeface="Arial"/>
                      </a:endParaRPr>
                    </a:p>
                    <a:p>
                      <a:pPr algn="ctr">
                        <a:lnSpc>
                          <a:spcPts val="600"/>
                        </a:lnSpc>
                        <a:spcBef>
                          <a:spcPts val="110"/>
                        </a:spcBef>
                      </a:pPr>
                      <a:r>
                        <a:rPr sz="900">
                          <a:latin typeface="Arial"/>
                          <a:cs typeface="Arial"/>
                        </a:rPr>
                        <a:t>Any</a:t>
                      </a:r>
                      <a:r>
                        <a:rPr sz="900" spc="65">
                          <a:latin typeface="Arial"/>
                          <a:cs typeface="Arial"/>
                        </a:rPr>
                        <a:t> </a:t>
                      </a:r>
                      <a:r>
                        <a:rPr sz="900" spc="-10">
                          <a:latin typeface="Arial"/>
                          <a:cs typeface="Arial"/>
                        </a:rPr>
                        <a:t>grade</a:t>
                      </a:r>
                      <a:endParaRPr sz="900">
                        <a:latin typeface="Arial"/>
                        <a:cs typeface="Arial"/>
                      </a:endParaRPr>
                    </a:p>
                  </a:txBody>
                  <a:tcPr marL="0" marR="0" marT="13970" marB="0">
                    <a:lnT w="9525">
                      <a:solidFill>
                        <a:srgbClr val="000000"/>
                      </a:solidFill>
                      <a:prstDash val="solid"/>
                    </a:lnT>
                    <a:solidFill>
                      <a:srgbClr val="FFFFFF"/>
                    </a:solidFill>
                  </a:tcPr>
                </a:tc>
                <a:tc>
                  <a:txBody>
                    <a:bodyPr/>
                    <a:lstStyle/>
                    <a:p>
                      <a:pPr algn="ctr">
                        <a:lnSpc>
                          <a:spcPts val="600"/>
                        </a:lnSpc>
                        <a:spcBef>
                          <a:spcPts val="110"/>
                        </a:spcBef>
                      </a:pPr>
                      <a:endParaRPr lang="en-IE" sz="900">
                        <a:latin typeface="Arial"/>
                        <a:cs typeface="Arial"/>
                      </a:endParaRPr>
                    </a:p>
                    <a:p>
                      <a:pPr algn="ctr">
                        <a:lnSpc>
                          <a:spcPts val="600"/>
                        </a:lnSpc>
                        <a:spcBef>
                          <a:spcPts val="110"/>
                        </a:spcBef>
                      </a:pPr>
                      <a:r>
                        <a:rPr sz="900">
                          <a:latin typeface="Arial"/>
                          <a:cs typeface="Arial"/>
                        </a:rPr>
                        <a:t>Grade</a:t>
                      </a:r>
                      <a:r>
                        <a:rPr sz="900" spc="50">
                          <a:latin typeface="Arial"/>
                          <a:cs typeface="Arial"/>
                        </a:rPr>
                        <a:t> </a:t>
                      </a:r>
                      <a:r>
                        <a:rPr sz="900">
                          <a:latin typeface="Arial"/>
                          <a:cs typeface="Arial"/>
                        </a:rPr>
                        <a:t>≥</a:t>
                      </a:r>
                      <a:r>
                        <a:rPr sz="900" spc="55">
                          <a:latin typeface="Arial"/>
                          <a:cs typeface="Arial"/>
                        </a:rPr>
                        <a:t> </a:t>
                      </a:r>
                      <a:r>
                        <a:rPr sz="900" spc="-50">
                          <a:latin typeface="Arial"/>
                          <a:cs typeface="Arial"/>
                        </a:rPr>
                        <a:t>3</a:t>
                      </a:r>
                      <a:endParaRPr sz="900">
                        <a:latin typeface="Arial"/>
                        <a:cs typeface="Arial"/>
                      </a:endParaRPr>
                    </a:p>
                  </a:txBody>
                  <a:tcPr marL="0" marR="0" marT="13970" marB="0">
                    <a:lnT w="9525">
                      <a:solidFill>
                        <a:srgbClr val="000000"/>
                      </a:solidFill>
                      <a:prstDash val="solid"/>
                    </a:lnT>
                    <a:solidFill>
                      <a:srgbClr val="FFFFFF"/>
                    </a:solidFill>
                  </a:tcPr>
                </a:tc>
                <a:tc>
                  <a:txBody>
                    <a:bodyPr/>
                    <a:lstStyle/>
                    <a:p>
                      <a:pPr algn="ctr">
                        <a:lnSpc>
                          <a:spcPts val="600"/>
                        </a:lnSpc>
                        <a:spcBef>
                          <a:spcPts val="110"/>
                        </a:spcBef>
                      </a:pPr>
                      <a:endParaRPr lang="en-IE" sz="900">
                        <a:latin typeface="Arial"/>
                        <a:cs typeface="Arial"/>
                      </a:endParaRPr>
                    </a:p>
                    <a:p>
                      <a:pPr algn="ctr">
                        <a:lnSpc>
                          <a:spcPts val="600"/>
                        </a:lnSpc>
                        <a:spcBef>
                          <a:spcPts val="110"/>
                        </a:spcBef>
                      </a:pPr>
                      <a:r>
                        <a:rPr sz="900">
                          <a:latin typeface="Arial"/>
                          <a:cs typeface="Arial"/>
                        </a:rPr>
                        <a:t>Any</a:t>
                      </a:r>
                      <a:r>
                        <a:rPr sz="900" spc="65">
                          <a:latin typeface="Arial"/>
                          <a:cs typeface="Arial"/>
                        </a:rPr>
                        <a:t> </a:t>
                      </a:r>
                      <a:r>
                        <a:rPr sz="900" spc="-10">
                          <a:latin typeface="Arial"/>
                          <a:cs typeface="Arial"/>
                        </a:rPr>
                        <a:t>grade</a:t>
                      </a:r>
                      <a:endParaRPr sz="900">
                        <a:latin typeface="Arial"/>
                        <a:cs typeface="Arial"/>
                      </a:endParaRPr>
                    </a:p>
                  </a:txBody>
                  <a:tcPr marL="0" marR="0" marT="13970" marB="0">
                    <a:lnT w="9525">
                      <a:solidFill>
                        <a:srgbClr val="000000"/>
                      </a:solidFill>
                      <a:prstDash val="solid"/>
                    </a:lnT>
                    <a:solidFill>
                      <a:srgbClr val="FFFFFF"/>
                    </a:solidFill>
                  </a:tcPr>
                </a:tc>
                <a:tc>
                  <a:txBody>
                    <a:bodyPr/>
                    <a:lstStyle/>
                    <a:p>
                      <a:pPr algn="ctr">
                        <a:lnSpc>
                          <a:spcPts val="600"/>
                        </a:lnSpc>
                        <a:spcBef>
                          <a:spcPts val="110"/>
                        </a:spcBef>
                      </a:pPr>
                      <a:endParaRPr lang="en-IE" sz="900">
                        <a:latin typeface="Arial"/>
                        <a:cs typeface="Arial"/>
                      </a:endParaRPr>
                    </a:p>
                    <a:p>
                      <a:pPr algn="ctr">
                        <a:lnSpc>
                          <a:spcPts val="600"/>
                        </a:lnSpc>
                        <a:spcBef>
                          <a:spcPts val="110"/>
                        </a:spcBef>
                      </a:pPr>
                      <a:r>
                        <a:rPr sz="900">
                          <a:latin typeface="Arial"/>
                          <a:cs typeface="Arial"/>
                        </a:rPr>
                        <a:t>Grade</a:t>
                      </a:r>
                      <a:r>
                        <a:rPr sz="900" spc="50">
                          <a:latin typeface="Arial"/>
                          <a:cs typeface="Arial"/>
                        </a:rPr>
                        <a:t> </a:t>
                      </a:r>
                      <a:r>
                        <a:rPr sz="900">
                          <a:latin typeface="Arial"/>
                          <a:cs typeface="Arial"/>
                        </a:rPr>
                        <a:t>≥</a:t>
                      </a:r>
                      <a:r>
                        <a:rPr sz="900" spc="55">
                          <a:latin typeface="Arial"/>
                          <a:cs typeface="Arial"/>
                        </a:rPr>
                        <a:t> </a:t>
                      </a:r>
                      <a:r>
                        <a:rPr sz="900" spc="-50">
                          <a:latin typeface="Arial"/>
                          <a:cs typeface="Arial"/>
                        </a:rPr>
                        <a:t>3</a:t>
                      </a:r>
                      <a:endParaRPr sz="900">
                        <a:latin typeface="Arial"/>
                        <a:cs typeface="Arial"/>
                      </a:endParaRPr>
                    </a:p>
                  </a:txBody>
                  <a:tcPr marL="0" marR="0" marT="13970" marB="0">
                    <a:lnR w="9525">
                      <a:solidFill>
                        <a:srgbClr val="000000"/>
                      </a:solidFill>
                      <a:prstDash val="solid"/>
                    </a:lnR>
                    <a:lnT w="9525">
                      <a:solidFill>
                        <a:srgbClr val="000000"/>
                      </a:solidFill>
                      <a:prstDash val="solid"/>
                    </a:lnT>
                    <a:solidFill>
                      <a:srgbClr val="FFFFFF"/>
                    </a:solidFill>
                  </a:tcPr>
                </a:tc>
                <a:extLst>
                  <a:ext uri="{0D108BD9-81ED-4DB2-BD59-A6C34878D82A}">
                    <a16:rowId xmlns:a16="http://schemas.microsoft.com/office/drawing/2014/main" val="10007"/>
                  </a:ext>
                </a:extLst>
              </a:tr>
              <a:tr h="134363">
                <a:tc>
                  <a:txBody>
                    <a:bodyPr/>
                    <a:lstStyle/>
                    <a:p>
                      <a:pPr marL="120650">
                        <a:lnSpc>
                          <a:spcPts val="600"/>
                        </a:lnSpc>
                        <a:spcBef>
                          <a:spcPts val="5"/>
                        </a:spcBef>
                      </a:pPr>
                      <a:endParaRPr lang="en-IE" sz="900" spc="-10">
                        <a:latin typeface="Arial"/>
                        <a:cs typeface="Arial"/>
                      </a:endParaRPr>
                    </a:p>
                    <a:p>
                      <a:pPr marL="120650">
                        <a:lnSpc>
                          <a:spcPts val="600"/>
                        </a:lnSpc>
                        <a:spcBef>
                          <a:spcPts val="5"/>
                        </a:spcBef>
                      </a:pPr>
                      <a:r>
                        <a:rPr sz="900" spc="-10">
                          <a:latin typeface="Arial"/>
                          <a:cs typeface="Arial"/>
                        </a:rPr>
                        <a:t>Neutropenia</a:t>
                      </a:r>
                      <a:endParaRPr sz="900">
                        <a:latin typeface="Arial"/>
                        <a:cs typeface="Arial"/>
                      </a:endParaRPr>
                    </a:p>
                  </a:txBody>
                  <a:tcPr marL="0" marR="0" marT="635" marB="0">
                    <a:lnL w="9525">
                      <a:solidFill>
                        <a:srgbClr val="000000"/>
                      </a:solidFill>
                      <a:prstDash val="solid"/>
                    </a:lnL>
                    <a:solidFill>
                      <a:srgbClr val="FFFFFF"/>
                    </a:solidFill>
                  </a:tcPr>
                </a:tc>
                <a:tc>
                  <a:txBody>
                    <a:bodyPr/>
                    <a:lstStyle/>
                    <a:p>
                      <a:pPr marR="69215" algn="r">
                        <a:lnSpc>
                          <a:spcPts val="600"/>
                        </a:lnSpc>
                        <a:spcBef>
                          <a:spcPts val="5"/>
                        </a:spcBef>
                      </a:pPr>
                      <a:endParaRPr lang="en-IE" sz="900">
                        <a:latin typeface="Arial"/>
                        <a:cs typeface="Arial"/>
                      </a:endParaRPr>
                    </a:p>
                    <a:p>
                      <a:pPr marR="69215" algn="r">
                        <a:lnSpc>
                          <a:spcPts val="600"/>
                        </a:lnSpc>
                        <a:spcBef>
                          <a:spcPts val="5"/>
                        </a:spcBef>
                      </a:pPr>
                      <a:r>
                        <a:rPr sz="900">
                          <a:latin typeface="Arial"/>
                          <a:cs typeface="Arial"/>
                        </a:rPr>
                        <a:t>142</a:t>
                      </a:r>
                      <a:r>
                        <a:rPr sz="900" spc="55">
                          <a:latin typeface="Arial"/>
                          <a:cs typeface="Arial"/>
                        </a:rPr>
                        <a:t> </a:t>
                      </a:r>
                      <a:r>
                        <a:rPr sz="900" spc="-20">
                          <a:latin typeface="Arial"/>
                          <a:cs typeface="Arial"/>
                        </a:rPr>
                        <a:t>(72)</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106</a:t>
                      </a:r>
                      <a:r>
                        <a:rPr sz="900" spc="55">
                          <a:latin typeface="Arial"/>
                          <a:cs typeface="Arial"/>
                        </a:rPr>
                        <a:t> </a:t>
                      </a:r>
                      <a:r>
                        <a:rPr sz="900" spc="-20">
                          <a:latin typeface="Arial"/>
                          <a:cs typeface="Arial"/>
                        </a:rPr>
                        <a:t>(54)</a:t>
                      </a:r>
                      <a:endParaRPr sz="900">
                        <a:latin typeface="Arial"/>
                        <a:cs typeface="Arial"/>
                      </a:endParaRPr>
                    </a:p>
                  </a:txBody>
                  <a:tcPr marL="0" marR="0" marT="635" marB="0">
                    <a:solidFill>
                      <a:srgbClr val="FFFFFF"/>
                    </a:solidFill>
                  </a:tcPr>
                </a:tc>
                <a:tc>
                  <a:txBody>
                    <a:bodyPr/>
                    <a:lstStyle/>
                    <a:p>
                      <a:pPr marL="76835">
                        <a:lnSpc>
                          <a:spcPts val="600"/>
                        </a:lnSpc>
                        <a:spcBef>
                          <a:spcPts val="5"/>
                        </a:spcBef>
                      </a:pPr>
                      <a:endParaRPr lang="en-IE" sz="900">
                        <a:latin typeface="Arial"/>
                        <a:cs typeface="Arial"/>
                      </a:endParaRPr>
                    </a:p>
                    <a:p>
                      <a:pPr marL="76835">
                        <a:lnSpc>
                          <a:spcPts val="600"/>
                        </a:lnSpc>
                        <a:spcBef>
                          <a:spcPts val="5"/>
                        </a:spcBef>
                      </a:pPr>
                      <a:r>
                        <a:rPr sz="900">
                          <a:latin typeface="Arial"/>
                          <a:cs typeface="Arial"/>
                        </a:rPr>
                        <a:t>106</a:t>
                      </a:r>
                      <a:r>
                        <a:rPr sz="900" spc="55">
                          <a:latin typeface="Arial"/>
                          <a:cs typeface="Arial"/>
                        </a:rPr>
                        <a:t> </a:t>
                      </a:r>
                      <a:r>
                        <a:rPr sz="900" spc="-20">
                          <a:latin typeface="Arial"/>
                          <a:cs typeface="Arial"/>
                        </a:rPr>
                        <a:t>(56)</a:t>
                      </a:r>
                      <a:endParaRPr sz="900">
                        <a:latin typeface="Arial"/>
                        <a:cs typeface="Arial"/>
                      </a:endParaRPr>
                    </a:p>
                  </a:txBody>
                  <a:tcPr marL="0" marR="0" marT="635" marB="0">
                    <a:solidFill>
                      <a:srgbClr val="FFFFFF"/>
                    </a:solidFill>
                  </a:tcPr>
                </a:tc>
                <a:tc>
                  <a:txBody>
                    <a:bodyPr/>
                    <a:lstStyle/>
                    <a:p>
                      <a:pPr marR="62230" algn="ctr">
                        <a:lnSpc>
                          <a:spcPts val="600"/>
                        </a:lnSpc>
                        <a:spcBef>
                          <a:spcPts val="5"/>
                        </a:spcBef>
                      </a:pPr>
                      <a:endParaRPr lang="en-IE" sz="900">
                        <a:latin typeface="Arial"/>
                        <a:cs typeface="Arial"/>
                      </a:endParaRPr>
                    </a:p>
                    <a:p>
                      <a:pPr marR="62230" algn="ctr">
                        <a:lnSpc>
                          <a:spcPts val="600"/>
                        </a:lnSpc>
                        <a:spcBef>
                          <a:spcPts val="5"/>
                        </a:spcBef>
                      </a:pPr>
                      <a:r>
                        <a:rPr sz="900">
                          <a:latin typeface="Arial"/>
                          <a:cs typeface="Arial"/>
                        </a:rPr>
                        <a:t>75</a:t>
                      </a:r>
                      <a:r>
                        <a:rPr sz="900" spc="40">
                          <a:latin typeface="Arial"/>
                          <a:cs typeface="Arial"/>
                        </a:rPr>
                        <a:t> </a:t>
                      </a:r>
                      <a:r>
                        <a:rPr sz="900" spc="-20">
                          <a:latin typeface="Arial"/>
                          <a:cs typeface="Arial"/>
                        </a:rPr>
                        <a:t>(40)</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47</a:t>
                      </a:r>
                      <a:r>
                        <a:rPr sz="900" spc="40">
                          <a:latin typeface="Arial"/>
                          <a:cs typeface="Arial"/>
                        </a:rPr>
                        <a:t> </a:t>
                      </a:r>
                      <a:r>
                        <a:rPr sz="900" spc="-20">
                          <a:latin typeface="Arial"/>
                          <a:cs typeface="Arial"/>
                        </a:rPr>
                        <a:t>(65)</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32</a:t>
                      </a:r>
                      <a:r>
                        <a:rPr sz="900" spc="40">
                          <a:latin typeface="Arial"/>
                          <a:cs typeface="Arial"/>
                        </a:rPr>
                        <a:t> </a:t>
                      </a:r>
                      <a:r>
                        <a:rPr sz="900" spc="-20">
                          <a:latin typeface="Arial"/>
                          <a:cs typeface="Arial"/>
                        </a:rPr>
                        <a:t>(44)</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30</a:t>
                      </a:r>
                      <a:r>
                        <a:rPr sz="900" spc="40">
                          <a:latin typeface="Arial"/>
                          <a:cs typeface="Arial"/>
                        </a:rPr>
                        <a:t> </a:t>
                      </a:r>
                      <a:r>
                        <a:rPr sz="900" spc="-20">
                          <a:latin typeface="Arial"/>
                          <a:cs typeface="Arial"/>
                        </a:rPr>
                        <a:t>(49)</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22</a:t>
                      </a:r>
                      <a:r>
                        <a:rPr sz="900" spc="40">
                          <a:latin typeface="Arial"/>
                          <a:cs typeface="Arial"/>
                        </a:rPr>
                        <a:t> </a:t>
                      </a:r>
                      <a:r>
                        <a:rPr sz="900" spc="-20">
                          <a:latin typeface="Arial"/>
                          <a:cs typeface="Arial"/>
                        </a:rPr>
                        <a:t>(36)</a:t>
                      </a:r>
                      <a:endParaRPr sz="900">
                        <a:latin typeface="Arial"/>
                        <a:cs typeface="Arial"/>
                      </a:endParaRPr>
                    </a:p>
                  </a:txBody>
                  <a:tcPr marL="0" marR="0" marT="635" marB="0">
                    <a:lnR w="9525">
                      <a:solidFill>
                        <a:srgbClr val="000000"/>
                      </a:solidFill>
                      <a:prstDash val="solid"/>
                    </a:lnR>
                    <a:solidFill>
                      <a:srgbClr val="FFFFFF"/>
                    </a:solidFill>
                  </a:tcPr>
                </a:tc>
                <a:extLst>
                  <a:ext uri="{0D108BD9-81ED-4DB2-BD59-A6C34878D82A}">
                    <a16:rowId xmlns:a16="http://schemas.microsoft.com/office/drawing/2014/main" val="10008"/>
                  </a:ext>
                </a:extLst>
              </a:tr>
              <a:tr h="134363">
                <a:tc>
                  <a:txBody>
                    <a:bodyPr/>
                    <a:lstStyle/>
                    <a:p>
                      <a:pPr marL="120650">
                        <a:lnSpc>
                          <a:spcPts val="600"/>
                        </a:lnSpc>
                        <a:spcBef>
                          <a:spcPts val="5"/>
                        </a:spcBef>
                      </a:pPr>
                      <a:endParaRPr lang="en-IE" sz="900" spc="-10">
                        <a:latin typeface="Arial"/>
                        <a:cs typeface="Arial"/>
                      </a:endParaRPr>
                    </a:p>
                    <a:p>
                      <a:pPr marL="120650">
                        <a:lnSpc>
                          <a:spcPts val="600"/>
                        </a:lnSpc>
                        <a:spcBef>
                          <a:spcPts val="5"/>
                        </a:spcBef>
                      </a:pPr>
                      <a:r>
                        <a:rPr sz="900" spc="-10">
                          <a:latin typeface="Arial"/>
                          <a:cs typeface="Arial"/>
                        </a:rPr>
                        <a:t>Nausea</a:t>
                      </a:r>
                      <a:endParaRPr sz="900">
                        <a:latin typeface="Arial"/>
                        <a:cs typeface="Arial"/>
                      </a:endParaRPr>
                    </a:p>
                  </a:txBody>
                  <a:tcPr marL="0" marR="0" marT="635" marB="0">
                    <a:lnL w="9525">
                      <a:solidFill>
                        <a:srgbClr val="000000"/>
                      </a:solidFill>
                      <a:prstDash val="solid"/>
                    </a:lnL>
                    <a:solidFill>
                      <a:srgbClr val="FFFFFF"/>
                    </a:solidFill>
                  </a:tcPr>
                </a:tc>
                <a:tc>
                  <a:txBody>
                    <a:bodyPr/>
                    <a:lstStyle/>
                    <a:p>
                      <a:pPr marR="71755" algn="r">
                        <a:lnSpc>
                          <a:spcPts val="600"/>
                        </a:lnSpc>
                        <a:spcBef>
                          <a:spcPts val="5"/>
                        </a:spcBef>
                      </a:pPr>
                      <a:endParaRPr lang="en-IE" sz="900">
                        <a:latin typeface="Arial"/>
                        <a:cs typeface="Arial"/>
                      </a:endParaRPr>
                    </a:p>
                    <a:p>
                      <a:pPr marR="71755" algn="r">
                        <a:lnSpc>
                          <a:spcPts val="600"/>
                        </a:lnSpc>
                        <a:spcBef>
                          <a:spcPts val="5"/>
                        </a:spcBef>
                      </a:pPr>
                      <a:r>
                        <a:rPr sz="900">
                          <a:latin typeface="Arial"/>
                          <a:cs typeface="Arial"/>
                        </a:rPr>
                        <a:t>117</a:t>
                      </a:r>
                      <a:r>
                        <a:rPr sz="900" spc="15">
                          <a:latin typeface="Arial"/>
                          <a:cs typeface="Arial"/>
                        </a:rPr>
                        <a:t> </a:t>
                      </a:r>
                      <a:r>
                        <a:rPr sz="900" spc="-20">
                          <a:latin typeface="Arial"/>
                          <a:cs typeface="Arial"/>
                        </a:rPr>
                        <a:t>(60)</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2</a:t>
                      </a:r>
                      <a:r>
                        <a:rPr sz="900" spc="25">
                          <a:latin typeface="Arial"/>
                          <a:cs typeface="Arial"/>
                        </a:rPr>
                        <a:t> </a:t>
                      </a:r>
                      <a:r>
                        <a:rPr sz="900" spc="-25">
                          <a:latin typeface="Arial"/>
                          <a:cs typeface="Arial"/>
                        </a:rPr>
                        <a:t>(1)</a:t>
                      </a:r>
                      <a:endParaRPr sz="900">
                        <a:latin typeface="Arial"/>
                        <a:cs typeface="Arial"/>
                      </a:endParaRPr>
                    </a:p>
                  </a:txBody>
                  <a:tcPr marL="0" marR="0" marT="635" marB="0">
                    <a:solidFill>
                      <a:srgbClr val="FFFFFF"/>
                    </a:solidFill>
                  </a:tcPr>
                </a:tc>
                <a:tc>
                  <a:txBody>
                    <a:bodyPr/>
                    <a:lstStyle/>
                    <a:p>
                      <a:pPr marL="97790">
                        <a:lnSpc>
                          <a:spcPts val="600"/>
                        </a:lnSpc>
                        <a:spcBef>
                          <a:spcPts val="5"/>
                        </a:spcBef>
                      </a:pPr>
                      <a:endParaRPr lang="en-IE" sz="900">
                        <a:latin typeface="Arial"/>
                        <a:cs typeface="Arial"/>
                      </a:endParaRPr>
                    </a:p>
                    <a:p>
                      <a:pPr marL="97790">
                        <a:lnSpc>
                          <a:spcPts val="600"/>
                        </a:lnSpc>
                        <a:spcBef>
                          <a:spcPts val="5"/>
                        </a:spcBef>
                      </a:pPr>
                      <a:r>
                        <a:rPr sz="900">
                          <a:latin typeface="Arial"/>
                          <a:cs typeface="Arial"/>
                        </a:rPr>
                        <a:t>69</a:t>
                      </a:r>
                      <a:r>
                        <a:rPr sz="900" spc="40">
                          <a:latin typeface="Arial"/>
                          <a:cs typeface="Arial"/>
                        </a:rPr>
                        <a:t> </a:t>
                      </a:r>
                      <a:r>
                        <a:rPr sz="900" spc="-20">
                          <a:latin typeface="Arial"/>
                          <a:cs typeface="Arial"/>
                        </a:rPr>
                        <a:t>(37)</a:t>
                      </a:r>
                      <a:endParaRPr sz="900">
                        <a:latin typeface="Arial"/>
                        <a:cs typeface="Arial"/>
                      </a:endParaRPr>
                    </a:p>
                  </a:txBody>
                  <a:tcPr marL="0" marR="0" marT="635" marB="0">
                    <a:solidFill>
                      <a:srgbClr val="FFFFFF"/>
                    </a:solidFill>
                  </a:tcPr>
                </a:tc>
                <a:tc>
                  <a:txBody>
                    <a:bodyPr/>
                    <a:lstStyle/>
                    <a:p>
                      <a:pPr marR="62230" algn="ctr">
                        <a:lnSpc>
                          <a:spcPts val="600"/>
                        </a:lnSpc>
                        <a:spcBef>
                          <a:spcPts val="5"/>
                        </a:spcBef>
                      </a:pPr>
                      <a:endParaRPr lang="en-IE" sz="900">
                        <a:latin typeface="Arial"/>
                        <a:cs typeface="Arial"/>
                      </a:endParaRPr>
                    </a:p>
                    <a:p>
                      <a:pPr marR="62230" algn="ctr">
                        <a:lnSpc>
                          <a:spcPts val="600"/>
                        </a:lnSpc>
                        <a:spcBef>
                          <a:spcPts val="5"/>
                        </a:spcBef>
                      </a:pPr>
                      <a:r>
                        <a:rPr sz="900">
                          <a:latin typeface="Arial"/>
                          <a:cs typeface="Arial"/>
                        </a:rPr>
                        <a:t>6</a:t>
                      </a:r>
                      <a:r>
                        <a:rPr sz="900" spc="25">
                          <a:latin typeface="Arial"/>
                          <a:cs typeface="Arial"/>
                        </a:rPr>
                        <a:t> </a:t>
                      </a:r>
                      <a:r>
                        <a:rPr sz="900" spc="-25">
                          <a:latin typeface="Arial"/>
                          <a:cs typeface="Arial"/>
                        </a:rPr>
                        <a:t>(3)</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40</a:t>
                      </a:r>
                      <a:r>
                        <a:rPr sz="900" spc="40">
                          <a:latin typeface="Arial"/>
                          <a:cs typeface="Arial"/>
                        </a:rPr>
                        <a:t> </a:t>
                      </a:r>
                      <a:r>
                        <a:rPr sz="900" spc="-20">
                          <a:latin typeface="Arial"/>
                          <a:cs typeface="Arial"/>
                        </a:rPr>
                        <a:t>(56)</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1</a:t>
                      </a:r>
                      <a:r>
                        <a:rPr sz="900" spc="25">
                          <a:latin typeface="Arial"/>
                          <a:cs typeface="Arial"/>
                        </a:rPr>
                        <a:t> </a:t>
                      </a:r>
                      <a:r>
                        <a:rPr sz="900" spc="-25">
                          <a:latin typeface="Arial"/>
                          <a:cs typeface="Arial"/>
                        </a:rPr>
                        <a:t>(1)</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18</a:t>
                      </a:r>
                      <a:r>
                        <a:rPr sz="900" spc="40">
                          <a:latin typeface="Arial"/>
                          <a:cs typeface="Arial"/>
                        </a:rPr>
                        <a:t> </a:t>
                      </a:r>
                      <a:r>
                        <a:rPr sz="900" spc="-20">
                          <a:latin typeface="Arial"/>
                          <a:cs typeface="Arial"/>
                        </a:rPr>
                        <a:t>(30)</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1</a:t>
                      </a:r>
                      <a:r>
                        <a:rPr sz="900" spc="25">
                          <a:latin typeface="Arial"/>
                          <a:cs typeface="Arial"/>
                        </a:rPr>
                        <a:t> </a:t>
                      </a:r>
                      <a:r>
                        <a:rPr sz="900" spc="-25">
                          <a:latin typeface="Arial"/>
                          <a:cs typeface="Arial"/>
                        </a:rPr>
                        <a:t>(2)</a:t>
                      </a:r>
                      <a:endParaRPr sz="900">
                        <a:latin typeface="Arial"/>
                        <a:cs typeface="Arial"/>
                      </a:endParaRPr>
                    </a:p>
                  </a:txBody>
                  <a:tcPr marL="0" marR="0" marT="635" marB="0">
                    <a:lnR w="9525">
                      <a:solidFill>
                        <a:srgbClr val="000000"/>
                      </a:solidFill>
                      <a:prstDash val="solid"/>
                    </a:lnR>
                    <a:solidFill>
                      <a:srgbClr val="FFFFFF"/>
                    </a:solidFill>
                  </a:tcPr>
                </a:tc>
                <a:extLst>
                  <a:ext uri="{0D108BD9-81ED-4DB2-BD59-A6C34878D82A}">
                    <a16:rowId xmlns:a16="http://schemas.microsoft.com/office/drawing/2014/main" val="10009"/>
                  </a:ext>
                </a:extLst>
              </a:tr>
              <a:tr h="134363">
                <a:tc>
                  <a:txBody>
                    <a:bodyPr/>
                    <a:lstStyle/>
                    <a:p>
                      <a:pPr marL="120650">
                        <a:lnSpc>
                          <a:spcPts val="600"/>
                        </a:lnSpc>
                        <a:spcBef>
                          <a:spcPts val="5"/>
                        </a:spcBef>
                      </a:pPr>
                      <a:endParaRPr lang="en-IE" sz="900" spc="-10">
                        <a:latin typeface="Arial"/>
                        <a:cs typeface="Arial"/>
                      </a:endParaRPr>
                    </a:p>
                    <a:p>
                      <a:pPr marL="120650">
                        <a:lnSpc>
                          <a:spcPts val="600"/>
                        </a:lnSpc>
                        <a:spcBef>
                          <a:spcPts val="5"/>
                        </a:spcBef>
                      </a:pPr>
                      <a:r>
                        <a:rPr sz="900" spc="-10">
                          <a:latin typeface="Arial"/>
                          <a:cs typeface="Arial"/>
                        </a:rPr>
                        <a:t>Diarrhea</a:t>
                      </a:r>
                      <a:endParaRPr sz="900">
                        <a:latin typeface="Arial"/>
                        <a:cs typeface="Arial"/>
                      </a:endParaRPr>
                    </a:p>
                  </a:txBody>
                  <a:tcPr marL="0" marR="0" marT="635" marB="0">
                    <a:lnL w="9525">
                      <a:solidFill>
                        <a:srgbClr val="000000"/>
                      </a:solidFill>
                      <a:prstDash val="solid"/>
                    </a:lnL>
                    <a:solidFill>
                      <a:srgbClr val="FFFFFF"/>
                    </a:solidFill>
                  </a:tcPr>
                </a:tc>
                <a:tc>
                  <a:txBody>
                    <a:bodyPr/>
                    <a:lstStyle/>
                    <a:p>
                      <a:pPr marR="71755" algn="r">
                        <a:lnSpc>
                          <a:spcPts val="600"/>
                        </a:lnSpc>
                        <a:spcBef>
                          <a:spcPts val="5"/>
                        </a:spcBef>
                      </a:pPr>
                      <a:endParaRPr lang="en-IE" sz="900">
                        <a:latin typeface="Arial"/>
                        <a:cs typeface="Arial"/>
                      </a:endParaRPr>
                    </a:p>
                    <a:p>
                      <a:pPr marR="71755" algn="r">
                        <a:lnSpc>
                          <a:spcPts val="600"/>
                        </a:lnSpc>
                        <a:spcBef>
                          <a:spcPts val="5"/>
                        </a:spcBef>
                      </a:pPr>
                      <a:r>
                        <a:rPr sz="900">
                          <a:latin typeface="Arial"/>
                          <a:cs typeface="Arial"/>
                        </a:rPr>
                        <a:t>112</a:t>
                      </a:r>
                      <a:r>
                        <a:rPr sz="900" spc="15">
                          <a:latin typeface="Arial"/>
                          <a:cs typeface="Arial"/>
                        </a:rPr>
                        <a:t> </a:t>
                      </a:r>
                      <a:r>
                        <a:rPr sz="900" spc="-20">
                          <a:latin typeface="Arial"/>
                          <a:cs typeface="Arial"/>
                        </a:rPr>
                        <a:t>(57)</a:t>
                      </a:r>
                      <a:endParaRPr sz="900">
                        <a:latin typeface="Arial"/>
                        <a:cs typeface="Arial"/>
                      </a:endParaRPr>
                    </a:p>
                  </a:txBody>
                  <a:tcPr marL="0" marR="0" marT="635" marB="0">
                    <a:solidFill>
                      <a:srgbClr val="FFFFFF"/>
                    </a:solidFill>
                  </a:tcPr>
                </a:tc>
                <a:tc>
                  <a:txBody>
                    <a:bodyPr/>
                    <a:lstStyle/>
                    <a:p>
                      <a:pPr algn="ctr">
                        <a:lnSpc>
                          <a:spcPts val="600"/>
                        </a:lnSpc>
                        <a:spcBef>
                          <a:spcPts val="5"/>
                        </a:spcBef>
                      </a:pPr>
                      <a:r>
                        <a:rPr sz="900">
                          <a:latin typeface="Arial"/>
                          <a:cs typeface="Arial"/>
                        </a:rPr>
                        <a:t>1</a:t>
                      </a:r>
                      <a:endParaRPr lang="en-IE" sz="900">
                        <a:latin typeface="Arial"/>
                        <a:cs typeface="Arial"/>
                      </a:endParaRPr>
                    </a:p>
                    <a:p>
                      <a:pPr algn="ctr">
                        <a:lnSpc>
                          <a:spcPts val="600"/>
                        </a:lnSpc>
                        <a:spcBef>
                          <a:spcPts val="5"/>
                        </a:spcBef>
                      </a:pPr>
                      <a:r>
                        <a:rPr sz="900">
                          <a:latin typeface="Arial"/>
                          <a:cs typeface="Arial"/>
                        </a:rPr>
                        <a:t>5</a:t>
                      </a:r>
                      <a:r>
                        <a:rPr sz="900" spc="40">
                          <a:latin typeface="Arial"/>
                          <a:cs typeface="Arial"/>
                        </a:rPr>
                        <a:t> </a:t>
                      </a:r>
                      <a:r>
                        <a:rPr sz="900" spc="-25">
                          <a:latin typeface="Arial"/>
                          <a:cs typeface="Arial"/>
                        </a:rPr>
                        <a:t>(8)</a:t>
                      </a:r>
                      <a:endParaRPr sz="900">
                        <a:latin typeface="Arial"/>
                        <a:cs typeface="Arial"/>
                      </a:endParaRPr>
                    </a:p>
                  </a:txBody>
                  <a:tcPr marL="0" marR="0" marT="635" marB="0">
                    <a:solidFill>
                      <a:srgbClr val="FFFFFF"/>
                    </a:solidFill>
                  </a:tcPr>
                </a:tc>
                <a:tc>
                  <a:txBody>
                    <a:bodyPr/>
                    <a:lstStyle/>
                    <a:p>
                      <a:pPr marL="97790">
                        <a:lnSpc>
                          <a:spcPts val="600"/>
                        </a:lnSpc>
                        <a:spcBef>
                          <a:spcPts val="5"/>
                        </a:spcBef>
                      </a:pPr>
                      <a:endParaRPr lang="en-IE" sz="900">
                        <a:latin typeface="Arial"/>
                        <a:cs typeface="Arial"/>
                      </a:endParaRPr>
                    </a:p>
                    <a:p>
                      <a:pPr marL="97790">
                        <a:lnSpc>
                          <a:spcPts val="600"/>
                        </a:lnSpc>
                        <a:spcBef>
                          <a:spcPts val="5"/>
                        </a:spcBef>
                      </a:pPr>
                      <a:r>
                        <a:rPr sz="900">
                          <a:latin typeface="Arial"/>
                          <a:cs typeface="Arial"/>
                        </a:rPr>
                        <a:t>40</a:t>
                      </a:r>
                      <a:r>
                        <a:rPr sz="900" spc="40">
                          <a:latin typeface="Arial"/>
                          <a:cs typeface="Arial"/>
                        </a:rPr>
                        <a:t> </a:t>
                      </a:r>
                      <a:r>
                        <a:rPr sz="900" spc="-20">
                          <a:latin typeface="Arial"/>
                          <a:cs typeface="Arial"/>
                        </a:rPr>
                        <a:t>(21)</a:t>
                      </a:r>
                      <a:endParaRPr sz="900">
                        <a:latin typeface="Arial"/>
                        <a:cs typeface="Arial"/>
                      </a:endParaRPr>
                    </a:p>
                  </a:txBody>
                  <a:tcPr marL="0" marR="0" marT="635" marB="0">
                    <a:solidFill>
                      <a:srgbClr val="FFFFFF"/>
                    </a:solidFill>
                  </a:tcPr>
                </a:tc>
                <a:tc>
                  <a:txBody>
                    <a:bodyPr/>
                    <a:lstStyle/>
                    <a:p>
                      <a:pPr marR="62230" algn="ctr">
                        <a:lnSpc>
                          <a:spcPts val="600"/>
                        </a:lnSpc>
                        <a:spcBef>
                          <a:spcPts val="5"/>
                        </a:spcBef>
                      </a:pPr>
                      <a:endParaRPr lang="en-IE" sz="900">
                        <a:latin typeface="Arial"/>
                        <a:cs typeface="Arial"/>
                      </a:endParaRPr>
                    </a:p>
                    <a:p>
                      <a:pPr marR="62230" algn="ctr">
                        <a:lnSpc>
                          <a:spcPts val="600"/>
                        </a:lnSpc>
                        <a:spcBef>
                          <a:spcPts val="5"/>
                        </a:spcBef>
                      </a:pPr>
                      <a:r>
                        <a:rPr sz="900">
                          <a:latin typeface="Arial"/>
                          <a:cs typeface="Arial"/>
                        </a:rPr>
                        <a:t>2</a:t>
                      </a:r>
                      <a:r>
                        <a:rPr sz="900" spc="25">
                          <a:latin typeface="Arial"/>
                          <a:cs typeface="Arial"/>
                        </a:rPr>
                        <a:t> </a:t>
                      </a:r>
                      <a:r>
                        <a:rPr sz="900" spc="-25">
                          <a:latin typeface="Arial"/>
                          <a:cs typeface="Arial"/>
                        </a:rPr>
                        <a:t>(1)</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54</a:t>
                      </a:r>
                      <a:r>
                        <a:rPr sz="900" spc="40">
                          <a:latin typeface="Arial"/>
                          <a:cs typeface="Arial"/>
                        </a:rPr>
                        <a:t> </a:t>
                      </a:r>
                      <a:r>
                        <a:rPr sz="900" spc="-20">
                          <a:latin typeface="Arial"/>
                          <a:cs typeface="Arial"/>
                        </a:rPr>
                        <a:t>(75)</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lang="en-IE" sz="900">
                          <a:latin typeface="Arial"/>
                          <a:cs typeface="Arial"/>
                        </a:rPr>
                        <a:t>1</a:t>
                      </a:r>
                      <a:r>
                        <a:rPr sz="900">
                          <a:latin typeface="Arial"/>
                          <a:cs typeface="Arial"/>
                        </a:rPr>
                        <a:t>2</a:t>
                      </a:r>
                      <a:r>
                        <a:rPr sz="900" spc="40">
                          <a:latin typeface="Arial"/>
                          <a:cs typeface="Arial"/>
                        </a:rPr>
                        <a:t> </a:t>
                      </a:r>
                      <a:r>
                        <a:rPr sz="900" spc="-20">
                          <a:latin typeface="Arial"/>
                          <a:cs typeface="Arial"/>
                        </a:rPr>
                        <a:t>(17)</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17</a:t>
                      </a:r>
                      <a:r>
                        <a:rPr sz="900" spc="40">
                          <a:latin typeface="Arial"/>
                          <a:cs typeface="Arial"/>
                        </a:rPr>
                        <a:t> </a:t>
                      </a:r>
                      <a:r>
                        <a:rPr sz="900" spc="-20">
                          <a:latin typeface="Arial"/>
                          <a:cs typeface="Arial"/>
                        </a:rPr>
                        <a:t>(28)</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1</a:t>
                      </a:r>
                      <a:r>
                        <a:rPr sz="900" spc="25">
                          <a:latin typeface="Arial"/>
                          <a:cs typeface="Arial"/>
                        </a:rPr>
                        <a:t> </a:t>
                      </a:r>
                      <a:r>
                        <a:rPr sz="900" spc="-25">
                          <a:latin typeface="Arial"/>
                          <a:cs typeface="Arial"/>
                        </a:rPr>
                        <a:t>(2)</a:t>
                      </a:r>
                      <a:endParaRPr sz="900">
                        <a:latin typeface="Arial"/>
                        <a:cs typeface="Arial"/>
                      </a:endParaRPr>
                    </a:p>
                  </a:txBody>
                  <a:tcPr marL="0" marR="0" marT="635" marB="0">
                    <a:lnR w="9525">
                      <a:solidFill>
                        <a:srgbClr val="000000"/>
                      </a:solidFill>
                      <a:prstDash val="solid"/>
                    </a:lnR>
                    <a:solidFill>
                      <a:srgbClr val="FFFFFF"/>
                    </a:solidFill>
                  </a:tcPr>
                </a:tc>
                <a:extLst>
                  <a:ext uri="{0D108BD9-81ED-4DB2-BD59-A6C34878D82A}">
                    <a16:rowId xmlns:a16="http://schemas.microsoft.com/office/drawing/2014/main" val="10010"/>
                  </a:ext>
                </a:extLst>
              </a:tr>
              <a:tr h="134363">
                <a:tc>
                  <a:txBody>
                    <a:bodyPr/>
                    <a:lstStyle/>
                    <a:p>
                      <a:pPr marL="120650">
                        <a:lnSpc>
                          <a:spcPts val="600"/>
                        </a:lnSpc>
                        <a:spcBef>
                          <a:spcPts val="5"/>
                        </a:spcBef>
                      </a:pPr>
                      <a:endParaRPr lang="en-IE" sz="900" spc="-10">
                        <a:latin typeface="Arial"/>
                        <a:cs typeface="Arial"/>
                      </a:endParaRPr>
                    </a:p>
                    <a:p>
                      <a:pPr marL="120650">
                        <a:lnSpc>
                          <a:spcPts val="600"/>
                        </a:lnSpc>
                        <a:spcBef>
                          <a:spcPts val="5"/>
                        </a:spcBef>
                      </a:pPr>
                      <a:r>
                        <a:rPr sz="900" spc="-10">
                          <a:latin typeface="Arial"/>
                          <a:cs typeface="Arial"/>
                        </a:rPr>
                        <a:t>Alopecia</a:t>
                      </a:r>
                      <a:endParaRPr sz="900">
                        <a:latin typeface="Arial"/>
                        <a:cs typeface="Arial"/>
                      </a:endParaRPr>
                    </a:p>
                  </a:txBody>
                  <a:tcPr marL="0" marR="0" marT="635" marB="0">
                    <a:lnL w="9525">
                      <a:solidFill>
                        <a:srgbClr val="000000"/>
                      </a:solidFill>
                      <a:prstDash val="solid"/>
                    </a:lnL>
                    <a:solidFill>
                      <a:srgbClr val="FFFFFF"/>
                    </a:solidFill>
                  </a:tcPr>
                </a:tc>
                <a:tc>
                  <a:txBody>
                    <a:bodyPr/>
                    <a:lstStyle/>
                    <a:p>
                      <a:pPr marR="90170" algn="r">
                        <a:lnSpc>
                          <a:spcPts val="600"/>
                        </a:lnSpc>
                        <a:spcBef>
                          <a:spcPts val="5"/>
                        </a:spcBef>
                      </a:pPr>
                      <a:endParaRPr lang="en-IE" sz="900">
                        <a:latin typeface="Arial"/>
                        <a:cs typeface="Arial"/>
                      </a:endParaRPr>
                    </a:p>
                    <a:p>
                      <a:pPr marR="90170" algn="r">
                        <a:lnSpc>
                          <a:spcPts val="600"/>
                        </a:lnSpc>
                        <a:spcBef>
                          <a:spcPts val="5"/>
                        </a:spcBef>
                      </a:pPr>
                      <a:r>
                        <a:rPr sz="900">
                          <a:latin typeface="Arial"/>
                          <a:cs typeface="Arial"/>
                        </a:rPr>
                        <a:t>98</a:t>
                      </a:r>
                      <a:r>
                        <a:rPr sz="900" spc="40">
                          <a:latin typeface="Arial"/>
                          <a:cs typeface="Arial"/>
                        </a:rPr>
                        <a:t> </a:t>
                      </a:r>
                      <a:r>
                        <a:rPr sz="900" spc="-20">
                          <a:latin typeface="Arial"/>
                          <a:cs typeface="Arial"/>
                        </a:rPr>
                        <a:t>(50)</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0</a:t>
                      </a:r>
                    </a:p>
                  </a:txBody>
                  <a:tcPr marL="0" marR="0" marT="635" marB="0">
                    <a:solidFill>
                      <a:srgbClr val="FFFFFF"/>
                    </a:solidFill>
                  </a:tcPr>
                </a:tc>
                <a:tc>
                  <a:txBody>
                    <a:bodyPr/>
                    <a:lstStyle/>
                    <a:p>
                      <a:pPr marL="97790">
                        <a:lnSpc>
                          <a:spcPts val="600"/>
                        </a:lnSpc>
                        <a:spcBef>
                          <a:spcPts val="5"/>
                        </a:spcBef>
                      </a:pPr>
                      <a:endParaRPr lang="en-IE" sz="900">
                        <a:latin typeface="Arial"/>
                        <a:cs typeface="Arial"/>
                      </a:endParaRPr>
                    </a:p>
                    <a:p>
                      <a:pPr marL="97790">
                        <a:lnSpc>
                          <a:spcPts val="600"/>
                        </a:lnSpc>
                        <a:spcBef>
                          <a:spcPts val="5"/>
                        </a:spcBef>
                      </a:pPr>
                      <a:r>
                        <a:rPr sz="900">
                          <a:latin typeface="Arial"/>
                          <a:cs typeface="Arial"/>
                        </a:rPr>
                        <a:t>31</a:t>
                      </a:r>
                      <a:r>
                        <a:rPr sz="900" spc="40">
                          <a:latin typeface="Arial"/>
                          <a:cs typeface="Arial"/>
                        </a:rPr>
                        <a:t> </a:t>
                      </a:r>
                      <a:r>
                        <a:rPr sz="900" spc="-20">
                          <a:latin typeface="Arial"/>
                          <a:cs typeface="Arial"/>
                        </a:rPr>
                        <a:t>(16)</a:t>
                      </a:r>
                      <a:endParaRPr sz="900">
                        <a:latin typeface="Arial"/>
                        <a:cs typeface="Arial"/>
                      </a:endParaRPr>
                    </a:p>
                  </a:txBody>
                  <a:tcPr marL="0" marR="0" marT="635" marB="0">
                    <a:solidFill>
                      <a:srgbClr val="FFFFFF"/>
                    </a:solidFill>
                  </a:tcPr>
                </a:tc>
                <a:tc>
                  <a:txBody>
                    <a:bodyPr/>
                    <a:lstStyle/>
                    <a:p>
                      <a:pPr marR="62230" algn="ctr">
                        <a:lnSpc>
                          <a:spcPts val="600"/>
                        </a:lnSpc>
                        <a:spcBef>
                          <a:spcPts val="5"/>
                        </a:spcBef>
                      </a:pPr>
                      <a:endParaRPr lang="en-IE" sz="900">
                        <a:latin typeface="Arial"/>
                        <a:cs typeface="Arial"/>
                      </a:endParaRPr>
                    </a:p>
                    <a:p>
                      <a:pPr marR="62230" algn="ctr">
                        <a:lnSpc>
                          <a:spcPts val="600"/>
                        </a:lnSpc>
                        <a:spcBef>
                          <a:spcPts val="5"/>
                        </a:spcBef>
                      </a:pPr>
                      <a:r>
                        <a:rPr sz="900">
                          <a:latin typeface="Arial"/>
                          <a:cs typeface="Arial"/>
                        </a:rPr>
                        <a:t>0</a:t>
                      </a: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30</a:t>
                      </a:r>
                      <a:r>
                        <a:rPr sz="900" spc="40">
                          <a:latin typeface="Arial"/>
                          <a:cs typeface="Arial"/>
                        </a:rPr>
                        <a:t> </a:t>
                      </a:r>
                      <a:r>
                        <a:rPr sz="900" spc="-20">
                          <a:latin typeface="Arial"/>
                          <a:cs typeface="Arial"/>
                        </a:rPr>
                        <a:t>(42)</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0</a:t>
                      </a: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15</a:t>
                      </a:r>
                      <a:r>
                        <a:rPr sz="900" spc="40">
                          <a:latin typeface="Arial"/>
                          <a:cs typeface="Arial"/>
                        </a:rPr>
                        <a:t> </a:t>
                      </a:r>
                      <a:r>
                        <a:rPr sz="900" spc="-20">
                          <a:latin typeface="Arial"/>
                          <a:cs typeface="Arial"/>
                        </a:rPr>
                        <a:t>(25)</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0</a:t>
                      </a:r>
                    </a:p>
                  </a:txBody>
                  <a:tcPr marL="0" marR="0" marT="635" marB="0">
                    <a:lnR w="9525">
                      <a:solidFill>
                        <a:srgbClr val="000000"/>
                      </a:solidFill>
                      <a:prstDash val="solid"/>
                    </a:lnR>
                    <a:solidFill>
                      <a:srgbClr val="FFFFFF"/>
                    </a:solidFill>
                  </a:tcPr>
                </a:tc>
                <a:extLst>
                  <a:ext uri="{0D108BD9-81ED-4DB2-BD59-A6C34878D82A}">
                    <a16:rowId xmlns:a16="http://schemas.microsoft.com/office/drawing/2014/main" val="10011"/>
                  </a:ext>
                </a:extLst>
              </a:tr>
              <a:tr h="134363">
                <a:tc>
                  <a:txBody>
                    <a:bodyPr/>
                    <a:lstStyle/>
                    <a:p>
                      <a:pPr marL="120650">
                        <a:lnSpc>
                          <a:spcPts val="600"/>
                        </a:lnSpc>
                        <a:spcBef>
                          <a:spcPts val="5"/>
                        </a:spcBef>
                      </a:pPr>
                      <a:endParaRPr lang="en-IE" sz="900" spc="-10">
                        <a:latin typeface="Arial"/>
                        <a:cs typeface="Arial"/>
                      </a:endParaRPr>
                    </a:p>
                    <a:p>
                      <a:pPr marL="120650">
                        <a:lnSpc>
                          <a:spcPts val="600"/>
                        </a:lnSpc>
                        <a:spcBef>
                          <a:spcPts val="5"/>
                        </a:spcBef>
                      </a:pPr>
                      <a:r>
                        <a:rPr sz="900" spc="-10">
                          <a:latin typeface="Arial"/>
                          <a:cs typeface="Arial"/>
                        </a:rPr>
                        <a:t>Fatigue</a:t>
                      </a:r>
                      <a:endParaRPr sz="900">
                        <a:latin typeface="Arial"/>
                        <a:cs typeface="Arial"/>
                      </a:endParaRPr>
                    </a:p>
                  </a:txBody>
                  <a:tcPr marL="0" marR="0" marT="635" marB="0">
                    <a:lnL w="9525">
                      <a:solidFill>
                        <a:srgbClr val="000000"/>
                      </a:solidFill>
                      <a:prstDash val="solid"/>
                    </a:lnL>
                    <a:solidFill>
                      <a:srgbClr val="FFFFFF"/>
                    </a:solidFill>
                  </a:tcPr>
                </a:tc>
                <a:tc>
                  <a:txBody>
                    <a:bodyPr/>
                    <a:lstStyle/>
                    <a:p>
                      <a:pPr marR="90170" algn="r">
                        <a:lnSpc>
                          <a:spcPts val="600"/>
                        </a:lnSpc>
                        <a:spcBef>
                          <a:spcPts val="5"/>
                        </a:spcBef>
                      </a:pPr>
                      <a:endParaRPr lang="en-IE" sz="900">
                        <a:latin typeface="Arial"/>
                        <a:cs typeface="Arial"/>
                      </a:endParaRPr>
                    </a:p>
                    <a:p>
                      <a:pPr marR="90170" algn="r">
                        <a:lnSpc>
                          <a:spcPts val="600"/>
                        </a:lnSpc>
                        <a:spcBef>
                          <a:spcPts val="5"/>
                        </a:spcBef>
                      </a:pPr>
                      <a:r>
                        <a:rPr sz="900">
                          <a:latin typeface="Arial"/>
                          <a:cs typeface="Arial"/>
                        </a:rPr>
                        <a:t>78</a:t>
                      </a:r>
                      <a:r>
                        <a:rPr sz="900" spc="40">
                          <a:latin typeface="Arial"/>
                          <a:cs typeface="Arial"/>
                        </a:rPr>
                        <a:t> </a:t>
                      </a:r>
                      <a:r>
                        <a:rPr sz="900" spc="-20">
                          <a:latin typeface="Arial"/>
                          <a:cs typeface="Arial"/>
                        </a:rPr>
                        <a:t>(40)</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lang="en-IE" sz="900">
                          <a:latin typeface="Arial"/>
                          <a:cs typeface="Arial"/>
                        </a:rPr>
                        <a:t>8</a:t>
                      </a:r>
                      <a:r>
                        <a:rPr lang="en-IE" sz="900" spc="25">
                          <a:latin typeface="Arial"/>
                          <a:cs typeface="Arial"/>
                        </a:rPr>
                        <a:t> </a:t>
                      </a:r>
                      <a:r>
                        <a:rPr sz="900" spc="-25">
                          <a:latin typeface="Arial"/>
                          <a:cs typeface="Arial"/>
                        </a:rPr>
                        <a:t>(4)</a:t>
                      </a:r>
                      <a:endParaRPr sz="900">
                        <a:latin typeface="Arial"/>
                        <a:cs typeface="Arial"/>
                      </a:endParaRPr>
                    </a:p>
                  </a:txBody>
                  <a:tcPr marL="0" marR="0" marT="635" marB="0">
                    <a:solidFill>
                      <a:srgbClr val="FFFFFF"/>
                    </a:solidFill>
                  </a:tcPr>
                </a:tc>
                <a:tc>
                  <a:txBody>
                    <a:bodyPr/>
                    <a:lstStyle/>
                    <a:p>
                      <a:pPr marL="97790">
                        <a:lnSpc>
                          <a:spcPts val="600"/>
                        </a:lnSpc>
                        <a:spcBef>
                          <a:spcPts val="5"/>
                        </a:spcBef>
                      </a:pPr>
                      <a:endParaRPr lang="en-IE" sz="900">
                        <a:latin typeface="Arial"/>
                        <a:cs typeface="Arial"/>
                      </a:endParaRPr>
                    </a:p>
                    <a:p>
                      <a:pPr marL="97790">
                        <a:lnSpc>
                          <a:spcPts val="600"/>
                        </a:lnSpc>
                        <a:spcBef>
                          <a:spcPts val="5"/>
                        </a:spcBef>
                      </a:pPr>
                      <a:r>
                        <a:rPr sz="900">
                          <a:latin typeface="Arial"/>
                          <a:cs typeface="Arial"/>
                        </a:rPr>
                        <a:t>59</a:t>
                      </a:r>
                      <a:r>
                        <a:rPr sz="900" spc="40">
                          <a:latin typeface="Arial"/>
                          <a:cs typeface="Arial"/>
                        </a:rPr>
                        <a:t> </a:t>
                      </a:r>
                      <a:r>
                        <a:rPr sz="900" spc="-20">
                          <a:latin typeface="Arial"/>
                          <a:cs typeface="Arial"/>
                        </a:rPr>
                        <a:t>(31)</a:t>
                      </a:r>
                      <a:endParaRPr sz="900">
                        <a:latin typeface="Arial"/>
                        <a:cs typeface="Arial"/>
                      </a:endParaRPr>
                    </a:p>
                  </a:txBody>
                  <a:tcPr marL="0" marR="0" marT="635" marB="0">
                    <a:solidFill>
                      <a:srgbClr val="FFFFFF"/>
                    </a:solidFill>
                  </a:tcPr>
                </a:tc>
                <a:tc>
                  <a:txBody>
                    <a:bodyPr/>
                    <a:lstStyle/>
                    <a:p>
                      <a:pPr marR="62230" algn="ctr">
                        <a:lnSpc>
                          <a:spcPts val="600"/>
                        </a:lnSpc>
                        <a:spcBef>
                          <a:spcPts val="5"/>
                        </a:spcBef>
                      </a:pPr>
                      <a:endParaRPr lang="en-IE" sz="900">
                        <a:latin typeface="Arial"/>
                        <a:cs typeface="Arial"/>
                      </a:endParaRPr>
                    </a:p>
                    <a:p>
                      <a:pPr marR="62230" algn="ctr">
                        <a:lnSpc>
                          <a:spcPts val="600"/>
                        </a:lnSpc>
                        <a:spcBef>
                          <a:spcPts val="5"/>
                        </a:spcBef>
                      </a:pPr>
                      <a:r>
                        <a:rPr sz="900">
                          <a:latin typeface="Arial"/>
                          <a:cs typeface="Arial"/>
                        </a:rPr>
                        <a:t>7</a:t>
                      </a:r>
                      <a:r>
                        <a:rPr lang="en-IE" sz="900" spc="0">
                          <a:latin typeface="Arial"/>
                          <a:cs typeface="Arial"/>
                        </a:rPr>
                        <a:t> </a:t>
                      </a:r>
                      <a:r>
                        <a:rPr lang="en-IE" sz="900" spc="-25">
                          <a:latin typeface="Arial"/>
                          <a:cs typeface="Arial"/>
                        </a:rPr>
                        <a:t>(</a:t>
                      </a:r>
                      <a:r>
                        <a:rPr sz="900" spc="-25">
                          <a:latin typeface="Arial"/>
                          <a:cs typeface="Arial"/>
                        </a:rPr>
                        <a:t>4)</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27</a:t>
                      </a:r>
                      <a:r>
                        <a:rPr sz="900" spc="40">
                          <a:latin typeface="Arial"/>
                          <a:cs typeface="Arial"/>
                        </a:rPr>
                        <a:t> </a:t>
                      </a:r>
                      <a:r>
                        <a:rPr sz="900" spc="-20">
                          <a:latin typeface="Arial"/>
                          <a:cs typeface="Arial"/>
                        </a:rPr>
                        <a:t>(38)</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8</a:t>
                      </a:r>
                      <a:r>
                        <a:rPr sz="900" spc="25">
                          <a:latin typeface="Arial"/>
                          <a:cs typeface="Arial"/>
                        </a:rPr>
                        <a:t> </a:t>
                      </a:r>
                      <a:r>
                        <a:rPr sz="900" spc="-20">
                          <a:latin typeface="Arial"/>
                          <a:cs typeface="Arial"/>
                        </a:rPr>
                        <a:t>(11)</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23</a:t>
                      </a:r>
                      <a:r>
                        <a:rPr sz="900" spc="40">
                          <a:latin typeface="Arial"/>
                          <a:cs typeface="Arial"/>
                        </a:rPr>
                        <a:t> </a:t>
                      </a:r>
                      <a:r>
                        <a:rPr sz="900" spc="-20">
                          <a:latin typeface="Arial"/>
                          <a:cs typeface="Arial"/>
                        </a:rPr>
                        <a:t>(38)</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2</a:t>
                      </a:r>
                      <a:r>
                        <a:rPr sz="900" spc="25">
                          <a:latin typeface="Arial"/>
                          <a:cs typeface="Arial"/>
                        </a:rPr>
                        <a:t> </a:t>
                      </a:r>
                      <a:r>
                        <a:rPr sz="900" spc="-25">
                          <a:latin typeface="Arial"/>
                          <a:cs typeface="Arial"/>
                        </a:rPr>
                        <a:t>(3)</a:t>
                      </a:r>
                      <a:endParaRPr sz="900">
                        <a:latin typeface="Arial"/>
                        <a:cs typeface="Arial"/>
                      </a:endParaRPr>
                    </a:p>
                  </a:txBody>
                  <a:tcPr marL="0" marR="0" marT="635" marB="0">
                    <a:lnR w="9525">
                      <a:solidFill>
                        <a:srgbClr val="000000"/>
                      </a:solidFill>
                      <a:prstDash val="solid"/>
                    </a:lnR>
                    <a:solidFill>
                      <a:srgbClr val="FFFFFF"/>
                    </a:solidFill>
                  </a:tcPr>
                </a:tc>
                <a:extLst>
                  <a:ext uri="{0D108BD9-81ED-4DB2-BD59-A6C34878D82A}">
                    <a16:rowId xmlns:a16="http://schemas.microsoft.com/office/drawing/2014/main" val="10012"/>
                  </a:ext>
                </a:extLst>
              </a:tr>
              <a:tr h="134363">
                <a:tc>
                  <a:txBody>
                    <a:bodyPr/>
                    <a:lstStyle/>
                    <a:p>
                      <a:pPr marL="120650">
                        <a:lnSpc>
                          <a:spcPts val="600"/>
                        </a:lnSpc>
                        <a:spcBef>
                          <a:spcPts val="5"/>
                        </a:spcBef>
                      </a:pPr>
                      <a:endParaRPr lang="en-IE" sz="900" spc="-10">
                        <a:latin typeface="Arial"/>
                        <a:cs typeface="Arial"/>
                      </a:endParaRPr>
                    </a:p>
                    <a:p>
                      <a:pPr marL="120650">
                        <a:lnSpc>
                          <a:spcPts val="600"/>
                        </a:lnSpc>
                        <a:spcBef>
                          <a:spcPts val="5"/>
                        </a:spcBef>
                      </a:pPr>
                      <a:r>
                        <a:rPr sz="900" spc="-10">
                          <a:latin typeface="Arial"/>
                          <a:cs typeface="Arial"/>
                        </a:rPr>
                        <a:t>Constipation</a:t>
                      </a:r>
                      <a:endParaRPr sz="900">
                        <a:latin typeface="Arial"/>
                        <a:cs typeface="Arial"/>
                      </a:endParaRPr>
                    </a:p>
                  </a:txBody>
                  <a:tcPr marL="0" marR="0" marT="635" marB="0">
                    <a:lnL w="9525">
                      <a:solidFill>
                        <a:srgbClr val="000000"/>
                      </a:solidFill>
                      <a:prstDash val="solid"/>
                    </a:lnL>
                    <a:solidFill>
                      <a:srgbClr val="FFFFFF"/>
                    </a:solidFill>
                  </a:tcPr>
                </a:tc>
                <a:tc>
                  <a:txBody>
                    <a:bodyPr/>
                    <a:lstStyle/>
                    <a:p>
                      <a:pPr marR="90170" algn="r">
                        <a:lnSpc>
                          <a:spcPts val="600"/>
                        </a:lnSpc>
                        <a:spcBef>
                          <a:spcPts val="5"/>
                        </a:spcBef>
                      </a:pPr>
                      <a:endParaRPr lang="en-IE" sz="900">
                        <a:latin typeface="Arial"/>
                        <a:cs typeface="Arial"/>
                      </a:endParaRPr>
                    </a:p>
                    <a:p>
                      <a:pPr marR="90170" algn="r">
                        <a:lnSpc>
                          <a:spcPts val="600"/>
                        </a:lnSpc>
                        <a:spcBef>
                          <a:spcPts val="5"/>
                        </a:spcBef>
                      </a:pPr>
                      <a:r>
                        <a:rPr sz="900">
                          <a:latin typeface="Arial"/>
                          <a:cs typeface="Arial"/>
                        </a:rPr>
                        <a:t>72</a:t>
                      </a:r>
                      <a:r>
                        <a:rPr sz="900" spc="40">
                          <a:latin typeface="Arial"/>
                          <a:cs typeface="Arial"/>
                        </a:rPr>
                        <a:t> </a:t>
                      </a:r>
                      <a:r>
                        <a:rPr sz="900" spc="-20">
                          <a:latin typeface="Arial"/>
                          <a:cs typeface="Arial"/>
                        </a:rPr>
                        <a:t>(37)</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1</a:t>
                      </a:r>
                      <a:r>
                        <a:rPr sz="900" spc="25">
                          <a:latin typeface="Arial"/>
                          <a:cs typeface="Arial"/>
                        </a:rPr>
                        <a:t> </a:t>
                      </a:r>
                      <a:r>
                        <a:rPr sz="900" spc="-25">
                          <a:latin typeface="Arial"/>
                          <a:cs typeface="Arial"/>
                        </a:rPr>
                        <a:t>(1)</a:t>
                      </a:r>
                      <a:endParaRPr sz="900">
                        <a:latin typeface="Arial"/>
                        <a:cs typeface="Arial"/>
                      </a:endParaRPr>
                    </a:p>
                  </a:txBody>
                  <a:tcPr marL="0" marR="0" marT="635" marB="0">
                    <a:solidFill>
                      <a:srgbClr val="FFFFFF"/>
                    </a:solidFill>
                  </a:tcPr>
                </a:tc>
                <a:tc>
                  <a:txBody>
                    <a:bodyPr/>
                    <a:lstStyle/>
                    <a:p>
                      <a:pPr marL="97790">
                        <a:lnSpc>
                          <a:spcPts val="600"/>
                        </a:lnSpc>
                        <a:spcBef>
                          <a:spcPts val="5"/>
                        </a:spcBef>
                      </a:pPr>
                      <a:endParaRPr lang="en-IE" sz="900">
                        <a:latin typeface="Arial"/>
                        <a:cs typeface="Arial"/>
                      </a:endParaRPr>
                    </a:p>
                    <a:p>
                      <a:pPr marL="97790">
                        <a:lnSpc>
                          <a:spcPts val="600"/>
                        </a:lnSpc>
                        <a:spcBef>
                          <a:spcPts val="5"/>
                        </a:spcBef>
                      </a:pPr>
                      <a:r>
                        <a:rPr sz="900">
                          <a:latin typeface="Arial"/>
                          <a:cs typeface="Arial"/>
                        </a:rPr>
                        <a:t>45</a:t>
                      </a:r>
                      <a:r>
                        <a:rPr sz="900" spc="40">
                          <a:latin typeface="Arial"/>
                          <a:cs typeface="Arial"/>
                        </a:rPr>
                        <a:t> </a:t>
                      </a:r>
                      <a:r>
                        <a:rPr sz="900" spc="-20">
                          <a:latin typeface="Arial"/>
                          <a:cs typeface="Arial"/>
                        </a:rPr>
                        <a:t>(24)</a:t>
                      </a:r>
                      <a:endParaRPr sz="900">
                        <a:latin typeface="Arial"/>
                        <a:cs typeface="Arial"/>
                      </a:endParaRPr>
                    </a:p>
                  </a:txBody>
                  <a:tcPr marL="0" marR="0" marT="635" marB="0">
                    <a:solidFill>
                      <a:srgbClr val="FFFFFF"/>
                    </a:solidFill>
                  </a:tcPr>
                </a:tc>
                <a:tc>
                  <a:txBody>
                    <a:bodyPr/>
                    <a:lstStyle/>
                    <a:p>
                      <a:pPr marR="62230" algn="ctr">
                        <a:lnSpc>
                          <a:spcPts val="600"/>
                        </a:lnSpc>
                        <a:spcBef>
                          <a:spcPts val="5"/>
                        </a:spcBef>
                      </a:pPr>
                      <a:endParaRPr lang="en-IE" sz="900">
                        <a:latin typeface="Arial"/>
                        <a:cs typeface="Arial"/>
                      </a:endParaRPr>
                    </a:p>
                    <a:p>
                      <a:pPr marR="62230" algn="ctr">
                        <a:lnSpc>
                          <a:spcPts val="600"/>
                        </a:lnSpc>
                        <a:spcBef>
                          <a:spcPts val="5"/>
                        </a:spcBef>
                      </a:pPr>
                      <a:r>
                        <a:rPr sz="900">
                          <a:latin typeface="Arial"/>
                          <a:cs typeface="Arial"/>
                        </a:rPr>
                        <a:t>0</a:t>
                      </a: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21</a:t>
                      </a:r>
                      <a:r>
                        <a:rPr sz="900" spc="40">
                          <a:latin typeface="Arial"/>
                          <a:cs typeface="Arial"/>
                        </a:rPr>
                        <a:t> </a:t>
                      </a:r>
                      <a:r>
                        <a:rPr sz="900" spc="-20">
                          <a:latin typeface="Arial"/>
                          <a:cs typeface="Arial"/>
                        </a:rPr>
                        <a:t>(29)</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0</a:t>
                      </a: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16</a:t>
                      </a:r>
                      <a:r>
                        <a:rPr sz="900" spc="40">
                          <a:latin typeface="Arial"/>
                          <a:cs typeface="Arial"/>
                        </a:rPr>
                        <a:t> </a:t>
                      </a:r>
                      <a:r>
                        <a:rPr sz="900" spc="-20">
                          <a:latin typeface="Arial"/>
                          <a:cs typeface="Arial"/>
                        </a:rPr>
                        <a:t>(26)</a:t>
                      </a:r>
                      <a:endParaRPr sz="900">
                        <a:latin typeface="Arial"/>
                        <a:cs typeface="Arial"/>
                      </a:endParaRPr>
                    </a:p>
                  </a:txBody>
                  <a:tcPr marL="0" marR="0" marT="635" marB="0">
                    <a:solidFill>
                      <a:srgbClr val="FFFFFF"/>
                    </a:solidFill>
                  </a:tcPr>
                </a:tc>
                <a:tc>
                  <a:txBody>
                    <a:bodyPr/>
                    <a:lstStyle/>
                    <a:p>
                      <a:pPr algn="ctr">
                        <a:lnSpc>
                          <a:spcPts val="600"/>
                        </a:lnSpc>
                        <a:spcBef>
                          <a:spcPts val="5"/>
                        </a:spcBef>
                      </a:pPr>
                      <a:endParaRPr lang="en-IE" sz="900">
                        <a:latin typeface="Arial"/>
                        <a:cs typeface="Arial"/>
                      </a:endParaRPr>
                    </a:p>
                    <a:p>
                      <a:pPr algn="ctr">
                        <a:lnSpc>
                          <a:spcPts val="600"/>
                        </a:lnSpc>
                        <a:spcBef>
                          <a:spcPts val="5"/>
                        </a:spcBef>
                      </a:pPr>
                      <a:r>
                        <a:rPr sz="900">
                          <a:latin typeface="Arial"/>
                          <a:cs typeface="Arial"/>
                        </a:rPr>
                        <a:t>0</a:t>
                      </a:r>
                    </a:p>
                  </a:txBody>
                  <a:tcPr marL="0" marR="0" marT="635" marB="0">
                    <a:lnR w="9525">
                      <a:solidFill>
                        <a:srgbClr val="000000"/>
                      </a:solidFill>
                      <a:prstDash val="solid"/>
                    </a:lnR>
                    <a:solidFill>
                      <a:srgbClr val="FFFFFF"/>
                    </a:solidFill>
                  </a:tcPr>
                </a:tc>
                <a:extLst>
                  <a:ext uri="{0D108BD9-81ED-4DB2-BD59-A6C34878D82A}">
                    <a16:rowId xmlns:a16="http://schemas.microsoft.com/office/drawing/2014/main" val="10013"/>
                  </a:ext>
                </a:extLst>
              </a:tr>
              <a:tr h="150678">
                <a:tc>
                  <a:txBody>
                    <a:bodyPr/>
                    <a:lstStyle/>
                    <a:p>
                      <a:pPr marL="120650">
                        <a:lnSpc>
                          <a:spcPct val="100000"/>
                        </a:lnSpc>
                        <a:spcBef>
                          <a:spcPts val="5"/>
                        </a:spcBef>
                      </a:pPr>
                      <a:r>
                        <a:rPr sz="900" spc="-10">
                          <a:latin typeface="Arial"/>
                          <a:cs typeface="Arial"/>
                        </a:rPr>
                        <a:t>Anemia</a:t>
                      </a:r>
                      <a:endParaRPr sz="900">
                        <a:latin typeface="Arial"/>
                        <a:cs typeface="Arial"/>
                      </a:endParaRPr>
                    </a:p>
                  </a:txBody>
                  <a:tcPr marL="0" marR="0" marT="635" marB="0">
                    <a:lnL w="9525">
                      <a:solidFill>
                        <a:srgbClr val="000000"/>
                      </a:solidFill>
                      <a:prstDash val="solid"/>
                    </a:lnL>
                    <a:lnB w="9525">
                      <a:solidFill>
                        <a:srgbClr val="000000"/>
                      </a:solidFill>
                      <a:prstDash val="solid"/>
                    </a:lnB>
                    <a:solidFill>
                      <a:srgbClr val="FFFFFF"/>
                    </a:solidFill>
                  </a:tcPr>
                </a:tc>
                <a:tc>
                  <a:txBody>
                    <a:bodyPr/>
                    <a:lstStyle/>
                    <a:p>
                      <a:pPr marR="90170" algn="r">
                        <a:lnSpc>
                          <a:spcPct val="100000"/>
                        </a:lnSpc>
                        <a:spcBef>
                          <a:spcPts val="5"/>
                        </a:spcBef>
                      </a:pPr>
                      <a:r>
                        <a:rPr sz="900">
                          <a:latin typeface="Arial"/>
                          <a:cs typeface="Arial"/>
                        </a:rPr>
                        <a:t>70</a:t>
                      </a:r>
                      <a:r>
                        <a:rPr sz="900" spc="40">
                          <a:latin typeface="Arial"/>
                          <a:cs typeface="Arial"/>
                        </a:rPr>
                        <a:t> </a:t>
                      </a:r>
                      <a:r>
                        <a:rPr sz="900" spc="-20">
                          <a:latin typeface="Arial"/>
                          <a:cs typeface="Arial"/>
                        </a:rPr>
                        <a:t>(36)</a:t>
                      </a:r>
                      <a:endParaRPr sz="900">
                        <a:latin typeface="Arial"/>
                        <a:cs typeface="Arial"/>
                      </a:endParaRPr>
                    </a:p>
                  </a:txBody>
                  <a:tcPr marL="0" marR="0" marT="635" marB="0">
                    <a:lnB w="9525">
                      <a:solidFill>
                        <a:srgbClr val="000000"/>
                      </a:solidFill>
                      <a:prstDash val="solid"/>
                    </a:lnB>
                    <a:solidFill>
                      <a:srgbClr val="FFFFFF"/>
                    </a:solidFill>
                  </a:tcPr>
                </a:tc>
                <a:tc>
                  <a:txBody>
                    <a:bodyPr/>
                    <a:lstStyle/>
                    <a:p>
                      <a:pPr algn="ctr">
                        <a:lnSpc>
                          <a:spcPct val="100000"/>
                        </a:lnSpc>
                        <a:spcBef>
                          <a:spcPts val="5"/>
                        </a:spcBef>
                      </a:pPr>
                      <a:r>
                        <a:rPr sz="900">
                          <a:latin typeface="Arial"/>
                          <a:cs typeface="Arial"/>
                        </a:rPr>
                        <a:t>12</a:t>
                      </a:r>
                      <a:r>
                        <a:rPr sz="900" spc="40">
                          <a:latin typeface="Arial"/>
                          <a:cs typeface="Arial"/>
                        </a:rPr>
                        <a:t> </a:t>
                      </a:r>
                      <a:r>
                        <a:rPr sz="900" spc="-25">
                          <a:latin typeface="Arial"/>
                          <a:cs typeface="Arial"/>
                        </a:rPr>
                        <a:t>(6)</a:t>
                      </a:r>
                      <a:endParaRPr sz="900">
                        <a:latin typeface="Arial"/>
                        <a:cs typeface="Arial"/>
                      </a:endParaRPr>
                    </a:p>
                  </a:txBody>
                  <a:tcPr marL="0" marR="0" marT="635" marB="0">
                    <a:lnB w="9525">
                      <a:solidFill>
                        <a:srgbClr val="000000"/>
                      </a:solidFill>
                      <a:prstDash val="solid"/>
                    </a:lnB>
                    <a:solidFill>
                      <a:srgbClr val="FFFFFF"/>
                    </a:solidFill>
                  </a:tcPr>
                </a:tc>
                <a:tc>
                  <a:txBody>
                    <a:bodyPr/>
                    <a:lstStyle/>
                    <a:p>
                      <a:pPr marL="97790">
                        <a:lnSpc>
                          <a:spcPct val="100000"/>
                        </a:lnSpc>
                        <a:spcBef>
                          <a:spcPts val="5"/>
                        </a:spcBef>
                      </a:pPr>
                      <a:r>
                        <a:rPr sz="900">
                          <a:latin typeface="Arial"/>
                          <a:cs typeface="Arial"/>
                        </a:rPr>
                        <a:t>51</a:t>
                      </a:r>
                      <a:r>
                        <a:rPr sz="900" spc="40">
                          <a:latin typeface="Arial"/>
                          <a:cs typeface="Arial"/>
                        </a:rPr>
                        <a:t> </a:t>
                      </a:r>
                      <a:r>
                        <a:rPr sz="900" spc="-20">
                          <a:latin typeface="Arial"/>
                          <a:cs typeface="Arial"/>
                        </a:rPr>
                        <a:t>(27)</a:t>
                      </a:r>
                      <a:endParaRPr sz="900">
                        <a:latin typeface="Arial"/>
                        <a:cs typeface="Arial"/>
                      </a:endParaRPr>
                    </a:p>
                  </a:txBody>
                  <a:tcPr marL="0" marR="0" marT="635" marB="0">
                    <a:lnB w="9525">
                      <a:solidFill>
                        <a:srgbClr val="000000"/>
                      </a:solidFill>
                      <a:prstDash val="solid"/>
                    </a:lnB>
                    <a:solidFill>
                      <a:srgbClr val="FFFFFF"/>
                    </a:solidFill>
                  </a:tcPr>
                </a:tc>
                <a:tc>
                  <a:txBody>
                    <a:bodyPr/>
                    <a:lstStyle/>
                    <a:p>
                      <a:pPr marR="62230" algn="ctr">
                        <a:lnSpc>
                          <a:spcPct val="100000"/>
                        </a:lnSpc>
                        <a:spcBef>
                          <a:spcPts val="5"/>
                        </a:spcBef>
                      </a:pPr>
                      <a:r>
                        <a:rPr sz="900">
                          <a:latin typeface="Arial"/>
                          <a:cs typeface="Arial"/>
                        </a:rPr>
                        <a:t>8</a:t>
                      </a:r>
                      <a:r>
                        <a:rPr sz="900" spc="25">
                          <a:latin typeface="Arial"/>
                          <a:cs typeface="Arial"/>
                        </a:rPr>
                        <a:t> </a:t>
                      </a:r>
                      <a:r>
                        <a:rPr sz="900" spc="-25">
                          <a:latin typeface="Arial"/>
                          <a:cs typeface="Arial"/>
                        </a:rPr>
                        <a:t>(4)</a:t>
                      </a:r>
                      <a:endParaRPr sz="900">
                        <a:latin typeface="Arial"/>
                        <a:cs typeface="Arial"/>
                      </a:endParaRPr>
                    </a:p>
                  </a:txBody>
                  <a:tcPr marL="0" marR="0" marT="635" marB="0">
                    <a:lnB w="9525">
                      <a:solidFill>
                        <a:srgbClr val="000000"/>
                      </a:solidFill>
                      <a:prstDash val="solid"/>
                    </a:lnB>
                    <a:solidFill>
                      <a:srgbClr val="FFFFFF"/>
                    </a:solidFill>
                  </a:tcPr>
                </a:tc>
                <a:tc>
                  <a:txBody>
                    <a:bodyPr/>
                    <a:lstStyle/>
                    <a:p>
                      <a:pPr algn="ctr">
                        <a:lnSpc>
                          <a:spcPct val="100000"/>
                        </a:lnSpc>
                        <a:spcBef>
                          <a:spcPts val="5"/>
                        </a:spcBef>
                      </a:pPr>
                      <a:r>
                        <a:rPr sz="900">
                          <a:latin typeface="Arial"/>
                          <a:cs typeface="Arial"/>
                        </a:rPr>
                        <a:t>28</a:t>
                      </a:r>
                      <a:r>
                        <a:rPr sz="900" spc="40">
                          <a:latin typeface="Arial"/>
                          <a:cs typeface="Arial"/>
                        </a:rPr>
                        <a:t> </a:t>
                      </a:r>
                      <a:r>
                        <a:rPr sz="900" spc="-20">
                          <a:latin typeface="Arial"/>
                          <a:cs typeface="Arial"/>
                        </a:rPr>
                        <a:t>(39)</a:t>
                      </a:r>
                      <a:endParaRPr sz="900">
                        <a:latin typeface="Arial"/>
                        <a:cs typeface="Arial"/>
                      </a:endParaRPr>
                    </a:p>
                  </a:txBody>
                  <a:tcPr marL="0" marR="0" marT="635" marB="0">
                    <a:lnB w="9525">
                      <a:solidFill>
                        <a:srgbClr val="000000"/>
                      </a:solidFill>
                      <a:prstDash val="solid"/>
                    </a:lnB>
                    <a:solidFill>
                      <a:srgbClr val="FFFFFF"/>
                    </a:solidFill>
                  </a:tcPr>
                </a:tc>
                <a:tc>
                  <a:txBody>
                    <a:bodyPr/>
                    <a:lstStyle/>
                    <a:p>
                      <a:pPr algn="ctr">
                        <a:lnSpc>
                          <a:spcPct val="100000"/>
                        </a:lnSpc>
                        <a:spcBef>
                          <a:spcPts val="5"/>
                        </a:spcBef>
                      </a:pPr>
                      <a:r>
                        <a:rPr sz="900">
                          <a:latin typeface="Arial"/>
                          <a:cs typeface="Arial"/>
                        </a:rPr>
                        <a:t>8</a:t>
                      </a:r>
                      <a:r>
                        <a:rPr sz="900" spc="25">
                          <a:latin typeface="Arial"/>
                          <a:cs typeface="Arial"/>
                        </a:rPr>
                        <a:t> </a:t>
                      </a:r>
                      <a:r>
                        <a:rPr sz="900" spc="-20">
                          <a:latin typeface="Arial"/>
                          <a:cs typeface="Arial"/>
                        </a:rPr>
                        <a:t>(11)</a:t>
                      </a:r>
                      <a:endParaRPr sz="900">
                        <a:latin typeface="Arial"/>
                        <a:cs typeface="Arial"/>
                      </a:endParaRPr>
                    </a:p>
                  </a:txBody>
                  <a:tcPr marL="0" marR="0" marT="635" marB="0">
                    <a:lnB w="9525">
                      <a:solidFill>
                        <a:srgbClr val="000000"/>
                      </a:solidFill>
                      <a:prstDash val="solid"/>
                    </a:lnB>
                    <a:solidFill>
                      <a:srgbClr val="FFFFFF"/>
                    </a:solidFill>
                  </a:tcPr>
                </a:tc>
                <a:tc>
                  <a:txBody>
                    <a:bodyPr/>
                    <a:lstStyle/>
                    <a:p>
                      <a:pPr algn="ctr">
                        <a:lnSpc>
                          <a:spcPct val="100000"/>
                        </a:lnSpc>
                        <a:spcBef>
                          <a:spcPts val="5"/>
                        </a:spcBef>
                      </a:pPr>
                      <a:r>
                        <a:rPr sz="900">
                          <a:latin typeface="Arial"/>
                          <a:cs typeface="Arial"/>
                        </a:rPr>
                        <a:t>18</a:t>
                      </a:r>
                      <a:r>
                        <a:rPr sz="900" spc="40">
                          <a:latin typeface="Arial"/>
                          <a:cs typeface="Arial"/>
                        </a:rPr>
                        <a:t> </a:t>
                      </a:r>
                      <a:r>
                        <a:rPr sz="900" spc="-20">
                          <a:latin typeface="Arial"/>
                          <a:cs typeface="Arial"/>
                        </a:rPr>
                        <a:t>(30)</a:t>
                      </a:r>
                      <a:endParaRPr sz="900">
                        <a:latin typeface="Arial"/>
                        <a:cs typeface="Arial"/>
                      </a:endParaRPr>
                    </a:p>
                  </a:txBody>
                  <a:tcPr marL="0" marR="0" marT="635" marB="0">
                    <a:lnB w="9525">
                      <a:solidFill>
                        <a:srgbClr val="000000"/>
                      </a:solidFill>
                      <a:prstDash val="solid"/>
                    </a:lnB>
                    <a:solidFill>
                      <a:srgbClr val="FFFFFF"/>
                    </a:solidFill>
                  </a:tcPr>
                </a:tc>
                <a:tc>
                  <a:txBody>
                    <a:bodyPr/>
                    <a:lstStyle/>
                    <a:p>
                      <a:pPr algn="ctr">
                        <a:lnSpc>
                          <a:spcPct val="100000"/>
                        </a:lnSpc>
                        <a:spcBef>
                          <a:spcPts val="5"/>
                        </a:spcBef>
                      </a:pPr>
                      <a:r>
                        <a:rPr sz="900">
                          <a:latin typeface="Arial"/>
                          <a:cs typeface="Arial"/>
                        </a:rPr>
                        <a:t>1</a:t>
                      </a:r>
                      <a:r>
                        <a:rPr sz="900" spc="25">
                          <a:latin typeface="Arial"/>
                          <a:cs typeface="Arial"/>
                        </a:rPr>
                        <a:t> </a:t>
                      </a:r>
                      <a:r>
                        <a:rPr sz="900" spc="-25">
                          <a:latin typeface="Arial"/>
                          <a:cs typeface="Arial"/>
                        </a:rPr>
                        <a:t>(2)</a:t>
                      </a:r>
                      <a:endParaRPr sz="900">
                        <a:latin typeface="Arial"/>
                        <a:cs typeface="Arial"/>
                      </a:endParaRPr>
                    </a:p>
                  </a:txBody>
                  <a:tcPr marL="0" marR="0" marT="635" marB="0">
                    <a:lnR w="9525">
                      <a:solidFill>
                        <a:srgbClr val="000000"/>
                      </a:solidFill>
                      <a:prstDash val="solid"/>
                    </a:lnR>
                    <a:lnB w="9525">
                      <a:solidFill>
                        <a:srgbClr val="000000"/>
                      </a:solidFill>
                      <a:prstDash val="solid"/>
                    </a:lnB>
                    <a:solidFill>
                      <a:srgbClr val="FFFFFF"/>
                    </a:solidFill>
                  </a:tcPr>
                </a:tc>
                <a:extLst>
                  <a:ext uri="{0D108BD9-81ED-4DB2-BD59-A6C34878D82A}">
                    <a16:rowId xmlns:a16="http://schemas.microsoft.com/office/drawing/2014/main" val="10014"/>
                  </a:ext>
                </a:extLst>
              </a:tr>
            </a:tbl>
          </a:graphicData>
        </a:graphic>
      </p:graphicFrame>
      <p:sp>
        <p:nvSpPr>
          <p:cNvPr id="7" name="object 307">
            <a:extLst>
              <a:ext uri="{FF2B5EF4-FFF2-40B4-BE49-F238E27FC236}">
                <a16:creationId xmlns:a16="http://schemas.microsoft.com/office/drawing/2014/main" id="{FCA8C736-2A67-7E2F-E6F9-DAA80177E7A0}"/>
              </a:ext>
            </a:extLst>
          </p:cNvPr>
          <p:cNvSpPr txBox="1"/>
          <p:nvPr/>
        </p:nvSpPr>
        <p:spPr>
          <a:xfrm>
            <a:off x="926039" y="5893531"/>
            <a:ext cx="8543887" cy="382541"/>
          </a:xfrm>
          <a:prstGeom prst="rect">
            <a:avLst/>
          </a:prstGeom>
        </p:spPr>
        <p:txBody>
          <a:bodyPr vert="horz" wrap="square" lIns="0" tIns="13970" rIns="0" bIns="0" rtlCol="0">
            <a:spAutoFit/>
          </a:bodyPr>
          <a:lstStyle/>
          <a:p>
            <a:pPr marL="38100" marR="0" lvl="0" indent="0" algn="l" defTabSz="914400" rtl="0" eaLnBrk="1" fontAlgn="auto" latinLnBrk="0" hangingPunct="1">
              <a:lnSpc>
                <a:spcPct val="100000"/>
              </a:lnSpc>
              <a:spcBef>
                <a:spcPts val="110"/>
              </a:spcBef>
              <a:spcAft>
                <a:spcPts val="0"/>
              </a:spcAft>
              <a:buClrTx/>
              <a:buSzTx/>
              <a:buFontTx/>
              <a:buNone/>
              <a:tabLst/>
              <a:defRPr/>
            </a:pPr>
            <a:r>
              <a:rPr kumimoji="0" sz="800" b="0" i="0" u="none" strike="noStrike" kern="1200" cap="none" spc="0" normalizeH="0" baseline="0" noProof="0">
                <a:ln>
                  <a:noFill/>
                </a:ln>
                <a:solidFill>
                  <a:srgbClr val="54565B"/>
                </a:solidFill>
                <a:effectLst/>
                <a:uLnTx/>
                <a:uFillTx/>
                <a:latin typeface="Arial"/>
                <a:ea typeface="+mn-ea"/>
                <a:cs typeface="Arial"/>
              </a:rPr>
              <a:t>AE,</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adverse</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event;</a:t>
            </a:r>
            <a:r>
              <a:rPr kumimoji="0" sz="800" b="0" i="0" u="none" strike="noStrike" kern="1200" cap="none" spc="2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SG,</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sacituzumab</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govitecan;</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TEAE,</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treatment-emergent</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adverse</a:t>
            </a:r>
            <a:r>
              <a:rPr kumimoji="0" sz="800" b="0" i="0" u="none" strike="noStrike" kern="1200" cap="none" spc="2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event;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TPC,</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treatment</a:t>
            </a:r>
            <a:r>
              <a:rPr kumimoji="0" sz="800" b="0" i="0" u="none" strike="noStrike" kern="1200" cap="none" spc="2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of</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physician’s</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10" normalizeH="0" baseline="0" noProof="0">
                <a:ln>
                  <a:noFill/>
                </a:ln>
                <a:solidFill>
                  <a:srgbClr val="54565B"/>
                </a:solidFill>
                <a:effectLst/>
                <a:uLnTx/>
                <a:uFillTx/>
                <a:latin typeface="Arial"/>
                <a:ea typeface="+mn-ea"/>
                <a:cs typeface="Arial"/>
              </a:rPr>
              <a:t>choice.</a:t>
            </a:r>
            <a:endParaRPr kumimoji="0" sz="800" b="0" i="0" u="none" strike="noStrike" kern="1200" cap="none" spc="0" normalizeH="0" baseline="0" noProof="0">
              <a:ln>
                <a:noFill/>
              </a:ln>
              <a:solidFill>
                <a:srgbClr val="54565B"/>
              </a:solidFill>
              <a:effectLst/>
              <a:uLnTx/>
              <a:uFillTx/>
              <a:latin typeface="Arial"/>
              <a:ea typeface="+mn-ea"/>
              <a:cs typeface="Arial"/>
            </a:endParaRPr>
          </a:p>
          <a:p>
            <a:pPr marL="38100" marR="30480" lvl="0" indent="0" algn="l" defTabSz="914400" rtl="0" eaLnBrk="1" fontAlgn="auto" latinLnBrk="0" hangingPunct="1">
              <a:lnSpc>
                <a:spcPct val="102600"/>
              </a:lnSpc>
              <a:spcBef>
                <a:spcPts val="0"/>
              </a:spcBef>
              <a:spcAft>
                <a:spcPts val="0"/>
              </a:spcAft>
              <a:buClrTx/>
              <a:buSzTx/>
              <a:buFontTx/>
              <a:buNone/>
              <a:tabLst/>
              <a:defRPr/>
            </a:pPr>
            <a:r>
              <a:rPr kumimoji="0" sz="700" b="0" i="0" u="none" strike="noStrike" kern="1200" cap="none" spc="0" normalizeH="0" baseline="41666" noProof="0">
                <a:ln>
                  <a:noFill/>
                </a:ln>
                <a:solidFill>
                  <a:srgbClr val="54565B"/>
                </a:solidFill>
                <a:effectLst/>
                <a:uLnTx/>
                <a:uFillTx/>
                <a:latin typeface="Arial"/>
                <a:ea typeface="+mn-ea"/>
                <a:cs typeface="Arial"/>
              </a:rPr>
              <a:t>a</a:t>
            </a:r>
            <a:r>
              <a:rPr kumimoji="0" sz="800" b="0" i="0" u="none" strike="noStrike" kern="1200" cap="none" spc="0" normalizeH="0" baseline="0" noProof="0">
                <a:ln>
                  <a:noFill/>
                </a:ln>
                <a:solidFill>
                  <a:srgbClr val="54565B"/>
                </a:solidFill>
                <a:effectLst/>
                <a:uLnTx/>
                <a:uFillTx/>
                <a:latin typeface="Arial"/>
                <a:ea typeface="+mn-ea"/>
                <a:cs typeface="Arial"/>
              </a:rPr>
              <a:t>TEAEs</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were</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defined</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any</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AEs</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that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started</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or</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after</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the</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first</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dose</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date</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and</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up</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to</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30</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days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after</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the</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last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dose</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date.</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Severity</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grades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were</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defined</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using</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Common</a:t>
            </a:r>
            <a:r>
              <a:rPr kumimoji="0" sz="800" b="0" i="0" u="none" strike="noStrike" kern="1200" cap="none" spc="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Terminology</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Criteria</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for</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Adverse</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Events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v5.0.</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41666" noProof="0">
                <a:ln>
                  <a:noFill/>
                </a:ln>
                <a:solidFill>
                  <a:srgbClr val="54565B"/>
                </a:solidFill>
                <a:effectLst/>
                <a:uLnTx/>
                <a:uFillTx/>
                <a:latin typeface="Arial"/>
                <a:ea typeface="+mn-ea"/>
                <a:cs typeface="Arial"/>
              </a:rPr>
              <a:t>b</a:t>
            </a:r>
            <a:r>
              <a:rPr kumimoji="0" sz="800" b="0" i="0" u="none" strike="noStrike" kern="1200" cap="none" spc="0" normalizeH="0" baseline="0" noProof="0">
                <a:ln>
                  <a:noFill/>
                </a:ln>
                <a:solidFill>
                  <a:srgbClr val="54565B"/>
                </a:solidFill>
                <a:effectLst/>
                <a:uLnTx/>
                <a:uFillTx/>
                <a:latin typeface="Arial"/>
                <a:ea typeface="+mn-ea"/>
                <a:cs typeface="Arial"/>
              </a:rPr>
              <a:t>TEAEs</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10" normalizeH="0" baseline="0" noProof="0">
                <a:ln>
                  <a:noFill/>
                </a:ln>
                <a:solidFill>
                  <a:srgbClr val="54565B"/>
                </a:solidFill>
                <a:effectLst/>
                <a:uLnTx/>
                <a:uFillTx/>
                <a:latin typeface="Arial"/>
                <a:ea typeface="+mn-ea"/>
                <a:cs typeface="Arial"/>
              </a:rPr>
              <a:t>occurring</a:t>
            </a:r>
            <a:r>
              <a:rPr kumimoji="0" sz="800" b="0" i="0" u="none" strike="noStrike" kern="1200" cap="none" spc="50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in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30%</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of</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patients</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in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either</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treatment</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arm</a:t>
            </a:r>
            <a:r>
              <a:rPr kumimoji="0" sz="800" b="0" i="0" u="none" strike="noStrike" kern="1200" cap="none" spc="15"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within</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either</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0" normalizeH="0" baseline="0" noProof="0">
                <a:ln>
                  <a:noFill/>
                </a:ln>
                <a:solidFill>
                  <a:srgbClr val="54565B"/>
                </a:solidFill>
                <a:effectLst/>
                <a:uLnTx/>
                <a:uFillTx/>
                <a:latin typeface="Arial"/>
                <a:ea typeface="+mn-ea"/>
                <a:cs typeface="Arial"/>
              </a:rPr>
              <a:t>age</a:t>
            </a:r>
            <a:r>
              <a:rPr kumimoji="0" sz="800" b="0" i="0" u="none" strike="noStrike" kern="1200" cap="none" spc="10" normalizeH="0" baseline="0" noProof="0">
                <a:ln>
                  <a:noFill/>
                </a:ln>
                <a:solidFill>
                  <a:srgbClr val="54565B"/>
                </a:solidFill>
                <a:effectLst/>
                <a:uLnTx/>
                <a:uFillTx/>
                <a:latin typeface="Arial"/>
                <a:ea typeface="+mn-ea"/>
                <a:cs typeface="Arial"/>
              </a:rPr>
              <a:t> </a:t>
            </a:r>
            <a:r>
              <a:rPr kumimoji="0" sz="800" b="0" i="0" u="none" strike="noStrike" kern="1200" cap="none" spc="-10" normalizeH="0" baseline="0" noProof="0">
                <a:ln>
                  <a:noFill/>
                </a:ln>
                <a:solidFill>
                  <a:srgbClr val="54565B"/>
                </a:solidFill>
                <a:effectLst/>
                <a:uLnTx/>
                <a:uFillTx/>
                <a:latin typeface="Arial"/>
                <a:ea typeface="+mn-ea"/>
                <a:cs typeface="Arial"/>
              </a:rPr>
              <a:t>subgroup.</a:t>
            </a:r>
            <a:endParaRPr kumimoji="0" sz="800" b="0" i="0" u="none" strike="noStrike" kern="1200" cap="none" spc="0" normalizeH="0" baseline="0" noProof="0">
              <a:ln>
                <a:noFill/>
              </a:ln>
              <a:solidFill>
                <a:srgbClr val="54565B"/>
              </a:solidFill>
              <a:effectLst/>
              <a:uLnTx/>
              <a:uFillTx/>
              <a:latin typeface="Arial"/>
              <a:ea typeface="+mn-ea"/>
              <a:cs typeface="Arial"/>
            </a:endParaRPr>
          </a:p>
        </p:txBody>
      </p:sp>
    </p:spTree>
    <p:extLst>
      <p:ext uri="{BB962C8B-B14F-4D97-AF65-F5344CB8AC3E}">
        <p14:creationId xmlns:p14="http://schemas.microsoft.com/office/powerpoint/2010/main" val="3798448137"/>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4A220-F997-B657-4953-91310A589912}"/>
              </a:ext>
            </a:extLst>
          </p:cNvPr>
          <p:cNvSpPr>
            <a:spLocks noGrp="1"/>
          </p:cNvSpPr>
          <p:nvPr>
            <p:ph type="title"/>
          </p:nvPr>
        </p:nvSpPr>
        <p:spPr/>
        <p:txBody>
          <a:bodyPr/>
          <a:lstStyle/>
          <a:p>
            <a:r>
              <a:rPr lang="en-US" sz="4400">
                <a:solidFill>
                  <a:schemeClr val="accent1"/>
                </a:solidFill>
              </a:rPr>
              <a:t>Results</a:t>
            </a:r>
            <a:br>
              <a:rPr lang="en-US" sz="3600">
                <a:solidFill>
                  <a:schemeClr val="accent1"/>
                </a:solidFill>
              </a:rPr>
            </a:br>
            <a:r>
              <a:rPr lang="en-US" sz="2400">
                <a:solidFill>
                  <a:schemeClr val="accent1"/>
                </a:solidFill>
              </a:rPr>
              <a:t>Quality of life by age subgroup</a:t>
            </a:r>
            <a:endParaRPr lang="en-IE"/>
          </a:p>
        </p:txBody>
      </p:sp>
      <p:sp>
        <p:nvSpPr>
          <p:cNvPr id="3" name="Slide Number Placeholder 2">
            <a:extLst>
              <a:ext uri="{FF2B5EF4-FFF2-40B4-BE49-F238E27FC236}">
                <a16:creationId xmlns:a16="http://schemas.microsoft.com/office/drawing/2014/main" id="{4C6120D4-687B-7E7D-5913-17A1662669D2}"/>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992EE919-F941-CCA0-262C-B786E5BE6CC3}"/>
              </a:ext>
            </a:extLst>
          </p:cNvPr>
          <p:cNvSpPr>
            <a:spLocks noGrp="1"/>
          </p:cNvSpPr>
          <p:nvPr>
            <p:ph type="body" sz="quarter" idx="10"/>
          </p:nvPr>
        </p:nvSpPr>
        <p:spPr/>
        <p:txBody>
          <a:bodyPr/>
          <a:lstStyle/>
          <a:p>
            <a:pPr>
              <a:buFont typeface="Arial" panose="020B0604020202020204" pitchFamily="34" charset="0"/>
              <a:buChar char="•"/>
            </a:pPr>
            <a:r>
              <a:rPr lang="en-IE" sz="1400">
                <a:solidFill>
                  <a:schemeClr val="accent1"/>
                </a:solidFill>
                <a:latin typeface="Arial" panose="020B0604020202020204" pitchFamily="34" charset="0"/>
                <a:cs typeface="Arial" panose="020B0604020202020204" pitchFamily="34" charset="0"/>
              </a:rPr>
              <a:t>SG was </a:t>
            </a:r>
            <a:r>
              <a:rPr lang="en-IE" sz="1400" err="1">
                <a:solidFill>
                  <a:schemeClr val="accent1"/>
                </a:solidFill>
                <a:latin typeface="Arial" panose="020B0604020202020204" pitchFamily="34" charset="0"/>
                <a:cs typeface="Arial" panose="020B0604020202020204" pitchFamily="34" charset="0"/>
              </a:rPr>
              <a:t>favored</a:t>
            </a:r>
            <a:r>
              <a:rPr lang="en-IE" sz="1400">
                <a:solidFill>
                  <a:schemeClr val="accent1"/>
                </a:solidFill>
                <a:latin typeface="Arial" panose="020B0604020202020204" pitchFamily="34" charset="0"/>
                <a:cs typeface="Arial" panose="020B0604020202020204" pitchFamily="34" charset="0"/>
              </a:rPr>
              <a:t> (</a:t>
            </a:r>
            <a:r>
              <a:rPr lang="en-IE" sz="1400" err="1">
                <a:solidFill>
                  <a:schemeClr val="accent1"/>
                </a:solidFill>
                <a:latin typeface="Arial" panose="020B0604020202020204" pitchFamily="34" charset="0"/>
                <a:cs typeface="Arial" panose="020B0604020202020204" pitchFamily="34" charset="0"/>
              </a:rPr>
              <a:t>ie</a:t>
            </a:r>
            <a:r>
              <a:rPr lang="en-IE" sz="1400">
                <a:solidFill>
                  <a:schemeClr val="accent1"/>
                </a:solidFill>
                <a:latin typeface="Arial" panose="020B0604020202020204" pitchFamily="34" charset="0"/>
                <a:cs typeface="Arial" panose="020B0604020202020204" pitchFamily="34" charset="0"/>
              </a:rPr>
              <a:t>, had significantly longer time to deterioration [TTD]) over TPC for fatigue (P = .021) in the &lt; 65 years subgroup </a:t>
            </a:r>
            <a:r>
              <a:rPr lang="en-IE" sz="1400" b="1">
                <a:solidFill>
                  <a:schemeClr val="accent1"/>
                </a:solidFill>
                <a:latin typeface="Arial" panose="020B0604020202020204" pitchFamily="34" charset="0"/>
                <a:cs typeface="Arial" panose="020B0604020202020204" pitchFamily="34" charset="0"/>
              </a:rPr>
              <a:t>(Table 4)</a:t>
            </a:r>
          </a:p>
          <a:p>
            <a:pPr>
              <a:buFont typeface="Arial" panose="020B0604020202020204" pitchFamily="34" charset="0"/>
              <a:buChar char="•"/>
            </a:pPr>
            <a:r>
              <a:rPr lang="en-IE" sz="1400">
                <a:solidFill>
                  <a:schemeClr val="accent1"/>
                </a:solidFill>
                <a:latin typeface="Arial" panose="020B0604020202020204" pitchFamily="34" charset="0"/>
                <a:cs typeface="Arial" panose="020B0604020202020204" pitchFamily="34" charset="0"/>
              </a:rPr>
              <a:t>SG was also numerically </a:t>
            </a:r>
            <a:r>
              <a:rPr lang="en-IE" sz="1400" err="1">
                <a:solidFill>
                  <a:schemeClr val="accent1"/>
                </a:solidFill>
                <a:latin typeface="Arial" panose="020B0604020202020204" pitchFamily="34" charset="0"/>
                <a:cs typeface="Arial" panose="020B0604020202020204" pitchFamily="34" charset="0"/>
              </a:rPr>
              <a:t>favored</a:t>
            </a:r>
            <a:r>
              <a:rPr lang="en-IE" sz="1400">
                <a:solidFill>
                  <a:schemeClr val="accent1"/>
                </a:solidFill>
                <a:latin typeface="Arial" panose="020B0604020202020204" pitchFamily="34" charset="0"/>
                <a:cs typeface="Arial" panose="020B0604020202020204" pitchFamily="34" charset="0"/>
              </a:rPr>
              <a:t> over TPC for global health status/QoL in both age subgroups and for pain score in the ≥ 65 years subgroup </a:t>
            </a:r>
            <a:r>
              <a:rPr lang="en-IE" sz="1400" b="1">
                <a:solidFill>
                  <a:schemeClr val="accent1"/>
                </a:solidFill>
                <a:latin typeface="Arial" panose="020B0604020202020204" pitchFamily="34" charset="0"/>
                <a:cs typeface="Arial" panose="020B0604020202020204" pitchFamily="34" charset="0"/>
              </a:rPr>
              <a:t>(Table 4)</a:t>
            </a:r>
          </a:p>
          <a:p>
            <a:pPr>
              <a:buFont typeface="Arial" panose="020B0604020202020204" pitchFamily="34" charset="0"/>
              <a:buChar char="•"/>
            </a:pPr>
            <a:endParaRPr lang="en-IE" sz="1400" b="1">
              <a:solidFill>
                <a:schemeClr val="accent1"/>
              </a:solidFill>
              <a:latin typeface="Arial" panose="020B0604020202020204" pitchFamily="34" charset="0"/>
              <a:cs typeface="Arial" panose="020B0604020202020204" pitchFamily="34" charset="0"/>
            </a:endParaRPr>
          </a:p>
        </p:txBody>
      </p:sp>
      <p:sp>
        <p:nvSpPr>
          <p:cNvPr id="5" name="object 44">
            <a:extLst>
              <a:ext uri="{FF2B5EF4-FFF2-40B4-BE49-F238E27FC236}">
                <a16:creationId xmlns:a16="http://schemas.microsoft.com/office/drawing/2014/main" id="{BF243BD1-AE23-FA2B-BB08-77EE5B95E5D1}"/>
              </a:ext>
            </a:extLst>
          </p:cNvPr>
          <p:cNvSpPr txBox="1"/>
          <p:nvPr/>
        </p:nvSpPr>
        <p:spPr>
          <a:xfrm>
            <a:off x="641350" y="2484047"/>
            <a:ext cx="2092797" cy="176972"/>
          </a:xfrm>
          <a:prstGeom prst="rect">
            <a:avLst/>
          </a:prstGeom>
        </p:spPr>
        <p:txBody>
          <a:bodyPr vert="horz" wrap="square" lIns="0" tIns="15240" rIns="0" bIns="0" rtlCol="0">
            <a:spAutoFit/>
          </a:bodyPr>
          <a:lstStyle/>
          <a:p>
            <a:pPr marL="12700" marR="0" lvl="0" indent="0" algn="l" defTabSz="914400" rtl="0" eaLnBrk="1" fontAlgn="auto" latinLnBrk="0" hangingPunct="1">
              <a:lnSpc>
                <a:spcPct val="100000"/>
              </a:lnSpc>
              <a:spcBef>
                <a:spcPts val="120"/>
              </a:spcBef>
              <a:spcAft>
                <a:spcPts val="0"/>
              </a:spcAft>
              <a:buClrTx/>
              <a:buSzTx/>
              <a:buFontTx/>
              <a:buNone/>
              <a:tabLst/>
              <a:defRPr/>
            </a:pPr>
            <a:r>
              <a:rPr kumimoji="0" sz="1050" b="1" i="0" u="none" strike="noStrike" kern="1200" cap="none" spc="0" normalizeH="0" baseline="0" noProof="0">
                <a:ln>
                  <a:noFill/>
                </a:ln>
                <a:solidFill>
                  <a:srgbClr val="9F1D21"/>
                </a:solidFill>
                <a:effectLst/>
                <a:uLnTx/>
                <a:uFillTx/>
                <a:latin typeface="Arial"/>
                <a:ea typeface="+mn-ea"/>
                <a:cs typeface="Arial"/>
              </a:rPr>
              <a:t>Table</a:t>
            </a:r>
            <a:r>
              <a:rPr kumimoji="0" sz="1050" b="1" i="0" u="none" strike="noStrike" kern="1200" cap="none" spc="10" normalizeH="0" baseline="0" noProof="0">
                <a:ln>
                  <a:noFill/>
                </a:ln>
                <a:solidFill>
                  <a:srgbClr val="9F1D21"/>
                </a:solidFill>
                <a:effectLst/>
                <a:uLnTx/>
                <a:uFillTx/>
                <a:latin typeface="Arial"/>
                <a:ea typeface="+mn-ea"/>
                <a:cs typeface="Arial"/>
              </a:rPr>
              <a:t> </a:t>
            </a:r>
            <a:r>
              <a:rPr kumimoji="0" sz="1050" b="1" i="0" u="none" strike="noStrike" kern="1200" cap="none" spc="0" normalizeH="0" baseline="0" noProof="0">
                <a:ln>
                  <a:noFill/>
                </a:ln>
                <a:solidFill>
                  <a:srgbClr val="9F1D21"/>
                </a:solidFill>
                <a:effectLst/>
                <a:uLnTx/>
                <a:uFillTx/>
                <a:latin typeface="Arial"/>
                <a:ea typeface="+mn-ea"/>
                <a:cs typeface="Arial"/>
              </a:rPr>
              <a:t>4.</a:t>
            </a:r>
            <a:r>
              <a:rPr kumimoji="0" sz="1050" b="1" i="0" u="none" strike="noStrike" kern="1200" cap="none" spc="10" normalizeH="0" baseline="0" noProof="0">
                <a:ln>
                  <a:noFill/>
                </a:ln>
                <a:solidFill>
                  <a:srgbClr val="9F1D21"/>
                </a:solidFill>
                <a:effectLst/>
                <a:uLnTx/>
                <a:uFillTx/>
                <a:latin typeface="Arial"/>
                <a:ea typeface="+mn-ea"/>
                <a:cs typeface="Arial"/>
              </a:rPr>
              <a:t> </a:t>
            </a:r>
            <a:r>
              <a:rPr kumimoji="0" sz="1050" b="1" i="0" u="none" strike="noStrike" kern="1200" cap="none" spc="0" normalizeH="0" baseline="0" noProof="0">
                <a:ln>
                  <a:noFill/>
                </a:ln>
                <a:solidFill>
                  <a:srgbClr val="9F1D21"/>
                </a:solidFill>
                <a:effectLst/>
                <a:uLnTx/>
                <a:uFillTx/>
                <a:latin typeface="Arial"/>
                <a:ea typeface="+mn-ea"/>
                <a:cs typeface="Arial"/>
              </a:rPr>
              <a:t>TTD</a:t>
            </a:r>
            <a:r>
              <a:rPr kumimoji="0" sz="1050" b="1" i="0" u="none" strike="noStrike" kern="1200" cap="none" spc="10" normalizeH="0" baseline="0" noProof="0">
                <a:ln>
                  <a:noFill/>
                </a:ln>
                <a:solidFill>
                  <a:srgbClr val="9F1D21"/>
                </a:solidFill>
                <a:effectLst/>
                <a:uLnTx/>
                <a:uFillTx/>
                <a:latin typeface="Arial"/>
                <a:ea typeface="+mn-ea"/>
                <a:cs typeface="Arial"/>
              </a:rPr>
              <a:t> </a:t>
            </a:r>
            <a:r>
              <a:rPr kumimoji="0" sz="1050" b="1" i="0" u="none" strike="noStrike" kern="1200" cap="none" spc="0" normalizeH="0" baseline="0" noProof="0">
                <a:ln>
                  <a:noFill/>
                </a:ln>
                <a:solidFill>
                  <a:srgbClr val="9F1D21"/>
                </a:solidFill>
                <a:effectLst/>
                <a:uLnTx/>
                <a:uFillTx/>
                <a:latin typeface="Arial"/>
                <a:ea typeface="+mn-ea"/>
                <a:cs typeface="Arial"/>
              </a:rPr>
              <a:t>by</a:t>
            </a:r>
            <a:r>
              <a:rPr kumimoji="0" sz="1050" b="1" i="0" u="none" strike="noStrike" kern="1200" cap="none" spc="10" normalizeH="0" baseline="0" noProof="0">
                <a:ln>
                  <a:noFill/>
                </a:ln>
                <a:solidFill>
                  <a:srgbClr val="9F1D21"/>
                </a:solidFill>
                <a:effectLst/>
                <a:uLnTx/>
                <a:uFillTx/>
                <a:latin typeface="Arial"/>
                <a:ea typeface="+mn-ea"/>
                <a:cs typeface="Arial"/>
              </a:rPr>
              <a:t> </a:t>
            </a:r>
            <a:r>
              <a:rPr kumimoji="0" sz="1050" b="1" i="0" u="none" strike="noStrike" kern="1200" cap="none" spc="0" normalizeH="0" baseline="0" noProof="0">
                <a:ln>
                  <a:noFill/>
                </a:ln>
                <a:solidFill>
                  <a:srgbClr val="9F1D21"/>
                </a:solidFill>
                <a:effectLst/>
                <a:uLnTx/>
                <a:uFillTx/>
                <a:latin typeface="Arial"/>
                <a:ea typeface="+mn-ea"/>
                <a:cs typeface="Arial"/>
              </a:rPr>
              <a:t>age</a:t>
            </a:r>
            <a:r>
              <a:rPr kumimoji="0" sz="1050" b="1" i="0" u="none" strike="noStrike" kern="1200" cap="none" spc="10" normalizeH="0" baseline="0" noProof="0">
                <a:ln>
                  <a:noFill/>
                </a:ln>
                <a:solidFill>
                  <a:srgbClr val="9F1D21"/>
                </a:solidFill>
                <a:effectLst/>
                <a:uLnTx/>
                <a:uFillTx/>
                <a:latin typeface="Arial"/>
                <a:ea typeface="+mn-ea"/>
                <a:cs typeface="Arial"/>
              </a:rPr>
              <a:t> </a:t>
            </a:r>
            <a:r>
              <a:rPr kumimoji="0" sz="1050" b="1" i="0" u="none" strike="noStrike" kern="1200" cap="none" spc="-10" normalizeH="0" baseline="0" noProof="0">
                <a:ln>
                  <a:noFill/>
                </a:ln>
                <a:solidFill>
                  <a:srgbClr val="9F1D21"/>
                </a:solidFill>
                <a:effectLst/>
                <a:uLnTx/>
                <a:uFillTx/>
                <a:latin typeface="Arial"/>
                <a:ea typeface="+mn-ea"/>
                <a:cs typeface="Arial"/>
              </a:rPr>
              <a:t>subgroup</a:t>
            </a:r>
            <a:endParaRPr kumimoji="0" sz="1050" b="0" i="0" u="none" strike="noStrike" kern="1200" cap="none" spc="0" normalizeH="0" baseline="0" noProof="0">
              <a:ln>
                <a:noFill/>
              </a:ln>
              <a:solidFill>
                <a:srgbClr val="54565B"/>
              </a:solidFill>
              <a:effectLst/>
              <a:uLnTx/>
              <a:uFillTx/>
              <a:latin typeface="Arial"/>
              <a:ea typeface="+mn-ea"/>
              <a:cs typeface="Arial"/>
            </a:endParaRPr>
          </a:p>
        </p:txBody>
      </p:sp>
      <p:graphicFrame>
        <p:nvGraphicFramePr>
          <p:cNvPr id="6" name="object 314">
            <a:extLst>
              <a:ext uri="{FF2B5EF4-FFF2-40B4-BE49-F238E27FC236}">
                <a16:creationId xmlns:a16="http://schemas.microsoft.com/office/drawing/2014/main" id="{174F9F4B-9521-DA24-A046-5115CD49A975}"/>
              </a:ext>
            </a:extLst>
          </p:cNvPr>
          <p:cNvGraphicFramePr>
            <a:graphicFrameLocks noGrp="1"/>
          </p:cNvGraphicFramePr>
          <p:nvPr/>
        </p:nvGraphicFramePr>
        <p:xfrm>
          <a:off x="1154826" y="2932137"/>
          <a:ext cx="8496167" cy="1820932"/>
        </p:xfrm>
        <a:graphic>
          <a:graphicData uri="http://schemas.openxmlformats.org/drawingml/2006/table">
            <a:tbl>
              <a:tblPr firstRow="1" bandRow="1">
                <a:tableStyleId>{2D5ABB26-0587-4C30-8999-92F81FD0307C}</a:tableStyleId>
              </a:tblPr>
              <a:tblGrid>
                <a:gridCol w="1024463">
                  <a:extLst>
                    <a:ext uri="{9D8B030D-6E8A-4147-A177-3AD203B41FA5}">
                      <a16:colId xmlns:a16="http://schemas.microsoft.com/office/drawing/2014/main" val="20000"/>
                    </a:ext>
                  </a:extLst>
                </a:gridCol>
                <a:gridCol w="932169">
                  <a:extLst>
                    <a:ext uri="{9D8B030D-6E8A-4147-A177-3AD203B41FA5}">
                      <a16:colId xmlns:a16="http://schemas.microsoft.com/office/drawing/2014/main" val="20001"/>
                    </a:ext>
                  </a:extLst>
                </a:gridCol>
                <a:gridCol w="1019336">
                  <a:extLst>
                    <a:ext uri="{9D8B030D-6E8A-4147-A177-3AD203B41FA5}">
                      <a16:colId xmlns:a16="http://schemas.microsoft.com/office/drawing/2014/main" val="20002"/>
                    </a:ext>
                  </a:extLst>
                </a:gridCol>
                <a:gridCol w="1032665">
                  <a:extLst>
                    <a:ext uri="{9D8B030D-6E8A-4147-A177-3AD203B41FA5}">
                      <a16:colId xmlns:a16="http://schemas.microsoft.com/office/drawing/2014/main" val="20003"/>
                    </a:ext>
                  </a:extLst>
                </a:gridCol>
                <a:gridCol w="1241865">
                  <a:extLst>
                    <a:ext uri="{9D8B030D-6E8A-4147-A177-3AD203B41FA5}">
                      <a16:colId xmlns:a16="http://schemas.microsoft.com/office/drawing/2014/main" val="20004"/>
                    </a:ext>
                  </a:extLst>
                </a:gridCol>
                <a:gridCol w="1081890">
                  <a:extLst>
                    <a:ext uri="{9D8B030D-6E8A-4147-A177-3AD203B41FA5}">
                      <a16:colId xmlns:a16="http://schemas.microsoft.com/office/drawing/2014/main" val="20005"/>
                    </a:ext>
                  </a:extLst>
                </a:gridCol>
                <a:gridCol w="1031641">
                  <a:extLst>
                    <a:ext uri="{9D8B030D-6E8A-4147-A177-3AD203B41FA5}">
                      <a16:colId xmlns:a16="http://schemas.microsoft.com/office/drawing/2014/main" val="20006"/>
                    </a:ext>
                  </a:extLst>
                </a:gridCol>
                <a:gridCol w="1132138">
                  <a:extLst>
                    <a:ext uri="{9D8B030D-6E8A-4147-A177-3AD203B41FA5}">
                      <a16:colId xmlns:a16="http://schemas.microsoft.com/office/drawing/2014/main" val="20007"/>
                    </a:ext>
                  </a:extLst>
                </a:gridCol>
              </a:tblGrid>
              <a:tr h="230529">
                <a:tc rowSpan="2" gridSpan="2">
                  <a:txBody>
                    <a:bodyPr/>
                    <a:lstStyle/>
                    <a:p>
                      <a:pPr>
                        <a:lnSpc>
                          <a:spcPct val="100000"/>
                        </a:lnSpc>
                      </a:pPr>
                      <a:endParaRPr sz="1000">
                        <a:latin typeface="Times New Roman"/>
                        <a:cs typeface="Times New Roman"/>
                      </a:endParaRPr>
                    </a:p>
                    <a:p>
                      <a:pPr>
                        <a:lnSpc>
                          <a:spcPct val="100000"/>
                        </a:lnSpc>
                        <a:spcBef>
                          <a:spcPts val="10"/>
                        </a:spcBef>
                      </a:pPr>
                      <a:endParaRPr sz="1000">
                        <a:latin typeface="Times New Roman"/>
                        <a:cs typeface="Times New Roman"/>
                      </a:endParaRPr>
                    </a:p>
                    <a:p>
                      <a:pPr marL="53975">
                        <a:lnSpc>
                          <a:spcPct val="100000"/>
                        </a:lnSpc>
                      </a:pPr>
                      <a:r>
                        <a:rPr sz="1000" b="1">
                          <a:solidFill>
                            <a:srgbClr val="FFFFFF"/>
                          </a:solidFill>
                          <a:latin typeface="Arial"/>
                          <a:cs typeface="Arial"/>
                        </a:rPr>
                        <a:t>EORTC</a:t>
                      </a:r>
                      <a:r>
                        <a:rPr sz="1000" b="1" spc="-5">
                          <a:solidFill>
                            <a:srgbClr val="FFFFFF"/>
                          </a:solidFill>
                          <a:latin typeface="Arial"/>
                          <a:cs typeface="Arial"/>
                        </a:rPr>
                        <a:t> </a:t>
                      </a:r>
                      <a:r>
                        <a:rPr sz="1000" b="1">
                          <a:solidFill>
                            <a:srgbClr val="FFFFFF"/>
                          </a:solidFill>
                          <a:latin typeface="Arial"/>
                          <a:cs typeface="Arial"/>
                        </a:rPr>
                        <a:t>QLQ</a:t>
                      </a:r>
                      <a:r>
                        <a:rPr sz="1000" b="1" spc="-5">
                          <a:solidFill>
                            <a:srgbClr val="FFFFFF"/>
                          </a:solidFill>
                          <a:latin typeface="Arial"/>
                          <a:cs typeface="Arial"/>
                        </a:rPr>
                        <a:t> </a:t>
                      </a:r>
                      <a:r>
                        <a:rPr sz="1000" b="1" spc="-10">
                          <a:solidFill>
                            <a:srgbClr val="FFFFFF"/>
                          </a:solidFill>
                          <a:latin typeface="Arial"/>
                          <a:cs typeface="Arial"/>
                        </a:rPr>
                        <a:t>C-</a:t>
                      </a:r>
                      <a:r>
                        <a:rPr sz="1000" b="1">
                          <a:solidFill>
                            <a:srgbClr val="FFFFFF"/>
                          </a:solidFill>
                          <a:latin typeface="Arial"/>
                          <a:cs typeface="Arial"/>
                        </a:rPr>
                        <a:t>30</a:t>
                      </a:r>
                      <a:r>
                        <a:rPr sz="1000" b="1" spc="-5">
                          <a:solidFill>
                            <a:srgbClr val="FFFFFF"/>
                          </a:solidFill>
                          <a:latin typeface="Arial"/>
                          <a:cs typeface="Arial"/>
                        </a:rPr>
                        <a:t> </a:t>
                      </a:r>
                      <a:r>
                        <a:rPr sz="1000" b="1" spc="-10">
                          <a:solidFill>
                            <a:srgbClr val="FFFFFF"/>
                          </a:solidFill>
                          <a:latin typeface="Arial"/>
                          <a:cs typeface="Arial"/>
                        </a:rPr>
                        <a:t>domain</a:t>
                      </a:r>
                      <a:endParaRPr sz="1000">
                        <a:latin typeface="Arial"/>
                        <a:cs typeface="Arial"/>
                      </a:endParaRPr>
                    </a:p>
                  </a:txBody>
                  <a:tcPr marL="0" marR="0" marT="0" marB="0">
                    <a:lnL w="9525">
                      <a:solidFill>
                        <a:srgbClr val="000000"/>
                      </a:solidFill>
                      <a:prstDash val="solid"/>
                    </a:lnL>
                    <a:lnB w="9525">
                      <a:solidFill>
                        <a:srgbClr val="000000"/>
                      </a:solidFill>
                      <a:prstDash val="solid"/>
                    </a:lnB>
                    <a:solidFill>
                      <a:srgbClr val="3D587F"/>
                    </a:solidFill>
                  </a:tcPr>
                </a:tc>
                <a:tc rowSpan="2" hMerge="1">
                  <a:txBody>
                    <a:bodyPr/>
                    <a:lstStyle/>
                    <a:p>
                      <a:endParaRPr/>
                    </a:p>
                  </a:txBody>
                  <a:tcPr marL="0" marR="0" marT="0" marB="0"/>
                </a:tc>
                <a:tc rowSpan="2">
                  <a:txBody>
                    <a:bodyPr/>
                    <a:lstStyle/>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marR="31115" algn="ctr">
                        <a:lnSpc>
                          <a:spcPct val="100000"/>
                        </a:lnSpc>
                        <a:spcBef>
                          <a:spcPts val="375"/>
                        </a:spcBef>
                      </a:pPr>
                      <a:r>
                        <a:rPr sz="900" b="1" spc="-25">
                          <a:solidFill>
                            <a:srgbClr val="FFFFFF"/>
                          </a:solidFill>
                          <a:latin typeface="Arial"/>
                          <a:cs typeface="Arial"/>
                        </a:rPr>
                        <a:t>SG</a:t>
                      </a:r>
                      <a:endParaRPr sz="900">
                        <a:latin typeface="Arial"/>
                        <a:cs typeface="Arial"/>
                      </a:endParaRPr>
                    </a:p>
                  </a:txBody>
                  <a:tcPr marL="0" marR="0" marT="0" marB="0">
                    <a:lnB w="9525">
                      <a:solidFill>
                        <a:srgbClr val="000000"/>
                      </a:solidFill>
                      <a:prstDash val="solid"/>
                    </a:lnB>
                    <a:solidFill>
                      <a:srgbClr val="3D587F"/>
                    </a:solidFill>
                  </a:tcPr>
                </a:tc>
                <a:tc rowSpan="2">
                  <a:txBody>
                    <a:bodyPr/>
                    <a:lstStyle/>
                    <a:p>
                      <a:pPr marL="30480" algn="ctr">
                        <a:lnSpc>
                          <a:spcPct val="100000"/>
                        </a:lnSpc>
                        <a:spcBef>
                          <a:spcPts val="60"/>
                        </a:spcBef>
                      </a:pPr>
                      <a:r>
                        <a:rPr sz="1000" b="1">
                          <a:solidFill>
                            <a:srgbClr val="FFFFFF"/>
                          </a:solidFill>
                          <a:latin typeface="Arial"/>
                          <a:cs typeface="Arial"/>
                        </a:rPr>
                        <a:t>&lt;</a:t>
                      </a:r>
                      <a:r>
                        <a:rPr sz="1000" b="1" spc="-5">
                          <a:solidFill>
                            <a:srgbClr val="FFFFFF"/>
                          </a:solidFill>
                          <a:latin typeface="Arial"/>
                          <a:cs typeface="Arial"/>
                        </a:rPr>
                        <a:t> </a:t>
                      </a:r>
                      <a:r>
                        <a:rPr sz="1000" b="1">
                          <a:solidFill>
                            <a:srgbClr val="FFFFFF"/>
                          </a:solidFill>
                          <a:latin typeface="Arial"/>
                          <a:cs typeface="Arial"/>
                        </a:rPr>
                        <a:t>65 </a:t>
                      </a:r>
                      <a:r>
                        <a:rPr sz="1000" b="1" spc="-10">
                          <a:solidFill>
                            <a:srgbClr val="FFFFFF"/>
                          </a:solidFill>
                          <a:latin typeface="Arial"/>
                          <a:cs typeface="Arial"/>
                        </a:rPr>
                        <a:t>years</a:t>
                      </a:r>
                      <a:endParaRPr sz="1000">
                        <a:latin typeface="Arial"/>
                        <a:cs typeface="Arial"/>
                      </a:endParaRPr>
                    </a:p>
                    <a:p>
                      <a:pPr>
                        <a:lnSpc>
                          <a:spcPct val="100000"/>
                        </a:lnSpc>
                        <a:spcBef>
                          <a:spcPts val="50"/>
                        </a:spcBef>
                      </a:pPr>
                      <a:endParaRPr sz="1000">
                        <a:latin typeface="Times New Roman"/>
                        <a:cs typeface="Times New Roman"/>
                      </a:endParaRPr>
                    </a:p>
                    <a:p>
                      <a:pPr marL="30480" algn="ctr">
                        <a:lnSpc>
                          <a:spcPct val="100000"/>
                        </a:lnSpc>
                      </a:pPr>
                      <a:r>
                        <a:rPr sz="900" b="1" spc="-25">
                          <a:solidFill>
                            <a:srgbClr val="FFFFFF"/>
                          </a:solidFill>
                          <a:latin typeface="Arial"/>
                          <a:cs typeface="Arial"/>
                        </a:rPr>
                        <a:t>TPC</a:t>
                      </a:r>
                      <a:endParaRPr sz="900">
                        <a:latin typeface="Arial"/>
                        <a:cs typeface="Arial"/>
                      </a:endParaRPr>
                    </a:p>
                  </a:txBody>
                  <a:tcPr marL="0" marR="0" marT="7620" marB="0">
                    <a:lnB w="9525">
                      <a:solidFill>
                        <a:srgbClr val="000000"/>
                      </a:solidFill>
                      <a:prstDash val="solid"/>
                    </a:lnB>
                    <a:solidFill>
                      <a:srgbClr val="3D587F"/>
                    </a:solidFill>
                  </a:tcPr>
                </a:tc>
                <a:tc rowSpan="2">
                  <a:txBody>
                    <a:bodyPr/>
                    <a:lstStyle/>
                    <a:p>
                      <a:pPr>
                        <a:lnSpc>
                          <a:spcPct val="100000"/>
                        </a:lnSpc>
                      </a:pPr>
                      <a:endParaRPr sz="900">
                        <a:latin typeface="Times New Roman"/>
                        <a:cs typeface="Times New Roman"/>
                      </a:endParaRPr>
                    </a:p>
                    <a:p>
                      <a:pPr marR="28575" algn="ctr">
                        <a:lnSpc>
                          <a:spcPct val="100000"/>
                        </a:lnSpc>
                        <a:spcBef>
                          <a:spcPts val="360"/>
                        </a:spcBef>
                      </a:pPr>
                      <a:r>
                        <a:rPr sz="900" b="1">
                          <a:solidFill>
                            <a:srgbClr val="FFFFFF"/>
                          </a:solidFill>
                          <a:latin typeface="Arial"/>
                          <a:cs typeface="Arial"/>
                        </a:rPr>
                        <a:t>HR</a:t>
                      </a:r>
                      <a:r>
                        <a:rPr sz="900" b="1" spc="60">
                          <a:solidFill>
                            <a:srgbClr val="FFFFFF"/>
                          </a:solidFill>
                          <a:latin typeface="Arial"/>
                          <a:cs typeface="Arial"/>
                        </a:rPr>
                        <a:t> </a:t>
                      </a:r>
                      <a:r>
                        <a:rPr sz="900" b="1">
                          <a:solidFill>
                            <a:srgbClr val="FFFFFF"/>
                          </a:solidFill>
                          <a:latin typeface="Arial"/>
                          <a:cs typeface="Arial"/>
                        </a:rPr>
                        <a:t>(95%</a:t>
                      </a:r>
                      <a:r>
                        <a:rPr sz="900" b="1" spc="60">
                          <a:solidFill>
                            <a:srgbClr val="FFFFFF"/>
                          </a:solidFill>
                          <a:latin typeface="Arial"/>
                          <a:cs typeface="Arial"/>
                        </a:rPr>
                        <a:t> </a:t>
                      </a:r>
                      <a:r>
                        <a:rPr sz="900" b="1" spc="-25">
                          <a:solidFill>
                            <a:srgbClr val="FFFFFF"/>
                          </a:solidFill>
                          <a:latin typeface="Arial"/>
                          <a:cs typeface="Arial"/>
                        </a:rPr>
                        <a:t>CI)</a:t>
                      </a:r>
                      <a:endParaRPr sz="900">
                        <a:latin typeface="Arial"/>
                        <a:cs typeface="Arial"/>
                      </a:endParaRPr>
                    </a:p>
                    <a:p>
                      <a:pPr marR="28575" algn="ctr">
                        <a:lnSpc>
                          <a:spcPct val="100000"/>
                        </a:lnSpc>
                        <a:spcBef>
                          <a:spcPts val="45"/>
                        </a:spcBef>
                      </a:pPr>
                      <a:r>
                        <a:rPr sz="900" b="1" i="1">
                          <a:solidFill>
                            <a:srgbClr val="FFFFFF"/>
                          </a:solidFill>
                          <a:latin typeface="Arial"/>
                          <a:cs typeface="Arial"/>
                        </a:rPr>
                        <a:t>P</a:t>
                      </a:r>
                      <a:r>
                        <a:rPr sz="900" b="1" i="1" spc="30">
                          <a:solidFill>
                            <a:srgbClr val="FFFFFF"/>
                          </a:solidFill>
                          <a:latin typeface="Arial"/>
                          <a:cs typeface="Arial"/>
                        </a:rPr>
                        <a:t> </a:t>
                      </a:r>
                      <a:r>
                        <a:rPr sz="900" b="1" spc="-10">
                          <a:solidFill>
                            <a:srgbClr val="FFFFFF"/>
                          </a:solidFill>
                          <a:latin typeface="Arial"/>
                          <a:cs typeface="Arial"/>
                        </a:rPr>
                        <a:t>value</a:t>
                      </a:r>
                      <a:endParaRPr sz="900">
                        <a:latin typeface="Arial"/>
                        <a:cs typeface="Arial"/>
                      </a:endParaRPr>
                    </a:p>
                  </a:txBody>
                  <a:tcPr marL="0" marR="0" marT="0" marB="0">
                    <a:lnB w="9525">
                      <a:solidFill>
                        <a:srgbClr val="000000"/>
                      </a:solidFill>
                      <a:prstDash val="solid"/>
                    </a:lnB>
                    <a:solidFill>
                      <a:srgbClr val="3D587F"/>
                    </a:solidFill>
                  </a:tcPr>
                </a:tc>
                <a:tc gridSpan="3">
                  <a:txBody>
                    <a:bodyPr/>
                    <a:lstStyle/>
                    <a:p>
                      <a:pPr algn="ctr">
                        <a:lnSpc>
                          <a:spcPct val="100000"/>
                        </a:lnSpc>
                        <a:spcBef>
                          <a:spcPts val="160"/>
                        </a:spcBef>
                      </a:pPr>
                      <a:r>
                        <a:rPr sz="900" b="1">
                          <a:solidFill>
                            <a:srgbClr val="FFFFFF"/>
                          </a:solidFill>
                          <a:latin typeface="Arial"/>
                          <a:cs typeface="Arial"/>
                        </a:rPr>
                        <a:t>≥</a:t>
                      </a:r>
                      <a:r>
                        <a:rPr sz="900" b="1" spc="30">
                          <a:solidFill>
                            <a:srgbClr val="FFFFFF"/>
                          </a:solidFill>
                          <a:latin typeface="Arial"/>
                          <a:cs typeface="Arial"/>
                        </a:rPr>
                        <a:t> </a:t>
                      </a:r>
                      <a:r>
                        <a:rPr sz="900" b="1">
                          <a:solidFill>
                            <a:srgbClr val="FFFFFF"/>
                          </a:solidFill>
                          <a:latin typeface="Arial"/>
                          <a:cs typeface="Arial"/>
                        </a:rPr>
                        <a:t>65</a:t>
                      </a:r>
                      <a:r>
                        <a:rPr sz="900" b="1" spc="35">
                          <a:solidFill>
                            <a:srgbClr val="FFFFFF"/>
                          </a:solidFill>
                          <a:latin typeface="Arial"/>
                          <a:cs typeface="Arial"/>
                        </a:rPr>
                        <a:t> </a:t>
                      </a:r>
                      <a:r>
                        <a:rPr sz="900" b="1" spc="-10">
                          <a:solidFill>
                            <a:srgbClr val="FFFFFF"/>
                          </a:solidFill>
                          <a:latin typeface="Arial"/>
                          <a:cs typeface="Arial"/>
                        </a:rPr>
                        <a:t>years</a:t>
                      </a:r>
                      <a:endParaRPr sz="900">
                        <a:latin typeface="Arial"/>
                        <a:cs typeface="Arial"/>
                      </a:endParaRPr>
                    </a:p>
                  </a:txBody>
                  <a:tcPr marL="0" marR="0" marT="20320" marB="0">
                    <a:lnR w="9525">
                      <a:solidFill>
                        <a:srgbClr val="000000"/>
                      </a:solidFill>
                      <a:prstDash val="solid"/>
                    </a:lnR>
                    <a:lnB w="9525">
                      <a:solidFill>
                        <a:srgbClr val="FFFFFF"/>
                      </a:solidFill>
                      <a:prstDash val="solid"/>
                    </a:lnB>
                    <a:solidFill>
                      <a:srgbClr val="3D587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389937">
                <a:tc gridSpan="2" vMerge="1">
                  <a:txBody>
                    <a:bodyPr/>
                    <a:lstStyle/>
                    <a:p>
                      <a:endParaRPr/>
                    </a:p>
                  </a:txBody>
                  <a:tcPr marL="0" marR="0" marT="0" marB="0">
                    <a:lnL w="9525">
                      <a:solidFill>
                        <a:srgbClr val="000000"/>
                      </a:solidFill>
                      <a:prstDash val="solid"/>
                    </a:lnL>
                    <a:lnB w="9525">
                      <a:solidFill>
                        <a:srgbClr val="000000"/>
                      </a:solidFill>
                      <a:prstDash val="solid"/>
                    </a:lnB>
                    <a:solidFill>
                      <a:srgbClr val="3D587F"/>
                    </a:solidFill>
                  </a:tcPr>
                </a:tc>
                <a:tc hMerge="1" vMerge="1">
                  <a:txBody>
                    <a:bodyPr/>
                    <a:lstStyle/>
                    <a:p>
                      <a:endParaRPr/>
                    </a:p>
                  </a:txBody>
                  <a:tcPr marL="0" marR="0" marT="0" marB="0"/>
                </a:tc>
                <a:tc vMerge="1">
                  <a:txBody>
                    <a:bodyPr/>
                    <a:lstStyle/>
                    <a:p>
                      <a:endParaRPr/>
                    </a:p>
                  </a:txBody>
                  <a:tcPr marL="0" marR="0" marT="0" marB="0">
                    <a:lnB w="9525">
                      <a:solidFill>
                        <a:srgbClr val="000000"/>
                      </a:solidFill>
                      <a:prstDash val="solid"/>
                    </a:lnB>
                    <a:solidFill>
                      <a:srgbClr val="3D587F"/>
                    </a:solidFill>
                  </a:tcPr>
                </a:tc>
                <a:tc vMerge="1">
                  <a:txBody>
                    <a:bodyPr/>
                    <a:lstStyle/>
                    <a:p>
                      <a:endParaRPr/>
                    </a:p>
                  </a:txBody>
                  <a:tcPr marL="0" marR="0" marT="7620" marB="0">
                    <a:lnB w="9525">
                      <a:solidFill>
                        <a:srgbClr val="000000"/>
                      </a:solidFill>
                      <a:prstDash val="solid"/>
                    </a:lnB>
                    <a:solidFill>
                      <a:srgbClr val="3D587F"/>
                    </a:solidFill>
                  </a:tcPr>
                </a:tc>
                <a:tc vMerge="1">
                  <a:txBody>
                    <a:bodyPr/>
                    <a:lstStyle/>
                    <a:p>
                      <a:endParaRPr/>
                    </a:p>
                  </a:txBody>
                  <a:tcPr marL="0" marR="0" marT="0" marB="0">
                    <a:lnB w="9525">
                      <a:solidFill>
                        <a:srgbClr val="000000"/>
                      </a:solidFill>
                      <a:prstDash val="solid"/>
                    </a:lnB>
                    <a:solidFill>
                      <a:srgbClr val="3D587F"/>
                    </a:solidFill>
                  </a:tcPr>
                </a:tc>
                <a:tc>
                  <a:txBody>
                    <a:bodyPr/>
                    <a:lstStyle/>
                    <a:p>
                      <a:pPr>
                        <a:lnSpc>
                          <a:spcPct val="100000"/>
                        </a:lnSpc>
                        <a:spcBef>
                          <a:spcPts val="5"/>
                        </a:spcBef>
                      </a:pPr>
                      <a:endParaRPr sz="1000">
                        <a:latin typeface="Times New Roman"/>
                        <a:cs typeface="Times New Roman"/>
                      </a:endParaRPr>
                    </a:p>
                    <a:p>
                      <a:pPr algn="ctr">
                        <a:lnSpc>
                          <a:spcPct val="100000"/>
                        </a:lnSpc>
                      </a:pPr>
                      <a:r>
                        <a:rPr sz="900" b="1" spc="-25">
                          <a:solidFill>
                            <a:srgbClr val="FFFFFF"/>
                          </a:solidFill>
                          <a:latin typeface="Arial"/>
                          <a:cs typeface="Arial"/>
                        </a:rPr>
                        <a:t>SG</a:t>
                      </a:r>
                      <a:endParaRPr sz="900">
                        <a:latin typeface="Arial"/>
                        <a:cs typeface="Arial"/>
                      </a:endParaRPr>
                    </a:p>
                  </a:txBody>
                  <a:tcPr marL="0" marR="0" marT="635" marB="0">
                    <a:lnT w="9525">
                      <a:solidFill>
                        <a:srgbClr val="FFFFFF"/>
                      </a:solidFill>
                      <a:prstDash val="solid"/>
                    </a:lnT>
                    <a:lnB w="9525">
                      <a:solidFill>
                        <a:srgbClr val="000000"/>
                      </a:solidFill>
                      <a:prstDash val="solid"/>
                    </a:lnB>
                    <a:solidFill>
                      <a:srgbClr val="3D587F"/>
                    </a:solidFill>
                  </a:tcPr>
                </a:tc>
                <a:tc>
                  <a:txBody>
                    <a:bodyPr/>
                    <a:lstStyle/>
                    <a:p>
                      <a:pPr>
                        <a:lnSpc>
                          <a:spcPct val="100000"/>
                        </a:lnSpc>
                        <a:spcBef>
                          <a:spcPts val="5"/>
                        </a:spcBef>
                      </a:pPr>
                      <a:endParaRPr sz="1000">
                        <a:latin typeface="Times New Roman"/>
                        <a:cs typeface="Times New Roman"/>
                      </a:endParaRPr>
                    </a:p>
                    <a:p>
                      <a:pPr marL="30480" algn="ctr">
                        <a:lnSpc>
                          <a:spcPct val="100000"/>
                        </a:lnSpc>
                      </a:pPr>
                      <a:r>
                        <a:rPr sz="900" b="1" spc="-25">
                          <a:solidFill>
                            <a:srgbClr val="FFFFFF"/>
                          </a:solidFill>
                          <a:latin typeface="Arial"/>
                          <a:cs typeface="Arial"/>
                        </a:rPr>
                        <a:t>TPC</a:t>
                      </a:r>
                      <a:endParaRPr sz="900">
                        <a:latin typeface="Arial"/>
                        <a:cs typeface="Arial"/>
                      </a:endParaRPr>
                    </a:p>
                  </a:txBody>
                  <a:tcPr marL="0" marR="0" marT="635" marB="0">
                    <a:lnT w="9525">
                      <a:solidFill>
                        <a:srgbClr val="FFFFFF"/>
                      </a:solidFill>
                      <a:prstDash val="solid"/>
                    </a:lnT>
                    <a:lnB w="9525">
                      <a:solidFill>
                        <a:srgbClr val="000000"/>
                      </a:solidFill>
                      <a:prstDash val="solid"/>
                    </a:lnB>
                    <a:solidFill>
                      <a:srgbClr val="3D587F"/>
                    </a:solidFill>
                  </a:tcPr>
                </a:tc>
                <a:tc>
                  <a:txBody>
                    <a:bodyPr/>
                    <a:lstStyle/>
                    <a:p>
                      <a:pPr marL="30480" algn="ctr">
                        <a:lnSpc>
                          <a:spcPct val="100000"/>
                        </a:lnSpc>
                        <a:spcBef>
                          <a:spcPts val="105"/>
                        </a:spcBef>
                      </a:pPr>
                      <a:r>
                        <a:rPr sz="900" b="1">
                          <a:solidFill>
                            <a:srgbClr val="FFFFFF"/>
                          </a:solidFill>
                          <a:latin typeface="Arial"/>
                          <a:cs typeface="Arial"/>
                        </a:rPr>
                        <a:t>HR</a:t>
                      </a:r>
                      <a:r>
                        <a:rPr sz="900" b="1" spc="60">
                          <a:solidFill>
                            <a:srgbClr val="FFFFFF"/>
                          </a:solidFill>
                          <a:latin typeface="Arial"/>
                          <a:cs typeface="Arial"/>
                        </a:rPr>
                        <a:t> </a:t>
                      </a:r>
                      <a:r>
                        <a:rPr sz="900" b="1">
                          <a:solidFill>
                            <a:srgbClr val="FFFFFF"/>
                          </a:solidFill>
                          <a:latin typeface="Arial"/>
                          <a:cs typeface="Arial"/>
                        </a:rPr>
                        <a:t>(95%</a:t>
                      </a:r>
                      <a:r>
                        <a:rPr sz="900" b="1" spc="60">
                          <a:solidFill>
                            <a:srgbClr val="FFFFFF"/>
                          </a:solidFill>
                          <a:latin typeface="Arial"/>
                          <a:cs typeface="Arial"/>
                        </a:rPr>
                        <a:t> </a:t>
                      </a:r>
                      <a:r>
                        <a:rPr sz="900" b="1" spc="-25">
                          <a:solidFill>
                            <a:srgbClr val="FFFFFF"/>
                          </a:solidFill>
                          <a:latin typeface="Arial"/>
                          <a:cs typeface="Arial"/>
                        </a:rPr>
                        <a:t>CI)</a:t>
                      </a:r>
                      <a:endParaRPr sz="900">
                        <a:latin typeface="Arial"/>
                        <a:cs typeface="Arial"/>
                      </a:endParaRPr>
                    </a:p>
                    <a:p>
                      <a:pPr marL="30480" algn="ctr">
                        <a:lnSpc>
                          <a:spcPct val="100000"/>
                        </a:lnSpc>
                        <a:spcBef>
                          <a:spcPts val="45"/>
                        </a:spcBef>
                      </a:pPr>
                      <a:r>
                        <a:rPr sz="900" b="1" i="1">
                          <a:solidFill>
                            <a:srgbClr val="FFFFFF"/>
                          </a:solidFill>
                          <a:latin typeface="Arial"/>
                          <a:cs typeface="Arial"/>
                        </a:rPr>
                        <a:t>P</a:t>
                      </a:r>
                      <a:r>
                        <a:rPr sz="900" b="1" i="1" spc="30">
                          <a:solidFill>
                            <a:srgbClr val="FFFFFF"/>
                          </a:solidFill>
                          <a:latin typeface="Arial"/>
                          <a:cs typeface="Arial"/>
                        </a:rPr>
                        <a:t> </a:t>
                      </a:r>
                      <a:r>
                        <a:rPr sz="900" b="1" spc="-10">
                          <a:solidFill>
                            <a:srgbClr val="FFFFFF"/>
                          </a:solidFill>
                          <a:latin typeface="Arial"/>
                          <a:cs typeface="Arial"/>
                        </a:rPr>
                        <a:t>value</a:t>
                      </a:r>
                      <a:endParaRPr sz="900">
                        <a:latin typeface="Arial"/>
                        <a:cs typeface="Arial"/>
                      </a:endParaRPr>
                    </a:p>
                  </a:txBody>
                  <a:tcPr marL="0" marR="0" marT="13335" marB="0">
                    <a:lnR w="9525">
                      <a:solidFill>
                        <a:srgbClr val="000000"/>
                      </a:solidFill>
                      <a:prstDash val="solid"/>
                    </a:lnR>
                    <a:lnT w="9525">
                      <a:solidFill>
                        <a:srgbClr val="FFFFFF"/>
                      </a:solidFill>
                      <a:prstDash val="solid"/>
                    </a:lnT>
                    <a:lnB w="9525">
                      <a:solidFill>
                        <a:srgbClr val="000000"/>
                      </a:solidFill>
                      <a:prstDash val="solid"/>
                    </a:lnB>
                    <a:solidFill>
                      <a:srgbClr val="3D587F"/>
                    </a:solidFill>
                  </a:tcPr>
                </a:tc>
                <a:extLst>
                  <a:ext uri="{0D108BD9-81ED-4DB2-BD59-A6C34878D82A}">
                    <a16:rowId xmlns:a16="http://schemas.microsoft.com/office/drawing/2014/main" val="10001"/>
                  </a:ext>
                </a:extLst>
              </a:tr>
              <a:tr h="204778">
                <a:tc>
                  <a:txBody>
                    <a:bodyPr/>
                    <a:lstStyle/>
                    <a:p>
                      <a:pPr marL="53975">
                        <a:lnSpc>
                          <a:spcPts val="680"/>
                        </a:lnSpc>
                        <a:spcBef>
                          <a:spcPts val="55"/>
                        </a:spcBef>
                      </a:pPr>
                      <a:endParaRPr lang="en-IE" sz="1000" b="1">
                        <a:latin typeface="Arial"/>
                        <a:cs typeface="Arial"/>
                      </a:endParaRPr>
                    </a:p>
                    <a:p>
                      <a:pPr marL="53975">
                        <a:lnSpc>
                          <a:spcPts val="680"/>
                        </a:lnSpc>
                        <a:spcBef>
                          <a:spcPts val="55"/>
                        </a:spcBef>
                      </a:pPr>
                      <a:r>
                        <a:rPr sz="1000" b="1">
                          <a:latin typeface="Arial"/>
                          <a:cs typeface="Arial"/>
                        </a:rPr>
                        <a:t>Global </a:t>
                      </a:r>
                      <a:r>
                        <a:rPr sz="1000" b="1" spc="-10">
                          <a:latin typeface="Arial"/>
                          <a:cs typeface="Arial"/>
                        </a:rPr>
                        <a:t>health</a:t>
                      </a:r>
                      <a:endParaRPr sz="1000">
                        <a:latin typeface="Arial"/>
                        <a:cs typeface="Arial"/>
                      </a:endParaRPr>
                    </a:p>
                  </a:txBody>
                  <a:tcPr marL="0" marR="0" marT="6985" marB="0">
                    <a:lnL w="9525">
                      <a:solidFill>
                        <a:srgbClr val="000000"/>
                      </a:solidFill>
                      <a:prstDash val="solid"/>
                    </a:lnL>
                    <a:lnT w="9525">
                      <a:solidFill>
                        <a:srgbClr val="000000"/>
                      </a:solidFill>
                      <a:prstDash val="solid"/>
                    </a:lnT>
                    <a:solidFill>
                      <a:srgbClr val="FFFFFF"/>
                    </a:solidFill>
                  </a:tcPr>
                </a:tc>
                <a:tc>
                  <a:txBody>
                    <a:bodyPr/>
                    <a:lstStyle/>
                    <a:p>
                      <a:pPr marL="55880">
                        <a:lnSpc>
                          <a:spcPts val="630"/>
                        </a:lnSpc>
                        <a:spcBef>
                          <a:spcPts val="110"/>
                        </a:spcBef>
                      </a:pPr>
                      <a:r>
                        <a:rPr sz="900">
                          <a:latin typeface="Arial"/>
                          <a:cs typeface="Arial"/>
                        </a:rPr>
                        <a:t>Median</a:t>
                      </a:r>
                      <a:r>
                        <a:rPr sz="900" spc="70">
                          <a:latin typeface="Arial"/>
                          <a:cs typeface="Arial"/>
                        </a:rPr>
                        <a:t> </a:t>
                      </a:r>
                      <a:r>
                        <a:rPr sz="900" spc="-20">
                          <a:latin typeface="Arial"/>
                          <a:cs typeface="Arial"/>
                        </a:rPr>
                        <a:t>TTD,</a:t>
                      </a:r>
                      <a:endParaRPr sz="900">
                        <a:latin typeface="Arial"/>
                        <a:cs typeface="Arial"/>
                      </a:endParaRPr>
                    </a:p>
                  </a:txBody>
                  <a:tcPr marL="0" marR="0" marT="13970" marB="0">
                    <a:lnT w="9525">
                      <a:solidFill>
                        <a:srgbClr val="000000"/>
                      </a:solidFill>
                      <a:prstDash val="solid"/>
                    </a:lnT>
                    <a:solidFill>
                      <a:srgbClr val="FFFFFF"/>
                    </a:solidFill>
                  </a:tcPr>
                </a:tc>
                <a:tc>
                  <a:txBody>
                    <a:bodyPr/>
                    <a:lstStyle/>
                    <a:p>
                      <a:pPr marL="92710">
                        <a:lnSpc>
                          <a:spcPts val="630"/>
                        </a:lnSpc>
                        <a:spcBef>
                          <a:spcPts val="110"/>
                        </a:spcBef>
                      </a:pPr>
                      <a:endParaRPr lang="en-IE" sz="900">
                        <a:latin typeface="Arial"/>
                        <a:cs typeface="Arial"/>
                      </a:endParaRPr>
                    </a:p>
                    <a:p>
                      <a:pPr marL="92710">
                        <a:lnSpc>
                          <a:spcPts val="630"/>
                        </a:lnSpc>
                        <a:spcBef>
                          <a:spcPts val="110"/>
                        </a:spcBef>
                      </a:pPr>
                      <a:r>
                        <a:rPr sz="900">
                          <a:latin typeface="Arial"/>
                          <a:cs typeface="Arial"/>
                        </a:rPr>
                        <a:t>4.4</a:t>
                      </a:r>
                      <a:r>
                        <a:rPr sz="900" spc="110">
                          <a:latin typeface="Arial"/>
                          <a:cs typeface="Arial"/>
                        </a:rPr>
                        <a:t> </a:t>
                      </a:r>
                      <a:r>
                        <a:rPr sz="900">
                          <a:latin typeface="Arial"/>
                          <a:cs typeface="Arial"/>
                        </a:rPr>
                        <a:t>(3.2-</a:t>
                      </a:r>
                      <a:r>
                        <a:rPr sz="900" spc="-20">
                          <a:latin typeface="Arial"/>
                          <a:cs typeface="Arial"/>
                        </a:rPr>
                        <a:t>6.4)</a:t>
                      </a:r>
                      <a:endParaRPr sz="900">
                        <a:latin typeface="Arial"/>
                        <a:cs typeface="Arial"/>
                      </a:endParaRPr>
                    </a:p>
                  </a:txBody>
                  <a:tcPr marL="0" marR="0" marT="13970" marB="0">
                    <a:lnT w="9525">
                      <a:solidFill>
                        <a:srgbClr val="000000"/>
                      </a:solidFill>
                      <a:prstDash val="solid"/>
                    </a:lnT>
                    <a:solidFill>
                      <a:srgbClr val="FFFFFF"/>
                    </a:solidFill>
                  </a:tcPr>
                </a:tc>
                <a:tc>
                  <a:txBody>
                    <a:bodyPr/>
                    <a:lstStyle/>
                    <a:p>
                      <a:pPr marL="132080">
                        <a:lnSpc>
                          <a:spcPts val="630"/>
                        </a:lnSpc>
                        <a:spcBef>
                          <a:spcPts val="110"/>
                        </a:spcBef>
                      </a:pPr>
                      <a:endParaRPr lang="en-IE" sz="900">
                        <a:latin typeface="Arial"/>
                        <a:cs typeface="Arial"/>
                      </a:endParaRPr>
                    </a:p>
                    <a:p>
                      <a:pPr marL="132080">
                        <a:lnSpc>
                          <a:spcPts val="630"/>
                        </a:lnSpc>
                        <a:spcBef>
                          <a:spcPts val="110"/>
                        </a:spcBef>
                      </a:pPr>
                      <a:r>
                        <a:rPr sz="900">
                          <a:latin typeface="Arial"/>
                          <a:cs typeface="Arial"/>
                        </a:rPr>
                        <a:t>3.0</a:t>
                      </a:r>
                      <a:r>
                        <a:rPr sz="900" spc="110">
                          <a:latin typeface="Arial"/>
                          <a:cs typeface="Arial"/>
                        </a:rPr>
                        <a:t> </a:t>
                      </a:r>
                      <a:r>
                        <a:rPr sz="900">
                          <a:latin typeface="Arial"/>
                          <a:cs typeface="Arial"/>
                        </a:rPr>
                        <a:t>(2.2-</a:t>
                      </a:r>
                      <a:r>
                        <a:rPr sz="900" spc="-20">
                          <a:latin typeface="Arial"/>
                          <a:cs typeface="Arial"/>
                        </a:rPr>
                        <a:t>4.4)</a:t>
                      </a:r>
                      <a:endParaRPr sz="900">
                        <a:latin typeface="Arial"/>
                        <a:cs typeface="Arial"/>
                      </a:endParaRPr>
                    </a:p>
                  </a:txBody>
                  <a:tcPr marL="0" marR="0" marT="13970" marB="0">
                    <a:lnT w="9525">
                      <a:solidFill>
                        <a:srgbClr val="000000"/>
                      </a:solidFill>
                      <a:prstDash val="solid"/>
                    </a:lnT>
                    <a:solidFill>
                      <a:srgbClr val="FFFFFF"/>
                    </a:solidFill>
                  </a:tcPr>
                </a:tc>
                <a:tc>
                  <a:txBody>
                    <a:bodyPr/>
                    <a:lstStyle/>
                    <a:p>
                      <a:pPr marL="100965">
                        <a:lnSpc>
                          <a:spcPts val="630"/>
                        </a:lnSpc>
                        <a:spcBef>
                          <a:spcPts val="110"/>
                        </a:spcBef>
                      </a:pPr>
                      <a:endParaRPr lang="en-IE" sz="900">
                        <a:latin typeface="Arial"/>
                        <a:cs typeface="Arial"/>
                      </a:endParaRPr>
                    </a:p>
                    <a:p>
                      <a:pPr marL="100965">
                        <a:lnSpc>
                          <a:spcPts val="630"/>
                        </a:lnSpc>
                        <a:spcBef>
                          <a:spcPts val="110"/>
                        </a:spcBef>
                      </a:pPr>
                      <a:r>
                        <a:rPr sz="900">
                          <a:latin typeface="Arial"/>
                          <a:cs typeface="Arial"/>
                        </a:rPr>
                        <a:t>0.81</a:t>
                      </a:r>
                      <a:r>
                        <a:rPr sz="900" spc="145">
                          <a:latin typeface="Arial"/>
                          <a:cs typeface="Arial"/>
                        </a:rPr>
                        <a:t> </a:t>
                      </a:r>
                      <a:r>
                        <a:rPr sz="900">
                          <a:latin typeface="Arial"/>
                          <a:cs typeface="Arial"/>
                        </a:rPr>
                        <a:t>(0.64-</a:t>
                      </a:r>
                      <a:r>
                        <a:rPr sz="900" spc="-10">
                          <a:latin typeface="Arial"/>
                          <a:cs typeface="Arial"/>
                        </a:rPr>
                        <a:t>1.02)</a:t>
                      </a:r>
                      <a:endParaRPr sz="900">
                        <a:latin typeface="Arial"/>
                        <a:cs typeface="Arial"/>
                      </a:endParaRPr>
                    </a:p>
                  </a:txBody>
                  <a:tcPr marL="0" marR="0" marT="13970" marB="0">
                    <a:lnT w="9525">
                      <a:solidFill>
                        <a:srgbClr val="000000"/>
                      </a:solidFill>
                      <a:prstDash val="solid"/>
                    </a:lnT>
                    <a:solidFill>
                      <a:srgbClr val="FFFFFF"/>
                    </a:solidFill>
                  </a:tcPr>
                </a:tc>
                <a:tc>
                  <a:txBody>
                    <a:bodyPr/>
                    <a:lstStyle/>
                    <a:p>
                      <a:pPr marL="132080">
                        <a:lnSpc>
                          <a:spcPts val="630"/>
                        </a:lnSpc>
                        <a:spcBef>
                          <a:spcPts val="110"/>
                        </a:spcBef>
                      </a:pPr>
                      <a:endParaRPr lang="en-IE" sz="900">
                        <a:latin typeface="Arial"/>
                        <a:cs typeface="Arial"/>
                      </a:endParaRPr>
                    </a:p>
                    <a:p>
                      <a:pPr marL="132080">
                        <a:lnSpc>
                          <a:spcPts val="630"/>
                        </a:lnSpc>
                        <a:spcBef>
                          <a:spcPts val="110"/>
                        </a:spcBef>
                      </a:pPr>
                      <a:r>
                        <a:rPr sz="900">
                          <a:latin typeface="Arial"/>
                          <a:cs typeface="Arial"/>
                        </a:rPr>
                        <a:t>3.4</a:t>
                      </a:r>
                      <a:r>
                        <a:rPr sz="900" spc="110">
                          <a:latin typeface="Arial"/>
                          <a:cs typeface="Arial"/>
                        </a:rPr>
                        <a:t> </a:t>
                      </a:r>
                      <a:r>
                        <a:rPr sz="900">
                          <a:latin typeface="Arial"/>
                          <a:cs typeface="Arial"/>
                        </a:rPr>
                        <a:t>(2.1-</a:t>
                      </a:r>
                      <a:r>
                        <a:rPr sz="900" spc="-20">
                          <a:latin typeface="Arial"/>
                          <a:cs typeface="Arial"/>
                        </a:rPr>
                        <a:t>5.7)</a:t>
                      </a:r>
                      <a:endParaRPr sz="900">
                        <a:latin typeface="Arial"/>
                        <a:cs typeface="Arial"/>
                      </a:endParaRPr>
                    </a:p>
                  </a:txBody>
                  <a:tcPr marL="0" marR="0" marT="13970" marB="0">
                    <a:lnT w="9525">
                      <a:solidFill>
                        <a:srgbClr val="000000"/>
                      </a:solidFill>
                      <a:prstDash val="solid"/>
                    </a:lnT>
                    <a:solidFill>
                      <a:srgbClr val="FFFFFF"/>
                    </a:solidFill>
                  </a:tcPr>
                </a:tc>
                <a:tc>
                  <a:txBody>
                    <a:bodyPr/>
                    <a:lstStyle/>
                    <a:p>
                      <a:pPr marL="132080">
                        <a:lnSpc>
                          <a:spcPts val="630"/>
                        </a:lnSpc>
                        <a:spcBef>
                          <a:spcPts val="110"/>
                        </a:spcBef>
                      </a:pPr>
                      <a:endParaRPr lang="en-IE" sz="900">
                        <a:latin typeface="Arial"/>
                        <a:cs typeface="Arial"/>
                      </a:endParaRPr>
                    </a:p>
                    <a:p>
                      <a:pPr marL="132080">
                        <a:lnSpc>
                          <a:spcPts val="630"/>
                        </a:lnSpc>
                        <a:spcBef>
                          <a:spcPts val="110"/>
                        </a:spcBef>
                      </a:pPr>
                      <a:r>
                        <a:rPr sz="900">
                          <a:latin typeface="Arial"/>
                          <a:cs typeface="Arial"/>
                        </a:rPr>
                        <a:t>2.9</a:t>
                      </a:r>
                      <a:r>
                        <a:rPr sz="900" spc="110">
                          <a:latin typeface="Arial"/>
                          <a:cs typeface="Arial"/>
                        </a:rPr>
                        <a:t> </a:t>
                      </a:r>
                      <a:r>
                        <a:rPr sz="900">
                          <a:latin typeface="Arial"/>
                          <a:cs typeface="Arial"/>
                        </a:rPr>
                        <a:t>(1.4-</a:t>
                      </a:r>
                      <a:r>
                        <a:rPr sz="900" spc="-20">
                          <a:latin typeface="Arial"/>
                          <a:cs typeface="Arial"/>
                        </a:rPr>
                        <a:t>4.9)</a:t>
                      </a:r>
                      <a:endParaRPr sz="900">
                        <a:latin typeface="Arial"/>
                        <a:cs typeface="Arial"/>
                      </a:endParaRPr>
                    </a:p>
                  </a:txBody>
                  <a:tcPr marL="0" marR="0" marT="13970" marB="0">
                    <a:lnT w="9525">
                      <a:solidFill>
                        <a:srgbClr val="000000"/>
                      </a:solidFill>
                      <a:prstDash val="solid"/>
                    </a:lnT>
                    <a:solidFill>
                      <a:srgbClr val="FFFFFF"/>
                    </a:solidFill>
                  </a:tcPr>
                </a:tc>
                <a:tc>
                  <a:txBody>
                    <a:bodyPr/>
                    <a:lstStyle/>
                    <a:p>
                      <a:pPr marL="100965">
                        <a:lnSpc>
                          <a:spcPts val="630"/>
                        </a:lnSpc>
                        <a:spcBef>
                          <a:spcPts val="110"/>
                        </a:spcBef>
                      </a:pPr>
                      <a:endParaRPr lang="en-IE" sz="900">
                        <a:latin typeface="Arial"/>
                        <a:cs typeface="Arial"/>
                      </a:endParaRPr>
                    </a:p>
                    <a:p>
                      <a:pPr marL="100965">
                        <a:lnSpc>
                          <a:spcPts val="630"/>
                        </a:lnSpc>
                        <a:spcBef>
                          <a:spcPts val="110"/>
                        </a:spcBef>
                      </a:pPr>
                      <a:r>
                        <a:rPr sz="900">
                          <a:latin typeface="Arial"/>
                          <a:cs typeface="Arial"/>
                        </a:rPr>
                        <a:t>0.71</a:t>
                      </a:r>
                      <a:r>
                        <a:rPr sz="900" spc="145">
                          <a:latin typeface="Arial"/>
                          <a:cs typeface="Arial"/>
                        </a:rPr>
                        <a:t> </a:t>
                      </a:r>
                      <a:r>
                        <a:rPr sz="900">
                          <a:latin typeface="Arial"/>
                          <a:cs typeface="Arial"/>
                        </a:rPr>
                        <a:t>(0.47-</a:t>
                      </a:r>
                      <a:r>
                        <a:rPr sz="900" spc="-10">
                          <a:latin typeface="Arial"/>
                          <a:cs typeface="Arial"/>
                        </a:rPr>
                        <a:t>1.06)</a:t>
                      </a:r>
                      <a:endParaRPr sz="900">
                        <a:latin typeface="Arial"/>
                        <a:cs typeface="Arial"/>
                      </a:endParaRPr>
                    </a:p>
                  </a:txBody>
                  <a:tcPr marL="0" marR="0" marT="13970" marB="0">
                    <a:lnR w="9525">
                      <a:solidFill>
                        <a:srgbClr val="000000"/>
                      </a:solidFill>
                      <a:prstDash val="solid"/>
                    </a:lnR>
                    <a:lnT w="9525">
                      <a:solidFill>
                        <a:srgbClr val="000000"/>
                      </a:solidFill>
                      <a:prstDash val="solid"/>
                    </a:lnT>
                    <a:solidFill>
                      <a:srgbClr val="FFFFFF"/>
                    </a:solidFill>
                  </a:tcPr>
                </a:tc>
                <a:extLst>
                  <a:ext uri="{0D108BD9-81ED-4DB2-BD59-A6C34878D82A}">
                    <a16:rowId xmlns:a16="http://schemas.microsoft.com/office/drawing/2014/main" val="10002"/>
                  </a:ext>
                </a:extLst>
              </a:tr>
              <a:tr h="215814">
                <a:tc>
                  <a:txBody>
                    <a:bodyPr/>
                    <a:lstStyle/>
                    <a:p>
                      <a:pPr marL="53975">
                        <a:lnSpc>
                          <a:spcPct val="100000"/>
                        </a:lnSpc>
                      </a:pPr>
                      <a:r>
                        <a:rPr sz="1000" b="1" spc="-10">
                          <a:latin typeface="Arial"/>
                          <a:cs typeface="Arial"/>
                        </a:rPr>
                        <a:t>status/QoL</a:t>
                      </a:r>
                      <a:endParaRPr sz="1000">
                        <a:latin typeface="Arial"/>
                        <a:cs typeface="Arial"/>
                      </a:endParaRPr>
                    </a:p>
                  </a:txBody>
                  <a:tcPr marL="0" marR="0" marT="0" marB="0">
                    <a:lnL w="9525">
                      <a:solidFill>
                        <a:srgbClr val="000000"/>
                      </a:solidFill>
                      <a:prstDash val="solid"/>
                    </a:lnL>
                    <a:lnB w="9525">
                      <a:solidFill>
                        <a:srgbClr val="000000"/>
                      </a:solidFill>
                      <a:prstDash val="solid"/>
                    </a:lnB>
                    <a:solidFill>
                      <a:srgbClr val="FFFFFF"/>
                    </a:solidFill>
                  </a:tcPr>
                </a:tc>
                <a:tc>
                  <a:txBody>
                    <a:bodyPr/>
                    <a:lstStyle/>
                    <a:p>
                      <a:pPr marL="55880">
                        <a:lnSpc>
                          <a:spcPts val="635"/>
                        </a:lnSpc>
                      </a:pPr>
                      <a:r>
                        <a:rPr sz="900">
                          <a:latin typeface="Arial"/>
                          <a:cs typeface="Arial"/>
                        </a:rPr>
                        <a:t>mo</a:t>
                      </a:r>
                      <a:r>
                        <a:rPr sz="900" spc="60">
                          <a:latin typeface="Arial"/>
                          <a:cs typeface="Arial"/>
                        </a:rPr>
                        <a:t> </a:t>
                      </a:r>
                      <a:r>
                        <a:rPr sz="900">
                          <a:latin typeface="Arial"/>
                          <a:cs typeface="Arial"/>
                        </a:rPr>
                        <a:t>(95%</a:t>
                      </a:r>
                      <a:r>
                        <a:rPr sz="900" spc="60">
                          <a:latin typeface="Arial"/>
                          <a:cs typeface="Arial"/>
                        </a:rPr>
                        <a:t> </a:t>
                      </a:r>
                      <a:r>
                        <a:rPr sz="900" spc="-25">
                          <a:latin typeface="Arial"/>
                          <a:cs typeface="Arial"/>
                        </a:rPr>
                        <a:t>CI)</a:t>
                      </a:r>
                      <a:endParaRPr sz="900">
                        <a:latin typeface="Arial"/>
                        <a:cs typeface="Arial"/>
                      </a:endParaRPr>
                    </a:p>
                  </a:txBody>
                  <a:tcPr marL="0" marR="0" marT="0" marB="0">
                    <a:lnB w="9525">
                      <a:solidFill>
                        <a:srgbClr val="000000"/>
                      </a:solidFill>
                      <a:prstDash val="solid"/>
                    </a:lnB>
                    <a:solidFill>
                      <a:srgbClr val="FFFFFF"/>
                    </a:solidFill>
                  </a:tcPr>
                </a:tc>
                <a:tc>
                  <a:txBody>
                    <a:bodyPr/>
                    <a:lstStyle/>
                    <a:p>
                      <a:pPr>
                        <a:lnSpc>
                          <a:spcPct val="100000"/>
                        </a:lnSpc>
                      </a:pPr>
                      <a:endParaRPr sz="800">
                        <a:latin typeface="Times New Roman"/>
                        <a:cs typeface="Times New Roman"/>
                      </a:endParaRPr>
                    </a:p>
                  </a:txBody>
                  <a:tcPr marL="0" marR="0" marT="0" marB="0">
                    <a:lnB w="9525">
                      <a:solidFill>
                        <a:srgbClr val="000000"/>
                      </a:solidFill>
                      <a:prstDash val="solid"/>
                    </a:lnB>
                    <a:solidFill>
                      <a:srgbClr val="FFFFFF"/>
                    </a:solidFill>
                  </a:tcPr>
                </a:tc>
                <a:tc>
                  <a:txBody>
                    <a:bodyPr/>
                    <a:lstStyle/>
                    <a:p>
                      <a:pPr>
                        <a:lnSpc>
                          <a:spcPct val="100000"/>
                        </a:lnSpc>
                      </a:pPr>
                      <a:endParaRPr sz="800">
                        <a:latin typeface="Times New Roman"/>
                        <a:cs typeface="Times New Roman"/>
                      </a:endParaRPr>
                    </a:p>
                  </a:txBody>
                  <a:tcPr marL="0" marR="0" marT="0" marB="0">
                    <a:lnB w="9525">
                      <a:solidFill>
                        <a:srgbClr val="000000"/>
                      </a:solidFill>
                      <a:prstDash val="solid"/>
                    </a:lnB>
                    <a:solidFill>
                      <a:srgbClr val="FFFFFF"/>
                    </a:solidFill>
                  </a:tcPr>
                </a:tc>
                <a:tc>
                  <a:txBody>
                    <a:bodyPr/>
                    <a:lstStyle/>
                    <a:p>
                      <a:pPr marR="28575" algn="ctr">
                        <a:lnSpc>
                          <a:spcPts val="635"/>
                        </a:lnSpc>
                      </a:pPr>
                      <a:endParaRPr lang="en-IE" sz="900" i="1">
                        <a:latin typeface="Arial"/>
                        <a:cs typeface="Arial"/>
                      </a:endParaRPr>
                    </a:p>
                    <a:p>
                      <a:pPr marR="28575" algn="ctr">
                        <a:lnSpc>
                          <a:spcPts val="635"/>
                        </a:lnSpc>
                      </a:pPr>
                      <a:r>
                        <a:rPr sz="900" i="1">
                          <a:latin typeface="Arial"/>
                          <a:cs typeface="Arial"/>
                        </a:rPr>
                        <a:t>P</a:t>
                      </a:r>
                      <a:r>
                        <a:rPr sz="900" i="1" spc="30">
                          <a:latin typeface="Arial"/>
                          <a:cs typeface="Arial"/>
                        </a:rPr>
                        <a:t> </a:t>
                      </a:r>
                      <a:r>
                        <a:rPr sz="900">
                          <a:latin typeface="Arial"/>
                          <a:cs typeface="Arial"/>
                        </a:rPr>
                        <a:t>=</a:t>
                      </a:r>
                      <a:r>
                        <a:rPr sz="900" spc="30">
                          <a:latin typeface="Arial"/>
                          <a:cs typeface="Arial"/>
                        </a:rPr>
                        <a:t> </a:t>
                      </a:r>
                      <a:r>
                        <a:rPr sz="900" spc="-20">
                          <a:latin typeface="Arial"/>
                          <a:cs typeface="Arial"/>
                        </a:rPr>
                        <a:t>.066</a:t>
                      </a:r>
                      <a:endParaRPr sz="900">
                        <a:latin typeface="Arial"/>
                        <a:cs typeface="Arial"/>
                      </a:endParaRPr>
                    </a:p>
                  </a:txBody>
                  <a:tcPr marL="0" marR="0" marT="0" marB="0">
                    <a:lnB w="9525">
                      <a:solidFill>
                        <a:srgbClr val="000000"/>
                      </a:solidFill>
                      <a:prstDash val="solid"/>
                    </a:lnB>
                    <a:solidFill>
                      <a:srgbClr val="FFFFFF"/>
                    </a:solidFill>
                  </a:tcPr>
                </a:tc>
                <a:tc>
                  <a:txBody>
                    <a:bodyPr/>
                    <a:lstStyle/>
                    <a:p>
                      <a:pPr>
                        <a:lnSpc>
                          <a:spcPct val="100000"/>
                        </a:lnSpc>
                      </a:pPr>
                      <a:endParaRPr sz="800">
                        <a:latin typeface="Times New Roman"/>
                        <a:cs typeface="Times New Roman"/>
                      </a:endParaRPr>
                    </a:p>
                  </a:txBody>
                  <a:tcPr marL="0" marR="0" marT="0" marB="0">
                    <a:lnB w="9525">
                      <a:solidFill>
                        <a:srgbClr val="000000"/>
                      </a:solidFill>
                      <a:prstDash val="solid"/>
                    </a:lnB>
                    <a:solidFill>
                      <a:srgbClr val="FFFFFF"/>
                    </a:solidFill>
                  </a:tcPr>
                </a:tc>
                <a:tc>
                  <a:txBody>
                    <a:bodyPr/>
                    <a:lstStyle/>
                    <a:p>
                      <a:pPr>
                        <a:lnSpc>
                          <a:spcPct val="100000"/>
                        </a:lnSpc>
                      </a:pPr>
                      <a:endParaRPr sz="800">
                        <a:latin typeface="Times New Roman"/>
                        <a:cs typeface="Times New Roman"/>
                      </a:endParaRPr>
                    </a:p>
                  </a:txBody>
                  <a:tcPr marL="0" marR="0" marT="0" marB="0">
                    <a:lnB w="9525">
                      <a:solidFill>
                        <a:srgbClr val="000000"/>
                      </a:solidFill>
                      <a:prstDash val="solid"/>
                    </a:lnB>
                    <a:solidFill>
                      <a:srgbClr val="FFFFFF"/>
                    </a:solidFill>
                  </a:tcPr>
                </a:tc>
                <a:tc>
                  <a:txBody>
                    <a:bodyPr/>
                    <a:lstStyle/>
                    <a:p>
                      <a:pPr marL="30480" algn="ctr">
                        <a:lnSpc>
                          <a:spcPts val="635"/>
                        </a:lnSpc>
                      </a:pPr>
                      <a:endParaRPr lang="en-IE" sz="900" i="1">
                        <a:latin typeface="Arial"/>
                        <a:cs typeface="Arial"/>
                      </a:endParaRPr>
                    </a:p>
                    <a:p>
                      <a:pPr marL="30480" algn="ctr">
                        <a:lnSpc>
                          <a:spcPts val="635"/>
                        </a:lnSpc>
                      </a:pPr>
                      <a:r>
                        <a:rPr sz="900" i="1">
                          <a:latin typeface="Arial"/>
                          <a:cs typeface="Arial"/>
                        </a:rPr>
                        <a:t>P</a:t>
                      </a:r>
                      <a:r>
                        <a:rPr sz="900" i="1" spc="30">
                          <a:latin typeface="Arial"/>
                          <a:cs typeface="Arial"/>
                        </a:rPr>
                        <a:t> </a:t>
                      </a:r>
                      <a:r>
                        <a:rPr sz="900">
                          <a:latin typeface="Arial"/>
                          <a:cs typeface="Arial"/>
                        </a:rPr>
                        <a:t>=</a:t>
                      </a:r>
                      <a:r>
                        <a:rPr sz="900" spc="30">
                          <a:latin typeface="Arial"/>
                          <a:cs typeface="Arial"/>
                        </a:rPr>
                        <a:t> </a:t>
                      </a:r>
                      <a:r>
                        <a:rPr sz="900" spc="-20">
                          <a:latin typeface="Arial"/>
                          <a:cs typeface="Arial"/>
                        </a:rPr>
                        <a:t>.094</a:t>
                      </a:r>
                      <a:endParaRPr sz="900">
                        <a:latin typeface="Arial"/>
                        <a:cs typeface="Arial"/>
                      </a:endParaRPr>
                    </a:p>
                  </a:txBody>
                  <a:tcPr marL="0" marR="0" marT="0" marB="0">
                    <a:lnR w="9525">
                      <a:solidFill>
                        <a:srgbClr val="000000"/>
                      </a:solidFill>
                      <a:prstDash val="solid"/>
                    </a:lnR>
                    <a:lnB w="9525">
                      <a:solidFill>
                        <a:srgbClr val="000000"/>
                      </a:solidFill>
                      <a:prstDash val="solid"/>
                    </a:lnB>
                    <a:solidFill>
                      <a:srgbClr val="FFFFFF"/>
                    </a:solidFill>
                  </a:tcPr>
                </a:tc>
                <a:extLst>
                  <a:ext uri="{0D108BD9-81ED-4DB2-BD59-A6C34878D82A}">
                    <a16:rowId xmlns:a16="http://schemas.microsoft.com/office/drawing/2014/main" val="10003"/>
                  </a:ext>
                </a:extLst>
              </a:tr>
              <a:tr h="389937">
                <a:tc>
                  <a:txBody>
                    <a:bodyPr/>
                    <a:lstStyle/>
                    <a:p>
                      <a:pPr marL="53975">
                        <a:lnSpc>
                          <a:spcPct val="100000"/>
                        </a:lnSpc>
                        <a:spcBef>
                          <a:spcPts val="55"/>
                        </a:spcBef>
                      </a:pPr>
                      <a:r>
                        <a:rPr sz="1000" b="1" spc="-10">
                          <a:latin typeface="Arial"/>
                          <a:cs typeface="Arial"/>
                        </a:rPr>
                        <a:t>Fatigue</a:t>
                      </a:r>
                      <a:endParaRPr sz="1000">
                        <a:latin typeface="Arial"/>
                        <a:cs typeface="Arial"/>
                      </a:endParaRPr>
                    </a:p>
                  </a:txBody>
                  <a:tcPr marL="0" marR="0" marT="6985" marB="0">
                    <a:lnL w="9525">
                      <a:solidFill>
                        <a:srgbClr val="000000"/>
                      </a:solidFill>
                      <a:prstDash val="solid"/>
                    </a:lnL>
                    <a:lnT w="9525">
                      <a:solidFill>
                        <a:srgbClr val="000000"/>
                      </a:solidFill>
                      <a:prstDash val="solid"/>
                    </a:lnT>
                    <a:lnB w="9525">
                      <a:solidFill>
                        <a:srgbClr val="000000"/>
                      </a:solidFill>
                      <a:prstDash val="solid"/>
                    </a:lnB>
                    <a:solidFill>
                      <a:srgbClr val="FFFFFF"/>
                    </a:solidFill>
                  </a:tcPr>
                </a:tc>
                <a:tc>
                  <a:txBody>
                    <a:bodyPr/>
                    <a:lstStyle/>
                    <a:p>
                      <a:pPr marL="55880" marR="85090">
                        <a:lnSpc>
                          <a:spcPct val="106600"/>
                        </a:lnSpc>
                        <a:spcBef>
                          <a:spcPts val="65"/>
                        </a:spcBef>
                      </a:pPr>
                      <a:r>
                        <a:rPr sz="900">
                          <a:latin typeface="Arial"/>
                          <a:cs typeface="Arial"/>
                        </a:rPr>
                        <a:t>Median</a:t>
                      </a:r>
                      <a:r>
                        <a:rPr sz="900" spc="70">
                          <a:latin typeface="Arial"/>
                          <a:cs typeface="Arial"/>
                        </a:rPr>
                        <a:t> </a:t>
                      </a:r>
                      <a:r>
                        <a:rPr sz="900" spc="-20">
                          <a:latin typeface="Arial"/>
                          <a:cs typeface="Arial"/>
                        </a:rPr>
                        <a:t>TTD,</a:t>
                      </a:r>
                      <a:r>
                        <a:rPr sz="900" spc="500">
                          <a:latin typeface="Arial"/>
                          <a:cs typeface="Arial"/>
                        </a:rPr>
                        <a:t> </a:t>
                      </a:r>
                      <a:r>
                        <a:rPr sz="900">
                          <a:latin typeface="Arial"/>
                          <a:cs typeface="Arial"/>
                        </a:rPr>
                        <a:t>mo</a:t>
                      </a:r>
                      <a:r>
                        <a:rPr sz="900" spc="60">
                          <a:latin typeface="Arial"/>
                          <a:cs typeface="Arial"/>
                        </a:rPr>
                        <a:t> </a:t>
                      </a:r>
                      <a:r>
                        <a:rPr sz="900">
                          <a:latin typeface="Arial"/>
                          <a:cs typeface="Arial"/>
                        </a:rPr>
                        <a:t>(95%</a:t>
                      </a:r>
                      <a:r>
                        <a:rPr sz="900" spc="60">
                          <a:latin typeface="Arial"/>
                          <a:cs typeface="Arial"/>
                        </a:rPr>
                        <a:t> </a:t>
                      </a:r>
                      <a:r>
                        <a:rPr sz="900" spc="-25">
                          <a:latin typeface="Arial"/>
                          <a:cs typeface="Arial"/>
                        </a:rPr>
                        <a:t>CI)</a:t>
                      </a:r>
                      <a:endParaRPr sz="900">
                        <a:latin typeface="Arial"/>
                        <a:cs typeface="Arial"/>
                      </a:endParaRPr>
                    </a:p>
                  </a:txBody>
                  <a:tcPr marL="0" marR="0" marT="8255" marB="0">
                    <a:lnT w="9525">
                      <a:solidFill>
                        <a:srgbClr val="000000"/>
                      </a:solidFill>
                      <a:prstDash val="solid"/>
                    </a:lnT>
                    <a:lnB w="9525">
                      <a:solidFill>
                        <a:srgbClr val="000000"/>
                      </a:solidFill>
                      <a:prstDash val="solid"/>
                    </a:lnB>
                    <a:solidFill>
                      <a:srgbClr val="FFFFFF"/>
                    </a:solidFill>
                  </a:tcPr>
                </a:tc>
                <a:tc>
                  <a:txBody>
                    <a:bodyPr/>
                    <a:lstStyle/>
                    <a:p>
                      <a:pPr marL="92710">
                        <a:lnSpc>
                          <a:spcPct val="100000"/>
                        </a:lnSpc>
                        <a:spcBef>
                          <a:spcPts val="110"/>
                        </a:spcBef>
                      </a:pPr>
                      <a:r>
                        <a:rPr sz="900">
                          <a:latin typeface="Arial"/>
                          <a:cs typeface="Arial"/>
                        </a:rPr>
                        <a:t>2.0</a:t>
                      </a:r>
                      <a:r>
                        <a:rPr sz="900" spc="110">
                          <a:latin typeface="Arial"/>
                          <a:cs typeface="Arial"/>
                        </a:rPr>
                        <a:t> </a:t>
                      </a:r>
                      <a:r>
                        <a:rPr sz="900">
                          <a:latin typeface="Arial"/>
                          <a:cs typeface="Arial"/>
                        </a:rPr>
                        <a:t>(1.5-</a:t>
                      </a:r>
                      <a:r>
                        <a:rPr sz="900" spc="-20">
                          <a:latin typeface="Arial"/>
                          <a:cs typeface="Arial"/>
                        </a:rPr>
                        <a:t>2.8)</a:t>
                      </a:r>
                      <a:endParaRPr sz="9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32080">
                        <a:lnSpc>
                          <a:spcPct val="100000"/>
                        </a:lnSpc>
                        <a:spcBef>
                          <a:spcPts val="110"/>
                        </a:spcBef>
                      </a:pPr>
                      <a:r>
                        <a:rPr sz="900">
                          <a:latin typeface="Arial"/>
                          <a:cs typeface="Arial"/>
                        </a:rPr>
                        <a:t>1.1</a:t>
                      </a:r>
                      <a:r>
                        <a:rPr sz="900" spc="110">
                          <a:latin typeface="Arial"/>
                          <a:cs typeface="Arial"/>
                        </a:rPr>
                        <a:t> </a:t>
                      </a:r>
                      <a:r>
                        <a:rPr sz="900">
                          <a:latin typeface="Arial"/>
                          <a:cs typeface="Arial"/>
                        </a:rPr>
                        <a:t>(1.0-</a:t>
                      </a:r>
                      <a:r>
                        <a:rPr sz="900" spc="-20">
                          <a:latin typeface="Arial"/>
                          <a:cs typeface="Arial"/>
                        </a:rPr>
                        <a:t>1.8)</a:t>
                      </a:r>
                      <a:endParaRPr sz="9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00965">
                        <a:lnSpc>
                          <a:spcPct val="100000"/>
                        </a:lnSpc>
                        <a:spcBef>
                          <a:spcPts val="110"/>
                        </a:spcBef>
                      </a:pPr>
                      <a:r>
                        <a:rPr sz="900">
                          <a:latin typeface="Arial"/>
                          <a:cs typeface="Arial"/>
                        </a:rPr>
                        <a:t>0.76</a:t>
                      </a:r>
                      <a:r>
                        <a:rPr sz="900" spc="145">
                          <a:latin typeface="Arial"/>
                          <a:cs typeface="Arial"/>
                        </a:rPr>
                        <a:t> </a:t>
                      </a:r>
                      <a:r>
                        <a:rPr sz="900">
                          <a:latin typeface="Arial"/>
                          <a:cs typeface="Arial"/>
                        </a:rPr>
                        <a:t>(0.61-</a:t>
                      </a:r>
                      <a:r>
                        <a:rPr sz="900" spc="-10">
                          <a:latin typeface="Arial"/>
                          <a:cs typeface="Arial"/>
                        </a:rPr>
                        <a:t>0.96)</a:t>
                      </a:r>
                      <a:endParaRPr sz="900">
                        <a:latin typeface="Arial"/>
                        <a:cs typeface="Arial"/>
                      </a:endParaRPr>
                    </a:p>
                    <a:p>
                      <a:pPr marL="226060">
                        <a:lnSpc>
                          <a:spcPct val="100000"/>
                        </a:lnSpc>
                        <a:spcBef>
                          <a:spcPts val="40"/>
                        </a:spcBef>
                      </a:pPr>
                      <a:r>
                        <a:rPr sz="900" i="1">
                          <a:latin typeface="Arial"/>
                          <a:cs typeface="Arial"/>
                        </a:rPr>
                        <a:t>P</a:t>
                      </a:r>
                      <a:r>
                        <a:rPr sz="900" i="1" spc="30">
                          <a:latin typeface="Arial"/>
                          <a:cs typeface="Arial"/>
                        </a:rPr>
                        <a:t> </a:t>
                      </a:r>
                      <a:r>
                        <a:rPr sz="900">
                          <a:latin typeface="Arial"/>
                          <a:cs typeface="Arial"/>
                        </a:rPr>
                        <a:t>=</a:t>
                      </a:r>
                      <a:r>
                        <a:rPr sz="900" spc="30">
                          <a:latin typeface="Arial"/>
                          <a:cs typeface="Arial"/>
                        </a:rPr>
                        <a:t> </a:t>
                      </a:r>
                      <a:r>
                        <a:rPr sz="900" spc="-20">
                          <a:latin typeface="Arial"/>
                          <a:cs typeface="Arial"/>
                        </a:rPr>
                        <a:t>.021</a:t>
                      </a:r>
                      <a:endParaRPr sz="9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32080">
                        <a:lnSpc>
                          <a:spcPct val="100000"/>
                        </a:lnSpc>
                        <a:spcBef>
                          <a:spcPts val="110"/>
                        </a:spcBef>
                      </a:pPr>
                      <a:r>
                        <a:rPr sz="900">
                          <a:latin typeface="Arial"/>
                          <a:cs typeface="Arial"/>
                        </a:rPr>
                        <a:t>2.2</a:t>
                      </a:r>
                      <a:r>
                        <a:rPr sz="900" spc="110">
                          <a:latin typeface="Arial"/>
                          <a:cs typeface="Arial"/>
                        </a:rPr>
                        <a:t> </a:t>
                      </a:r>
                      <a:r>
                        <a:rPr sz="900">
                          <a:latin typeface="Arial"/>
                          <a:cs typeface="Arial"/>
                        </a:rPr>
                        <a:t>(1.2-</a:t>
                      </a:r>
                      <a:r>
                        <a:rPr sz="900" spc="-20">
                          <a:latin typeface="Arial"/>
                          <a:cs typeface="Arial"/>
                        </a:rPr>
                        <a:t>4.4)</a:t>
                      </a:r>
                      <a:endParaRPr sz="9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32080">
                        <a:lnSpc>
                          <a:spcPct val="100000"/>
                        </a:lnSpc>
                        <a:spcBef>
                          <a:spcPts val="110"/>
                        </a:spcBef>
                      </a:pPr>
                      <a:r>
                        <a:rPr sz="900">
                          <a:latin typeface="Arial"/>
                          <a:cs typeface="Arial"/>
                        </a:rPr>
                        <a:t>2.3</a:t>
                      </a:r>
                      <a:r>
                        <a:rPr sz="900" spc="110">
                          <a:latin typeface="Arial"/>
                          <a:cs typeface="Arial"/>
                        </a:rPr>
                        <a:t> </a:t>
                      </a:r>
                      <a:r>
                        <a:rPr sz="900">
                          <a:latin typeface="Arial"/>
                          <a:cs typeface="Arial"/>
                        </a:rPr>
                        <a:t>(1.3-</a:t>
                      </a:r>
                      <a:r>
                        <a:rPr sz="900" spc="-20">
                          <a:latin typeface="Arial"/>
                          <a:cs typeface="Arial"/>
                        </a:rPr>
                        <a:t>3.7)</a:t>
                      </a:r>
                      <a:endParaRPr sz="9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00965">
                        <a:lnSpc>
                          <a:spcPct val="100000"/>
                        </a:lnSpc>
                        <a:spcBef>
                          <a:spcPts val="110"/>
                        </a:spcBef>
                      </a:pPr>
                      <a:r>
                        <a:rPr sz="900">
                          <a:latin typeface="Arial"/>
                          <a:cs typeface="Arial"/>
                        </a:rPr>
                        <a:t>0.82</a:t>
                      </a:r>
                      <a:r>
                        <a:rPr sz="900" spc="145">
                          <a:latin typeface="Arial"/>
                          <a:cs typeface="Arial"/>
                        </a:rPr>
                        <a:t> </a:t>
                      </a:r>
                      <a:r>
                        <a:rPr sz="900">
                          <a:latin typeface="Arial"/>
                          <a:cs typeface="Arial"/>
                        </a:rPr>
                        <a:t>(0.55-</a:t>
                      </a:r>
                      <a:r>
                        <a:rPr sz="900" spc="-10">
                          <a:latin typeface="Arial"/>
                          <a:cs typeface="Arial"/>
                        </a:rPr>
                        <a:t>1.22)</a:t>
                      </a:r>
                      <a:endParaRPr sz="900">
                        <a:latin typeface="Arial"/>
                        <a:cs typeface="Arial"/>
                      </a:endParaRPr>
                    </a:p>
                    <a:p>
                      <a:pPr marL="247015">
                        <a:lnSpc>
                          <a:spcPct val="100000"/>
                        </a:lnSpc>
                        <a:spcBef>
                          <a:spcPts val="40"/>
                        </a:spcBef>
                      </a:pPr>
                      <a:r>
                        <a:rPr sz="900" i="1">
                          <a:latin typeface="Arial"/>
                          <a:cs typeface="Arial"/>
                        </a:rPr>
                        <a:t>P</a:t>
                      </a:r>
                      <a:r>
                        <a:rPr sz="900" i="1" spc="30">
                          <a:latin typeface="Arial"/>
                          <a:cs typeface="Arial"/>
                        </a:rPr>
                        <a:t> </a:t>
                      </a:r>
                      <a:r>
                        <a:rPr sz="900">
                          <a:latin typeface="Arial"/>
                          <a:cs typeface="Arial"/>
                        </a:rPr>
                        <a:t>=</a:t>
                      </a:r>
                      <a:r>
                        <a:rPr sz="900" spc="30">
                          <a:latin typeface="Arial"/>
                          <a:cs typeface="Arial"/>
                        </a:rPr>
                        <a:t> </a:t>
                      </a:r>
                      <a:r>
                        <a:rPr sz="900" spc="-25">
                          <a:latin typeface="Arial"/>
                          <a:cs typeface="Arial"/>
                        </a:rPr>
                        <a:t>.32</a:t>
                      </a:r>
                      <a:endParaRPr sz="900">
                        <a:latin typeface="Arial"/>
                        <a:cs typeface="Arial"/>
                      </a:endParaRPr>
                    </a:p>
                  </a:txBody>
                  <a:tcPr marL="0" marR="0" marT="13970" marB="0">
                    <a:lnR w="9525">
                      <a:solidFill>
                        <a:srgbClr val="000000"/>
                      </a:solidFill>
                      <a:prstDash val="solid"/>
                    </a:lnR>
                    <a:lnT w="9525">
                      <a:solidFill>
                        <a:srgbClr val="000000"/>
                      </a:solidFill>
                      <a:prstDash val="solid"/>
                    </a:lnT>
                    <a:lnB w="9525">
                      <a:solidFill>
                        <a:srgbClr val="000000"/>
                      </a:solidFill>
                      <a:prstDash val="solid"/>
                    </a:lnB>
                    <a:solidFill>
                      <a:srgbClr val="FFFFFF"/>
                    </a:solidFill>
                  </a:tcPr>
                </a:tc>
                <a:extLst>
                  <a:ext uri="{0D108BD9-81ED-4DB2-BD59-A6C34878D82A}">
                    <a16:rowId xmlns:a16="http://schemas.microsoft.com/office/drawing/2014/main" val="10004"/>
                  </a:ext>
                </a:extLst>
              </a:tr>
              <a:tr h="389937">
                <a:tc>
                  <a:txBody>
                    <a:bodyPr/>
                    <a:lstStyle/>
                    <a:p>
                      <a:pPr marL="53975">
                        <a:lnSpc>
                          <a:spcPct val="100000"/>
                        </a:lnSpc>
                        <a:spcBef>
                          <a:spcPts val="110"/>
                        </a:spcBef>
                      </a:pPr>
                      <a:r>
                        <a:rPr sz="900" b="1" spc="-20">
                          <a:latin typeface="Arial"/>
                          <a:cs typeface="Arial"/>
                        </a:rPr>
                        <a:t>Pain</a:t>
                      </a:r>
                      <a:endParaRPr sz="900">
                        <a:latin typeface="Arial"/>
                        <a:cs typeface="Arial"/>
                      </a:endParaRPr>
                    </a:p>
                  </a:txBody>
                  <a:tcPr marL="0" marR="0" marT="13970" marB="0">
                    <a:lnL w="9525">
                      <a:solidFill>
                        <a:srgbClr val="000000"/>
                      </a:solidFill>
                      <a:prstDash val="solid"/>
                    </a:lnL>
                    <a:lnT w="9525">
                      <a:solidFill>
                        <a:srgbClr val="000000"/>
                      </a:solidFill>
                      <a:prstDash val="solid"/>
                    </a:lnT>
                    <a:lnB w="9525">
                      <a:solidFill>
                        <a:srgbClr val="000000"/>
                      </a:solidFill>
                      <a:prstDash val="solid"/>
                    </a:lnB>
                    <a:solidFill>
                      <a:srgbClr val="FFFFFF"/>
                    </a:solidFill>
                  </a:tcPr>
                </a:tc>
                <a:tc>
                  <a:txBody>
                    <a:bodyPr/>
                    <a:lstStyle/>
                    <a:p>
                      <a:pPr marL="55880" marR="85090">
                        <a:lnSpc>
                          <a:spcPct val="106600"/>
                        </a:lnSpc>
                        <a:spcBef>
                          <a:spcPts val="65"/>
                        </a:spcBef>
                      </a:pPr>
                      <a:r>
                        <a:rPr sz="900">
                          <a:latin typeface="Arial"/>
                          <a:cs typeface="Arial"/>
                        </a:rPr>
                        <a:t>Median</a:t>
                      </a:r>
                      <a:r>
                        <a:rPr sz="900" spc="70">
                          <a:latin typeface="Arial"/>
                          <a:cs typeface="Arial"/>
                        </a:rPr>
                        <a:t> </a:t>
                      </a:r>
                      <a:r>
                        <a:rPr sz="900" spc="-20">
                          <a:latin typeface="Arial"/>
                          <a:cs typeface="Arial"/>
                        </a:rPr>
                        <a:t>TTD,</a:t>
                      </a:r>
                      <a:r>
                        <a:rPr sz="900" spc="500">
                          <a:latin typeface="Arial"/>
                          <a:cs typeface="Arial"/>
                        </a:rPr>
                        <a:t> </a:t>
                      </a:r>
                      <a:r>
                        <a:rPr sz="900">
                          <a:latin typeface="Arial"/>
                          <a:cs typeface="Arial"/>
                        </a:rPr>
                        <a:t>mo</a:t>
                      </a:r>
                      <a:r>
                        <a:rPr sz="900" spc="60">
                          <a:latin typeface="Arial"/>
                          <a:cs typeface="Arial"/>
                        </a:rPr>
                        <a:t> </a:t>
                      </a:r>
                      <a:r>
                        <a:rPr sz="900">
                          <a:latin typeface="Arial"/>
                          <a:cs typeface="Arial"/>
                        </a:rPr>
                        <a:t>(95%</a:t>
                      </a:r>
                      <a:r>
                        <a:rPr sz="900" spc="60">
                          <a:latin typeface="Arial"/>
                          <a:cs typeface="Arial"/>
                        </a:rPr>
                        <a:t> </a:t>
                      </a:r>
                      <a:r>
                        <a:rPr sz="900" spc="-25">
                          <a:latin typeface="Arial"/>
                          <a:cs typeface="Arial"/>
                        </a:rPr>
                        <a:t>CI)</a:t>
                      </a:r>
                      <a:endParaRPr sz="900">
                        <a:latin typeface="Arial"/>
                        <a:cs typeface="Arial"/>
                      </a:endParaRPr>
                    </a:p>
                  </a:txBody>
                  <a:tcPr marL="0" marR="0" marT="8255" marB="0">
                    <a:lnT w="9525">
                      <a:solidFill>
                        <a:srgbClr val="000000"/>
                      </a:solidFill>
                      <a:prstDash val="solid"/>
                    </a:lnT>
                    <a:lnB w="9525">
                      <a:solidFill>
                        <a:srgbClr val="000000"/>
                      </a:solidFill>
                      <a:prstDash val="solid"/>
                    </a:lnB>
                    <a:solidFill>
                      <a:srgbClr val="FFFFFF"/>
                    </a:solidFill>
                  </a:tcPr>
                </a:tc>
                <a:tc>
                  <a:txBody>
                    <a:bodyPr/>
                    <a:lstStyle/>
                    <a:p>
                      <a:pPr marL="92710">
                        <a:lnSpc>
                          <a:spcPct val="100000"/>
                        </a:lnSpc>
                        <a:spcBef>
                          <a:spcPts val="110"/>
                        </a:spcBef>
                      </a:pPr>
                      <a:r>
                        <a:rPr sz="900">
                          <a:latin typeface="Arial"/>
                          <a:cs typeface="Arial"/>
                        </a:rPr>
                        <a:t>3.7</a:t>
                      </a:r>
                      <a:r>
                        <a:rPr sz="900" spc="110">
                          <a:latin typeface="Arial"/>
                          <a:cs typeface="Arial"/>
                        </a:rPr>
                        <a:t> </a:t>
                      </a:r>
                      <a:r>
                        <a:rPr sz="900">
                          <a:latin typeface="Arial"/>
                          <a:cs typeface="Arial"/>
                        </a:rPr>
                        <a:t>(2.8-</a:t>
                      </a:r>
                      <a:r>
                        <a:rPr sz="900" spc="-20">
                          <a:latin typeface="Arial"/>
                          <a:cs typeface="Arial"/>
                        </a:rPr>
                        <a:t>5.2)</a:t>
                      </a:r>
                      <a:endParaRPr sz="9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32080">
                        <a:lnSpc>
                          <a:spcPct val="100000"/>
                        </a:lnSpc>
                        <a:spcBef>
                          <a:spcPts val="110"/>
                        </a:spcBef>
                      </a:pPr>
                      <a:r>
                        <a:rPr sz="900">
                          <a:latin typeface="Arial"/>
                          <a:cs typeface="Arial"/>
                        </a:rPr>
                        <a:t>4.6</a:t>
                      </a:r>
                      <a:r>
                        <a:rPr sz="900" spc="110">
                          <a:latin typeface="Arial"/>
                          <a:cs typeface="Arial"/>
                        </a:rPr>
                        <a:t> </a:t>
                      </a:r>
                      <a:r>
                        <a:rPr sz="900">
                          <a:latin typeface="Arial"/>
                          <a:cs typeface="Arial"/>
                        </a:rPr>
                        <a:t>(3.1-</a:t>
                      </a:r>
                      <a:r>
                        <a:rPr sz="900" spc="-20">
                          <a:latin typeface="Arial"/>
                          <a:cs typeface="Arial"/>
                        </a:rPr>
                        <a:t>6.3)</a:t>
                      </a:r>
                      <a:endParaRPr sz="9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00965">
                        <a:lnSpc>
                          <a:spcPct val="100000"/>
                        </a:lnSpc>
                        <a:spcBef>
                          <a:spcPts val="110"/>
                        </a:spcBef>
                      </a:pPr>
                      <a:r>
                        <a:rPr sz="900">
                          <a:latin typeface="Arial"/>
                          <a:cs typeface="Arial"/>
                        </a:rPr>
                        <a:t>1.00</a:t>
                      </a:r>
                      <a:r>
                        <a:rPr sz="900" spc="145">
                          <a:latin typeface="Arial"/>
                          <a:cs typeface="Arial"/>
                        </a:rPr>
                        <a:t> </a:t>
                      </a:r>
                      <a:r>
                        <a:rPr sz="900">
                          <a:latin typeface="Arial"/>
                          <a:cs typeface="Arial"/>
                        </a:rPr>
                        <a:t>(0.79-</a:t>
                      </a:r>
                      <a:r>
                        <a:rPr sz="900" spc="-10">
                          <a:latin typeface="Arial"/>
                          <a:cs typeface="Arial"/>
                        </a:rPr>
                        <a:t>1.27)</a:t>
                      </a:r>
                      <a:endParaRPr sz="900">
                        <a:latin typeface="Arial"/>
                        <a:cs typeface="Arial"/>
                      </a:endParaRPr>
                    </a:p>
                    <a:p>
                      <a:pPr marL="247015">
                        <a:lnSpc>
                          <a:spcPct val="100000"/>
                        </a:lnSpc>
                        <a:spcBef>
                          <a:spcPts val="40"/>
                        </a:spcBef>
                      </a:pPr>
                      <a:r>
                        <a:rPr sz="900" i="1">
                          <a:latin typeface="Arial"/>
                          <a:cs typeface="Arial"/>
                        </a:rPr>
                        <a:t>P</a:t>
                      </a:r>
                      <a:r>
                        <a:rPr sz="900" i="1" spc="30">
                          <a:latin typeface="Arial"/>
                          <a:cs typeface="Arial"/>
                        </a:rPr>
                        <a:t> </a:t>
                      </a:r>
                      <a:r>
                        <a:rPr sz="900">
                          <a:latin typeface="Arial"/>
                          <a:cs typeface="Arial"/>
                        </a:rPr>
                        <a:t>=</a:t>
                      </a:r>
                      <a:r>
                        <a:rPr sz="900" spc="30">
                          <a:latin typeface="Arial"/>
                          <a:cs typeface="Arial"/>
                        </a:rPr>
                        <a:t> </a:t>
                      </a:r>
                      <a:r>
                        <a:rPr sz="900" spc="-25">
                          <a:latin typeface="Arial"/>
                          <a:cs typeface="Arial"/>
                        </a:rPr>
                        <a:t>.97</a:t>
                      </a:r>
                      <a:endParaRPr sz="9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32080">
                        <a:lnSpc>
                          <a:spcPct val="100000"/>
                        </a:lnSpc>
                        <a:spcBef>
                          <a:spcPts val="110"/>
                        </a:spcBef>
                      </a:pPr>
                      <a:r>
                        <a:rPr sz="900">
                          <a:latin typeface="Arial"/>
                          <a:cs typeface="Arial"/>
                        </a:rPr>
                        <a:t>4.4</a:t>
                      </a:r>
                      <a:r>
                        <a:rPr sz="900" spc="110">
                          <a:latin typeface="Arial"/>
                          <a:cs typeface="Arial"/>
                        </a:rPr>
                        <a:t> </a:t>
                      </a:r>
                      <a:r>
                        <a:rPr sz="900">
                          <a:latin typeface="Arial"/>
                          <a:cs typeface="Arial"/>
                        </a:rPr>
                        <a:t>(1.5-</a:t>
                      </a:r>
                      <a:r>
                        <a:rPr sz="900" spc="-20">
                          <a:latin typeface="Arial"/>
                          <a:cs typeface="Arial"/>
                        </a:rPr>
                        <a:t>5.3)</a:t>
                      </a:r>
                      <a:endParaRPr sz="9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32080">
                        <a:lnSpc>
                          <a:spcPct val="100000"/>
                        </a:lnSpc>
                        <a:spcBef>
                          <a:spcPts val="110"/>
                        </a:spcBef>
                      </a:pPr>
                      <a:r>
                        <a:rPr sz="900">
                          <a:latin typeface="Arial"/>
                          <a:cs typeface="Arial"/>
                        </a:rPr>
                        <a:t>2.6</a:t>
                      </a:r>
                      <a:r>
                        <a:rPr sz="900" spc="110">
                          <a:latin typeface="Arial"/>
                          <a:cs typeface="Arial"/>
                        </a:rPr>
                        <a:t> </a:t>
                      </a:r>
                      <a:r>
                        <a:rPr sz="900">
                          <a:latin typeface="Arial"/>
                          <a:cs typeface="Arial"/>
                        </a:rPr>
                        <a:t>(1.7-</a:t>
                      </a:r>
                      <a:r>
                        <a:rPr sz="900" spc="-20">
                          <a:latin typeface="Arial"/>
                          <a:cs typeface="Arial"/>
                        </a:rPr>
                        <a:t>3.6)</a:t>
                      </a:r>
                      <a:endParaRPr sz="900">
                        <a:latin typeface="Arial"/>
                        <a:cs typeface="Arial"/>
                      </a:endParaRPr>
                    </a:p>
                  </a:txBody>
                  <a:tcPr marL="0" marR="0" marT="13970" marB="0">
                    <a:lnT w="9525">
                      <a:solidFill>
                        <a:srgbClr val="000000"/>
                      </a:solidFill>
                      <a:prstDash val="solid"/>
                    </a:lnT>
                    <a:lnB w="9525">
                      <a:solidFill>
                        <a:srgbClr val="000000"/>
                      </a:solidFill>
                      <a:prstDash val="solid"/>
                    </a:lnB>
                    <a:solidFill>
                      <a:srgbClr val="FFFFFF"/>
                    </a:solidFill>
                  </a:tcPr>
                </a:tc>
                <a:tc>
                  <a:txBody>
                    <a:bodyPr/>
                    <a:lstStyle/>
                    <a:p>
                      <a:pPr marL="100965">
                        <a:lnSpc>
                          <a:spcPct val="100000"/>
                        </a:lnSpc>
                        <a:spcBef>
                          <a:spcPts val="110"/>
                        </a:spcBef>
                      </a:pPr>
                      <a:r>
                        <a:rPr sz="900">
                          <a:latin typeface="Arial"/>
                          <a:cs typeface="Arial"/>
                        </a:rPr>
                        <a:t>0.73</a:t>
                      </a:r>
                      <a:r>
                        <a:rPr sz="900" spc="145">
                          <a:latin typeface="Arial"/>
                          <a:cs typeface="Arial"/>
                        </a:rPr>
                        <a:t> </a:t>
                      </a:r>
                      <a:r>
                        <a:rPr sz="900">
                          <a:latin typeface="Arial"/>
                          <a:cs typeface="Arial"/>
                        </a:rPr>
                        <a:t>(0.49-</a:t>
                      </a:r>
                      <a:r>
                        <a:rPr sz="900" spc="-10">
                          <a:latin typeface="Arial"/>
                          <a:cs typeface="Arial"/>
                        </a:rPr>
                        <a:t>1.09)</a:t>
                      </a:r>
                      <a:endParaRPr sz="900">
                        <a:latin typeface="Arial"/>
                        <a:cs typeface="Arial"/>
                      </a:endParaRPr>
                    </a:p>
                    <a:p>
                      <a:pPr marL="247015">
                        <a:lnSpc>
                          <a:spcPct val="100000"/>
                        </a:lnSpc>
                        <a:spcBef>
                          <a:spcPts val="40"/>
                        </a:spcBef>
                      </a:pPr>
                      <a:r>
                        <a:rPr sz="900" i="1">
                          <a:latin typeface="Arial"/>
                          <a:cs typeface="Arial"/>
                        </a:rPr>
                        <a:t>P</a:t>
                      </a:r>
                      <a:r>
                        <a:rPr sz="900" i="1" spc="30">
                          <a:latin typeface="Arial"/>
                          <a:cs typeface="Arial"/>
                        </a:rPr>
                        <a:t> </a:t>
                      </a:r>
                      <a:r>
                        <a:rPr sz="900">
                          <a:latin typeface="Arial"/>
                          <a:cs typeface="Arial"/>
                        </a:rPr>
                        <a:t>=</a:t>
                      </a:r>
                      <a:r>
                        <a:rPr sz="900" spc="30">
                          <a:latin typeface="Arial"/>
                          <a:cs typeface="Arial"/>
                        </a:rPr>
                        <a:t> </a:t>
                      </a:r>
                      <a:r>
                        <a:rPr sz="900" spc="-25">
                          <a:latin typeface="Arial"/>
                          <a:cs typeface="Arial"/>
                        </a:rPr>
                        <a:t>.12</a:t>
                      </a:r>
                      <a:endParaRPr sz="900">
                        <a:latin typeface="Arial"/>
                        <a:cs typeface="Arial"/>
                      </a:endParaRPr>
                    </a:p>
                  </a:txBody>
                  <a:tcPr marL="0" marR="0" marT="13970" marB="0">
                    <a:lnR w="9525">
                      <a:solidFill>
                        <a:srgbClr val="000000"/>
                      </a:solidFill>
                      <a:prstDash val="solid"/>
                    </a:lnR>
                    <a:lnT w="9525">
                      <a:solidFill>
                        <a:srgbClr val="000000"/>
                      </a:solidFill>
                      <a:prstDash val="solid"/>
                    </a:lnT>
                    <a:lnB w="9525">
                      <a:solidFill>
                        <a:srgbClr val="000000"/>
                      </a:solidFill>
                      <a:prstDash val="solid"/>
                    </a:lnB>
                    <a:solidFill>
                      <a:srgbClr val="FFFFFF"/>
                    </a:solidFill>
                  </a:tcPr>
                </a:tc>
                <a:extLst>
                  <a:ext uri="{0D108BD9-81ED-4DB2-BD59-A6C34878D82A}">
                    <a16:rowId xmlns:a16="http://schemas.microsoft.com/office/drawing/2014/main" val="10005"/>
                  </a:ext>
                </a:extLst>
              </a:tr>
            </a:tbl>
          </a:graphicData>
        </a:graphic>
      </p:graphicFrame>
      <p:sp>
        <p:nvSpPr>
          <p:cNvPr id="7" name="object 316">
            <a:extLst>
              <a:ext uri="{FF2B5EF4-FFF2-40B4-BE49-F238E27FC236}">
                <a16:creationId xmlns:a16="http://schemas.microsoft.com/office/drawing/2014/main" id="{F9BE6075-2421-7E05-DB50-61C3DC618780}"/>
              </a:ext>
            </a:extLst>
          </p:cNvPr>
          <p:cNvSpPr txBox="1"/>
          <p:nvPr/>
        </p:nvSpPr>
        <p:spPr>
          <a:xfrm>
            <a:off x="1154825" y="4878043"/>
            <a:ext cx="8496167" cy="448649"/>
          </a:xfrm>
          <a:prstGeom prst="rect">
            <a:avLst/>
          </a:prstGeom>
        </p:spPr>
        <p:txBody>
          <a:bodyPr vert="horz" wrap="square" lIns="0" tIns="12065" rIns="0" bIns="0" rtlCol="0">
            <a:spAutoFit/>
          </a:bodyPr>
          <a:lstStyle/>
          <a:p>
            <a:pPr marL="12700" marR="191770" lvl="0" indent="0" algn="l" defTabSz="914400" rtl="0" eaLnBrk="1" fontAlgn="auto" latinLnBrk="0" hangingPunct="1">
              <a:lnSpc>
                <a:spcPct val="102600"/>
              </a:lnSpc>
              <a:spcBef>
                <a:spcPts val="95"/>
              </a:spcBef>
              <a:spcAft>
                <a:spcPts val="0"/>
              </a:spcAft>
              <a:buClrTx/>
              <a:buSzTx/>
              <a:buFontTx/>
              <a:buNone/>
              <a:tabLst/>
              <a:defRPr/>
            </a:pPr>
            <a:r>
              <a:rPr kumimoji="0" sz="700" b="0" i="0" u="none" strike="noStrike" kern="1200" cap="none" spc="0" normalizeH="0" baseline="0" noProof="0">
                <a:ln>
                  <a:noFill/>
                </a:ln>
                <a:solidFill>
                  <a:srgbClr val="54565B"/>
                </a:solidFill>
                <a:effectLst/>
                <a:uLnTx/>
                <a:uFillTx/>
                <a:latin typeface="Arial"/>
                <a:ea typeface="+mn-ea"/>
                <a:cs typeface="Arial"/>
              </a:rPr>
              <a:t>CI,</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confidence</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interval;</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EORTC</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QLQ-C30,</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European</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Organization</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for</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Research</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and</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Treatment</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of</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Cancer</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Quality</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of</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Life</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Questionnaire;</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HR,</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hazard</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ratio;</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QoL,</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quality</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of</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life;</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SG,</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sacituzumab</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govitecan;</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TPC,</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treatment</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25" normalizeH="0" baseline="0" noProof="0">
                <a:ln>
                  <a:noFill/>
                </a:ln>
                <a:solidFill>
                  <a:srgbClr val="54565B"/>
                </a:solidFill>
                <a:effectLst/>
                <a:uLnTx/>
                <a:uFillTx/>
                <a:latin typeface="Arial"/>
                <a:ea typeface="+mn-ea"/>
                <a:cs typeface="Arial"/>
              </a:rPr>
              <a:t>of</a:t>
            </a:r>
            <a:r>
              <a:rPr kumimoji="0" sz="700" b="0" i="0" u="none" strike="noStrike" kern="1200" cap="none" spc="50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physician’s</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choice; TTD,</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time</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to</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10" normalizeH="0" baseline="0" noProof="0">
                <a:ln>
                  <a:noFill/>
                </a:ln>
                <a:solidFill>
                  <a:srgbClr val="54565B"/>
                </a:solidFill>
                <a:effectLst/>
                <a:uLnTx/>
                <a:uFillTx/>
                <a:latin typeface="Arial"/>
                <a:ea typeface="+mn-ea"/>
                <a:cs typeface="Arial"/>
              </a:rPr>
              <a:t>deterioration.</a:t>
            </a:r>
            <a:r>
              <a:rPr kumimoji="0" lang="en-IE"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A</a:t>
            </a:r>
            <a:r>
              <a:rPr kumimoji="0" sz="700" b="0" i="0" u="none" strike="noStrike" kern="1200" cap="none" spc="-1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clinically</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meaningful</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deterioration</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using</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the</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predefined</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EORTC</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QLQ</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10" normalizeH="0" baseline="0" noProof="0">
                <a:ln>
                  <a:noFill/>
                </a:ln>
                <a:solidFill>
                  <a:srgbClr val="54565B"/>
                </a:solidFill>
                <a:effectLst/>
                <a:uLnTx/>
                <a:uFillTx/>
                <a:latin typeface="Arial"/>
                <a:ea typeface="+mn-ea"/>
                <a:cs typeface="Arial"/>
              </a:rPr>
              <a:t>C-</a:t>
            </a:r>
            <a:r>
              <a:rPr kumimoji="0" sz="700" b="0" i="0" u="none" strike="noStrike" kern="1200" cap="none" spc="0" normalizeH="0" baseline="0" noProof="0">
                <a:ln>
                  <a:noFill/>
                </a:ln>
                <a:solidFill>
                  <a:srgbClr val="54565B"/>
                </a:solidFill>
                <a:effectLst/>
                <a:uLnTx/>
                <a:uFillTx/>
                <a:latin typeface="Arial"/>
                <a:ea typeface="+mn-ea"/>
                <a:cs typeface="Arial"/>
              </a:rPr>
              <a:t>30</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scales</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was</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defined</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as</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at</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least</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a</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10-point</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worsening</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from</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baseline.</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Death</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is</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considered</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as</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an</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10" normalizeH="0" baseline="0" noProof="0">
                <a:ln>
                  <a:noFill/>
                </a:ln>
                <a:solidFill>
                  <a:srgbClr val="54565B"/>
                </a:solidFill>
                <a:effectLst/>
                <a:uLnTx/>
                <a:uFillTx/>
                <a:latin typeface="Arial"/>
                <a:ea typeface="+mn-ea"/>
                <a:cs typeface="Arial"/>
              </a:rPr>
              <a:t>event.</a:t>
            </a:r>
            <a:r>
              <a:rPr kumimoji="0" lang="en-IE"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HR</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and</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1" u="none" strike="noStrike" kern="1200" cap="none" spc="0" normalizeH="0" baseline="0" noProof="0">
                <a:ln>
                  <a:noFill/>
                </a:ln>
                <a:solidFill>
                  <a:srgbClr val="54565B"/>
                </a:solidFill>
                <a:effectLst/>
                <a:uLnTx/>
                <a:uFillTx/>
                <a:latin typeface="Arial"/>
                <a:ea typeface="+mn-ea"/>
                <a:cs typeface="Arial"/>
              </a:rPr>
              <a:t>P</a:t>
            </a:r>
            <a:r>
              <a:rPr kumimoji="0" sz="700" b="0" i="1"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values</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were</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estimated</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using</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a</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Cox</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proportional</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hazards</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regression</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analysis</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with</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treatment</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arm</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(SG</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vs</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TPC)</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as</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a</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covariate</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in</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the</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model</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for</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each</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subgroup</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level.</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Subjects</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with</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baseline</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score</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&gt;</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90</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for</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QLQ</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10" normalizeH="0" baseline="0" noProof="0">
                <a:ln>
                  <a:noFill/>
                </a:ln>
                <a:solidFill>
                  <a:srgbClr val="54565B"/>
                </a:solidFill>
                <a:effectLst/>
                <a:uLnTx/>
                <a:uFillTx/>
                <a:latin typeface="Arial"/>
                <a:ea typeface="+mn-ea"/>
                <a:cs typeface="Arial"/>
              </a:rPr>
              <a:t>C-</a:t>
            </a:r>
            <a:r>
              <a:rPr kumimoji="0" sz="700" b="0" i="0" u="none" strike="noStrike" kern="1200" cap="none" spc="0" normalizeH="0" baseline="0" noProof="0">
                <a:ln>
                  <a:noFill/>
                </a:ln>
                <a:solidFill>
                  <a:srgbClr val="54565B"/>
                </a:solidFill>
                <a:effectLst/>
                <a:uLnTx/>
                <a:uFillTx/>
                <a:latin typeface="Arial"/>
                <a:ea typeface="+mn-ea"/>
                <a:cs typeface="Arial"/>
              </a:rPr>
              <a:t>30</a:t>
            </a:r>
            <a:r>
              <a:rPr kumimoji="0" sz="700" b="0" i="0" u="none" strike="noStrike" kern="1200" cap="none" spc="10" normalizeH="0" baseline="0" noProof="0">
                <a:ln>
                  <a:noFill/>
                </a:ln>
                <a:solidFill>
                  <a:srgbClr val="54565B"/>
                </a:solidFill>
                <a:effectLst/>
                <a:uLnTx/>
                <a:uFillTx/>
                <a:latin typeface="Arial"/>
                <a:ea typeface="+mn-ea"/>
                <a:cs typeface="Arial"/>
              </a:rPr>
              <a:t> </a:t>
            </a:r>
            <a:r>
              <a:rPr kumimoji="0" sz="700" b="0" i="0" u="none" strike="noStrike" kern="1200" cap="none" spc="-10" normalizeH="0" baseline="0" noProof="0">
                <a:ln>
                  <a:noFill/>
                </a:ln>
                <a:solidFill>
                  <a:srgbClr val="54565B"/>
                </a:solidFill>
                <a:effectLst/>
                <a:uLnTx/>
                <a:uFillTx/>
                <a:latin typeface="Arial"/>
                <a:ea typeface="+mn-ea"/>
                <a:cs typeface="Arial"/>
              </a:rPr>
              <a:t>fatigue</a:t>
            </a:r>
            <a:r>
              <a:rPr kumimoji="0" sz="700" b="0" i="0" u="none" strike="noStrike" kern="1200" cap="none" spc="500"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and pain</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domains</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and baseline</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score</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&lt; 10</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for</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global health</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status/QoL</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were excluded</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from</a:t>
            </a:r>
            <a:r>
              <a:rPr kumimoji="0" sz="700" b="0" i="0" u="none" strike="noStrike" kern="1200" cap="none" spc="5" normalizeH="0" baseline="0" noProof="0">
                <a:ln>
                  <a:noFill/>
                </a:ln>
                <a:solidFill>
                  <a:srgbClr val="54565B"/>
                </a:solidFill>
                <a:effectLst/>
                <a:uLnTx/>
                <a:uFillTx/>
                <a:latin typeface="Arial"/>
                <a:ea typeface="+mn-ea"/>
                <a:cs typeface="Arial"/>
              </a:rPr>
              <a:t> </a:t>
            </a:r>
            <a:r>
              <a:rPr kumimoji="0" sz="700" b="0" i="0" u="none" strike="noStrike" kern="1200" cap="none" spc="0" normalizeH="0" baseline="0" noProof="0">
                <a:ln>
                  <a:noFill/>
                </a:ln>
                <a:solidFill>
                  <a:srgbClr val="54565B"/>
                </a:solidFill>
                <a:effectLst/>
                <a:uLnTx/>
                <a:uFillTx/>
                <a:latin typeface="Arial"/>
                <a:ea typeface="+mn-ea"/>
                <a:cs typeface="Arial"/>
              </a:rPr>
              <a:t>the QoL</a:t>
            </a:r>
            <a:r>
              <a:rPr kumimoji="0" sz="700" b="0" i="0" u="none" strike="noStrike" kern="1200" cap="none" spc="-10" normalizeH="0" baseline="0" noProof="0">
                <a:ln>
                  <a:noFill/>
                </a:ln>
                <a:solidFill>
                  <a:srgbClr val="54565B"/>
                </a:solidFill>
                <a:effectLst/>
                <a:uLnTx/>
                <a:uFillTx/>
                <a:latin typeface="Arial"/>
                <a:ea typeface="+mn-ea"/>
                <a:cs typeface="Arial"/>
              </a:rPr>
              <a:t> analysis.</a:t>
            </a:r>
            <a:endParaRPr kumimoji="0" sz="700" b="0" i="0" u="none" strike="noStrike" kern="1200" cap="none" spc="0" normalizeH="0" baseline="0" noProof="0">
              <a:ln>
                <a:noFill/>
              </a:ln>
              <a:solidFill>
                <a:srgbClr val="54565B"/>
              </a:solidFill>
              <a:effectLst/>
              <a:uLnTx/>
              <a:uFillTx/>
              <a:latin typeface="Arial"/>
              <a:ea typeface="+mn-ea"/>
              <a:cs typeface="Arial"/>
            </a:endParaRPr>
          </a:p>
        </p:txBody>
      </p:sp>
    </p:spTree>
    <p:extLst>
      <p:ext uri="{BB962C8B-B14F-4D97-AF65-F5344CB8AC3E}">
        <p14:creationId xmlns:p14="http://schemas.microsoft.com/office/powerpoint/2010/main" val="3793868478"/>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Gilead and Kite Oncology Template">
  <a:themeElements>
    <a:clrScheme name="Custom 19">
      <a:dk1>
        <a:srgbClr val="54565B"/>
      </a:dk1>
      <a:lt1>
        <a:srgbClr val="FFFFFF"/>
      </a:lt1>
      <a:dk2>
        <a:srgbClr val="C50E3C"/>
      </a:dk2>
      <a:lt2>
        <a:srgbClr val="C6CAC6"/>
      </a:lt2>
      <a:accent1>
        <a:srgbClr val="203661"/>
      </a:accent1>
      <a:accent2>
        <a:srgbClr val="3C587F"/>
      </a:accent2>
      <a:accent3>
        <a:srgbClr val="8DC1C5"/>
      </a:accent3>
      <a:accent4>
        <a:srgbClr val="688C38"/>
      </a:accent4>
      <a:accent5>
        <a:srgbClr val="AEB618"/>
      </a:accent5>
      <a:accent6>
        <a:srgbClr val="000000"/>
      </a:accent6>
      <a:hlink>
        <a:srgbClr val="3A6C8A"/>
      </a:hlink>
      <a:folHlink>
        <a:srgbClr val="8F7F9E"/>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9">
    <a:dk1>
      <a:srgbClr val="54565B"/>
    </a:dk1>
    <a:lt1>
      <a:srgbClr val="FFFFFF"/>
    </a:lt1>
    <a:dk2>
      <a:srgbClr val="C50E3C"/>
    </a:dk2>
    <a:lt2>
      <a:srgbClr val="C6CAC6"/>
    </a:lt2>
    <a:accent1>
      <a:srgbClr val="203661"/>
    </a:accent1>
    <a:accent2>
      <a:srgbClr val="3C587F"/>
    </a:accent2>
    <a:accent3>
      <a:srgbClr val="8DC1C5"/>
    </a:accent3>
    <a:accent4>
      <a:srgbClr val="688C38"/>
    </a:accent4>
    <a:accent5>
      <a:srgbClr val="AEB618"/>
    </a:accent5>
    <a:accent6>
      <a:srgbClr val="000000"/>
    </a:accent6>
    <a:hlink>
      <a:srgbClr val="3A6C8A"/>
    </a:hlink>
    <a:folHlink>
      <a:srgbClr val="8F7F9E"/>
    </a:folHlink>
  </a:clrScheme>
</a:themeOverride>
</file>

<file path=ppt/theme/themeOverride2.xml><?xml version="1.0" encoding="utf-8"?>
<a:themeOverride xmlns:a="http://schemas.openxmlformats.org/drawingml/2006/main">
  <a:clrScheme name="Custom 19">
    <a:dk1>
      <a:srgbClr val="54565B"/>
    </a:dk1>
    <a:lt1>
      <a:srgbClr val="FFFFFF"/>
    </a:lt1>
    <a:dk2>
      <a:srgbClr val="C50E3C"/>
    </a:dk2>
    <a:lt2>
      <a:srgbClr val="C6CAC6"/>
    </a:lt2>
    <a:accent1>
      <a:srgbClr val="203661"/>
    </a:accent1>
    <a:accent2>
      <a:srgbClr val="3C587F"/>
    </a:accent2>
    <a:accent3>
      <a:srgbClr val="8DC1C5"/>
    </a:accent3>
    <a:accent4>
      <a:srgbClr val="688C38"/>
    </a:accent4>
    <a:accent5>
      <a:srgbClr val="AEB618"/>
    </a:accent5>
    <a:accent6>
      <a:srgbClr val="000000"/>
    </a:accent6>
    <a:hlink>
      <a:srgbClr val="3A6C8A"/>
    </a:hlink>
    <a:folHlink>
      <a:srgbClr val="8F7F9E"/>
    </a:folHlink>
  </a:clrScheme>
</a:themeOverride>
</file>

<file path=ppt/theme/themeOverride3.xml><?xml version="1.0" encoding="utf-8"?>
<a:themeOverride xmlns:a="http://schemas.openxmlformats.org/drawingml/2006/main">
  <a:clrScheme name="Custom 19">
    <a:dk1>
      <a:srgbClr val="54565B"/>
    </a:dk1>
    <a:lt1>
      <a:srgbClr val="FFFFFF"/>
    </a:lt1>
    <a:dk2>
      <a:srgbClr val="C50E3C"/>
    </a:dk2>
    <a:lt2>
      <a:srgbClr val="C6CAC6"/>
    </a:lt2>
    <a:accent1>
      <a:srgbClr val="203661"/>
    </a:accent1>
    <a:accent2>
      <a:srgbClr val="3C587F"/>
    </a:accent2>
    <a:accent3>
      <a:srgbClr val="8DC1C5"/>
    </a:accent3>
    <a:accent4>
      <a:srgbClr val="688C38"/>
    </a:accent4>
    <a:accent5>
      <a:srgbClr val="AEB618"/>
    </a:accent5>
    <a:accent6>
      <a:srgbClr val="000000"/>
    </a:accent6>
    <a:hlink>
      <a:srgbClr val="3A6C8A"/>
    </a:hlink>
    <a:folHlink>
      <a:srgbClr val="8F7F9E"/>
    </a:folHlink>
  </a:clrScheme>
</a:themeOverride>
</file>

<file path=docProps/app.xml><?xml version="1.0" encoding="utf-8"?>
<Properties xmlns="http://schemas.openxmlformats.org/officeDocument/2006/extended-properties" xmlns:vt="http://schemas.openxmlformats.org/officeDocument/2006/docPropsVTypes">
  <TotalTime>53</TotalTime>
  <Words>3782</Words>
  <Application>Microsoft Office PowerPoint</Application>
  <PresentationFormat>Widescreen</PresentationFormat>
  <Paragraphs>539</Paragraphs>
  <Slides>12</Slides>
  <Notes>2</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12</vt:i4>
      </vt:variant>
    </vt:vector>
  </HeadingPairs>
  <TitlesOfParts>
    <vt:vector size="23" baseType="lpstr">
      <vt:lpstr>Apple Symbols</vt:lpstr>
      <vt:lpstr>Arial</vt:lpstr>
      <vt:lpstr>Arial Narrow</vt:lpstr>
      <vt:lpstr>Calibri</vt:lpstr>
      <vt:lpstr>Calibri Light</vt:lpstr>
      <vt:lpstr>Georgia</vt:lpstr>
      <vt:lpstr>Monaco</vt:lpstr>
      <vt:lpstr>Times New Roman</vt:lpstr>
      <vt:lpstr>Trebuchet MS</vt:lpstr>
      <vt:lpstr>Gilead and Kite Oncology Template</vt:lpstr>
      <vt:lpstr>1_Office Theme</vt:lpstr>
      <vt:lpstr>PowerPoint Presentation</vt:lpstr>
      <vt:lpstr>PowerPoint Presentation</vt:lpstr>
      <vt:lpstr>Background &amp; Introduction </vt:lpstr>
      <vt:lpstr>Methods  </vt:lpstr>
      <vt:lpstr>Results Baseline Characteristics by age subgroup</vt:lpstr>
      <vt:lpstr>Results Efficacy by age subgroup</vt:lpstr>
      <vt:lpstr>Results Responses by age subgroup</vt:lpstr>
      <vt:lpstr>Results Safety by age subgroup</vt:lpstr>
      <vt:lpstr>Results Quality of life by age subgroup</vt:lpstr>
      <vt:lpstr>Results Efficacy by relative dose intensity</vt:lpstr>
      <vt:lpstr>Conclusions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Jonas Söderholm</dc:creator>
  <cp:lastModifiedBy>Jonas Söderholm</cp:lastModifiedBy>
  <cp:revision>1</cp:revision>
  <dcterms:created xsi:type="dcterms:W3CDTF">2023-12-11T15:24:21Z</dcterms:created>
  <dcterms:modified xsi:type="dcterms:W3CDTF">2024-04-24T13:30:21Z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8c1083-8924-401d-97ae-40f5eed0fcd8_Enabled">
    <vt:lpwstr>true</vt:lpwstr>
  </property>
  <property fmtid="{D5CDD505-2E9C-101B-9397-08002B2CF9AE}" pid="3" name="MSIP_Label_418c1083-8924-401d-97ae-40f5eed0fcd8_SetDate">
    <vt:lpwstr>2023-12-11T15:38:37Z</vt:lpwstr>
  </property>
  <property fmtid="{D5CDD505-2E9C-101B-9397-08002B2CF9AE}" pid="4" name="MSIP_Label_418c1083-8924-401d-97ae-40f5eed0fcd8_Method">
    <vt:lpwstr>Standard</vt:lpwstr>
  </property>
  <property fmtid="{D5CDD505-2E9C-101B-9397-08002B2CF9AE}" pid="5" name="MSIP_Label_418c1083-8924-401d-97ae-40f5eed0fcd8_Name">
    <vt:lpwstr>418c1083-8924-401d-97ae-40f5eed0fcd8</vt:lpwstr>
  </property>
  <property fmtid="{D5CDD505-2E9C-101B-9397-08002B2CF9AE}" pid="6" name="MSIP_Label_418c1083-8924-401d-97ae-40f5eed0fcd8_SiteId">
    <vt:lpwstr>a5a8bcaa-3292-41e6-b735-5e8b21f4dbfd</vt:lpwstr>
  </property>
  <property fmtid="{D5CDD505-2E9C-101B-9397-08002B2CF9AE}" pid="7" name="MSIP_Label_418c1083-8924-401d-97ae-40f5eed0fcd8_ActionId">
    <vt:lpwstr>ec0ccdef-b165-48b7-9bce-4dcb2974adb2</vt:lpwstr>
  </property>
  <property fmtid="{D5CDD505-2E9C-101B-9397-08002B2CF9AE}" pid="8" name="MSIP_Label_418c1083-8924-401d-97ae-40f5eed0fcd8_ContentBits">
    <vt:lpwstr>0</vt:lpwstr>
  </property>
</Properties>
</file>