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4" r:id="rId2"/>
  </p:sldMasterIdLst>
  <p:notesMasterIdLst>
    <p:notesMasterId r:id="rId13"/>
  </p:notesMasterIdLst>
  <p:sldIdLst>
    <p:sldId id="13132" r:id="rId3"/>
    <p:sldId id="2147482821" r:id="rId4"/>
    <p:sldId id="2147482822" r:id="rId5"/>
    <p:sldId id="2147482823" r:id="rId6"/>
    <p:sldId id="2147482824" r:id="rId7"/>
    <p:sldId id="2147482825" r:id="rId8"/>
    <p:sldId id="2147482826" r:id="rId9"/>
    <p:sldId id="2147482827" r:id="rId10"/>
    <p:sldId id="2147482828" r:id="rId11"/>
    <p:sldId id="214748282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9214E0-01D2-1B4D-AF21-C8B7F3590073}" v="3" dt="2025-09-05T12:12:00.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4" autoAdjust="0"/>
    <p:restoredTop sz="96137"/>
  </p:normalViewPr>
  <p:slideViewPr>
    <p:cSldViewPr snapToGrid="0">
      <p:cViewPr varScale="1">
        <p:scale>
          <a:sx n="108" d="100"/>
          <a:sy n="108" d="100"/>
        </p:scale>
        <p:origin x="1128"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957184FC-CF86-4E8E-82DC-6E587E108155}"/>
    <pc:docChg chg="undo custSel modSld">
      <pc:chgData name="Jonas Söderholm" userId="b146546c-6bf2-46e5-8a26-00cca8510547" providerId="ADAL" clId="{957184FC-CF86-4E8E-82DC-6E587E108155}" dt="2024-07-11T07:54:40.724" v="91" actId="732"/>
      <pc:docMkLst>
        <pc:docMk/>
      </pc:docMkLst>
      <pc:sldChg chg="modSp mod">
        <pc:chgData name="Jonas Söderholm" userId="b146546c-6bf2-46e5-8a26-00cca8510547" providerId="ADAL" clId="{957184FC-CF86-4E8E-82DC-6E587E108155}" dt="2024-07-10T09:02:52.155" v="46" actId="20577"/>
        <pc:sldMkLst>
          <pc:docMk/>
          <pc:sldMk cId="3846850421" sldId="13132"/>
        </pc:sldMkLst>
      </pc:sldChg>
      <pc:sldChg chg="modSp mod">
        <pc:chgData name="Jonas Söderholm" userId="b146546c-6bf2-46e5-8a26-00cca8510547" providerId="ADAL" clId="{957184FC-CF86-4E8E-82DC-6E587E108155}" dt="2024-07-11T07:54:40.724" v="91" actId="732"/>
        <pc:sldMkLst>
          <pc:docMk/>
          <pc:sldMk cId="1300861861" sldId="2147482825"/>
        </pc:sldMkLst>
      </pc:sldChg>
      <pc:sldChg chg="modSp mod">
        <pc:chgData name="Jonas Söderholm" userId="b146546c-6bf2-46e5-8a26-00cca8510547" providerId="ADAL" clId="{957184FC-CF86-4E8E-82DC-6E587E108155}" dt="2024-07-11T07:49:21.913" v="56" actId="6549"/>
        <pc:sldMkLst>
          <pc:docMk/>
          <pc:sldMk cId="440240432" sldId="2147482828"/>
        </pc:sldMkLst>
      </pc:sldChg>
    </pc:docChg>
  </pc:docChgLst>
  <pc:docChgLst>
    <pc:chgData name="Jonas Söderholm" userId="b146546c-6bf2-46e5-8a26-00cca8510547" providerId="ADAL" clId="{576C5794-592B-444E-9808-FE385B907B67}"/>
    <pc:docChg chg="custSel delSld modSld modMainMaster">
      <pc:chgData name="Jonas Söderholm" userId="b146546c-6bf2-46e5-8a26-00cca8510547" providerId="ADAL" clId="{576C5794-592B-444E-9808-FE385B907B67}" dt="2024-06-17T14:52:48.111" v="19" actId="47"/>
      <pc:docMkLst>
        <pc:docMk/>
      </pc:docMkLst>
      <pc:sldChg chg="del">
        <pc:chgData name="Jonas Söderholm" userId="b146546c-6bf2-46e5-8a26-00cca8510547" providerId="ADAL" clId="{576C5794-592B-444E-9808-FE385B907B67}" dt="2024-06-17T14:52:48.111" v="19" actId="47"/>
        <pc:sldMkLst>
          <pc:docMk/>
          <pc:sldMk cId="2136014615" sldId="13169"/>
        </pc:sldMkLst>
      </pc:sldChg>
      <pc:sldChg chg="del">
        <pc:chgData name="Jonas Söderholm" userId="b146546c-6bf2-46e5-8a26-00cca8510547" providerId="ADAL" clId="{576C5794-592B-444E-9808-FE385B907B67}" dt="2024-06-17T14:52:48.111" v="19" actId="47"/>
        <pc:sldMkLst>
          <pc:docMk/>
          <pc:sldMk cId="3881515317" sldId="2147481608"/>
        </pc:sldMkLst>
      </pc:sldChg>
      <pc:sldChg chg="del">
        <pc:chgData name="Jonas Söderholm" userId="b146546c-6bf2-46e5-8a26-00cca8510547" providerId="ADAL" clId="{576C5794-592B-444E-9808-FE385B907B67}" dt="2024-06-17T14:52:48.111" v="19" actId="47"/>
        <pc:sldMkLst>
          <pc:docMk/>
          <pc:sldMk cId="512372066" sldId="2147482815"/>
        </pc:sldMkLst>
      </pc:sldChg>
      <pc:sldChg chg="del">
        <pc:chgData name="Jonas Söderholm" userId="b146546c-6bf2-46e5-8a26-00cca8510547" providerId="ADAL" clId="{576C5794-592B-444E-9808-FE385B907B67}" dt="2024-06-17T14:52:48.111" v="19" actId="47"/>
        <pc:sldMkLst>
          <pc:docMk/>
          <pc:sldMk cId="2220527489" sldId="2147482816"/>
        </pc:sldMkLst>
      </pc:sldChg>
      <pc:sldChg chg="del">
        <pc:chgData name="Jonas Söderholm" userId="b146546c-6bf2-46e5-8a26-00cca8510547" providerId="ADAL" clId="{576C5794-592B-444E-9808-FE385B907B67}" dt="2024-06-17T14:52:48.111" v="19" actId="47"/>
        <pc:sldMkLst>
          <pc:docMk/>
          <pc:sldMk cId="2240095302" sldId="2147482817"/>
        </pc:sldMkLst>
      </pc:sldChg>
      <pc:sldChg chg="del">
        <pc:chgData name="Jonas Söderholm" userId="b146546c-6bf2-46e5-8a26-00cca8510547" providerId="ADAL" clId="{576C5794-592B-444E-9808-FE385B907B67}" dt="2024-06-17T14:52:48.111" v="19" actId="47"/>
        <pc:sldMkLst>
          <pc:docMk/>
          <pc:sldMk cId="117659547" sldId="2147482818"/>
        </pc:sldMkLst>
      </pc:sldChg>
      <pc:sldChg chg="del">
        <pc:chgData name="Jonas Söderholm" userId="b146546c-6bf2-46e5-8a26-00cca8510547" providerId="ADAL" clId="{576C5794-592B-444E-9808-FE385B907B67}" dt="2024-06-17T14:52:48.111" v="19" actId="47"/>
        <pc:sldMkLst>
          <pc:docMk/>
          <pc:sldMk cId="11806390" sldId="2147482819"/>
        </pc:sldMkLst>
      </pc:sldChg>
      <pc:sldChg chg="del">
        <pc:chgData name="Jonas Söderholm" userId="b146546c-6bf2-46e5-8a26-00cca8510547" providerId="ADAL" clId="{576C5794-592B-444E-9808-FE385B907B67}" dt="2024-06-17T14:52:48.111" v="19" actId="47"/>
        <pc:sldMkLst>
          <pc:docMk/>
          <pc:sldMk cId="1479855262" sldId="2147482820"/>
        </pc:sldMkLst>
      </pc:sldChg>
      <pc:sldChg chg="modSp mod">
        <pc:chgData name="Jonas Söderholm" userId="b146546c-6bf2-46e5-8a26-00cca8510547" providerId="ADAL" clId="{576C5794-592B-444E-9808-FE385B907B67}" dt="2024-06-17T14:52:32.734" v="18" actId="14100"/>
        <pc:sldMkLst>
          <pc:docMk/>
          <pc:sldMk cId="1300861861" sldId="2147482825"/>
        </pc:sldMkLst>
      </pc:sldChg>
      <pc:sldMasterChg chg="modSldLayout">
        <pc:chgData name="Jonas Söderholm" userId="b146546c-6bf2-46e5-8a26-00cca8510547" providerId="ADAL" clId="{576C5794-592B-444E-9808-FE385B907B67}" dt="2024-06-17T14:52:11.293" v="4"/>
        <pc:sldMasterMkLst>
          <pc:docMk/>
          <pc:sldMasterMk cId="3865939024" sldId="2147483660"/>
        </pc:sldMasterMkLst>
        <pc:sldLayoutChg chg="delSp mod">
          <pc:chgData name="Jonas Söderholm" userId="b146546c-6bf2-46e5-8a26-00cca8510547" providerId="ADAL" clId="{576C5794-592B-444E-9808-FE385B907B67}" dt="2024-06-17T14:51:38.200" v="0" actId="478"/>
          <pc:sldLayoutMkLst>
            <pc:docMk/>
            <pc:sldMasterMk cId="3865939024" sldId="2147483660"/>
            <pc:sldLayoutMk cId="175741992" sldId="2147483669"/>
          </pc:sldLayoutMkLst>
        </pc:sldLayoutChg>
        <pc:sldLayoutChg chg="delSp mod">
          <pc:chgData name="Jonas Söderholm" userId="b146546c-6bf2-46e5-8a26-00cca8510547" providerId="ADAL" clId="{576C5794-592B-444E-9808-FE385B907B67}" dt="2024-06-17T14:51:56.681" v="1" actId="478"/>
          <pc:sldLayoutMkLst>
            <pc:docMk/>
            <pc:sldMasterMk cId="3865939024" sldId="2147483660"/>
            <pc:sldLayoutMk cId="436354865" sldId="2147483685"/>
          </pc:sldLayoutMkLst>
        </pc:sldLayoutChg>
        <pc:sldLayoutChg chg="delSp mod">
          <pc:chgData name="Jonas Söderholm" userId="b146546c-6bf2-46e5-8a26-00cca8510547" providerId="ADAL" clId="{576C5794-592B-444E-9808-FE385B907B67}" dt="2024-06-17T14:51:59.033" v="2" actId="478"/>
          <pc:sldLayoutMkLst>
            <pc:docMk/>
            <pc:sldMasterMk cId="3865939024" sldId="2147483660"/>
            <pc:sldLayoutMk cId="2492282672" sldId="2147483686"/>
          </pc:sldLayoutMkLst>
        </pc:sldLayoutChg>
        <pc:sldLayoutChg chg="addSp delSp modSp mod">
          <pc:chgData name="Jonas Söderholm" userId="b146546c-6bf2-46e5-8a26-00cca8510547" providerId="ADAL" clId="{576C5794-592B-444E-9808-FE385B907B67}" dt="2024-06-17T14:52:11.293" v="4"/>
          <pc:sldLayoutMkLst>
            <pc:docMk/>
            <pc:sldMasterMk cId="3865939024" sldId="2147483660"/>
            <pc:sldLayoutMk cId="4004399971" sldId="2147483693"/>
          </pc:sldLayoutMkLst>
        </pc:sldLayoutChg>
      </pc:sldMasterChg>
    </pc:docChg>
  </pc:docChgLst>
  <pc:docChgLst>
    <pc:chgData name="Jonas Söderholm" userId="b146546c-6bf2-46e5-8a26-00cca8510547" providerId="ADAL" clId="{D203C554-4A1D-4E76-B115-BC1BEB75CFA7}"/>
    <pc:docChg chg="modSld modMainMaster">
      <pc:chgData name="Jonas Söderholm" userId="b146546c-6bf2-46e5-8a26-00cca8510547" providerId="ADAL" clId="{D203C554-4A1D-4E76-B115-BC1BEB75CFA7}" dt="2024-09-06T07:48:00.766" v="7" actId="20577"/>
      <pc:docMkLst>
        <pc:docMk/>
      </pc:docMkLst>
      <pc:sldChg chg="modSp mod">
        <pc:chgData name="Jonas Söderholm" userId="b146546c-6bf2-46e5-8a26-00cca8510547" providerId="ADAL" clId="{D203C554-4A1D-4E76-B115-BC1BEB75CFA7}" dt="2024-09-06T06:57:27.034" v="1" actId="20577"/>
        <pc:sldMkLst>
          <pc:docMk/>
          <pc:sldMk cId="3846850421" sldId="13132"/>
        </pc:sldMkLst>
      </pc:sldChg>
      <pc:sldChg chg="modSp mod">
        <pc:chgData name="Jonas Söderholm" userId="b146546c-6bf2-46e5-8a26-00cca8510547" providerId="ADAL" clId="{D203C554-4A1D-4E76-B115-BC1BEB75CFA7}" dt="2024-09-06T07:48:00.766" v="7" actId="20577"/>
        <pc:sldMkLst>
          <pc:docMk/>
          <pc:sldMk cId="625220288" sldId="2147375861"/>
        </pc:sldMkLst>
      </pc:sldChg>
      <pc:sldMasterChg chg="modSp mod modSldLayout">
        <pc:chgData name="Jonas Söderholm" userId="b146546c-6bf2-46e5-8a26-00cca8510547" providerId="ADAL" clId="{D203C554-4A1D-4E76-B115-BC1BEB75CFA7}" dt="2024-09-06T07:47:49.511" v="5" actId="20577"/>
        <pc:sldMasterMkLst>
          <pc:docMk/>
          <pc:sldMasterMk cId="3865939024" sldId="2147483660"/>
        </pc:sldMasterMkLst>
        <pc:sldLayoutChg chg="modSp mod">
          <pc:chgData name="Jonas Söderholm" userId="b146546c-6bf2-46e5-8a26-00cca8510547" providerId="ADAL" clId="{D203C554-4A1D-4E76-B115-BC1BEB75CFA7}" dt="2024-09-06T07:47:49.511" v="5" actId="20577"/>
          <pc:sldLayoutMkLst>
            <pc:docMk/>
            <pc:sldMasterMk cId="3865939024" sldId="2147483660"/>
            <pc:sldLayoutMk cId="4004399971" sldId="2147483693"/>
          </pc:sldLayoutMkLst>
        </pc:sldLayoutChg>
      </pc:sldMasterChg>
    </pc:docChg>
  </pc:docChgLst>
  <pc:docChgLst>
    <pc:chgData name="Jonas Söderholm" userId="b146546c-6bf2-46e5-8a26-00cca8510547" providerId="ADAL" clId="{1BA6AFD4-5626-5074-83B3-37EDF692C4D5}"/>
    <pc:docChg chg="addSld delSld modSld modMainMaster">
      <pc:chgData name="Jonas Söderholm" userId="b146546c-6bf2-46e5-8a26-00cca8510547" providerId="ADAL" clId="{1BA6AFD4-5626-5074-83B3-37EDF692C4D5}" dt="2025-09-05T12:12:32.976" v="21" actId="20577"/>
      <pc:docMkLst>
        <pc:docMk/>
      </pc:docMkLst>
      <pc:sldChg chg="modSp mod">
        <pc:chgData name="Jonas Söderholm" userId="b146546c-6bf2-46e5-8a26-00cca8510547" providerId="ADAL" clId="{1BA6AFD4-5626-5074-83B3-37EDF692C4D5}" dt="2025-09-05T12:12:32.976" v="21" actId="20577"/>
        <pc:sldMkLst>
          <pc:docMk/>
          <pc:sldMk cId="3846850421" sldId="13132"/>
        </pc:sldMkLst>
        <pc:spChg chg="mod">
          <ac:chgData name="Jonas Söderholm" userId="b146546c-6bf2-46e5-8a26-00cca8510547" providerId="ADAL" clId="{1BA6AFD4-5626-5074-83B3-37EDF692C4D5}" dt="2025-09-05T12:12:32.976" v="21" actId="20577"/>
          <ac:spMkLst>
            <pc:docMk/>
            <pc:sldMk cId="3846850421" sldId="13132"/>
            <ac:spMk id="5" creationId="{1E3604F5-4A74-9F35-213A-C984C70E84CE}"/>
          </ac:spMkLst>
        </pc:spChg>
      </pc:sldChg>
      <pc:sldChg chg="del">
        <pc:chgData name="Jonas Söderholm" userId="b146546c-6bf2-46e5-8a26-00cca8510547" providerId="ADAL" clId="{1BA6AFD4-5626-5074-83B3-37EDF692C4D5}" dt="2025-09-05T12:12:09.185" v="7" actId="2696"/>
        <pc:sldMkLst>
          <pc:docMk/>
          <pc:sldMk cId="625220288" sldId="2147375861"/>
        </pc:sldMkLst>
      </pc:sldChg>
      <pc:sldChg chg="modSp add mod">
        <pc:chgData name="Jonas Söderholm" userId="b146546c-6bf2-46e5-8a26-00cca8510547" providerId="ADAL" clId="{1BA6AFD4-5626-5074-83B3-37EDF692C4D5}" dt="2025-09-05T12:12:04.483" v="6" actId="20577"/>
        <pc:sldMkLst>
          <pc:docMk/>
          <pc:sldMk cId="3960914040" sldId="2147482829"/>
        </pc:sldMkLst>
        <pc:spChg chg="mod">
          <ac:chgData name="Jonas Söderholm" userId="b146546c-6bf2-46e5-8a26-00cca8510547" providerId="ADAL" clId="{1BA6AFD4-5626-5074-83B3-37EDF692C4D5}" dt="2025-09-05T12:12:04.483" v="6" actId="20577"/>
          <ac:spMkLst>
            <pc:docMk/>
            <pc:sldMk cId="3960914040" sldId="2147482829"/>
            <ac:spMk id="3" creationId="{13C73636-8E41-F9A0-63D5-7D65DBFEB427}"/>
          </ac:spMkLst>
        </pc:spChg>
      </pc:sldChg>
      <pc:sldChg chg="add del">
        <pc:chgData name="Jonas Söderholm" userId="b146546c-6bf2-46e5-8a26-00cca8510547" providerId="ADAL" clId="{1BA6AFD4-5626-5074-83B3-37EDF692C4D5}" dt="2025-09-05T12:12:00.816" v="1"/>
        <pc:sldMkLst>
          <pc:docMk/>
          <pc:sldMk cId="4237635237" sldId="2147482829"/>
        </pc:sldMkLst>
      </pc:sldChg>
      <pc:sldMasterChg chg="modSp mod">
        <pc:chgData name="Jonas Söderholm" userId="b146546c-6bf2-46e5-8a26-00cca8510547" providerId="ADAL" clId="{1BA6AFD4-5626-5074-83B3-37EDF692C4D5}" dt="2025-09-05T12:12:22.949" v="13" actId="20577"/>
        <pc:sldMasterMkLst>
          <pc:docMk/>
          <pc:sldMasterMk cId="3865939024" sldId="2147483660"/>
        </pc:sldMasterMkLst>
        <pc:spChg chg="mod">
          <ac:chgData name="Jonas Söderholm" userId="b146546c-6bf2-46e5-8a26-00cca8510547" providerId="ADAL" clId="{1BA6AFD4-5626-5074-83B3-37EDF692C4D5}" dt="2025-09-05T12:12:22.949" v="13" actId="20577"/>
          <ac:spMkLst>
            <pc:docMk/>
            <pc:sldMasterMk cId="3865939024" sldId="2147483660"/>
            <ac:spMk id="4" creationId="{7941E1E4-0336-A2C2-252A-AF38E8CEDF5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C124A2-9187-4FC1-AB37-2B99492C17E2}"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899047-2EC3-4D31-9870-5B2A4939B3B0}" type="slidenum">
              <a:rPr lang="en-US" smtClean="0"/>
              <a:t>‹#›</a:t>
            </a:fld>
            <a:endParaRPr lang="en-US"/>
          </a:p>
        </p:txBody>
      </p:sp>
    </p:spTree>
    <p:extLst>
      <p:ext uri="{BB962C8B-B14F-4D97-AF65-F5344CB8AC3E}">
        <p14:creationId xmlns:p14="http://schemas.microsoft.com/office/powerpoint/2010/main" val="1361074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5465B-1F3E-4508-81BA-30485342AF0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5361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a:latin typeface="+mn-lt"/>
                <a:cs typeface="Arial" panose="020B0604020202020204" pitchFamily="34" charset="0"/>
              </a:rPr>
              <a:t>MAIN MESSAGE:</a:t>
            </a:r>
            <a:endParaRPr lang="en-US" sz="1200" b="1" u="sng" baseline="0">
              <a:latin typeface="+mn-lt"/>
              <a:cs typeface="Arial" panose="020B0604020202020204" pitchFamily="34" charset="0"/>
            </a:endParaRPr>
          </a:p>
          <a:p>
            <a:pPr marL="319088" indent="-319088">
              <a:buFont typeface="Arial" panose="020B0604020202020204" pitchFamily="34" charset="0"/>
              <a:buChar char="•"/>
            </a:pPr>
            <a:r>
              <a:rPr lang="en-US" sz="1200" b="0">
                <a:latin typeface="+mn-lt"/>
              </a:rPr>
              <a:t>This study presents the impact of BMI on efficacy and safety of SG vs TPC among patients with </a:t>
            </a:r>
            <a:r>
              <a:rPr lang="en-US" sz="1200" b="0" err="1">
                <a:latin typeface="+mn-lt"/>
              </a:rPr>
              <a:t>mTNBC</a:t>
            </a:r>
            <a:r>
              <a:rPr lang="en-US" sz="1200" b="0">
                <a:latin typeface="+mn-lt"/>
              </a:rPr>
              <a:t> from the ASCENT study</a:t>
            </a:r>
          </a:p>
          <a:p>
            <a:endParaRPr lang="en-US" sz="1200" b="1">
              <a:highlight>
                <a:srgbClr val="FFFF00"/>
              </a:highlight>
              <a:latin typeface="+mn-lt"/>
            </a:endParaRPr>
          </a:p>
          <a:p>
            <a:pPr marL="0" indent="0">
              <a:buNone/>
            </a:pPr>
            <a:r>
              <a:rPr lang="en-US" sz="1200" b="1" u="sng">
                <a:latin typeface="+mn-lt"/>
              </a:rPr>
              <a:t>KEY POINTS:</a:t>
            </a:r>
          </a:p>
          <a:p>
            <a:pPr marL="319088" indent="-319088">
              <a:buFont typeface="Arial" panose="020B0604020202020204" pitchFamily="34" charset="0"/>
              <a:buChar char="•"/>
            </a:pPr>
            <a:r>
              <a:rPr lang="en-US" sz="1200" b="0">
                <a:latin typeface="+mn-lt"/>
              </a:rPr>
              <a:t>Sacituzumab </a:t>
            </a:r>
            <a:r>
              <a:rPr lang="en-US" sz="1200" b="0" err="1">
                <a:latin typeface="+mn-lt"/>
              </a:rPr>
              <a:t>govitecan</a:t>
            </a:r>
            <a:r>
              <a:rPr lang="en-US" sz="1200" b="0">
                <a:latin typeface="+mn-lt"/>
              </a:rPr>
              <a:t> (SG) is a Trop-2─directed antibody-drug conjugate (ADC) designed with a hydrolysable linker attached to SN-38, the active metabolite of irinotecan</a:t>
            </a:r>
          </a:p>
          <a:p>
            <a:pPr marL="776288" lvl="1" indent="-319088">
              <a:buFont typeface="Arial" panose="020B0604020202020204" pitchFamily="34" charset="0"/>
              <a:buChar char="•"/>
            </a:pPr>
            <a:r>
              <a:rPr lang="en-US" sz="1200" b="0">
                <a:latin typeface="+mn-lt"/>
              </a:rPr>
              <a:t>SG is approved in multiple countries for the treatment of relapsed or refractory metastatic triple-negative breast cancer (</a:t>
            </a:r>
            <a:r>
              <a:rPr lang="en-US" sz="1200" b="0" err="1">
                <a:latin typeface="+mn-lt"/>
              </a:rPr>
              <a:t>mTNBC</a:t>
            </a:r>
            <a:r>
              <a:rPr lang="en-US" sz="1200" b="0">
                <a:latin typeface="+mn-lt"/>
              </a:rPr>
              <a:t>) based on results from the global, phase 3 ASCENT study</a:t>
            </a:r>
          </a:p>
          <a:p>
            <a:pPr marL="319088" indent="-319088">
              <a:buFont typeface="Arial" panose="020B0604020202020204" pitchFamily="34" charset="0"/>
              <a:buChar char="•"/>
            </a:pPr>
            <a:r>
              <a:rPr lang="en-US" sz="1200" b="0">
                <a:latin typeface="+mn-lt"/>
              </a:rPr>
              <a:t>In ASCENT (N = 529), significantly longer progression-free survival (PFS; hazard ratio [HR], 0.43; 95% CI, 0.35-0.54), and overall survival (OS; hazard ratio [HR], 0.51; 95% CI, 0.41-0.62) were observed with SG vs chemotherapy treatment of physician’s choice (TPC) in all patients including those with brain metastases (data cutoff: March 11, 2020; median follow-up of 17.7 months); these results were maintained with longer follow-up</a:t>
            </a:r>
          </a:p>
          <a:p>
            <a:pPr marL="319088" indent="-319088">
              <a:buFont typeface="Arial" panose="020B0604020202020204" pitchFamily="34" charset="0"/>
              <a:buChar char="•"/>
            </a:pPr>
            <a:r>
              <a:rPr lang="en-US" sz="1200" b="0">
                <a:latin typeface="+mn-lt"/>
              </a:rPr>
              <a:t>The incidence of worldwide adult obesity has more than doubled since 1990, and the World Health Organization now classifies it as a global crisis</a:t>
            </a:r>
          </a:p>
          <a:p>
            <a:pPr marL="319088" indent="-319088">
              <a:buFont typeface="Arial" panose="020B0604020202020204" pitchFamily="34" charset="0"/>
              <a:buChar char="•"/>
            </a:pPr>
            <a:r>
              <a:rPr lang="en-US" sz="1200" b="0">
                <a:latin typeface="+mn-lt"/>
              </a:rPr>
              <a:t>The impact of body mass index (BMI) on treatment outcomes, especially for ADCs like SG that have weight-based dosing, is unclear and remains an area of active research</a:t>
            </a:r>
          </a:p>
          <a:p>
            <a:pPr marL="0" indent="0">
              <a:buFont typeface="Arial" panose="020B0604020202020204" pitchFamily="34" charset="0"/>
              <a:buNone/>
            </a:pPr>
            <a:endParaRPr lang="en-US" b="1">
              <a:latin typeface="+mn-lt"/>
            </a:endParaRPr>
          </a:p>
          <a:p>
            <a:pPr marL="0" indent="0">
              <a:buFont typeface="Arial" panose="020B0604020202020204" pitchFamily="34" charset="0"/>
              <a:buNone/>
            </a:pPr>
            <a:r>
              <a:rPr lang="en-US" b="1" u="sng">
                <a:latin typeface="+mn-lt"/>
              </a:rPr>
              <a:t>REFERENCES:</a:t>
            </a:r>
          </a:p>
          <a:p>
            <a:pPr marL="228600" indent="-228600">
              <a:buAutoNum type="arabicPeriod"/>
            </a:pP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Rugo</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HS, et al. Future Oncol. 2020;16:705-15; </a:t>
            </a:r>
          </a:p>
          <a:p>
            <a:pPr marL="228600" indent="-228600">
              <a:buAutoNum type="arabicPeriod"/>
            </a:pP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Trodelvy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sacituzumab</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govitecan-hziy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[prescribing information]. Foster City, CA: Gilead Sciences, Inc.; February 2023;</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European Medicines Agency.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Trodelvy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[summary of product characteristics]. County Cork, Ireland: Gilead Sciences Ireland UC; 2021;</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Pharmaceutical Technology. Everest’s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trodelvy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receives approval for breast cancer in China. 2022; </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BioPharma APAC. Singapore (HSA) approval marks the first in a series of expected approvals of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Trodelvy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in Asia. 2022; </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Korea Biomedical Review. Gilead's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trodelvy</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approved for metastatic triple-negative breast cancer in Korea. 2023;</a:t>
            </a:r>
          </a:p>
          <a:p>
            <a:pPr marL="228600" indent="-228600">
              <a:buAutoNum type="arabicPeriod"/>
            </a:pP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Bardia</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A, et al. N Engl J Med. 2021;384:1529-41;</a:t>
            </a:r>
          </a:p>
          <a:p>
            <a:pPr marL="228600" indent="-228600">
              <a:buAutoNum type="arabicPeriod"/>
            </a:pP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Bardia</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A, et al. J Clin Oncol. Published online February 29, 2024. https://doi.org/10.1200/JCO.23.01409. Accessed March 12, 2024;</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World Health Organization. https://www.who.int/news-room/fact-sheets/detail/obesity-and-overweight. Accessed March 7, 2024; </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br>
            <a:endParaRPr lang="en-US" b="0" i="0" u="none">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solidFill>
                <a:effectLst/>
                <a:uLnTx/>
                <a:uFillTx/>
                <a:latin typeface="Trebuchet MS" panose="020B0603020202020204" pitchFamily="34" charset="0"/>
              </a:rPr>
              <a:t>ADC, antibody-drug conjugate; BMI, body mass index; CI, confidence interval; HR, hazard ratio; </a:t>
            </a:r>
            <a:r>
              <a:rPr kumimoji="0" lang="en-US" sz="1200" b="0" i="0" u="none" strike="noStrike" kern="1200" cap="none" spc="0" normalizeH="0" baseline="0" noProof="0" err="1">
                <a:ln>
                  <a:noFill/>
                </a:ln>
                <a:solidFill>
                  <a:schemeClr val="tx1"/>
                </a:solidFill>
                <a:effectLst/>
                <a:uLnTx/>
                <a:uFillTx/>
                <a:latin typeface="Trebuchet MS" panose="020B0603020202020204" pitchFamily="34" charset="0"/>
              </a:rPr>
              <a:t>mTNBC</a:t>
            </a:r>
            <a:r>
              <a:rPr kumimoji="0" lang="en-US" sz="1200" b="0" i="0" u="none" strike="noStrike" kern="1200" cap="none" spc="0" normalizeH="0" baseline="0" noProof="0">
                <a:ln>
                  <a:noFill/>
                </a:ln>
                <a:solidFill>
                  <a:schemeClr val="tx1"/>
                </a:solidFill>
                <a:effectLst/>
                <a:uLnTx/>
                <a:uFillTx/>
                <a:latin typeface="Trebuchet MS" panose="020B0603020202020204" pitchFamily="34" charset="0"/>
              </a:rPr>
              <a:t>, metastatic triple-negative breast cancer; PFS, progression-free survival; OS, overall survival; SG, Sacituzumab </a:t>
            </a:r>
            <a:r>
              <a:rPr kumimoji="0" lang="en-US" sz="1200" b="0" i="0" u="none" strike="noStrike" kern="1200" cap="none" spc="0" normalizeH="0" baseline="0" noProof="0" err="1">
                <a:ln>
                  <a:noFill/>
                </a:ln>
                <a:solidFill>
                  <a:schemeClr val="tx1"/>
                </a:solidFill>
                <a:effectLst/>
                <a:uLnTx/>
                <a:uFillTx/>
                <a:latin typeface="Trebuchet MS" panose="020B0603020202020204" pitchFamily="34" charset="0"/>
              </a:rPr>
              <a:t>govitecan</a:t>
            </a:r>
            <a:r>
              <a:rPr kumimoji="0" lang="en-US" sz="1200" b="0" i="0" u="none" strike="noStrike" kern="1200" cap="none" spc="0" normalizeH="0" baseline="0" noProof="0">
                <a:ln>
                  <a:noFill/>
                </a:ln>
                <a:solidFill>
                  <a:schemeClr val="tx1"/>
                </a:solidFill>
                <a:effectLst/>
                <a:uLnTx/>
                <a:uFillTx/>
                <a:latin typeface="Trebuchet MS" panose="020B0603020202020204" pitchFamily="34" charset="0"/>
              </a:rPr>
              <a:t>; TPC, treatment of physician’s choice.</a:t>
            </a:r>
            <a:endPar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6672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dirty="0">
                <a:latin typeface="+mn-lt"/>
                <a:cs typeface="Arial" panose="020B0604020202020204" pitchFamily="34" charset="0"/>
              </a:rPr>
              <a:t>MAIN MESSAGE:</a:t>
            </a:r>
            <a:endParaRPr lang="en-US" sz="1200" b="1" u="sng" baseline="0" dirty="0">
              <a:latin typeface="+mn-lt"/>
              <a:cs typeface="Arial" panose="020B0604020202020204" pitchFamily="34" charset="0"/>
            </a:endParaRPr>
          </a:p>
          <a:p>
            <a:pPr marL="319088" indent="-319088">
              <a:buFont typeface="Arial" panose="020B0604020202020204" pitchFamily="34" charset="0"/>
              <a:buChar char="•"/>
            </a:pPr>
            <a:r>
              <a:rPr lang="en-US" sz="1200" b="0" dirty="0">
                <a:latin typeface="+mn-lt"/>
              </a:rPr>
              <a:t>This study is an ad hoc subgroup analysis from the ASCENT study and included patients from the full ITT population of ASCENT who received SG at 10 mg/kg of body weight or TPC. In this ad hoc analysis, BMS was assessed at baseline and classified as underweight/normal, overweight, or obese</a:t>
            </a:r>
          </a:p>
          <a:p>
            <a:endParaRPr lang="en-US" sz="1200" b="1" dirty="0">
              <a:highlight>
                <a:srgbClr val="FFFF00"/>
              </a:highlight>
              <a:latin typeface="+mn-lt"/>
            </a:endParaRPr>
          </a:p>
          <a:p>
            <a:pPr marL="0" indent="0">
              <a:buNone/>
            </a:pPr>
            <a:r>
              <a:rPr lang="en-US" sz="1200" b="1" u="sng" dirty="0">
                <a:latin typeface="+mn-lt"/>
              </a:rPr>
              <a:t>KEY POINTS:</a:t>
            </a:r>
          </a:p>
          <a:p>
            <a:pPr marL="319088" indent="-319088">
              <a:buFont typeface="Arial" panose="020B0604020202020204" pitchFamily="34" charset="0"/>
              <a:buChar char="•"/>
            </a:pPr>
            <a:r>
              <a:rPr lang="en-US" sz="1200" b="0" dirty="0">
                <a:latin typeface="+mn-lt"/>
              </a:rPr>
              <a:t>This was an ad hoc subgroup analysis from the ASCENT study (Figure 1) </a:t>
            </a:r>
          </a:p>
          <a:p>
            <a:pPr marL="319088" indent="-319088">
              <a:buFont typeface="Arial" panose="020B0604020202020204" pitchFamily="34" charset="0"/>
              <a:buChar char="•"/>
            </a:pPr>
            <a:r>
              <a:rPr lang="en-US" sz="1200" b="0" dirty="0">
                <a:latin typeface="+mn-lt"/>
              </a:rPr>
              <a:t>Patients from the full intent-to-treat population of ASCENT who received SG at 10 mg/kg of body weight or TPC were included </a:t>
            </a:r>
          </a:p>
          <a:p>
            <a:pPr marL="319088" indent="-319088">
              <a:buFont typeface="Arial" panose="020B0604020202020204" pitchFamily="34" charset="0"/>
              <a:buChar char="•"/>
            </a:pPr>
            <a:r>
              <a:rPr lang="en-US" sz="1200" b="0" dirty="0">
                <a:latin typeface="+mn-lt"/>
              </a:rPr>
              <a:t>Patients did not have their dosage capped for high BMI</a:t>
            </a:r>
          </a:p>
          <a:p>
            <a:pPr marL="319088" indent="-319088">
              <a:buFont typeface="Arial" panose="020B0604020202020204" pitchFamily="34" charset="0"/>
              <a:buChar char="•"/>
            </a:pPr>
            <a:r>
              <a:rPr lang="en-US" sz="1200" b="0" dirty="0">
                <a:latin typeface="+mn-lt"/>
              </a:rPr>
              <a:t>BMI was assessed at baseline and was classified as follows: </a:t>
            </a:r>
          </a:p>
          <a:p>
            <a:pPr marL="776288" lvl="1" indent="-319088">
              <a:buFont typeface="Arial" panose="020B0604020202020204" pitchFamily="34" charset="0"/>
              <a:buChar char="•"/>
            </a:pPr>
            <a:r>
              <a:rPr lang="en-US" sz="1200" b="0" dirty="0">
                <a:latin typeface="+mn-lt"/>
              </a:rPr>
              <a:t>Underweight / normal (&lt;25 kg/m</a:t>
            </a:r>
            <a:r>
              <a:rPr lang="en-US" sz="1200" b="0" baseline="30000" dirty="0">
                <a:latin typeface="+mn-lt"/>
              </a:rPr>
              <a:t>2</a:t>
            </a:r>
            <a:r>
              <a:rPr lang="en-US" sz="1200" b="0" dirty="0">
                <a:latin typeface="+mn-lt"/>
              </a:rPr>
              <a:t>)</a:t>
            </a:r>
          </a:p>
          <a:p>
            <a:pPr marL="776288" lvl="1" indent="-319088">
              <a:buFont typeface="Arial" panose="020B0604020202020204" pitchFamily="34" charset="0"/>
              <a:buChar char="•"/>
            </a:pPr>
            <a:r>
              <a:rPr lang="en-US" sz="1200" b="0" dirty="0">
                <a:latin typeface="+mn-lt"/>
              </a:rPr>
              <a:t>Overweight (25 to &lt;30 kg/m</a:t>
            </a:r>
            <a:r>
              <a:rPr lang="en-US" sz="1200" b="0" baseline="30000" dirty="0">
                <a:latin typeface="+mn-lt"/>
              </a:rPr>
              <a:t>2</a:t>
            </a:r>
            <a:r>
              <a:rPr lang="en-US" sz="1200" b="0" dirty="0">
                <a:latin typeface="+mn-lt"/>
              </a:rPr>
              <a:t>)</a:t>
            </a:r>
          </a:p>
          <a:p>
            <a:pPr marL="776288" lvl="1" indent="-319088">
              <a:buFont typeface="Arial" panose="020B0604020202020204" pitchFamily="34" charset="0"/>
              <a:buChar char="•"/>
            </a:pPr>
            <a:r>
              <a:rPr lang="en-US" sz="1200" b="0" dirty="0">
                <a:latin typeface="+mn-lt"/>
              </a:rPr>
              <a:t>Obese (≥30 kg/m</a:t>
            </a:r>
            <a:r>
              <a:rPr lang="en-US" sz="1200" b="0" baseline="30000" dirty="0">
                <a:latin typeface="+mn-lt"/>
              </a:rPr>
              <a:t>2</a:t>
            </a:r>
            <a:r>
              <a:rPr lang="en-US" sz="1200" b="0" dirty="0">
                <a:latin typeface="+mn-lt"/>
              </a:rPr>
              <a:t>)</a:t>
            </a:r>
          </a:p>
          <a:p>
            <a:pPr marL="319088" indent="-319088">
              <a:buFont typeface="Arial" panose="020B0604020202020204" pitchFamily="34" charset="0"/>
              <a:buChar char="•"/>
            </a:pPr>
            <a:r>
              <a:rPr lang="en-US" sz="1200" b="0" dirty="0">
                <a:latin typeface="+mn-lt"/>
              </a:rPr>
              <a:t>Results presented are as of February 25, 2021</a:t>
            </a:r>
          </a:p>
          <a:p>
            <a:pPr marL="0" indent="0">
              <a:buFont typeface="Arial" panose="020B0604020202020204" pitchFamily="34" charset="0"/>
              <a:buNone/>
            </a:pPr>
            <a:endParaRPr lang="en-US" b="1" dirty="0">
              <a:latin typeface="+mn-lt"/>
            </a:endParaRPr>
          </a:p>
          <a:p>
            <a:pPr marL="0" indent="0">
              <a:buFont typeface="Arial" panose="020B0604020202020204" pitchFamily="34" charset="0"/>
              <a:buNone/>
            </a:pPr>
            <a:r>
              <a:rPr lang="en-US" b="1" u="sng" dirty="0">
                <a:latin typeface="+mn-lt"/>
              </a:rPr>
              <a:t>REFERENCES:</a:t>
            </a:r>
          </a:p>
          <a:p>
            <a:pPr marL="228600" indent="-228600">
              <a:buAutoNum type="arabicPeriod"/>
            </a:pP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dirty="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dirty="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br>
            <a:endParaRPr lang="en-US" b="0" i="0" u="none" dirty="0">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dirty="0">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effectLst/>
                <a:uLnTx/>
                <a:uFillTx/>
                <a:latin typeface="Trebuchet MS" panose="020B0603020202020204" pitchFamily="34" charset="0"/>
              </a:rPr>
              <a:t>ASCO/CAP, American Society of Clinical Oncology/College of American Pathologists; </a:t>
            </a:r>
            <a:r>
              <a:rPr kumimoji="0" lang="en-US" sz="1200" b="0" i="0" u="none" strike="noStrike" kern="1200" cap="none" spc="0" normalizeH="0" baseline="0" noProof="0" dirty="0">
                <a:ln>
                  <a:noFill/>
                </a:ln>
                <a:solidFill>
                  <a:schemeClr val="tx1"/>
                </a:solidFill>
                <a:effectLst/>
                <a:uLnTx/>
                <a:uFillTx/>
                <a:latin typeface="Trebuchet MS" panose="020B0603020202020204" pitchFamily="34" charset="0"/>
              </a:rPr>
              <a:t>BMI, body mass index;</a:t>
            </a:r>
            <a:r>
              <a:rPr kumimoji="0" lang="en-US" sz="1200" b="0" i="0" u="none" strike="noStrike" kern="1200" cap="none" spc="0" normalizeH="0" baseline="0" noProof="0" dirty="0">
                <a:ln>
                  <a:noFill/>
                </a:ln>
                <a:effectLst/>
                <a:uLnTx/>
                <a:uFillTx/>
                <a:latin typeface="Trebuchet MS" panose="020B0603020202020204" pitchFamily="34" charset="0"/>
              </a:rPr>
              <a:t> DOR, duration of response; ITT, intention-to-treat; IV, intravenous; MRI, magnetic resonance imaging; ORR, objective response rate; OS, overall survival; PFS, progression-free survival; QoL, quality of life; R, randomization; RECIST 1.1, Response Evaluation Criteria in Solid Tumors, version 1.1; </a:t>
            </a:r>
            <a:r>
              <a:rPr kumimoji="0" lang="en-US" sz="1200" b="0" i="0" u="none" strike="noStrike" kern="1200" cap="none" spc="0" normalizeH="0" baseline="0" noProof="0" dirty="0">
                <a:ln>
                  <a:noFill/>
                </a:ln>
                <a:solidFill>
                  <a:schemeClr val="tx1"/>
                </a:solidFill>
                <a:effectLst/>
                <a:uLnTx/>
                <a:uFillTx/>
                <a:latin typeface="Trebuchet MS" panose="020B0603020202020204" pitchFamily="34" charset="0"/>
              </a:rPr>
              <a:t>SG, Sacituzumab </a:t>
            </a:r>
            <a:r>
              <a:rPr kumimoji="0" lang="en-US" sz="1200" b="0" i="0" u="none" strike="noStrike" kern="1200" cap="none" spc="0" normalizeH="0" baseline="0" noProof="0" dirty="0" err="1">
                <a:ln>
                  <a:noFill/>
                </a:ln>
                <a:solidFill>
                  <a:schemeClr val="tx1"/>
                </a:solidFill>
                <a:effectLst/>
                <a:uLnTx/>
                <a:uFillTx/>
                <a:latin typeface="Trebuchet MS" panose="020B0603020202020204" pitchFamily="34" charset="0"/>
              </a:rPr>
              <a:t>govitecan</a:t>
            </a:r>
            <a:r>
              <a:rPr kumimoji="0" lang="en-US" sz="1200" b="0" i="0" u="none" strike="noStrike" kern="1200" cap="none" spc="0" normalizeH="0" baseline="0" noProof="0" dirty="0">
                <a:ln>
                  <a:noFill/>
                </a:ln>
                <a:solidFill>
                  <a:schemeClr val="tx1"/>
                </a:solidFill>
                <a:effectLst/>
                <a:uLnTx/>
                <a:uFillTx/>
                <a:latin typeface="Trebuchet MS" panose="020B0603020202020204" pitchFamily="34" charset="0"/>
              </a:rPr>
              <a:t>; </a:t>
            </a:r>
            <a:r>
              <a:rPr kumimoji="0" lang="en-US" sz="1200" b="0" i="0" u="none" strike="noStrike" kern="1200" cap="none" spc="0" normalizeH="0" baseline="0" noProof="0" dirty="0">
                <a:ln>
                  <a:noFill/>
                </a:ln>
                <a:effectLst/>
                <a:uLnTx/>
                <a:uFillTx/>
                <a:latin typeface="Trebuchet MS" panose="020B0603020202020204" pitchFamily="34" charset="0"/>
              </a:rPr>
              <a:t>TNBC, triple-negative breast cancer; </a:t>
            </a:r>
            <a:r>
              <a:rPr kumimoji="0" lang="en-US" sz="1200" b="0" i="0" u="none" strike="noStrike" kern="1200" cap="none" spc="0" normalizeH="0" baseline="0" noProof="0" dirty="0">
                <a:ln>
                  <a:noFill/>
                </a:ln>
                <a:solidFill>
                  <a:schemeClr val="tx1"/>
                </a:solidFill>
                <a:effectLst/>
                <a:uLnTx/>
                <a:uFillTx/>
                <a:latin typeface="Trebuchet MS" panose="020B0603020202020204" pitchFamily="34" charset="0"/>
              </a:rPr>
              <a:t>TPC, treatment of physician’s choice;</a:t>
            </a:r>
            <a:r>
              <a:rPr kumimoji="0" lang="en-US" sz="1200" b="0" i="0" u="none" strike="noStrike" kern="1200" cap="none" spc="0" normalizeH="0" baseline="0" noProof="0" dirty="0">
                <a:ln>
                  <a:noFill/>
                </a:ln>
                <a:effectLst/>
                <a:uLnTx/>
                <a:uFillTx/>
                <a:latin typeface="Trebuchet MS" panose="020B0603020202020204" pitchFamily="34" charset="0"/>
              </a:rPr>
              <a:t> TTR, time to response.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9527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a:latin typeface="+mn-lt"/>
                <a:cs typeface="Arial" panose="020B0604020202020204" pitchFamily="34" charset="0"/>
              </a:rPr>
              <a:t>MAIN MESSAGE:</a:t>
            </a:r>
            <a:endParaRPr lang="en-US" sz="1200" b="1" u="sng" baseline="0">
              <a:latin typeface="+mn-lt"/>
              <a:cs typeface="Arial" panose="020B0604020202020204" pitchFamily="34" charset="0"/>
            </a:endParaRPr>
          </a:p>
          <a:p>
            <a:pPr marL="319088" indent="-319088">
              <a:buFont typeface="Arial" panose="020B0604020202020204" pitchFamily="34" charset="0"/>
              <a:buChar char="•"/>
            </a:pPr>
            <a:r>
              <a:rPr lang="en-US" sz="1200" b="0">
                <a:latin typeface="+mn-lt"/>
              </a:rPr>
              <a:t>Baseline characteristics were generally similar across the BMI categories in this subgroup analysis from the ASCENT study</a:t>
            </a:r>
          </a:p>
          <a:p>
            <a:pPr marL="0" indent="0">
              <a:buFont typeface="Arial" panose="020B0604020202020204" pitchFamily="34" charset="0"/>
              <a:buNone/>
            </a:pPr>
            <a:endParaRPr lang="en-US" sz="1200" b="1">
              <a:highlight>
                <a:srgbClr val="FFFF00"/>
              </a:highlight>
              <a:latin typeface="+mn-lt"/>
            </a:endParaRPr>
          </a:p>
          <a:p>
            <a:pPr marL="0" indent="0">
              <a:buNone/>
            </a:pPr>
            <a:r>
              <a:rPr lang="en-US" sz="1200" b="1" u="sng">
                <a:latin typeface="+mn-lt"/>
              </a:rPr>
              <a:t>KEY POINTS:</a:t>
            </a:r>
          </a:p>
          <a:p>
            <a:pPr marL="319088" indent="-319088">
              <a:buFont typeface="Arial" panose="020B0604020202020204" pitchFamily="34" charset="0"/>
              <a:buChar char="•"/>
            </a:pPr>
            <a:r>
              <a:rPr lang="en-US" sz="1200" b="0">
                <a:latin typeface="+mn-lt"/>
              </a:rPr>
              <a:t>Baseline characteristics were generally similar across the BMI categories (Table 1)</a:t>
            </a:r>
          </a:p>
          <a:p>
            <a:pPr marL="319088" indent="-319088">
              <a:buFont typeface="Arial" panose="020B0604020202020204" pitchFamily="34" charset="0"/>
              <a:buChar char="•"/>
            </a:pPr>
            <a:r>
              <a:rPr lang="en-US" sz="1200" b="0">
                <a:latin typeface="+mn-lt"/>
              </a:rPr>
              <a:t>Of the 528 patients included in this analysis, 287 (54%) had high BMI</a:t>
            </a:r>
          </a:p>
          <a:p>
            <a:pPr marL="776288" lvl="1" indent="-319088">
              <a:buFont typeface="Arial" panose="020B0604020202020204" pitchFamily="34" charset="0"/>
              <a:buChar char="•"/>
            </a:pPr>
            <a:r>
              <a:rPr lang="en-US" sz="1200" b="0">
                <a:latin typeface="+mn-lt"/>
              </a:rPr>
              <a:t>155 patients (29%) were overweight</a:t>
            </a:r>
          </a:p>
          <a:p>
            <a:pPr marL="776288" lvl="1" indent="-319088">
              <a:buFont typeface="Arial" panose="020B0604020202020204" pitchFamily="34" charset="0"/>
              <a:buChar char="•"/>
            </a:pPr>
            <a:r>
              <a:rPr lang="en-US" sz="1200" b="0">
                <a:latin typeface="+mn-lt"/>
              </a:rPr>
              <a:t>132 patients (25%) were obese</a:t>
            </a:r>
          </a:p>
          <a:p>
            <a:pPr marL="0" indent="0">
              <a:buFont typeface="Arial" panose="020B0604020202020204" pitchFamily="34" charset="0"/>
              <a:buNone/>
            </a:pPr>
            <a:endParaRPr lang="en-US" b="1">
              <a:latin typeface="+mn-lt"/>
            </a:endParaRPr>
          </a:p>
          <a:p>
            <a:pPr marL="0" indent="0">
              <a:buFont typeface="Arial" panose="020B0604020202020204" pitchFamily="34" charset="0"/>
              <a:buNone/>
            </a:pPr>
            <a:r>
              <a:rPr lang="en-US" b="1" u="sng">
                <a:latin typeface="+mn-lt"/>
              </a:rPr>
              <a:t>REFERENCES:</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br>
            <a:endParaRPr lang="en-US" b="0" i="0" u="none">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u="none" strike="noStrike" kern="0" cap="none" spc="0" normalizeH="0" baseline="0" noProof="0">
                <a:ln>
                  <a:noFill/>
                </a:ln>
                <a:solidFill>
                  <a:schemeClr val="tx1"/>
                </a:solidFill>
                <a:effectLst/>
                <a:uLnTx/>
                <a:uFillTx/>
                <a:latin typeface="Trebuchet MS" panose="020B0603020202020204" pitchFamily="34" charset="0"/>
              </a:rPr>
              <a:t>BMI, body mass index; ECOG PS, Eastern Cooperative Oncology Group performance status; SG, Sacituzumab </a:t>
            </a:r>
            <a:r>
              <a:rPr kumimoji="0" lang="en-US" sz="800" b="0" u="none" strike="noStrike" kern="0" cap="none" spc="0" normalizeH="0" baseline="0" noProof="0" err="1">
                <a:ln>
                  <a:noFill/>
                </a:ln>
                <a:solidFill>
                  <a:schemeClr val="tx1"/>
                </a:solidFill>
                <a:effectLst/>
                <a:uLnTx/>
                <a:uFillTx/>
                <a:latin typeface="Trebuchet MS" panose="020B0603020202020204" pitchFamily="34" charset="0"/>
              </a:rPr>
              <a:t>govitecan</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 TPC, treatment of physician’s choice.</a:t>
            </a:r>
            <a:endParaRPr kumimoji="0" lang="en-US" sz="800" b="0" i="0" u="none" strike="noStrike" kern="0" cap="none" spc="0" normalizeH="0" baseline="0" noProof="0">
              <a:ln>
                <a:noFill/>
              </a:ln>
              <a:solidFill>
                <a:schemeClr val="tx1"/>
              </a:solidFill>
              <a:effectLst/>
              <a:uLnTx/>
              <a:uFillTx/>
              <a:latin typeface="Trebuchet MS" panose="020B0603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effectLst/>
              <a:uLnTx/>
              <a:uFillTx/>
              <a:latin typeface="Trebuchet MS" panose="020B0603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885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a:latin typeface="+mn-lt"/>
                <a:cs typeface="Arial" panose="020B0604020202020204" pitchFamily="34" charset="0"/>
              </a:rPr>
              <a:t>MAIN MESSAGE:</a:t>
            </a:r>
            <a:endParaRPr lang="en-US" sz="1200" b="1" u="sng" baseline="0">
              <a:latin typeface="+mn-lt"/>
              <a:cs typeface="Arial" panose="020B0604020202020204" pitchFamily="34" charset="0"/>
            </a:endParaRPr>
          </a:p>
          <a:p>
            <a:pPr marL="319088" indent="-319088">
              <a:buFont typeface="Arial" panose="020B0604020202020204" pitchFamily="34" charset="0"/>
              <a:buChar char="•"/>
            </a:pPr>
            <a:r>
              <a:rPr lang="en-US" sz="1200" b="0">
                <a:latin typeface="+mn-lt"/>
              </a:rPr>
              <a:t>This sub analysis study showed longer PFS and OS, and higher ORR and CBR with SG vs TPC in all evaluated BMI subgroups </a:t>
            </a:r>
          </a:p>
          <a:p>
            <a:pPr marL="319088" indent="-319088">
              <a:buFont typeface="Arial" panose="020B0604020202020204" pitchFamily="34" charset="0"/>
              <a:buChar char="•"/>
            </a:pPr>
            <a:endParaRPr lang="en-US" sz="1200" b="1">
              <a:highlight>
                <a:srgbClr val="FFFF00"/>
              </a:highlight>
              <a:latin typeface="+mn-lt"/>
            </a:endParaRPr>
          </a:p>
          <a:p>
            <a:pPr marL="0" indent="0">
              <a:buNone/>
            </a:pPr>
            <a:r>
              <a:rPr lang="en-US" sz="1200" b="1" u="sng">
                <a:latin typeface="+mn-lt"/>
              </a:rPr>
              <a:t>KEY POINTS:</a:t>
            </a:r>
          </a:p>
          <a:p>
            <a:pPr marL="319088" indent="-319088">
              <a:buFont typeface="Arial" panose="020B0604020202020204" pitchFamily="34" charset="0"/>
              <a:buChar char="•"/>
            </a:pPr>
            <a:r>
              <a:rPr lang="en-US" sz="1200" b="0">
                <a:latin typeface="+mn-lt"/>
              </a:rPr>
              <a:t>Standard chemotherapy showed reduced objective response rates in overweight and obese patients compared to those in the underweight/normal subgroup, however, the activity of SG was maintained in all evaluated BMI subgroups</a:t>
            </a:r>
          </a:p>
          <a:p>
            <a:pPr marL="0" indent="0">
              <a:buFont typeface="Arial" panose="020B0604020202020204" pitchFamily="34" charset="0"/>
              <a:buNone/>
            </a:pPr>
            <a:endParaRPr lang="en-US" b="1">
              <a:latin typeface="+mn-lt"/>
            </a:endParaRPr>
          </a:p>
          <a:p>
            <a:pPr marL="0" indent="0">
              <a:buFont typeface="Arial" panose="020B0604020202020204" pitchFamily="34" charset="0"/>
              <a:buNone/>
            </a:pPr>
            <a:r>
              <a:rPr lang="en-US" b="1" u="sng">
                <a:latin typeface="+mn-lt"/>
              </a:rPr>
              <a:t>REFERENCES:</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br>
            <a:endParaRPr lang="en-US" b="0" i="0" u="none">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u="none" strike="noStrike" kern="0" cap="none" spc="0" normalizeH="0" baseline="0" noProof="0">
                <a:ln>
                  <a:noFill/>
                </a:ln>
                <a:solidFill>
                  <a:schemeClr val="tx1"/>
                </a:solidFill>
                <a:effectLst/>
                <a:uLnTx/>
                <a:uFillTx/>
                <a:latin typeface="Trebuchet MS" panose="020B0603020202020204" pitchFamily="34" charset="0"/>
              </a:rPr>
              <a:t>BMI, body mass index; CBR, clinical benefit rate; </a:t>
            </a:r>
            <a:r>
              <a:rPr kumimoji="0" lang="en-US" sz="800" b="0" u="none" strike="noStrike" kern="0" cap="none" spc="0" normalizeH="0" baseline="0" noProof="0">
                <a:ln>
                  <a:noFill/>
                </a:ln>
                <a:solidFill>
                  <a:srgbClr val="1E1E1E"/>
                </a:solidFill>
                <a:effectLst/>
                <a:uLnTx/>
                <a:uFillTx/>
                <a:latin typeface="Trebuchet MS" panose="020B0603020202020204" pitchFamily="34" charset="0"/>
              </a:rPr>
              <a:t>CR, complete response; </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HR, hazard ratio; OS, overall survival; ORR, </a:t>
            </a:r>
            <a:r>
              <a:rPr lang="en-US" sz="800">
                <a:solidFill>
                  <a:schemeClr val="tx1"/>
                </a:solidFill>
                <a:latin typeface="Arial"/>
                <a:cs typeface="Arial"/>
              </a:rPr>
              <a:t>objective response rate; </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 PFS, progression-free survival; </a:t>
            </a:r>
            <a:r>
              <a:rPr kumimoji="0" lang="en-US" sz="800" b="0" u="none" strike="noStrike" kern="0" cap="none" spc="0" normalizeH="0" baseline="0" noProof="0">
                <a:ln>
                  <a:noFill/>
                </a:ln>
                <a:solidFill>
                  <a:srgbClr val="1E1E1E"/>
                </a:solidFill>
                <a:effectLst/>
                <a:uLnTx/>
                <a:uFillTx/>
                <a:latin typeface="Trebuchet MS" panose="020B0603020202020204" pitchFamily="34" charset="0"/>
              </a:rPr>
              <a:t>PR, partial response; SD, stable disease;</a:t>
            </a:r>
            <a:r>
              <a:rPr kumimoji="0" lang="en-US" sz="800" b="0" i="0" u="none" strike="noStrike" kern="0" cap="none" spc="0" normalizeH="0" baseline="0" noProof="0">
                <a:ln>
                  <a:noFill/>
                </a:ln>
                <a:solidFill>
                  <a:srgbClr val="1E1E1E"/>
                </a:solidFill>
                <a:effectLst/>
                <a:uLnTx/>
                <a:uFillTx/>
                <a:latin typeface="Trebuchet MS" panose="020B0603020202020204" pitchFamily="34" charset="0"/>
                <a:ea typeface="+mn-ea"/>
                <a:cs typeface="Arial" panose="020B0604020202020204" pitchFamily="34" charset="0"/>
              </a:rPr>
              <a:t> </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SG, Sacituzumab </a:t>
            </a:r>
            <a:r>
              <a:rPr kumimoji="0" lang="en-US" sz="800" b="0" u="none" strike="noStrike" kern="0" cap="none" spc="0" normalizeH="0" baseline="0" noProof="0" err="1">
                <a:ln>
                  <a:noFill/>
                </a:ln>
                <a:solidFill>
                  <a:schemeClr val="tx1"/>
                </a:solidFill>
                <a:effectLst/>
                <a:uLnTx/>
                <a:uFillTx/>
                <a:latin typeface="Trebuchet MS" panose="020B0603020202020204" pitchFamily="34" charset="0"/>
              </a:rPr>
              <a:t>govitecan</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effectLst/>
              <a:uLnTx/>
              <a:uFillTx/>
              <a:latin typeface="Trebuchet MS" panose="020B0603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687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a:latin typeface="+mn-lt"/>
                <a:cs typeface="Arial" panose="020B0604020202020204" pitchFamily="34" charset="0"/>
              </a:rPr>
              <a:t>MAIN MESSAGE:</a:t>
            </a:r>
            <a:endParaRPr lang="en-US" sz="1200" b="1" u="sng" baseline="0">
              <a:latin typeface="+mn-lt"/>
              <a:cs typeface="Arial" panose="020B0604020202020204" pitchFamily="34" charset="0"/>
            </a:endParaRPr>
          </a:p>
          <a:p>
            <a:pPr marL="319088" indent="-319088">
              <a:buFont typeface="Arial" panose="020B0604020202020204" pitchFamily="34" charset="0"/>
              <a:buChar char="•"/>
            </a:pPr>
            <a:r>
              <a:rPr lang="en-US" sz="1200" b="0">
                <a:latin typeface="+mn-lt"/>
              </a:rPr>
              <a:t>The rate of dose interruption was higher and more serious adverse events were observed in patients from the overweight and obese BMI subgroups </a:t>
            </a:r>
          </a:p>
          <a:p>
            <a:pPr marL="0" indent="0">
              <a:buFont typeface="Arial" panose="020B0604020202020204" pitchFamily="34" charset="0"/>
              <a:buNone/>
            </a:pPr>
            <a:endParaRPr lang="en-US" sz="1200" b="1">
              <a:highlight>
                <a:srgbClr val="FFFF00"/>
              </a:highlight>
              <a:latin typeface="+mn-lt"/>
            </a:endParaRPr>
          </a:p>
          <a:p>
            <a:pPr marL="0" indent="0">
              <a:buNone/>
            </a:pPr>
            <a:r>
              <a:rPr lang="en-US" sz="1200" b="1" u="sng">
                <a:latin typeface="+mn-lt"/>
              </a:rPr>
              <a:t>KEY POINTS:</a:t>
            </a:r>
          </a:p>
          <a:p>
            <a:pPr marL="319088" indent="-319088">
              <a:buFont typeface="Arial" panose="020B0604020202020204" pitchFamily="34" charset="0"/>
              <a:buChar char="•"/>
            </a:pPr>
            <a:r>
              <a:rPr lang="en-US" sz="1200" b="0">
                <a:latin typeface="+mn-lt"/>
              </a:rPr>
              <a:t>The rate and number of dose reductions was the highest in patients from the obese subgroup, the majority of whom received only 1 dose reduction</a:t>
            </a:r>
          </a:p>
          <a:p>
            <a:pPr marL="319088" indent="-319088">
              <a:buFont typeface="Arial" panose="020B0604020202020204" pitchFamily="34" charset="0"/>
              <a:buChar char="•"/>
            </a:pPr>
            <a:r>
              <a:rPr lang="en-US" sz="1200" b="0">
                <a:latin typeface="+mn-lt"/>
              </a:rPr>
              <a:t>The most common AEs (≥5%) leading to SG dose reductions were neutropenia in the underweight/normal subgroup, neutropenia in the overweight subgroup, and neutropenia, diarrhea, nausea, and febrile neutropenia in the obese subgroup</a:t>
            </a:r>
          </a:p>
          <a:p>
            <a:pPr marL="319088" indent="-319088">
              <a:buFont typeface="Arial" panose="020B0604020202020204" pitchFamily="34" charset="0"/>
              <a:buChar char="•"/>
            </a:pPr>
            <a:r>
              <a:rPr lang="en-US" sz="1200" b="0">
                <a:latin typeface="+mn-lt"/>
              </a:rPr>
              <a:t>The rates of TEAEs leading to SG discontinuation and death were low and similar across the BMI subgroups</a:t>
            </a:r>
          </a:p>
          <a:p>
            <a:pPr marL="0" indent="0">
              <a:buFont typeface="Arial" panose="020B0604020202020204" pitchFamily="34" charset="0"/>
              <a:buNone/>
            </a:pPr>
            <a:endParaRPr lang="en-US" b="1">
              <a:latin typeface="+mn-lt"/>
            </a:endParaRPr>
          </a:p>
          <a:p>
            <a:pPr marL="0" indent="0">
              <a:buFont typeface="Arial" panose="020B0604020202020204" pitchFamily="34" charset="0"/>
              <a:buNone/>
            </a:pPr>
            <a:r>
              <a:rPr lang="en-US" b="1" u="sng">
                <a:latin typeface="+mn-lt"/>
              </a:rPr>
              <a:t>REFERENCES:</a:t>
            </a:r>
          </a:p>
          <a:p>
            <a:pPr marL="228600" indent="-228600">
              <a:buAutoNum type="arabicPeriod"/>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mn-cs"/>
              </a:rPr>
              <a:t>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mn-cs"/>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mn-cs"/>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mn-cs"/>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mn-cs"/>
              </a:rPr>
              <a:t>) From ASCENT. Presented at ESMO BC 2024 Abstract #189P.</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mn-cs"/>
              </a:rPr>
            </a:br>
            <a:endParaRPr lang="en-US" b="0" i="0" u="none">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u="none" strike="noStrike" kern="0" cap="none" spc="0" normalizeH="0" baseline="0" noProof="0">
                <a:ln>
                  <a:noFill/>
                </a:ln>
                <a:solidFill>
                  <a:schemeClr val="tx1"/>
                </a:solidFill>
                <a:effectLst/>
                <a:uLnTx/>
                <a:uFillTx/>
                <a:latin typeface="Trebuchet MS" panose="020B0603020202020204" pitchFamily="34" charset="0"/>
              </a:rPr>
              <a:t>AE, adverse event; BMI, body mass index; SG, Sacituzumab </a:t>
            </a:r>
            <a:r>
              <a:rPr kumimoji="0" lang="en-US" sz="800" b="0" u="none" strike="noStrike" kern="0" cap="none" spc="0" normalizeH="0" baseline="0" noProof="0" err="1">
                <a:ln>
                  <a:noFill/>
                </a:ln>
                <a:solidFill>
                  <a:schemeClr val="tx1"/>
                </a:solidFill>
                <a:effectLst/>
                <a:uLnTx/>
                <a:uFillTx/>
                <a:latin typeface="Trebuchet MS" panose="020B0603020202020204" pitchFamily="34" charset="0"/>
              </a:rPr>
              <a:t>govitecan</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 TEAE, treatment-emergent adverse event.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0801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a:latin typeface="+mn-lt"/>
                <a:cs typeface="Arial" panose="020B0604020202020204" pitchFamily="34" charset="0"/>
              </a:rPr>
              <a:t>MAIN MESSAGE:</a:t>
            </a:r>
            <a:endParaRPr lang="en-US" sz="1200" b="1" u="sng" baseline="0">
              <a:latin typeface="+mn-lt"/>
              <a:cs typeface="Arial" panose="020B0604020202020204" pitchFamily="34" charset="0"/>
            </a:endParaRPr>
          </a:p>
          <a:p>
            <a:pPr marL="319088" indent="-319088">
              <a:buFont typeface="Arial" panose="020B0604020202020204" pitchFamily="34" charset="0"/>
              <a:buChar char="•"/>
            </a:pPr>
            <a:r>
              <a:rPr lang="en-US" sz="1200" b="0">
                <a:latin typeface="+mn-lt"/>
              </a:rPr>
              <a:t>Neutropenia was the most frequently observed TEAE of grade ≥3 in all evaluated BMI subgroups (Table 4)</a:t>
            </a:r>
          </a:p>
          <a:p>
            <a:pPr marL="319088" indent="-319088">
              <a:buFont typeface="Arial" panose="020B0604020202020204" pitchFamily="34" charset="0"/>
              <a:buChar char="•"/>
            </a:pPr>
            <a:r>
              <a:rPr lang="en-US" sz="1200" b="0">
                <a:latin typeface="+mn-lt"/>
              </a:rPr>
              <a:t>Grade ≥3 neutropenia, leukopenia, anemia, febrile neutropenia, diarrhea, and infections occurred at a higher incidence in obese patients compared with underweight and normal weight patients (Table 4)</a:t>
            </a:r>
          </a:p>
          <a:p>
            <a:pPr marL="319088" indent="-319088">
              <a:buFont typeface="Arial" panose="020B0604020202020204" pitchFamily="34" charset="0"/>
              <a:buChar char="•"/>
            </a:pPr>
            <a:r>
              <a:rPr lang="en-US" sz="1200" b="0">
                <a:latin typeface="+mn-lt"/>
              </a:rPr>
              <a:t>Diarrhea and infection led to SG treatment discontinuation in 1 obese patient each. No obese patients discontinued SG treatment due to neutropenia, leukopenia, anemia, or febrile neutropenia</a:t>
            </a:r>
          </a:p>
          <a:p>
            <a:pPr marL="0" indent="0">
              <a:buFont typeface="Arial" panose="020B0604020202020204" pitchFamily="34" charset="0"/>
              <a:buNone/>
            </a:pPr>
            <a:endParaRPr lang="en-US" sz="1200" b="1">
              <a:highlight>
                <a:srgbClr val="FFFF00"/>
              </a:highlight>
              <a:latin typeface="+mn-lt"/>
            </a:endParaRPr>
          </a:p>
          <a:p>
            <a:pPr marL="0" indent="0">
              <a:buNone/>
            </a:pPr>
            <a:r>
              <a:rPr lang="en-US" sz="1200" b="1" u="sng">
                <a:latin typeface="+mn-lt"/>
              </a:rPr>
              <a:t>KEY POINTS:</a:t>
            </a:r>
          </a:p>
          <a:p>
            <a:pPr marL="319088" indent="-319088">
              <a:buFont typeface="Arial" panose="020B0604020202020204" pitchFamily="34" charset="0"/>
              <a:buChar char="•"/>
            </a:pPr>
            <a:r>
              <a:rPr lang="en-US" sz="1200" b="0">
                <a:latin typeface="+mn-lt"/>
              </a:rPr>
              <a:t>As seen on slide</a:t>
            </a:r>
          </a:p>
          <a:p>
            <a:pPr marL="0" indent="0">
              <a:buFont typeface="Arial" panose="020B0604020202020204" pitchFamily="34" charset="0"/>
              <a:buNone/>
            </a:pPr>
            <a:endParaRPr lang="en-US" b="1">
              <a:latin typeface="+mn-lt"/>
            </a:endParaRPr>
          </a:p>
          <a:p>
            <a:pPr marL="0" indent="0">
              <a:buFont typeface="Arial" panose="020B0604020202020204" pitchFamily="34" charset="0"/>
              <a:buNone/>
            </a:pPr>
            <a:r>
              <a:rPr lang="en-US" b="1" u="sng">
                <a:latin typeface="+mn-lt"/>
              </a:rPr>
              <a:t>REFERENCES:</a:t>
            </a:r>
          </a:p>
          <a:p>
            <a:pPr marL="228600" indent="-228600">
              <a:buAutoNum type="arabicPeriod"/>
            </a:pP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a:ln>
                  <a:noFill/>
                </a:ln>
                <a:solidFill>
                  <a:srgbClr val="54565B"/>
                </a:solidFill>
                <a:effectLst/>
                <a:uLnTx/>
                <a:uFillTx/>
                <a:latin typeface="Trebuchet MS"/>
                <a:ea typeface="+mn-ea"/>
                <a:cs typeface="Arial" panose="020B0604020202020204" pitchFamily="34" charset="0"/>
              </a:rPr>
            </a:br>
            <a:endParaRPr lang="en-US" b="0" i="0" u="none">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u="none" strike="noStrike" kern="0" cap="none" spc="0" normalizeH="0" baseline="0" noProof="0">
                <a:ln>
                  <a:noFill/>
                </a:ln>
                <a:solidFill>
                  <a:schemeClr val="tx1"/>
                </a:solidFill>
                <a:effectLst/>
                <a:uLnTx/>
                <a:uFillTx/>
                <a:latin typeface="Trebuchet MS" panose="020B0603020202020204" pitchFamily="34" charset="0"/>
              </a:rPr>
              <a:t>SG, Sacituzumab </a:t>
            </a:r>
            <a:r>
              <a:rPr kumimoji="0" lang="en-US" sz="800" b="0" u="none" strike="noStrike" kern="0" cap="none" spc="0" normalizeH="0" baseline="0" noProof="0" err="1">
                <a:ln>
                  <a:noFill/>
                </a:ln>
                <a:solidFill>
                  <a:schemeClr val="tx1"/>
                </a:solidFill>
                <a:effectLst/>
                <a:uLnTx/>
                <a:uFillTx/>
                <a:latin typeface="Trebuchet MS" panose="020B0603020202020204" pitchFamily="34" charset="0"/>
              </a:rPr>
              <a:t>govitecan</a:t>
            </a:r>
            <a:r>
              <a:rPr kumimoji="0" lang="en-US" sz="800" b="0" u="none" strike="noStrike" kern="0" cap="none" spc="0" normalizeH="0" baseline="0" noProof="0">
                <a:ln>
                  <a:noFill/>
                </a:ln>
                <a:solidFill>
                  <a:schemeClr val="tx1"/>
                </a:solidFill>
                <a:effectLst/>
                <a:uLnTx/>
                <a:uFillTx/>
                <a:latin typeface="Trebuchet MS" panose="020B0603020202020204" pitchFamily="34" charset="0"/>
              </a:rPr>
              <a:t>; TEAE, treatment-emergent adverse event.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3817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dirty="0">
                <a:latin typeface="+mn-lt"/>
                <a:cs typeface="Arial" panose="020B0604020202020204" pitchFamily="34" charset="0"/>
              </a:rPr>
              <a:t>MAIN MESSAGE:</a:t>
            </a:r>
            <a:endParaRPr lang="en-US" sz="1200" b="1" u="sng" baseline="0" dirty="0">
              <a:latin typeface="+mn-lt"/>
              <a:cs typeface="Arial" panose="020B0604020202020204" pitchFamily="34" charset="0"/>
            </a:endParaRPr>
          </a:p>
          <a:p>
            <a:pPr marL="319088" marR="0" lvl="0" indent="-3190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mn-lt"/>
              </a:rPr>
              <a:t>SG demonstrated improved efficacy vs TPC, and a manageable safety profile in patients from all evaluated BMI subgroups from ASCENT (</a:t>
            </a:r>
            <a:r>
              <a:rPr lang="en-IE" sz="1200" b="0" dirty="0">
                <a:latin typeface="+mn-lt"/>
              </a:rPr>
              <a:t>incidence of treatment discontinuation due to adverse events (5%) in ASCENT trial)</a:t>
            </a:r>
            <a:endParaRPr lang="en-US" sz="1200" b="0" dirty="0">
              <a:latin typeface="+mn-lt"/>
            </a:endParaRPr>
          </a:p>
          <a:p>
            <a:pPr marL="0" indent="0">
              <a:buFont typeface="Arial" panose="020B0604020202020204" pitchFamily="34" charset="0"/>
              <a:buNone/>
            </a:pPr>
            <a:endParaRPr lang="en-US" sz="1200" b="1" dirty="0">
              <a:highlight>
                <a:srgbClr val="FFFF00"/>
              </a:highlight>
              <a:latin typeface="+mn-lt"/>
            </a:endParaRPr>
          </a:p>
          <a:p>
            <a:pPr marL="0" indent="0">
              <a:buNone/>
            </a:pPr>
            <a:r>
              <a:rPr lang="en-US" sz="1200" b="1" u="sng" dirty="0">
                <a:latin typeface="+mn-lt"/>
              </a:rPr>
              <a:t>KEY POINTS:</a:t>
            </a:r>
          </a:p>
          <a:p>
            <a:pPr marL="319088" indent="-319088">
              <a:buFont typeface="Arial" panose="020B0604020202020204" pitchFamily="34" charset="0"/>
              <a:buChar char="•"/>
            </a:pPr>
            <a:r>
              <a:rPr lang="en-US" sz="1200" b="0" dirty="0">
                <a:latin typeface="+mn-lt"/>
              </a:rPr>
              <a:t>This is the first study evaluating the impact of BMI on treatment outcomes with ADCs</a:t>
            </a:r>
          </a:p>
          <a:p>
            <a:pPr marL="319088" indent="-319088">
              <a:buFont typeface="Arial" panose="020B0604020202020204" pitchFamily="34" charset="0"/>
              <a:buChar char="•"/>
            </a:pPr>
            <a:r>
              <a:rPr lang="en-US" sz="1200" b="0" dirty="0">
                <a:latin typeface="+mn-lt"/>
              </a:rPr>
              <a:t>SG demonstrated improved efficacy vs TPC, and a manageable safety profile in patients from all evaluated BMI subgroups from ASCENT (</a:t>
            </a:r>
            <a:r>
              <a:rPr lang="en-IE" sz="1200" b="0" dirty="0">
                <a:latin typeface="+mn-lt"/>
              </a:rPr>
              <a:t>incidence of treatment discontinuation due to adverse events (5%) in ASCENT trial)</a:t>
            </a:r>
            <a:endParaRPr lang="en-US" sz="1200" b="0" dirty="0">
              <a:latin typeface="+mn-lt"/>
            </a:endParaRPr>
          </a:p>
          <a:p>
            <a:pPr marL="319088" indent="-319088">
              <a:buFont typeface="Arial" panose="020B0604020202020204" pitchFamily="34" charset="0"/>
              <a:buChar char="•"/>
            </a:pPr>
            <a:r>
              <a:rPr lang="en-US" sz="1200" b="0" dirty="0">
                <a:latin typeface="+mn-lt"/>
              </a:rPr>
              <a:t>24% of overweight and 41% of obese patients had a reduction in SG dose due to an adverse event, however, the efficacy of SG was maintained in these patients; 3% and 8% of patients, respectively, discontinued SG due to an adverse event</a:t>
            </a:r>
          </a:p>
          <a:p>
            <a:pPr marL="319088" indent="-319088">
              <a:buFont typeface="Arial" panose="020B0604020202020204" pitchFamily="34" charset="0"/>
              <a:buChar char="•"/>
            </a:pPr>
            <a:r>
              <a:rPr lang="en-US" sz="1200" b="0" dirty="0">
                <a:latin typeface="+mn-lt"/>
              </a:rPr>
              <a:t>Clinical benefit with SG could be maintained by using available adverse event management strategies, including dose reductions</a:t>
            </a:r>
          </a:p>
          <a:p>
            <a:pPr marL="0" indent="0">
              <a:buFont typeface="Arial" panose="020B0604020202020204" pitchFamily="34" charset="0"/>
              <a:buNone/>
            </a:pPr>
            <a:endParaRPr lang="en-US" b="1" dirty="0">
              <a:latin typeface="+mn-lt"/>
            </a:endParaRPr>
          </a:p>
          <a:p>
            <a:pPr marL="0" indent="0">
              <a:buFont typeface="Arial" panose="020B0604020202020204" pitchFamily="34" charset="0"/>
              <a:buNone/>
            </a:pPr>
            <a:r>
              <a:rPr lang="en-US" b="1" u="sng" dirty="0">
                <a:latin typeface="+mn-lt"/>
              </a:rPr>
              <a:t>REFERENCES:</a:t>
            </a:r>
          </a:p>
          <a:p>
            <a:pPr marL="228600" indent="-228600">
              <a:buAutoNum type="arabicPeriod"/>
            </a:pP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García-Estévez L, et al. The Impact of High Body Mass Index (BMI) on the Safety and Efficacy of Sacituzumab </a:t>
            </a:r>
            <a:r>
              <a:rPr kumimoji="0" lang="en-US" sz="1200" b="0" i="0" u="none" strike="noStrike" kern="1200" cap="none" spc="0" normalizeH="0" baseline="0" noProof="0" dirty="0" err="1">
                <a:ln>
                  <a:noFill/>
                </a:ln>
                <a:solidFill>
                  <a:srgbClr val="54565B"/>
                </a:solidFill>
                <a:effectLst/>
                <a:uLnTx/>
                <a:uFillTx/>
                <a:latin typeface="Trebuchet MS"/>
                <a:ea typeface="+mn-ea"/>
                <a:cs typeface="Arial" panose="020B0604020202020204" pitchFamily="34" charset="0"/>
              </a:rPr>
              <a:t>Govitecan</a:t>
            </a: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 (SG) in Patients (pts) With Metastatic Triple-Negative Breast Cancer (</a:t>
            </a:r>
            <a:r>
              <a:rPr kumimoji="0" lang="en-US" sz="1200" b="0" i="0" u="none" strike="noStrike" kern="1200" cap="none" spc="0" normalizeH="0" baseline="0" noProof="0" dirty="0" err="1">
                <a:ln>
                  <a:noFill/>
                </a:ln>
                <a:solidFill>
                  <a:srgbClr val="54565B"/>
                </a:solidFill>
                <a:effectLst/>
                <a:uLnTx/>
                <a:uFillTx/>
                <a:latin typeface="Trebuchet MS"/>
                <a:ea typeface="+mn-ea"/>
                <a:cs typeface="Arial" panose="020B0604020202020204" pitchFamily="34" charset="0"/>
              </a:rPr>
              <a:t>mTNBC</a:t>
            </a:r>
            <a: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t>) From ASCENT. Presented at ESMO BC 2024 Abstract #189P.</a:t>
            </a:r>
            <a:br>
              <a:rPr kumimoji="0" lang="en-US" sz="1200" b="0" i="0" u="none" strike="noStrike" kern="1200" cap="none" spc="0" normalizeH="0" baseline="0" noProof="0" dirty="0">
                <a:ln>
                  <a:noFill/>
                </a:ln>
                <a:solidFill>
                  <a:srgbClr val="54565B"/>
                </a:solidFill>
                <a:effectLst/>
                <a:uLnTx/>
                <a:uFillTx/>
                <a:latin typeface="Trebuchet MS"/>
                <a:ea typeface="+mn-ea"/>
                <a:cs typeface="Arial" panose="020B0604020202020204" pitchFamily="34" charset="0"/>
              </a:rPr>
            </a:br>
            <a:endParaRPr lang="en-US" b="0" i="0" u="none" dirty="0">
              <a:solidFill>
                <a:srgbClr val="21212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sng" dirty="0">
                <a:latin typeface="+mn-lt"/>
              </a:rPr>
              <a:t>ABBREVIATIONS: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Trebuchet MS" panose="020B0603020202020204" pitchFamily="34" charset="0"/>
              </a:rPr>
              <a:t>ADC, antibody-drug conjugate; </a:t>
            </a:r>
            <a:r>
              <a:rPr kumimoji="0" lang="en-US" sz="800" b="0" u="none" strike="noStrike" kern="0" cap="none" spc="0" normalizeH="0" baseline="0" noProof="0" dirty="0">
                <a:ln>
                  <a:noFill/>
                </a:ln>
                <a:solidFill>
                  <a:schemeClr val="tx1"/>
                </a:solidFill>
                <a:effectLst/>
                <a:uLnTx/>
                <a:uFillTx/>
                <a:latin typeface="Trebuchet MS" panose="020B0603020202020204" pitchFamily="34" charset="0"/>
              </a:rPr>
              <a:t>BMI, body mass index; PLS, plain language summary; SG, Sacituzumab </a:t>
            </a:r>
            <a:r>
              <a:rPr kumimoji="0" lang="en-US" sz="800" b="0" u="none" strike="noStrike" kern="0" cap="none" spc="0" normalizeH="0" baseline="0" noProof="0" dirty="0" err="1">
                <a:ln>
                  <a:noFill/>
                </a:ln>
                <a:solidFill>
                  <a:schemeClr val="tx1"/>
                </a:solidFill>
                <a:effectLst/>
                <a:uLnTx/>
                <a:uFillTx/>
                <a:latin typeface="Trebuchet MS" panose="020B0603020202020204" pitchFamily="34" charset="0"/>
              </a:rPr>
              <a:t>govitecan</a:t>
            </a:r>
            <a:r>
              <a:rPr kumimoji="0" lang="en-US" sz="800" b="0" u="none" strike="noStrike" kern="0" cap="none" spc="0" normalizeH="0" baseline="0" noProof="0" dirty="0">
                <a:ln>
                  <a:noFill/>
                </a:ln>
                <a:solidFill>
                  <a:schemeClr val="tx1"/>
                </a:solidFill>
                <a:effectLst/>
                <a:uLnTx/>
                <a:uFillTx/>
                <a:latin typeface="Trebuchet MS" panose="020B0603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u="none" strike="noStrike" kern="0" cap="none" spc="0" normalizeH="0" baseline="0" noProof="0" dirty="0">
              <a:ln>
                <a:noFill/>
              </a:ln>
              <a:solidFill>
                <a:schemeClr val="tx1"/>
              </a:solidFill>
              <a:effectLst/>
              <a:uLnTx/>
              <a:uFillTx/>
              <a:latin typeface="Trebuchet MS" panose="020B0603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2B426C-B625-42EB-921F-A8EA0949F6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41620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3534" y="-7712"/>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text&#10;&#10;Description automatically generated">
            <a:extLst>
              <a:ext uri="{FF2B5EF4-FFF2-40B4-BE49-F238E27FC236}">
                <a16:creationId xmlns:a16="http://schemas.microsoft.com/office/drawing/2014/main" id="{F79DFC0D-C14A-0C4D-84A1-CA377E7B386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7" name="Title 1">
            <a:extLst>
              <a:ext uri="{FF2B5EF4-FFF2-40B4-BE49-F238E27FC236}">
                <a16:creationId xmlns:a16="http://schemas.microsoft.com/office/drawing/2014/main" id="{6D208309-0462-8541-810A-1B44629BDA2B}"/>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0028168B-6ACE-9E48-A8FC-7DAB851DA5C4}"/>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4" name="Slide Number Placeholder 5">
            <a:extLst>
              <a:ext uri="{FF2B5EF4-FFF2-40B4-BE49-F238E27FC236}">
                <a16:creationId xmlns:a16="http://schemas.microsoft.com/office/drawing/2014/main" id="{575D77BE-4FAC-F444-91E1-78A48998D11B}"/>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280376672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Divider Blue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890869-419C-404C-A780-60070061C651}"/>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5" name="Content Placeholder 2">
            <a:extLst>
              <a:ext uri="{FF2B5EF4-FFF2-40B4-BE49-F238E27FC236}">
                <a16:creationId xmlns:a16="http://schemas.microsoft.com/office/drawing/2014/main" id="{F1624BFA-3408-CB48-BB40-1B8DA80F0B9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463015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Divider Red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56BEA39-B9F1-154B-A579-1CFB9CE600F4}"/>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4" name="Content Placeholder 2">
            <a:extLst>
              <a:ext uri="{FF2B5EF4-FFF2-40B4-BE49-F238E27FC236}">
                <a16:creationId xmlns:a16="http://schemas.microsoft.com/office/drawing/2014/main" id="{BE766F11-A0B8-5043-BD39-F5EBBCBBFB2E}"/>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353533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Divider Blue ">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E5181B7D-36C4-E247-A8BB-976A23D8CB6B}"/>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1188192949"/>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Divider Red">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1D111DE1-BD25-8B4A-BEFC-769203F0F0C7}"/>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3779963342"/>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3-Divider B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3644577506"/>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3-Divider Re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561032933"/>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406140" cy="4351338"/>
          </a:xfrm>
          <a:prstGeom prst="rect">
            <a:avLst/>
          </a:prstGeom>
        </p:spPr>
        <p:txBody>
          <a:bodyPr anchor="ctr">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p:nvPr>
        </p:nvSpPr>
        <p:spPr>
          <a:xfrm>
            <a:off x="4606972" y="800327"/>
            <a:ext cx="7157992" cy="5257346"/>
          </a:xfrm>
          <a:prstGeom prst="rect">
            <a:avLst/>
          </a:prstGeom>
        </p:spPr>
        <p:txBody>
          <a:bodyPr anchor="ctr">
            <a:noAutofit/>
          </a:bodyPr>
          <a:lstStyle>
            <a:lvl1pPr marL="0" marR="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sz="1800" b="0">
                <a:solidFill>
                  <a:schemeClr val="tx1"/>
                </a:solidFill>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sz="1600"/>
            </a:lvl3pPr>
            <a:lvl4pPr marL="693738" indent="-169863" algn="l" defTabSz="914400" rtl="0" eaLnBrk="1" latinLnBrk="0" hangingPunct="1">
              <a:lnSpc>
                <a:spcPct val="110000"/>
              </a:lnSpc>
              <a:spcBef>
                <a:spcPts val="0"/>
              </a:spcBef>
              <a:spcAft>
                <a:spcPts val="600"/>
              </a:spcAft>
              <a:buFont typeface="Apple Symbols" panose="02000000000000000000" pitchFamily="2" charset="-79"/>
              <a:buChar char="⎼"/>
              <a:tabLst/>
              <a:defRPr sz="1400"/>
            </a:lvl4pPr>
            <a:lvl5pPr marL="1260476" indent="-169863" algn="l" defTabSz="914400" rtl="0" eaLnBrk="1" latinLnBrk="0" hangingPunct="1">
              <a:lnSpc>
                <a:spcPct val="110000"/>
              </a:lnSpc>
              <a:spcBef>
                <a:spcPts val="0"/>
              </a:spcBef>
              <a:spcAft>
                <a:spcPts val="600"/>
              </a:spcAft>
              <a:buFont typeface="Apple Symbols" panose="02000000000000000000" pitchFamily="2" charset="-79"/>
              <a:buChar char="⎼"/>
              <a:tabLst/>
              <a:defRPr/>
            </a:lvl5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0" name="Slide Number Placeholder 5">
            <a:extLst>
              <a:ext uri="{FF2B5EF4-FFF2-40B4-BE49-F238E27FC236}">
                <a16:creationId xmlns:a16="http://schemas.microsoft.com/office/drawing/2014/main" id="{3775700F-D6DD-FC44-88CD-E5700FB501F6}"/>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8" name="Picture 7" descr="A picture containing text&#10;&#10;Description automatically generated">
            <a:extLst>
              <a:ext uri="{FF2B5EF4-FFF2-40B4-BE49-F238E27FC236}">
                <a16:creationId xmlns:a16="http://schemas.microsoft.com/office/drawing/2014/main" id="{D7782802-A9EB-EA49-9965-590F35318D7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9172837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ey Comparison Red">
    <p:bg>
      <p:bgPr>
        <a:solidFill>
          <a:schemeClr val="tx2"/>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5" name="Picture 14" descr="Logo&#10;&#10;Description automatically generated with low confidence">
            <a:extLst>
              <a:ext uri="{FF2B5EF4-FFF2-40B4-BE49-F238E27FC236}">
                <a16:creationId xmlns:a16="http://schemas.microsoft.com/office/drawing/2014/main" id="{997327DD-9F18-1840-A1AA-EC2C2D6CF99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1038990651"/>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Key Comparison Red-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ED80A7AC-9C57-8648-847F-4E901E93F35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C34C52C2-4347-6644-86FB-13CD9304DAF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14338221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y Comparison-Blue">
    <p:bg>
      <p:bgPr>
        <a:solidFill>
          <a:schemeClr val="accent1"/>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0" name="Picture 9" descr="Logo&#10;&#10;Description automatically generated with low confidence">
            <a:extLst>
              <a:ext uri="{FF2B5EF4-FFF2-40B4-BE49-F238E27FC236}">
                <a16:creationId xmlns:a16="http://schemas.microsoft.com/office/drawing/2014/main" id="{8990FAF9-85ED-2F49-BCBF-FE4365E289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3670436968"/>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Blue">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0" y="0"/>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198E766B-09F6-1446-AA31-C4C5A450A666}"/>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pic>
        <p:nvPicPr>
          <p:cNvPr id="7" name="Picture 6" descr="A picture containing text&#10;&#10;Description automatically generated">
            <a:extLst>
              <a:ext uri="{FF2B5EF4-FFF2-40B4-BE49-F238E27FC236}">
                <a16:creationId xmlns:a16="http://schemas.microsoft.com/office/drawing/2014/main" id="{74EDF864-96D5-2B42-A4ED-FFDADB00D6D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8" name="Title 1">
            <a:extLst>
              <a:ext uri="{FF2B5EF4-FFF2-40B4-BE49-F238E27FC236}">
                <a16:creationId xmlns:a16="http://schemas.microsoft.com/office/drawing/2014/main" id="{AD17D43D-88B8-7F49-9F24-09DCFB53790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1"/>
                </a:solidFill>
                <a:latin typeface="Trebuchet MS" panose="020B0703020202090204" pitchFamily="34" charset="0"/>
              </a:defRPr>
            </a:lvl1pPr>
          </a:lstStyle>
          <a:p>
            <a:r>
              <a:rPr lang="en-US"/>
              <a:t>Click to edit master title style</a:t>
            </a:r>
          </a:p>
        </p:txBody>
      </p:sp>
      <p:sp>
        <p:nvSpPr>
          <p:cNvPr id="14" name="Subtitle 2">
            <a:extLst>
              <a:ext uri="{FF2B5EF4-FFF2-40B4-BE49-F238E27FC236}">
                <a16:creationId xmlns:a16="http://schemas.microsoft.com/office/drawing/2014/main" id="{E78C1A97-699A-DD4D-BD1B-C1C01A9E8AEB}"/>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987101597"/>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Key Comparison Blue-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3BF720D9-7666-144A-A95D-F9268E1BE7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B2721726-BD3B-5143-B62A-8F8E2439E4A6}"/>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4162973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Picture Split Blu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4A72C24-4C79-2B45-A197-BD89F220A86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0146238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icture Split R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025DF2F-C64D-8F4D-B4DD-BC6EA0DEA09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336457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icture Split-Imag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6" name="Picture 5" descr="A picture containing person, indoor&#10;&#10;Description automatically generated">
            <a:extLst>
              <a:ext uri="{FF2B5EF4-FFF2-40B4-BE49-F238E27FC236}">
                <a16:creationId xmlns:a16="http://schemas.microsoft.com/office/drawing/2014/main" id="{5F48932E-3B1B-474B-9512-7DE411C5B9D9}"/>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5127058" y="0"/>
            <a:ext cx="7064942" cy="6858000"/>
          </a:xfrm>
          <a:prstGeom prst="rect">
            <a:avLst/>
          </a:prstGeom>
        </p:spPr>
      </p:pic>
      <p:pic>
        <p:nvPicPr>
          <p:cNvPr id="8" name="Picture 7" descr="A picture containing text&#10;&#10;Description automatically generated">
            <a:extLst>
              <a:ext uri="{FF2B5EF4-FFF2-40B4-BE49-F238E27FC236}">
                <a16:creationId xmlns:a16="http://schemas.microsoft.com/office/drawing/2014/main" id="{51CBFF64-B4A1-344B-AB45-4A280F7EC11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3537655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a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4" name="Text Placeholder 3">
            <a:extLst>
              <a:ext uri="{FF2B5EF4-FFF2-40B4-BE49-F238E27FC236}">
                <a16:creationId xmlns:a16="http://schemas.microsoft.com/office/drawing/2014/main" id="{AB1E31CD-65A3-BA4E-9C03-9CCFCA71BB8A}"/>
              </a:ext>
            </a:extLst>
          </p:cNvPr>
          <p:cNvSpPr>
            <a:spLocks noGrp="1"/>
          </p:cNvSpPr>
          <p:nvPr>
            <p:ph type="body" sz="quarter" idx="10"/>
          </p:nvPr>
        </p:nvSpPr>
        <p:spPr>
          <a:xfrm>
            <a:off x="577850" y="1417638"/>
            <a:ext cx="10972800" cy="4422775"/>
          </a:xfrm>
          <a:prstGeom prst="rect">
            <a:avLst/>
          </a:prstGeom>
        </p:spPr>
        <p:txBody>
          <a:bodyPr>
            <a:noAutofit/>
          </a:bodyPr>
          <a:lstStyle>
            <a:lvl1pPr>
              <a:defRPr sz="2000"/>
            </a:lvl1pPr>
            <a:lvl2pPr>
              <a:defRPr sz="1400"/>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picture containing text&#10;&#10;Description automatically generated">
            <a:extLst>
              <a:ext uri="{FF2B5EF4-FFF2-40B4-BE49-F238E27FC236}">
                <a16:creationId xmlns:a16="http://schemas.microsoft.com/office/drawing/2014/main" id="{DBD3CE20-DD83-1646-A3A3-5473F29ACDF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3457281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cxnSp>
        <p:nvCxnSpPr>
          <p:cNvPr id="14" name="Straight Connector 13">
            <a:extLst>
              <a:ext uri="{FF2B5EF4-FFF2-40B4-BE49-F238E27FC236}">
                <a16:creationId xmlns:a16="http://schemas.microsoft.com/office/drawing/2014/main" id="{8775F5BB-F5E4-F444-B1D5-BA8D666C0827}"/>
              </a:ext>
            </a:extLst>
          </p:cNvPr>
          <p:cNvCxnSpPr>
            <a:cxnSpLocks/>
          </p:cNvCxnSpPr>
          <p:nvPr userDrawn="1"/>
        </p:nvCxnSpPr>
        <p:spPr>
          <a:xfrm>
            <a:off x="5885424"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1C10DD09-27B1-3B4A-B4A8-4390B6297FE5}"/>
              </a:ext>
            </a:extLst>
          </p:cNvPr>
          <p:cNvSpPr>
            <a:spLocks noGrp="1"/>
          </p:cNvSpPr>
          <p:nvPr>
            <p:ph type="body" sz="quarter" idx="15"/>
          </p:nvPr>
        </p:nvSpPr>
        <p:spPr>
          <a:xfrm>
            <a:off x="577849"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5" name="Text Placeholder 3">
            <a:extLst>
              <a:ext uri="{FF2B5EF4-FFF2-40B4-BE49-F238E27FC236}">
                <a16:creationId xmlns:a16="http://schemas.microsoft.com/office/drawing/2014/main" id="{7037DFCD-0E35-D440-845D-FF549CF24B73}"/>
              </a:ext>
            </a:extLst>
          </p:cNvPr>
          <p:cNvSpPr>
            <a:spLocks noGrp="1"/>
          </p:cNvSpPr>
          <p:nvPr>
            <p:ph type="body" sz="quarter" idx="16"/>
          </p:nvPr>
        </p:nvSpPr>
        <p:spPr>
          <a:xfrm>
            <a:off x="6151335"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2" name="Picture 11" descr="A picture containing text&#10;&#10;Description automatically generated">
            <a:extLst>
              <a:ext uri="{FF2B5EF4-FFF2-40B4-BE49-F238E27FC236}">
                <a16:creationId xmlns:a16="http://schemas.microsoft.com/office/drawing/2014/main" id="{1B9D379B-1CB5-FB40-923F-25CED0978A3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363548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cxnSp>
        <p:nvCxnSpPr>
          <p:cNvPr id="14" name="Straight Connector 13">
            <a:extLst>
              <a:ext uri="{FF2B5EF4-FFF2-40B4-BE49-F238E27FC236}">
                <a16:creationId xmlns:a16="http://schemas.microsoft.com/office/drawing/2014/main" id="{6ADF5480-C0C7-C64C-8BB2-74C63D4DEFC4}"/>
              </a:ext>
            </a:extLst>
          </p:cNvPr>
          <p:cNvCxnSpPr>
            <a:cxnSpLocks/>
          </p:cNvCxnSpPr>
          <p:nvPr userDrawn="1"/>
        </p:nvCxnSpPr>
        <p:spPr>
          <a:xfrm>
            <a:off x="4190736"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377EF41-0258-3B45-996A-6490BA874BBD}"/>
              </a:ext>
            </a:extLst>
          </p:cNvPr>
          <p:cNvCxnSpPr>
            <a:cxnSpLocks/>
          </p:cNvCxnSpPr>
          <p:nvPr userDrawn="1"/>
        </p:nvCxnSpPr>
        <p:spPr>
          <a:xfrm>
            <a:off x="7933680"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7238BA6B-E620-AF4F-A0C3-8A5B9D5C11B6}"/>
              </a:ext>
            </a:extLst>
          </p:cNvPr>
          <p:cNvSpPr>
            <a:spLocks noGrp="1"/>
          </p:cNvSpPr>
          <p:nvPr>
            <p:ph type="body" sz="quarter" idx="15" hasCustomPrompt="1"/>
          </p:nvPr>
        </p:nvSpPr>
        <p:spPr>
          <a:xfrm>
            <a:off x="57785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sz="1800"/>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7" name="Text Placeholder 3">
            <a:extLst>
              <a:ext uri="{FF2B5EF4-FFF2-40B4-BE49-F238E27FC236}">
                <a16:creationId xmlns:a16="http://schemas.microsoft.com/office/drawing/2014/main" id="{CE8F9A4A-9700-2E49-AA7D-4C819732798C}"/>
              </a:ext>
            </a:extLst>
          </p:cNvPr>
          <p:cNvSpPr>
            <a:spLocks noGrp="1"/>
          </p:cNvSpPr>
          <p:nvPr>
            <p:ph type="body" sz="quarter" idx="16" hasCustomPrompt="1"/>
          </p:nvPr>
        </p:nvSpPr>
        <p:spPr>
          <a:xfrm>
            <a:off x="4328757"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8" name="Text Placeholder 3">
            <a:extLst>
              <a:ext uri="{FF2B5EF4-FFF2-40B4-BE49-F238E27FC236}">
                <a16:creationId xmlns:a16="http://schemas.microsoft.com/office/drawing/2014/main" id="{C6FBE4AE-B4C8-AD4B-95AF-CB27A898FEC1}"/>
              </a:ext>
            </a:extLst>
          </p:cNvPr>
          <p:cNvSpPr>
            <a:spLocks noGrp="1"/>
          </p:cNvSpPr>
          <p:nvPr>
            <p:ph type="body" sz="quarter" idx="17" hasCustomPrompt="1"/>
          </p:nvPr>
        </p:nvSpPr>
        <p:spPr>
          <a:xfrm>
            <a:off x="804234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3" name="Picture 12" descr="A picture containing text&#10;&#10;Description automatically generated">
            <a:extLst>
              <a:ext uri="{FF2B5EF4-FFF2-40B4-BE49-F238E27FC236}">
                <a16:creationId xmlns:a16="http://schemas.microsoft.com/office/drawing/2014/main" id="{62E86C9E-CB13-FE47-810D-ACC7D440614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4922826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Just Header +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sp>
        <p:nvSpPr>
          <p:cNvPr id="6" name="Title 1">
            <a:extLst>
              <a:ext uri="{FF2B5EF4-FFF2-40B4-BE49-F238E27FC236}">
                <a16:creationId xmlns:a16="http://schemas.microsoft.com/office/drawing/2014/main" id="{F90A82CE-0D18-B941-A735-67EC495377B7}"/>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pic>
        <p:nvPicPr>
          <p:cNvPr id="7" name="Picture 6" descr="A picture containing text&#10;&#10;Description automatically generated">
            <a:extLst>
              <a:ext uri="{FF2B5EF4-FFF2-40B4-BE49-F238E27FC236}">
                <a16:creationId xmlns:a16="http://schemas.microsoft.com/office/drawing/2014/main" id="{2ECBF799-752D-3A48-BBAE-380CFE2E5BF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9879850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pic>
        <p:nvPicPr>
          <p:cNvPr id="5" name="Picture 4" descr="A picture containing text&#10;&#10;Description automatically generated">
            <a:extLst>
              <a:ext uri="{FF2B5EF4-FFF2-40B4-BE49-F238E27FC236}">
                <a16:creationId xmlns:a16="http://schemas.microsoft.com/office/drawing/2014/main" id="{9EB3994F-086B-D541-830D-38982D59AC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7746601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775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Add Image">
    <p:bg bwMode="grayWhite">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Picture Placeholder 4">
            <a:extLst>
              <a:ext uri="{FF2B5EF4-FFF2-40B4-BE49-F238E27FC236}">
                <a16:creationId xmlns:a16="http://schemas.microsoft.com/office/drawing/2014/main" id="{99589CF8-D81C-414B-8E64-B34223E87508}"/>
              </a:ext>
            </a:extLst>
          </p:cNvPr>
          <p:cNvSpPr>
            <a:spLocks noGrp="1"/>
          </p:cNvSpPr>
          <p:nvPr>
            <p:ph type="pic" sz="quarter" idx="10" hasCustomPrompt="1"/>
          </p:nvPr>
        </p:nvSpPr>
        <p:spPr>
          <a:xfrm>
            <a:off x="-12189" y="-32658"/>
            <a:ext cx="12225688" cy="3222347"/>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 name="connsiteX0" fmla="*/ 2956 w 12216446"/>
              <a:gd name="connsiteY0" fmla="*/ 1647028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2956 w 12216446"/>
              <a:gd name="connsiteY5" fmla="*/ 1647028 h 6894576"/>
              <a:gd name="connsiteX0" fmla="*/ 2956 w 12216681"/>
              <a:gd name="connsiteY0" fmla="*/ 0 h 5247548"/>
              <a:gd name="connsiteX1" fmla="*/ 12216452 w 12216681"/>
              <a:gd name="connsiteY1" fmla="*/ 52463 h 5247548"/>
              <a:gd name="connsiteX2" fmla="*/ 12216382 w 12216681"/>
              <a:gd name="connsiteY2" fmla="*/ 4055803 h 5247548"/>
              <a:gd name="connsiteX3" fmla="*/ 3584446 w 12216681"/>
              <a:gd name="connsiteY3" fmla="*/ 5247548 h 5247548"/>
              <a:gd name="connsiteX4" fmla="*/ 0 w 12216681"/>
              <a:gd name="connsiteY4" fmla="*/ 4077116 h 5247548"/>
              <a:gd name="connsiteX5" fmla="*/ 2956 w 12216681"/>
              <a:gd name="connsiteY5" fmla="*/ 0 h 5247548"/>
              <a:gd name="connsiteX0" fmla="*/ 2956 w 12216681"/>
              <a:gd name="connsiteY0" fmla="*/ 0 h 5201367"/>
              <a:gd name="connsiteX1" fmla="*/ 12216452 w 12216681"/>
              <a:gd name="connsiteY1" fmla="*/ 6282 h 5201367"/>
              <a:gd name="connsiteX2" fmla="*/ 12216382 w 12216681"/>
              <a:gd name="connsiteY2" fmla="*/ 4009622 h 5201367"/>
              <a:gd name="connsiteX3" fmla="*/ 3584446 w 12216681"/>
              <a:gd name="connsiteY3" fmla="*/ 5201367 h 5201367"/>
              <a:gd name="connsiteX4" fmla="*/ 0 w 12216681"/>
              <a:gd name="connsiteY4" fmla="*/ 4030935 h 5201367"/>
              <a:gd name="connsiteX5" fmla="*/ 2956 w 12216681"/>
              <a:gd name="connsiteY5" fmla="*/ 0 h 5201367"/>
              <a:gd name="connsiteX0" fmla="*/ 2956 w 12216681"/>
              <a:gd name="connsiteY0" fmla="*/ 1379172 h 5195085"/>
              <a:gd name="connsiteX1" fmla="*/ 12216452 w 12216681"/>
              <a:gd name="connsiteY1" fmla="*/ 0 h 5195085"/>
              <a:gd name="connsiteX2" fmla="*/ 12216382 w 12216681"/>
              <a:gd name="connsiteY2" fmla="*/ 4003340 h 5195085"/>
              <a:gd name="connsiteX3" fmla="*/ 3584446 w 12216681"/>
              <a:gd name="connsiteY3" fmla="*/ 5195085 h 5195085"/>
              <a:gd name="connsiteX4" fmla="*/ 0 w 12216681"/>
              <a:gd name="connsiteY4" fmla="*/ 4024653 h 5195085"/>
              <a:gd name="connsiteX5" fmla="*/ 2956 w 12216681"/>
              <a:gd name="connsiteY5" fmla="*/ 1379172 h 5195085"/>
              <a:gd name="connsiteX0" fmla="*/ 2956 w 12225688"/>
              <a:gd name="connsiteY0" fmla="*/ 67609 h 3883522"/>
              <a:gd name="connsiteX1" fmla="*/ 12225688 w 12225688"/>
              <a:gd name="connsiteY1" fmla="*/ 0 h 3883522"/>
              <a:gd name="connsiteX2" fmla="*/ 12216382 w 12225688"/>
              <a:gd name="connsiteY2" fmla="*/ 2691777 h 3883522"/>
              <a:gd name="connsiteX3" fmla="*/ 3584446 w 12225688"/>
              <a:gd name="connsiteY3" fmla="*/ 3883522 h 3883522"/>
              <a:gd name="connsiteX4" fmla="*/ 0 w 12225688"/>
              <a:gd name="connsiteY4" fmla="*/ 2713090 h 3883522"/>
              <a:gd name="connsiteX5" fmla="*/ 2956 w 12225688"/>
              <a:gd name="connsiteY5" fmla="*/ 67609 h 3883522"/>
              <a:gd name="connsiteX0" fmla="*/ 2956 w 12225688"/>
              <a:gd name="connsiteY0" fmla="*/ 0 h 3899040"/>
              <a:gd name="connsiteX1" fmla="*/ 12225688 w 12225688"/>
              <a:gd name="connsiteY1" fmla="*/ 15518 h 3899040"/>
              <a:gd name="connsiteX2" fmla="*/ 12216382 w 12225688"/>
              <a:gd name="connsiteY2" fmla="*/ 2707295 h 3899040"/>
              <a:gd name="connsiteX3" fmla="*/ 3584446 w 12225688"/>
              <a:gd name="connsiteY3" fmla="*/ 3899040 h 3899040"/>
              <a:gd name="connsiteX4" fmla="*/ 0 w 12225688"/>
              <a:gd name="connsiteY4" fmla="*/ 2728608 h 3899040"/>
              <a:gd name="connsiteX5" fmla="*/ 2956 w 12225688"/>
              <a:gd name="connsiteY5" fmla="*/ 0 h 38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25688" h="3899040">
                <a:moveTo>
                  <a:pt x="2956" y="0"/>
                </a:moveTo>
                <a:lnTo>
                  <a:pt x="12225688" y="15518"/>
                </a:lnTo>
                <a:cubicBezTo>
                  <a:pt x="12224680" y="400590"/>
                  <a:pt x="12217390" y="2322223"/>
                  <a:pt x="12216382" y="2707295"/>
                </a:cubicBezTo>
                <a:lnTo>
                  <a:pt x="3584446" y="3899040"/>
                </a:lnTo>
                <a:lnTo>
                  <a:pt x="0" y="2728608"/>
                </a:lnTo>
                <a:cubicBezTo>
                  <a:pt x="985" y="1369569"/>
                  <a:pt x="1971" y="1359039"/>
                  <a:pt x="2956" y="0"/>
                </a:cubicBezTo>
                <a:close/>
              </a:path>
            </a:pathLst>
          </a:custGeom>
        </p:spPr>
        <p:txBody>
          <a:bodyPr anchor="ctr"/>
          <a:lstStyle>
            <a:lvl1pPr marL="0" indent="0" algn="ctr">
              <a:buNone/>
              <a:defRPr/>
            </a:lvl1pPr>
          </a:lstStyle>
          <a:p>
            <a:r>
              <a:rPr lang="en-US"/>
              <a:t>Insert photo by clicking on the image icon</a:t>
            </a:r>
          </a:p>
        </p:txBody>
      </p:sp>
      <p:pic>
        <p:nvPicPr>
          <p:cNvPr id="8" name="Picture 7" descr="A picture containing text&#10;&#10;Description automatically generated">
            <a:extLst>
              <a:ext uri="{FF2B5EF4-FFF2-40B4-BE49-F238E27FC236}">
                <a16:creationId xmlns:a16="http://schemas.microsoft.com/office/drawing/2014/main" id="{EFF33FB4-592B-EA42-8817-C852A19F15B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10" name="Slide Number Placeholder 5">
            <a:extLst>
              <a:ext uri="{FF2B5EF4-FFF2-40B4-BE49-F238E27FC236}">
                <a16:creationId xmlns:a16="http://schemas.microsoft.com/office/drawing/2014/main" id="{521552D7-E3DD-DF40-BA70-38D5F26ECD94}"/>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14122259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86068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White Backgroun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71189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losing - Add Image">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6" name="Picture Placeholder 4">
            <a:extLst>
              <a:ext uri="{FF2B5EF4-FFF2-40B4-BE49-F238E27FC236}">
                <a16:creationId xmlns:a16="http://schemas.microsoft.com/office/drawing/2014/main" id="{46CC5A0F-1802-5B4A-A4A0-3E3E5F67C291}"/>
              </a:ext>
            </a:extLst>
          </p:cNvPr>
          <p:cNvSpPr>
            <a:spLocks noGrp="1"/>
          </p:cNvSpPr>
          <p:nvPr>
            <p:ph type="pic" sz="quarter" idx="10" hasCustomPrompt="1"/>
          </p:nvPr>
        </p:nvSpPr>
        <p:spPr>
          <a:xfrm>
            <a:off x="-12190" y="-48768"/>
            <a:ext cx="12216446" cy="6894576"/>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16446" h="6894576">
                <a:moveTo>
                  <a:pt x="12192" y="12192"/>
                </a:moveTo>
                <a:lnTo>
                  <a:pt x="12207215" y="0"/>
                </a:lnTo>
                <a:cubicBezTo>
                  <a:pt x="12206207" y="385072"/>
                  <a:pt x="12217390" y="5317759"/>
                  <a:pt x="12216382" y="5702831"/>
                </a:cubicBezTo>
                <a:lnTo>
                  <a:pt x="3584446" y="6894576"/>
                </a:lnTo>
                <a:lnTo>
                  <a:pt x="0" y="5724144"/>
                </a:lnTo>
                <a:lnTo>
                  <a:pt x="12192" y="12192"/>
                </a:lnTo>
                <a:close/>
              </a:path>
            </a:pathLst>
          </a:custGeom>
        </p:spPr>
        <p:txBody>
          <a:bodyPr anchor="ctr"/>
          <a:lstStyle>
            <a:lvl1pPr marL="0" indent="0" algn="ctr">
              <a:buNone/>
              <a:defRPr/>
            </a:lvl1pPr>
          </a:lstStyle>
          <a:p>
            <a:r>
              <a:rPr lang="en-US"/>
              <a:t>Insert photo by clicking on the image icon</a:t>
            </a:r>
          </a:p>
        </p:txBody>
      </p:sp>
      <p:pic>
        <p:nvPicPr>
          <p:cNvPr id="5" name="Picture 4" descr="A picture containing text&#10;&#10;Description automatically generated">
            <a:extLst>
              <a:ext uri="{FF2B5EF4-FFF2-40B4-BE49-F238E27FC236}">
                <a16:creationId xmlns:a16="http://schemas.microsoft.com/office/drawing/2014/main" id="{94DCBA6C-5F47-CF46-AC86-06DFC71288B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0819333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1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chemeClr val="bg1"/>
                </a:solidFill>
              </a:defRPr>
            </a:lvl1pPr>
          </a:lstStyle>
          <a:p>
            <a:fld id="{BE33F7A0-71F0-446B-9DE8-6D75BE64EE0F}" type="slidenum">
              <a:rPr lang="en-US" smtClean="0"/>
              <a:pPr/>
              <a:t>‹#›</a:t>
            </a:fld>
            <a:endParaRPr lang="en-US"/>
          </a:p>
        </p:txBody>
      </p:sp>
      <p:sp>
        <p:nvSpPr>
          <p:cNvPr id="8" name="Content Placeholder 7">
            <a:extLst>
              <a:ext uri="{FF2B5EF4-FFF2-40B4-BE49-F238E27FC236}">
                <a16:creationId xmlns:a16="http://schemas.microsoft.com/office/drawing/2014/main" id="{BB8C6B39-612B-4E29-BDFC-1129EF94D685}"/>
              </a:ext>
            </a:extLst>
          </p:cNvPr>
          <p:cNvSpPr>
            <a:spLocks noGrp="1"/>
          </p:cNvSpPr>
          <p:nvPr>
            <p:ph sz="quarter" idx="13"/>
          </p:nvPr>
        </p:nvSpPr>
        <p:spPr>
          <a:xfrm>
            <a:off x="640080" y="1828799"/>
            <a:ext cx="109728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0604F511-274F-4F77-973C-551409025FB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3" name="Slide Number Placeholder 5">
            <a:extLst>
              <a:ext uri="{FF2B5EF4-FFF2-40B4-BE49-F238E27FC236}">
                <a16:creationId xmlns:a16="http://schemas.microsoft.com/office/drawing/2014/main" id="{B8C2242A-123F-8066-5EC9-89B415AE48C6}"/>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SE-TRO-0185 Date of preparation June 2024</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40043999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023959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6183385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81248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9228406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7465979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309002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List Blue">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BE5DCA31-1BBA-5C47-AED6-24579BD463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5765442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9353326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1272684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8057008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2973506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634302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List Red">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A picture containing text&#10;&#10;Description automatically generated">
            <a:extLst>
              <a:ext uri="{FF2B5EF4-FFF2-40B4-BE49-F238E27FC236}">
                <a16:creationId xmlns:a16="http://schemas.microsoft.com/office/drawing/2014/main" id="{A5AFEAA1-B272-E545-BA56-83983BF4F44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300736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ey Point-Blue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9237" y="-31472"/>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3CE310BB-EC76-0A4F-82B7-208CE74EB5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50379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ey Point-Red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13855" y="-19869"/>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C482021D-608E-5E46-B147-05832E43AE4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05599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Point-R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tx2"/>
                </a:solidFill>
                <a:latin typeface="Trebuchet MS" panose="020B0703020202090204" pitchFamily="34" charset="0"/>
              </a:defRPr>
            </a:lvl1pPr>
          </a:lstStyle>
          <a:p>
            <a:r>
              <a:rPr lang="en-US"/>
              <a:t>Click to edit master title style</a:t>
            </a:r>
          </a:p>
        </p:txBody>
      </p:sp>
      <p:sp>
        <p:nvSpPr>
          <p:cNvPr id="6" name="Slide Number Placeholder 5">
            <a:extLst>
              <a:ext uri="{FF2B5EF4-FFF2-40B4-BE49-F238E27FC236}">
                <a16:creationId xmlns:a16="http://schemas.microsoft.com/office/drawing/2014/main" id="{877699E1-1B62-794A-94A6-68D1CF83160F}"/>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5" name="Picture 4" descr="A picture containing text&#10;&#10;Description automatically generated">
            <a:extLst>
              <a:ext uri="{FF2B5EF4-FFF2-40B4-BE49-F238E27FC236}">
                <a16:creationId xmlns:a16="http://schemas.microsoft.com/office/drawing/2014/main" id="{1A11D974-5129-7B42-9397-65A5982E58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837016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Point-Blu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accent1"/>
                </a:solidFill>
                <a:latin typeface="Trebuchet MS" panose="020B0703020202090204" pitchFamily="34" charset="0"/>
              </a:defRPr>
            </a:lvl1pPr>
          </a:lstStyle>
          <a:p>
            <a:r>
              <a:rPr lang="en-US"/>
              <a:t>Click to edit master title style</a:t>
            </a:r>
          </a:p>
        </p:txBody>
      </p:sp>
      <p:pic>
        <p:nvPicPr>
          <p:cNvPr id="5" name="Picture 4" descr="A picture containing text&#10;&#10;Description automatically generated">
            <a:extLst>
              <a:ext uri="{FF2B5EF4-FFF2-40B4-BE49-F238E27FC236}">
                <a16:creationId xmlns:a16="http://schemas.microsoft.com/office/drawing/2014/main" id="{0EB9C91B-632E-3243-B878-5265BEF6949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7574199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2.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D506E-9CFA-5744-8CC1-366D985D6FC1}"/>
              </a:ext>
            </a:extLst>
          </p:cNvPr>
          <p:cNvSpPr>
            <a:spLocks noGrp="1"/>
          </p:cNvSpPr>
          <p:nvPr>
            <p:ph type="title"/>
          </p:nvPr>
        </p:nvSpPr>
        <p:spPr>
          <a:xfrm>
            <a:off x="609600" y="365126"/>
            <a:ext cx="10924674" cy="967564"/>
          </a:xfrm>
          <a:prstGeom prst="rect">
            <a:avLst/>
          </a:prstGeom>
        </p:spPr>
        <p:txBody>
          <a:bodyPr vert="horz" lIns="91440" tIns="45720" rIns="91440" bIns="45720" rtlCol="0" anchor="b">
            <a:noAutofit/>
          </a:bodyPr>
          <a:lstStyle/>
          <a:p>
            <a:r>
              <a:rPr lang="en-US"/>
              <a:t>Master Slide Template – Click to Edit</a:t>
            </a: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b="0" i="0">
                <a:solidFill>
                  <a:schemeClr val="bg2"/>
                </a:solidFill>
                <a:latin typeface="Trebuchet MS" panose="020B0703020202090204" pitchFamily="34" charset="0"/>
              </a:defRPr>
            </a:lvl1pPr>
          </a:lstStyle>
          <a:p>
            <a:fld id="{4BEAA09E-D67E-864E-8466-C38E88600C4F}" type="slidenum">
              <a:rPr lang="en-US" smtClean="0"/>
              <a:pPr/>
              <a:t>‹#›</a:t>
            </a:fld>
            <a:endParaRPr lang="en-US"/>
          </a:p>
        </p:txBody>
      </p:sp>
      <p:sp>
        <p:nvSpPr>
          <p:cNvPr id="7" name="Text Placeholder 6">
            <a:extLst>
              <a:ext uri="{FF2B5EF4-FFF2-40B4-BE49-F238E27FC236}">
                <a16:creationId xmlns:a16="http://schemas.microsoft.com/office/drawing/2014/main" id="{F635B3DB-1668-A548-94F3-5254895534FE}"/>
              </a:ext>
            </a:extLst>
          </p:cNvPr>
          <p:cNvSpPr>
            <a:spLocks noGrp="1"/>
          </p:cNvSpPr>
          <p:nvPr>
            <p:ph type="body" idx="1"/>
          </p:nvPr>
        </p:nvSpPr>
        <p:spPr>
          <a:xfrm>
            <a:off x="609599" y="1455576"/>
            <a:ext cx="10924673" cy="47213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7941E1E4-0336-A2C2-252A-AF38E8CEDF50}"/>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SE-TRO-0185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3865939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hdr="0" ftr="0" dt="0"/>
  <p:txStyles>
    <p:titleStyle>
      <a:lvl1pPr algn="l" defTabSz="914400" rtl="0" eaLnBrk="1" latinLnBrk="0" hangingPunct="1">
        <a:lnSpc>
          <a:spcPct val="90000"/>
        </a:lnSpc>
        <a:spcBef>
          <a:spcPct val="0"/>
        </a:spcBef>
        <a:buNone/>
        <a:defRPr sz="3600" b="1"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342900" indent="-342900" algn="l" defTabSz="914400" rtl="0" eaLnBrk="1" latinLnBrk="0" hangingPunct="1">
        <a:lnSpc>
          <a:spcPct val="114000"/>
        </a:lnSpc>
        <a:spcBef>
          <a:spcPts val="0"/>
        </a:spcBef>
        <a:spcAft>
          <a:spcPts val="600"/>
        </a:spcAft>
        <a:buClr>
          <a:schemeClr val="tx1"/>
        </a:buClr>
        <a:buSzPct val="65000"/>
        <a:buFont typeface="Monaco" pitchFamily="2" charset="77"/>
        <a:buChar char="⎻"/>
        <a:defRPr sz="2000" b="0" i="0" kern="1600" spc="-50" baseline="0">
          <a:solidFill>
            <a:schemeClr val="tx1"/>
          </a:solidFill>
          <a:latin typeface="Trebuchet MS" panose="020B0703020202090204" pitchFamily="34" charset="0"/>
          <a:ea typeface="+mn-ea"/>
          <a:cs typeface="+mn-cs"/>
        </a:defRPr>
      </a:lvl1pPr>
      <a:lvl2pPr marL="675958" indent="-285750" algn="l" defTabSz="914400" rtl="0" eaLnBrk="1" latinLnBrk="0" hangingPunct="1">
        <a:lnSpc>
          <a:spcPct val="114000"/>
        </a:lnSpc>
        <a:spcBef>
          <a:spcPts val="0"/>
        </a:spcBef>
        <a:spcAft>
          <a:spcPts val="600"/>
        </a:spcAft>
        <a:buFont typeface="Monaco" pitchFamily="2" charset="77"/>
        <a:buChar char="⎻"/>
        <a:tabLst/>
        <a:defRPr lang="en-US" sz="1200" b="0" i="0" kern="1600" spc="-50" baseline="0" dirty="0">
          <a:solidFill>
            <a:schemeClr val="tx1"/>
          </a:solidFill>
          <a:latin typeface="+mj-lt"/>
          <a:ea typeface="+mn-ea"/>
          <a:cs typeface="+mn-cs"/>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lang="en-US" sz="1050" b="0" i="1" kern="1600" spc="-50" baseline="0" dirty="0" smtClean="0">
          <a:solidFill>
            <a:schemeClr val="tx1"/>
          </a:solidFill>
          <a:latin typeface="Georgia" panose="02040502050405020303" pitchFamily="18" charset="0"/>
          <a:ea typeface="+mn-ea"/>
          <a:cs typeface="+mn-cs"/>
        </a:defRPr>
      </a:lvl3pPr>
      <a:lvl4pPr marL="1136332" indent="-171450" algn="l" defTabSz="914400" rtl="0" eaLnBrk="1" latinLnBrk="0" hangingPunct="1">
        <a:lnSpc>
          <a:spcPct val="114000"/>
        </a:lnSpc>
        <a:spcBef>
          <a:spcPts val="0"/>
        </a:spcBef>
        <a:spcAft>
          <a:spcPts val="600"/>
        </a:spcAft>
        <a:buFont typeface="Monaco" pitchFamily="2" charset="77"/>
        <a:buChar char="⎻"/>
        <a:tabLst/>
        <a:defRPr lang="en-US" sz="1050" b="0" i="1" kern="1600" spc="-50" baseline="0" dirty="0">
          <a:solidFill>
            <a:schemeClr val="tx1"/>
          </a:solidFill>
          <a:latin typeface="Georgia" panose="02040502050405020303" pitchFamily="18" charset="0"/>
          <a:ea typeface="+mn-ea"/>
          <a:cs typeface="+mn-cs"/>
        </a:defRPr>
      </a:lvl4pPr>
      <a:lvl5pPr marL="1353503" indent="-171450" algn="l" defTabSz="914400" rtl="0" eaLnBrk="1" latinLnBrk="0" hangingPunct="1">
        <a:lnSpc>
          <a:spcPct val="114000"/>
        </a:lnSpc>
        <a:spcBef>
          <a:spcPts val="0"/>
        </a:spcBef>
        <a:spcAft>
          <a:spcPts val="600"/>
        </a:spcAft>
        <a:buFont typeface="Monaco" pitchFamily="2" charset="77"/>
        <a:buChar char="⎻"/>
        <a:tabLst/>
        <a:defRPr sz="1050" b="0" i="1" kern="1600" spc="-5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17623258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33.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4932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libri" panose="020F0502020204030204"/>
                <a:ea typeface="+mn-ea"/>
                <a:cs typeface="+mn-cs"/>
              </a:rPr>
              <a:t>Impac</a:t>
            </a:r>
            <a:r>
              <a:rPr lang="en-US" sz="3200" dirty="0">
                <a:solidFill>
                  <a:prstClr val="black"/>
                </a:solidFill>
                <a:latin typeface="Calibri" panose="020F0502020204030204"/>
              </a:rPr>
              <a:t>t of BMI </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in ASCENT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Phase III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Treatment line: 2L and beyond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García-Estévez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ESMO BC 2024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SE-TRO-0185 Date of preparation Sept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7610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err="1">
                <a:ln>
                  <a:noFill/>
                </a:ln>
                <a:solidFill>
                  <a:prstClr val="black"/>
                </a:solidFill>
                <a:effectLst/>
                <a:uLnTx/>
                <a:uFillTx/>
                <a:latin typeface="Calibri" panose="020F0502020204030204"/>
                <a:ea typeface="+mn-ea"/>
                <a:cs typeface="+mn-cs"/>
              </a:rPr>
              <a:t>Trodelvy</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200 mg pulver till koncentrat till infusionsvätska, lösning. Antineoplastiska medel. Antikropp-</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läkemedelskonjugat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Rx</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trippelnegativ bröstcancer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som tidigare har fått två eller flera systemiska behandlingar, varav minst en av dem mot avancerad sjukdom.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hormonreceptor (HR)-positiv, HER2-negativ bröstcancer som har fått endokrinbaserad behandling och minst två ytterligare systemiska behandlingar för avancerad sjukdom.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Kontraindikationer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Överkänslighet mot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hjälpämne.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Varningar och försiktighet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Kan orsaka svår eller livshotande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Det rekommenderas att patienternas blodvärden övervakas under behandlingen. Ska inte administreras om det absoluta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1 500/mm3 på dag 1 under någon cykel eller om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1 000/mm3 på dag 8 under någon cykel eller vid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feber. Kan orsaka svår diarré. Ska inte administreras vid diarré av grad 3–4. Kan orsaka svår eller livshotande överkänslighet. Premedicinering rekommenderas och noggrann observation med avseende på infusionsrelaterade reaktioner. Primärprofylax med granulocytkolonistimulerande faktor (G-CSF) bör övervägas med start i den första behandlingscykeln hos patienter med ökad risk för febril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Överväg profylax i efterföljande behandlingscykler om det är kliniskt indicerat. Hantering av biverkningar kan innebära tillfälligt avbrott, dosminskning eller avbruten behandling av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För att förebygga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cytostatikainducerat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illamående och kräkningar rekommenderas förebyggande behandling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med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antiemetika</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Innehåller natrium, ska beaktas i relation till patientens totala natriumintag.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Innehavare av marknadsföringstillståndet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Ireland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För information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Kontakta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Sweden AB, + 46 (0) 8 5057 1849. För fullständig information om dosering, varningar och försiktighet, interaktioner och biverkningar samt aktuell information om förpackningar och priser se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www.fass.se</a:t>
            </a:r>
            <a:endPar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Baserad på produktresumé: 06/2025</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SE-TRO-00185 Date of preparation Sept 2025</a:t>
            </a:r>
          </a:p>
        </p:txBody>
      </p:sp>
    </p:spTree>
    <p:extLst>
      <p:ext uri="{BB962C8B-B14F-4D97-AF65-F5344CB8AC3E}">
        <p14:creationId xmlns:p14="http://schemas.microsoft.com/office/powerpoint/2010/main" val="396091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7CB0A9-3628-467A-AFB6-C5C9D1707BF5}"/>
              </a:ext>
            </a:extLst>
          </p:cNvPr>
          <p:cNvSpPr>
            <a:spLocks noGrp="1"/>
          </p:cNvSpPr>
          <p:nvPr>
            <p:ph type="body" sz="quarter" idx="10"/>
          </p:nvPr>
        </p:nvSpPr>
        <p:spPr>
          <a:xfrm>
            <a:off x="5346634" y="601662"/>
            <a:ext cx="6612003" cy="5654675"/>
          </a:xfrm>
        </p:spPr>
        <p:txBody>
          <a:bodyPr/>
          <a:lstStyle/>
          <a:p>
            <a:pPr marL="0" indent="0">
              <a:buNone/>
            </a:pPr>
            <a:r>
              <a:rPr lang="en-US" sz="2400" b="1" dirty="0">
                <a:latin typeface="Trebuchet MS" panose="020B0603020202020204" pitchFamily="34" charset="0"/>
                <a:cs typeface="Arial"/>
              </a:rPr>
              <a:t>The Impact of High Body Mass Index (BMI) on the Safety and Efficacy of Sacituzumab </a:t>
            </a:r>
            <a:r>
              <a:rPr lang="en-US" sz="2400" b="1" dirty="0" err="1">
                <a:latin typeface="Trebuchet MS" panose="020B0603020202020204" pitchFamily="34" charset="0"/>
                <a:cs typeface="Arial"/>
              </a:rPr>
              <a:t>Govitecan</a:t>
            </a:r>
            <a:r>
              <a:rPr lang="en-US" sz="2400" b="1" dirty="0">
                <a:latin typeface="Trebuchet MS" panose="020B0603020202020204" pitchFamily="34" charset="0"/>
                <a:cs typeface="Arial"/>
              </a:rPr>
              <a:t> (SG) in Patients (pts) With Metastatic Triple-Negative Breast Cancer (</a:t>
            </a:r>
            <a:r>
              <a:rPr lang="en-US" sz="2400" b="1" dirty="0" err="1">
                <a:latin typeface="Trebuchet MS" panose="020B0603020202020204" pitchFamily="34" charset="0"/>
                <a:cs typeface="Arial"/>
              </a:rPr>
              <a:t>mTNBC</a:t>
            </a:r>
            <a:r>
              <a:rPr lang="en-US" sz="2400" b="1" dirty="0">
                <a:latin typeface="Trebuchet MS" panose="020B0603020202020204" pitchFamily="34" charset="0"/>
                <a:cs typeface="Arial"/>
              </a:rPr>
              <a:t>) From ASCENT</a:t>
            </a:r>
          </a:p>
          <a:p>
            <a:pPr marL="0" marR="46431" indent="0" algn="l">
              <a:spcAft>
                <a:spcPts val="1200"/>
              </a:spcAft>
              <a:buNone/>
            </a:pPr>
            <a:r>
              <a:rPr lang="fi-FI" sz="1100" dirty="0">
                <a:latin typeface="Trebuchet MS" panose="020B0603020202020204" pitchFamily="34" charset="0"/>
                <a:cs typeface="Arial"/>
              </a:rPr>
              <a:t>Laura García-Estévez</a:t>
            </a:r>
            <a:r>
              <a:rPr lang="fi-FI" sz="1100" baseline="30000" dirty="0">
                <a:latin typeface="Trebuchet MS" panose="020B0603020202020204" pitchFamily="34" charset="0"/>
                <a:cs typeface="Arial"/>
              </a:rPr>
              <a:t>1</a:t>
            </a:r>
            <a:r>
              <a:rPr lang="fi-FI" sz="1100" dirty="0">
                <a:latin typeface="Trebuchet MS" panose="020B0603020202020204" pitchFamily="34" charset="0"/>
                <a:cs typeface="Arial"/>
              </a:rPr>
              <a:t>, </a:t>
            </a:r>
            <a:r>
              <a:rPr lang="fi-FI" sz="1100" dirty="0" err="1">
                <a:latin typeface="Trebuchet MS" panose="020B0603020202020204" pitchFamily="34" charset="0"/>
                <a:cs typeface="Arial"/>
              </a:rPr>
              <a:t>Aditya</a:t>
            </a:r>
            <a:r>
              <a:rPr lang="fi-FI" sz="1100" dirty="0">
                <a:latin typeface="Trebuchet MS" panose="020B0603020202020204" pitchFamily="34" charset="0"/>
                <a:cs typeface="Arial"/>
              </a:rPr>
              <a:t> Bardia</a:t>
            </a:r>
            <a:r>
              <a:rPr lang="fi-FI" sz="1100" baseline="30000" dirty="0">
                <a:latin typeface="Trebuchet MS" panose="020B0603020202020204" pitchFamily="34" charset="0"/>
                <a:cs typeface="Arial"/>
              </a:rPr>
              <a:t>2</a:t>
            </a:r>
            <a:r>
              <a:rPr lang="fi-FI" sz="1100" dirty="0">
                <a:latin typeface="Trebuchet MS" panose="020B0603020202020204" pitchFamily="34" charset="0"/>
                <a:cs typeface="Arial"/>
              </a:rPr>
              <a:t>, Hope S. Rugo</a:t>
            </a:r>
            <a:r>
              <a:rPr lang="fi-FI" sz="1100" baseline="30000" dirty="0">
                <a:latin typeface="Trebuchet MS" panose="020B0603020202020204" pitchFamily="34" charset="0"/>
                <a:cs typeface="Arial"/>
              </a:rPr>
              <a:t>3</a:t>
            </a:r>
            <a:r>
              <a:rPr lang="fi-FI" sz="1100" dirty="0">
                <a:latin typeface="Trebuchet MS" panose="020B0603020202020204" pitchFamily="34" charset="0"/>
                <a:cs typeface="Arial"/>
              </a:rPr>
              <a:t>, Lisa A. Carey</a:t>
            </a:r>
            <a:r>
              <a:rPr lang="fi-FI" sz="1100" baseline="30000" dirty="0">
                <a:latin typeface="Trebuchet MS" panose="020B0603020202020204" pitchFamily="34" charset="0"/>
                <a:cs typeface="Arial"/>
              </a:rPr>
              <a:t>4</a:t>
            </a:r>
            <a:r>
              <a:rPr lang="fi-FI" sz="1100" dirty="0">
                <a:latin typeface="Trebuchet MS" panose="020B0603020202020204" pitchFamily="34" charset="0"/>
                <a:cs typeface="Arial"/>
              </a:rPr>
              <a:t>, </a:t>
            </a:r>
            <a:r>
              <a:rPr lang="fi-FI" sz="1100" dirty="0" err="1">
                <a:latin typeface="Trebuchet MS" panose="020B0603020202020204" pitchFamily="34" charset="0"/>
                <a:cs typeface="Arial"/>
              </a:rPr>
              <a:t>Véronique</a:t>
            </a:r>
            <a:r>
              <a:rPr lang="fi-FI" sz="1100" dirty="0">
                <a:latin typeface="Trebuchet MS" panose="020B0603020202020204" pitchFamily="34" charset="0"/>
                <a:cs typeface="Arial"/>
              </a:rPr>
              <a:t> C. Diéras</a:t>
            </a:r>
            <a:r>
              <a:rPr lang="fi-FI" sz="1100" baseline="30000" dirty="0">
                <a:latin typeface="Trebuchet MS" panose="020B0603020202020204" pitchFamily="34" charset="0"/>
                <a:cs typeface="Arial"/>
              </a:rPr>
              <a:t>5</a:t>
            </a:r>
            <a:r>
              <a:rPr lang="fi-FI" sz="1100" dirty="0">
                <a:latin typeface="Trebuchet MS" panose="020B0603020202020204" pitchFamily="34" charset="0"/>
                <a:cs typeface="Arial"/>
              </a:rPr>
              <a:t>, </a:t>
            </a:r>
            <a:r>
              <a:rPr lang="fi-FI" sz="1100" dirty="0" err="1">
                <a:latin typeface="Trebuchet MS" panose="020B0603020202020204" pitchFamily="34" charset="0"/>
                <a:cs typeface="Arial"/>
              </a:rPr>
              <a:t>Sibylle</a:t>
            </a:r>
            <a:r>
              <a:rPr lang="fi-FI" sz="1100" dirty="0">
                <a:latin typeface="Trebuchet MS" panose="020B0603020202020204" pitchFamily="34" charset="0"/>
                <a:cs typeface="Arial"/>
              </a:rPr>
              <a:t> Loibl</a:t>
            </a:r>
            <a:r>
              <a:rPr lang="fi-FI" sz="1100" baseline="30000" dirty="0">
                <a:latin typeface="Trebuchet MS" panose="020B0603020202020204" pitchFamily="34" charset="0"/>
                <a:cs typeface="Arial"/>
              </a:rPr>
              <a:t>6</a:t>
            </a:r>
            <a:r>
              <a:rPr lang="fi-FI" sz="1100" dirty="0">
                <a:latin typeface="Trebuchet MS" panose="020B0603020202020204" pitchFamily="34" charset="0"/>
                <a:cs typeface="Arial"/>
              </a:rPr>
              <a:t>, </a:t>
            </a:r>
            <a:r>
              <a:rPr lang="fi-FI" sz="1100" dirty="0" err="1">
                <a:latin typeface="Trebuchet MS" panose="020B0603020202020204" pitchFamily="34" charset="0"/>
                <a:cs typeface="Arial"/>
              </a:rPr>
              <a:t>Martine</a:t>
            </a:r>
            <a:r>
              <a:rPr lang="fi-FI" sz="1100" dirty="0">
                <a:latin typeface="Trebuchet MS" panose="020B0603020202020204" pitchFamily="34" charset="0"/>
                <a:cs typeface="Arial"/>
              </a:rPr>
              <a:t> Piccart</a:t>
            </a:r>
            <a:r>
              <a:rPr lang="fi-FI" sz="1100" baseline="30000" dirty="0">
                <a:latin typeface="Trebuchet MS" panose="020B0603020202020204" pitchFamily="34" charset="0"/>
                <a:cs typeface="Arial"/>
              </a:rPr>
              <a:t>7</a:t>
            </a:r>
            <a:r>
              <a:rPr lang="fi-FI" sz="1100" dirty="0">
                <a:latin typeface="Trebuchet MS" panose="020B0603020202020204" pitchFamily="34" charset="0"/>
                <a:cs typeface="Arial"/>
              </a:rPr>
              <a:t>, Luca Gianni</a:t>
            </a:r>
            <a:r>
              <a:rPr lang="fi-FI" sz="1100" baseline="30000" dirty="0">
                <a:latin typeface="Trebuchet MS" panose="020B0603020202020204" pitchFamily="34" charset="0"/>
                <a:cs typeface="Arial"/>
              </a:rPr>
              <a:t>8</a:t>
            </a:r>
            <a:r>
              <a:rPr lang="fi-FI" sz="1100" dirty="0">
                <a:latin typeface="Trebuchet MS" panose="020B0603020202020204" pitchFamily="34" charset="0"/>
                <a:cs typeface="Arial"/>
              </a:rPr>
              <a:t>, Kevin Kalinsky</a:t>
            </a:r>
            <a:r>
              <a:rPr lang="fi-FI" sz="1100" baseline="30000" dirty="0">
                <a:latin typeface="Trebuchet MS" panose="020B0603020202020204" pitchFamily="34" charset="0"/>
                <a:cs typeface="Arial"/>
              </a:rPr>
              <a:t>9</a:t>
            </a:r>
            <a:r>
              <a:rPr lang="fi-FI" sz="1100" dirty="0">
                <a:latin typeface="Trebuchet MS" panose="020B0603020202020204" pitchFamily="34" charset="0"/>
                <a:cs typeface="Arial"/>
              </a:rPr>
              <a:t>, Joyce O’Shaughnessy</a:t>
            </a:r>
            <a:r>
              <a:rPr lang="fi-FI" sz="1100" baseline="30000" dirty="0">
                <a:latin typeface="Trebuchet MS" panose="020B0603020202020204" pitchFamily="34" charset="0"/>
                <a:cs typeface="Arial"/>
              </a:rPr>
              <a:t>10</a:t>
            </a:r>
            <a:r>
              <a:rPr lang="fi-FI" sz="1100" dirty="0">
                <a:latin typeface="Trebuchet MS" panose="020B0603020202020204" pitchFamily="34" charset="0"/>
                <a:cs typeface="Arial"/>
              </a:rPr>
              <a:t>, Sara A. Hurvitz</a:t>
            </a:r>
            <a:r>
              <a:rPr lang="fi-FI" sz="1100" baseline="30000" dirty="0">
                <a:latin typeface="Trebuchet MS" panose="020B0603020202020204" pitchFamily="34" charset="0"/>
                <a:cs typeface="Arial"/>
              </a:rPr>
              <a:t>11</a:t>
            </a:r>
            <a:r>
              <a:rPr lang="fi-FI" sz="1100" dirty="0">
                <a:latin typeface="Trebuchet MS" panose="020B0603020202020204" pitchFamily="34" charset="0"/>
                <a:cs typeface="Arial"/>
              </a:rPr>
              <a:t>, </a:t>
            </a:r>
            <a:r>
              <a:rPr lang="fi-FI" sz="1100" dirty="0" err="1">
                <a:latin typeface="Trebuchet MS" panose="020B0603020202020204" pitchFamily="34" charset="0"/>
                <a:cs typeface="Arial"/>
              </a:rPr>
              <a:t>Eliza</a:t>
            </a:r>
            <a:r>
              <a:rPr lang="fi-FI" sz="1100" dirty="0">
                <a:latin typeface="Trebuchet MS" panose="020B0603020202020204" pitchFamily="34" charset="0"/>
                <a:cs typeface="Arial"/>
              </a:rPr>
              <a:t> Harting</a:t>
            </a:r>
            <a:r>
              <a:rPr lang="fi-FI" sz="1100" baseline="30000" dirty="0">
                <a:latin typeface="Trebuchet MS" panose="020B0603020202020204" pitchFamily="34" charset="0"/>
                <a:cs typeface="Arial"/>
              </a:rPr>
              <a:t>12</a:t>
            </a:r>
            <a:r>
              <a:rPr lang="fi-FI" sz="1100" dirty="0">
                <a:latin typeface="Trebuchet MS" panose="020B0603020202020204" pitchFamily="34" charset="0"/>
                <a:cs typeface="Arial"/>
              </a:rPr>
              <a:t>, Theresa Valdez</a:t>
            </a:r>
            <a:r>
              <a:rPr lang="fi-FI" sz="1100" baseline="30000" dirty="0">
                <a:latin typeface="Trebuchet MS" panose="020B0603020202020204" pitchFamily="34" charset="0"/>
                <a:cs typeface="Arial"/>
              </a:rPr>
              <a:t>12</a:t>
            </a:r>
            <a:r>
              <a:rPr lang="fi-FI" sz="1100" dirty="0">
                <a:latin typeface="Trebuchet MS" panose="020B0603020202020204" pitchFamily="34" charset="0"/>
                <a:cs typeface="Arial"/>
              </a:rPr>
              <a:t>, See C. Phan</a:t>
            </a:r>
            <a:r>
              <a:rPr lang="fi-FI" sz="1100" baseline="30000" dirty="0">
                <a:latin typeface="Trebuchet MS" panose="020B0603020202020204" pitchFamily="34" charset="0"/>
                <a:cs typeface="Arial"/>
              </a:rPr>
              <a:t>12</a:t>
            </a:r>
            <a:r>
              <a:rPr lang="fi-FI" sz="1100" dirty="0">
                <a:latin typeface="Trebuchet MS" panose="020B0603020202020204" pitchFamily="34" charset="0"/>
                <a:cs typeface="Arial"/>
              </a:rPr>
              <a:t>, Catherine Lai</a:t>
            </a:r>
            <a:r>
              <a:rPr lang="fi-FI" sz="1100" baseline="30000" dirty="0">
                <a:latin typeface="Trebuchet MS" panose="020B0603020202020204" pitchFamily="34" charset="0"/>
                <a:cs typeface="Arial"/>
              </a:rPr>
              <a:t>12</a:t>
            </a:r>
            <a:r>
              <a:rPr lang="fi-FI" sz="1100" dirty="0">
                <a:latin typeface="Trebuchet MS" panose="020B0603020202020204" pitchFamily="34" charset="0"/>
                <a:cs typeface="Arial"/>
              </a:rPr>
              <a:t>, Javier Cortes</a:t>
            </a:r>
            <a:r>
              <a:rPr lang="fi-FI" sz="1100" baseline="30000" dirty="0">
                <a:latin typeface="Trebuchet MS" panose="020B0603020202020204" pitchFamily="34" charset="0"/>
                <a:cs typeface="Arial"/>
              </a:rPr>
              <a:t>13</a:t>
            </a:r>
            <a:endParaRPr lang="en-US" sz="1400" dirty="0"/>
          </a:p>
          <a:p>
            <a:pPr marL="0" marR="46431" indent="0" algn="l">
              <a:spcAft>
                <a:spcPts val="1200"/>
              </a:spcAft>
              <a:buNone/>
            </a:pPr>
            <a:r>
              <a:rPr lang="en-US" sz="800" baseline="30000" dirty="0">
                <a:latin typeface="Trebuchet MS" panose="020B0603020202020204" pitchFamily="34" charset="0"/>
                <a:cs typeface="Arial"/>
              </a:rPr>
              <a:t>1</a:t>
            </a:r>
            <a:r>
              <a:rPr lang="en-US" sz="800" dirty="0">
                <a:latin typeface="Trebuchet MS" panose="020B0603020202020204" pitchFamily="34" charset="0"/>
                <a:cs typeface="Arial"/>
              </a:rPr>
              <a:t>MD Anderson Cancer Center, Madrid, Spain; </a:t>
            </a:r>
            <a:r>
              <a:rPr lang="en-US" sz="800" baseline="30000" dirty="0">
                <a:latin typeface="Trebuchet MS" panose="020B0603020202020204" pitchFamily="34" charset="0"/>
                <a:cs typeface="Arial"/>
              </a:rPr>
              <a:t>2</a:t>
            </a:r>
            <a:r>
              <a:rPr lang="en-US" sz="800" dirty="0">
                <a:latin typeface="Trebuchet MS" panose="020B0603020202020204" pitchFamily="34" charset="0"/>
                <a:cs typeface="Arial"/>
              </a:rPr>
              <a:t>David Geffen School of Medicine, University of California, Los Angeles, Jonsson Comprehensive Cancer Center, Los Angeles, CA, USA; </a:t>
            </a:r>
            <a:r>
              <a:rPr lang="en-US" sz="800" baseline="30000" dirty="0">
                <a:latin typeface="Trebuchet MS" panose="020B0603020202020204" pitchFamily="34" charset="0"/>
                <a:cs typeface="Arial"/>
              </a:rPr>
              <a:t>3</a:t>
            </a:r>
            <a:r>
              <a:rPr lang="en-US" sz="800" dirty="0">
                <a:latin typeface="Trebuchet MS" panose="020B0603020202020204" pitchFamily="34" charset="0"/>
                <a:cs typeface="Arial"/>
              </a:rPr>
              <a:t>University of California-San Francisco Helen Diller Family Comprehensive Cancer Center, San Francisco, CA, USA; </a:t>
            </a:r>
            <a:r>
              <a:rPr lang="en-US" sz="800" baseline="30000" dirty="0">
                <a:latin typeface="Trebuchet MS" panose="020B0603020202020204" pitchFamily="34" charset="0"/>
                <a:cs typeface="Arial"/>
              </a:rPr>
              <a:t>4</a:t>
            </a:r>
            <a:r>
              <a:rPr lang="en-US" sz="800" dirty="0">
                <a:latin typeface="Trebuchet MS" panose="020B0603020202020204" pitchFamily="34" charset="0"/>
                <a:cs typeface="Arial"/>
              </a:rPr>
              <a:t>University of North Carolina </a:t>
            </a:r>
            <a:r>
              <a:rPr lang="en-US" sz="800" dirty="0" err="1">
                <a:latin typeface="Trebuchet MS" panose="020B0603020202020204" pitchFamily="34" charset="0"/>
                <a:cs typeface="Arial"/>
              </a:rPr>
              <a:t>Lineberger</a:t>
            </a:r>
            <a:r>
              <a:rPr lang="en-US" sz="800" dirty="0">
                <a:latin typeface="Trebuchet MS" panose="020B0603020202020204" pitchFamily="34" charset="0"/>
                <a:cs typeface="Arial"/>
              </a:rPr>
              <a:t> Comprehensive Cancer Center, Chapel Hill, NC, USA; </a:t>
            </a:r>
            <a:r>
              <a:rPr lang="en-US" sz="800" baseline="30000" dirty="0">
                <a:latin typeface="Trebuchet MS" panose="020B0603020202020204" pitchFamily="34" charset="0"/>
                <a:cs typeface="Arial"/>
              </a:rPr>
              <a:t>5</a:t>
            </a:r>
            <a:r>
              <a:rPr lang="en-US" sz="800" dirty="0">
                <a:latin typeface="Trebuchet MS" panose="020B0603020202020204" pitchFamily="34" charset="0"/>
                <a:cs typeface="Arial"/>
              </a:rPr>
              <a:t>Centre Eugène Marquis, Rennes, France; </a:t>
            </a:r>
            <a:r>
              <a:rPr lang="en-US" sz="800" baseline="30000" dirty="0">
                <a:latin typeface="Trebuchet MS" panose="020B0603020202020204" pitchFamily="34" charset="0"/>
                <a:cs typeface="Arial"/>
              </a:rPr>
              <a:t>6</a:t>
            </a:r>
            <a:r>
              <a:rPr lang="en-US" sz="800" dirty="0">
                <a:latin typeface="Trebuchet MS" panose="020B0603020202020204" pitchFamily="34" charset="0"/>
                <a:cs typeface="Arial"/>
              </a:rPr>
              <a:t>Hämatologisch-Onkologische </a:t>
            </a:r>
            <a:r>
              <a:rPr lang="en-US" sz="800" dirty="0" err="1">
                <a:latin typeface="Trebuchet MS" panose="020B0603020202020204" pitchFamily="34" charset="0"/>
                <a:cs typeface="Arial"/>
              </a:rPr>
              <a:t>Gemeinschaftspraxis</a:t>
            </a:r>
            <a:r>
              <a:rPr lang="en-US" sz="800" dirty="0">
                <a:latin typeface="Trebuchet MS" panose="020B0603020202020204" pitchFamily="34" charset="0"/>
                <a:cs typeface="Arial"/>
              </a:rPr>
              <a:t> am </a:t>
            </a:r>
            <a:r>
              <a:rPr lang="en-US" sz="800" dirty="0" err="1">
                <a:latin typeface="Trebuchet MS" panose="020B0603020202020204" pitchFamily="34" charset="0"/>
                <a:cs typeface="Arial"/>
              </a:rPr>
              <a:t>Bethanien-Krankenhaus</a:t>
            </a:r>
            <a:r>
              <a:rPr lang="en-US" sz="800" dirty="0">
                <a:latin typeface="Trebuchet MS" panose="020B0603020202020204" pitchFamily="34" charset="0"/>
                <a:cs typeface="Arial"/>
              </a:rPr>
              <a:t>, Frankfurt, Germany; </a:t>
            </a:r>
            <a:r>
              <a:rPr lang="en-US" sz="800" baseline="30000" dirty="0">
                <a:latin typeface="Trebuchet MS" panose="020B0603020202020204" pitchFamily="34" charset="0"/>
                <a:cs typeface="Arial"/>
              </a:rPr>
              <a:t>7</a:t>
            </a:r>
            <a:r>
              <a:rPr lang="en-US" sz="800" dirty="0">
                <a:latin typeface="Trebuchet MS" panose="020B0603020202020204" pitchFamily="34" charset="0"/>
                <a:cs typeface="Arial"/>
              </a:rPr>
              <a:t>Université Libre de </a:t>
            </a:r>
            <a:r>
              <a:rPr lang="en-US" sz="800" dirty="0" err="1">
                <a:latin typeface="Trebuchet MS" panose="020B0603020202020204" pitchFamily="34" charset="0"/>
                <a:cs typeface="Arial"/>
              </a:rPr>
              <a:t>Bruxelles</a:t>
            </a:r>
            <a:r>
              <a:rPr lang="en-US" sz="800" dirty="0">
                <a:latin typeface="Trebuchet MS" panose="020B0603020202020204" pitchFamily="34" charset="0"/>
                <a:cs typeface="Arial"/>
              </a:rPr>
              <a:t> (ULB), </a:t>
            </a:r>
            <a:r>
              <a:rPr lang="en-US" sz="800" dirty="0" err="1">
                <a:latin typeface="Trebuchet MS" panose="020B0603020202020204" pitchFamily="34" charset="0"/>
                <a:cs typeface="Arial"/>
              </a:rPr>
              <a:t>Hôpital</a:t>
            </a:r>
            <a:r>
              <a:rPr lang="en-US" sz="800" dirty="0">
                <a:latin typeface="Trebuchet MS" panose="020B0603020202020204" pitchFamily="34" charset="0"/>
                <a:cs typeface="Arial"/>
              </a:rPr>
              <a:t> </a:t>
            </a:r>
            <a:r>
              <a:rPr lang="en-US" sz="800" dirty="0" err="1">
                <a:latin typeface="Trebuchet MS" panose="020B0603020202020204" pitchFamily="34" charset="0"/>
                <a:cs typeface="Arial"/>
              </a:rPr>
              <a:t>Universitaire</a:t>
            </a:r>
            <a:r>
              <a:rPr lang="en-US" sz="800" dirty="0">
                <a:latin typeface="Trebuchet MS" panose="020B0603020202020204" pitchFamily="34" charset="0"/>
                <a:cs typeface="Arial"/>
              </a:rPr>
              <a:t> de </a:t>
            </a:r>
            <a:r>
              <a:rPr lang="en-US" sz="800" dirty="0" err="1">
                <a:latin typeface="Trebuchet MS" panose="020B0603020202020204" pitchFamily="34" charset="0"/>
                <a:cs typeface="Arial"/>
              </a:rPr>
              <a:t>Bruxelles</a:t>
            </a:r>
            <a:r>
              <a:rPr lang="en-US" sz="800" dirty="0">
                <a:latin typeface="Trebuchet MS" panose="020B0603020202020204" pitchFamily="34" charset="0"/>
                <a:cs typeface="Arial"/>
              </a:rPr>
              <a:t> (HUB), </a:t>
            </a:r>
            <a:r>
              <a:rPr lang="en-US" sz="800" dirty="0" err="1">
                <a:latin typeface="Trebuchet MS" panose="020B0603020202020204" pitchFamily="34" charset="0"/>
                <a:cs typeface="Arial"/>
              </a:rPr>
              <a:t>Institut</a:t>
            </a:r>
            <a:r>
              <a:rPr lang="en-US" sz="800" dirty="0">
                <a:latin typeface="Trebuchet MS" panose="020B0603020202020204" pitchFamily="34" charset="0"/>
                <a:cs typeface="Arial"/>
              </a:rPr>
              <a:t> Jules Bordet, </a:t>
            </a:r>
            <a:r>
              <a:rPr lang="en-US" sz="800" dirty="0" err="1">
                <a:latin typeface="Trebuchet MS" panose="020B0603020202020204" pitchFamily="34" charset="0"/>
                <a:cs typeface="Arial"/>
              </a:rPr>
              <a:t>Bruxelles</a:t>
            </a:r>
            <a:r>
              <a:rPr lang="en-US" sz="800" dirty="0">
                <a:latin typeface="Trebuchet MS" panose="020B0603020202020204" pitchFamily="34" charset="0"/>
                <a:cs typeface="Arial"/>
              </a:rPr>
              <a:t>, Belgium; </a:t>
            </a:r>
            <a:r>
              <a:rPr lang="en-US" sz="800" baseline="30000" dirty="0">
                <a:latin typeface="Trebuchet MS" panose="020B0603020202020204" pitchFamily="34" charset="0"/>
                <a:cs typeface="Arial"/>
              </a:rPr>
              <a:t>8</a:t>
            </a:r>
            <a:r>
              <a:rPr lang="en-US" sz="800" dirty="0">
                <a:latin typeface="Trebuchet MS" panose="020B0603020202020204" pitchFamily="34" charset="0"/>
                <a:cs typeface="Arial"/>
              </a:rPr>
              <a:t>Gianni </a:t>
            </a:r>
            <a:r>
              <a:rPr lang="en-US" sz="800" dirty="0" err="1">
                <a:latin typeface="Trebuchet MS" panose="020B0603020202020204" pitchFamily="34" charset="0"/>
                <a:cs typeface="Arial"/>
              </a:rPr>
              <a:t>Bonadonna</a:t>
            </a:r>
            <a:r>
              <a:rPr lang="en-US" sz="800" dirty="0">
                <a:latin typeface="Trebuchet MS" panose="020B0603020202020204" pitchFamily="34" charset="0"/>
                <a:cs typeface="Arial"/>
              </a:rPr>
              <a:t> Foundation, Milano, Italy; </a:t>
            </a:r>
            <a:r>
              <a:rPr lang="en-US" sz="800" baseline="30000" dirty="0">
                <a:latin typeface="Trebuchet MS" panose="020B0603020202020204" pitchFamily="34" charset="0"/>
                <a:cs typeface="Arial"/>
              </a:rPr>
              <a:t>9</a:t>
            </a:r>
            <a:r>
              <a:rPr lang="en-US" sz="800" dirty="0">
                <a:latin typeface="Trebuchet MS" panose="020B0603020202020204" pitchFamily="34" charset="0"/>
                <a:cs typeface="Arial"/>
              </a:rPr>
              <a:t>Winship Cancer Institute, Emory University, Atlanta, GA, USA; </a:t>
            </a:r>
            <a:r>
              <a:rPr lang="en-US" sz="800" baseline="30000" dirty="0">
                <a:latin typeface="Trebuchet MS" panose="020B0603020202020204" pitchFamily="34" charset="0"/>
                <a:cs typeface="Arial"/>
              </a:rPr>
              <a:t>10</a:t>
            </a:r>
            <a:r>
              <a:rPr lang="en-US" sz="800" dirty="0">
                <a:latin typeface="Trebuchet MS" panose="020B0603020202020204" pitchFamily="34" charset="0"/>
                <a:cs typeface="Arial"/>
              </a:rPr>
              <a:t>Baylor University Medical Center, Texas Oncology, US Oncology, Dallas, TX, USA</a:t>
            </a:r>
            <a:r>
              <a:rPr lang="en-US" sz="800" baseline="34722" dirty="0">
                <a:latin typeface="Trebuchet MS" panose="020B0603020202020204" pitchFamily="34" charset="0"/>
                <a:cs typeface="Arial"/>
              </a:rPr>
              <a:t>; 11</a:t>
            </a:r>
            <a:r>
              <a:rPr lang="en-US" sz="800" dirty="0">
                <a:latin typeface="Trebuchet MS" panose="020B0603020202020204" pitchFamily="34" charset="0"/>
                <a:cs typeface="Arial"/>
              </a:rPr>
              <a:t>Fred Hutchinson Cancer Center and University of Washington Medicine, Seattle, WA, USA; </a:t>
            </a:r>
            <a:r>
              <a:rPr lang="en-US" sz="800" baseline="30000" dirty="0">
                <a:latin typeface="Trebuchet MS" panose="020B0603020202020204" pitchFamily="34" charset="0"/>
                <a:cs typeface="Arial"/>
              </a:rPr>
              <a:t>12</a:t>
            </a:r>
            <a:r>
              <a:rPr lang="en-US" sz="800" dirty="0">
                <a:latin typeface="Trebuchet MS" panose="020B0603020202020204" pitchFamily="34" charset="0"/>
                <a:cs typeface="Arial"/>
              </a:rPr>
              <a:t>Gilead Sciences, Inc., Foster City, CA, USA; </a:t>
            </a:r>
            <a:r>
              <a:rPr lang="en-US" sz="800" baseline="30000" dirty="0">
                <a:latin typeface="Trebuchet MS" panose="020B0603020202020204" pitchFamily="34" charset="0"/>
                <a:cs typeface="Arial"/>
              </a:rPr>
              <a:t>13</a:t>
            </a:r>
            <a:r>
              <a:rPr lang="en-US" sz="800" dirty="0">
                <a:latin typeface="Trebuchet MS" panose="020B0603020202020204" pitchFamily="34" charset="0"/>
                <a:cs typeface="Arial"/>
              </a:rPr>
              <a:t>International Breast Cancer Center (IBCC), Pangaea Oncology, </a:t>
            </a:r>
            <a:r>
              <a:rPr lang="en-US" sz="800" dirty="0" err="1">
                <a:latin typeface="Trebuchet MS" panose="020B0603020202020204" pitchFamily="34" charset="0"/>
                <a:cs typeface="Arial"/>
              </a:rPr>
              <a:t>Quirónsalud</a:t>
            </a:r>
            <a:r>
              <a:rPr lang="en-US" sz="800" dirty="0">
                <a:latin typeface="Trebuchet MS" panose="020B0603020202020204" pitchFamily="34" charset="0"/>
                <a:cs typeface="Arial"/>
              </a:rPr>
              <a:t> Group, Barcelona, Spain &amp; Universidad </a:t>
            </a:r>
            <a:r>
              <a:rPr lang="en-US" sz="800" dirty="0" err="1">
                <a:latin typeface="Trebuchet MS" panose="020B0603020202020204" pitchFamily="34" charset="0"/>
                <a:cs typeface="Arial"/>
              </a:rPr>
              <a:t>Europea</a:t>
            </a:r>
            <a:r>
              <a:rPr lang="en-US" sz="800" dirty="0">
                <a:latin typeface="Trebuchet MS" panose="020B0603020202020204" pitchFamily="34" charset="0"/>
                <a:cs typeface="Arial"/>
              </a:rPr>
              <a:t> de Madrid, Madrid, Spain</a:t>
            </a:r>
          </a:p>
          <a:p>
            <a:pPr marL="0" indent="0">
              <a:buNone/>
            </a:pPr>
            <a:br>
              <a:rPr lang="en-US" sz="800" i="1" dirty="0">
                <a:effectLst/>
                <a:latin typeface="Trebuchet MS" panose="020B0603020202020204" pitchFamily="34" charset="0"/>
                <a:ea typeface="Calibri" panose="020F0502020204030204" pitchFamily="34" charset="0"/>
                <a:cs typeface="Times New Roman" panose="02020603050405020304" pitchFamily="18" charset="0"/>
              </a:rPr>
            </a:br>
            <a:endParaRPr lang="en-US" sz="800" dirty="0">
              <a:latin typeface="Trebuchet MS" panose="020B0603020202020204" pitchFamily="34" charset="0"/>
            </a:endParaRPr>
          </a:p>
        </p:txBody>
      </p:sp>
    </p:spTree>
    <p:extLst>
      <p:ext uri="{BB962C8B-B14F-4D97-AF65-F5344CB8AC3E}">
        <p14:creationId xmlns:p14="http://schemas.microsoft.com/office/powerpoint/2010/main" val="3423740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Introduction</a:t>
            </a:r>
            <a:r>
              <a:rPr lang="en-US" b="1" baseline="30000"/>
              <a:t>1-10</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ADC, antibody-drug conjugate; BMI, body mass index; CI, confidence interval; HR, hazard ratio;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metastatic triple-negative breast cancer; PFS, progression-free survival; OS, overall survival; SG, Sacituzumab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1.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Rugo</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HS, et al. Future Oncol. 2020;16:705-15; 2. Trodelvy® (sacituzumab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govitecan-hziy</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[prescribing information]. Foster City, CA: Gilead Sciences, Inc.; February 2023; 3. European Medicines Agency. Trodelvy® [summary of product characteristics]. County Cork, Ireland: Gilead Sciences Ireland UC; 2021; 4. Pharmaceutical Technology. Everest’s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trodelvy</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receives approval for breast cancer in China. 2022; 5. BioPharma APAC. Singapore (HSA) approval marks the first in a series of expected approvals of Trodelvy in Asia. 2022; 6. Korea Biomedical Review. Gilead's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trodelvy</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approved for metastatic triple-negative breast cancer in Korea. 2023; 7.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Bardia</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A, et al. N Engl J Med. 2021;384:1529-41; 8.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Bardia</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A, et al. J Clin Oncol. Published online February 29, 2024. https://doi.org/10.1200/JCO.23.01409. Accessed March 12, 2024; 9. World Health Organization. https://www.who.int/news-room/fact-sheets/detail/obesity-and-overweight. Accessed March 7, 2024; 10. García-Estévez L, et al. The Impact of High Body Mass Index (BMI) on the Safety and Efficacy of Sacituzumab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5" y="1417320"/>
            <a:ext cx="11205697" cy="402336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Sacituzumab </a:t>
            </a:r>
            <a:r>
              <a:rPr kumimoji="0" lang="en-US" sz="14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is a Trop-2─directed antibody-drug conjugate (ADC) designed with a hydrolysable linker attached to SN-38, the active metabolite of irinotecan</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1</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SG is approved in multiple countries for the treatment of relapsed or refractory metastatic triple-negative breast cancer (</a:t>
            </a:r>
            <a:r>
              <a:rPr kumimoji="0" lang="en-US" sz="14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based on results from the global, phase 3 ASCENT study</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2-7</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In ASCENT (N = 529), significantly longer progression-free survival (PFS; hazard ratio [HR], 0.43; 95% CI, 0.35-0.54), and overall survival (OS; hazard ratio [HR], 0.51; 95% CI, 0.41-0.62) were observed with SG vs chemotherapy treatment of physician’s choice (TPC) in all patients including those with brain metastases (data cutoff: March 11, 2020; median follow-up of 17.7 months); these results were maintained with longer follow-up</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7,8</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incidence of worldwide adult obesity has more than doubled since 1990, and the World Health Organization now classifies it as a global crisis</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9</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impact of body mass index (BMI) on treatment outcomes, especially for ADCs like SG that have weight-based dosing, is unclear and remains an area of active research</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In this analysis, we report the impact of BMI on efficacy and safety of SG vs TPC among patients with </a:t>
            </a:r>
            <a:r>
              <a:rPr kumimoji="0" lang="en-US" sz="14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the ASCENT study</a:t>
            </a:r>
          </a:p>
          <a:p>
            <a:pPr marL="342900" marR="0" lvl="0" indent="-342900" algn="l" defTabSz="914400" rtl="0" eaLnBrk="1" fontAlgn="auto" latinLnBrk="0" hangingPunct="1">
              <a:lnSpc>
                <a:spcPct val="100000"/>
              </a:lnSpc>
              <a:spcBef>
                <a:spcPts val="1000"/>
              </a:spcBef>
              <a:spcAft>
                <a:spcPts val="0"/>
              </a:spcAft>
              <a:buClr>
                <a:srgbClr val="008764"/>
              </a:buClr>
              <a:buSzTx/>
              <a:buFont typeface="Arial" panose="020B0604020202020204" pitchFamily="34" charset="0"/>
              <a:buChar char="•"/>
              <a:tabLst/>
              <a:defRPr/>
            </a:pPr>
            <a:endParaRPr kumimoji="0" lang="en-US" sz="24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990850"/>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293054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Study Design and Methods</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*Adapted from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Bardia</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A, et al.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in metastatic triple-negative breast cancer. N Engl J Med. 2021;384:1529-41. </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a</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PFS measured by an independent, centralized, and blinded group of radiology experts who assessed tumor response using RECIST 1.1 criteria in patients without brain metastasis. </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b</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ITT population includes all randomized patients (with and without brain metastases). Baseline brain MRI only required for patients with known brain metastases.</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ASCO/CAP, American Society of Clinical Oncology/College of American Pathologists; BMI, body mass index; DOR, duration of response; ITT, intention-to-treat; IV, intravenous; MRI, magnetic resonance imaging; ORR, objective response rate; OS, overall survival; PFS, progression-free survival; QoL, quality of life; R, randomization; RECIST 1.1, Response Evaluation Criteria in Solid Tumors, version 1.1; SG,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TNBC, triple-negative breast cancer; TPC, treatment of physician’s choice; TTR, time to response.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5" y="1417320"/>
            <a:ext cx="11371664" cy="2560273"/>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This was an ad hoc subgroup analysis from the ASCENT study (Figure 1) </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Patients from the full intent-to-treat population of ASCENT who received SG at 10 mg/kg of body weight or TPC were included </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Patients did not have their dosage capped for high BMI</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BMI was assessed at baseline and was classified as follows: </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Underweight / normal (&lt;25 kg/m</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Overweight (25 to &lt;30 kg/m</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Obese (≥30 kg/m</a:t>
            </a:r>
            <a:r>
              <a:rPr kumimoji="0" lang="en-US" sz="14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Results presented are as of February 25, 2021</a:t>
            </a:r>
          </a:p>
          <a:p>
            <a:pPr marL="0" marR="0" lvl="0" indent="0" algn="l" defTabSz="914400" rtl="0" eaLnBrk="1" fontAlgn="auto" latinLnBrk="0" hangingPunct="1">
              <a:lnSpc>
                <a:spcPct val="100000"/>
              </a:lnSpc>
              <a:spcBef>
                <a:spcPts val="1000"/>
              </a:spcBef>
              <a:spcAft>
                <a:spcPts val="0"/>
              </a:spcAft>
              <a:buClr>
                <a:srgbClr val="008764"/>
              </a:buClr>
              <a:buSzTx/>
              <a:buFont typeface="Arial" panose="020B0604020202020204" pitchFamily="34" charset="0"/>
              <a:buNone/>
              <a:tabLst/>
              <a:defRPr/>
            </a:pPr>
            <a:endParaRPr kumimoji="0" lang="en-US" sz="24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990850"/>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 name="Content Placeholder 13">
            <a:extLst>
              <a:ext uri="{FF2B5EF4-FFF2-40B4-BE49-F238E27FC236}">
                <a16:creationId xmlns:a16="http://schemas.microsoft.com/office/drawing/2014/main" id="{04ED4A74-14A1-2F4C-F85E-CE606A36361E}"/>
              </a:ext>
            </a:extLst>
          </p:cNvPr>
          <p:cNvSpPr txBox="1">
            <a:spLocks/>
          </p:cNvSpPr>
          <p:nvPr/>
        </p:nvSpPr>
        <p:spPr>
          <a:xfrm>
            <a:off x="6968824" y="2788920"/>
            <a:ext cx="3461234" cy="247313"/>
          </a:xfrm>
          <a:prstGeom prst="rect">
            <a:avLst/>
          </a:prstGeom>
        </p:spPr>
        <p:txBody>
          <a:bodyPr vert="horz" lIns="91440" tIns="45720" rIns="91440" bIns="45720" rtlCol="0">
            <a:normAutofit lnSpcReduction="10000"/>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Figure 1 - ASCENT (NCT02574455) Study Design*  </a:t>
            </a:r>
          </a:p>
          <a:p>
            <a:pPr marL="342900" marR="0" lvl="0" indent="-342900" algn="l" defTabSz="914400" rtl="0" eaLnBrk="1" fontAlgn="auto" latinLnBrk="0" hangingPunct="1">
              <a:lnSpc>
                <a:spcPct val="100000"/>
              </a:lnSpc>
              <a:spcBef>
                <a:spcPts val="1000"/>
              </a:spcBef>
              <a:spcAft>
                <a:spcPts val="0"/>
              </a:spcAft>
              <a:buClr>
                <a:srgbClr val="008764"/>
              </a:buClr>
              <a:buSzTx/>
              <a:buFont typeface="Arial" panose="020B0604020202020204" pitchFamily="34" charset="0"/>
              <a:buChar char="•"/>
              <a:tabLst/>
              <a:defRPr/>
            </a:pPr>
            <a:endParaRPr kumimoji="0" lang="en-US" sz="24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pic>
        <p:nvPicPr>
          <p:cNvPr id="8" name="Picture 7">
            <a:extLst>
              <a:ext uri="{FF2B5EF4-FFF2-40B4-BE49-F238E27FC236}">
                <a16:creationId xmlns:a16="http://schemas.microsoft.com/office/drawing/2014/main" id="{940436C2-556A-32EE-11A6-8012A9D613C4}"/>
              </a:ext>
            </a:extLst>
          </p:cNvPr>
          <p:cNvPicPr>
            <a:picLocks noChangeAspect="1"/>
          </p:cNvPicPr>
          <p:nvPr/>
        </p:nvPicPr>
        <p:blipFill rotWithShape="1">
          <a:blip r:embed="rId3"/>
          <a:srcRect t="-1517"/>
          <a:stretch/>
        </p:blipFill>
        <p:spPr>
          <a:xfrm>
            <a:off x="5617050" y="3010873"/>
            <a:ext cx="6164783" cy="2090282"/>
          </a:xfrm>
          <a:prstGeom prst="rect">
            <a:avLst/>
          </a:prstGeom>
        </p:spPr>
      </p:pic>
    </p:spTree>
    <p:extLst>
      <p:ext uri="{BB962C8B-B14F-4D97-AF65-F5344CB8AC3E}">
        <p14:creationId xmlns:p14="http://schemas.microsoft.com/office/powerpoint/2010/main" val="2900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Results: Patient Population</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a</a:t>
            </a:r>
            <a:r>
              <a:rPr kumimoji="0" lang="en-US" sz="900" b="0" i="0" u="none" strike="noStrike" kern="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Includes 8 and 11 underweight patients (BMI &lt; 18.5 kg/m</a:t>
            </a:r>
            <a:r>
              <a:rPr kumimoji="0" lang="en-US" sz="900" b="0" i="0" u="none" strike="noStrike" kern="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900" b="0" i="0" u="none" strike="noStrike" kern="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in the SG and TPC groups, respectively. </a:t>
            </a:r>
            <a:r>
              <a:rPr kumimoji="0" lang="en-US" sz="900" b="0" i="0" u="none" strike="noStrike" kern="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30000" noProof="0" err="1">
                <a:ln>
                  <a:noFill/>
                </a:ln>
                <a:solidFill>
                  <a:srgbClr val="54565B"/>
                </a:solidFill>
                <a:effectLst/>
                <a:uLnTx/>
                <a:uFillTx/>
                <a:latin typeface="Trebuchet MS" panose="020B0603020202020204" pitchFamily="34" charset="0"/>
                <a:ea typeface="+mn-ea"/>
                <a:cs typeface="Arial" panose="020B0604020202020204" pitchFamily="34" charset="0"/>
              </a:rPr>
              <a:t>b</a:t>
            </a:r>
            <a:r>
              <a:rPr kumimoji="0" lang="en-US" sz="900" b="0" i="0" u="none" strike="noStrike" kern="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BMI</a:t>
            </a:r>
            <a:r>
              <a:rPr kumimoji="0" lang="en-US" sz="900" b="0" i="0" u="none" strike="noStrike" kern="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is calculated as BMI (kg/m</a:t>
            </a:r>
            <a:r>
              <a:rPr kumimoji="0" lang="en-US" sz="900" b="0" i="0" u="none" strike="noStrike" kern="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900" b="0" i="0" u="none" strike="noStrike" kern="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 (weight in kg)/(height in m)</a:t>
            </a:r>
            <a:r>
              <a:rPr kumimoji="0" lang="en-US" sz="900" b="0" i="0" u="none" strike="noStrike" kern="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2</a:t>
            </a:r>
            <a:r>
              <a:rPr kumimoji="0" lang="en-US" sz="900" b="0" i="0" u="none" strike="noStrike" kern="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b</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ITT population includes all randomized patients (with and without brain metastases). Baseline brain MRI only required for patients with known brain metastases.</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BMI, body mass index; ECOG PS, Eastern Cooperative Oncology Group performance status; SG, S</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acituzumab</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4" y="1417320"/>
            <a:ext cx="11706205" cy="1239253"/>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Baseline characteristics were generally similar across the BMI categories (Table 1)</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Of the 528 patients included in this analysis, 287 (54%) had high BMI</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155 patients (29%) were overweight</a:t>
            </a:r>
          </a:p>
          <a:p>
            <a:pPr marL="685800" marR="0" lvl="1" indent="-228600" algn="l" defTabSz="914400" rtl="0" eaLnBrk="1" fontAlgn="auto" latinLnBrk="0" hangingPunct="1">
              <a:lnSpc>
                <a:spcPct val="100000"/>
              </a:lnSpc>
              <a:spcBef>
                <a:spcPts val="500"/>
              </a:spcBef>
              <a:spcAft>
                <a:spcPts val="0"/>
              </a:spcAft>
              <a:buClr>
                <a:srgbClr val="54565B"/>
              </a:buClr>
              <a:buSzTx/>
              <a:buFont typeface="Wingdings" panose="05000000000000000000" pitchFamily="2" charset="2"/>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132 patients (25%) were obese</a:t>
            </a:r>
          </a:p>
          <a:p>
            <a:pPr marL="0" marR="0" lvl="0" indent="0" algn="l" defTabSz="914400" rtl="0" eaLnBrk="1" fontAlgn="auto" latinLnBrk="0" hangingPunct="1">
              <a:lnSpc>
                <a:spcPct val="100000"/>
              </a:lnSpc>
              <a:spcBef>
                <a:spcPts val="1000"/>
              </a:spcBef>
              <a:spcAft>
                <a:spcPts val="0"/>
              </a:spcAft>
              <a:buClr>
                <a:srgbClr val="008764"/>
              </a:buClr>
              <a:buSzTx/>
              <a:buFont typeface="Arial" panose="020B0604020202020204" pitchFamily="34" charset="0"/>
              <a:buNone/>
              <a:tabLst/>
              <a:defRPr/>
            </a:pPr>
            <a:endParaRPr kumimoji="0" lang="en-US" sz="24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990850"/>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 name="Content Placeholder 13">
            <a:extLst>
              <a:ext uri="{FF2B5EF4-FFF2-40B4-BE49-F238E27FC236}">
                <a16:creationId xmlns:a16="http://schemas.microsoft.com/office/drawing/2014/main" id="{04ED4A74-14A1-2F4C-F85E-CE606A36361E}"/>
              </a:ext>
            </a:extLst>
          </p:cNvPr>
          <p:cNvSpPr txBox="1">
            <a:spLocks/>
          </p:cNvSpPr>
          <p:nvPr/>
        </p:nvSpPr>
        <p:spPr>
          <a:xfrm>
            <a:off x="1703804" y="2967700"/>
            <a:ext cx="4254234" cy="27700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Table 1 - Baseline Demographics and Disease Characteristics</a:t>
            </a:r>
            <a:endParaRPr kumimoji="0" lang="en-US" sz="32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graphicFrame>
        <p:nvGraphicFramePr>
          <p:cNvPr id="2" name="Table 1544">
            <a:extLst>
              <a:ext uri="{FF2B5EF4-FFF2-40B4-BE49-F238E27FC236}">
                <a16:creationId xmlns:a16="http://schemas.microsoft.com/office/drawing/2014/main" id="{ABAE4335-6B67-8C7B-42C5-02C785D85C56}"/>
              </a:ext>
            </a:extLst>
          </p:cNvPr>
          <p:cNvGraphicFramePr>
            <a:graphicFrameLocks noGrp="1"/>
          </p:cNvGraphicFramePr>
          <p:nvPr/>
        </p:nvGraphicFramePr>
        <p:xfrm>
          <a:off x="1810797" y="3241747"/>
          <a:ext cx="8570406" cy="2135780"/>
        </p:xfrm>
        <a:graphic>
          <a:graphicData uri="http://schemas.openxmlformats.org/drawingml/2006/table">
            <a:tbl>
              <a:tblPr firstRow="1" bandRow="1">
                <a:tableStyleId>{9DCAF9ED-07DC-4A11-8D7F-57B35C25682E}</a:tableStyleId>
              </a:tblPr>
              <a:tblGrid>
                <a:gridCol w="2631030">
                  <a:extLst>
                    <a:ext uri="{9D8B030D-6E8A-4147-A177-3AD203B41FA5}">
                      <a16:colId xmlns:a16="http://schemas.microsoft.com/office/drawing/2014/main" val="3335100291"/>
                    </a:ext>
                  </a:extLst>
                </a:gridCol>
                <a:gridCol w="989896">
                  <a:extLst>
                    <a:ext uri="{9D8B030D-6E8A-4147-A177-3AD203B41FA5}">
                      <a16:colId xmlns:a16="http://schemas.microsoft.com/office/drawing/2014/main" val="227163450"/>
                    </a:ext>
                  </a:extLst>
                </a:gridCol>
                <a:gridCol w="989896">
                  <a:extLst>
                    <a:ext uri="{9D8B030D-6E8A-4147-A177-3AD203B41FA5}">
                      <a16:colId xmlns:a16="http://schemas.microsoft.com/office/drawing/2014/main" val="964004231"/>
                    </a:ext>
                  </a:extLst>
                </a:gridCol>
                <a:gridCol w="989896">
                  <a:extLst>
                    <a:ext uri="{9D8B030D-6E8A-4147-A177-3AD203B41FA5}">
                      <a16:colId xmlns:a16="http://schemas.microsoft.com/office/drawing/2014/main" val="2911219705"/>
                    </a:ext>
                  </a:extLst>
                </a:gridCol>
                <a:gridCol w="989896">
                  <a:extLst>
                    <a:ext uri="{9D8B030D-6E8A-4147-A177-3AD203B41FA5}">
                      <a16:colId xmlns:a16="http://schemas.microsoft.com/office/drawing/2014/main" val="2081723827"/>
                    </a:ext>
                  </a:extLst>
                </a:gridCol>
                <a:gridCol w="989896">
                  <a:extLst>
                    <a:ext uri="{9D8B030D-6E8A-4147-A177-3AD203B41FA5}">
                      <a16:colId xmlns:a16="http://schemas.microsoft.com/office/drawing/2014/main" val="3613090153"/>
                    </a:ext>
                  </a:extLst>
                </a:gridCol>
                <a:gridCol w="989896">
                  <a:extLst>
                    <a:ext uri="{9D8B030D-6E8A-4147-A177-3AD203B41FA5}">
                      <a16:colId xmlns:a16="http://schemas.microsoft.com/office/drawing/2014/main" val="1567971826"/>
                    </a:ext>
                  </a:extLst>
                </a:gridCol>
              </a:tblGrid>
              <a:tr h="318337">
                <a:tc rowSpan="2">
                  <a:txBody>
                    <a:bodyPr/>
                    <a:lstStyle/>
                    <a:p>
                      <a:r>
                        <a:rPr lang="en-US" sz="1000" b="1">
                          <a:latin typeface="Trebuchet MS" panose="020B0603020202020204" pitchFamily="34" charset="0"/>
                        </a:rPr>
                        <a:t>Characteristic</a:t>
                      </a:r>
                      <a:endParaRPr lang="en-US" sz="1050" b="1">
                        <a:latin typeface="Trebuchet MS" panose="020B0603020202020204" pitchFamily="34" charset="0"/>
                        <a:cs typeface="Arial" panose="020B0604020202020204" pitchFamily="34" charset="0"/>
                      </a:endParaRPr>
                    </a:p>
                  </a:txBody>
                  <a:tcPr marR="18288" marT="18288" marB="18288" anchor="b"/>
                </a:tc>
                <a:tc gridSpan="2">
                  <a:txBody>
                    <a:bodyPr/>
                    <a:lstStyle/>
                    <a:p>
                      <a:pPr algn="ctr"/>
                      <a:r>
                        <a:rPr lang="de-DE" sz="1000" b="1">
                          <a:solidFill>
                            <a:schemeClr val="bg1"/>
                          </a:solidFill>
                          <a:latin typeface="Trebuchet MS" panose="020B0603020202020204" pitchFamily="34" charset="0"/>
                        </a:rPr>
                        <a:t>Underweight/Normal</a:t>
                      </a:r>
                      <a:r>
                        <a:rPr lang="de-DE" sz="1000" b="1" baseline="30000">
                          <a:solidFill>
                            <a:schemeClr val="bg1"/>
                          </a:solidFill>
                          <a:latin typeface="Trebuchet MS" panose="020B0603020202020204" pitchFamily="34" charset="0"/>
                        </a:rPr>
                        <a:t>a</a:t>
                      </a:r>
                    </a:p>
                    <a:p>
                      <a:pPr algn="ctr"/>
                      <a:r>
                        <a:rPr lang="de-DE" sz="1000" b="1">
                          <a:solidFill>
                            <a:schemeClr val="bg1"/>
                          </a:solidFill>
                          <a:latin typeface="Trebuchet MS" panose="020B0603020202020204" pitchFamily="34" charset="0"/>
                        </a:rPr>
                        <a:t>(&lt;25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endParaRPr lang="de-DE" sz="1000" b="1">
                        <a:solidFill>
                          <a:schemeClr val="bg1"/>
                        </a:solidFill>
                        <a:latin typeface="Trebuchet MS" panose="020B0603020202020204" pitchFamily="34" charset="0"/>
                        <a:cs typeface="Arial" panose="020B0604020202020204" pitchFamily="34" charset="0"/>
                      </a:endParaRPr>
                    </a:p>
                  </a:txBody>
                  <a:tcPr marL="45720" marR="45720" marT="18288" marB="18288" anchor="b"/>
                </a:tc>
                <a:tc hMerge="1">
                  <a:txBody>
                    <a:bodyPr/>
                    <a:lstStyle/>
                    <a:p>
                      <a:endParaRPr lang="en-US"/>
                    </a:p>
                  </a:txBody>
                  <a:tcPr/>
                </a:tc>
                <a:tc gridSpan="2">
                  <a:txBody>
                    <a:bodyPr/>
                    <a:lstStyle/>
                    <a:p>
                      <a:pPr algn="ctr"/>
                      <a:r>
                        <a:rPr lang="de-DE" sz="1000" b="1">
                          <a:solidFill>
                            <a:schemeClr val="bg1"/>
                          </a:solidFill>
                          <a:latin typeface="Trebuchet MS" panose="020B0603020202020204" pitchFamily="34" charset="0"/>
                        </a:rPr>
                        <a:t>Overweight</a:t>
                      </a:r>
                    </a:p>
                    <a:p>
                      <a:pPr algn="ctr"/>
                      <a:r>
                        <a:rPr lang="de-DE" sz="1000" b="1">
                          <a:solidFill>
                            <a:schemeClr val="bg1"/>
                          </a:solidFill>
                          <a:latin typeface="Trebuchet MS" panose="020B0603020202020204" pitchFamily="34" charset="0"/>
                        </a:rPr>
                        <a:t>(25 to &lt;30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endParaRPr lang="de-DE" sz="1000" b="1">
                        <a:solidFill>
                          <a:schemeClr val="bg1"/>
                        </a:solidFill>
                        <a:latin typeface="Trebuchet MS" panose="020B0603020202020204" pitchFamily="34" charset="0"/>
                        <a:cs typeface="Arial" panose="020B0604020202020204" pitchFamily="34" charset="0"/>
                      </a:endParaRPr>
                    </a:p>
                  </a:txBody>
                  <a:tcPr marL="45720" marR="45720" marT="18288" marB="18288" anchor="b">
                    <a:solidFill>
                      <a:srgbClr val="0064A8"/>
                    </a:solidFill>
                  </a:tcPr>
                </a:tc>
                <a:tc hMerge="1">
                  <a:txBody>
                    <a:bodyPr/>
                    <a:lstStyle/>
                    <a:p>
                      <a:endParaRPr lang="en-US"/>
                    </a:p>
                  </a:txBody>
                  <a:tcPr/>
                </a:tc>
                <a:tc gridSpan="2">
                  <a:txBody>
                    <a:bodyPr/>
                    <a:lstStyle/>
                    <a:p>
                      <a:pPr algn="ctr"/>
                      <a:r>
                        <a:rPr lang="de-DE" sz="1000" b="1">
                          <a:solidFill>
                            <a:schemeClr val="bg1"/>
                          </a:solidFill>
                          <a:latin typeface="Trebuchet MS" panose="020B0603020202020204" pitchFamily="34" charset="0"/>
                        </a:rPr>
                        <a:t>Obese</a:t>
                      </a:r>
                    </a:p>
                    <a:p>
                      <a:pPr algn="ctr"/>
                      <a:r>
                        <a:rPr lang="de-DE" sz="1000" b="1">
                          <a:solidFill>
                            <a:schemeClr val="bg1"/>
                          </a:solidFill>
                          <a:latin typeface="Trebuchet MS" panose="020B0603020202020204" pitchFamily="34" charset="0"/>
                        </a:rPr>
                        <a:t>(≥30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endParaRPr lang="de-DE" sz="1000" b="1">
                        <a:solidFill>
                          <a:schemeClr val="bg1"/>
                        </a:solidFill>
                        <a:latin typeface="Trebuchet MS" panose="020B0603020202020204" pitchFamily="34" charset="0"/>
                        <a:cs typeface="Arial" panose="020B0604020202020204" pitchFamily="34" charset="0"/>
                      </a:endParaRPr>
                    </a:p>
                  </a:txBody>
                  <a:tcPr marL="27432" marR="27432" marT="18288" marB="18288" anchor="b">
                    <a:solidFill>
                      <a:srgbClr val="881222"/>
                    </a:solidFill>
                  </a:tcPr>
                </a:tc>
                <a:tc hMerge="1">
                  <a:txBody>
                    <a:bodyPr/>
                    <a:lstStyle/>
                    <a:p>
                      <a:endParaRPr lang="en-US"/>
                    </a:p>
                  </a:txBody>
                  <a:tcPr/>
                </a:tc>
                <a:extLst>
                  <a:ext uri="{0D108BD9-81ED-4DB2-BD59-A6C34878D82A}">
                    <a16:rowId xmlns:a16="http://schemas.microsoft.com/office/drawing/2014/main" val="272378598"/>
                  </a:ext>
                </a:extLst>
              </a:tr>
              <a:tr h="326887">
                <a:tc vMerge="1">
                  <a:txBody>
                    <a:bodyPr/>
                    <a:lstStyle/>
                    <a:p>
                      <a:endParaRPr lang="en-US" sz="1100">
                        <a:latin typeface="Arial" panose="020B0604020202020204" pitchFamily="34" charset="0"/>
                        <a:cs typeface="Arial" panose="020B0604020202020204" pitchFamily="34" charset="0"/>
                      </a:endParaRPr>
                    </a:p>
                  </a:txBody>
                  <a:tcPr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rgbClr val="DDDFDD"/>
                    </a:solidFill>
                  </a:tcPr>
                </a:tc>
                <a:tc>
                  <a:txBody>
                    <a:bodyPr/>
                    <a:lstStyle/>
                    <a:p>
                      <a:pPr algn="ctr"/>
                      <a:r>
                        <a:rPr lang="en-US" sz="900" b="1">
                          <a:latin typeface="Trebuchet MS" panose="020B0603020202020204" pitchFamily="34" charset="0"/>
                        </a:rPr>
                        <a:t>SG </a:t>
                      </a:r>
                      <a:br>
                        <a:rPr lang="en-US" sz="900" b="1">
                          <a:latin typeface="Trebuchet MS" panose="020B0603020202020204" pitchFamily="34" charset="0"/>
                        </a:rPr>
                      </a:br>
                      <a:r>
                        <a:rPr lang="en-US" sz="900" b="1">
                          <a:latin typeface="Trebuchet MS" panose="020B0603020202020204" pitchFamily="34" charset="0"/>
                        </a:rPr>
                        <a:t>(</a:t>
                      </a:r>
                      <a:r>
                        <a:rPr lang="en-US" sz="900" b="1" kern="1200">
                          <a:solidFill>
                            <a:schemeClr val="tx1"/>
                          </a:solidFill>
                          <a:latin typeface="Trebuchet MS" panose="020B0603020202020204" pitchFamily="34" charset="0"/>
                        </a:rPr>
                        <a:t>n = 127)</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TPC  </a:t>
                      </a:r>
                      <a:br>
                        <a:rPr lang="en-US" sz="900" b="1" kern="1200">
                          <a:solidFill>
                            <a:schemeClr val="tx1"/>
                          </a:solidFill>
                          <a:latin typeface="Trebuchet MS" panose="020B0603020202020204" pitchFamily="34" charset="0"/>
                        </a:rPr>
                      </a:br>
                      <a:r>
                        <a:rPr lang="en-US" sz="900" b="1" kern="1200">
                          <a:solidFill>
                            <a:schemeClr val="tx1"/>
                          </a:solidFill>
                          <a:latin typeface="Trebuchet MS" panose="020B0603020202020204" pitchFamily="34" charset="0"/>
                        </a:rPr>
                        <a:t>(n = 114)</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SG</a:t>
                      </a:r>
                    </a:p>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(n = 71)</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TPC </a:t>
                      </a:r>
                    </a:p>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(n = 84)</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SG </a:t>
                      </a:r>
                    </a:p>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(n = 68)</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TPC</a:t>
                      </a:r>
                    </a:p>
                    <a:p>
                      <a:pPr marL="0" marR="0" algn="ctr" defTabSz="682851" rtl="0" eaLnBrk="1" latinLnBrk="0" hangingPunct="1">
                        <a:lnSpc>
                          <a:spcPct val="107000"/>
                        </a:lnSpc>
                        <a:spcBef>
                          <a:spcPts val="0"/>
                        </a:spcBef>
                        <a:spcAft>
                          <a:spcPts val="0"/>
                        </a:spcAft>
                      </a:pPr>
                      <a:r>
                        <a:rPr lang="en-US" sz="900" b="1" kern="1200">
                          <a:solidFill>
                            <a:schemeClr val="tx1"/>
                          </a:solidFill>
                          <a:latin typeface="Trebuchet MS" panose="020B0603020202020204" pitchFamily="34" charset="0"/>
                        </a:rPr>
                        <a:t>(n = 64)</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L="45720" marR="45720" marT="18288" marB="18288" anchor="ctr"/>
                </a:tc>
                <a:extLst>
                  <a:ext uri="{0D108BD9-81ED-4DB2-BD59-A6C34878D82A}">
                    <a16:rowId xmlns:a16="http://schemas.microsoft.com/office/drawing/2014/main" val="3609729714"/>
                  </a:ext>
                </a:extLst>
              </a:tr>
              <a:tr h="181552">
                <a:tc>
                  <a:txBody>
                    <a:bodyPr/>
                    <a:lstStyle>
                      <a:lvl1pPr marL="0" algn="l" defTabSz="682851" rtl="0" eaLnBrk="1" latinLnBrk="0" hangingPunct="1">
                        <a:defRPr sz="1344" kern="1200">
                          <a:solidFill>
                            <a:schemeClr val="dk1"/>
                          </a:solidFill>
                          <a:latin typeface="Arial"/>
                        </a:defRPr>
                      </a:lvl1pPr>
                      <a:lvl2pPr marL="341426" algn="l" defTabSz="682851" rtl="0" eaLnBrk="1" latinLnBrk="0" hangingPunct="1">
                        <a:defRPr sz="1344" kern="1200">
                          <a:solidFill>
                            <a:schemeClr val="dk1"/>
                          </a:solidFill>
                          <a:latin typeface="Arial"/>
                        </a:defRPr>
                      </a:lvl2pPr>
                      <a:lvl3pPr marL="682851" algn="l" defTabSz="682851" rtl="0" eaLnBrk="1" latinLnBrk="0" hangingPunct="1">
                        <a:defRPr sz="1344" kern="1200">
                          <a:solidFill>
                            <a:schemeClr val="dk1"/>
                          </a:solidFill>
                          <a:latin typeface="Arial"/>
                        </a:defRPr>
                      </a:lvl3pPr>
                      <a:lvl4pPr marL="1024277" algn="l" defTabSz="682851" rtl="0" eaLnBrk="1" latinLnBrk="0" hangingPunct="1">
                        <a:defRPr sz="1344" kern="1200">
                          <a:solidFill>
                            <a:schemeClr val="dk1"/>
                          </a:solidFill>
                          <a:latin typeface="Arial"/>
                        </a:defRPr>
                      </a:lvl4pPr>
                      <a:lvl5pPr marL="1365702" algn="l" defTabSz="682851" rtl="0" eaLnBrk="1" latinLnBrk="0" hangingPunct="1">
                        <a:defRPr sz="1344" kern="1200">
                          <a:solidFill>
                            <a:schemeClr val="dk1"/>
                          </a:solidFill>
                          <a:latin typeface="Arial"/>
                        </a:defRPr>
                      </a:lvl5pPr>
                      <a:lvl6pPr marL="1707128" algn="l" defTabSz="682851" rtl="0" eaLnBrk="1" latinLnBrk="0" hangingPunct="1">
                        <a:defRPr sz="1344" kern="1200">
                          <a:solidFill>
                            <a:schemeClr val="dk1"/>
                          </a:solidFill>
                          <a:latin typeface="Arial"/>
                        </a:defRPr>
                      </a:lvl6pPr>
                      <a:lvl7pPr marL="2048553" algn="l" defTabSz="682851" rtl="0" eaLnBrk="1" latinLnBrk="0" hangingPunct="1">
                        <a:defRPr sz="1344" kern="1200">
                          <a:solidFill>
                            <a:schemeClr val="dk1"/>
                          </a:solidFill>
                          <a:latin typeface="Arial"/>
                        </a:defRPr>
                      </a:lvl7pPr>
                      <a:lvl8pPr marL="2389979" algn="l" defTabSz="682851" rtl="0" eaLnBrk="1" latinLnBrk="0" hangingPunct="1">
                        <a:defRPr sz="1344" kern="1200">
                          <a:solidFill>
                            <a:schemeClr val="dk1"/>
                          </a:solidFill>
                          <a:latin typeface="Arial"/>
                        </a:defRPr>
                      </a:lvl8pPr>
                      <a:lvl9pPr marL="2731404" algn="l" defTabSz="682851" rtl="0" eaLnBrk="1" latinLnBrk="0" hangingPunct="1">
                        <a:defRPr sz="1344" kern="1200">
                          <a:solidFill>
                            <a:schemeClr val="dk1"/>
                          </a:solidFill>
                          <a:latin typeface="Arial"/>
                        </a:defRPr>
                      </a:lvl9pPr>
                    </a:lstStyle>
                    <a:p>
                      <a:pPr algn="l"/>
                      <a:r>
                        <a:rPr lang="en-US" sz="900" b="1">
                          <a:solidFill>
                            <a:schemeClr val="tx1"/>
                          </a:solidFill>
                          <a:latin typeface="Trebuchet MS" panose="020B0603020202020204" pitchFamily="34" charset="0"/>
                        </a:rPr>
                        <a:t>Median age, years</a:t>
                      </a:r>
                      <a:endParaRPr lang="en-US" sz="900" b="1">
                        <a:solidFill>
                          <a:schemeClr val="tx1"/>
                        </a:solidFill>
                        <a:latin typeface="Trebuchet MS" panose="020B0603020202020204" pitchFamily="34" charset="0"/>
                        <a:cs typeface="Arial" panose="020B0604020202020204" pitchFamily="34" charset="0"/>
                      </a:endParaRPr>
                    </a:p>
                  </a:txBody>
                  <a:tcPr marR="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53 </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53</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56</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55</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53</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52</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extLst>
                  <a:ext uri="{0D108BD9-81ED-4DB2-BD59-A6C34878D82A}">
                    <a16:rowId xmlns:a16="http://schemas.microsoft.com/office/drawing/2014/main" val="3271406912"/>
                  </a:ext>
                </a:extLst>
              </a:tr>
              <a:tr h="181552">
                <a:tc>
                  <a:txBody>
                    <a:bodyPr/>
                    <a:lstStyle>
                      <a:lvl1pPr marL="0" algn="l" defTabSz="682851" rtl="0" eaLnBrk="1" latinLnBrk="0" hangingPunct="1">
                        <a:defRPr sz="1344" kern="1200">
                          <a:solidFill>
                            <a:schemeClr val="dk1"/>
                          </a:solidFill>
                          <a:latin typeface="Arial"/>
                        </a:defRPr>
                      </a:lvl1pPr>
                      <a:lvl2pPr marL="341426" algn="l" defTabSz="682851" rtl="0" eaLnBrk="1" latinLnBrk="0" hangingPunct="1">
                        <a:defRPr sz="1344" kern="1200">
                          <a:solidFill>
                            <a:schemeClr val="dk1"/>
                          </a:solidFill>
                          <a:latin typeface="Arial"/>
                        </a:defRPr>
                      </a:lvl2pPr>
                      <a:lvl3pPr marL="682851" algn="l" defTabSz="682851" rtl="0" eaLnBrk="1" latinLnBrk="0" hangingPunct="1">
                        <a:defRPr sz="1344" kern="1200">
                          <a:solidFill>
                            <a:schemeClr val="dk1"/>
                          </a:solidFill>
                          <a:latin typeface="Arial"/>
                        </a:defRPr>
                      </a:lvl3pPr>
                      <a:lvl4pPr marL="1024277" algn="l" defTabSz="682851" rtl="0" eaLnBrk="1" latinLnBrk="0" hangingPunct="1">
                        <a:defRPr sz="1344" kern="1200">
                          <a:solidFill>
                            <a:schemeClr val="dk1"/>
                          </a:solidFill>
                          <a:latin typeface="Arial"/>
                        </a:defRPr>
                      </a:lvl4pPr>
                      <a:lvl5pPr marL="1365702" algn="l" defTabSz="682851" rtl="0" eaLnBrk="1" latinLnBrk="0" hangingPunct="1">
                        <a:defRPr sz="1344" kern="1200">
                          <a:solidFill>
                            <a:schemeClr val="dk1"/>
                          </a:solidFill>
                          <a:latin typeface="Arial"/>
                        </a:defRPr>
                      </a:lvl5pPr>
                      <a:lvl6pPr marL="1707128" algn="l" defTabSz="682851" rtl="0" eaLnBrk="1" latinLnBrk="0" hangingPunct="1">
                        <a:defRPr sz="1344" kern="1200">
                          <a:solidFill>
                            <a:schemeClr val="dk1"/>
                          </a:solidFill>
                          <a:latin typeface="Arial"/>
                        </a:defRPr>
                      </a:lvl6pPr>
                      <a:lvl7pPr marL="2048553" algn="l" defTabSz="682851" rtl="0" eaLnBrk="1" latinLnBrk="0" hangingPunct="1">
                        <a:defRPr sz="1344" kern="1200">
                          <a:solidFill>
                            <a:schemeClr val="dk1"/>
                          </a:solidFill>
                          <a:latin typeface="Arial"/>
                        </a:defRPr>
                      </a:lvl7pPr>
                      <a:lvl8pPr marL="2389979" algn="l" defTabSz="682851" rtl="0" eaLnBrk="1" latinLnBrk="0" hangingPunct="1">
                        <a:defRPr sz="1344" kern="1200">
                          <a:solidFill>
                            <a:schemeClr val="dk1"/>
                          </a:solidFill>
                          <a:latin typeface="Arial"/>
                        </a:defRPr>
                      </a:lvl8pPr>
                      <a:lvl9pPr marL="2731404" algn="l" defTabSz="682851" rtl="0" eaLnBrk="1" latinLnBrk="0" hangingPunct="1">
                        <a:defRPr sz="1344" kern="1200">
                          <a:solidFill>
                            <a:schemeClr val="dk1"/>
                          </a:solidFill>
                          <a:latin typeface="Arial"/>
                        </a:defRPr>
                      </a:lvl9pPr>
                    </a:lstStyle>
                    <a:p>
                      <a:pPr lvl="0" algn="l"/>
                      <a:r>
                        <a:rPr lang="en-US" sz="900" b="1">
                          <a:solidFill>
                            <a:schemeClr val="tx1"/>
                          </a:solidFill>
                          <a:latin typeface="Trebuchet MS" panose="020B0603020202020204" pitchFamily="34" charset="0"/>
                        </a:rPr>
                        <a:t>Female, n (%)</a:t>
                      </a:r>
                      <a:endParaRPr lang="en-US" sz="900" b="1">
                        <a:solidFill>
                          <a:schemeClr val="tx1"/>
                        </a:solidFill>
                        <a:latin typeface="Trebuchet MS" panose="020B0603020202020204" pitchFamily="34" charset="0"/>
                        <a:cs typeface="Arial" panose="020B0604020202020204" pitchFamily="34" charset="0"/>
                      </a:endParaRPr>
                    </a:p>
                  </a:txBody>
                  <a:tcPr marR="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126 (&gt;99)</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114 (100)</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70 (99)</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84 (100)</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68 (100)</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64 (100)</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extLst>
                  <a:ext uri="{0D108BD9-81ED-4DB2-BD59-A6C34878D82A}">
                    <a16:rowId xmlns:a16="http://schemas.microsoft.com/office/drawing/2014/main" val="1752039049"/>
                  </a:ext>
                </a:extLst>
              </a:tr>
              <a:tr h="3268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kern="1200" err="1">
                          <a:solidFill>
                            <a:schemeClr val="tx1"/>
                          </a:solidFill>
                          <a:latin typeface="Trebuchet MS" panose="020B0603020202020204" pitchFamily="34" charset="0"/>
                        </a:rPr>
                        <a:t>BMI,</a:t>
                      </a:r>
                      <a:r>
                        <a:rPr lang="en-US" sz="900" b="1" kern="1200" baseline="30000" err="1">
                          <a:solidFill>
                            <a:schemeClr val="tx1"/>
                          </a:solidFill>
                          <a:latin typeface="Trebuchet MS" panose="020B0603020202020204" pitchFamily="34" charset="0"/>
                        </a:rPr>
                        <a:t>b</a:t>
                      </a:r>
                      <a:r>
                        <a:rPr lang="en-US" sz="900" b="1" kern="1200">
                          <a:solidFill>
                            <a:schemeClr val="tx1"/>
                          </a:solidFill>
                          <a:latin typeface="Trebuchet MS" panose="020B0603020202020204" pitchFamily="34" charset="0"/>
                        </a:rPr>
                        <a:t> kg/m</a:t>
                      </a:r>
                      <a:r>
                        <a:rPr lang="en-US" sz="900" b="1" kern="1200" baseline="30000">
                          <a:solidFill>
                            <a:schemeClr val="tx1"/>
                          </a:solidFill>
                          <a:latin typeface="Trebuchet MS" panose="020B0603020202020204" pitchFamily="34" charset="0"/>
                        </a:rPr>
                        <a:t>2</a:t>
                      </a:r>
                      <a:r>
                        <a:rPr lang="en-US" sz="900" b="1" kern="1200" baseline="0">
                          <a:solidFill>
                            <a:schemeClr val="tx1"/>
                          </a:solidFill>
                          <a:latin typeface="Trebuchet MS" panose="020B0603020202020204" pitchFamily="34" charset="0"/>
                        </a:rPr>
                        <a:t>, mean </a:t>
                      </a:r>
                    </a:p>
                    <a:p>
                      <a:pPr marL="182880" marR="0" lvl="0" indent="0" algn="l" defTabSz="914400" rtl="0" eaLnBrk="1" fontAlgn="auto" latinLnBrk="0" hangingPunct="1">
                        <a:lnSpc>
                          <a:spcPct val="100000"/>
                        </a:lnSpc>
                        <a:spcBef>
                          <a:spcPts val="0"/>
                        </a:spcBef>
                        <a:spcAft>
                          <a:spcPts val="0"/>
                        </a:spcAft>
                        <a:buClrTx/>
                        <a:buSzTx/>
                        <a:buFontTx/>
                        <a:buNone/>
                        <a:tabLst/>
                        <a:defRPr/>
                      </a:pPr>
                      <a:r>
                        <a:rPr lang="en-US" sz="900" b="0" kern="1200">
                          <a:solidFill>
                            <a:schemeClr val="tx1"/>
                          </a:solidFill>
                          <a:latin typeface="Trebuchet MS" panose="020B0603020202020204" pitchFamily="34" charset="0"/>
                        </a:rPr>
                        <a:t>(SD)</a:t>
                      </a:r>
                      <a:endParaRPr lang="en-US" sz="9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21.8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(2.08)</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21.6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(2.33)</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27.4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(1.39)</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27.3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(1.46)</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35.7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(5.18)</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35.2 </a:t>
                      </a:r>
                    </a:p>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(4.99)</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extLst>
                  <a:ext uri="{0D108BD9-81ED-4DB2-BD59-A6C34878D82A}">
                    <a16:rowId xmlns:a16="http://schemas.microsoft.com/office/drawing/2014/main" val="413265931"/>
                  </a:ext>
                </a:extLst>
              </a:tr>
              <a:tr h="1815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kern="1200">
                          <a:solidFill>
                            <a:schemeClr val="tx1"/>
                          </a:solidFill>
                          <a:latin typeface="Trebuchet MS" panose="020B0603020202020204" pitchFamily="34" charset="0"/>
                        </a:rPr>
                        <a:t>ECOG PS at screening, n (%)</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a:lnSpc>
                          <a:spcPct val="107000"/>
                        </a:lnSpc>
                        <a:spcBef>
                          <a:spcPts val="0"/>
                        </a:spcBef>
                        <a:spcAft>
                          <a:spcPts val="0"/>
                        </a:spcAft>
                      </a:pP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extLst>
                  <a:ext uri="{0D108BD9-81ED-4DB2-BD59-A6C34878D82A}">
                    <a16:rowId xmlns:a16="http://schemas.microsoft.com/office/drawing/2014/main" val="2733335630"/>
                  </a:ext>
                </a:extLst>
              </a:tr>
              <a:tr h="181552">
                <a:tc>
                  <a:txBody>
                    <a:bodyPr/>
                    <a:lstStyle/>
                    <a:p>
                      <a:pPr marL="182880" marR="0" lvl="0" indent="0" algn="l" defTabSz="914400" rtl="0" eaLnBrk="1" fontAlgn="auto" latinLnBrk="0" hangingPunct="1">
                        <a:lnSpc>
                          <a:spcPct val="100000"/>
                        </a:lnSpc>
                        <a:spcBef>
                          <a:spcPts val="0"/>
                        </a:spcBef>
                        <a:spcAft>
                          <a:spcPts val="0"/>
                        </a:spcAft>
                        <a:buClrTx/>
                        <a:buSzTx/>
                        <a:buFontTx/>
                        <a:buNone/>
                        <a:tabLst/>
                        <a:defRPr/>
                      </a:pPr>
                      <a:r>
                        <a:rPr lang="en-US" sz="900" b="0" kern="1200">
                          <a:solidFill>
                            <a:schemeClr val="tx1"/>
                          </a:solidFill>
                          <a:latin typeface="Trebuchet MS" panose="020B0603020202020204" pitchFamily="34" charset="0"/>
                        </a:rPr>
                        <a:t>0</a:t>
                      </a:r>
                      <a:endParaRPr lang="en-US" sz="9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61 (48)</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49 (43)</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29 (41)</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37 (44)</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31 (46)</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22 (34)</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extLst>
                  <a:ext uri="{0D108BD9-81ED-4DB2-BD59-A6C34878D82A}">
                    <a16:rowId xmlns:a16="http://schemas.microsoft.com/office/drawing/2014/main" val="3771684173"/>
                  </a:ext>
                </a:extLst>
              </a:tr>
              <a:tr h="181552">
                <a:tc>
                  <a:txBody>
                    <a:bodyPr/>
                    <a:lstStyle/>
                    <a:p>
                      <a:pPr marL="182880" marR="0" lvl="0" indent="0" algn="l" defTabSz="914400" rtl="0" eaLnBrk="1" fontAlgn="auto" latinLnBrk="0" hangingPunct="1">
                        <a:lnSpc>
                          <a:spcPct val="100000"/>
                        </a:lnSpc>
                        <a:spcBef>
                          <a:spcPts val="0"/>
                        </a:spcBef>
                        <a:spcAft>
                          <a:spcPts val="0"/>
                        </a:spcAft>
                        <a:buClrTx/>
                        <a:buSzTx/>
                        <a:buFontTx/>
                        <a:buNone/>
                        <a:tabLst/>
                        <a:defRPr/>
                      </a:pPr>
                      <a:r>
                        <a:rPr lang="en-US" sz="900" b="0" kern="1200">
                          <a:solidFill>
                            <a:schemeClr val="tx1"/>
                          </a:solidFill>
                          <a:latin typeface="Trebuchet MS" panose="020B0603020202020204" pitchFamily="34" charset="0"/>
                        </a:rPr>
                        <a:t>1</a:t>
                      </a:r>
                      <a:endParaRPr lang="en-US" sz="9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a:lnSpc>
                          <a:spcPct val="107000"/>
                        </a:lnSpc>
                        <a:spcBef>
                          <a:spcPts val="0"/>
                        </a:spcBef>
                        <a:spcAft>
                          <a:spcPts val="0"/>
                        </a:spcAft>
                      </a:pPr>
                      <a:r>
                        <a:rPr lang="en-US" sz="900">
                          <a:solidFill>
                            <a:schemeClr val="tx1"/>
                          </a:solidFill>
                          <a:effectLst/>
                          <a:latin typeface="Trebuchet MS" panose="020B0603020202020204" pitchFamily="34" charset="0"/>
                        </a:rPr>
                        <a:t>66 (52)</a:t>
                      </a:r>
                      <a:endParaRPr lang="en-US" sz="9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65 (57)</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42 (59)</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47 (56)</a:t>
                      </a:r>
                      <a:endParaRPr lang="en-US" sz="900" kern="1200">
                        <a:solidFill>
                          <a:schemeClr val="tx1"/>
                        </a:solidFill>
                        <a:effectLst/>
                        <a:latin typeface="Trebuchet MS" panose="020B0603020202020204" pitchFamily="34" charset="0"/>
                        <a:ea typeface="Times New Roman" panose="02020603050405020304" pitchFamily="18" charset="0"/>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37 (54)</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42 (66)</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extLst>
                  <a:ext uri="{0D108BD9-81ED-4DB2-BD59-A6C34878D82A}">
                    <a16:rowId xmlns:a16="http://schemas.microsoft.com/office/drawing/2014/main" val="3106655166"/>
                  </a:ext>
                </a:extLst>
              </a:tr>
              <a:tr h="232870">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chemeClr val="tx1"/>
                          </a:solidFill>
                          <a:latin typeface="Trebuchet MS" panose="020B0603020202020204" pitchFamily="34" charset="0"/>
                        </a:rPr>
                        <a:t>Prior systemic therapies, median (range)</a:t>
                      </a:r>
                      <a:endParaRPr lang="en-US" sz="9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(2-11)</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(2-14)</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(2-17)</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(2-14)</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(2-11)</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tc>
                  <a:txBody>
                    <a:bodyPr/>
                    <a:lstStyle/>
                    <a:p>
                      <a:pPr marL="0" marR="0" algn="ctr" defTabSz="682851" rtl="0" eaLnBrk="1" latinLnBrk="0" hangingPunct="1">
                        <a:lnSpc>
                          <a:spcPct val="107000"/>
                        </a:lnSpc>
                        <a:spcBef>
                          <a:spcPts val="0"/>
                        </a:spcBef>
                        <a:spcAft>
                          <a:spcPts val="0"/>
                        </a:spcAft>
                      </a:pPr>
                      <a:r>
                        <a:rPr lang="en-US" sz="900" kern="1200">
                          <a:solidFill>
                            <a:schemeClr val="tx1"/>
                          </a:solidFill>
                          <a:effectLst/>
                          <a:latin typeface="Trebuchet MS" panose="020B0603020202020204" pitchFamily="34" charset="0"/>
                        </a:rPr>
                        <a:t>4 (2-11)</a:t>
                      </a:r>
                      <a:endParaRPr lang="en-US" sz="900" kern="1200">
                        <a:solidFill>
                          <a:schemeClr val="tx1"/>
                        </a:solidFill>
                        <a:effectLst/>
                        <a:latin typeface="Trebuchet MS" panose="020B0603020202020204" pitchFamily="34" charset="0"/>
                        <a:ea typeface="+mn-ea"/>
                        <a:cs typeface="Arial" panose="020B0604020202020204" pitchFamily="34" charset="0"/>
                      </a:endParaRPr>
                    </a:p>
                  </a:txBody>
                  <a:tcPr marL="45720" marR="45720" marT="18288" marB="18288" anchor="ctr"/>
                </a:tc>
                <a:extLst>
                  <a:ext uri="{0D108BD9-81ED-4DB2-BD59-A6C34878D82A}">
                    <a16:rowId xmlns:a16="http://schemas.microsoft.com/office/drawing/2014/main" val="3064187846"/>
                  </a:ext>
                </a:extLst>
              </a:tr>
            </a:tbl>
          </a:graphicData>
        </a:graphic>
      </p:graphicFrame>
    </p:spTree>
    <p:extLst>
      <p:ext uri="{BB962C8B-B14F-4D97-AF65-F5344CB8AC3E}">
        <p14:creationId xmlns:p14="http://schemas.microsoft.com/office/powerpoint/2010/main" val="483258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Results: Efficacy Outcomes</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410168" y="6141607"/>
            <a:ext cx="8802412"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200"/>
              </a:spcBef>
              <a:spcAft>
                <a:spcPts val="0"/>
              </a:spcAft>
              <a:buClrTx/>
              <a:buSzTx/>
              <a:buFontTx/>
              <a:buNone/>
              <a:tabLst/>
              <a:defRPr/>
            </a:pPr>
            <a:r>
              <a:rPr kumimoji="0" lang="en-US" sz="7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SG, Sacituzumab </a:t>
            </a:r>
            <a:r>
              <a:rPr kumimoji="0" lang="en-US" sz="7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7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7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7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7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7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4067" y="1507041"/>
            <a:ext cx="11706205" cy="933805"/>
          </a:xfrm>
          <a:prstGeom prst="rect">
            <a:avLst/>
          </a:prstGeom>
        </p:spPr>
        <p:txBody>
          <a:bodyPr vert="horz" lIns="91440" tIns="45720" rIns="91440" bIns="45720" rtlCol="0">
            <a:normAutofit fontScale="92500"/>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6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Longer PFS and OS (Figure 2), and higher ORR and CBR were observed with SG vs TPC in all evaluated BMI subgroups (Table 2)</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6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Standard chemotherapy showed reduced objective response rates in overweight and obese patients compared to those in the underweight/normal subgroup, however, the activity of SG was maintained in all evaluated BMI subgroups</a:t>
            </a:r>
          </a:p>
        </p:txBody>
      </p:sp>
      <p:sp>
        <p:nvSpPr>
          <p:cNvPr id="6" name="Content Placeholder 13">
            <a:extLst>
              <a:ext uri="{FF2B5EF4-FFF2-40B4-BE49-F238E27FC236}">
                <a16:creationId xmlns:a16="http://schemas.microsoft.com/office/drawing/2014/main" id="{04ED4A74-14A1-2F4C-F85E-CE606A36361E}"/>
              </a:ext>
            </a:extLst>
          </p:cNvPr>
          <p:cNvSpPr txBox="1">
            <a:spLocks/>
          </p:cNvSpPr>
          <p:nvPr/>
        </p:nvSpPr>
        <p:spPr>
          <a:xfrm>
            <a:off x="7419880" y="2831272"/>
            <a:ext cx="3906005" cy="277000"/>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Table 2 - Responses by Independent Review</a:t>
            </a:r>
          </a:p>
        </p:txBody>
      </p:sp>
      <p:sp>
        <p:nvSpPr>
          <p:cNvPr id="2" name="object 36">
            <a:extLst>
              <a:ext uri="{FF2B5EF4-FFF2-40B4-BE49-F238E27FC236}">
                <a16:creationId xmlns:a16="http://schemas.microsoft.com/office/drawing/2014/main" id="{5BF0ACB5-9DE4-69EE-9166-46FFC1838DD5}"/>
              </a:ext>
            </a:extLst>
          </p:cNvPr>
          <p:cNvSpPr txBox="1"/>
          <p:nvPr/>
        </p:nvSpPr>
        <p:spPr>
          <a:xfrm>
            <a:off x="238798" y="2960839"/>
            <a:ext cx="6751720" cy="169277"/>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Figure 2. Forest Plots of PFS by Independent Review (A) and OS (B) </a:t>
            </a:r>
          </a:p>
        </p:txBody>
      </p:sp>
      <p:graphicFrame>
        <p:nvGraphicFramePr>
          <p:cNvPr id="8" name="Table 7">
            <a:extLst>
              <a:ext uri="{FF2B5EF4-FFF2-40B4-BE49-F238E27FC236}">
                <a16:creationId xmlns:a16="http://schemas.microsoft.com/office/drawing/2014/main" id="{585B060B-1BAC-0A59-49B4-32F73430E25F}"/>
              </a:ext>
            </a:extLst>
          </p:cNvPr>
          <p:cNvGraphicFramePr>
            <a:graphicFrameLocks noGrp="1"/>
          </p:cNvGraphicFramePr>
          <p:nvPr/>
        </p:nvGraphicFramePr>
        <p:xfrm>
          <a:off x="233727" y="3275859"/>
          <a:ext cx="6778450" cy="1325880"/>
        </p:xfrm>
        <a:graphic>
          <a:graphicData uri="http://schemas.openxmlformats.org/drawingml/2006/table">
            <a:tbl>
              <a:tblPr>
                <a:tableStyleId>{5C22544A-7EE6-4342-B048-85BDC9FD1C3A}</a:tableStyleId>
              </a:tblPr>
              <a:tblGrid>
                <a:gridCol w="1247683">
                  <a:extLst>
                    <a:ext uri="{9D8B030D-6E8A-4147-A177-3AD203B41FA5}">
                      <a16:colId xmlns:a16="http://schemas.microsoft.com/office/drawing/2014/main" val="3766801050"/>
                    </a:ext>
                  </a:extLst>
                </a:gridCol>
                <a:gridCol w="640080">
                  <a:extLst>
                    <a:ext uri="{9D8B030D-6E8A-4147-A177-3AD203B41FA5}">
                      <a16:colId xmlns:a16="http://schemas.microsoft.com/office/drawing/2014/main" val="1501235673"/>
                    </a:ext>
                  </a:extLst>
                </a:gridCol>
                <a:gridCol w="786384">
                  <a:extLst>
                    <a:ext uri="{9D8B030D-6E8A-4147-A177-3AD203B41FA5}">
                      <a16:colId xmlns:a16="http://schemas.microsoft.com/office/drawing/2014/main" val="1434107134"/>
                    </a:ext>
                  </a:extLst>
                </a:gridCol>
                <a:gridCol w="2670048">
                  <a:extLst>
                    <a:ext uri="{9D8B030D-6E8A-4147-A177-3AD203B41FA5}">
                      <a16:colId xmlns:a16="http://schemas.microsoft.com/office/drawing/2014/main" val="2965307607"/>
                    </a:ext>
                  </a:extLst>
                </a:gridCol>
                <a:gridCol w="768488">
                  <a:extLst>
                    <a:ext uri="{9D8B030D-6E8A-4147-A177-3AD203B41FA5}">
                      <a16:colId xmlns:a16="http://schemas.microsoft.com/office/drawing/2014/main" val="3486302865"/>
                    </a:ext>
                  </a:extLst>
                </a:gridCol>
                <a:gridCol w="665767">
                  <a:extLst>
                    <a:ext uri="{9D8B030D-6E8A-4147-A177-3AD203B41FA5}">
                      <a16:colId xmlns:a16="http://schemas.microsoft.com/office/drawing/2014/main" val="3161164595"/>
                    </a:ext>
                  </a:extLst>
                </a:gridCol>
              </a:tblGrid>
              <a:tr h="135496">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en-US" sz="700" b="1">
                          <a:solidFill>
                            <a:schemeClr val="tx1"/>
                          </a:solidFill>
                        </a:rPr>
                        <a:t>Median PFS months (95%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700">
                        <a:solidFill>
                          <a:schemeClr val="tx1"/>
                        </a:solidFill>
                      </a:endParaRPr>
                    </a:p>
                  </a:txBody>
                  <a:tcP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6969663"/>
                  </a:ext>
                </a:extLst>
              </a:tr>
              <a:tr h="0">
                <a:tc>
                  <a:txBody>
                    <a:bodyPr/>
                    <a:lstStyle/>
                    <a:p>
                      <a:r>
                        <a:rPr lang="en-US" sz="700" b="1">
                          <a:solidFill>
                            <a:schemeClr val="tx1"/>
                          </a:solidFill>
                        </a:rPr>
                        <a:t>Subgroup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b="1">
                          <a:solidFill>
                            <a:schemeClr val="tx1"/>
                          </a:solidFill>
                        </a:rPr>
                        <a:t>SG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b="1">
                          <a:solidFill>
                            <a:schemeClr val="tx1"/>
                          </a:solidFill>
                        </a:rPr>
                        <a:t>TPC</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700" b="1">
                          <a:solidFill>
                            <a:schemeClr val="tx1"/>
                          </a:solidFill>
                        </a:rPr>
                        <a:t>HR (95%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700" b="1">
                          <a:solidFill>
                            <a:schemeClr val="tx1"/>
                          </a:solidFill>
                        </a:rPr>
                        <a:t>P-value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8735525"/>
                  </a:ext>
                </a:extLst>
              </a:tr>
              <a:tr h="175120">
                <a:tc>
                  <a:txBody>
                    <a:bodyPr/>
                    <a:lstStyle/>
                    <a:p>
                      <a:r>
                        <a:rPr lang="en-US" sz="700" b="1">
                          <a:solidFill>
                            <a:schemeClr val="tx1"/>
                          </a:solidFill>
                        </a:rPr>
                        <a:t>BMI Group &lt;25 kg/m</a:t>
                      </a:r>
                      <a:r>
                        <a:rPr lang="en-US" sz="700" b="1" baseline="30000">
                          <a:solidFill>
                            <a:schemeClr val="tx1"/>
                          </a:solidFill>
                        </a:rPr>
                        <a:t>2</a:t>
                      </a:r>
                      <a:r>
                        <a:rPr lang="en-US" sz="700" b="1">
                          <a:solidFill>
                            <a:schemeClr val="tx1"/>
                          </a:solidFill>
                        </a:rPr>
                        <a:t> (n=241)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4.2 </a:t>
                      </a:r>
                    </a:p>
                    <a:p>
                      <a:pPr algn="ctr"/>
                      <a:r>
                        <a:rPr lang="en-US" sz="700">
                          <a:solidFill>
                            <a:schemeClr val="tx1"/>
                          </a:solidFill>
                        </a:rPr>
                        <a:t>(2.9, 5.6)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1.9 </a:t>
                      </a:r>
                    </a:p>
                    <a:p>
                      <a:pPr algn="ctr"/>
                      <a:r>
                        <a:rPr lang="en-US" sz="700">
                          <a:solidFill>
                            <a:schemeClr val="tx1"/>
                          </a:solidFill>
                        </a:rPr>
                        <a:t>(1.5, 2.8)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0.503 </a:t>
                      </a:r>
                    </a:p>
                    <a:p>
                      <a:pPr algn="ctr"/>
                      <a:r>
                        <a:rPr lang="en-US" sz="700">
                          <a:solidFill>
                            <a:schemeClr val="tx1"/>
                          </a:solidFill>
                        </a:rPr>
                        <a:t>(0.366, 0.692)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&lt;0.0001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7221419"/>
                  </a:ext>
                </a:extLst>
              </a:tr>
              <a:tr h="1354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a:solidFill>
                            <a:schemeClr val="tx1"/>
                          </a:solidFill>
                        </a:rPr>
                        <a:t>BMI Group 25- &lt;30 kg/m</a:t>
                      </a:r>
                      <a:r>
                        <a:rPr lang="en-US" sz="700" b="1" baseline="30000">
                          <a:solidFill>
                            <a:schemeClr val="tx1"/>
                          </a:solidFill>
                        </a:rPr>
                        <a:t>2</a:t>
                      </a:r>
                      <a:r>
                        <a:rPr lang="en-US" sz="700" b="1">
                          <a:solidFill>
                            <a:schemeClr val="tx1"/>
                          </a:solidFill>
                        </a:rPr>
                        <a:t> (n=155)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4.6 </a:t>
                      </a:r>
                    </a:p>
                    <a:p>
                      <a:pPr algn="ctr"/>
                      <a:r>
                        <a:rPr lang="en-US" sz="700">
                          <a:solidFill>
                            <a:schemeClr val="tx1"/>
                          </a:solidFill>
                        </a:rPr>
                        <a:t>(3.3, 6.3)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dirty="0">
                          <a:solidFill>
                            <a:schemeClr val="tx1"/>
                          </a:solidFill>
                        </a:rPr>
                        <a:t>1.5 </a:t>
                      </a:r>
                    </a:p>
                    <a:p>
                      <a:pPr algn="ctr"/>
                      <a:r>
                        <a:rPr lang="en-US" sz="700" dirty="0">
                          <a:solidFill>
                            <a:schemeClr val="tx1"/>
                          </a:solidFill>
                        </a:rPr>
                        <a:t>(1.4, 1.6)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0.310 </a:t>
                      </a:r>
                    </a:p>
                    <a:p>
                      <a:pPr algn="ctr"/>
                      <a:r>
                        <a:rPr lang="en-US" sz="700">
                          <a:solidFill>
                            <a:schemeClr val="tx1"/>
                          </a:solidFill>
                        </a:rPr>
                        <a:t>(0.203, 0.473)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&lt;0.0001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512748"/>
                  </a:ext>
                </a:extLst>
              </a:tr>
              <a:tr h="142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a:solidFill>
                            <a:schemeClr val="tx1"/>
                          </a:solidFill>
                        </a:rPr>
                        <a:t>BMI Group </a:t>
                      </a:r>
                      <a:r>
                        <a:rPr lang="en-IE" sz="700" b="1" kern="1200">
                          <a:solidFill>
                            <a:schemeClr val="tx1"/>
                          </a:solidFill>
                          <a:effectLst/>
                          <a:latin typeface="+mn-lt"/>
                          <a:ea typeface="+mn-ea"/>
                          <a:cs typeface="+mn-cs"/>
                          <a:sym typeface="Symbol" pitchFamily="2" charset="2"/>
                        </a:rPr>
                        <a:t></a:t>
                      </a:r>
                      <a:r>
                        <a:rPr lang="en-IE" sz="800" b="1">
                          <a:solidFill>
                            <a:schemeClr val="tx1"/>
                          </a:solidFill>
                          <a:effectLst/>
                        </a:rPr>
                        <a:t> 30 </a:t>
                      </a:r>
                      <a:r>
                        <a:rPr lang="en-US" sz="700" b="1">
                          <a:solidFill>
                            <a:schemeClr val="tx1"/>
                          </a:solidFill>
                        </a:rPr>
                        <a:t>kg/m</a:t>
                      </a:r>
                      <a:r>
                        <a:rPr lang="en-US" sz="700" b="1" baseline="30000">
                          <a:solidFill>
                            <a:schemeClr val="tx1"/>
                          </a:solidFill>
                        </a:rPr>
                        <a:t>2</a:t>
                      </a:r>
                      <a:r>
                        <a:rPr lang="en-US" sz="700" b="1">
                          <a:solidFill>
                            <a:schemeClr val="tx1"/>
                          </a:solidFill>
                        </a:rPr>
                        <a:t> (n=132)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5.9 </a:t>
                      </a:r>
                    </a:p>
                    <a:p>
                      <a:pPr algn="ctr"/>
                      <a:r>
                        <a:rPr lang="en-US" sz="700">
                          <a:solidFill>
                            <a:schemeClr val="tx1"/>
                          </a:solidFill>
                        </a:rPr>
                        <a:t>(4.1, 8.3)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2.6 </a:t>
                      </a:r>
                    </a:p>
                    <a:p>
                      <a:pPr algn="ctr"/>
                      <a:r>
                        <a:rPr lang="en-US" sz="700">
                          <a:solidFill>
                            <a:schemeClr val="tx1"/>
                          </a:solidFill>
                        </a:rPr>
                        <a:t>(1.6, 3.0)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0.337 </a:t>
                      </a:r>
                    </a:p>
                    <a:p>
                      <a:pPr algn="ctr"/>
                      <a:r>
                        <a:rPr lang="en-US" sz="700">
                          <a:solidFill>
                            <a:schemeClr val="tx1"/>
                          </a:solidFill>
                        </a:rPr>
                        <a:t>(0.212, 0.534)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dirty="0">
                          <a:solidFill>
                            <a:schemeClr val="tx1"/>
                          </a:solidFill>
                        </a:rPr>
                        <a:t>&lt;0.0001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2788256"/>
                  </a:ext>
                </a:extLst>
              </a:tr>
            </a:tbl>
          </a:graphicData>
        </a:graphic>
      </p:graphicFrame>
      <p:graphicFrame>
        <p:nvGraphicFramePr>
          <p:cNvPr id="20" name="Table 19">
            <a:extLst>
              <a:ext uri="{FF2B5EF4-FFF2-40B4-BE49-F238E27FC236}">
                <a16:creationId xmlns:a16="http://schemas.microsoft.com/office/drawing/2014/main" id="{8569928A-7E14-F0EF-5F9D-6CC83FA92746}"/>
              </a:ext>
            </a:extLst>
          </p:cNvPr>
          <p:cNvGraphicFramePr>
            <a:graphicFrameLocks noGrp="1"/>
          </p:cNvGraphicFramePr>
          <p:nvPr>
            <p:extLst>
              <p:ext uri="{D42A27DB-BD31-4B8C-83A1-F6EECF244321}">
                <p14:modId xmlns:p14="http://schemas.microsoft.com/office/powerpoint/2010/main" val="714199750"/>
              </p:ext>
            </p:extLst>
          </p:nvPr>
        </p:nvGraphicFramePr>
        <p:xfrm>
          <a:off x="151349" y="4775483"/>
          <a:ext cx="6778450" cy="1325880"/>
        </p:xfrm>
        <a:graphic>
          <a:graphicData uri="http://schemas.openxmlformats.org/drawingml/2006/table">
            <a:tbl>
              <a:tblPr>
                <a:tableStyleId>{5C22544A-7EE6-4342-B048-85BDC9FD1C3A}</a:tableStyleId>
              </a:tblPr>
              <a:tblGrid>
                <a:gridCol w="1147099">
                  <a:extLst>
                    <a:ext uri="{9D8B030D-6E8A-4147-A177-3AD203B41FA5}">
                      <a16:colId xmlns:a16="http://schemas.microsoft.com/office/drawing/2014/main" val="3766801050"/>
                    </a:ext>
                  </a:extLst>
                </a:gridCol>
                <a:gridCol w="740664">
                  <a:extLst>
                    <a:ext uri="{9D8B030D-6E8A-4147-A177-3AD203B41FA5}">
                      <a16:colId xmlns:a16="http://schemas.microsoft.com/office/drawing/2014/main" val="1501235673"/>
                    </a:ext>
                  </a:extLst>
                </a:gridCol>
                <a:gridCol w="667512">
                  <a:extLst>
                    <a:ext uri="{9D8B030D-6E8A-4147-A177-3AD203B41FA5}">
                      <a16:colId xmlns:a16="http://schemas.microsoft.com/office/drawing/2014/main" val="1434107134"/>
                    </a:ext>
                  </a:extLst>
                </a:gridCol>
                <a:gridCol w="2788920">
                  <a:extLst>
                    <a:ext uri="{9D8B030D-6E8A-4147-A177-3AD203B41FA5}">
                      <a16:colId xmlns:a16="http://schemas.microsoft.com/office/drawing/2014/main" val="2965307607"/>
                    </a:ext>
                  </a:extLst>
                </a:gridCol>
                <a:gridCol w="768488">
                  <a:extLst>
                    <a:ext uri="{9D8B030D-6E8A-4147-A177-3AD203B41FA5}">
                      <a16:colId xmlns:a16="http://schemas.microsoft.com/office/drawing/2014/main" val="3486302865"/>
                    </a:ext>
                  </a:extLst>
                </a:gridCol>
                <a:gridCol w="665767">
                  <a:extLst>
                    <a:ext uri="{9D8B030D-6E8A-4147-A177-3AD203B41FA5}">
                      <a16:colId xmlns:a16="http://schemas.microsoft.com/office/drawing/2014/main" val="3161164595"/>
                    </a:ext>
                  </a:extLst>
                </a:gridCol>
              </a:tblGrid>
              <a:tr h="135496">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a:r>
                        <a:rPr lang="en-US" sz="700" b="1" dirty="0">
                          <a:solidFill>
                            <a:schemeClr val="tx1"/>
                          </a:solidFill>
                        </a:rPr>
                        <a:t>Median OS months (95%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700">
                        <a:solidFill>
                          <a:schemeClr val="tx1"/>
                        </a:solidFill>
                      </a:endParaRPr>
                    </a:p>
                  </a:txBody>
                  <a:tcP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6969663"/>
                  </a:ext>
                </a:extLst>
              </a:tr>
              <a:tr h="0">
                <a:tc>
                  <a:txBody>
                    <a:bodyPr/>
                    <a:lstStyle/>
                    <a:p>
                      <a:r>
                        <a:rPr lang="en-US" sz="700" b="1">
                          <a:solidFill>
                            <a:schemeClr val="tx1"/>
                          </a:solidFill>
                        </a:rPr>
                        <a:t>Subgroup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b="1">
                          <a:solidFill>
                            <a:schemeClr val="tx1"/>
                          </a:solidFill>
                        </a:rPr>
                        <a:t>SG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b="1">
                          <a:solidFill>
                            <a:schemeClr val="tx1"/>
                          </a:solidFill>
                        </a:rPr>
                        <a:t>TPC</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b="1">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700" b="1">
                          <a:solidFill>
                            <a:schemeClr val="tx1"/>
                          </a:solidFill>
                        </a:rPr>
                        <a:t>HR (95% CI)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700" b="1">
                          <a:solidFill>
                            <a:schemeClr val="tx1"/>
                          </a:solidFill>
                        </a:rPr>
                        <a:t>P-value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8735525"/>
                  </a:ext>
                </a:extLst>
              </a:tr>
              <a:tr h="135496">
                <a:tc>
                  <a:txBody>
                    <a:bodyPr/>
                    <a:lstStyle/>
                    <a:p>
                      <a:r>
                        <a:rPr lang="en-US" sz="700" b="1">
                          <a:solidFill>
                            <a:schemeClr val="tx1"/>
                          </a:solidFill>
                        </a:rPr>
                        <a:t>BMI Group &lt;25 kg/m</a:t>
                      </a:r>
                      <a:r>
                        <a:rPr lang="en-US" sz="700" b="1" baseline="30000">
                          <a:solidFill>
                            <a:schemeClr val="tx1"/>
                          </a:solidFill>
                        </a:rPr>
                        <a:t>2</a:t>
                      </a:r>
                      <a:r>
                        <a:rPr lang="en-US" sz="700" b="1">
                          <a:solidFill>
                            <a:schemeClr val="tx1"/>
                          </a:solidFill>
                        </a:rPr>
                        <a:t> (n=241)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10.9</a:t>
                      </a:r>
                    </a:p>
                    <a:p>
                      <a:pPr algn="ctr"/>
                      <a:r>
                        <a:rPr lang="en-US" sz="700">
                          <a:solidFill>
                            <a:schemeClr val="tx1"/>
                          </a:solidFill>
                        </a:rPr>
                        <a:t>(9.4, 13.0)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6.2</a:t>
                      </a:r>
                    </a:p>
                    <a:p>
                      <a:pPr algn="ctr"/>
                      <a:r>
                        <a:rPr lang="en-US" sz="700">
                          <a:solidFill>
                            <a:schemeClr val="tx1"/>
                          </a:solidFill>
                        </a:rPr>
                        <a:t>(4.8, 7.1)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0.554</a:t>
                      </a:r>
                    </a:p>
                    <a:p>
                      <a:pPr algn="ctr"/>
                      <a:r>
                        <a:rPr lang="en-US" sz="700">
                          <a:solidFill>
                            <a:schemeClr val="tx1"/>
                          </a:solidFill>
                        </a:rPr>
                        <a:t>(0.418, 0.735)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&lt;0.0001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7221419"/>
                  </a:ext>
                </a:extLst>
              </a:tr>
              <a:tr h="1354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a:solidFill>
                            <a:schemeClr val="tx1"/>
                          </a:solidFill>
                        </a:rPr>
                        <a:t>BMI Group 25- &lt;30 kg/m</a:t>
                      </a:r>
                      <a:r>
                        <a:rPr lang="en-US" sz="700" b="1" baseline="30000">
                          <a:solidFill>
                            <a:schemeClr val="tx1"/>
                          </a:solidFill>
                        </a:rPr>
                        <a:t>2</a:t>
                      </a:r>
                      <a:r>
                        <a:rPr lang="en-US" sz="700" b="1">
                          <a:solidFill>
                            <a:schemeClr val="tx1"/>
                          </a:solidFill>
                        </a:rPr>
                        <a:t> (n=155)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10.8</a:t>
                      </a:r>
                    </a:p>
                    <a:p>
                      <a:pPr algn="ctr"/>
                      <a:r>
                        <a:rPr lang="en-US" sz="700">
                          <a:solidFill>
                            <a:schemeClr val="tx1"/>
                          </a:solidFill>
                        </a:rPr>
                        <a:t>(9.0, 14.2)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6.7</a:t>
                      </a:r>
                    </a:p>
                    <a:p>
                      <a:pPr algn="ctr"/>
                      <a:r>
                        <a:rPr lang="en-US" sz="700">
                          <a:solidFill>
                            <a:schemeClr val="tx1"/>
                          </a:solidFill>
                        </a:rPr>
                        <a:t>(5.2, 8.9)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0.511</a:t>
                      </a:r>
                    </a:p>
                    <a:p>
                      <a:pPr algn="ctr"/>
                      <a:r>
                        <a:rPr lang="en-US" sz="700">
                          <a:solidFill>
                            <a:schemeClr val="tx1"/>
                          </a:solidFill>
                        </a:rPr>
                        <a:t>(0.354, 0.735)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0.0003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512748"/>
                  </a:ext>
                </a:extLst>
              </a:tr>
              <a:tr h="142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1">
                          <a:solidFill>
                            <a:schemeClr val="tx1"/>
                          </a:solidFill>
                        </a:rPr>
                        <a:t>BMI Group </a:t>
                      </a:r>
                      <a:r>
                        <a:rPr lang="en-IE" sz="700" b="1" kern="1200">
                          <a:solidFill>
                            <a:schemeClr val="tx1"/>
                          </a:solidFill>
                          <a:effectLst/>
                          <a:latin typeface="+mn-lt"/>
                          <a:ea typeface="+mn-ea"/>
                          <a:cs typeface="+mn-cs"/>
                          <a:sym typeface="Symbol" pitchFamily="2" charset="2"/>
                        </a:rPr>
                        <a:t></a:t>
                      </a:r>
                      <a:r>
                        <a:rPr lang="en-IE" sz="800" b="1">
                          <a:solidFill>
                            <a:schemeClr val="tx1"/>
                          </a:solidFill>
                          <a:effectLst/>
                        </a:rPr>
                        <a:t> 30 </a:t>
                      </a:r>
                      <a:r>
                        <a:rPr lang="en-US" sz="700" b="1">
                          <a:solidFill>
                            <a:schemeClr val="tx1"/>
                          </a:solidFill>
                        </a:rPr>
                        <a:t>kg/m</a:t>
                      </a:r>
                      <a:r>
                        <a:rPr lang="en-US" sz="700" b="1" baseline="30000">
                          <a:solidFill>
                            <a:schemeClr val="tx1"/>
                          </a:solidFill>
                        </a:rPr>
                        <a:t>2</a:t>
                      </a:r>
                      <a:r>
                        <a:rPr lang="en-US" sz="700" b="1">
                          <a:solidFill>
                            <a:schemeClr val="tx1"/>
                          </a:solidFill>
                        </a:rPr>
                        <a:t> (n=132)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14.9</a:t>
                      </a:r>
                    </a:p>
                    <a:p>
                      <a:pPr algn="ctr"/>
                      <a:r>
                        <a:rPr lang="en-US" sz="700">
                          <a:solidFill>
                            <a:schemeClr val="tx1"/>
                          </a:solidFill>
                        </a:rPr>
                        <a:t>(11.2, 16.8)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8.7</a:t>
                      </a:r>
                    </a:p>
                    <a:p>
                      <a:pPr algn="ctr"/>
                      <a:r>
                        <a:rPr lang="en-US" sz="700">
                          <a:solidFill>
                            <a:schemeClr val="tx1"/>
                          </a:solidFill>
                        </a:rPr>
                        <a:t>(6.7, 9.8)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700"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a:solidFill>
                            <a:schemeClr val="tx1"/>
                          </a:solidFill>
                        </a:rPr>
                        <a:t>0.451</a:t>
                      </a:r>
                    </a:p>
                    <a:p>
                      <a:pPr algn="ctr"/>
                      <a:r>
                        <a:rPr lang="en-US" sz="700">
                          <a:solidFill>
                            <a:schemeClr val="tx1"/>
                          </a:solidFill>
                        </a:rPr>
                        <a:t>(0.304, 0.670)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700" dirty="0">
                          <a:solidFill>
                            <a:schemeClr val="tx1"/>
                          </a:solidFill>
                        </a:rPr>
                        <a:t>&lt;0.0001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2788256"/>
                  </a:ext>
                </a:extLst>
              </a:tr>
            </a:tbl>
          </a:graphicData>
        </a:graphic>
      </p:graphicFrame>
      <p:sp>
        <p:nvSpPr>
          <p:cNvPr id="21" name="TextBox 20">
            <a:extLst>
              <a:ext uri="{FF2B5EF4-FFF2-40B4-BE49-F238E27FC236}">
                <a16:creationId xmlns:a16="http://schemas.microsoft.com/office/drawing/2014/main" id="{54DF3C96-8102-F61F-ABB2-BFF0FD96CF2C}"/>
              </a:ext>
            </a:extLst>
          </p:cNvPr>
          <p:cNvSpPr txBox="1"/>
          <p:nvPr/>
        </p:nvSpPr>
        <p:spPr>
          <a:xfrm>
            <a:off x="22473" y="3149592"/>
            <a:ext cx="432650" cy="276999"/>
          </a:xfrm>
          <a:prstGeom prst="rect">
            <a:avLst/>
          </a:prstGeom>
          <a:noFill/>
        </p:spPr>
        <p:txBody>
          <a:bodyPr wrap="square">
            <a:spAutoFit/>
          </a:bodyPr>
          <a:lstStyle>
            <a:defPPr>
              <a:defRPr lang="en-US"/>
            </a:defPPr>
            <a:lvl1pPr>
              <a:defRPr sz="1100" b="1">
                <a:solidFill>
                  <a:schemeClr val="accent1"/>
                </a:solidFill>
                <a:latin typeface="Trebuchet MS" panose="020B0603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(A)</a:t>
            </a:r>
          </a:p>
        </p:txBody>
      </p:sp>
      <p:sp>
        <p:nvSpPr>
          <p:cNvPr id="22" name="TextBox 21">
            <a:extLst>
              <a:ext uri="{FF2B5EF4-FFF2-40B4-BE49-F238E27FC236}">
                <a16:creationId xmlns:a16="http://schemas.microsoft.com/office/drawing/2014/main" id="{C07E8F3D-EC2F-C020-E346-E7DB7BF188C7}"/>
              </a:ext>
            </a:extLst>
          </p:cNvPr>
          <p:cNvSpPr txBox="1"/>
          <p:nvPr/>
        </p:nvSpPr>
        <p:spPr>
          <a:xfrm>
            <a:off x="43976" y="4722106"/>
            <a:ext cx="569917"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(B)</a:t>
            </a:r>
          </a:p>
        </p:txBody>
      </p:sp>
      <p:pic>
        <p:nvPicPr>
          <p:cNvPr id="24" name="Picture 23">
            <a:extLst>
              <a:ext uri="{FF2B5EF4-FFF2-40B4-BE49-F238E27FC236}">
                <a16:creationId xmlns:a16="http://schemas.microsoft.com/office/drawing/2014/main" id="{86ECF282-D3BC-5F57-5E62-B546FFAFCBC8}"/>
              </a:ext>
            </a:extLst>
          </p:cNvPr>
          <p:cNvPicPr>
            <a:picLocks noChangeAspect="1"/>
          </p:cNvPicPr>
          <p:nvPr/>
        </p:nvPicPr>
        <p:blipFill rotWithShape="1">
          <a:blip r:embed="rId3"/>
          <a:srcRect l="43384" r="21282"/>
          <a:stretch/>
        </p:blipFill>
        <p:spPr>
          <a:xfrm>
            <a:off x="2702257" y="3680093"/>
            <a:ext cx="2856158" cy="1179488"/>
          </a:xfrm>
          <a:prstGeom prst="rect">
            <a:avLst/>
          </a:prstGeom>
        </p:spPr>
      </p:pic>
      <p:pic>
        <p:nvPicPr>
          <p:cNvPr id="27" name="Picture 26">
            <a:extLst>
              <a:ext uri="{FF2B5EF4-FFF2-40B4-BE49-F238E27FC236}">
                <a16:creationId xmlns:a16="http://schemas.microsoft.com/office/drawing/2014/main" id="{2B07AF01-A9D5-217B-976C-7FC2AC7133B4}"/>
              </a:ext>
            </a:extLst>
          </p:cNvPr>
          <p:cNvPicPr>
            <a:picLocks noChangeAspect="1"/>
          </p:cNvPicPr>
          <p:nvPr/>
        </p:nvPicPr>
        <p:blipFill rotWithShape="1">
          <a:blip r:embed="rId4"/>
          <a:srcRect l="44499" r="21510"/>
          <a:stretch/>
        </p:blipFill>
        <p:spPr>
          <a:xfrm>
            <a:off x="2624327" y="5162702"/>
            <a:ext cx="2934087" cy="1261587"/>
          </a:xfrm>
          <a:prstGeom prst="rect">
            <a:avLst/>
          </a:prstGeom>
        </p:spPr>
      </p:pic>
      <p:sp>
        <p:nvSpPr>
          <p:cNvPr id="28" name="TextBox 27">
            <a:extLst>
              <a:ext uri="{FF2B5EF4-FFF2-40B4-BE49-F238E27FC236}">
                <a16:creationId xmlns:a16="http://schemas.microsoft.com/office/drawing/2014/main" id="{30E86893-E419-5DC3-DB9A-CC21F2392258}"/>
              </a:ext>
            </a:extLst>
          </p:cNvPr>
          <p:cNvSpPr txBox="1"/>
          <p:nvPr/>
        </p:nvSpPr>
        <p:spPr>
          <a:xfrm>
            <a:off x="2448160" y="4583484"/>
            <a:ext cx="502061" cy="215444"/>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54565B"/>
                </a:solidFill>
                <a:effectLst/>
                <a:uLnTx/>
                <a:uFillTx/>
                <a:latin typeface="Century Gothic" panose="020F0302020204030204"/>
                <a:ea typeface="+mn-ea"/>
                <a:cs typeface="+mn-cs"/>
              </a:rPr>
              <a:t>0.0625</a:t>
            </a:r>
          </a:p>
        </p:txBody>
      </p:sp>
      <p:sp>
        <p:nvSpPr>
          <p:cNvPr id="29" name="TextBox 28">
            <a:extLst>
              <a:ext uri="{FF2B5EF4-FFF2-40B4-BE49-F238E27FC236}">
                <a16:creationId xmlns:a16="http://schemas.microsoft.com/office/drawing/2014/main" id="{74072801-D72D-90D0-9CC3-5C527E45B36B}"/>
              </a:ext>
            </a:extLst>
          </p:cNvPr>
          <p:cNvSpPr txBox="1"/>
          <p:nvPr/>
        </p:nvSpPr>
        <p:spPr>
          <a:xfrm>
            <a:off x="2448160" y="6103703"/>
            <a:ext cx="502061" cy="215444"/>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a:ln>
                  <a:noFill/>
                </a:ln>
                <a:solidFill>
                  <a:srgbClr val="54565B"/>
                </a:solidFill>
                <a:effectLst/>
                <a:uLnTx/>
                <a:uFillTx/>
                <a:latin typeface="Century Gothic" panose="020F0302020204030204"/>
                <a:ea typeface="+mn-ea"/>
                <a:cs typeface="+mn-cs"/>
              </a:rPr>
              <a:t>0.0625</a:t>
            </a:r>
          </a:p>
        </p:txBody>
      </p:sp>
      <p:graphicFrame>
        <p:nvGraphicFramePr>
          <p:cNvPr id="30" name="Table 1544">
            <a:extLst>
              <a:ext uri="{FF2B5EF4-FFF2-40B4-BE49-F238E27FC236}">
                <a16:creationId xmlns:a16="http://schemas.microsoft.com/office/drawing/2014/main" id="{4E7ED65A-885C-B7CF-016E-9C167FCB730A}"/>
              </a:ext>
            </a:extLst>
          </p:cNvPr>
          <p:cNvGraphicFramePr>
            <a:graphicFrameLocks noGrp="1"/>
          </p:cNvGraphicFramePr>
          <p:nvPr/>
        </p:nvGraphicFramePr>
        <p:xfrm>
          <a:off x="7240082" y="3416029"/>
          <a:ext cx="4641693" cy="2887104"/>
        </p:xfrm>
        <a:graphic>
          <a:graphicData uri="http://schemas.openxmlformats.org/drawingml/2006/table">
            <a:tbl>
              <a:tblPr firstRow="1" bandRow="1">
                <a:tableStyleId>{5940675A-B579-460E-94D1-54222C63F5DA}</a:tableStyleId>
              </a:tblPr>
              <a:tblGrid>
                <a:gridCol w="1532517">
                  <a:extLst>
                    <a:ext uri="{9D8B030D-6E8A-4147-A177-3AD203B41FA5}">
                      <a16:colId xmlns:a16="http://schemas.microsoft.com/office/drawing/2014/main" val="3335100291"/>
                    </a:ext>
                  </a:extLst>
                </a:gridCol>
                <a:gridCol w="572878">
                  <a:extLst>
                    <a:ext uri="{9D8B030D-6E8A-4147-A177-3AD203B41FA5}">
                      <a16:colId xmlns:a16="http://schemas.microsoft.com/office/drawing/2014/main" val="227163450"/>
                    </a:ext>
                  </a:extLst>
                </a:gridCol>
                <a:gridCol w="479642">
                  <a:extLst>
                    <a:ext uri="{9D8B030D-6E8A-4147-A177-3AD203B41FA5}">
                      <a16:colId xmlns:a16="http://schemas.microsoft.com/office/drawing/2014/main" val="964004231"/>
                    </a:ext>
                  </a:extLst>
                </a:gridCol>
                <a:gridCol w="541504">
                  <a:extLst>
                    <a:ext uri="{9D8B030D-6E8A-4147-A177-3AD203B41FA5}">
                      <a16:colId xmlns:a16="http://schemas.microsoft.com/office/drawing/2014/main" val="2911219705"/>
                    </a:ext>
                  </a:extLst>
                </a:gridCol>
                <a:gridCol w="541504">
                  <a:extLst>
                    <a:ext uri="{9D8B030D-6E8A-4147-A177-3AD203B41FA5}">
                      <a16:colId xmlns:a16="http://schemas.microsoft.com/office/drawing/2014/main" val="2081723827"/>
                    </a:ext>
                  </a:extLst>
                </a:gridCol>
                <a:gridCol w="486824">
                  <a:extLst>
                    <a:ext uri="{9D8B030D-6E8A-4147-A177-3AD203B41FA5}">
                      <a16:colId xmlns:a16="http://schemas.microsoft.com/office/drawing/2014/main" val="3613090153"/>
                    </a:ext>
                  </a:extLst>
                </a:gridCol>
                <a:gridCol w="486824">
                  <a:extLst>
                    <a:ext uri="{9D8B030D-6E8A-4147-A177-3AD203B41FA5}">
                      <a16:colId xmlns:a16="http://schemas.microsoft.com/office/drawing/2014/main" val="1567971826"/>
                    </a:ext>
                  </a:extLst>
                </a:gridCol>
              </a:tblGrid>
              <a:tr h="442348">
                <a:tc rowSpan="2">
                  <a:txBody>
                    <a:bodyPr/>
                    <a:lstStyle/>
                    <a:p>
                      <a:endParaRPr lang="en-US" sz="800" b="1">
                        <a:solidFill>
                          <a:schemeClr val="bg1"/>
                        </a:solidFill>
                        <a:latin typeface="Arial" panose="020B0604020202020204" pitchFamily="34" charset="0"/>
                        <a:cs typeface="Arial" panose="020B0604020202020204" pitchFamily="34" charset="0"/>
                      </a:endParaRPr>
                    </a:p>
                  </a:txBody>
                  <a:tcPr marR="18288" marT="18288" marB="18288" anchor="b">
                    <a:lnL w="12700" cap="flat" cmpd="sng" algn="ctr">
                      <a:solidFill>
                        <a:srgbClr val="606860"/>
                      </a:solidFill>
                      <a:prstDash val="solid"/>
                      <a:round/>
                      <a:headEnd type="none" w="med" len="med"/>
                      <a:tailEnd type="none" w="med" len="med"/>
                    </a:lnL>
                    <a:lnT w="12700" cap="flat" cmpd="sng" algn="ctr">
                      <a:solidFill>
                        <a:srgbClr val="606860"/>
                      </a:solidFill>
                      <a:prstDash val="solid"/>
                      <a:round/>
                      <a:headEnd type="none" w="med" len="med"/>
                      <a:tailEnd type="none" w="med" len="med"/>
                    </a:lnT>
                    <a:lnB w="12700" cap="flat" cmpd="sng" algn="ctr">
                      <a:solidFill>
                        <a:srgbClr val="606860"/>
                      </a:solidFill>
                      <a:prstDash val="solid"/>
                      <a:round/>
                      <a:headEnd type="none" w="med" len="med"/>
                      <a:tailEnd type="none" w="med" len="med"/>
                    </a:lnB>
                    <a:solidFill>
                      <a:srgbClr val="DDDFDD"/>
                    </a:solidFill>
                  </a:tcPr>
                </a:tc>
                <a:tc gridSpan="2">
                  <a:txBody>
                    <a:bodyPr/>
                    <a:lstStyle/>
                    <a:p>
                      <a:pPr algn="ctr"/>
                      <a:r>
                        <a:rPr lang="de-DE" sz="800" b="1">
                          <a:solidFill>
                            <a:schemeClr val="bg1"/>
                          </a:solidFill>
                          <a:latin typeface="Arial" panose="020B0604020202020204" pitchFamily="34" charset="0"/>
                          <a:cs typeface="Arial" panose="020B0604020202020204" pitchFamily="34" charset="0"/>
                        </a:rPr>
                        <a:t>Underweight/Normal</a:t>
                      </a:r>
                    </a:p>
                    <a:p>
                      <a:pPr algn="ctr"/>
                      <a:r>
                        <a:rPr lang="de-DE" sz="800" b="1">
                          <a:solidFill>
                            <a:schemeClr val="bg1"/>
                          </a:solidFill>
                          <a:latin typeface="Arial" panose="020B0604020202020204" pitchFamily="34" charset="0"/>
                          <a:cs typeface="Arial" panose="020B0604020202020204" pitchFamily="34" charset="0"/>
                        </a:rPr>
                        <a:t>(&lt;25 kg/m</a:t>
                      </a:r>
                      <a:r>
                        <a:rPr lang="de-DE" sz="800" b="1" baseline="30000">
                          <a:solidFill>
                            <a:schemeClr val="bg1"/>
                          </a:solidFill>
                          <a:latin typeface="Arial" panose="020B0604020202020204" pitchFamily="34" charset="0"/>
                          <a:cs typeface="Arial" panose="020B0604020202020204" pitchFamily="34" charset="0"/>
                        </a:rPr>
                        <a:t>2</a:t>
                      </a:r>
                      <a:r>
                        <a:rPr lang="de-DE" sz="800" b="1">
                          <a:solidFill>
                            <a:schemeClr val="bg1"/>
                          </a:solidFill>
                          <a:latin typeface="Arial" panose="020B0604020202020204" pitchFamily="34" charset="0"/>
                          <a:cs typeface="Arial" panose="020B0604020202020204" pitchFamily="34" charset="0"/>
                        </a:rPr>
                        <a:t>)</a:t>
                      </a:r>
                    </a:p>
                  </a:txBody>
                  <a:tcPr marL="45720" marR="45720" marT="18288" marB="18288" anchor="b">
                    <a:lnT w="12700" cap="flat" cmpd="sng" algn="ctr">
                      <a:solidFill>
                        <a:srgbClr val="60686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lang="en-US"/>
                    </a:p>
                  </a:txBody>
                  <a:tcPr/>
                </a:tc>
                <a:tc gridSpan="2">
                  <a:txBody>
                    <a:bodyPr/>
                    <a:lstStyle/>
                    <a:p>
                      <a:pPr algn="ctr"/>
                      <a:r>
                        <a:rPr lang="de-DE" sz="800" b="1">
                          <a:solidFill>
                            <a:schemeClr val="bg1"/>
                          </a:solidFill>
                          <a:latin typeface="Arial" panose="020B0604020202020204" pitchFamily="34" charset="0"/>
                          <a:cs typeface="Arial" panose="020B0604020202020204" pitchFamily="34" charset="0"/>
                        </a:rPr>
                        <a:t>Overweight</a:t>
                      </a:r>
                    </a:p>
                    <a:p>
                      <a:pPr algn="ctr"/>
                      <a:r>
                        <a:rPr lang="de-DE" sz="800" b="1">
                          <a:solidFill>
                            <a:schemeClr val="bg1"/>
                          </a:solidFill>
                          <a:latin typeface="Arial" panose="020B0604020202020204" pitchFamily="34" charset="0"/>
                          <a:cs typeface="Arial" panose="020B0604020202020204" pitchFamily="34" charset="0"/>
                        </a:rPr>
                        <a:t>(25 </a:t>
                      </a:r>
                      <a:r>
                        <a:rPr lang="de-DE" sz="800" b="1">
                          <a:solidFill>
                            <a:schemeClr val="bg1"/>
                          </a:solidFill>
                          <a:latin typeface="Arial" panose="020B0604020202020204" pitchFamily="34" charset="0"/>
                          <a:ea typeface="+mn-ea"/>
                          <a:cs typeface="Arial" panose="020B0604020202020204" pitchFamily="34" charset="0"/>
                        </a:rPr>
                        <a:t>to</a:t>
                      </a:r>
                      <a:r>
                        <a:rPr lang="de-DE" sz="800" b="1">
                          <a:solidFill>
                            <a:schemeClr val="bg1"/>
                          </a:solidFill>
                          <a:latin typeface="Arial" panose="020B0604020202020204" pitchFamily="34" charset="0"/>
                          <a:cs typeface="Arial" panose="020B0604020202020204" pitchFamily="34" charset="0"/>
                        </a:rPr>
                        <a:t> &lt;30 kg/m</a:t>
                      </a:r>
                      <a:r>
                        <a:rPr lang="de-DE" sz="800" b="1" baseline="30000">
                          <a:solidFill>
                            <a:schemeClr val="bg1"/>
                          </a:solidFill>
                          <a:latin typeface="Arial" panose="020B0604020202020204" pitchFamily="34" charset="0"/>
                          <a:ea typeface="+mn-ea"/>
                          <a:cs typeface="Arial" panose="020B0604020202020204" pitchFamily="34" charset="0"/>
                        </a:rPr>
                        <a:t>2</a:t>
                      </a:r>
                      <a:r>
                        <a:rPr lang="de-DE" sz="800" b="1">
                          <a:solidFill>
                            <a:schemeClr val="bg1"/>
                          </a:solidFill>
                          <a:latin typeface="Arial" panose="020B0604020202020204" pitchFamily="34" charset="0"/>
                          <a:cs typeface="Arial" panose="020B0604020202020204" pitchFamily="34" charset="0"/>
                        </a:rPr>
                        <a:t>)</a:t>
                      </a:r>
                    </a:p>
                  </a:txBody>
                  <a:tcPr marL="45720" marR="45720" marT="18288" marB="18288" anchor="b">
                    <a:lnT w="12700" cap="flat" cmpd="sng" algn="ctr">
                      <a:solidFill>
                        <a:srgbClr val="60686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4A8"/>
                    </a:solidFill>
                  </a:tcPr>
                </a:tc>
                <a:tc hMerge="1">
                  <a:txBody>
                    <a:bodyPr/>
                    <a:lstStyle/>
                    <a:p>
                      <a:endParaRPr lang="en-US"/>
                    </a:p>
                  </a:txBody>
                  <a:tcPr/>
                </a:tc>
                <a:tc gridSpan="2">
                  <a:txBody>
                    <a:bodyPr/>
                    <a:lstStyle/>
                    <a:p>
                      <a:pPr algn="ctr"/>
                      <a:r>
                        <a:rPr lang="de-DE" sz="800" b="1">
                          <a:solidFill>
                            <a:schemeClr val="bg1"/>
                          </a:solidFill>
                          <a:latin typeface="Arial" panose="020B0604020202020204" pitchFamily="34" charset="0"/>
                          <a:cs typeface="Arial" panose="020B0604020202020204" pitchFamily="34" charset="0"/>
                        </a:rPr>
                        <a:t>Obese</a:t>
                      </a:r>
                    </a:p>
                    <a:p>
                      <a:pPr algn="ctr"/>
                      <a:r>
                        <a:rPr lang="de-DE" sz="800" b="1">
                          <a:solidFill>
                            <a:schemeClr val="bg1"/>
                          </a:solidFill>
                          <a:latin typeface="Arial" panose="020B0604020202020204" pitchFamily="34" charset="0"/>
                          <a:cs typeface="Arial" panose="020B0604020202020204" pitchFamily="34" charset="0"/>
                        </a:rPr>
                        <a:t>(≥30 kg/m</a:t>
                      </a:r>
                      <a:r>
                        <a:rPr lang="de-DE" sz="800" b="1" baseline="30000">
                          <a:solidFill>
                            <a:schemeClr val="bg1"/>
                          </a:solidFill>
                          <a:latin typeface="Arial" panose="020B0604020202020204" pitchFamily="34" charset="0"/>
                          <a:ea typeface="+mn-ea"/>
                          <a:cs typeface="Arial" panose="020B0604020202020204" pitchFamily="34" charset="0"/>
                        </a:rPr>
                        <a:t>2</a:t>
                      </a:r>
                      <a:r>
                        <a:rPr lang="de-DE" sz="800" b="1">
                          <a:solidFill>
                            <a:schemeClr val="bg1"/>
                          </a:solidFill>
                          <a:latin typeface="Arial" panose="020B0604020202020204" pitchFamily="34" charset="0"/>
                          <a:cs typeface="Arial" panose="020B0604020202020204" pitchFamily="34" charset="0"/>
                        </a:rPr>
                        <a:t>)</a:t>
                      </a:r>
                    </a:p>
                  </a:txBody>
                  <a:tcPr marL="27432" marR="27432" marT="18288" marB="18288" anchor="b">
                    <a:lnR w="12700" cap="flat" cmpd="sng" algn="ctr">
                      <a:solidFill>
                        <a:srgbClr val="606860"/>
                      </a:solidFill>
                      <a:prstDash val="solid"/>
                      <a:round/>
                      <a:headEnd type="none" w="med" len="med"/>
                      <a:tailEnd type="none" w="med" len="med"/>
                    </a:lnR>
                    <a:lnT w="12700" cap="flat" cmpd="sng" algn="ctr">
                      <a:solidFill>
                        <a:srgbClr val="60686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81222"/>
                    </a:solidFill>
                  </a:tcPr>
                </a:tc>
                <a:tc hMerge="1">
                  <a:txBody>
                    <a:bodyPr/>
                    <a:lstStyle/>
                    <a:p>
                      <a:endParaRPr lang="en-US"/>
                    </a:p>
                  </a:txBody>
                  <a:tcPr/>
                </a:tc>
                <a:extLst>
                  <a:ext uri="{0D108BD9-81ED-4DB2-BD59-A6C34878D82A}">
                    <a16:rowId xmlns:a16="http://schemas.microsoft.com/office/drawing/2014/main" val="272378598"/>
                  </a:ext>
                </a:extLst>
              </a:tr>
              <a:tr h="411161">
                <a:tc vMerge="1">
                  <a:txBody>
                    <a:bodyPr/>
                    <a:lstStyle/>
                    <a:p>
                      <a:endParaRPr lang="en-US" sz="110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rgbClr val="DDDFDD"/>
                    </a:solidFill>
                  </a:tcPr>
                </a:tc>
                <a:tc>
                  <a:txBody>
                    <a:bodyPr/>
                    <a:lstStyle/>
                    <a:p>
                      <a:pPr marL="0" indent="0" algn="ctr"/>
                      <a:r>
                        <a:rPr lang="en-US" sz="800" b="1">
                          <a:latin typeface="Arial" panose="020B0604020202020204" pitchFamily="34" charset="0"/>
                          <a:cs typeface="Arial" panose="020B0604020202020204" pitchFamily="34" charset="0"/>
                        </a:rPr>
                        <a:t>SG </a:t>
                      </a:r>
                      <a:br>
                        <a:rPr lang="en-US" sz="800" b="1">
                          <a:latin typeface="Arial" panose="020B0604020202020204" pitchFamily="34" charset="0"/>
                          <a:cs typeface="Arial" panose="020B0604020202020204" pitchFamily="34" charset="0"/>
                        </a:rPr>
                      </a:br>
                      <a:r>
                        <a:rPr lang="en-US" sz="800" b="1">
                          <a:latin typeface="Arial" panose="020B0604020202020204" pitchFamily="34" charset="0"/>
                          <a:cs typeface="Arial" panose="020B0604020202020204" pitchFamily="34" charset="0"/>
                        </a:rPr>
                        <a:t>(</a:t>
                      </a:r>
                      <a:r>
                        <a:rPr lang="en-US" sz="800" b="1" kern="1200">
                          <a:solidFill>
                            <a:schemeClr val="tx1"/>
                          </a:solidFill>
                          <a:latin typeface="Arial" panose="020B0604020202020204" pitchFamily="34" charset="0"/>
                          <a:ea typeface="+mn-ea"/>
                          <a:cs typeface="Arial" panose="020B0604020202020204" pitchFamily="34" charset="0"/>
                        </a:rPr>
                        <a:t>n = 127)</a:t>
                      </a:r>
                    </a:p>
                  </a:txBody>
                  <a:tcPr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682851" rtl="0" eaLnBrk="1" latinLnBrk="0" hangingPunct="1">
                        <a:lnSpc>
                          <a:spcPct val="107000"/>
                        </a:lnSpc>
                        <a:spcBef>
                          <a:spcPts val="0"/>
                        </a:spcBef>
                        <a:spcAft>
                          <a:spcPts val="0"/>
                        </a:spcAft>
                      </a:pPr>
                      <a:r>
                        <a:rPr lang="en-US" sz="800" b="1" kern="1200">
                          <a:solidFill>
                            <a:schemeClr val="tx1"/>
                          </a:solidFill>
                          <a:latin typeface="Arial" panose="020B0604020202020204" pitchFamily="34" charset="0"/>
                          <a:ea typeface="+mn-ea"/>
                          <a:cs typeface="Arial" panose="020B0604020202020204" pitchFamily="34" charset="0"/>
                        </a:rPr>
                        <a:t>TPC </a:t>
                      </a:r>
                      <a:br>
                        <a:rPr lang="en-US" sz="800" b="1" kern="1200">
                          <a:solidFill>
                            <a:schemeClr val="tx1"/>
                          </a:solidFill>
                          <a:latin typeface="Arial" panose="020B0604020202020204" pitchFamily="34" charset="0"/>
                          <a:ea typeface="+mn-ea"/>
                          <a:cs typeface="Arial" panose="020B0604020202020204" pitchFamily="34" charset="0"/>
                        </a:rPr>
                      </a:br>
                      <a:r>
                        <a:rPr lang="en-US" sz="800" b="1" kern="1200">
                          <a:solidFill>
                            <a:schemeClr val="tx1"/>
                          </a:solidFill>
                          <a:latin typeface="Arial" panose="020B0604020202020204" pitchFamily="34" charset="0"/>
                          <a:ea typeface="+mn-ea"/>
                          <a:cs typeface="Arial" panose="020B0604020202020204" pitchFamily="34" charset="0"/>
                        </a:rPr>
                        <a:t>(n = 114)</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682851" rtl="0" eaLnBrk="1" latinLnBrk="0" hangingPunct="1">
                        <a:lnSpc>
                          <a:spcPct val="107000"/>
                        </a:lnSpc>
                        <a:spcBef>
                          <a:spcPts val="0"/>
                        </a:spcBef>
                        <a:spcAft>
                          <a:spcPts val="0"/>
                        </a:spcAft>
                      </a:pPr>
                      <a:r>
                        <a:rPr lang="en-US" sz="800" b="1" kern="1200">
                          <a:solidFill>
                            <a:schemeClr val="tx1"/>
                          </a:solidFill>
                          <a:latin typeface="Arial" panose="020B0604020202020204" pitchFamily="34" charset="0"/>
                          <a:ea typeface="+mn-ea"/>
                          <a:cs typeface="Arial" panose="020B0604020202020204" pitchFamily="34" charset="0"/>
                        </a:rPr>
                        <a:t>SG </a:t>
                      </a:r>
                      <a:br>
                        <a:rPr lang="en-US" sz="800" b="1" kern="1200">
                          <a:solidFill>
                            <a:schemeClr val="tx1"/>
                          </a:solidFill>
                          <a:latin typeface="Arial" panose="020B0604020202020204" pitchFamily="34" charset="0"/>
                          <a:ea typeface="+mn-ea"/>
                          <a:cs typeface="Arial" panose="020B0604020202020204" pitchFamily="34" charset="0"/>
                        </a:rPr>
                      </a:br>
                      <a:r>
                        <a:rPr lang="en-US" sz="800" b="1" kern="1200">
                          <a:solidFill>
                            <a:schemeClr val="tx1"/>
                          </a:solidFill>
                          <a:latin typeface="Arial" panose="020B0604020202020204" pitchFamily="34" charset="0"/>
                          <a:ea typeface="+mn-ea"/>
                          <a:cs typeface="Arial" panose="020B0604020202020204" pitchFamily="34" charset="0"/>
                        </a:rPr>
                        <a:t>(n = 71)</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682851" rtl="0" eaLnBrk="1" latinLnBrk="0" hangingPunct="1">
                        <a:lnSpc>
                          <a:spcPct val="107000"/>
                        </a:lnSpc>
                        <a:spcBef>
                          <a:spcPts val="0"/>
                        </a:spcBef>
                        <a:spcAft>
                          <a:spcPts val="0"/>
                        </a:spcAft>
                      </a:pPr>
                      <a:r>
                        <a:rPr lang="en-US" sz="800" b="1" kern="1200">
                          <a:solidFill>
                            <a:schemeClr val="tx1"/>
                          </a:solidFill>
                          <a:latin typeface="Arial" panose="020B0604020202020204" pitchFamily="34" charset="0"/>
                          <a:ea typeface="+mn-ea"/>
                          <a:cs typeface="Arial" panose="020B0604020202020204" pitchFamily="34" charset="0"/>
                        </a:rPr>
                        <a:t>TPC </a:t>
                      </a:r>
                      <a:br>
                        <a:rPr lang="en-US" sz="800" b="1" kern="1200">
                          <a:solidFill>
                            <a:schemeClr val="tx1"/>
                          </a:solidFill>
                          <a:latin typeface="Arial" panose="020B0604020202020204" pitchFamily="34" charset="0"/>
                          <a:ea typeface="+mn-ea"/>
                          <a:cs typeface="Arial" panose="020B0604020202020204" pitchFamily="34" charset="0"/>
                        </a:rPr>
                      </a:br>
                      <a:r>
                        <a:rPr lang="en-US" sz="800" b="1" kern="1200">
                          <a:solidFill>
                            <a:schemeClr val="tx1"/>
                          </a:solidFill>
                          <a:latin typeface="Arial" panose="020B0604020202020204" pitchFamily="34" charset="0"/>
                          <a:ea typeface="+mn-ea"/>
                          <a:cs typeface="Arial" panose="020B0604020202020204" pitchFamily="34" charset="0"/>
                        </a:rPr>
                        <a:t>(n = 84)</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682851" rtl="0" eaLnBrk="1" latinLnBrk="0" hangingPunct="1">
                        <a:lnSpc>
                          <a:spcPct val="107000"/>
                        </a:lnSpc>
                        <a:spcBef>
                          <a:spcPts val="0"/>
                        </a:spcBef>
                        <a:spcAft>
                          <a:spcPts val="0"/>
                        </a:spcAft>
                      </a:pPr>
                      <a:r>
                        <a:rPr lang="en-US" sz="800" b="1" kern="1200">
                          <a:solidFill>
                            <a:schemeClr val="tx1"/>
                          </a:solidFill>
                          <a:latin typeface="Arial" panose="020B0604020202020204" pitchFamily="34" charset="0"/>
                          <a:ea typeface="+mn-ea"/>
                          <a:cs typeface="Arial" panose="020B0604020202020204" pitchFamily="34" charset="0"/>
                        </a:rPr>
                        <a:t>SG </a:t>
                      </a:r>
                      <a:br>
                        <a:rPr lang="en-US" sz="800" b="1" kern="1200">
                          <a:solidFill>
                            <a:schemeClr val="tx1"/>
                          </a:solidFill>
                          <a:latin typeface="Arial" panose="020B0604020202020204" pitchFamily="34" charset="0"/>
                          <a:ea typeface="+mn-ea"/>
                          <a:cs typeface="Arial" panose="020B0604020202020204" pitchFamily="34" charset="0"/>
                        </a:rPr>
                      </a:br>
                      <a:r>
                        <a:rPr lang="en-US" sz="800" b="1" kern="1200">
                          <a:solidFill>
                            <a:schemeClr val="tx1"/>
                          </a:solidFill>
                          <a:latin typeface="Arial" panose="020B0604020202020204" pitchFamily="34" charset="0"/>
                          <a:ea typeface="+mn-ea"/>
                          <a:cs typeface="Arial" panose="020B0604020202020204" pitchFamily="34" charset="0"/>
                        </a:rPr>
                        <a:t>(n = 68)</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defTabSz="682851" rtl="0" eaLnBrk="1" latinLnBrk="0" hangingPunct="1">
                        <a:lnSpc>
                          <a:spcPct val="107000"/>
                        </a:lnSpc>
                        <a:spcBef>
                          <a:spcPts val="0"/>
                        </a:spcBef>
                        <a:spcAft>
                          <a:spcPts val="0"/>
                        </a:spcAft>
                      </a:pPr>
                      <a:r>
                        <a:rPr lang="en-US" sz="800" b="1" kern="1200">
                          <a:solidFill>
                            <a:schemeClr val="tx1"/>
                          </a:solidFill>
                          <a:latin typeface="Arial" panose="020B0604020202020204" pitchFamily="34" charset="0"/>
                          <a:ea typeface="+mn-ea"/>
                          <a:cs typeface="Arial" panose="020B0604020202020204" pitchFamily="34" charset="0"/>
                        </a:rPr>
                        <a:t>TPC </a:t>
                      </a:r>
                      <a:br>
                        <a:rPr lang="en-US" sz="800" b="1" kern="1200">
                          <a:solidFill>
                            <a:schemeClr val="tx1"/>
                          </a:solidFill>
                          <a:latin typeface="Arial" panose="020B0604020202020204" pitchFamily="34" charset="0"/>
                          <a:ea typeface="+mn-ea"/>
                          <a:cs typeface="Arial" panose="020B0604020202020204" pitchFamily="34" charset="0"/>
                        </a:rPr>
                      </a:br>
                      <a:r>
                        <a:rPr lang="en-US" sz="800" b="1" kern="1200">
                          <a:solidFill>
                            <a:schemeClr val="tx1"/>
                          </a:solidFill>
                          <a:latin typeface="Arial" panose="020B0604020202020204" pitchFamily="34" charset="0"/>
                          <a:ea typeface="+mn-ea"/>
                          <a:cs typeface="Arial" panose="020B0604020202020204" pitchFamily="34" charset="0"/>
                        </a:rPr>
                        <a:t>(n = 64)</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9729714"/>
                  </a:ext>
                </a:extLst>
              </a:tr>
              <a:tr h="442348">
                <a:tc>
                  <a:txBody>
                    <a:bodyPr/>
                    <a:lstStyle/>
                    <a:p>
                      <a:r>
                        <a:rPr lang="en-US" sz="800" b="1" kern="1200">
                          <a:solidFill>
                            <a:schemeClr val="tx1"/>
                          </a:solidFill>
                          <a:effectLst/>
                          <a:latin typeface="Arial" panose="020B0604020202020204" pitchFamily="34" charset="0"/>
                          <a:ea typeface="+mn-ea"/>
                          <a:cs typeface="Arial" panose="020B0604020202020204" pitchFamily="34" charset="0"/>
                        </a:rPr>
                        <a:t>Objective response rate,</a:t>
                      </a:r>
                      <a:r>
                        <a:rPr lang="en-US" sz="800" b="1" kern="1200" baseline="30000">
                          <a:solidFill>
                            <a:schemeClr val="tx1"/>
                          </a:solidFill>
                          <a:effectLst/>
                          <a:latin typeface="Arial" panose="020B0604020202020204" pitchFamily="34" charset="0"/>
                          <a:ea typeface="+mn-ea"/>
                          <a:cs typeface="Arial" panose="020B0604020202020204" pitchFamily="34" charset="0"/>
                        </a:rPr>
                        <a:t>a</a:t>
                      </a:r>
                      <a:r>
                        <a:rPr lang="en-US" sz="800" b="1" kern="1200">
                          <a:solidFill>
                            <a:schemeClr val="tx1"/>
                          </a:solidFill>
                          <a:effectLst/>
                          <a:latin typeface="Arial" panose="020B0604020202020204" pitchFamily="34" charset="0"/>
                          <a:ea typeface="+mn-ea"/>
                          <a:cs typeface="Arial" panose="020B0604020202020204" pitchFamily="34" charset="0"/>
                        </a:rPr>
                        <a:t> %</a:t>
                      </a:r>
                      <a:endParaRPr lang="en-US" sz="800" b="1" strike="sngStrike" kern="1200">
                        <a:solidFill>
                          <a:srgbClr val="FF0000"/>
                        </a:solidFill>
                        <a:effectLst/>
                        <a:latin typeface="Arial" panose="020B0604020202020204" pitchFamily="34" charset="0"/>
                        <a:ea typeface="+mn-ea"/>
                        <a:cs typeface="Arial" panose="020B0604020202020204" pitchFamily="34" charset="0"/>
                      </a:endParaRPr>
                    </a:p>
                    <a:p>
                      <a:r>
                        <a:rPr lang="en-US" sz="800" b="1" kern="1200">
                          <a:solidFill>
                            <a:schemeClr val="tx1"/>
                          </a:solidFill>
                          <a:effectLst/>
                          <a:latin typeface="Arial" panose="020B0604020202020204" pitchFamily="34" charset="0"/>
                          <a:ea typeface="+mn-ea"/>
                          <a:cs typeface="Arial" panose="020B0604020202020204" pitchFamily="34" charset="0"/>
                        </a:rPr>
                        <a:t>(95% CI)</a:t>
                      </a:r>
                      <a:endParaRPr lang="en-US" sz="800" b="1">
                        <a:latin typeface="Arial" panose="020B0604020202020204" pitchFamily="34" charset="0"/>
                        <a:cs typeface="Arial" panose="020B0604020202020204" pitchFamily="34" charset="0"/>
                      </a:endParaRPr>
                    </a:p>
                  </a:txBody>
                  <a:tcPr marT="18288" marB="18288" anchor="ctr">
                    <a:lnL w="12700" cap="flat" cmpd="sng" algn="ctr">
                      <a:solidFill>
                        <a:srgbClr val="60686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60686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25</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(18-34)</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8</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(4-15)</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34</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(23-46)</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1</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(0-7)</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40</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(28-52)</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2</a:t>
                      </a:r>
                      <a:endParaRPr lang="en-US" sz="800" strike="sngStrike">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0"/>
                        </a:spcAft>
                      </a:pPr>
                      <a:r>
                        <a:rPr lang="en-US" sz="800">
                          <a:effectLst/>
                          <a:latin typeface="Arial" panose="020B0604020202020204" pitchFamily="34" charset="0"/>
                          <a:ea typeface="Times New Roman" panose="02020603050405020304" pitchFamily="18" charset="0"/>
                          <a:cs typeface="Arial" panose="020B0604020202020204" pitchFamily="34" charset="0"/>
                        </a:rPr>
                        <a:t>(0-8)</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rgbClr val="6068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8389370"/>
                  </a:ext>
                </a:extLst>
              </a:tr>
              <a:tr h="268569">
                <a:tc>
                  <a:txBody>
                    <a:bodyPr/>
                    <a:lstStyle/>
                    <a:p>
                      <a:pPr marL="182880" algn="l" defTabSz="682851" rtl="0" eaLnBrk="1" latinLnBrk="0" hangingPunct="1"/>
                      <a:r>
                        <a:rPr lang="en-US" sz="800" b="0" kern="1200">
                          <a:solidFill>
                            <a:schemeClr val="tx1"/>
                          </a:solidFill>
                          <a:effectLst/>
                          <a:latin typeface="Arial" panose="020B0604020202020204" pitchFamily="34" charset="0"/>
                          <a:ea typeface="+mn-ea"/>
                          <a:cs typeface="Arial" panose="020B0604020202020204" pitchFamily="34" charset="0"/>
                        </a:rPr>
                        <a:t>Odds ratio (95% CI)</a:t>
                      </a:r>
                    </a:p>
                  </a:txBody>
                  <a:tcPr marT="18288" marB="18288" anchor="ctr">
                    <a:lnL w="12700" cap="flat" cmpd="sng" algn="ctr">
                      <a:solidFill>
                        <a:srgbClr val="60686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cs typeface="Arial" panose="020B0604020202020204" pitchFamily="34" charset="0"/>
                        </a:rPr>
                        <a:t>3.9 (1.8-8.7)</a:t>
                      </a:r>
                    </a:p>
                  </a:txBody>
                  <a:tcPr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hMerge="1">
                  <a:txBody>
                    <a:bodyPr/>
                    <a:lstStyle/>
                    <a:p>
                      <a:pPr marL="0" marR="0" algn="ctr" defTabSz="682851" rtl="0" eaLnBrk="1" latinLnBrk="0" hangingPunct="1">
                        <a:lnSpc>
                          <a:spcPct val="107000"/>
                        </a:lnSpc>
                        <a:spcBef>
                          <a:spcPts val="0"/>
                        </a:spcBef>
                        <a:spcAft>
                          <a:spcPts val="0"/>
                        </a:spcAft>
                      </a:pPr>
                      <a:endParaRPr lang="en-US" sz="1000" kern="1200">
                        <a:solidFill>
                          <a:schemeClr val="tx1"/>
                        </a:solidFill>
                        <a:effectLst/>
                        <a:latin typeface="Arial" panose="020B060402020202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rgbClr val="DDDFDD"/>
                    </a:solidFill>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mn-ea"/>
                          <a:cs typeface="Arial" panose="020B0604020202020204" pitchFamily="34" charset="0"/>
                        </a:rPr>
                        <a:t>42.4 (5.6-323.4)</a:t>
                      </a:r>
                    </a:p>
                  </a:txBody>
                  <a:tcPr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hMerge="1">
                  <a:txBody>
                    <a:bodyPr/>
                    <a:lstStyle/>
                    <a:p>
                      <a:pPr marL="0" marR="0" algn="ctr" defTabSz="682851" rtl="0" eaLnBrk="1" latinLnBrk="0" hangingPunct="1">
                        <a:lnSpc>
                          <a:spcPct val="107000"/>
                        </a:lnSpc>
                        <a:spcBef>
                          <a:spcPts val="0"/>
                        </a:spcBef>
                        <a:spcAft>
                          <a:spcPts val="0"/>
                        </a:spcAft>
                      </a:pPr>
                      <a:endParaRPr lang="en-US" sz="1000" kern="1200">
                        <a:solidFill>
                          <a:schemeClr val="tx1"/>
                        </a:solidFill>
                        <a:effectLst/>
                        <a:latin typeface="Arial" panose="020B060402020202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rgbClr val="DDDFDD"/>
                    </a:solidFill>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cs typeface="Arial" panose="020B0604020202020204" pitchFamily="34" charset="0"/>
                        </a:rPr>
                        <a:t>41.5 (5.4-317.3)</a:t>
                      </a:r>
                    </a:p>
                  </a:txBody>
                  <a:tcPr marT="18288" marB="18288" anchor="ctr">
                    <a:lnL w="12700" cap="flat" cmpd="sng" algn="ctr">
                      <a:solidFill>
                        <a:schemeClr val="tx1"/>
                      </a:solidFill>
                      <a:prstDash val="solid"/>
                      <a:round/>
                      <a:headEnd type="none" w="med" len="med"/>
                      <a:tailEnd type="none" w="med" len="med"/>
                    </a:lnL>
                    <a:lnR w="12700" cap="flat" cmpd="sng" algn="ctr">
                      <a:solidFill>
                        <a:srgbClr val="606860"/>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hMerge="1">
                  <a:txBody>
                    <a:bodyPr/>
                    <a:lstStyle/>
                    <a:p>
                      <a:pPr marL="0" marR="0" algn="ctr" defTabSz="682851" rtl="0" eaLnBrk="1" latinLnBrk="0" hangingPunct="1">
                        <a:lnSpc>
                          <a:spcPct val="107000"/>
                        </a:lnSpc>
                        <a:spcBef>
                          <a:spcPts val="0"/>
                        </a:spcBef>
                        <a:spcAft>
                          <a:spcPts val="0"/>
                        </a:spcAft>
                      </a:pPr>
                      <a:endParaRPr lang="en-US" sz="1000" kern="1200">
                        <a:solidFill>
                          <a:schemeClr val="tx1"/>
                        </a:solidFill>
                        <a:effectLst/>
                        <a:latin typeface="Arial" panose="020B060402020202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rgbClr val="DDDFDD"/>
                    </a:solidFill>
                  </a:tcPr>
                </a:tc>
                <a:extLst>
                  <a:ext uri="{0D108BD9-81ED-4DB2-BD59-A6C34878D82A}">
                    <a16:rowId xmlns:a16="http://schemas.microsoft.com/office/drawing/2014/main" val="2122813352"/>
                  </a:ext>
                </a:extLst>
              </a:tr>
              <a:tr h="442348">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800" b="1">
                          <a:latin typeface="Arial" panose="020B0604020202020204" pitchFamily="34" charset="0"/>
                          <a:cs typeface="Arial" panose="020B0604020202020204" pitchFamily="34" charset="0"/>
                        </a:rPr>
                        <a:t>Clinical benefit rate,</a:t>
                      </a:r>
                      <a:r>
                        <a:rPr lang="en-US" sz="800" b="1" kern="1200" baseline="30000">
                          <a:solidFill>
                            <a:schemeClr val="tx1"/>
                          </a:solidFill>
                          <a:effectLst/>
                          <a:latin typeface="Arial" panose="020B0604020202020204" pitchFamily="34" charset="0"/>
                          <a:ea typeface="+mn-ea"/>
                          <a:cs typeface="Arial" panose="020B0604020202020204" pitchFamily="34" charset="0"/>
                        </a:rPr>
                        <a:t>b</a:t>
                      </a:r>
                      <a:r>
                        <a:rPr lang="en-US" sz="800" b="1">
                          <a:latin typeface="Arial" panose="020B0604020202020204" pitchFamily="34" charset="0"/>
                          <a:cs typeface="Arial" panose="020B0604020202020204" pitchFamily="34" charset="0"/>
                        </a:rPr>
                        <a:t> %</a:t>
                      </a:r>
                      <a:endParaRPr lang="en-US" sz="800" b="1" strike="sngStrike">
                        <a:solidFill>
                          <a:srgbClr val="FF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a:solidFill>
                            <a:schemeClr val="tx1"/>
                          </a:solidFill>
                          <a:effectLst/>
                          <a:latin typeface="Arial" panose="020B0604020202020204" pitchFamily="34" charset="0"/>
                          <a:ea typeface="+mn-ea"/>
                          <a:cs typeface="Arial" panose="020B0604020202020204" pitchFamily="34" charset="0"/>
                        </a:rPr>
                        <a:t>(95% CI)</a:t>
                      </a:r>
                      <a:endParaRPr lang="en-US" sz="800" b="1">
                        <a:latin typeface="Arial" panose="020B0604020202020204" pitchFamily="34" charset="0"/>
                        <a:cs typeface="Arial" panose="020B0604020202020204" pitchFamily="34" charset="0"/>
                      </a:endParaRPr>
                    </a:p>
                  </a:txBody>
                  <a:tcPr marT="18288" marB="18288" anchor="ctr">
                    <a:lnL w="12700" cap="flat" cmpd="sng" algn="ctr">
                      <a:solidFill>
                        <a:srgbClr val="606860"/>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35</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(27-44)</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11</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(6-19)</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41</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(29-53)</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5</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(1-12)</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50</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(38-62)</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6</a:t>
                      </a:r>
                      <a:endParaRPr lang="en-US" sz="800" strike="sngStrike" kern="1200">
                        <a:solidFill>
                          <a:srgbClr val="FF0000"/>
                        </a:solidFill>
                        <a:effectLst/>
                        <a:latin typeface="Arial" panose="020B0604020202020204" pitchFamily="34" charset="0"/>
                        <a:ea typeface="+mn-ea"/>
                        <a:cs typeface="Arial" panose="020B0604020202020204" pitchFamily="34" charset="0"/>
                      </a:endParaRPr>
                    </a:p>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(2-15)</a:t>
                      </a:r>
                    </a:p>
                  </a:txBody>
                  <a:tcPr marL="45720" marR="45720" marT="18288" marB="18288" anchor="ctr">
                    <a:lnL w="12700" cap="flat" cmpd="sng" algn="ctr">
                      <a:solidFill>
                        <a:schemeClr val="tx1"/>
                      </a:solidFill>
                      <a:prstDash val="solid"/>
                      <a:round/>
                      <a:headEnd type="none" w="med" len="med"/>
                      <a:tailEnd type="none" w="med" len="med"/>
                    </a:lnL>
                    <a:lnR w="12700" cap="flat" cmpd="sng" algn="ctr">
                      <a:solidFill>
                        <a:srgbClr val="606860"/>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1406912"/>
                  </a:ext>
                </a:extLst>
              </a:tr>
              <a:tr h="268569">
                <a:tc>
                  <a:txBody>
                    <a:bodyPr/>
                    <a:lstStyle/>
                    <a:p>
                      <a:pPr marL="182880" marR="0" lvl="0" indent="0" algn="l" defTabSz="682851" rtl="0" eaLnBrk="1" fontAlgn="auto" latinLnBrk="0" hangingPunct="1">
                        <a:lnSpc>
                          <a:spcPct val="100000"/>
                        </a:lnSpc>
                        <a:spcBef>
                          <a:spcPts val="0"/>
                        </a:spcBef>
                        <a:spcAft>
                          <a:spcPts val="0"/>
                        </a:spcAft>
                        <a:buClrTx/>
                        <a:buSzTx/>
                        <a:buFontTx/>
                        <a:buNone/>
                        <a:tabLst/>
                        <a:defRPr/>
                      </a:pPr>
                      <a:r>
                        <a:rPr lang="en-US" sz="800" b="0" kern="1200">
                          <a:solidFill>
                            <a:schemeClr val="tx1"/>
                          </a:solidFill>
                          <a:effectLst/>
                          <a:latin typeface="Arial" panose="020B0604020202020204" pitchFamily="34" charset="0"/>
                          <a:ea typeface="+mn-ea"/>
                          <a:cs typeface="Arial" panose="020B0604020202020204" pitchFamily="34" charset="0"/>
                        </a:rPr>
                        <a:t>Odds ratio (95% CI)</a:t>
                      </a:r>
                    </a:p>
                  </a:txBody>
                  <a:tcPr marT="18288" marB="18288" anchor="ctr">
                    <a:lnL w="12700" cap="flat" cmpd="sng" algn="ctr">
                      <a:solidFill>
                        <a:srgbClr val="60686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cs typeface="Arial" panose="020B0604020202020204" pitchFamily="34" charset="0"/>
                        </a:rPr>
                        <a:t>4.3 (2.2-8.4)</a:t>
                      </a:r>
                    </a:p>
                  </a:txBody>
                  <a:tcPr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lang="en-US" sz="105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cs typeface="Arial" panose="020B0604020202020204" pitchFamily="34" charset="0"/>
                        </a:rPr>
                        <a:t>13.8 (4.6-41.9)</a:t>
                      </a:r>
                    </a:p>
                  </a:txBody>
                  <a:tcPr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lang="en-US" sz="105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gridSpan="2">
                  <a:txBody>
                    <a:bodyPr/>
                    <a:lstStyle/>
                    <a:p>
                      <a:pPr marL="0" marR="0" algn="ctr" defTabSz="682851" rtl="0" eaLnBrk="1" latinLnBrk="0" hangingPunct="1">
                        <a:lnSpc>
                          <a:spcPct val="107000"/>
                        </a:lnSpc>
                        <a:spcBef>
                          <a:spcPts val="0"/>
                        </a:spcBef>
                        <a:spcAft>
                          <a:spcPts val="0"/>
                        </a:spcAft>
                      </a:pPr>
                      <a:r>
                        <a:rPr lang="en-US" sz="800" kern="1200">
                          <a:solidFill>
                            <a:schemeClr val="tx1"/>
                          </a:solidFill>
                          <a:effectLst/>
                          <a:latin typeface="Arial" panose="020B0604020202020204" pitchFamily="34" charset="0"/>
                          <a:cs typeface="Arial" panose="020B0604020202020204" pitchFamily="34" charset="0"/>
                        </a:rPr>
                        <a:t>15.0 (4.9-45.9)</a:t>
                      </a:r>
                    </a:p>
                  </a:txBody>
                  <a:tcPr marT="18288" marB="18288" anchor="ctr">
                    <a:lnL w="12700" cap="flat" cmpd="sng" algn="ctr">
                      <a:solidFill>
                        <a:schemeClr val="tx1"/>
                      </a:solidFill>
                      <a:prstDash val="solid"/>
                      <a:round/>
                      <a:headEnd type="none" w="med" len="med"/>
                      <a:tailEnd type="none" w="med" len="med"/>
                    </a:lnL>
                    <a:lnR w="12700" cap="flat" cmpd="sng" algn="ctr">
                      <a:solidFill>
                        <a:srgbClr val="60686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lang="en-US" sz="105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731662211"/>
                  </a:ext>
                </a:extLst>
              </a:tr>
              <a:tr h="469820">
                <a:tc gridSpan="7">
                  <a:txBody>
                    <a:bodyPr/>
                    <a:lstStyle/>
                    <a:p>
                      <a:pPr marL="0" marR="0" lvl="0" indent="0" algn="l" defTabSz="914400" rtl="0" eaLnBrk="1" fontAlgn="auto" latinLnBrk="0" hangingPunct="1">
                        <a:lnSpc>
                          <a:spcPct val="100000"/>
                        </a:lnSpc>
                        <a:spcBef>
                          <a:spcPts val="200"/>
                        </a:spcBef>
                        <a:spcAft>
                          <a:spcPts val="0"/>
                        </a:spcAft>
                        <a:buClrTx/>
                        <a:buSzTx/>
                        <a:buFontTx/>
                        <a:buNone/>
                        <a:tabLst/>
                        <a:defRPr/>
                      </a:pPr>
                      <a:r>
                        <a:rPr kumimoji="0" lang="en-US" sz="800" b="0" i="0" u="none" strike="noStrike" kern="0" cap="none" spc="0" normalizeH="0" baseline="30000" err="1">
                          <a:ln>
                            <a:noFill/>
                          </a:ln>
                          <a:solidFill>
                            <a:srgbClr val="1E1E1E"/>
                          </a:solidFill>
                          <a:effectLst/>
                          <a:uLnTx/>
                          <a:uFillTx/>
                          <a:latin typeface="Arial" panose="020B0604020202020204" pitchFamily="34" charset="0"/>
                          <a:ea typeface="+mn-ea"/>
                          <a:cs typeface="Arial" panose="020B0604020202020204" pitchFamily="34" charset="0"/>
                        </a:rPr>
                        <a:t>a</a:t>
                      </a:r>
                      <a:r>
                        <a:rPr kumimoji="0" lang="en-US" sz="800" b="0" i="0" u="none" strike="noStrike" kern="0" cap="none" spc="0" normalizeH="0" baseline="0" err="1">
                          <a:ln>
                            <a:noFill/>
                          </a:ln>
                          <a:solidFill>
                            <a:srgbClr val="1E1E1E"/>
                          </a:solidFill>
                          <a:effectLst/>
                          <a:uLnTx/>
                          <a:uFillTx/>
                          <a:latin typeface="Arial" panose="020B0604020202020204" pitchFamily="34" charset="0"/>
                          <a:ea typeface="+mn-ea"/>
                          <a:cs typeface="Arial" panose="020B0604020202020204" pitchFamily="34" charset="0"/>
                        </a:rPr>
                        <a:t>Objective</a:t>
                      </a:r>
                      <a:r>
                        <a:rPr kumimoji="0" lang="en-US" sz="800" b="0" i="0" u="none" strike="noStrike" kern="0" cap="none" spc="0" normalizeH="0" baseline="0">
                          <a:ln>
                            <a:noFill/>
                          </a:ln>
                          <a:solidFill>
                            <a:srgbClr val="1E1E1E"/>
                          </a:solidFill>
                          <a:effectLst/>
                          <a:uLnTx/>
                          <a:uFillTx/>
                          <a:latin typeface="Arial" panose="020B0604020202020204" pitchFamily="34" charset="0"/>
                          <a:ea typeface="+mn-ea"/>
                          <a:cs typeface="Arial" panose="020B0604020202020204" pitchFamily="34" charset="0"/>
                        </a:rPr>
                        <a:t> response rate is defined as the best confirmed overall response of either CR or PR. </a:t>
                      </a:r>
                      <a:r>
                        <a:rPr kumimoji="0" lang="en-US" sz="800" b="0" i="0" u="none" strike="noStrike" kern="0" cap="none" spc="0" normalizeH="0" baseline="30000" err="1">
                          <a:ln>
                            <a:noFill/>
                          </a:ln>
                          <a:solidFill>
                            <a:srgbClr val="1E1E1E"/>
                          </a:solidFill>
                          <a:effectLst/>
                          <a:uLnTx/>
                          <a:uFillTx/>
                          <a:latin typeface="Arial" panose="020B0604020202020204" pitchFamily="34" charset="0"/>
                          <a:ea typeface="+mn-ea"/>
                          <a:cs typeface="Arial" panose="020B0604020202020204" pitchFamily="34" charset="0"/>
                        </a:rPr>
                        <a:t>b</a:t>
                      </a:r>
                      <a:r>
                        <a:rPr kumimoji="0" lang="en-US" sz="800" b="0" i="0" u="none" strike="noStrike" kern="0" cap="none" spc="0" normalizeH="0" baseline="0" err="1">
                          <a:ln>
                            <a:noFill/>
                          </a:ln>
                          <a:solidFill>
                            <a:srgbClr val="1E1E1E"/>
                          </a:solidFill>
                          <a:effectLst/>
                          <a:uLnTx/>
                          <a:uFillTx/>
                          <a:latin typeface="Arial" panose="020B0604020202020204" pitchFamily="34" charset="0"/>
                          <a:ea typeface="+mn-ea"/>
                          <a:cs typeface="Arial" panose="020B0604020202020204" pitchFamily="34" charset="0"/>
                        </a:rPr>
                        <a:t>Clinical</a:t>
                      </a:r>
                      <a:r>
                        <a:rPr kumimoji="0" lang="en-US" sz="800" b="0" i="0" u="none" strike="noStrike" kern="0" cap="none" spc="0" normalizeH="0" baseline="0">
                          <a:ln>
                            <a:noFill/>
                          </a:ln>
                          <a:solidFill>
                            <a:srgbClr val="1E1E1E"/>
                          </a:solidFill>
                          <a:effectLst/>
                          <a:uLnTx/>
                          <a:uFillTx/>
                          <a:latin typeface="Arial" panose="020B0604020202020204" pitchFamily="34" charset="0"/>
                          <a:ea typeface="+mn-ea"/>
                          <a:cs typeface="Arial" panose="020B0604020202020204" pitchFamily="34" charset="0"/>
                        </a:rPr>
                        <a:t> benefit rate is defined as those patients with best response as CR or PR or SD ≥6 months.</a:t>
                      </a:r>
                    </a:p>
                    <a:p>
                      <a:pPr marL="0" marR="0" lvl="0" indent="0" algn="l" defTabSz="914400" rtl="0" eaLnBrk="1" fontAlgn="auto" latinLnBrk="0" hangingPunct="1">
                        <a:lnSpc>
                          <a:spcPct val="100000"/>
                        </a:lnSpc>
                        <a:spcBef>
                          <a:spcPts val="200"/>
                        </a:spcBef>
                        <a:spcAft>
                          <a:spcPts val="0"/>
                        </a:spcAft>
                        <a:buClrTx/>
                        <a:buSzTx/>
                        <a:buFontTx/>
                        <a:buNone/>
                        <a:tabLst/>
                        <a:defRPr/>
                      </a:pPr>
                      <a:r>
                        <a:rPr kumimoji="0" lang="en-US" sz="800" b="0" i="0" u="none" strike="noStrike" kern="0" cap="none" spc="0" normalizeH="0" baseline="0" noProof="0">
                          <a:ln>
                            <a:noFill/>
                          </a:ln>
                          <a:solidFill>
                            <a:srgbClr val="1E1E1E"/>
                          </a:solidFill>
                          <a:effectLst/>
                          <a:uLnTx/>
                          <a:uFillTx/>
                          <a:latin typeface="Arial" panose="020B0604020202020204" pitchFamily="34" charset="0"/>
                          <a:ea typeface="+mn-ea"/>
                          <a:cs typeface="Arial" panose="020B0604020202020204" pitchFamily="34" charset="0"/>
                        </a:rPr>
                        <a:t>CR, complete response; PR, partial response; SD, stable disease.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endParaRPr lang="en-US"/>
                    </a:p>
                  </a:txBody>
                  <a:tcP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endParaRPr lang="en-US"/>
                    </a:p>
                  </a:txBody>
                  <a:tcP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endParaRPr lang="en-US"/>
                    </a:p>
                  </a:txBody>
                  <a:tcPr/>
                </a:tc>
                <a:extLst>
                  <a:ext uri="{0D108BD9-81ED-4DB2-BD59-A6C34878D82A}">
                    <a16:rowId xmlns:a16="http://schemas.microsoft.com/office/drawing/2014/main" val="220546173"/>
                  </a:ext>
                </a:extLst>
              </a:tr>
            </a:tbl>
          </a:graphicData>
        </a:graphic>
      </p:graphicFrame>
    </p:spTree>
    <p:extLst>
      <p:ext uri="{BB962C8B-B14F-4D97-AF65-F5344CB8AC3E}">
        <p14:creationId xmlns:p14="http://schemas.microsoft.com/office/powerpoint/2010/main" val="1300861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Results: </a:t>
            </a:r>
            <a:r>
              <a:rPr lang="en-US"/>
              <a:t>SG Exposure and Safety Outcomes</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200"/>
              </a:spcBef>
              <a:spcAft>
                <a:spcPts val="0"/>
              </a:spcAft>
              <a:buClrTx/>
              <a:buSzTx/>
              <a:buFontTx/>
              <a:buNone/>
              <a:tabLst/>
              <a:defRPr/>
            </a:pP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AE, adverse event; BMI, body mass index; SG,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TEAE, treatment-emergent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4" y="1417319"/>
            <a:ext cx="4575273" cy="3703087"/>
          </a:xfrm>
          <a:prstGeom prst="rect">
            <a:avLst/>
          </a:prstGeom>
        </p:spPr>
        <p:txBody>
          <a:bodyPr vert="horz" lIns="91440" tIns="45720" rIns="91440" bIns="45720" rtlCol="0">
            <a:normAutofit lnSpcReduction="10000"/>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rate of dose interruption was higher and more serious adverse events were observed in patients from the overweight and obese BMI subgroups (Table 3)</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rate and number of dose reductions was the highest in patients from the obese subgroup, the majority of whom received only 1 dose reduction</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most common AEs (≥5%) leading to SG dose reductions were neutropenia in the underweight/normal and overweight subgroups, and neutropenia, diarrhea, nausea, and neutropenia, diarrhea, nausea and febrile neutropenia in the obese subgroup</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The rates of treatment-emergent adverse events (TEAEs) leading to SG discontinuation and death were low and similar across the BMI subgroups</a:t>
            </a: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605839"/>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 name="Content Placeholder 13">
            <a:extLst>
              <a:ext uri="{FF2B5EF4-FFF2-40B4-BE49-F238E27FC236}">
                <a16:creationId xmlns:a16="http://schemas.microsoft.com/office/drawing/2014/main" id="{04ED4A74-14A1-2F4C-F85E-CE606A36361E}"/>
              </a:ext>
            </a:extLst>
          </p:cNvPr>
          <p:cNvSpPr txBox="1">
            <a:spLocks/>
          </p:cNvSpPr>
          <p:nvPr/>
        </p:nvSpPr>
        <p:spPr>
          <a:xfrm>
            <a:off x="5160644" y="1423620"/>
            <a:ext cx="3118453" cy="27700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Table 3 - SG Exposure and Safety Summary</a:t>
            </a:r>
            <a:endParaRPr kumimoji="0" lang="en-US" sz="32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graphicFrame>
        <p:nvGraphicFramePr>
          <p:cNvPr id="4" name="Table 1544">
            <a:extLst>
              <a:ext uri="{FF2B5EF4-FFF2-40B4-BE49-F238E27FC236}">
                <a16:creationId xmlns:a16="http://schemas.microsoft.com/office/drawing/2014/main" id="{C4A8D0E5-14FA-B650-29F6-68043FB1253E}"/>
              </a:ext>
            </a:extLst>
          </p:cNvPr>
          <p:cNvGraphicFramePr>
            <a:graphicFrameLocks noGrp="1"/>
          </p:cNvGraphicFramePr>
          <p:nvPr/>
        </p:nvGraphicFramePr>
        <p:xfrm>
          <a:off x="5160644" y="1768317"/>
          <a:ext cx="6736421" cy="4042582"/>
        </p:xfrm>
        <a:graphic>
          <a:graphicData uri="http://schemas.openxmlformats.org/drawingml/2006/table">
            <a:tbl>
              <a:tblPr firstRow="1" bandRow="1"/>
              <a:tblGrid>
                <a:gridCol w="2837793">
                  <a:extLst>
                    <a:ext uri="{9D8B030D-6E8A-4147-A177-3AD203B41FA5}">
                      <a16:colId xmlns:a16="http://schemas.microsoft.com/office/drawing/2014/main" val="3335100291"/>
                    </a:ext>
                  </a:extLst>
                </a:gridCol>
                <a:gridCol w="974657">
                  <a:extLst>
                    <a:ext uri="{9D8B030D-6E8A-4147-A177-3AD203B41FA5}">
                      <a16:colId xmlns:a16="http://schemas.microsoft.com/office/drawing/2014/main" val="3257206385"/>
                    </a:ext>
                  </a:extLst>
                </a:gridCol>
                <a:gridCol w="974657">
                  <a:extLst>
                    <a:ext uri="{9D8B030D-6E8A-4147-A177-3AD203B41FA5}">
                      <a16:colId xmlns:a16="http://schemas.microsoft.com/office/drawing/2014/main" val="227163450"/>
                    </a:ext>
                  </a:extLst>
                </a:gridCol>
                <a:gridCol w="974657">
                  <a:extLst>
                    <a:ext uri="{9D8B030D-6E8A-4147-A177-3AD203B41FA5}">
                      <a16:colId xmlns:a16="http://schemas.microsoft.com/office/drawing/2014/main" val="2911219705"/>
                    </a:ext>
                  </a:extLst>
                </a:gridCol>
                <a:gridCol w="974657">
                  <a:extLst>
                    <a:ext uri="{9D8B030D-6E8A-4147-A177-3AD203B41FA5}">
                      <a16:colId xmlns:a16="http://schemas.microsoft.com/office/drawing/2014/main" val="3613090153"/>
                    </a:ext>
                  </a:extLst>
                </a:gridCol>
              </a:tblGrid>
              <a:tr h="78771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l"/>
                      <a:endParaRPr lang="en-US" sz="900" b="1">
                        <a:latin typeface="Trebuchet MS" panose="020B0603020202020204" pitchFamily="34" charset="0"/>
                        <a:cs typeface="Arial" panose="020B0604020202020204" pitchFamily="34" charset="0"/>
                      </a:endParaRPr>
                    </a:p>
                  </a:txBody>
                  <a:tcPr marL="139299" marR="27861" marT="18288" marB="18288" anchor="b">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C6CAC6"/>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lnSpc>
                          <a:spcPct val="95000"/>
                        </a:lnSpc>
                      </a:pPr>
                      <a:r>
                        <a:rPr lang="en-US" sz="900" b="1" kern="1200">
                          <a:solidFill>
                            <a:schemeClr val="bg1"/>
                          </a:solidFill>
                          <a:latin typeface="Trebuchet MS" panose="020B0603020202020204" pitchFamily="34" charset="0"/>
                          <a:ea typeface="+mn-ea"/>
                          <a:cs typeface="Arial"/>
                        </a:rPr>
                        <a:t>All patients</a:t>
                      </a:r>
                    </a:p>
                    <a:p>
                      <a:pPr algn="ctr">
                        <a:lnSpc>
                          <a:spcPct val="95000"/>
                        </a:lnSpc>
                      </a:pPr>
                      <a:r>
                        <a:rPr lang="en-US" sz="900" b="1" kern="1200">
                          <a:solidFill>
                            <a:schemeClr val="bg1"/>
                          </a:solidFill>
                          <a:latin typeface="Trebuchet MS" panose="020B0603020202020204" pitchFamily="34" charset="0"/>
                          <a:ea typeface="+mn-ea"/>
                          <a:cs typeface="Arial"/>
                        </a:rPr>
                        <a:t>N = 258</a:t>
                      </a:r>
                      <a:endParaRPr lang="en-US" sz="900">
                        <a:latin typeface="Trebuchet MS" panose="020B0603020202020204" pitchFamily="34" charset="0"/>
                        <a:cs typeface="Arial"/>
                      </a:endParaRPr>
                    </a:p>
                  </a:txBody>
                  <a:tcPr marL="69647" marR="69647" marT="18288" marB="18288" anchor="b">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8DC1C5"/>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de-DE" sz="900" b="1">
                          <a:solidFill>
                            <a:schemeClr val="bg1"/>
                          </a:solidFill>
                          <a:latin typeface="Trebuchet MS" panose="020B0603020202020204" pitchFamily="34" charset="0"/>
                          <a:cs typeface="Arial"/>
                        </a:rPr>
                        <a:t>Underweight/</a:t>
                      </a:r>
                    </a:p>
                    <a:p>
                      <a:pPr algn="ctr"/>
                      <a:r>
                        <a:rPr lang="de-DE" sz="900" b="1">
                          <a:solidFill>
                            <a:schemeClr val="bg1"/>
                          </a:solidFill>
                          <a:latin typeface="Trebuchet MS" panose="020B0603020202020204" pitchFamily="34" charset="0"/>
                          <a:cs typeface="Arial"/>
                        </a:rPr>
                        <a:t>Normal</a:t>
                      </a:r>
                    </a:p>
                    <a:p>
                      <a:pPr algn="ctr"/>
                      <a:r>
                        <a:rPr lang="de-DE" sz="900" b="1">
                          <a:solidFill>
                            <a:schemeClr val="bg1"/>
                          </a:solidFill>
                          <a:latin typeface="Trebuchet MS" panose="020B0603020202020204" pitchFamily="34" charset="0"/>
                          <a:cs typeface="Arial"/>
                        </a:rPr>
                        <a:t>(&lt;25 kg/m</a:t>
                      </a:r>
                      <a:r>
                        <a:rPr lang="de-DE" sz="900" b="1" baseline="30000">
                          <a:solidFill>
                            <a:schemeClr val="bg1"/>
                          </a:solidFill>
                          <a:latin typeface="Trebuchet MS" panose="020B0603020202020204" pitchFamily="34" charset="0"/>
                          <a:cs typeface="Arial"/>
                        </a:rPr>
                        <a:t>2</a:t>
                      </a:r>
                      <a:r>
                        <a:rPr lang="de-DE" sz="900" b="1">
                          <a:solidFill>
                            <a:schemeClr val="bg1"/>
                          </a:solidFill>
                          <a:latin typeface="Trebuchet MS" panose="020B0603020202020204" pitchFamily="34" charset="0"/>
                          <a:cs typeface="Arial"/>
                        </a:rPr>
                        <a:t>)</a:t>
                      </a:r>
                    </a:p>
                    <a:p>
                      <a:pPr algn="ctr">
                        <a:lnSpc>
                          <a:spcPct val="95000"/>
                        </a:lnSpc>
                      </a:pPr>
                      <a:r>
                        <a:rPr lang="en-US" sz="900" b="1">
                          <a:solidFill>
                            <a:schemeClr val="bg1"/>
                          </a:solidFill>
                          <a:latin typeface="Trebuchet MS" panose="020B0603020202020204" pitchFamily="34" charset="0"/>
                          <a:cs typeface="Arial"/>
                        </a:rPr>
                        <a:t>n = 125</a:t>
                      </a:r>
                    </a:p>
                  </a:txBody>
                  <a:tcPr marL="69647" marR="69647" marT="18288" marB="18288" anchor="b">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3C587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de-DE" sz="900" b="1">
                          <a:solidFill>
                            <a:schemeClr val="bg1"/>
                          </a:solidFill>
                          <a:latin typeface="Trebuchet MS" panose="020B0603020202020204" pitchFamily="34" charset="0"/>
                          <a:cs typeface="Arial"/>
                        </a:rPr>
                        <a:t>Overweight</a:t>
                      </a:r>
                    </a:p>
                    <a:p>
                      <a:pPr algn="ctr"/>
                      <a:r>
                        <a:rPr lang="de-DE" sz="900" b="1">
                          <a:solidFill>
                            <a:schemeClr val="bg1"/>
                          </a:solidFill>
                          <a:latin typeface="Trebuchet MS" panose="020B0603020202020204" pitchFamily="34" charset="0"/>
                          <a:cs typeface="Arial"/>
                        </a:rPr>
                        <a:t>(25 </a:t>
                      </a:r>
                      <a:r>
                        <a:rPr lang="de-DE" sz="900" b="1">
                          <a:solidFill>
                            <a:schemeClr val="bg1"/>
                          </a:solidFill>
                          <a:latin typeface="Trebuchet MS" panose="020B0603020202020204" pitchFamily="34" charset="0"/>
                          <a:ea typeface="+mn-ea"/>
                          <a:cs typeface="Arial"/>
                        </a:rPr>
                        <a:t>to</a:t>
                      </a:r>
                      <a:r>
                        <a:rPr lang="de-DE" sz="900" b="1">
                          <a:solidFill>
                            <a:schemeClr val="bg1"/>
                          </a:solidFill>
                          <a:latin typeface="Trebuchet MS" panose="020B0603020202020204" pitchFamily="34" charset="0"/>
                          <a:cs typeface="Arial"/>
                        </a:rPr>
                        <a:t> &lt;30 kg/m</a:t>
                      </a:r>
                      <a:r>
                        <a:rPr lang="de-DE" sz="900" b="1" baseline="30000">
                          <a:solidFill>
                            <a:schemeClr val="bg1"/>
                          </a:solidFill>
                          <a:latin typeface="Trebuchet MS" panose="020B0603020202020204" pitchFamily="34" charset="0"/>
                          <a:ea typeface="+mn-ea"/>
                          <a:cs typeface="Arial"/>
                        </a:rPr>
                        <a:t>2</a:t>
                      </a:r>
                      <a:r>
                        <a:rPr lang="de-DE" sz="900" b="1">
                          <a:solidFill>
                            <a:schemeClr val="bg1"/>
                          </a:solidFill>
                          <a:latin typeface="Trebuchet MS" panose="020B0603020202020204" pitchFamily="34" charset="0"/>
                          <a:cs typeface="Arial"/>
                        </a:rPr>
                        <a:t>)</a:t>
                      </a:r>
                    </a:p>
                    <a:p>
                      <a:pPr algn="ctr">
                        <a:lnSpc>
                          <a:spcPct val="95000"/>
                        </a:lnSpc>
                      </a:pPr>
                      <a:r>
                        <a:rPr lang="en-US" sz="900" b="1">
                          <a:solidFill>
                            <a:schemeClr val="bg1"/>
                          </a:solidFill>
                          <a:latin typeface="Trebuchet MS" panose="020B0603020202020204" pitchFamily="34" charset="0"/>
                          <a:cs typeface="Arial"/>
                        </a:rPr>
                        <a:t>n = 67</a:t>
                      </a:r>
                      <a:endParaRPr lang="en-US" sz="900">
                        <a:solidFill>
                          <a:schemeClr val="bg1"/>
                        </a:solidFill>
                        <a:latin typeface="Trebuchet MS" panose="020B0603020202020204" pitchFamily="34" charset="0"/>
                        <a:cs typeface="Arial"/>
                      </a:endParaRPr>
                    </a:p>
                  </a:txBody>
                  <a:tcPr marL="69647" marR="69647" marT="18288" marB="18288" anchor="b">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0064A8"/>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de-DE" sz="900" b="1">
                          <a:solidFill>
                            <a:schemeClr val="bg1"/>
                          </a:solidFill>
                          <a:latin typeface="Trebuchet MS" panose="020B0603020202020204" pitchFamily="34" charset="0"/>
                          <a:cs typeface="Arial"/>
                        </a:rPr>
                        <a:t>Obese</a:t>
                      </a:r>
                    </a:p>
                    <a:p>
                      <a:pPr algn="ctr"/>
                      <a:r>
                        <a:rPr lang="de-DE" sz="900" b="1">
                          <a:solidFill>
                            <a:schemeClr val="bg1"/>
                          </a:solidFill>
                          <a:latin typeface="Trebuchet MS" panose="020B0603020202020204" pitchFamily="34" charset="0"/>
                          <a:cs typeface="Arial"/>
                        </a:rPr>
                        <a:t>(≥30 kg/m</a:t>
                      </a:r>
                      <a:r>
                        <a:rPr lang="de-DE" sz="900" b="1" baseline="30000">
                          <a:solidFill>
                            <a:schemeClr val="bg1"/>
                          </a:solidFill>
                          <a:latin typeface="Trebuchet MS" panose="020B0603020202020204" pitchFamily="34" charset="0"/>
                          <a:ea typeface="+mn-ea"/>
                          <a:cs typeface="Arial"/>
                        </a:rPr>
                        <a:t>2</a:t>
                      </a:r>
                      <a:r>
                        <a:rPr lang="de-DE" sz="900" b="1">
                          <a:solidFill>
                            <a:schemeClr val="bg1"/>
                          </a:solidFill>
                          <a:latin typeface="Trebuchet MS" panose="020B0603020202020204" pitchFamily="34" charset="0"/>
                          <a:cs typeface="Arial"/>
                        </a:rPr>
                        <a:t>)</a:t>
                      </a:r>
                    </a:p>
                    <a:p>
                      <a:pPr algn="ctr">
                        <a:lnSpc>
                          <a:spcPct val="95000"/>
                        </a:lnSpc>
                      </a:pPr>
                      <a:r>
                        <a:rPr lang="en-US" sz="900" b="1">
                          <a:solidFill>
                            <a:schemeClr val="bg1"/>
                          </a:solidFill>
                          <a:latin typeface="Trebuchet MS" panose="020B0603020202020204" pitchFamily="34" charset="0"/>
                          <a:cs typeface="Arial"/>
                        </a:rPr>
                        <a:t>n = 66</a:t>
                      </a:r>
                      <a:endParaRPr lang="en-US" sz="900">
                        <a:solidFill>
                          <a:schemeClr val="bg1"/>
                        </a:solidFill>
                        <a:latin typeface="Trebuchet MS" panose="020B0603020202020204" pitchFamily="34" charset="0"/>
                        <a:cs typeface="Arial"/>
                      </a:endParaRPr>
                    </a:p>
                  </a:txBody>
                  <a:tcPr marL="41791" marR="41791" marT="18288" marB="18288" anchor="b">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881222"/>
                    </a:solidFill>
                  </a:tcPr>
                </a:tc>
                <a:extLst>
                  <a:ext uri="{0D108BD9-81ED-4DB2-BD59-A6C34878D82A}">
                    <a16:rowId xmlns:a16="http://schemas.microsoft.com/office/drawing/2014/main" val="272378598"/>
                  </a:ext>
                </a:extLst>
              </a:tr>
              <a:tr h="185670">
                <a:tc gridSpan="5">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Exposure</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3091503"/>
                  </a:ext>
                </a:extLst>
              </a:tr>
              <a:tr h="33808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Median time to first dose reduction, months (range)</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rtl="0" eaLnBrk="1" fontAlgn="auto" latinLnBrk="0" hangingPunct="1">
                        <a:lnSpc>
                          <a:spcPct val="100000"/>
                        </a:lnSpc>
                        <a:spcBef>
                          <a:spcPts val="0"/>
                        </a:spcBef>
                        <a:spcAft>
                          <a:spcPts val="0"/>
                        </a:spcAft>
                        <a:buClrTx/>
                        <a:buSzTx/>
                        <a:buFontTx/>
                        <a:buNone/>
                      </a:pPr>
                      <a:r>
                        <a:rPr lang="en-US" sz="900" b="0" kern="1200">
                          <a:solidFill>
                            <a:srgbClr val="000000"/>
                          </a:solidFill>
                          <a:latin typeface="Trebuchet MS" panose="020B0603020202020204" pitchFamily="34" charset="0"/>
                          <a:ea typeface="+mn-ea"/>
                          <a:cs typeface="Arial"/>
                        </a:rPr>
                        <a:t>1.8 </a:t>
                      </a:r>
                      <a:endParaRPr lang="en-US" sz="900" b="0" kern="1200">
                        <a:solidFill>
                          <a:srgbClr val="000000"/>
                        </a:solidFill>
                        <a:latin typeface="Trebuchet MS" panose="020B0603020202020204" pitchFamily="34" charset="0"/>
                        <a:ea typeface="+mn-ea"/>
                        <a:cs typeface="Arial" panose="020B0604020202020204" pitchFamily="34" charset="0"/>
                      </a:endParaRPr>
                    </a:p>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(0.5-18.7)</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rtl="0" eaLnBrk="1" fontAlgn="auto" latinLnBrk="0" hangingPunct="1">
                        <a:lnSpc>
                          <a:spcPct val="100000"/>
                        </a:lnSpc>
                        <a:spcBef>
                          <a:spcPts val="0"/>
                        </a:spcBef>
                        <a:spcAft>
                          <a:spcPts val="0"/>
                        </a:spcAft>
                        <a:buClrTx/>
                        <a:buSzTx/>
                        <a:buFontTx/>
                        <a:buNone/>
                      </a:pPr>
                      <a:r>
                        <a:rPr lang="en-US" sz="900" b="0" kern="1200">
                          <a:solidFill>
                            <a:srgbClr val="000000"/>
                          </a:solidFill>
                          <a:latin typeface="Trebuchet MS" panose="020B0603020202020204" pitchFamily="34" charset="0"/>
                          <a:ea typeface="+mn-ea"/>
                          <a:cs typeface="Arial"/>
                        </a:rPr>
                        <a:t>1.7 </a:t>
                      </a:r>
                      <a:endParaRPr lang="en-US" sz="900" b="0" kern="1200">
                        <a:solidFill>
                          <a:srgbClr val="000000"/>
                        </a:solidFill>
                        <a:latin typeface="Trebuchet MS" panose="020B0603020202020204" pitchFamily="34" charset="0"/>
                        <a:ea typeface="+mn-ea"/>
                        <a:cs typeface="Arial" panose="020B0604020202020204" pitchFamily="34" charset="0"/>
                      </a:endParaRPr>
                    </a:p>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(0.7-7.5)</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rtl="0" eaLnBrk="1" fontAlgn="auto" latinLnBrk="0" hangingPunct="1">
                        <a:lnSpc>
                          <a:spcPct val="100000"/>
                        </a:lnSpc>
                        <a:spcBef>
                          <a:spcPts val="0"/>
                        </a:spcBef>
                        <a:spcAft>
                          <a:spcPts val="0"/>
                        </a:spcAft>
                        <a:buClrTx/>
                        <a:buSzTx/>
                        <a:buFontTx/>
                        <a:buNone/>
                      </a:pPr>
                      <a:r>
                        <a:rPr lang="en-US" sz="900" b="0" kern="1200">
                          <a:solidFill>
                            <a:srgbClr val="000000"/>
                          </a:solidFill>
                          <a:latin typeface="Trebuchet MS" panose="020B0603020202020204" pitchFamily="34" charset="0"/>
                          <a:ea typeface="+mn-ea"/>
                          <a:cs typeface="Arial"/>
                        </a:rPr>
                        <a:t>1.8 </a:t>
                      </a:r>
                      <a:endParaRPr lang="en-US" sz="900" b="0" kern="1200">
                        <a:solidFill>
                          <a:srgbClr val="000000"/>
                        </a:solidFill>
                        <a:latin typeface="Trebuchet MS" panose="020B0603020202020204" pitchFamily="34" charset="0"/>
                        <a:ea typeface="+mn-ea"/>
                        <a:cs typeface="Arial" panose="020B0604020202020204" pitchFamily="34" charset="0"/>
                      </a:endParaRPr>
                    </a:p>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(0.5-9.7)</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rtl="0" eaLnBrk="1" fontAlgn="auto" latinLnBrk="0" hangingPunct="1">
                        <a:lnSpc>
                          <a:spcPct val="100000"/>
                        </a:lnSpc>
                        <a:spcBef>
                          <a:spcPts val="0"/>
                        </a:spcBef>
                        <a:spcAft>
                          <a:spcPts val="0"/>
                        </a:spcAft>
                        <a:buClrTx/>
                        <a:buSzTx/>
                        <a:buFontTx/>
                        <a:buNone/>
                      </a:pPr>
                      <a:r>
                        <a:rPr lang="en-US" sz="900" b="0" kern="1200">
                          <a:solidFill>
                            <a:srgbClr val="000000"/>
                          </a:solidFill>
                          <a:latin typeface="Trebuchet MS" panose="020B0603020202020204" pitchFamily="34" charset="0"/>
                          <a:ea typeface="+mn-ea"/>
                          <a:cs typeface="Arial"/>
                        </a:rPr>
                        <a:t>1.8 </a:t>
                      </a:r>
                      <a:endParaRPr lang="en-US" sz="900" b="0" kern="1200">
                        <a:solidFill>
                          <a:srgbClr val="000000"/>
                        </a:solidFill>
                        <a:latin typeface="Trebuchet MS" panose="020B0603020202020204" pitchFamily="34" charset="0"/>
                        <a:ea typeface="+mn-ea"/>
                        <a:cs typeface="Arial" panose="020B0604020202020204" pitchFamily="34" charset="0"/>
                      </a:endParaRPr>
                    </a:p>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(0.7-18.7)</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452651500"/>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Patients with dose reductions, n (%)</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66 (26)</a:t>
                      </a:r>
                      <a:endParaRPr lang="en-US" sz="900" b="1" kern="1200">
                        <a:solidFill>
                          <a:srgbClr val="000000"/>
                        </a:solidFill>
                        <a:latin typeface="Trebuchet MS" panose="020B0603020202020204" pitchFamily="34" charset="0"/>
                        <a:ea typeface="+mn-ea"/>
                        <a:cs typeface="Arial"/>
                      </a:endParaRP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19 (15)</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18 (27)</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29 (44)</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77129676"/>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82880" marR="0" lvl="0" indent="0" algn="l" defTabSz="682851" rtl="0" eaLnBrk="1" fontAlgn="auto" latinLnBrk="0" hangingPunct="1">
                        <a:lnSpc>
                          <a:spcPct val="100000"/>
                        </a:lnSpc>
                        <a:spcBef>
                          <a:spcPts val="0"/>
                        </a:spcBef>
                        <a:spcAft>
                          <a:spcPts val="0"/>
                        </a:spcAft>
                        <a:buClrTx/>
                        <a:buSzTx/>
                        <a:buFontTx/>
                        <a:buNone/>
                        <a:tabLst/>
                        <a:defRPr/>
                      </a:pPr>
                      <a:r>
                        <a:rPr lang="en-US" sz="900" b="0" kern="1200">
                          <a:solidFill>
                            <a:schemeClr val="tx1"/>
                          </a:solidFill>
                          <a:effectLst/>
                          <a:latin typeface="Trebuchet MS" panose="020B0603020202020204" pitchFamily="34" charset="0"/>
                          <a:ea typeface="+mn-ea"/>
                          <a:cs typeface="Arial"/>
                        </a:rPr>
                        <a:t>1</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8288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52 (20)</a:t>
                      </a:r>
                      <a:endParaRPr lang="en-US" sz="900" b="0" kern="1200">
                        <a:solidFill>
                          <a:schemeClr val="tx1"/>
                        </a:solidFill>
                        <a:effectLst/>
                        <a:latin typeface="Trebuchet MS" panose="020B0603020202020204" pitchFamily="34" charset="0"/>
                        <a:ea typeface="+mn-ea"/>
                        <a:cs typeface="Arial"/>
                      </a:endParaRP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17 (14)</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14 (21)</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21 (32)</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93963125"/>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82880" marR="0" lvl="0" indent="0" algn="l" defTabSz="682851" rtl="0" eaLnBrk="1" fontAlgn="auto" latinLnBrk="0" hangingPunct="1">
                        <a:lnSpc>
                          <a:spcPct val="100000"/>
                        </a:lnSpc>
                        <a:spcBef>
                          <a:spcPts val="0"/>
                        </a:spcBef>
                        <a:spcAft>
                          <a:spcPts val="0"/>
                        </a:spcAft>
                        <a:buClrTx/>
                        <a:buSzTx/>
                        <a:buFontTx/>
                        <a:buNone/>
                        <a:tabLst/>
                        <a:defRPr/>
                      </a:pPr>
                      <a:r>
                        <a:rPr lang="en-US" sz="900" b="0" kern="1200">
                          <a:solidFill>
                            <a:schemeClr val="tx1"/>
                          </a:solidFill>
                          <a:effectLst/>
                          <a:latin typeface="Trebuchet MS" panose="020B0603020202020204" pitchFamily="34" charset="0"/>
                          <a:ea typeface="+mn-ea"/>
                          <a:cs typeface="Arial"/>
                        </a:rPr>
                        <a:t>2</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18288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14 (5)</a:t>
                      </a:r>
                      <a:endParaRPr lang="en-US" sz="900" b="0" kern="1200">
                        <a:solidFill>
                          <a:schemeClr val="tx1"/>
                        </a:solidFill>
                        <a:effectLst/>
                        <a:latin typeface="Trebuchet MS" panose="020B0603020202020204" pitchFamily="34" charset="0"/>
                        <a:ea typeface="+mn-ea"/>
                        <a:cs typeface="Arial"/>
                      </a:endParaRP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 (2)</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4 (6)</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8 (12)</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76718122"/>
                  </a:ext>
                </a:extLst>
              </a:tr>
              <a:tr h="185670">
                <a:tc gridSpan="5">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Safety, n (%)</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lang="en-US"/>
                    </a:p>
                  </a:txBody>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endParaRPr lang="en-US" sz="1100" b="0" kern="1200">
                        <a:solidFill>
                          <a:srgbClr val="000000"/>
                        </a:solidFill>
                        <a:latin typeface="Arial" panose="020B0604020202020204" pitchFamily="34" charset="0"/>
                        <a:ea typeface="+mn-ea"/>
                        <a:cs typeface="Arial" panose="020B0604020202020204" pitchFamily="34" charset="0"/>
                      </a:endParaRPr>
                    </a:p>
                  </a:txBody>
                  <a:tcPr marT="27432" marB="274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4642217"/>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Any TEAEs</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257 (100)</a:t>
                      </a:r>
                      <a:endParaRPr lang="en-US" sz="900" b="1" kern="1200">
                        <a:solidFill>
                          <a:srgbClr val="000000"/>
                        </a:solidFill>
                        <a:latin typeface="Trebuchet MS" panose="020B0603020202020204" pitchFamily="34" charset="0"/>
                        <a:ea typeface="+mn-ea"/>
                        <a:cs typeface="Arial"/>
                      </a:endParaRP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125 (100)</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66 (99)</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66 (100)</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609729714"/>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TEAEs grade ≥3</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188 (73)</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85 (68)</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52 (78)</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51 (77)</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998389370"/>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Treatment-emergent serious AEs</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69 (27)</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24 (19)</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23 (34)</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22 (33)</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18459872"/>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TEAEs leading to SG interruption</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162 (63)</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72 (58)</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43 (64)</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47 (71)</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262533069"/>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rtl="0" eaLnBrk="1" fontAlgn="auto" latinLnBrk="0" hangingPunct="1">
                        <a:lnSpc>
                          <a:spcPct val="100000"/>
                        </a:lnSpc>
                        <a:spcBef>
                          <a:spcPts val="0"/>
                        </a:spcBef>
                        <a:spcAft>
                          <a:spcPts val="0"/>
                        </a:spcAft>
                        <a:buClrTx/>
                        <a:buSzTx/>
                        <a:buFontTx/>
                        <a:buNone/>
                      </a:pPr>
                      <a:r>
                        <a:rPr lang="en-US" sz="900" b="1" kern="1200">
                          <a:solidFill>
                            <a:srgbClr val="000000"/>
                          </a:solidFill>
                          <a:latin typeface="Trebuchet MS" panose="020B0603020202020204" pitchFamily="34" charset="0"/>
                          <a:ea typeface="+mn-ea"/>
                          <a:cs typeface="Arial"/>
                        </a:rPr>
                        <a:t>TEAEs leading to SG  discontinuation</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12 (5)</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 (4)</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 (3)</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 (8)</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823615741"/>
                  </a:ext>
                </a:extLst>
              </a:tr>
              <a:tr h="18567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TEAEs leading to SG dose reduction</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57 (22)</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14 (11)</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16 (24)</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27 (41)</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217944400"/>
                  </a:ext>
                </a:extLst>
              </a:tr>
              <a:tr h="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900" b="1" kern="1200">
                          <a:solidFill>
                            <a:srgbClr val="000000"/>
                          </a:solidFill>
                          <a:latin typeface="Trebuchet MS" panose="020B0603020202020204" pitchFamily="34" charset="0"/>
                          <a:ea typeface="+mn-ea"/>
                          <a:cs typeface="Arial"/>
                        </a:rPr>
                        <a:t>TEAEs leading to death</a:t>
                      </a:r>
                    </a:p>
                  </a:txBody>
                  <a:tcPr marT="18288" marB="18288" anchor="ctr">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 (&lt;1)</a:t>
                      </a:r>
                      <a:endParaRPr lang="en-US" sz="900" b="1" kern="1200">
                        <a:solidFill>
                          <a:srgbClr val="000000"/>
                        </a:solidFill>
                        <a:latin typeface="Trebuchet MS" panose="020B0603020202020204" pitchFamily="34" charset="0"/>
                        <a:ea typeface="+mn-ea"/>
                        <a:cs typeface="Arial"/>
                      </a:endParaRP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1 (&lt;1)</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 (0)</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900" b="0" kern="1200">
                          <a:solidFill>
                            <a:srgbClr val="000000"/>
                          </a:solidFill>
                          <a:latin typeface="Trebuchet MS" panose="020B0603020202020204" pitchFamily="34" charset="0"/>
                          <a:ea typeface="+mn-ea"/>
                          <a:cs typeface="Arial"/>
                        </a:rPr>
                        <a:t>0 (0)</a:t>
                      </a:r>
                    </a:p>
                  </a:txBody>
                  <a:tcPr marT="18288" marB="18288">
                    <a:lnL w="12700" cap="flat" cmpd="sng" algn="ctr">
                      <a:solidFill>
                        <a:srgbClr val="1E1E1E"/>
                      </a:solidFill>
                      <a:prstDash val="solid"/>
                      <a:round/>
                      <a:headEnd type="none" w="med" len="med"/>
                      <a:tailEnd type="none" w="med" len="med"/>
                    </a:lnL>
                    <a:lnR w="12700" cap="flat" cmpd="sng" algn="ctr">
                      <a:solidFill>
                        <a:srgbClr val="1E1E1E"/>
                      </a:solid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solidFill>
                        <a:srgbClr val="1E1E1E"/>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285598564"/>
                  </a:ext>
                </a:extLst>
              </a:tr>
              <a:tr h="700681">
                <a:tc gridSpan="5">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900">
                          <a:solidFill>
                            <a:schemeClr val="tx1"/>
                          </a:solidFill>
                          <a:latin typeface="Trebuchet MS" panose="020B0603020202020204" pitchFamily="34" charset="0"/>
                          <a:ea typeface="+mn-ea"/>
                          <a:cs typeface="Arial"/>
                        </a:rPr>
                        <a:t>Percentages based on the number of patients in the Safety Population in each subgroup. Treatment-emergent </a:t>
                      </a:r>
                      <a:r>
                        <a:rPr lang="en-US" sz="900">
                          <a:latin typeface="Trebuchet MS" panose="020B0603020202020204" pitchFamily="34" charset="0"/>
                          <a:cs typeface="Arial"/>
                        </a:rPr>
                        <a:t>adverse event defined as an adverse event with start date on or after the date of first dose of study treatment and up to 30 days after date of last dose of study treatment.</a:t>
                      </a:r>
                    </a:p>
                  </a:txBody>
                  <a:tcPr marL="139299" marR="139299" marT="69647" marB="69647"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1E1E1E"/>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ctr"/>
                      <a:endParaRPr lang="en-US" sz="800">
                        <a:latin typeface="Arial" panose="020B0604020202020204" pitchFamily="34" charset="0"/>
                        <a:cs typeface="Arial" panose="020B0604020202020204" pitchFamily="34" charset="0"/>
                      </a:endParaRPr>
                    </a:p>
                  </a:txBody>
                  <a:tcPr anchor="ctr">
                    <a:lnL w="12700" cmpd="sng">
                      <a:noFill/>
                    </a:lnL>
                    <a:lnT w="12700" cap="flat" cmpd="sng" algn="ctr">
                      <a:solidFill>
                        <a:schemeClr val="tx1"/>
                      </a:solidFill>
                      <a:prstDash val="solid"/>
                      <a:round/>
                      <a:headEnd type="none" w="med" len="med"/>
                      <a:tailEnd type="none" w="med" len="med"/>
                    </a:lnT>
                  </a:tcP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pPr algn="ctr"/>
                      <a:endParaRPr lang="en-US" sz="8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20546173"/>
                  </a:ext>
                </a:extLst>
              </a:tr>
            </a:tbl>
          </a:graphicData>
        </a:graphic>
      </p:graphicFrame>
    </p:spTree>
    <p:extLst>
      <p:ext uri="{BB962C8B-B14F-4D97-AF65-F5344CB8AC3E}">
        <p14:creationId xmlns:p14="http://schemas.microsoft.com/office/powerpoint/2010/main" val="2930835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Results: </a:t>
            </a:r>
            <a:r>
              <a:rPr lang="en-US"/>
              <a:t>Grade ≥3 TEAEs</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200"/>
              </a:spcBef>
              <a:spcAft>
                <a:spcPts val="0"/>
              </a:spcAft>
              <a:buClrTx/>
              <a:buSzTx/>
              <a:buFontTx/>
              <a:buNone/>
              <a:tabLst/>
              <a:defRPr/>
            </a:pP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30000" noProof="0">
                <a:ln>
                  <a:noFill/>
                </a:ln>
                <a:solidFill>
                  <a:srgbClr val="54565B"/>
                </a:solidFill>
                <a:effectLst/>
                <a:uLnTx/>
                <a:uFillTx/>
                <a:latin typeface="Trebuchet MS" panose="020B0603020202020204" pitchFamily="34" charset="0"/>
                <a:ea typeface="+mn-ea"/>
                <a:cs typeface="Arial" panose="020B0604020202020204" pitchFamily="34" charset="0"/>
              </a:rPr>
              <a:t>a</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Defined as all preferred terms within the system organ class infections and infestations.</a:t>
            </a: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SG,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TEAE, treatment-emergent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4" y="1417319"/>
            <a:ext cx="11296039" cy="1705371"/>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Neutropenia was the most frequently observed TEAE of grade ≥3 in all evaluated BMI subgroups (Table 4)</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Grade ≥3 neutropenia, leukopenia, anemia, febrile neutropenia, diarrhea, and infections occurred at a higher incidence in obese patients compared with underweight and normal weight patients (Table 4)</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Diarrhea and infection led to SG treatment discontinuation in 1 obese patient each. No obese patients discontinued SG treatment due to neutropenia, leukopenia, anemia, or febrile neutropenia</a:t>
            </a: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605839"/>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
        <p:nvSpPr>
          <p:cNvPr id="6" name="Content Placeholder 13">
            <a:extLst>
              <a:ext uri="{FF2B5EF4-FFF2-40B4-BE49-F238E27FC236}">
                <a16:creationId xmlns:a16="http://schemas.microsoft.com/office/drawing/2014/main" id="{04ED4A74-14A1-2F4C-F85E-CE606A36361E}"/>
              </a:ext>
            </a:extLst>
          </p:cNvPr>
          <p:cNvSpPr txBox="1">
            <a:spLocks/>
          </p:cNvSpPr>
          <p:nvPr/>
        </p:nvSpPr>
        <p:spPr>
          <a:xfrm>
            <a:off x="2553268" y="3084576"/>
            <a:ext cx="5493452" cy="277000"/>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None/>
              <a:tabLst/>
              <a:defRPr/>
            </a:pPr>
            <a:r>
              <a:rPr kumimoji="0" lang="en-US" sz="1100" b="1" i="0" u="none" strike="noStrike" kern="1200" cap="none" spc="0" normalizeH="0" baseline="0" noProof="0">
                <a:ln>
                  <a:noFill/>
                </a:ln>
                <a:solidFill>
                  <a:srgbClr val="203661"/>
                </a:solidFill>
                <a:effectLst/>
                <a:uLnTx/>
                <a:uFillTx/>
                <a:latin typeface="Trebuchet MS" panose="020B0603020202020204" pitchFamily="34" charset="0"/>
                <a:ea typeface="+mn-ea"/>
                <a:cs typeface="Arial" panose="020B0604020202020204" pitchFamily="34" charset="0"/>
              </a:rPr>
              <a:t>Table 4 - Most Common Grade ≥3 TEAEs (≥10%) Observed With SG</a:t>
            </a:r>
            <a:endParaRPr kumimoji="0" lang="en-US" sz="3200" b="0" i="0" u="none" strike="noStrike" kern="1200" cap="none" spc="0" normalizeH="0" baseline="0" noProof="0">
              <a:ln>
                <a:noFill/>
              </a:ln>
              <a:solidFill>
                <a:srgbClr val="002557"/>
              </a:solidFill>
              <a:effectLst/>
              <a:uLnTx/>
              <a:uFillTx/>
              <a:latin typeface="Arial" panose="020B0604020202020204" pitchFamily="34" charset="0"/>
              <a:ea typeface="+mn-ea"/>
              <a:cs typeface="Arial" panose="020B0604020202020204" pitchFamily="34" charset="0"/>
            </a:endParaRPr>
          </a:p>
        </p:txBody>
      </p:sp>
      <p:graphicFrame>
        <p:nvGraphicFramePr>
          <p:cNvPr id="4" name="Table 1544">
            <a:extLst>
              <a:ext uri="{FF2B5EF4-FFF2-40B4-BE49-F238E27FC236}">
                <a16:creationId xmlns:a16="http://schemas.microsoft.com/office/drawing/2014/main" id="{764F5A94-ABFC-95D0-FF45-8690FF06B4C1}"/>
              </a:ext>
            </a:extLst>
          </p:cNvPr>
          <p:cNvGraphicFramePr>
            <a:graphicFrameLocks noGrp="1"/>
          </p:cNvGraphicFramePr>
          <p:nvPr/>
        </p:nvGraphicFramePr>
        <p:xfrm>
          <a:off x="2628894" y="3331633"/>
          <a:ext cx="7009838" cy="2324989"/>
        </p:xfrm>
        <a:graphic>
          <a:graphicData uri="http://schemas.openxmlformats.org/drawingml/2006/table">
            <a:tbl>
              <a:tblPr firstRow="1" bandRow="1">
                <a:tableStyleId>{9DCAF9ED-07DC-4A11-8D7F-57B35C25682E}</a:tableStyleId>
              </a:tblPr>
              <a:tblGrid>
                <a:gridCol w="1905482">
                  <a:extLst>
                    <a:ext uri="{9D8B030D-6E8A-4147-A177-3AD203B41FA5}">
                      <a16:colId xmlns:a16="http://schemas.microsoft.com/office/drawing/2014/main" val="3335100291"/>
                    </a:ext>
                  </a:extLst>
                </a:gridCol>
                <a:gridCol w="1276089">
                  <a:extLst>
                    <a:ext uri="{9D8B030D-6E8A-4147-A177-3AD203B41FA5}">
                      <a16:colId xmlns:a16="http://schemas.microsoft.com/office/drawing/2014/main" val="1225331886"/>
                    </a:ext>
                  </a:extLst>
                </a:gridCol>
                <a:gridCol w="1276089">
                  <a:extLst>
                    <a:ext uri="{9D8B030D-6E8A-4147-A177-3AD203B41FA5}">
                      <a16:colId xmlns:a16="http://schemas.microsoft.com/office/drawing/2014/main" val="227163450"/>
                    </a:ext>
                  </a:extLst>
                </a:gridCol>
                <a:gridCol w="1276089">
                  <a:extLst>
                    <a:ext uri="{9D8B030D-6E8A-4147-A177-3AD203B41FA5}">
                      <a16:colId xmlns:a16="http://schemas.microsoft.com/office/drawing/2014/main" val="2911219705"/>
                    </a:ext>
                  </a:extLst>
                </a:gridCol>
                <a:gridCol w="1276089">
                  <a:extLst>
                    <a:ext uri="{9D8B030D-6E8A-4147-A177-3AD203B41FA5}">
                      <a16:colId xmlns:a16="http://schemas.microsoft.com/office/drawing/2014/main" val="3613090153"/>
                    </a:ext>
                  </a:extLst>
                </a:gridCol>
              </a:tblGrid>
              <a:tr h="573549">
                <a:tc>
                  <a:txBody>
                    <a:bodyPr/>
                    <a:lstStyle/>
                    <a:p>
                      <a:r>
                        <a:rPr lang="en-US" sz="1000" b="1">
                          <a:solidFill>
                            <a:schemeClr val="bg1"/>
                          </a:solidFill>
                          <a:latin typeface="Trebuchet MS" panose="020B0603020202020204" pitchFamily="34" charset="0"/>
                        </a:rPr>
                        <a:t>TEAE, n (%)</a:t>
                      </a:r>
                      <a:endParaRPr lang="en-US" sz="1000" b="1">
                        <a:solidFill>
                          <a:schemeClr val="bg1"/>
                        </a:solidFill>
                        <a:latin typeface="Trebuchet MS" panose="020B0603020202020204" pitchFamily="34" charset="0"/>
                        <a:cs typeface="Arial" panose="020B0604020202020204" pitchFamily="34" charset="0"/>
                      </a:endParaRPr>
                    </a:p>
                  </a:txBody>
                  <a:tcPr marL="139299" marR="27861" marT="18288" marB="18288" anchor="b">
                    <a:solidFill>
                      <a:srgbClr val="C6CAC6"/>
                    </a:solidFill>
                  </a:tcPr>
                </a:tc>
                <a:tc>
                  <a:txBody>
                    <a:bodyPr/>
                    <a:lstStyle/>
                    <a:p>
                      <a:pPr algn="ctr">
                        <a:lnSpc>
                          <a:spcPct val="95000"/>
                        </a:lnSpc>
                      </a:pPr>
                      <a:r>
                        <a:rPr lang="en-US" sz="1000" b="1" kern="1200">
                          <a:solidFill>
                            <a:schemeClr val="bg1"/>
                          </a:solidFill>
                          <a:latin typeface="Trebuchet MS" panose="020B0603020202020204" pitchFamily="34" charset="0"/>
                        </a:rPr>
                        <a:t>All patients</a:t>
                      </a:r>
                    </a:p>
                    <a:p>
                      <a:pPr algn="ctr">
                        <a:lnSpc>
                          <a:spcPct val="95000"/>
                        </a:lnSpc>
                      </a:pPr>
                      <a:r>
                        <a:rPr lang="en-US" sz="1000" b="1" kern="1200">
                          <a:solidFill>
                            <a:schemeClr val="bg1"/>
                          </a:solidFill>
                          <a:latin typeface="Trebuchet MS" panose="020B0603020202020204" pitchFamily="34" charset="0"/>
                        </a:rPr>
                        <a:t>N = 258</a:t>
                      </a:r>
                      <a:endParaRPr lang="en-US" sz="1000" b="1" kern="1200">
                        <a:solidFill>
                          <a:schemeClr val="bg1"/>
                        </a:solidFill>
                        <a:latin typeface="Trebuchet MS" panose="020B0603020202020204" pitchFamily="34" charset="0"/>
                        <a:ea typeface="+mn-ea"/>
                        <a:cs typeface="Arial" panose="020B0604020202020204" pitchFamily="34" charset="0"/>
                      </a:endParaRPr>
                    </a:p>
                  </a:txBody>
                  <a:tcPr marL="69647" marR="69647" marT="18288" marB="18288" anchor="b">
                    <a:solidFill>
                      <a:srgbClr val="8DC1C5"/>
                    </a:solidFill>
                  </a:tcPr>
                </a:tc>
                <a:tc>
                  <a:txBody>
                    <a:bodyPr/>
                    <a:lstStyle/>
                    <a:p>
                      <a:pPr algn="ctr"/>
                      <a:r>
                        <a:rPr lang="de-DE" sz="1000" b="1">
                          <a:solidFill>
                            <a:schemeClr val="bg1"/>
                          </a:solidFill>
                          <a:latin typeface="Trebuchet MS" panose="020B0603020202020204" pitchFamily="34" charset="0"/>
                        </a:rPr>
                        <a:t>Underweight/</a:t>
                      </a:r>
                    </a:p>
                    <a:p>
                      <a:pPr algn="ctr"/>
                      <a:r>
                        <a:rPr lang="de-DE" sz="1000" b="1">
                          <a:solidFill>
                            <a:schemeClr val="bg1"/>
                          </a:solidFill>
                          <a:latin typeface="Trebuchet MS" panose="020B0603020202020204" pitchFamily="34" charset="0"/>
                        </a:rPr>
                        <a:t>Normal</a:t>
                      </a:r>
                    </a:p>
                    <a:p>
                      <a:pPr algn="ctr"/>
                      <a:r>
                        <a:rPr lang="de-DE" sz="1000" b="1">
                          <a:solidFill>
                            <a:schemeClr val="bg1"/>
                          </a:solidFill>
                          <a:latin typeface="Trebuchet MS" panose="020B0603020202020204" pitchFamily="34" charset="0"/>
                        </a:rPr>
                        <a:t>(&lt;25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p>
                    <a:p>
                      <a:pPr algn="ctr">
                        <a:lnSpc>
                          <a:spcPct val="95000"/>
                        </a:lnSpc>
                      </a:pPr>
                      <a:r>
                        <a:rPr lang="en-US" sz="1000" b="1">
                          <a:solidFill>
                            <a:schemeClr val="bg1"/>
                          </a:solidFill>
                          <a:latin typeface="Trebuchet MS" panose="020B0603020202020204" pitchFamily="34" charset="0"/>
                        </a:rPr>
                        <a:t>n = 125</a:t>
                      </a:r>
                      <a:endParaRPr lang="en-US" sz="1000" b="1">
                        <a:solidFill>
                          <a:schemeClr val="bg1"/>
                        </a:solidFill>
                        <a:latin typeface="Trebuchet MS" panose="020B0603020202020204" pitchFamily="34" charset="0"/>
                        <a:cs typeface="Arial" panose="020B0604020202020204" pitchFamily="34" charset="0"/>
                      </a:endParaRPr>
                    </a:p>
                  </a:txBody>
                  <a:tcPr marL="69647" marR="69647" marT="18288" marB="18288" anchor="b">
                    <a:solidFill>
                      <a:srgbClr val="3C587F"/>
                    </a:solidFill>
                  </a:tcPr>
                </a:tc>
                <a:tc>
                  <a:txBody>
                    <a:bodyPr/>
                    <a:lstStyle/>
                    <a:p>
                      <a:pPr algn="ctr"/>
                      <a:r>
                        <a:rPr lang="de-DE" sz="1000" b="1">
                          <a:solidFill>
                            <a:schemeClr val="bg1"/>
                          </a:solidFill>
                          <a:latin typeface="Trebuchet MS" panose="020B0603020202020204" pitchFamily="34" charset="0"/>
                        </a:rPr>
                        <a:t>Overweight</a:t>
                      </a:r>
                    </a:p>
                    <a:p>
                      <a:pPr algn="ctr"/>
                      <a:r>
                        <a:rPr lang="de-DE" sz="1000" b="1">
                          <a:solidFill>
                            <a:schemeClr val="bg1"/>
                          </a:solidFill>
                          <a:latin typeface="Trebuchet MS" panose="020B0603020202020204" pitchFamily="34" charset="0"/>
                        </a:rPr>
                        <a:t>(25 to &lt;30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p>
                    <a:p>
                      <a:pPr algn="ctr">
                        <a:lnSpc>
                          <a:spcPct val="95000"/>
                        </a:lnSpc>
                      </a:pPr>
                      <a:r>
                        <a:rPr lang="en-US" sz="1000" b="1">
                          <a:solidFill>
                            <a:schemeClr val="bg1"/>
                          </a:solidFill>
                          <a:latin typeface="Trebuchet MS" panose="020B0603020202020204" pitchFamily="34" charset="0"/>
                        </a:rPr>
                        <a:t>n = 67</a:t>
                      </a:r>
                      <a:endParaRPr lang="en-US" sz="1000">
                        <a:solidFill>
                          <a:schemeClr val="bg1"/>
                        </a:solidFill>
                        <a:latin typeface="Trebuchet MS" panose="020B0603020202020204" pitchFamily="34" charset="0"/>
                        <a:cs typeface="Arial" panose="020B0604020202020204" pitchFamily="34" charset="0"/>
                      </a:endParaRPr>
                    </a:p>
                  </a:txBody>
                  <a:tcPr marL="69647" marR="69647" marT="18288" marB="18288" anchor="b">
                    <a:solidFill>
                      <a:srgbClr val="0064A8"/>
                    </a:solidFill>
                  </a:tcPr>
                </a:tc>
                <a:tc>
                  <a:txBody>
                    <a:bodyPr/>
                    <a:lstStyle/>
                    <a:p>
                      <a:pPr algn="ctr"/>
                      <a:r>
                        <a:rPr lang="de-DE" sz="1000" b="1">
                          <a:solidFill>
                            <a:schemeClr val="bg1"/>
                          </a:solidFill>
                          <a:latin typeface="Trebuchet MS" panose="020B0603020202020204" pitchFamily="34" charset="0"/>
                        </a:rPr>
                        <a:t>Obese</a:t>
                      </a:r>
                    </a:p>
                    <a:p>
                      <a:pPr algn="ctr"/>
                      <a:r>
                        <a:rPr lang="de-DE" sz="1000" b="1">
                          <a:solidFill>
                            <a:schemeClr val="bg1"/>
                          </a:solidFill>
                          <a:latin typeface="Trebuchet MS" panose="020B0603020202020204" pitchFamily="34" charset="0"/>
                        </a:rPr>
                        <a:t>(≥30 kg/m</a:t>
                      </a:r>
                      <a:r>
                        <a:rPr lang="de-DE" sz="1000" b="1" baseline="30000">
                          <a:solidFill>
                            <a:schemeClr val="bg1"/>
                          </a:solidFill>
                          <a:latin typeface="Trebuchet MS" panose="020B0603020202020204" pitchFamily="34" charset="0"/>
                        </a:rPr>
                        <a:t>2</a:t>
                      </a:r>
                      <a:r>
                        <a:rPr lang="de-DE" sz="1000" b="1">
                          <a:solidFill>
                            <a:schemeClr val="bg1"/>
                          </a:solidFill>
                          <a:latin typeface="Trebuchet MS" panose="020B0603020202020204" pitchFamily="34" charset="0"/>
                        </a:rPr>
                        <a:t>)</a:t>
                      </a:r>
                    </a:p>
                    <a:p>
                      <a:pPr algn="ctr">
                        <a:lnSpc>
                          <a:spcPct val="95000"/>
                        </a:lnSpc>
                      </a:pPr>
                      <a:r>
                        <a:rPr lang="en-US" sz="1000" b="1">
                          <a:solidFill>
                            <a:schemeClr val="bg1"/>
                          </a:solidFill>
                          <a:latin typeface="Trebuchet MS" panose="020B0603020202020204" pitchFamily="34" charset="0"/>
                        </a:rPr>
                        <a:t>n = 66</a:t>
                      </a:r>
                      <a:endParaRPr lang="en-US" sz="1000">
                        <a:solidFill>
                          <a:schemeClr val="bg1"/>
                        </a:solidFill>
                        <a:latin typeface="Trebuchet MS" panose="020B0603020202020204" pitchFamily="34" charset="0"/>
                        <a:cs typeface="Arial" panose="020B0604020202020204" pitchFamily="34" charset="0"/>
                      </a:endParaRPr>
                    </a:p>
                  </a:txBody>
                  <a:tcPr marL="41791" marR="41791" marT="18288" marB="18288" anchor="b">
                    <a:solidFill>
                      <a:srgbClr val="881222"/>
                    </a:solidFill>
                  </a:tcPr>
                </a:tc>
                <a:extLst>
                  <a:ext uri="{0D108BD9-81ED-4DB2-BD59-A6C34878D82A}">
                    <a16:rowId xmlns:a16="http://schemas.microsoft.com/office/drawing/2014/main" val="272378598"/>
                  </a:ext>
                </a:extLst>
              </a:tr>
              <a:tr h="190779">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Neutropenia</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135 (52)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64 (51)</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33 (49)</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38 (58)</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nchor="ctr"/>
                </a:tc>
                <a:extLst>
                  <a:ext uri="{0D108BD9-81ED-4DB2-BD59-A6C34878D82A}">
                    <a16:rowId xmlns:a16="http://schemas.microsoft.com/office/drawing/2014/main" val="3609729714"/>
                  </a:ext>
                </a:extLst>
              </a:tr>
              <a:tr h="177977">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Leukopenia</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27 (11)</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10 (8)</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6 (9)</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11 (17)</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extLst>
                  <a:ext uri="{0D108BD9-81ED-4DB2-BD59-A6C34878D82A}">
                    <a16:rowId xmlns:a16="http://schemas.microsoft.com/office/drawing/2014/main" val="1998389370"/>
                  </a:ext>
                </a:extLst>
              </a:tr>
              <a:tr h="177977">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Diarrhea</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30 (12)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8 (6)</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9 (13)</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13 (20)</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extLst>
                  <a:ext uri="{0D108BD9-81ED-4DB2-BD59-A6C34878D82A}">
                    <a16:rowId xmlns:a16="http://schemas.microsoft.com/office/drawing/2014/main" val="1581339505"/>
                  </a:ext>
                </a:extLst>
              </a:tr>
              <a:tr h="177977">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Infections &amp; Infestations</a:t>
                      </a:r>
                      <a:r>
                        <a:rPr lang="en-US" sz="1000" b="1" kern="1200" baseline="30000">
                          <a:solidFill>
                            <a:schemeClr val="tx1"/>
                          </a:solidFill>
                          <a:latin typeface="Trebuchet MS" panose="020B0603020202020204" pitchFamily="34" charset="0"/>
                        </a:rPr>
                        <a:t>a</a:t>
                      </a:r>
                      <a:r>
                        <a:rPr lang="en-US" sz="1000" b="1" kern="1200">
                          <a:solidFill>
                            <a:schemeClr val="tx1"/>
                          </a:solidFill>
                          <a:latin typeface="Trebuchet MS" panose="020B0603020202020204" pitchFamily="34" charset="0"/>
                        </a:rPr>
                        <a:t> </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25 (10)</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8 (6)</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9 (13)</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8 (12)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extLst>
                  <a:ext uri="{0D108BD9-81ED-4DB2-BD59-A6C34878D82A}">
                    <a16:rowId xmlns:a16="http://schemas.microsoft.com/office/drawing/2014/main" val="2734572049"/>
                  </a:ext>
                </a:extLst>
              </a:tr>
              <a:tr h="177977">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Anemia</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24 (9)</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6 (5)</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8 (12)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10 (15)</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extLst>
                  <a:ext uri="{0D108BD9-81ED-4DB2-BD59-A6C34878D82A}">
                    <a16:rowId xmlns:a16="http://schemas.microsoft.com/office/drawing/2014/main" val="2318459872"/>
                  </a:ext>
                </a:extLst>
              </a:tr>
              <a:tr h="177977">
                <a:tc>
                  <a:txBody>
                    <a:bodyPr/>
                    <a:lstStyle/>
                    <a:p>
                      <a:pPr marL="0" marR="0" lvl="0" indent="0" algn="l" defTabSz="682851" rtl="0" eaLnBrk="1" fontAlgn="auto" latinLnBrk="0" hangingPunct="1">
                        <a:lnSpc>
                          <a:spcPct val="100000"/>
                        </a:lnSpc>
                        <a:spcBef>
                          <a:spcPts val="0"/>
                        </a:spcBef>
                        <a:spcAft>
                          <a:spcPts val="0"/>
                        </a:spcAft>
                        <a:buClrTx/>
                        <a:buSzTx/>
                        <a:buFontTx/>
                        <a:buNone/>
                        <a:tabLst/>
                        <a:defRPr/>
                      </a:pPr>
                      <a:r>
                        <a:rPr lang="en-US" sz="1000" b="1" kern="1200">
                          <a:solidFill>
                            <a:schemeClr val="tx1"/>
                          </a:solidFill>
                          <a:latin typeface="Trebuchet MS" panose="020B0603020202020204" pitchFamily="34" charset="0"/>
                        </a:rPr>
                        <a:t>Febrile neutropenia</a:t>
                      </a:r>
                      <a:endParaRPr lang="en-US" sz="1000" b="1" kern="1200">
                        <a:solidFill>
                          <a:schemeClr val="tx1"/>
                        </a:solidFill>
                        <a:latin typeface="Trebuchet MS" panose="020B0603020202020204" pitchFamily="34" charset="0"/>
                        <a:ea typeface="+mn-ea"/>
                        <a:cs typeface="Arial" panose="020B0604020202020204" pitchFamily="34" charset="0"/>
                      </a:endParaRPr>
                    </a:p>
                  </a:txBody>
                  <a:tcPr marT="18288" marB="18288" anchor="ctr"/>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15 (6)</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2 (2)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5 (8)</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tc>
                  <a:txBody>
                    <a:bodyPr/>
                    <a:lstStyle/>
                    <a:p>
                      <a:pPr marL="0" marR="0" lvl="0" indent="0" algn="ctr" defTabSz="682851" rtl="0" eaLnBrk="1" fontAlgn="auto" latinLnBrk="0" hangingPunct="1">
                        <a:lnSpc>
                          <a:spcPct val="100000"/>
                        </a:lnSpc>
                        <a:spcBef>
                          <a:spcPts val="0"/>
                        </a:spcBef>
                        <a:spcAft>
                          <a:spcPts val="0"/>
                        </a:spcAft>
                        <a:buClrTx/>
                        <a:buSzTx/>
                        <a:buFontTx/>
                        <a:buNone/>
                        <a:tabLst/>
                        <a:defRPr/>
                      </a:pPr>
                      <a:r>
                        <a:rPr lang="en-US" sz="1000" b="0" kern="1200">
                          <a:solidFill>
                            <a:schemeClr val="tx1"/>
                          </a:solidFill>
                          <a:latin typeface="Trebuchet MS" panose="020B0603020202020204" pitchFamily="34" charset="0"/>
                        </a:rPr>
                        <a:t>8 (12)</a:t>
                      </a:r>
                      <a:endParaRPr lang="en-US" sz="1000" b="0" kern="1200">
                        <a:solidFill>
                          <a:schemeClr val="tx1"/>
                        </a:solidFill>
                        <a:latin typeface="Trebuchet MS" panose="020B0603020202020204" pitchFamily="34" charset="0"/>
                        <a:ea typeface="+mn-ea"/>
                        <a:cs typeface="Arial" panose="020B0604020202020204" pitchFamily="34" charset="0"/>
                      </a:endParaRPr>
                    </a:p>
                  </a:txBody>
                  <a:tcPr marT="18288" marB="18288"/>
                </a:tc>
                <a:extLst>
                  <a:ext uri="{0D108BD9-81ED-4DB2-BD59-A6C34878D82A}">
                    <a16:rowId xmlns:a16="http://schemas.microsoft.com/office/drawing/2014/main" val="2262533069"/>
                  </a:ext>
                </a:extLst>
              </a:tr>
              <a:tr h="516133">
                <a:tc gridSpan="5">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900">
                          <a:solidFill>
                            <a:schemeClr val="tx1"/>
                          </a:solidFill>
                          <a:latin typeface="Trebuchet MS" panose="020B0603020202020204" pitchFamily="34" charset="0"/>
                        </a:rPr>
                        <a:t>Percentages based on the number of patients in the Safety Population in each subgroup. Treatment-emergent adverse event defined as an adverse event with start date on or after the date of first dose of study treatment and up to 30 days after date of last dose of study treatment.</a:t>
                      </a:r>
                    </a:p>
                  </a:txBody>
                  <a:tcPr marL="139299" marR="139299" marT="69647" marB="69647" anchor="ctr"/>
                </a:tc>
                <a:tc hMerge="1">
                  <a:txBody>
                    <a:bodyPr/>
                    <a:lstStyle/>
                    <a:p>
                      <a:endParaRPr lang="en-US"/>
                    </a:p>
                  </a:txBody>
                  <a:tcP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pPr algn="ctr"/>
                      <a:endParaRPr lang="en-US" sz="800">
                        <a:latin typeface="Arial" panose="020B0604020202020204" pitchFamily="34" charset="0"/>
                        <a:cs typeface="Arial" panose="020B0604020202020204" pitchFamily="34" charset="0"/>
                      </a:endParaRPr>
                    </a:p>
                  </a:txBody>
                  <a:tcPr anchor="ctr"/>
                </a:tc>
                <a:tc hMerge="1">
                  <a:txBody>
                    <a:bodyPr/>
                    <a:lstStyle/>
                    <a:p>
                      <a:pPr algn="ctr"/>
                      <a:endParaRPr lang="en-US" sz="8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20546173"/>
                  </a:ext>
                </a:extLst>
              </a:tr>
            </a:tbl>
          </a:graphicData>
        </a:graphic>
      </p:graphicFrame>
    </p:spTree>
    <p:extLst>
      <p:ext uri="{BB962C8B-B14F-4D97-AF65-F5344CB8AC3E}">
        <p14:creationId xmlns:p14="http://schemas.microsoft.com/office/powerpoint/2010/main" val="2350743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ontent Placeholder 13">
            <a:extLst>
              <a:ext uri="{FF2B5EF4-FFF2-40B4-BE49-F238E27FC236}">
                <a16:creationId xmlns:a16="http://schemas.microsoft.com/office/drawing/2014/main" id="{892459F2-CF98-4507-A71A-986CD54F3CE2}"/>
              </a:ext>
            </a:extLst>
          </p:cNvPr>
          <p:cNvSpPr txBox="1">
            <a:spLocks/>
          </p:cNvSpPr>
          <p:nvPr/>
        </p:nvSpPr>
        <p:spPr>
          <a:xfrm>
            <a:off x="485794" y="1417318"/>
            <a:ext cx="11296039" cy="4541029"/>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To our knowledge, this is the first study evaluating the impact of BMI on treatment outcomes with ADCs</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SG demonstrated improved efficacy vs TPC, and a manageable safety profile in patients from all evaluated BMI subgroups from ASCENT </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24% of overweight and 41% of obese patients had a reduction in SG dose due to an adverse event, however, the efficacy of SG was maintained in these patients; 3% and 8% of patients, respectively, discontinued SG due to an adverse event</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Clinical benefit with SG could be maintained by using available adverse event management strategies, including dose reductions</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The results from this ad hoc analysis show that high BMI does not negatively impact efficacy outcomes with SG in patients with relapsed or refractory </a:t>
            </a:r>
            <a:r>
              <a:rPr kumimoji="0" lang="en-US" sz="1400" b="0" i="0" u="none" strike="noStrike" kern="1200" cap="none" spc="0" normalizeH="0" baseline="0" noProof="0" dirty="0" err="1">
                <a:ln>
                  <a:noFill/>
                </a:ln>
                <a:solidFill>
                  <a:srgbClr val="54565B"/>
                </a:solidFill>
                <a:effectLst/>
                <a:uLnTx/>
                <a:uFillTx/>
                <a:latin typeface="Trebuchet MS" panose="020B0603020202020204" pitchFamily="34" charset="0"/>
                <a:ea typeface="+mn-ea"/>
                <a:cs typeface="Arial" panose="020B0604020202020204" pitchFamily="34" charset="0"/>
              </a:rPr>
              <a:t>mTNBC</a:t>
            </a:r>
            <a:endPar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SG is a drug that is approved to treat metastatic triple-negative breast cancer and other types of breast cancer in several countries</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This study analyzed what effect BMI would have on participants treated with SG or chemotherapy - BMI groups analyzed were underweight and normal weight, overweight and obese </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In all BMI groups tested, participants treated with SG lived an average of 2 to 3 months longer without their disease getting worse, and more participants had their tumors get smaller or disappear, compared with those who were treated with chemotherapy</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rPr>
              <a:t>Although more overweight and obese participants had changes to their SG dose due to side effects than underweight and normal weight participants, they still benefited from SG treatment</a:t>
            </a: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1000"/>
              </a:spcBef>
              <a:spcAft>
                <a:spcPts val="0"/>
              </a:spcAft>
              <a:buClr>
                <a:srgbClr val="54565B"/>
              </a:buClr>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4565B"/>
              </a:solidFill>
              <a:effectLst/>
              <a:uLnTx/>
              <a:uFillTx/>
              <a:latin typeface="Trebuchet MS" panose="020B0603020202020204" pitchFamily="34" charset="0"/>
              <a:ea typeface="+mn-ea"/>
              <a:cs typeface="Arial" panose="020B0604020202020204" pitchFamily="34" charset="0"/>
            </a:endParaRPr>
          </a:p>
        </p:txBody>
      </p:sp>
      <p:sp>
        <p:nvSpPr>
          <p:cNvPr id="9" name="Title 8">
            <a:extLst>
              <a:ext uri="{FF2B5EF4-FFF2-40B4-BE49-F238E27FC236}">
                <a16:creationId xmlns:a16="http://schemas.microsoft.com/office/drawing/2014/main" id="{F56F15D6-FD9A-1338-FC5A-DD86BCFDF82E}"/>
              </a:ext>
            </a:extLst>
          </p:cNvPr>
          <p:cNvSpPr>
            <a:spLocks noGrp="1"/>
          </p:cNvSpPr>
          <p:nvPr>
            <p:ph type="title"/>
          </p:nvPr>
        </p:nvSpPr>
        <p:spPr>
          <a:xfrm>
            <a:off x="647700" y="365994"/>
            <a:ext cx="10972800" cy="1371600"/>
          </a:xfrm>
        </p:spPr>
        <p:txBody>
          <a:bodyPr>
            <a:normAutofit/>
          </a:bodyPr>
          <a:lstStyle/>
          <a:p>
            <a:r>
              <a:rPr lang="en-US" b="1"/>
              <a:t>Author’s Conclusions and PLS</a:t>
            </a:r>
            <a:r>
              <a:rPr lang="en-US" b="1" baseline="30000"/>
              <a:t>1</a:t>
            </a:r>
            <a:br>
              <a:rPr lang="en-US" b="1"/>
            </a:br>
            <a:endParaRPr lang="en-US" b="1"/>
          </a:p>
        </p:txBody>
      </p:sp>
      <p:sp>
        <p:nvSpPr>
          <p:cNvPr id="3" name="Slide Number Placeholder 2">
            <a:extLst>
              <a:ext uri="{FF2B5EF4-FFF2-40B4-BE49-F238E27FC236}">
                <a16:creationId xmlns:a16="http://schemas.microsoft.com/office/drawing/2014/main" id="{F159B975-84E6-61EC-39F2-E6136DC6964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33F7A0-71F0-446B-9DE8-6D75BE64EE0F}" type="slidenum">
              <a:rPr kumimoji="0" lang="en-US" sz="80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EDA4CE72-266C-1B71-1657-5165995BDF27}"/>
              </a:ext>
            </a:extLst>
          </p:cNvPr>
          <p:cNvSpPr txBox="1"/>
          <p:nvPr/>
        </p:nvSpPr>
        <p:spPr>
          <a:xfrm>
            <a:off x="410169" y="5507848"/>
            <a:ext cx="1137166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kumimoji="0" lang="en-US" sz="700" b="0" i="0" u="none" strike="noStrike" kern="1200" cap="none" spc="0" normalizeH="0" baseline="0" noProof="0">
                <a:ln>
                  <a:noFill/>
                </a:ln>
                <a:solidFill>
                  <a:srgbClr val="54565B"/>
                </a:solidFill>
                <a:effectLst/>
                <a:uLnTx/>
                <a:uFillTx/>
                <a:latin typeface="Trebuchet MS"/>
                <a:ea typeface="+mn-ea"/>
                <a:cs typeface="+mn-cs"/>
              </a:rPr>
            </a:br>
            <a:endParaRPr kumimoji="0" lang="en-US" sz="700" b="0" i="0" u="none" strike="noStrike" kern="1200" cap="none" spc="0" normalizeH="0" baseline="0" noProof="0">
              <a:ln>
                <a:noFill/>
              </a:ln>
              <a:solidFill>
                <a:srgbClr val="54565B"/>
              </a:solidFill>
              <a:effectLst/>
              <a:uLnTx/>
              <a:uFillTx/>
              <a:latin typeface="Trebuchet MS"/>
              <a:ea typeface="+mn-ea"/>
              <a:cs typeface="+mn-cs"/>
            </a:endParaRPr>
          </a:p>
        </p:txBody>
      </p:sp>
      <p:sp>
        <p:nvSpPr>
          <p:cNvPr id="23" name="TextBox 22">
            <a:extLst>
              <a:ext uri="{FF2B5EF4-FFF2-40B4-BE49-F238E27FC236}">
                <a16:creationId xmlns:a16="http://schemas.microsoft.com/office/drawing/2014/main" id="{C8E79234-FDB9-4D18-88D9-9D9331E96EDA}"/>
              </a:ext>
            </a:extLst>
          </p:cNvPr>
          <p:cNvSpPr txBox="1"/>
          <p:nvPr/>
        </p:nvSpPr>
        <p:spPr>
          <a:xfrm>
            <a:off x="65676" y="6532358"/>
            <a:ext cx="489098"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Trebuchet M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GB" sz="800" b="0" i="0" u="none" strike="noStrike" kern="1200" cap="none" spc="0" normalizeH="0" baseline="0" noProof="0">
              <a:ln>
                <a:noFill/>
              </a:ln>
              <a:solidFill>
                <a:srgbClr val="C6CAC6"/>
              </a:solidFill>
              <a:effectLst/>
              <a:uLnTx/>
              <a:uFillTx/>
              <a:latin typeface="Trebuchet MS"/>
              <a:ea typeface="+mn-ea"/>
              <a:cs typeface="+mn-cs"/>
            </a:endParaRPr>
          </a:p>
        </p:txBody>
      </p:sp>
      <p:sp>
        <p:nvSpPr>
          <p:cNvPr id="25" name="Footer Placeholder 29">
            <a:extLst>
              <a:ext uri="{FF2B5EF4-FFF2-40B4-BE49-F238E27FC236}">
                <a16:creationId xmlns:a16="http://schemas.microsoft.com/office/drawing/2014/main" id="{301D1E7C-747F-405D-882B-30F62F623848}"/>
              </a:ext>
            </a:extLst>
          </p:cNvPr>
          <p:cNvSpPr txBox="1">
            <a:spLocks/>
          </p:cNvSpPr>
          <p:nvPr/>
        </p:nvSpPr>
        <p:spPr>
          <a:xfrm>
            <a:off x="609321" y="5810899"/>
            <a:ext cx="11371664" cy="644451"/>
          </a:xfrm>
          <a:prstGeom prst="rect">
            <a:avLst/>
          </a:prstGeom>
        </p:spPr>
        <p:txBody>
          <a:bodyPr vert="horz" lIns="0" tIns="45720" rIns="0" bIns="45720" rtlCol="0" anchor="b"/>
          <a:lstStyle>
            <a:defPPr>
              <a:defRPr lang="en-US"/>
            </a:defPPr>
            <a:lvl1pPr marL="0" algn="l" defTabSz="914400" rtl="0" eaLnBrk="1" latinLnBrk="0" hangingPunct="1">
              <a:defRPr sz="8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200"/>
              </a:spcBef>
              <a:spcAft>
                <a:spcPts val="0"/>
              </a:spcAft>
              <a:buClrTx/>
              <a:buSzTx/>
              <a:buFontTx/>
              <a:buNone/>
              <a:tabLst/>
              <a:defRPr/>
            </a:pP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b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b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ADC, antibody-drug conjugate; BMI, body mass index; PLS, plain language summary; SG,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TPC, treatment of physician’s choice.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1. García-Estévez L, et al. The Impact of High Body Mass Index (BMI) on the Safety and Efficacy of Sacituzumab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Govitecan</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(SG) in Patients (pts) With Metastatic Triple-Negative Breast Cancer (</a:t>
            </a:r>
            <a:r>
              <a:rPr kumimoji="0" lang="en-US" sz="900" b="0" i="0" u="none" strike="noStrike" kern="1200" cap="none" spc="0" normalizeH="0" baseline="0" noProof="0" err="1">
                <a:ln>
                  <a:noFill/>
                </a:ln>
                <a:solidFill>
                  <a:srgbClr val="54565B"/>
                </a:solidFill>
                <a:effectLst/>
                <a:uLnTx/>
                <a:uFillTx/>
                <a:latin typeface="Trebuchet MS" panose="020B0603020202020204" pitchFamily="34" charset="0"/>
                <a:ea typeface="+mn-ea"/>
                <a:cs typeface="Arial" panose="020B0604020202020204" pitchFamily="34" charset="0"/>
              </a:rPr>
              <a:t>mTNBC</a:t>
            </a:r>
            <a:r>
              <a:rPr kumimoji="0" lang="en-US" sz="900" b="0" i="0" u="none" strike="noStrike" kern="1200" cap="none" spc="0" normalizeH="0" baseline="0" noProof="0">
                <a:ln>
                  <a:noFill/>
                </a:ln>
                <a:solidFill>
                  <a:srgbClr val="54565B"/>
                </a:solidFill>
                <a:effectLst/>
                <a:uLnTx/>
                <a:uFillTx/>
                <a:latin typeface="Trebuchet MS" panose="020B0603020202020204" pitchFamily="34" charset="0"/>
                <a:ea typeface="+mn-ea"/>
                <a:cs typeface="Arial" panose="020B0604020202020204" pitchFamily="34" charset="0"/>
              </a:rPr>
              <a:t>) From ASCENT. Presented at ESMO BC 2024 Abstract #189P.</a:t>
            </a:r>
          </a:p>
        </p:txBody>
      </p:sp>
      <p:sp>
        <p:nvSpPr>
          <p:cNvPr id="5" name="TextBox 4">
            <a:extLst>
              <a:ext uri="{FF2B5EF4-FFF2-40B4-BE49-F238E27FC236}">
                <a16:creationId xmlns:a16="http://schemas.microsoft.com/office/drawing/2014/main" id="{FB79BE08-0C1F-4F55-B698-906EA9C7585F}"/>
              </a:ext>
            </a:extLst>
          </p:cNvPr>
          <p:cNvSpPr txBox="1"/>
          <p:nvPr/>
        </p:nvSpPr>
        <p:spPr>
          <a:xfrm>
            <a:off x="5638800" y="2605839"/>
            <a:ext cx="65" cy="276999"/>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Century Gothic" panose="020F0302020204030204"/>
              <a:ea typeface="+mn-ea"/>
              <a:cs typeface="+mn-cs"/>
            </a:endParaRPr>
          </a:p>
        </p:txBody>
      </p:sp>
    </p:spTree>
    <p:extLst>
      <p:ext uri="{BB962C8B-B14F-4D97-AF65-F5344CB8AC3E}">
        <p14:creationId xmlns:p14="http://schemas.microsoft.com/office/powerpoint/2010/main" val="440240432"/>
      </p:ext>
    </p:extLst>
  </p:cSld>
  <p:clrMapOvr>
    <a:masterClrMapping/>
  </p:clrMapOvr>
</p:sld>
</file>

<file path=ppt/theme/theme1.xml><?xml version="1.0" encoding="utf-8"?>
<a:theme xmlns:a="http://schemas.openxmlformats.org/drawingml/2006/main" name="1_Gilead and Kite Oncology Templat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5782</Words>
  <Application>Microsoft Macintosh PowerPoint</Application>
  <PresentationFormat>Widescreen</PresentationFormat>
  <Paragraphs>520</Paragraphs>
  <Slides>10</Slides>
  <Notes>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10</vt:i4>
      </vt:variant>
    </vt:vector>
  </HeadingPairs>
  <TitlesOfParts>
    <vt:vector size="22" baseType="lpstr">
      <vt:lpstr>Apple Symbols</vt:lpstr>
      <vt:lpstr>Arial</vt:lpstr>
      <vt:lpstr>Arial Narrow</vt:lpstr>
      <vt:lpstr>Calibri</vt:lpstr>
      <vt:lpstr>Century Gothic</vt:lpstr>
      <vt:lpstr>Georgia</vt:lpstr>
      <vt:lpstr>Monaco</vt:lpstr>
      <vt:lpstr>Times New Roman</vt:lpstr>
      <vt:lpstr>Trebuchet MS</vt:lpstr>
      <vt:lpstr>Wingdings</vt:lpstr>
      <vt:lpstr>1_Gilead and Kite Oncology Template</vt:lpstr>
      <vt:lpstr>Office Theme</vt:lpstr>
      <vt:lpstr>PowerPoint Presentation</vt:lpstr>
      <vt:lpstr>PowerPoint Presentation</vt:lpstr>
      <vt:lpstr>Introduction1-10 </vt:lpstr>
      <vt:lpstr>Study Design and Methods1 </vt:lpstr>
      <vt:lpstr>Results: Patient Population1 </vt:lpstr>
      <vt:lpstr>Results: Efficacy Outcomes1 </vt:lpstr>
      <vt:lpstr>Results: SG Exposure and Safety Outcomes1 </vt:lpstr>
      <vt:lpstr>Results: Grade ≥3 TEAEs1 </vt:lpstr>
      <vt:lpstr>Author’s Conclusions and PLS1 </vt:lpstr>
      <vt:lpstr>PowerPoint Presentation</vt:lpstr>
    </vt:vector>
  </TitlesOfParts>
  <Company>Gilead Sciences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Jonas Söderholm</dc:creator>
  <cp:lastModifiedBy>Jonas Söderholm</cp:lastModifiedBy>
  <cp:revision>1</cp:revision>
  <dcterms:created xsi:type="dcterms:W3CDTF">2024-06-17T14:44:59Z</dcterms:created>
  <dcterms:modified xsi:type="dcterms:W3CDTF">2025-09-05T12:12:34Z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2024-06-17T14:50:27Z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87b3ff96-3fbc-4e2c-8dbe-b2b0f3a106ae</vt:lpwstr>
  </property>
  <property fmtid="{D5CDD505-2E9C-101B-9397-08002B2CF9AE}" pid="8" name="MSIP_Label_418c1083-8924-401d-97ae-40f5eed0fcd8_ContentBits">
    <vt:lpwstr>0</vt:lpwstr>
  </property>
</Properties>
</file>