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4" r:id="rId2"/>
  </p:sldMasterIdLst>
  <p:notesMasterIdLst>
    <p:notesMasterId r:id="rId16"/>
  </p:notesMasterIdLst>
  <p:sldIdLst>
    <p:sldId id="13132" r:id="rId3"/>
    <p:sldId id="2147482861" r:id="rId4"/>
    <p:sldId id="2147479483" r:id="rId5"/>
    <p:sldId id="2147479484" r:id="rId6"/>
    <p:sldId id="2147479485" r:id="rId7"/>
    <p:sldId id="2147479486" r:id="rId8"/>
    <p:sldId id="2147479487" r:id="rId9"/>
    <p:sldId id="2147479494" r:id="rId10"/>
    <p:sldId id="2147479489" r:id="rId11"/>
    <p:sldId id="2147479488" r:id="rId12"/>
    <p:sldId id="2147479490" r:id="rId13"/>
    <p:sldId id="2147479491" r:id="rId14"/>
    <p:sldId id="214748286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8CDDBA-CAA0-054F-BD2B-92A85C1FC955}" v="5" dt="2025-09-05T12:32:12.3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01" autoAdjust="0"/>
    <p:restoredTop sz="95735"/>
  </p:normalViewPr>
  <p:slideViewPr>
    <p:cSldViewPr snapToGrid="0">
      <p:cViewPr varScale="1">
        <p:scale>
          <a:sx n="95" d="100"/>
          <a:sy n="95" d="100"/>
        </p:scale>
        <p:origin x="328"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s Söderholm" userId="b146546c-6bf2-46e5-8a26-00cca8510547" providerId="ADAL" clId="{B397B2F3-8196-4220-BFD7-62DC1808FB76}"/>
    <pc:docChg chg="modSld">
      <pc:chgData name="Jonas Söderholm" userId="b146546c-6bf2-46e5-8a26-00cca8510547" providerId="ADAL" clId="{B397B2F3-8196-4220-BFD7-62DC1808FB76}" dt="2024-07-10T10:58:29.970" v="9" actId="20577"/>
      <pc:docMkLst>
        <pc:docMk/>
      </pc:docMkLst>
      <pc:sldChg chg="modSp mod">
        <pc:chgData name="Jonas Söderholm" userId="b146546c-6bf2-46e5-8a26-00cca8510547" providerId="ADAL" clId="{B397B2F3-8196-4220-BFD7-62DC1808FB76}" dt="2024-07-10T09:23:18.401" v="5" actId="57"/>
        <pc:sldMkLst>
          <pc:docMk/>
          <pc:sldMk cId="3753025568" sldId="2147479483"/>
        </pc:sldMkLst>
      </pc:sldChg>
      <pc:sldChg chg="modSp mod">
        <pc:chgData name="Jonas Söderholm" userId="b146546c-6bf2-46e5-8a26-00cca8510547" providerId="ADAL" clId="{B397B2F3-8196-4220-BFD7-62DC1808FB76}" dt="2024-07-10T10:58:29.970" v="9" actId="20577"/>
        <pc:sldMkLst>
          <pc:docMk/>
          <pc:sldMk cId="4262278233" sldId="2147479484"/>
        </pc:sldMkLst>
      </pc:sldChg>
    </pc:docChg>
  </pc:docChgLst>
  <pc:docChgLst>
    <pc:chgData name="Jonas Söderholm" userId="b146546c-6bf2-46e5-8a26-00cca8510547" providerId="ADAL" clId="{1BA6AFD4-5626-5074-83B3-37EDF692C4D5}"/>
    <pc:docChg chg="addSld delSld modSld modMainMaster">
      <pc:chgData name="Jonas Söderholm" userId="b146546c-6bf2-46e5-8a26-00cca8510547" providerId="ADAL" clId="{1BA6AFD4-5626-5074-83B3-37EDF692C4D5}" dt="2025-09-05T12:32:20.625" v="20" actId="2696"/>
      <pc:docMkLst>
        <pc:docMk/>
      </pc:docMkLst>
      <pc:sldChg chg="modSp mod">
        <pc:chgData name="Jonas Söderholm" userId="b146546c-6bf2-46e5-8a26-00cca8510547" providerId="ADAL" clId="{1BA6AFD4-5626-5074-83B3-37EDF692C4D5}" dt="2025-09-05T12:31:43.850" v="5" actId="20577"/>
        <pc:sldMkLst>
          <pc:docMk/>
          <pc:sldMk cId="3846850421" sldId="13132"/>
        </pc:sldMkLst>
        <pc:spChg chg="mod">
          <ac:chgData name="Jonas Söderholm" userId="b146546c-6bf2-46e5-8a26-00cca8510547" providerId="ADAL" clId="{1BA6AFD4-5626-5074-83B3-37EDF692C4D5}" dt="2025-09-05T12:31:43.850" v="5" actId="20577"/>
          <ac:spMkLst>
            <pc:docMk/>
            <pc:sldMk cId="3846850421" sldId="13132"/>
            <ac:spMk id="5" creationId="{1E3604F5-4A74-9F35-213A-C984C70E84CE}"/>
          </ac:spMkLst>
        </pc:spChg>
      </pc:sldChg>
      <pc:sldChg chg="del">
        <pc:chgData name="Jonas Söderholm" userId="b146546c-6bf2-46e5-8a26-00cca8510547" providerId="ADAL" clId="{1BA6AFD4-5626-5074-83B3-37EDF692C4D5}" dt="2025-09-05T12:32:20.625" v="20" actId="2696"/>
        <pc:sldMkLst>
          <pc:docMk/>
          <pc:sldMk cId="625220288" sldId="2147375861"/>
        </pc:sldMkLst>
      </pc:sldChg>
      <pc:sldChg chg="addSp modSp">
        <pc:chgData name="Jonas Söderholm" userId="b146546c-6bf2-46e5-8a26-00cca8510547" providerId="ADAL" clId="{1BA6AFD4-5626-5074-83B3-37EDF692C4D5}" dt="2025-09-05T12:32:01.477" v="12"/>
        <pc:sldMkLst>
          <pc:docMk/>
          <pc:sldMk cId="2913493281" sldId="2147479491"/>
        </pc:sldMkLst>
        <pc:spChg chg="add mod">
          <ac:chgData name="Jonas Söderholm" userId="b146546c-6bf2-46e5-8a26-00cca8510547" providerId="ADAL" clId="{1BA6AFD4-5626-5074-83B3-37EDF692C4D5}" dt="2025-09-05T12:32:01.477" v="12"/>
          <ac:spMkLst>
            <pc:docMk/>
            <pc:sldMk cId="2913493281" sldId="2147479491"/>
            <ac:spMk id="6" creationId="{51A7B012-F175-B220-0774-9CBF1BC6D728}"/>
          </ac:spMkLst>
        </pc:spChg>
      </pc:sldChg>
      <pc:sldChg chg="add del">
        <pc:chgData name="Jonas Söderholm" userId="b146546c-6bf2-46e5-8a26-00cca8510547" providerId="ADAL" clId="{1BA6AFD4-5626-5074-83B3-37EDF692C4D5}" dt="2025-09-05T12:32:12.260" v="14"/>
        <pc:sldMkLst>
          <pc:docMk/>
          <pc:sldMk cId="328384813" sldId="2147482862"/>
        </pc:sldMkLst>
      </pc:sldChg>
      <pc:sldChg chg="modSp add mod">
        <pc:chgData name="Jonas Söderholm" userId="b146546c-6bf2-46e5-8a26-00cca8510547" providerId="ADAL" clId="{1BA6AFD4-5626-5074-83B3-37EDF692C4D5}" dt="2025-09-05T12:32:18.383" v="19" actId="20577"/>
        <pc:sldMkLst>
          <pc:docMk/>
          <pc:sldMk cId="3736191782" sldId="2147482862"/>
        </pc:sldMkLst>
        <pc:spChg chg="mod">
          <ac:chgData name="Jonas Söderholm" userId="b146546c-6bf2-46e5-8a26-00cca8510547" providerId="ADAL" clId="{1BA6AFD4-5626-5074-83B3-37EDF692C4D5}" dt="2025-09-05T12:32:18.383" v="19" actId="20577"/>
          <ac:spMkLst>
            <pc:docMk/>
            <pc:sldMk cId="3736191782" sldId="2147482862"/>
            <ac:spMk id="3" creationId="{13C73636-8E41-F9A0-63D5-7D65DBFEB427}"/>
          </ac:spMkLst>
        </pc:spChg>
      </pc:sldChg>
      <pc:sldMasterChg chg="modSp mod">
        <pc:chgData name="Jonas Söderholm" userId="b146546c-6bf2-46e5-8a26-00cca8510547" providerId="ADAL" clId="{1BA6AFD4-5626-5074-83B3-37EDF692C4D5}" dt="2025-09-05T12:31:56.093" v="11" actId="20577"/>
        <pc:sldMasterMkLst>
          <pc:docMk/>
          <pc:sldMasterMk cId="779494856" sldId="2147483660"/>
        </pc:sldMasterMkLst>
        <pc:spChg chg="mod">
          <ac:chgData name="Jonas Söderholm" userId="b146546c-6bf2-46e5-8a26-00cca8510547" providerId="ADAL" clId="{1BA6AFD4-5626-5074-83B3-37EDF692C4D5}" dt="2025-09-05T12:31:56.093" v="11" actId="20577"/>
          <ac:spMkLst>
            <pc:docMk/>
            <pc:sldMasterMk cId="779494856" sldId="2147483660"/>
            <ac:spMk id="3" creationId="{6D3D5137-AC94-476D-0F06-46CFF0E05283}"/>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56D406-E494-48A4-B885-BE2F7121B057}" type="datetimeFigureOut">
              <a:rPr lang="en-US" smtClean="0"/>
              <a:t>9/5/25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D8F6EB-743F-4931-B0C7-5B0D4155625F}" type="slidenum">
              <a:rPr lang="en-US" smtClean="0"/>
              <a:t>‹#›</a:t>
            </a:fld>
            <a:endParaRPr lang="en-US"/>
          </a:p>
        </p:txBody>
      </p:sp>
    </p:spTree>
    <p:extLst>
      <p:ext uri="{BB962C8B-B14F-4D97-AF65-F5344CB8AC3E}">
        <p14:creationId xmlns:p14="http://schemas.microsoft.com/office/powerpoint/2010/main" val="1853574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mdanderson.org/documents/Labs/Wood-Laboratory/human-dna-repair-genes.ht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indent="0">
              <a:lnSpc>
                <a:spcPts val="775"/>
              </a:lnSpc>
              <a:spcBef>
                <a:spcPts val="90"/>
              </a:spcBef>
              <a:buNone/>
            </a:pPr>
            <a:r>
              <a:rPr lang="en-IE" sz="1200" b="1" u="sng" kern="1600" spc="-50" dirty="0">
                <a:latin typeface="Trebuchet MS" panose="020B0703020202090204" pitchFamily="34" charset="0"/>
              </a:rPr>
              <a:t>Key Points:</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The poster at ASCO reports on biomarker results based on genomic analysis of DDR gene variants and the impact on SG clinical efficacy in patients with pre-treated HR+/HER2-mBC from the phase 3 TROPiCS-02 study</a:t>
            </a:r>
          </a:p>
          <a:p>
            <a:pPr marL="12700" indent="0">
              <a:lnSpc>
                <a:spcPts val="775"/>
              </a:lnSpc>
              <a:spcBef>
                <a:spcPts val="90"/>
              </a:spcBef>
              <a:buNone/>
            </a:pPr>
            <a:endParaRPr lang="en-IE" sz="1200" kern="1600" spc="-50" dirty="0">
              <a:latin typeface="Trebuchet MS" panose="020B0703020202090204" pitchFamily="34" charset="0"/>
            </a:endParaRPr>
          </a:p>
          <a:p>
            <a:pPr marL="12700" indent="0">
              <a:lnSpc>
                <a:spcPts val="775"/>
              </a:lnSpc>
              <a:spcBef>
                <a:spcPts val="90"/>
              </a:spcBef>
              <a:buNone/>
            </a:pPr>
            <a:r>
              <a:rPr lang="en-IE" sz="1200" b="1" u="sng" kern="1600" spc="-50" dirty="0">
                <a:latin typeface="Trebuchet MS" panose="020B0703020202090204" pitchFamily="34" charset="0"/>
              </a:rPr>
              <a:t>References:</a:t>
            </a:r>
          </a:p>
          <a:p>
            <a:pPr marL="241300" indent="-228600">
              <a:lnSpc>
                <a:spcPts val="775"/>
              </a:lnSpc>
              <a:spcBef>
                <a:spcPts val="90"/>
              </a:spcBef>
              <a:buAutoNum type="arabicPeriod"/>
            </a:pPr>
            <a:r>
              <a:rPr lang="en-IE" sz="1200" kern="1600" spc="-50" dirty="0" err="1">
                <a:latin typeface="Trebuchet MS" panose="020B0703020202090204" pitchFamily="34" charset="0"/>
              </a:rPr>
              <a:t>Starodub</a:t>
            </a:r>
            <a:r>
              <a:rPr lang="en-IE" sz="1200" kern="1600" spc="-50" dirty="0">
                <a:latin typeface="Trebuchet MS" panose="020B0703020202090204" pitchFamily="34" charset="0"/>
              </a:rPr>
              <a:t> AN, et al. Clin Cancer Res. 2015;21:3870-8 </a:t>
            </a:r>
          </a:p>
          <a:p>
            <a:pPr marL="241300" indent="-228600">
              <a:lnSpc>
                <a:spcPts val="775"/>
              </a:lnSpc>
              <a:spcBef>
                <a:spcPts val="90"/>
              </a:spcBef>
              <a:buAutoNum type="arabicPeriod"/>
            </a:pPr>
            <a:r>
              <a:rPr lang="en-IE" sz="1200" kern="1600" spc="-50" dirty="0" err="1">
                <a:latin typeface="Trebuchet MS" panose="020B0703020202090204" pitchFamily="34" charset="0"/>
              </a:rPr>
              <a:t>Rugo</a:t>
            </a:r>
            <a:r>
              <a:rPr lang="en-IE" sz="1200" kern="1600" spc="-50" dirty="0">
                <a:latin typeface="Trebuchet MS" panose="020B0703020202090204" pitchFamily="34" charset="0"/>
              </a:rPr>
              <a:t> HS, et al. Lancet. 2023;402:1423-33</a:t>
            </a:r>
          </a:p>
          <a:p>
            <a:pPr marL="241300" indent="-228600">
              <a:lnSpc>
                <a:spcPts val="775"/>
              </a:lnSpc>
              <a:spcBef>
                <a:spcPts val="90"/>
              </a:spcBef>
              <a:buAutoNum type="arabicPeriod"/>
            </a:pPr>
            <a:r>
              <a:rPr lang="en-IE" sz="1200" kern="1600" spc="-50" dirty="0">
                <a:latin typeface="Trebuchet MS" panose="020B0703020202090204" pitchFamily="34" charset="0"/>
              </a:rPr>
              <a:t>Goldenberg DM, et al. Expert </a:t>
            </a:r>
            <a:r>
              <a:rPr lang="en-IE" sz="1200" kern="1600" spc="-50" dirty="0" err="1">
                <a:latin typeface="Trebuchet MS" panose="020B0703020202090204" pitchFamily="34" charset="0"/>
              </a:rPr>
              <a:t>Opin</a:t>
            </a:r>
            <a:r>
              <a:rPr lang="en-IE" sz="1200" kern="1600" spc="-50" dirty="0">
                <a:latin typeface="Trebuchet MS" panose="020B0703020202090204" pitchFamily="34" charset="0"/>
              </a:rPr>
              <a:t> </a:t>
            </a:r>
            <a:r>
              <a:rPr lang="en-IE" sz="1200" kern="1600" spc="-50" dirty="0" err="1">
                <a:latin typeface="Trebuchet MS" panose="020B0703020202090204" pitchFamily="34" charset="0"/>
              </a:rPr>
              <a:t>Biol</a:t>
            </a:r>
            <a:r>
              <a:rPr lang="en-IE" sz="1200" kern="1600" spc="-50" dirty="0">
                <a:latin typeface="Trebuchet MS" panose="020B0703020202090204" pitchFamily="34" charset="0"/>
              </a:rPr>
              <a:t> </a:t>
            </a:r>
            <a:r>
              <a:rPr lang="en-IE" sz="1200" kern="1600" spc="-50" dirty="0" err="1">
                <a:latin typeface="Trebuchet MS" panose="020B0703020202090204" pitchFamily="34" charset="0"/>
              </a:rPr>
              <a:t>Ther</a:t>
            </a:r>
            <a:r>
              <a:rPr lang="en-IE" sz="1200" kern="1600" spc="-50" dirty="0">
                <a:latin typeface="Trebuchet MS" panose="020B0703020202090204" pitchFamily="34" charset="0"/>
              </a:rPr>
              <a:t>. 2020;20:871-85</a:t>
            </a:r>
          </a:p>
          <a:p>
            <a:pPr marL="241300" marR="0" lvl="0" indent="-228600" algn="l" defTabSz="914400" rtl="0" eaLnBrk="1" fontAlgn="auto" latinLnBrk="0" hangingPunct="1">
              <a:lnSpc>
                <a:spcPts val="775"/>
              </a:lnSpc>
              <a:spcBef>
                <a:spcPts val="90"/>
              </a:spcBef>
              <a:spcAft>
                <a:spcPts val="0"/>
              </a:spcAft>
              <a:buClrTx/>
              <a:buSzTx/>
              <a:buFontTx/>
              <a:buAutoNum type="arabicPeriod"/>
              <a:tabLst/>
              <a:defRPr/>
            </a:pPr>
            <a:r>
              <a:rPr lang="en-IE" dirty="0" err="1">
                <a:solidFill>
                  <a:srgbClr val="000000"/>
                </a:solidFill>
              </a:rPr>
              <a:t>Bardia</a:t>
            </a:r>
            <a:r>
              <a:rPr lang="en-IE" dirty="0">
                <a:solidFill>
                  <a:srgbClr val="000000"/>
                </a:solidFill>
              </a:rPr>
              <a:t> A, et al. Genomic alterations in DNA damage response (DDR) genes in HR+/HER2- metastatic breast cancer (</a:t>
            </a:r>
            <a:r>
              <a:rPr lang="en-IE" dirty="0" err="1">
                <a:solidFill>
                  <a:srgbClr val="000000"/>
                </a:solidFill>
              </a:rPr>
              <a:t>mBC</a:t>
            </a:r>
            <a:r>
              <a:rPr lang="en-IE" dirty="0">
                <a:solidFill>
                  <a:srgbClr val="000000"/>
                </a:solidFill>
              </a:rPr>
              <a:t>) and impact on clinical efficacy with Sacituzumab </a:t>
            </a:r>
            <a:r>
              <a:rPr lang="en-IE" dirty="0" err="1">
                <a:solidFill>
                  <a:srgbClr val="000000"/>
                </a:solidFill>
              </a:rPr>
              <a:t>Govitecan</a:t>
            </a:r>
            <a:r>
              <a:rPr lang="en-IE" dirty="0">
                <a:solidFill>
                  <a:srgbClr val="000000"/>
                </a:solidFill>
              </a:rPr>
              <a:t> (SG): biomarker results from TROPiCS-02 study. Presented at ASCO 2024  Abstract #</a:t>
            </a:r>
            <a:r>
              <a:rPr lang="en-US" sz="1200" b="0" i="0" kern="1200" noProof="0" dirty="0">
                <a:solidFill>
                  <a:srgbClr val="54565B"/>
                </a:solidFill>
                <a:effectLst/>
                <a:latin typeface="Trebuchet MS" panose="020B0603020202020204" pitchFamily="34" charset="0"/>
                <a:cs typeface="+mn-cs"/>
              </a:rPr>
              <a:t>1075</a:t>
            </a:r>
            <a:r>
              <a:rPr lang="en-IE" dirty="0">
                <a:solidFill>
                  <a:srgbClr val="000000"/>
                </a:solidFill>
              </a:rPr>
              <a:t>.</a:t>
            </a:r>
            <a:endParaRPr lang="en-IE" sz="1200" kern="1600" spc="-50" dirty="0">
              <a:latin typeface="Trebuchet MS" panose="020B0703020202090204" pitchFamily="34" charset="0"/>
            </a:endParaRPr>
          </a:p>
          <a:p>
            <a:endParaRPr lang="en-IE" dirty="0"/>
          </a:p>
          <a:p>
            <a:r>
              <a:rPr lang="en-IE" b="1" u="sng" dirty="0"/>
              <a:t>Abbreviations:</a:t>
            </a:r>
          </a:p>
          <a:p>
            <a:r>
              <a:rPr lang="en-IE" b="0" u="none" dirty="0"/>
              <a:t>SG, Sacituzumab </a:t>
            </a:r>
            <a:r>
              <a:rPr lang="en-IE" b="0" u="none" dirty="0" err="1"/>
              <a:t>govitecan</a:t>
            </a:r>
            <a:r>
              <a:rPr lang="en-IE" b="0" u="none" dirty="0"/>
              <a:t>; </a:t>
            </a:r>
            <a:r>
              <a:rPr lang="fr-FR" b="0" u="none" dirty="0">
                <a:solidFill>
                  <a:srgbClr val="000000"/>
                </a:solidFill>
              </a:rPr>
              <a:t>HR, hormone </a:t>
            </a:r>
            <a:r>
              <a:rPr lang="fr-FR" b="0" u="none" dirty="0" err="1">
                <a:solidFill>
                  <a:srgbClr val="000000"/>
                </a:solidFill>
              </a:rPr>
              <a:t>receptor</a:t>
            </a:r>
            <a:r>
              <a:rPr lang="fr-FR" b="0" u="none" dirty="0">
                <a:solidFill>
                  <a:srgbClr val="000000"/>
                </a:solidFill>
              </a:rPr>
              <a:t>; HER2-, </a:t>
            </a:r>
            <a:r>
              <a:rPr lang="en-IE" b="0" u="none" dirty="0">
                <a:solidFill>
                  <a:srgbClr val="000000"/>
                </a:solidFill>
              </a:rPr>
              <a:t>human epidermal growth factor receptor 2; </a:t>
            </a:r>
            <a:r>
              <a:rPr lang="en-IE" b="0" u="none" dirty="0" err="1">
                <a:solidFill>
                  <a:srgbClr val="000000"/>
                </a:solidFill>
              </a:rPr>
              <a:t>mBC</a:t>
            </a:r>
            <a:r>
              <a:rPr lang="en-IE" b="0" u="none" dirty="0">
                <a:solidFill>
                  <a:srgbClr val="000000"/>
                </a:solidFill>
              </a:rPr>
              <a:t>, metastatic breast cancer; OS, overall survival; HR, hazard ratio; DDR, DNA damage response</a:t>
            </a:r>
            <a:endParaRPr lang="en-IE" b="0" u="non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51046C-9DDE-4944-8983-F25CCB24C1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88013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indent="0">
              <a:lnSpc>
                <a:spcPts val="775"/>
              </a:lnSpc>
              <a:spcBef>
                <a:spcPts val="90"/>
              </a:spcBef>
              <a:buNone/>
            </a:pPr>
            <a:r>
              <a:rPr lang="en-IE" sz="1200" b="1" u="sng" kern="1600" spc="-50" dirty="0">
                <a:latin typeface="Trebuchet MS" panose="020B0703020202090204" pitchFamily="34" charset="0"/>
              </a:rPr>
              <a:t>Key Points:</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Authors conclude, while SG benefit over TPC was observed in both DDR WT and DDR MUT HR+/HER2– </a:t>
            </a:r>
            <a:r>
              <a:rPr lang="en-IE" sz="1200" kern="1600" spc="-50" dirty="0" err="1">
                <a:latin typeface="Trebuchet MS" panose="020B0703020202090204" pitchFamily="34" charset="0"/>
              </a:rPr>
              <a:t>mBC</a:t>
            </a:r>
            <a:r>
              <a:rPr lang="en-IE" sz="1200" kern="1600" spc="-50" dirty="0">
                <a:latin typeface="Trebuchet MS" panose="020B0703020202090204" pitchFamily="34" charset="0"/>
              </a:rPr>
              <a:t>, numerically greater benefit observed for patients with DDR  deficient </a:t>
            </a:r>
            <a:r>
              <a:rPr lang="en-IE" sz="1200" kern="1600" spc="-50" dirty="0" err="1">
                <a:latin typeface="Trebuchet MS" panose="020B0703020202090204" pitchFamily="34" charset="0"/>
              </a:rPr>
              <a:t>tumors</a:t>
            </a:r>
            <a:r>
              <a:rPr lang="en-IE" sz="1200" kern="1600" spc="-50" dirty="0">
                <a:latin typeface="Trebuchet MS" panose="020B0703020202090204" pitchFamily="34" charset="0"/>
              </a:rPr>
              <a:t> suggest possible synergy between the DDR pathway and SG’s anti-</a:t>
            </a:r>
            <a:r>
              <a:rPr lang="en-IE" sz="1200" kern="1600" spc="-50" dirty="0" err="1">
                <a:latin typeface="Trebuchet MS" panose="020B0703020202090204" pitchFamily="34" charset="0"/>
              </a:rPr>
              <a:t>tumor</a:t>
            </a:r>
            <a:r>
              <a:rPr lang="en-IE" sz="1200" kern="1600" spc="-50" dirty="0">
                <a:latin typeface="Trebuchet MS" panose="020B0703020202090204" pitchFamily="34" charset="0"/>
              </a:rPr>
              <a:t> effect. However, due to study limitations, further study of the synergistic effects of SG in combination with agents targeting DDR pathway are needed</a:t>
            </a:r>
          </a:p>
          <a:p>
            <a:pPr marL="12700" indent="0">
              <a:lnSpc>
                <a:spcPts val="775"/>
              </a:lnSpc>
              <a:spcBef>
                <a:spcPts val="90"/>
              </a:spcBef>
              <a:buNone/>
            </a:pPr>
            <a:endParaRPr lang="en-IE" sz="1200" kern="1600" spc="-50" dirty="0">
              <a:latin typeface="Trebuchet MS" panose="020B0703020202090204" pitchFamily="34" charset="0"/>
            </a:endParaRPr>
          </a:p>
          <a:p>
            <a:pPr marL="12700" indent="0">
              <a:lnSpc>
                <a:spcPts val="775"/>
              </a:lnSpc>
              <a:spcBef>
                <a:spcPts val="90"/>
              </a:spcBef>
              <a:buNone/>
            </a:pPr>
            <a:r>
              <a:rPr lang="en-IE" sz="1200" b="1" u="sng" kern="1600" spc="-50" dirty="0">
                <a:latin typeface="Trebuchet MS" panose="020B0703020202090204" pitchFamily="34" charset="0"/>
              </a:rPr>
              <a:t>References:</a:t>
            </a:r>
          </a:p>
          <a:p>
            <a:pPr marL="241300" indent="-228600">
              <a:lnSpc>
                <a:spcPts val="775"/>
              </a:lnSpc>
              <a:spcBef>
                <a:spcPts val="90"/>
              </a:spcBef>
              <a:buAutoNum type="arabicPeriod"/>
            </a:pPr>
            <a:r>
              <a:rPr lang="en-IE" sz="1200" kern="1600" spc="-50" dirty="0" err="1">
                <a:solidFill>
                  <a:srgbClr val="000000"/>
                </a:solidFill>
                <a:latin typeface="Trebuchet MS" panose="020B0703020202090204" pitchFamily="34" charset="0"/>
              </a:rPr>
              <a:t>Bardia</a:t>
            </a:r>
            <a:r>
              <a:rPr lang="en-IE" sz="1200" kern="1600" spc="-50" dirty="0">
                <a:solidFill>
                  <a:srgbClr val="000000"/>
                </a:solidFill>
                <a:latin typeface="Trebuchet MS" panose="020B0703020202090204" pitchFamily="34" charset="0"/>
              </a:rPr>
              <a:t> A, et al. Genomic alterations in DNA damage response (DDR) genes in HR+/HER2- metastatic breast cancer (</a:t>
            </a:r>
            <a:r>
              <a:rPr lang="en-IE" sz="1200" kern="1600" spc="-50" dirty="0" err="1">
                <a:solidFill>
                  <a:srgbClr val="000000"/>
                </a:solidFill>
                <a:latin typeface="Trebuchet MS" panose="020B0703020202090204" pitchFamily="34" charset="0"/>
              </a:rPr>
              <a:t>mBC</a:t>
            </a:r>
            <a:r>
              <a:rPr lang="en-IE" sz="1200" kern="1600" spc="-50" dirty="0">
                <a:solidFill>
                  <a:srgbClr val="000000"/>
                </a:solidFill>
                <a:latin typeface="Trebuchet MS" panose="020B0703020202090204" pitchFamily="34" charset="0"/>
              </a:rPr>
              <a:t>) and impact on clinical efficacy with Sacituzumab </a:t>
            </a:r>
            <a:r>
              <a:rPr lang="en-IE" sz="1200" kern="1600" spc="-50" dirty="0" err="1">
                <a:solidFill>
                  <a:srgbClr val="000000"/>
                </a:solidFill>
                <a:latin typeface="Trebuchet MS" panose="020B0703020202090204" pitchFamily="34" charset="0"/>
              </a:rPr>
              <a:t>Govitecan</a:t>
            </a:r>
            <a:r>
              <a:rPr lang="en-IE" sz="1200" kern="1600" spc="-50" dirty="0">
                <a:solidFill>
                  <a:srgbClr val="000000"/>
                </a:solidFill>
                <a:latin typeface="Trebuchet MS" panose="020B0703020202090204" pitchFamily="34" charset="0"/>
              </a:rPr>
              <a:t> (SG): biomarker results from TROPiCS-02 study. Presented at ASCO 2024  Abstract #1075</a:t>
            </a:r>
          </a:p>
          <a:p>
            <a:endParaRPr lang="en-IE" b="1" u="sng" dirty="0"/>
          </a:p>
          <a:p>
            <a:r>
              <a:rPr lang="en-IE" b="1" u="sng" dirty="0"/>
              <a:t>Abbreviations:</a:t>
            </a:r>
          </a:p>
          <a:p>
            <a:pPr marR="5080">
              <a:lnSpc>
                <a:spcPct val="107700"/>
              </a:lnSpc>
              <a:spcBef>
                <a:spcPts val="90"/>
              </a:spcBef>
            </a:pPr>
            <a:r>
              <a:rPr lang="en-IE" sz="1200" spc="10" dirty="0">
                <a:solidFill>
                  <a:srgbClr val="231F20"/>
                </a:solidFill>
                <a:latin typeface="Trebuchet MS" panose="020B0603020202020204" pitchFamily="34" charset="0"/>
                <a:cs typeface="Arial"/>
              </a:rPr>
              <a:t>PFS, progression free survival; OS, overall survival; ITT, intention to treat; </a:t>
            </a:r>
            <a:r>
              <a:rPr lang="fr-FR" b="0" u="none" dirty="0">
                <a:solidFill>
                  <a:srgbClr val="000000"/>
                </a:solidFill>
              </a:rPr>
              <a:t>HR, hormone </a:t>
            </a:r>
            <a:r>
              <a:rPr lang="fr-FR" b="0" u="none" dirty="0" err="1">
                <a:solidFill>
                  <a:srgbClr val="000000"/>
                </a:solidFill>
              </a:rPr>
              <a:t>receptor</a:t>
            </a:r>
            <a:r>
              <a:rPr lang="fr-FR" b="0" u="none" dirty="0">
                <a:solidFill>
                  <a:srgbClr val="000000"/>
                </a:solidFill>
              </a:rPr>
              <a:t>; HER2-, </a:t>
            </a:r>
            <a:r>
              <a:rPr lang="en-IE" b="0" u="none" dirty="0">
                <a:solidFill>
                  <a:srgbClr val="000000"/>
                </a:solidFill>
              </a:rPr>
              <a:t>human epidermal growth factor receptor 2; </a:t>
            </a:r>
            <a:r>
              <a:rPr lang="en-IE" b="0" u="none" dirty="0" err="1">
                <a:solidFill>
                  <a:srgbClr val="000000"/>
                </a:solidFill>
              </a:rPr>
              <a:t>mBC</a:t>
            </a:r>
            <a:r>
              <a:rPr lang="en-IE" b="0" u="none" dirty="0">
                <a:solidFill>
                  <a:srgbClr val="000000"/>
                </a:solidFill>
              </a:rPr>
              <a:t>, metastatic breast cancer; </a:t>
            </a:r>
            <a:r>
              <a:rPr lang="en-IE" sz="1200" spc="10" dirty="0">
                <a:solidFill>
                  <a:srgbClr val="231F20"/>
                </a:solidFill>
                <a:latin typeface="Trebuchet MS" panose="020B0603020202020204" pitchFamily="34" charset="0"/>
                <a:cs typeface="Arial"/>
              </a:rPr>
              <a:t>BE,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biomarker</a:t>
            </a:r>
            <a:r>
              <a:rPr lang="en-IE" sz="1200" spc="3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evaluable;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DDR,</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DNA</a:t>
            </a:r>
            <a:r>
              <a:rPr lang="en-IE" sz="1200" spc="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damage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response;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SG,</a:t>
            </a:r>
            <a:r>
              <a:rPr lang="en-IE" sz="1200" spc="35" dirty="0">
                <a:solidFill>
                  <a:srgbClr val="231F20"/>
                </a:solidFill>
                <a:latin typeface="Trebuchet MS" panose="020B0603020202020204" pitchFamily="34" charset="0"/>
                <a:cs typeface="Arial"/>
              </a:rPr>
              <a:t> </a:t>
            </a:r>
            <a:r>
              <a:rPr lang="en-IE" sz="1200" spc="-10" dirty="0" err="1">
                <a:solidFill>
                  <a:srgbClr val="231F20"/>
                </a:solidFill>
                <a:latin typeface="Trebuchet MS" panose="020B0603020202020204" pitchFamily="34" charset="0"/>
                <a:cs typeface="Arial"/>
              </a:rPr>
              <a:t>sacituzumab</a:t>
            </a:r>
            <a:r>
              <a:rPr lang="en-IE" sz="1200" spc="500" dirty="0">
                <a:solidFill>
                  <a:srgbClr val="231F20"/>
                </a:solidFill>
                <a:latin typeface="Trebuchet MS" panose="020B0603020202020204" pitchFamily="34" charset="0"/>
                <a:cs typeface="Arial"/>
              </a:rPr>
              <a:t> </a:t>
            </a:r>
            <a:r>
              <a:rPr lang="en-IE" sz="1200" spc="10" dirty="0" err="1">
                <a:solidFill>
                  <a:srgbClr val="231F20"/>
                </a:solidFill>
                <a:latin typeface="Trebuchet MS" panose="020B0603020202020204" pitchFamily="34" charset="0"/>
                <a:cs typeface="Arial"/>
              </a:rPr>
              <a:t>govitecan</a:t>
            </a:r>
            <a:r>
              <a:rPr lang="en-IE" sz="1200" spc="10" dirty="0">
                <a:solidFill>
                  <a:srgbClr val="231F20"/>
                </a:solidFill>
                <a:latin typeface="Trebuchet MS" panose="020B0603020202020204" pitchFamily="34" charset="0"/>
                <a:cs typeface="Arial"/>
              </a:rPr>
              <a:t>; TPC,</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treatment</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of</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physician’s</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choice</a:t>
            </a:r>
            <a:endParaRPr lang="en-IE" dirty="0"/>
          </a:p>
          <a:p>
            <a:endParaRPr lang="en-IE" dirty="0"/>
          </a:p>
          <a:p>
            <a:endParaRPr lang="en-IE" dirty="0"/>
          </a:p>
          <a:p>
            <a:endParaRPr lang="en-IE" dirty="0"/>
          </a:p>
          <a:p>
            <a:endParaRPr lang="en-IE" dirty="0"/>
          </a:p>
          <a:p>
            <a:endParaRPr lang="en-IE" dirty="0"/>
          </a:p>
          <a:p>
            <a:endParaRPr lang="en-I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51046C-9DDE-4944-8983-F25CCB24C1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3569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indent="0">
              <a:lnSpc>
                <a:spcPts val="775"/>
              </a:lnSpc>
              <a:spcBef>
                <a:spcPts val="90"/>
              </a:spcBef>
              <a:buNone/>
            </a:pPr>
            <a:r>
              <a:rPr lang="en-IE" sz="1200" b="1" u="sng" kern="1600" spc="-50" dirty="0">
                <a:latin typeface="Trebuchet MS" panose="020B0703020202090204" pitchFamily="34" charset="0"/>
              </a:rPr>
              <a:t>Key Points:</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As per slide</a:t>
            </a:r>
          </a:p>
          <a:p>
            <a:pPr marL="12700" indent="0">
              <a:lnSpc>
                <a:spcPts val="775"/>
              </a:lnSpc>
              <a:spcBef>
                <a:spcPts val="90"/>
              </a:spcBef>
              <a:buNone/>
            </a:pPr>
            <a:endParaRPr lang="en-IE" sz="1200" kern="1600" spc="-50" dirty="0">
              <a:latin typeface="Trebuchet MS" panose="020B0703020202090204" pitchFamily="34" charset="0"/>
            </a:endParaRPr>
          </a:p>
          <a:p>
            <a:pPr marL="12700" indent="0">
              <a:lnSpc>
                <a:spcPts val="775"/>
              </a:lnSpc>
              <a:spcBef>
                <a:spcPts val="90"/>
              </a:spcBef>
              <a:buNone/>
            </a:pPr>
            <a:r>
              <a:rPr lang="en-IE" sz="1200" b="1" u="sng" kern="1600" spc="-50" dirty="0">
                <a:latin typeface="Trebuchet MS" panose="020B0703020202090204" pitchFamily="34" charset="0"/>
              </a:rPr>
              <a:t>References:</a:t>
            </a:r>
          </a:p>
          <a:p>
            <a:pPr marL="241300" indent="-228600">
              <a:lnSpc>
                <a:spcPts val="775"/>
              </a:lnSpc>
              <a:spcBef>
                <a:spcPts val="90"/>
              </a:spcBef>
              <a:buAutoNum type="arabicPeriod"/>
            </a:pPr>
            <a:r>
              <a:rPr lang="en-IE" sz="1200" kern="1600" spc="-50" dirty="0" err="1">
                <a:solidFill>
                  <a:srgbClr val="000000"/>
                </a:solidFill>
                <a:latin typeface="Trebuchet MS" panose="020B0703020202090204" pitchFamily="34" charset="0"/>
              </a:rPr>
              <a:t>Bardia</a:t>
            </a:r>
            <a:r>
              <a:rPr lang="en-IE" sz="1200" kern="1600" spc="-50" dirty="0">
                <a:solidFill>
                  <a:srgbClr val="000000"/>
                </a:solidFill>
                <a:latin typeface="Trebuchet MS" panose="020B0703020202090204" pitchFamily="34" charset="0"/>
              </a:rPr>
              <a:t> A, et al. Genomic alterations in DNA damage response (DDR) genes in HR+/HER2- metastatic breast cancer (</a:t>
            </a:r>
            <a:r>
              <a:rPr lang="en-IE" sz="1200" kern="1600" spc="-50" dirty="0" err="1">
                <a:solidFill>
                  <a:srgbClr val="000000"/>
                </a:solidFill>
                <a:latin typeface="Trebuchet MS" panose="020B0703020202090204" pitchFamily="34" charset="0"/>
              </a:rPr>
              <a:t>mBC</a:t>
            </a:r>
            <a:r>
              <a:rPr lang="en-IE" sz="1200" kern="1600" spc="-50" dirty="0">
                <a:solidFill>
                  <a:srgbClr val="000000"/>
                </a:solidFill>
                <a:latin typeface="Trebuchet MS" panose="020B0703020202090204" pitchFamily="34" charset="0"/>
              </a:rPr>
              <a:t>) and impact on clinical efficacy with Sacituzumab </a:t>
            </a:r>
            <a:r>
              <a:rPr lang="en-IE" sz="1200" kern="1600" spc="-50" dirty="0" err="1">
                <a:solidFill>
                  <a:srgbClr val="000000"/>
                </a:solidFill>
                <a:latin typeface="Trebuchet MS" panose="020B0703020202090204" pitchFamily="34" charset="0"/>
              </a:rPr>
              <a:t>Govitecan</a:t>
            </a:r>
            <a:r>
              <a:rPr lang="en-IE" sz="1200" kern="1600" spc="-50" dirty="0">
                <a:solidFill>
                  <a:srgbClr val="000000"/>
                </a:solidFill>
                <a:latin typeface="Trebuchet MS" panose="020B0703020202090204" pitchFamily="34" charset="0"/>
              </a:rPr>
              <a:t> (SG): biomarker results from TROPiCS-02 study. Presented at ASCO 2024  Abstract #1075</a:t>
            </a:r>
          </a:p>
          <a:p>
            <a:pPr marL="241300" indent="-228600">
              <a:lnSpc>
                <a:spcPts val="775"/>
              </a:lnSpc>
              <a:spcBef>
                <a:spcPts val="90"/>
              </a:spcBef>
              <a:buAutoNum type="arabicPeriod"/>
            </a:pPr>
            <a:r>
              <a:rPr lang="da-DK" sz="1200" b="0" kern="1600" spc="-50" dirty="0">
                <a:solidFill>
                  <a:srgbClr val="000000"/>
                </a:solidFill>
                <a:ea typeface="+mn-ea"/>
                <a:cs typeface="+mn-cs"/>
              </a:rPr>
              <a:t>Rugo HS, et al. Lancet. 2023;402:1423-33; </a:t>
            </a:r>
          </a:p>
          <a:p>
            <a:pPr marL="241300" indent="-228600">
              <a:lnSpc>
                <a:spcPts val="775"/>
              </a:lnSpc>
              <a:spcBef>
                <a:spcPts val="90"/>
              </a:spcBef>
              <a:buAutoNum type="arabicPeriod"/>
            </a:pPr>
            <a:r>
              <a:rPr lang="da-DK" sz="1200" b="0" kern="1600" spc="-50" dirty="0">
                <a:solidFill>
                  <a:srgbClr val="000000"/>
                </a:solidFill>
                <a:ea typeface="+mn-ea"/>
                <a:cs typeface="+mn-cs"/>
              </a:rPr>
              <a:t>Kanehisa M, et al. Nucleic Acids Res. 2023;51:D587-92; </a:t>
            </a:r>
          </a:p>
          <a:p>
            <a:pPr marL="241300" indent="-228600">
              <a:lnSpc>
                <a:spcPts val="775"/>
              </a:lnSpc>
              <a:spcBef>
                <a:spcPts val="90"/>
              </a:spcBef>
              <a:buAutoNum type="arabicPeriod"/>
            </a:pPr>
            <a:r>
              <a:rPr lang="da-DK" sz="1200" b="0" kern="1600" spc="-50" dirty="0">
                <a:solidFill>
                  <a:srgbClr val="000000"/>
                </a:solidFill>
                <a:ea typeface="+mn-ea"/>
                <a:cs typeface="+mn-cs"/>
              </a:rPr>
              <a:t>Human DNA Repair Genes. </a:t>
            </a:r>
            <a:r>
              <a:rPr lang="da-DK" sz="1200" b="0" kern="1600" spc="-50" dirty="0">
                <a:solidFill>
                  <a:srgbClr val="000000"/>
                </a:solidFill>
                <a:ea typeface="+mn-ea"/>
                <a:cs typeface="+mn-cs"/>
                <a:hlinkClick r:id="rId3">
                  <a:extLst>
                    <a:ext uri="{A12FA001-AC4F-418D-AE19-62706E023703}">
                      <ahyp:hlinkClr xmlns:ahyp="http://schemas.microsoft.com/office/drawing/2018/hyperlinkcolor" val="tx"/>
                    </a:ext>
                  </a:extLst>
                </a:hlinkClick>
              </a:rPr>
              <a:t>https://www.mdanderson.org/documents/Labs/Wood-Laboratory/human-dna-repair-</a:t>
            </a:r>
            <a:r>
              <a:rPr lang="da-DK" sz="1200" b="0" kern="1600" spc="-50" dirty="0">
                <a:solidFill>
                  <a:srgbClr val="000000"/>
                </a:solidFill>
                <a:ea typeface="+mn-ea"/>
                <a:cs typeface="+mn-cs"/>
              </a:rPr>
              <a:t> </a:t>
            </a:r>
            <a:r>
              <a:rPr lang="da-DK" sz="1200" b="0" kern="1600" spc="-50" dirty="0">
                <a:solidFill>
                  <a:srgbClr val="000000"/>
                </a:solidFill>
                <a:ea typeface="+mn-ea"/>
                <a:cs typeface="+mn-cs"/>
                <a:hlinkClick r:id="rId3">
                  <a:extLst>
                    <a:ext uri="{A12FA001-AC4F-418D-AE19-62706E023703}">
                      <ahyp:hlinkClr xmlns:ahyp="http://schemas.microsoft.com/office/drawing/2018/hyperlinkcolor" val="tx"/>
                    </a:ext>
                  </a:extLst>
                </a:hlinkClick>
              </a:rPr>
              <a:t>genes.html</a:t>
            </a:r>
            <a:r>
              <a:rPr lang="da-DK" sz="1200" b="0" kern="1600" spc="-50" dirty="0">
                <a:solidFill>
                  <a:srgbClr val="000000"/>
                </a:solidFill>
                <a:ea typeface="+mn-ea"/>
                <a:cs typeface="+mn-cs"/>
              </a:rPr>
              <a:t>. Accessed April 25, 2024.</a:t>
            </a:r>
            <a:endParaRPr lang="en-IE" dirty="0"/>
          </a:p>
          <a:p>
            <a:endParaRPr lang="en-IE" b="1" u="sng" dirty="0"/>
          </a:p>
          <a:p>
            <a:r>
              <a:rPr lang="en-IE" b="1" u="sng" dirty="0"/>
              <a:t>Abbreviations:</a:t>
            </a:r>
          </a:p>
          <a:p>
            <a:r>
              <a:rPr lang="en-IE" b="0" u="none" dirty="0"/>
              <a:t>SG, Sacituzumab </a:t>
            </a:r>
            <a:r>
              <a:rPr lang="en-IE" b="0" u="none" dirty="0" err="1"/>
              <a:t>govitecan</a:t>
            </a:r>
            <a:r>
              <a:rPr lang="en-IE" b="0" u="none" dirty="0"/>
              <a:t>; </a:t>
            </a:r>
            <a:r>
              <a:rPr lang="fr-FR" b="0" u="none" dirty="0">
                <a:solidFill>
                  <a:srgbClr val="000000"/>
                </a:solidFill>
              </a:rPr>
              <a:t>HR, hormone </a:t>
            </a:r>
            <a:r>
              <a:rPr lang="fr-FR" b="0" u="none" dirty="0" err="1">
                <a:solidFill>
                  <a:srgbClr val="000000"/>
                </a:solidFill>
              </a:rPr>
              <a:t>receptor</a:t>
            </a:r>
            <a:r>
              <a:rPr lang="fr-FR" b="0" u="none" dirty="0">
                <a:solidFill>
                  <a:srgbClr val="000000"/>
                </a:solidFill>
              </a:rPr>
              <a:t>; HER2-, </a:t>
            </a:r>
            <a:r>
              <a:rPr lang="en-IE" b="0" u="none" dirty="0">
                <a:solidFill>
                  <a:srgbClr val="000000"/>
                </a:solidFill>
              </a:rPr>
              <a:t>human epidermal growth factor receptor 2; </a:t>
            </a:r>
            <a:r>
              <a:rPr lang="en-IE" b="0" u="none" dirty="0" err="1">
                <a:solidFill>
                  <a:srgbClr val="000000"/>
                </a:solidFill>
              </a:rPr>
              <a:t>mBC</a:t>
            </a:r>
            <a:r>
              <a:rPr lang="en-IE" b="0" u="none" dirty="0">
                <a:solidFill>
                  <a:srgbClr val="000000"/>
                </a:solidFill>
              </a:rPr>
              <a:t>, metastatic breast cancer; OS, overall survival; HR, hazard ratio; DDR, DNA damage response; TPC, treatment physician choice; WES, whole exome sequencing; KEGG, Kyoto </a:t>
            </a:r>
            <a:r>
              <a:rPr lang="en-IE" b="0" u="none" dirty="0" err="1">
                <a:solidFill>
                  <a:srgbClr val="000000"/>
                </a:solidFill>
              </a:rPr>
              <a:t>encyclopedia</a:t>
            </a:r>
            <a:r>
              <a:rPr lang="en-IE" b="0" u="none" dirty="0">
                <a:solidFill>
                  <a:srgbClr val="000000"/>
                </a:solidFill>
              </a:rPr>
              <a:t> genes</a:t>
            </a:r>
            <a:endParaRPr lang="en-IE" b="0" u="non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51046C-9DDE-4944-8983-F25CCB24C1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7709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indent="0">
              <a:lnSpc>
                <a:spcPts val="775"/>
              </a:lnSpc>
              <a:spcBef>
                <a:spcPts val="90"/>
              </a:spcBef>
              <a:buNone/>
            </a:pPr>
            <a:r>
              <a:rPr lang="en-IE" sz="1200" b="1" u="sng" kern="1600" spc="-50" dirty="0">
                <a:latin typeface="Trebuchet MS" panose="020B0703020202090204" pitchFamily="34" charset="0"/>
              </a:rPr>
              <a:t>Key Points:</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This exploratory analysis was conducted in 543 patients included in the intent-to-treat (ITT) population in TROPiCS-02 study, out of which whole exome sequencing (WES) data was available for 195 (36%). </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Clinicopathological features were similar between ITT and WES dataset (median age = 57 vs 58 for SG and 55 vs 55 for TPC; prior lines of chemotherapy &gt; 2 lines = 59% vs 57% for SG and 58% vs 55% for TPC). </a:t>
            </a:r>
            <a:r>
              <a:rPr lang="en-IE" sz="1200" kern="1600" spc="-50" dirty="0" err="1">
                <a:latin typeface="Trebuchet MS" panose="020B0703020202090204" pitchFamily="34" charset="0"/>
              </a:rPr>
              <a:t>Estrogen</a:t>
            </a:r>
            <a:r>
              <a:rPr lang="en-IE" sz="1200" kern="1600" spc="-50" dirty="0">
                <a:latin typeface="Trebuchet MS" panose="020B0703020202090204" pitchFamily="34" charset="0"/>
              </a:rPr>
              <a:t> Receptor (ER) &gt; 10% and prior lines of chemotherapy were comparable between WT and MUT in SG arm and in TPC arm.</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Overall, 114 (58%) of </a:t>
            </a:r>
            <a:r>
              <a:rPr lang="en-IE" sz="1200" kern="1600" spc="-50" dirty="0" err="1">
                <a:latin typeface="Trebuchet MS" panose="020B0703020202090204" pitchFamily="34" charset="0"/>
              </a:rPr>
              <a:t>tumor</a:t>
            </a:r>
            <a:r>
              <a:rPr lang="en-IE" sz="1200" kern="1600" spc="-50" dirty="0">
                <a:latin typeface="Trebuchet MS" panose="020B0703020202090204" pitchFamily="34" charset="0"/>
              </a:rPr>
              <a:t> samples had ≥1 deleterious alteration.</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Although all patients demonstrated improved efficacy with SG vs TPC, patients with DDR mutant MBC had numerically greater benefit in PFS vs WT (MUT HR = 0.61; WT HR = 0.76) and OS (MUT HR = 0.68; WT HR = 0.82).</a:t>
            </a:r>
          </a:p>
          <a:p>
            <a:pPr marL="12700" indent="0">
              <a:lnSpc>
                <a:spcPts val="775"/>
              </a:lnSpc>
              <a:spcBef>
                <a:spcPts val="90"/>
              </a:spcBef>
              <a:buNone/>
            </a:pPr>
            <a:endParaRPr lang="en-IE" sz="1200" kern="1600" spc="-50" dirty="0">
              <a:latin typeface="Trebuchet MS" panose="020B0703020202090204" pitchFamily="34" charset="0"/>
            </a:endParaRPr>
          </a:p>
          <a:p>
            <a:pPr marL="12700" indent="0">
              <a:lnSpc>
                <a:spcPts val="775"/>
              </a:lnSpc>
              <a:spcBef>
                <a:spcPts val="90"/>
              </a:spcBef>
              <a:buNone/>
            </a:pPr>
            <a:r>
              <a:rPr lang="en-IE" sz="1200" b="1" u="sng" kern="1600" spc="-50" dirty="0">
                <a:latin typeface="Trebuchet MS" panose="020B0703020202090204" pitchFamily="34" charset="0"/>
              </a:rPr>
              <a:t>References:</a:t>
            </a:r>
          </a:p>
          <a:p>
            <a:pPr marL="241300" indent="-228600">
              <a:lnSpc>
                <a:spcPts val="775"/>
              </a:lnSpc>
              <a:spcBef>
                <a:spcPts val="90"/>
              </a:spcBef>
              <a:buAutoNum type="arabicPeriod"/>
            </a:pPr>
            <a:r>
              <a:rPr lang="en-IE" sz="1200" kern="1600" spc="-50" dirty="0" err="1">
                <a:solidFill>
                  <a:srgbClr val="000000"/>
                </a:solidFill>
                <a:latin typeface="Trebuchet MS" panose="020B0703020202090204" pitchFamily="34" charset="0"/>
              </a:rPr>
              <a:t>Bardia</a:t>
            </a:r>
            <a:r>
              <a:rPr lang="en-IE" sz="1200" kern="1600" spc="-50" dirty="0">
                <a:solidFill>
                  <a:srgbClr val="000000"/>
                </a:solidFill>
                <a:latin typeface="Trebuchet MS" panose="020B0703020202090204" pitchFamily="34" charset="0"/>
              </a:rPr>
              <a:t> A, et al. Genomic alterations in DNA damage response (DDR) genes in HR+/HER2- metastatic breast cancer (</a:t>
            </a:r>
            <a:r>
              <a:rPr lang="en-IE" sz="1200" kern="1600" spc="-50" dirty="0" err="1">
                <a:solidFill>
                  <a:srgbClr val="000000"/>
                </a:solidFill>
                <a:latin typeface="Trebuchet MS" panose="020B0703020202090204" pitchFamily="34" charset="0"/>
              </a:rPr>
              <a:t>mBC</a:t>
            </a:r>
            <a:r>
              <a:rPr lang="en-IE" sz="1200" kern="1600" spc="-50" dirty="0">
                <a:solidFill>
                  <a:srgbClr val="000000"/>
                </a:solidFill>
                <a:latin typeface="Trebuchet MS" panose="020B0703020202090204" pitchFamily="34" charset="0"/>
              </a:rPr>
              <a:t>) and impact on clinical efficacy with Sacituzumab </a:t>
            </a:r>
            <a:r>
              <a:rPr lang="en-IE" sz="1200" kern="1600" spc="-50" dirty="0" err="1">
                <a:solidFill>
                  <a:srgbClr val="000000"/>
                </a:solidFill>
                <a:latin typeface="Trebuchet MS" panose="020B0703020202090204" pitchFamily="34" charset="0"/>
              </a:rPr>
              <a:t>Govitecan</a:t>
            </a:r>
            <a:r>
              <a:rPr lang="en-IE" sz="1200" kern="1600" spc="-50" dirty="0">
                <a:solidFill>
                  <a:srgbClr val="000000"/>
                </a:solidFill>
                <a:latin typeface="Trebuchet MS" panose="020B0703020202090204" pitchFamily="34" charset="0"/>
              </a:rPr>
              <a:t> (SG): biomarker results from TROPiCS-02 study. Presented at ASCO 2024  Abstract #1075</a:t>
            </a:r>
          </a:p>
          <a:p>
            <a:endParaRPr lang="en-IE" b="1" u="sng" dirty="0"/>
          </a:p>
          <a:p>
            <a:r>
              <a:rPr lang="en-IE" b="1" u="sng" dirty="0"/>
              <a:t>Abbreviations:</a:t>
            </a:r>
          </a:p>
          <a:p>
            <a:r>
              <a:rPr lang="en-IE" b="0" u="none" dirty="0"/>
              <a:t>SG, Sacituzumab </a:t>
            </a:r>
            <a:r>
              <a:rPr lang="en-IE" b="0" u="none" dirty="0" err="1"/>
              <a:t>govitecan</a:t>
            </a:r>
            <a:r>
              <a:rPr lang="en-IE" b="0" u="none" dirty="0"/>
              <a:t>; BE, biomarker evaluable</a:t>
            </a:r>
            <a:r>
              <a:rPr lang="en-IE" b="0" u="none" dirty="0">
                <a:solidFill>
                  <a:srgbClr val="000000"/>
                </a:solidFill>
              </a:rPr>
              <a:t>; OS, overall survival; PFS, progression free survival; </a:t>
            </a:r>
            <a:r>
              <a:rPr lang="en-IE" b="0" u="none" dirty="0" err="1">
                <a:solidFill>
                  <a:srgbClr val="000000"/>
                </a:solidFill>
              </a:rPr>
              <a:t>CDKi</a:t>
            </a:r>
            <a:r>
              <a:rPr lang="en-IE" b="0" u="none" dirty="0">
                <a:solidFill>
                  <a:srgbClr val="000000"/>
                </a:solidFill>
              </a:rPr>
              <a:t>, cyclin dependent kinase inhibitor; ITT, intention to treat; HR, hazard ratio; DDR, DNA damage response; TPC, treatment physician choice; WES, whole exome sequencing; KEGG, Kyoto </a:t>
            </a:r>
            <a:r>
              <a:rPr lang="en-IE" b="0" u="none" dirty="0" err="1">
                <a:solidFill>
                  <a:srgbClr val="000000"/>
                </a:solidFill>
              </a:rPr>
              <a:t>encyclopedia</a:t>
            </a:r>
            <a:r>
              <a:rPr lang="en-IE" b="0" u="none" dirty="0">
                <a:solidFill>
                  <a:srgbClr val="000000"/>
                </a:solidFill>
              </a:rPr>
              <a:t> genes</a:t>
            </a:r>
            <a:endParaRPr lang="en-IE" b="0" u="none" dirty="0"/>
          </a:p>
          <a:p>
            <a:endParaRPr lang="en-I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51046C-9DDE-4944-8983-F25CCB24C1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2379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indent="0">
              <a:lnSpc>
                <a:spcPts val="775"/>
              </a:lnSpc>
              <a:spcBef>
                <a:spcPts val="90"/>
              </a:spcBef>
              <a:buNone/>
            </a:pPr>
            <a:r>
              <a:rPr lang="en-IE" sz="1200" b="1" u="sng" kern="1600" spc="-50" dirty="0">
                <a:latin typeface="Trebuchet MS" panose="020B0703020202090204" pitchFamily="34" charset="0"/>
              </a:rPr>
              <a:t>Key Points:</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Out of the 195 patients in the BE population, 114 (58%) had at least one DDR gene with a deleterious mutation; baseline characteristics were similar between patients with mutant and wildtype DDR in the SG and TPC arms (Table 1)</a:t>
            </a:r>
          </a:p>
          <a:p>
            <a:pPr marL="12700" indent="0">
              <a:lnSpc>
                <a:spcPts val="775"/>
              </a:lnSpc>
              <a:spcBef>
                <a:spcPts val="90"/>
              </a:spcBef>
              <a:buFont typeface="Arial" panose="020B0604020202020204" pitchFamily="34" charset="0"/>
              <a:buNone/>
            </a:pPr>
            <a:endParaRPr lang="en-IE" sz="1200" kern="1600" spc="-50" dirty="0">
              <a:latin typeface="Trebuchet MS" panose="020B0703020202090204" pitchFamily="34" charset="0"/>
            </a:endParaRPr>
          </a:p>
          <a:p>
            <a:pPr marL="12700" indent="0">
              <a:lnSpc>
                <a:spcPts val="775"/>
              </a:lnSpc>
              <a:spcBef>
                <a:spcPts val="90"/>
              </a:spcBef>
              <a:buNone/>
            </a:pPr>
            <a:endParaRPr lang="en-IE" sz="1200" kern="1600" spc="-50" dirty="0">
              <a:latin typeface="Trebuchet MS" panose="020B0703020202090204" pitchFamily="34" charset="0"/>
            </a:endParaRPr>
          </a:p>
          <a:p>
            <a:pPr marL="12700" indent="0">
              <a:lnSpc>
                <a:spcPts val="775"/>
              </a:lnSpc>
              <a:spcBef>
                <a:spcPts val="90"/>
              </a:spcBef>
              <a:buNone/>
            </a:pPr>
            <a:r>
              <a:rPr lang="en-IE" sz="1200" b="1" u="sng" kern="1600" spc="-50" dirty="0">
                <a:latin typeface="Trebuchet MS" panose="020B0703020202090204" pitchFamily="34" charset="0"/>
              </a:rPr>
              <a:t>References:</a:t>
            </a:r>
          </a:p>
          <a:p>
            <a:pPr marL="241300" indent="-228600">
              <a:lnSpc>
                <a:spcPts val="775"/>
              </a:lnSpc>
              <a:spcBef>
                <a:spcPts val="90"/>
              </a:spcBef>
              <a:buAutoNum type="arabicPeriod"/>
            </a:pPr>
            <a:r>
              <a:rPr lang="en-IE" sz="1200" kern="1600" spc="-50" dirty="0" err="1">
                <a:solidFill>
                  <a:srgbClr val="000000"/>
                </a:solidFill>
                <a:latin typeface="Trebuchet MS" panose="020B0703020202090204" pitchFamily="34" charset="0"/>
              </a:rPr>
              <a:t>Bardia</a:t>
            </a:r>
            <a:r>
              <a:rPr lang="en-IE" sz="1200" kern="1600" spc="-50" dirty="0">
                <a:solidFill>
                  <a:srgbClr val="000000"/>
                </a:solidFill>
                <a:latin typeface="Trebuchet MS" panose="020B0703020202090204" pitchFamily="34" charset="0"/>
              </a:rPr>
              <a:t> A, et al. Genomic alterations in DNA damage response (DDR) genes in HR+/HER2- metastatic breast cancer (</a:t>
            </a:r>
            <a:r>
              <a:rPr lang="en-IE" sz="1200" kern="1600" spc="-50" dirty="0" err="1">
                <a:solidFill>
                  <a:srgbClr val="000000"/>
                </a:solidFill>
                <a:latin typeface="Trebuchet MS" panose="020B0703020202090204" pitchFamily="34" charset="0"/>
              </a:rPr>
              <a:t>mBC</a:t>
            </a:r>
            <a:r>
              <a:rPr lang="en-IE" sz="1200" kern="1600" spc="-50" dirty="0">
                <a:solidFill>
                  <a:srgbClr val="000000"/>
                </a:solidFill>
                <a:latin typeface="Trebuchet MS" panose="020B0703020202090204" pitchFamily="34" charset="0"/>
              </a:rPr>
              <a:t>) and impact on clinical efficacy with Sacituzumab </a:t>
            </a:r>
            <a:r>
              <a:rPr lang="en-IE" sz="1200" kern="1600" spc="-50" dirty="0" err="1">
                <a:solidFill>
                  <a:srgbClr val="000000"/>
                </a:solidFill>
                <a:latin typeface="Trebuchet MS" panose="020B0703020202090204" pitchFamily="34" charset="0"/>
              </a:rPr>
              <a:t>Govitecan</a:t>
            </a:r>
            <a:r>
              <a:rPr lang="en-IE" sz="1200" kern="1600" spc="-50" dirty="0">
                <a:solidFill>
                  <a:srgbClr val="000000"/>
                </a:solidFill>
                <a:latin typeface="Trebuchet MS" panose="020B0703020202090204" pitchFamily="34" charset="0"/>
              </a:rPr>
              <a:t> (SG): biomarker results from TROPiCS-02 study. Presented at ASCO 2024  Abstract #1075</a:t>
            </a:r>
          </a:p>
          <a:p>
            <a:endParaRPr lang="en-IE" b="1" u="sng" dirty="0"/>
          </a:p>
          <a:p>
            <a:r>
              <a:rPr lang="en-IE" b="1" u="sng" dirty="0"/>
              <a:t>Abbreviations:</a:t>
            </a:r>
          </a:p>
          <a:p>
            <a:r>
              <a:rPr lang="en-IE" b="0" u="none" dirty="0"/>
              <a:t>SG, Sacituzumab </a:t>
            </a:r>
            <a:r>
              <a:rPr lang="en-IE" b="0" u="none" dirty="0" err="1"/>
              <a:t>govitecan</a:t>
            </a:r>
            <a:r>
              <a:rPr lang="en-IE" b="0" u="none" dirty="0">
                <a:solidFill>
                  <a:srgbClr val="000000"/>
                </a:solidFill>
              </a:rPr>
              <a:t>; TPC, treatment physician choice; DDR, DNA damage response; WT, wild type; MUT, mutant; ET, endocrine therapy; CT, chemotherapy</a:t>
            </a:r>
            <a:endParaRPr lang="en-IE" dirty="0"/>
          </a:p>
          <a:p>
            <a:endParaRPr lang="en-I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51046C-9DDE-4944-8983-F25CCB24C1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1065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indent="0">
              <a:lnSpc>
                <a:spcPts val="775"/>
              </a:lnSpc>
              <a:spcBef>
                <a:spcPts val="90"/>
              </a:spcBef>
              <a:buNone/>
            </a:pPr>
            <a:r>
              <a:rPr lang="en-IE" sz="1200" b="1" u="sng" kern="1600" spc="-50" dirty="0">
                <a:latin typeface="Trebuchet MS" panose="020B0703020202090204" pitchFamily="34" charset="0"/>
              </a:rPr>
              <a:t>Key Points:</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Of the 142 DDR pathway genes evaluated, 87 were mutated in this patient population</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In the BE population, PFS (Figure 2A) and OS (Figure 2B) benefit of SG vs TPC was greater (as shown by smaller HRs) for patients with vs without DDR mutations</a:t>
            </a:r>
          </a:p>
          <a:p>
            <a:pPr marL="12700" indent="0">
              <a:lnSpc>
                <a:spcPts val="775"/>
              </a:lnSpc>
              <a:spcBef>
                <a:spcPts val="90"/>
              </a:spcBef>
              <a:buNone/>
            </a:pPr>
            <a:endParaRPr lang="en-IE" sz="1200" kern="1600" spc="-50" dirty="0">
              <a:latin typeface="Trebuchet MS" panose="020B0703020202090204" pitchFamily="34" charset="0"/>
            </a:endParaRPr>
          </a:p>
          <a:p>
            <a:pPr marL="12700" indent="0">
              <a:lnSpc>
                <a:spcPts val="775"/>
              </a:lnSpc>
              <a:spcBef>
                <a:spcPts val="90"/>
              </a:spcBef>
              <a:buNone/>
            </a:pPr>
            <a:r>
              <a:rPr lang="en-IE" sz="1200" b="1" u="sng" kern="1600" spc="-50" dirty="0">
                <a:latin typeface="Trebuchet MS" panose="020B0703020202090204" pitchFamily="34" charset="0"/>
              </a:rPr>
              <a:t>References:</a:t>
            </a:r>
          </a:p>
          <a:p>
            <a:pPr marL="241300" indent="-228600">
              <a:lnSpc>
                <a:spcPts val="775"/>
              </a:lnSpc>
              <a:spcBef>
                <a:spcPts val="90"/>
              </a:spcBef>
              <a:buAutoNum type="arabicPeriod"/>
            </a:pPr>
            <a:r>
              <a:rPr lang="en-IE" sz="1200" kern="1600" spc="-50" dirty="0" err="1">
                <a:solidFill>
                  <a:srgbClr val="000000"/>
                </a:solidFill>
                <a:latin typeface="Trebuchet MS" panose="020B0703020202090204" pitchFamily="34" charset="0"/>
              </a:rPr>
              <a:t>Bardia</a:t>
            </a:r>
            <a:r>
              <a:rPr lang="en-IE" sz="1200" kern="1600" spc="-50" dirty="0">
                <a:solidFill>
                  <a:srgbClr val="000000"/>
                </a:solidFill>
                <a:latin typeface="Trebuchet MS" panose="020B0703020202090204" pitchFamily="34" charset="0"/>
              </a:rPr>
              <a:t> A, et al. Genomic alterations in DNA damage response (DDR) genes in HR+/HER2- metastatic breast cancer (</a:t>
            </a:r>
            <a:r>
              <a:rPr lang="en-IE" sz="1200" kern="1600" spc="-50" dirty="0" err="1">
                <a:solidFill>
                  <a:srgbClr val="000000"/>
                </a:solidFill>
                <a:latin typeface="Trebuchet MS" panose="020B0703020202090204" pitchFamily="34" charset="0"/>
              </a:rPr>
              <a:t>mBC</a:t>
            </a:r>
            <a:r>
              <a:rPr lang="en-IE" sz="1200" kern="1600" spc="-50" dirty="0">
                <a:solidFill>
                  <a:srgbClr val="000000"/>
                </a:solidFill>
                <a:latin typeface="Trebuchet MS" panose="020B0703020202090204" pitchFamily="34" charset="0"/>
              </a:rPr>
              <a:t>) and impact on clinical efficacy with Sacituzumab </a:t>
            </a:r>
            <a:r>
              <a:rPr lang="en-IE" sz="1200" kern="1600" spc="-50" dirty="0" err="1">
                <a:solidFill>
                  <a:srgbClr val="000000"/>
                </a:solidFill>
                <a:latin typeface="Trebuchet MS" panose="020B0703020202090204" pitchFamily="34" charset="0"/>
              </a:rPr>
              <a:t>Govitecan</a:t>
            </a:r>
            <a:r>
              <a:rPr lang="en-IE" sz="1200" kern="1600" spc="-50" dirty="0">
                <a:solidFill>
                  <a:srgbClr val="000000"/>
                </a:solidFill>
                <a:latin typeface="Trebuchet MS" panose="020B0703020202090204" pitchFamily="34" charset="0"/>
              </a:rPr>
              <a:t> (SG): biomarker results from TROPiCS-02 study. Presented at ASCO 2024  Abstract #1075</a:t>
            </a:r>
          </a:p>
          <a:p>
            <a:endParaRPr lang="en-IE" b="1" u="sng" dirty="0"/>
          </a:p>
          <a:p>
            <a:r>
              <a:rPr lang="en-IE" b="1" u="sng" dirty="0"/>
              <a:t>Abbreviations:</a:t>
            </a:r>
          </a:p>
          <a:p>
            <a:pPr marR="5080">
              <a:lnSpc>
                <a:spcPct val="107700"/>
              </a:lnSpc>
              <a:spcBef>
                <a:spcPts val="90"/>
              </a:spcBef>
            </a:pPr>
            <a:r>
              <a:rPr lang="en-IE" sz="1200" spc="10" dirty="0">
                <a:solidFill>
                  <a:srgbClr val="231F20"/>
                </a:solidFill>
                <a:latin typeface="Trebuchet MS" panose="020B0603020202020204" pitchFamily="34" charset="0"/>
                <a:cs typeface="Arial"/>
              </a:rPr>
              <a:t>BE,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biomarker-evaluable;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HR,</a:t>
            </a:r>
            <a:r>
              <a:rPr lang="en-IE" sz="1200" spc="4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hazard</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ratio;</a:t>
            </a:r>
            <a:r>
              <a:rPr lang="en-IE" sz="1200" spc="35" dirty="0">
                <a:solidFill>
                  <a:srgbClr val="231F20"/>
                </a:solidFill>
                <a:latin typeface="Trebuchet MS" panose="020B0603020202020204" pitchFamily="34" charset="0"/>
                <a:cs typeface="Arial"/>
              </a:rPr>
              <a:t> </a:t>
            </a:r>
            <a:r>
              <a:rPr lang="en-IE" sz="1200" dirty="0">
                <a:solidFill>
                  <a:srgbClr val="231F20"/>
                </a:solidFill>
                <a:latin typeface="Trebuchet MS" panose="020B0603020202020204" pitchFamily="34" charset="0"/>
                <a:cs typeface="Arial"/>
              </a:rPr>
              <a:t>ITT,</a:t>
            </a:r>
            <a:r>
              <a:rPr lang="en-IE" sz="1200" spc="4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intent-to-treat;</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OS,</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overall</a:t>
            </a:r>
            <a:r>
              <a:rPr lang="en-IE" sz="1200" spc="4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survival;</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PFS,</a:t>
            </a:r>
            <a:r>
              <a:rPr lang="en-IE" sz="1200" spc="35" dirty="0">
                <a:solidFill>
                  <a:srgbClr val="231F20"/>
                </a:solidFill>
                <a:latin typeface="Trebuchet MS" panose="020B0603020202020204" pitchFamily="34" charset="0"/>
                <a:cs typeface="Arial"/>
              </a:rPr>
              <a:t> </a:t>
            </a:r>
            <a:r>
              <a:rPr lang="en-IE" sz="1200" dirty="0">
                <a:solidFill>
                  <a:srgbClr val="231F20"/>
                </a:solidFill>
                <a:latin typeface="Trebuchet MS" panose="020B0603020202020204" pitchFamily="34" charset="0"/>
                <a:cs typeface="Arial"/>
              </a:rPr>
              <a:t>progression-</a:t>
            </a:r>
            <a:r>
              <a:rPr lang="en-IE" sz="1200" spc="10" dirty="0">
                <a:solidFill>
                  <a:srgbClr val="231F20"/>
                </a:solidFill>
                <a:latin typeface="Trebuchet MS" panose="020B0603020202020204" pitchFamily="34" charset="0"/>
                <a:cs typeface="Arial"/>
              </a:rPr>
              <a:t>free</a:t>
            </a:r>
            <a:r>
              <a:rPr lang="en-IE" sz="1200" spc="4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survival;</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SG,</a:t>
            </a:r>
            <a:r>
              <a:rPr lang="en-IE" sz="1200" spc="35" dirty="0">
                <a:solidFill>
                  <a:srgbClr val="231F20"/>
                </a:solidFill>
                <a:latin typeface="Trebuchet MS" panose="020B0603020202020204" pitchFamily="34" charset="0"/>
                <a:cs typeface="Arial"/>
              </a:rPr>
              <a:t> </a:t>
            </a:r>
            <a:r>
              <a:rPr lang="en-IE" sz="1200" spc="10" dirty="0" err="1">
                <a:solidFill>
                  <a:srgbClr val="231F20"/>
                </a:solidFill>
                <a:latin typeface="Trebuchet MS" panose="020B0603020202020204" pitchFamily="34" charset="0"/>
                <a:cs typeface="Arial"/>
              </a:rPr>
              <a:t>sacituzumab</a:t>
            </a:r>
            <a:r>
              <a:rPr lang="en-IE" sz="1200" spc="40" dirty="0">
                <a:solidFill>
                  <a:srgbClr val="231F20"/>
                </a:solidFill>
                <a:latin typeface="Trebuchet MS" panose="020B0603020202020204" pitchFamily="34" charset="0"/>
                <a:cs typeface="Arial"/>
              </a:rPr>
              <a:t> </a:t>
            </a:r>
            <a:r>
              <a:rPr lang="en-IE" sz="1200" spc="10" dirty="0" err="1">
                <a:solidFill>
                  <a:srgbClr val="231F20"/>
                </a:solidFill>
                <a:latin typeface="Trebuchet MS" panose="020B0603020202020204" pitchFamily="34" charset="0"/>
                <a:cs typeface="Arial"/>
              </a:rPr>
              <a:t>govitecan</a:t>
            </a:r>
            <a:r>
              <a:rPr lang="en-IE" sz="1200" spc="10" dirty="0">
                <a:solidFill>
                  <a:srgbClr val="231F20"/>
                </a:solidFill>
                <a:latin typeface="Trebuchet MS" panose="020B0603020202020204" pitchFamily="34" charset="0"/>
                <a:cs typeface="Arial"/>
              </a:rPr>
              <a:t>;</a:t>
            </a:r>
            <a:r>
              <a:rPr lang="en-IE" sz="1200" spc="3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TPC,</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treatment</a:t>
            </a:r>
            <a:r>
              <a:rPr lang="en-IE" sz="1200" spc="35" dirty="0">
                <a:solidFill>
                  <a:srgbClr val="231F20"/>
                </a:solidFill>
                <a:latin typeface="Trebuchet MS" panose="020B0603020202020204" pitchFamily="34" charset="0"/>
                <a:cs typeface="Arial"/>
              </a:rPr>
              <a:t> </a:t>
            </a:r>
            <a:r>
              <a:rPr lang="en-IE" sz="1200" spc="-25" dirty="0">
                <a:solidFill>
                  <a:srgbClr val="231F20"/>
                </a:solidFill>
                <a:latin typeface="Trebuchet MS" panose="020B0603020202020204" pitchFamily="34" charset="0"/>
                <a:cs typeface="Arial"/>
              </a:rPr>
              <a:t>of</a:t>
            </a:r>
            <a:r>
              <a:rPr lang="en-IE" sz="1200" spc="500" dirty="0">
                <a:solidFill>
                  <a:srgbClr val="231F20"/>
                </a:solidFill>
                <a:latin typeface="Trebuchet MS" panose="020B0603020202020204" pitchFamily="34" charset="0"/>
                <a:cs typeface="Arial"/>
              </a:rPr>
              <a:t> </a:t>
            </a:r>
            <a:r>
              <a:rPr lang="en-IE" sz="1200" dirty="0">
                <a:solidFill>
                  <a:srgbClr val="231F20"/>
                </a:solidFill>
                <a:latin typeface="Trebuchet MS" panose="020B0603020202020204" pitchFamily="34" charset="0"/>
                <a:cs typeface="Arial"/>
              </a:rPr>
              <a:t>physician’s</a:t>
            </a:r>
            <a:r>
              <a:rPr lang="en-IE" sz="1200" spc="10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choice; DDR, DNA damage response</a:t>
            </a:r>
            <a:endParaRPr lang="en-IE" sz="1200" dirty="0">
              <a:latin typeface="Trebuchet MS" panose="020B0603020202020204" pitchFamily="34" charset="0"/>
              <a:cs typeface="Arial"/>
            </a:endParaRPr>
          </a:p>
          <a:p>
            <a:endParaRPr lang="en-IE" dirty="0"/>
          </a:p>
          <a:p>
            <a:endParaRPr lang="en-I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51046C-9DDE-4944-8983-F25CCB24C1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9043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indent="0">
              <a:lnSpc>
                <a:spcPts val="775"/>
              </a:lnSpc>
              <a:spcBef>
                <a:spcPts val="90"/>
              </a:spcBef>
              <a:buNone/>
            </a:pPr>
            <a:r>
              <a:rPr lang="en-IE" sz="1200" b="1" u="sng" kern="1600" spc="-50" dirty="0">
                <a:latin typeface="Trebuchet MS" panose="020B0703020202090204" pitchFamily="34" charset="0"/>
              </a:rPr>
              <a:t>Key Points:</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As per slide</a:t>
            </a:r>
          </a:p>
          <a:p>
            <a:pPr marL="12700" indent="0">
              <a:lnSpc>
                <a:spcPts val="775"/>
              </a:lnSpc>
              <a:spcBef>
                <a:spcPts val="90"/>
              </a:spcBef>
              <a:buNone/>
            </a:pPr>
            <a:endParaRPr lang="en-IE" sz="1200" kern="1600" spc="-50" dirty="0">
              <a:latin typeface="Trebuchet MS" panose="020B0703020202090204" pitchFamily="34" charset="0"/>
            </a:endParaRPr>
          </a:p>
          <a:p>
            <a:pPr marL="12700" indent="0">
              <a:lnSpc>
                <a:spcPts val="775"/>
              </a:lnSpc>
              <a:spcBef>
                <a:spcPts val="90"/>
              </a:spcBef>
              <a:buNone/>
            </a:pPr>
            <a:r>
              <a:rPr lang="en-IE" sz="1200" b="1" u="sng" kern="1600" spc="-50" dirty="0">
                <a:latin typeface="Trebuchet MS" panose="020B0703020202090204" pitchFamily="34" charset="0"/>
              </a:rPr>
              <a:t>References:</a:t>
            </a:r>
          </a:p>
          <a:p>
            <a:pPr marL="241300" indent="-228600">
              <a:lnSpc>
                <a:spcPts val="775"/>
              </a:lnSpc>
              <a:spcBef>
                <a:spcPts val="90"/>
              </a:spcBef>
              <a:buAutoNum type="arabicPeriod"/>
            </a:pPr>
            <a:r>
              <a:rPr lang="en-IE" sz="1200" kern="1600" spc="-50" dirty="0" err="1">
                <a:solidFill>
                  <a:srgbClr val="000000"/>
                </a:solidFill>
                <a:latin typeface="Trebuchet MS" panose="020B0703020202090204" pitchFamily="34" charset="0"/>
              </a:rPr>
              <a:t>Bardia</a:t>
            </a:r>
            <a:r>
              <a:rPr lang="en-IE" sz="1200" kern="1600" spc="-50" dirty="0">
                <a:solidFill>
                  <a:srgbClr val="000000"/>
                </a:solidFill>
                <a:latin typeface="Trebuchet MS" panose="020B0703020202090204" pitchFamily="34" charset="0"/>
              </a:rPr>
              <a:t> A, et al. Genomic alterations in DNA damage response (DDR) genes in HR+/HER2- metastatic breast cancer (</a:t>
            </a:r>
            <a:r>
              <a:rPr lang="en-IE" sz="1200" kern="1600" spc="-50" dirty="0" err="1">
                <a:solidFill>
                  <a:srgbClr val="000000"/>
                </a:solidFill>
                <a:latin typeface="Trebuchet MS" panose="020B0703020202090204" pitchFamily="34" charset="0"/>
              </a:rPr>
              <a:t>mBC</a:t>
            </a:r>
            <a:r>
              <a:rPr lang="en-IE" sz="1200" kern="1600" spc="-50" dirty="0">
                <a:solidFill>
                  <a:srgbClr val="000000"/>
                </a:solidFill>
                <a:latin typeface="Trebuchet MS" panose="020B0703020202090204" pitchFamily="34" charset="0"/>
              </a:rPr>
              <a:t>) and impact on clinical efficacy with Sacituzumab </a:t>
            </a:r>
            <a:r>
              <a:rPr lang="en-IE" sz="1200" kern="1600" spc="-50" dirty="0" err="1">
                <a:solidFill>
                  <a:srgbClr val="000000"/>
                </a:solidFill>
                <a:latin typeface="Trebuchet MS" panose="020B0703020202090204" pitchFamily="34" charset="0"/>
              </a:rPr>
              <a:t>Govitecan</a:t>
            </a:r>
            <a:r>
              <a:rPr lang="en-IE" sz="1200" kern="1600" spc="-50" dirty="0">
                <a:solidFill>
                  <a:srgbClr val="000000"/>
                </a:solidFill>
                <a:latin typeface="Trebuchet MS" panose="020B0703020202090204" pitchFamily="34" charset="0"/>
              </a:rPr>
              <a:t> (SG): biomarker results from TROPiCS-02 study. Presented at ASCO 2024  Abstract #1075</a:t>
            </a:r>
          </a:p>
          <a:p>
            <a:endParaRPr lang="en-IE" b="1" u="sng" dirty="0"/>
          </a:p>
          <a:p>
            <a:r>
              <a:rPr lang="en-IE" b="1" u="sng" dirty="0"/>
              <a:t>Abbreviations:</a:t>
            </a:r>
          </a:p>
          <a:p>
            <a:r>
              <a:rPr lang="en-IE" sz="1200" dirty="0">
                <a:latin typeface="Trebuchet MS" panose="020B0603020202020204" pitchFamily="34" charset="0"/>
              </a:rPr>
              <a:t>BE, biomarker evaluable; DDR, DNA damage response; MUT, mutant; ORR, objective response rate; SG, </a:t>
            </a:r>
            <a:r>
              <a:rPr lang="en-IE" sz="1200" dirty="0" err="1">
                <a:latin typeface="Trebuchet MS" panose="020B0603020202020204" pitchFamily="34" charset="0"/>
              </a:rPr>
              <a:t>sacituzumab</a:t>
            </a:r>
            <a:r>
              <a:rPr lang="en-IE" sz="1200" dirty="0">
                <a:latin typeface="Trebuchet MS" panose="020B0603020202020204" pitchFamily="34" charset="0"/>
              </a:rPr>
              <a:t> </a:t>
            </a:r>
            <a:r>
              <a:rPr lang="en-IE" sz="1200" dirty="0" err="1">
                <a:latin typeface="Trebuchet MS" panose="020B0603020202020204" pitchFamily="34" charset="0"/>
              </a:rPr>
              <a:t>govitecan</a:t>
            </a:r>
            <a:r>
              <a:rPr lang="en-IE" sz="1200" dirty="0">
                <a:latin typeface="Trebuchet MS" panose="020B0603020202020204" pitchFamily="34" charset="0"/>
              </a:rPr>
              <a:t>; TPC, treatment of physician’s choice; WT, wild type.</a:t>
            </a:r>
          </a:p>
          <a:p>
            <a:endParaRPr lang="en-IE" dirty="0"/>
          </a:p>
          <a:p>
            <a:endParaRPr lang="en-IE" dirty="0"/>
          </a:p>
          <a:p>
            <a:endParaRPr lang="en-I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51046C-9DDE-4944-8983-F25CCB24C1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64581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indent="0">
              <a:lnSpc>
                <a:spcPts val="775"/>
              </a:lnSpc>
              <a:spcBef>
                <a:spcPts val="90"/>
              </a:spcBef>
              <a:buNone/>
            </a:pPr>
            <a:r>
              <a:rPr lang="en-IE" sz="1200" b="1" u="sng" kern="1600" spc="-50" dirty="0">
                <a:latin typeface="Trebuchet MS" panose="020B0703020202090204" pitchFamily="34" charset="0"/>
              </a:rPr>
              <a:t>Key Points:</a:t>
            </a:r>
          </a:p>
          <a:p>
            <a:pPr marL="184150" indent="-171450">
              <a:lnSpc>
                <a:spcPts val="775"/>
              </a:lnSpc>
              <a:spcBef>
                <a:spcPts val="90"/>
              </a:spcBef>
              <a:buFont typeface="Arial" panose="020B0604020202020204" pitchFamily="34" charset="0"/>
              <a:buChar char="•"/>
            </a:pPr>
            <a:r>
              <a:rPr lang="en-IE" sz="1200" b="0" u="none" kern="1600" spc="-50" dirty="0">
                <a:latin typeface="Trebuchet MS" panose="020B0703020202090204" pitchFamily="34" charset="0"/>
              </a:rPr>
              <a:t>To enrich for DDR genes that contribute to the predictive benefit of SG over TPC, each of the 87 mutated genes was omitted, 1 at a time, and genes for which the predictability was reduced were selected for further analyses (Figure 3)</a:t>
            </a:r>
          </a:p>
          <a:p>
            <a:pPr marL="184150" indent="-171450">
              <a:lnSpc>
                <a:spcPts val="775"/>
              </a:lnSpc>
              <a:spcBef>
                <a:spcPts val="90"/>
              </a:spcBef>
              <a:buFont typeface="Arial" panose="020B0604020202020204" pitchFamily="34" charset="0"/>
              <a:buChar char="•"/>
            </a:pPr>
            <a:r>
              <a:rPr lang="en-IE" sz="1200" b="0" u="none" kern="1600" spc="-50" dirty="0">
                <a:latin typeface="Trebuchet MS" panose="020B0703020202090204" pitchFamily="34" charset="0"/>
              </a:rPr>
              <a:t>By comparing the numeric HRs to the HR in the all-inclusive model (HR</a:t>
            </a:r>
            <a:r>
              <a:rPr lang="en-IE" sz="1200" b="0" u="none" kern="1600" spc="-50" baseline="-25000" dirty="0">
                <a:latin typeface="Trebuchet MS" panose="020B0703020202090204" pitchFamily="34" charset="0"/>
              </a:rPr>
              <a:t>0</a:t>
            </a:r>
            <a:r>
              <a:rPr lang="en-IE" sz="1200" b="0" u="none" kern="1600" spc="-50" dirty="0">
                <a:latin typeface="Trebuchet MS" panose="020B0703020202090204" pitchFamily="34" charset="0"/>
              </a:rPr>
              <a:t> ), the list of genes was separated out by their potential contribution to predictive effect in the full interaction model</a:t>
            </a:r>
            <a:endParaRPr lang="en-IE" sz="1200" kern="1600" spc="-50" dirty="0">
              <a:latin typeface="Trebuchet MS" panose="020B0703020202090204" pitchFamily="34" charset="0"/>
            </a:endParaRPr>
          </a:p>
          <a:p>
            <a:pPr marL="12700" indent="0">
              <a:lnSpc>
                <a:spcPts val="775"/>
              </a:lnSpc>
              <a:spcBef>
                <a:spcPts val="90"/>
              </a:spcBef>
              <a:buNone/>
            </a:pPr>
            <a:endParaRPr lang="en-IE" sz="1200" kern="1600" spc="-50" dirty="0">
              <a:latin typeface="Trebuchet MS" panose="020B0703020202090204" pitchFamily="34" charset="0"/>
            </a:endParaRPr>
          </a:p>
          <a:p>
            <a:pPr marL="12700" indent="0">
              <a:lnSpc>
                <a:spcPts val="775"/>
              </a:lnSpc>
              <a:spcBef>
                <a:spcPts val="90"/>
              </a:spcBef>
              <a:buNone/>
            </a:pPr>
            <a:r>
              <a:rPr lang="en-IE" sz="1200" b="1" u="sng" kern="1600" spc="-50" dirty="0">
                <a:latin typeface="Trebuchet MS" panose="020B0703020202090204" pitchFamily="34" charset="0"/>
              </a:rPr>
              <a:t>References:</a:t>
            </a:r>
          </a:p>
          <a:p>
            <a:pPr marL="241300" indent="-228600">
              <a:lnSpc>
                <a:spcPts val="775"/>
              </a:lnSpc>
              <a:spcBef>
                <a:spcPts val="90"/>
              </a:spcBef>
              <a:buAutoNum type="arabicPeriod"/>
            </a:pPr>
            <a:r>
              <a:rPr lang="en-IE" sz="1200" kern="1600" spc="-50" dirty="0" err="1">
                <a:solidFill>
                  <a:srgbClr val="000000"/>
                </a:solidFill>
                <a:latin typeface="Trebuchet MS" panose="020B0703020202090204" pitchFamily="34" charset="0"/>
              </a:rPr>
              <a:t>Bardia</a:t>
            </a:r>
            <a:r>
              <a:rPr lang="en-IE" sz="1200" kern="1600" spc="-50" dirty="0">
                <a:solidFill>
                  <a:srgbClr val="000000"/>
                </a:solidFill>
                <a:latin typeface="Trebuchet MS" panose="020B0703020202090204" pitchFamily="34" charset="0"/>
              </a:rPr>
              <a:t> A, et al. Genomic alterations in DNA damage response (DDR) genes in HR+/HER2- metastatic breast cancer (</a:t>
            </a:r>
            <a:r>
              <a:rPr lang="en-IE" sz="1200" kern="1600" spc="-50" dirty="0" err="1">
                <a:solidFill>
                  <a:srgbClr val="000000"/>
                </a:solidFill>
                <a:latin typeface="Trebuchet MS" panose="020B0703020202090204" pitchFamily="34" charset="0"/>
              </a:rPr>
              <a:t>mBC</a:t>
            </a:r>
            <a:r>
              <a:rPr lang="en-IE" sz="1200" kern="1600" spc="-50" dirty="0">
                <a:solidFill>
                  <a:srgbClr val="000000"/>
                </a:solidFill>
                <a:latin typeface="Trebuchet MS" panose="020B0703020202090204" pitchFamily="34" charset="0"/>
              </a:rPr>
              <a:t>) and impact on clinical efficacy with Sacituzumab </a:t>
            </a:r>
            <a:r>
              <a:rPr lang="en-IE" sz="1200" kern="1600" spc="-50" dirty="0" err="1">
                <a:solidFill>
                  <a:srgbClr val="000000"/>
                </a:solidFill>
                <a:latin typeface="Trebuchet MS" panose="020B0703020202090204" pitchFamily="34" charset="0"/>
              </a:rPr>
              <a:t>Govitecan</a:t>
            </a:r>
            <a:r>
              <a:rPr lang="en-IE" sz="1200" kern="1600" spc="-50" dirty="0">
                <a:solidFill>
                  <a:srgbClr val="000000"/>
                </a:solidFill>
                <a:latin typeface="Trebuchet MS" panose="020B0703020202090204" pitchFamily="34" charset="0"/>
              </a:rPr>
              <a:t> (SG): biomarker results from TROPiCS-02 study. Presented at ASCO 2024  Abstract #1075</a:t>
            </a:r>
          </a:p>
          <a:p>
            <a:endParaRPr lang="en-IE" b="1" u="sng" dirty="0"/>
          </a:p>
          <a:p>
            <a:r>
              <a:rPr lang="en-IE" b="1" u="sng" dirty="0"/>
              <a:t>Abbreviations:</a:t>
            </a:r>
          </a:p>
          <a:p>
            <a:pPr marL="41910">
              <a:lnSpc>
                <a:spcPct val="100000"/>
              </a:lnSpc>
              <a:spcBef>
                <a:spcPts val="40"/>
              </a:spcBef>
            </a:pPr>
            <a:r>
              <a:rPr lang="en-IE" sz="1200" spc="10" dirty="0">
                <a:solidFill>
                  <a:srgbClr val="231F20"/>
                </a:solidFill>
                <a:latin typeface="Trebuchet MS" panose="020B0603020202020204" pitchFamily="34" charset="0"/>
                <a:cs typeface="Arial"/>
              </a:rPr>
              <a:t>DDR,</a:t>
            </a:r>
            <a:r>
              <a:rPr lang="en-IE" sz="1200" spc="2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DNA</a:t>
            </a:r>
            <a:r>
              <a:rPr lang="en-IE" sz="120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damage</a:t>
            </a:r>
            <a:r>
              <a:rPr lang="en-IE" sz="1200" spc="2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response;</a:t>
            </a:r>
            <a:r>
              <a:rPr lang="en-IE" sz="1200" spc="3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HR,</a:t>
            </a:r>
            <a:r>
              <a:rPr lang="en-IE" sz="1200" spc="2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hazard</a:t>
            </a:r>
            <a:r>
              <a:rPr lang="en-IE" sz="1200" spc="3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ratio;</a:t>
            </a:r>
            <a:r>
              <a:rPr lang="en-IE" sz="1200" spc="2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MUT,</a:t>
            </a:r>
            <a:r>
              <a:rPr lang="en-IE" sz="1200" spc="3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mutant;</a:t>
            </a:r>
            <a:r>
              <a:rPr lang="en-IE" sz="1200" spc="2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SG,</a:t>
            </a:r>
            <a:r>
              <a:rPr lang="en-IE" sz="1200" spc="30" dirty="0">
                <a:solidFill>
                  <a:srgbClr val="231F20"/>
                </a:solidFill>
                <a:latin typeface="Trebuchet MS" panose="020B0603020202020204" pitchFamily="34" charset="0"/>
                <a:cs typeface="Arial"/>
              </a:rPr>
              <a:t> </a:t>
            </a:r>
            <a:r>
              <a:rPr lang="en-IE" sz="1200" spc="10" dirty="0" err="1">
                <a:solidFill>
                  <a:srgbClr val="231F20"/>
                </a:solidFill>
                <a:latin typeface="Trebuchet MS" panose="020B0603020202020204" pitchFamily="34" charset="0"/>
                <a:cs typeface="Arial"/>
              </a:rPr>
              <a:t>sacituzumab</a:t>
            </a:r>
            <a:r>
              <a:rPr lang="en-IE" sz="1200" spc="25" dirty="0">
                <a:solidFill>
                  <a:srgbClr val="231F20"/>
                </a:solidFill>
                <a:latin typeface="Trebuchet MS" panose="020B0603020202020204" pitchFamily="34" charset="0"/>
                <a:cs typeface="Arial"/>
              </a:rPr>
              <a:t> </a:t>
            </a:r>
            <a:r>
              <a:rPr lang="en-IE" sz="1200" spc="10" dirty="0" err="1">
                <a:solidFill>
                  <a:srgbClr val="231F20"/>
                </a:solidFill>
                <a:latin typeface="Trebuchet MS" panose="020B0603020202020204" pitchFamily="34" charset="0"/>
                <a:cs typeface="Arial"/>
              </a:rPr>
              <a:t>govitecan</a:t>
            </a:r>
            <a:r>
              <a:rPr lang="en-IE" sz="1200" spc="10" dirty="0">
                <a:solidFill>
                  <a:srgbClr val="231F20"/>
                </a:solidFill>
                <a:latin typeface="Trebuchet MS" panose="020B0603020202020204" pitchFamily="34" charset="0"/>
                <a:cs typeface="Arial"/>
              </a:rPr>
              <a:t>;</a:t>
            </a:r>
            <a:r>
              <a:rPr lang="en-IE" sz="1200" spc="2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TPC,</a:t>
            </a:r>
            <a:r>
              <a:rPr lang="en-IE" sz="1200" spc="2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treatment</a:t>
            </a:r>
            <a:r>
              <a:rPr lang="en-IE" sz="1200" spc="3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of</a:t>
            </a:r>
            <a:r>
              <a:rPr lang="en-IE" sz="1200" spc="2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physician's</a:t>
            </a:r>
            <a:r>
              <a:rPr lang="en-IE" sz="1200" spc="3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choice;</a:t>
            </a:r>
            <a:r>
              <a:rPr lang="en-IE" sz="1200" spc="2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WT,</a:t>
            </a:r>
            <a:r>
              <a:rPr lang="en-IE" sz="1200" spc="3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wild</a:t>
            </a:r>
            <a:r>
              <a:rPr lang="en-IE" sz="1200" spc="2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type.</a:t>
            </a:r>
            <a:endParaRPr lang="en-IE" sz="1200" dirty="0">
              <a:latin typeface="Trebuchet MS" panose="020B0603020202020204" pitchFamily="34" charset="0"/>
              <a:cs typeface="Arial"/>
            </a:endParaRPr>
          </a:p>
          <a:p>
            <a:endParaRPr lang="en-IE" dirty="0"/>
          </a:p>
          <a:p>
            <a:endParaRPr lang="en-IE" dirty="0"/>
          </a:p>
          <a:p>
            <a:endParaRPr lang="en-IE" dirty="0"/>
          </a:p>
          <a:p>
            <a:endParaRPr lang="en-I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51046C-9DDE-4944-8983-F25CCB24C1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5658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indent="0">
              <a:lnSpc>
                <a:spcPts val="775"/>
              </a:lnSpc>
              <a:spcBef>
                <a:spcPts val="90"/>
              </a:spcBef>
              <a:buNone/>
            </a:pPr>
            <a:r>
              <a:rPr lang="en-IE" sz="1200" b="1" u="sng" kern="1600" spc="-50" dirty="0">
                <a:latin typeface="Trebuchet MS" panose="020B0703020202090204" pitchFamily="34" charset="0"/>
              </a:rPr>
              <a:t>Key Points:</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Patients with DDR predictive contributing gene mutations in the BE population had numerically greater benefit in PFS vs WT (MUT HR = 0.333; WT HR =1.080) and OS (MUT HR = 0.337; WT HR = 1.155).</a:t>
            </a:r>
          </a:p>
          <a:p>
            <a:pPr marL="12700" indent="0">
              <a:lnSpc>
                <a:spcPts val="775"/>
              </a:lnSpc>
              <a:spcBef>
                <a:spcPts val="90"/>
              </a:spcBef>
              <a:buNone/>
            </a:pPr>
            <a:endParaRPr lang="en-IE" sz="1200" kern="1600" spc="-50" dirty="0">
              <a:latin typeface="Trebuchet MS" panose="020B0703020202090204" pitchFamily="34" charset="0"/>
            </a:endParaRPr>
          </a:p>
          <a:p>
            <a:pPr marL="12700" indent="0">
              <a:lnSpc>
                <a:spcPts val="775"/>
              </a:lnSpc>
              <a:spcBef>
                <a:spcPts val="90"/>
              </a:spcBef>
              <a:buNone/>
            </a:pPr>
            <a:r>
              <a:rPr lang="en-IE" sz="1200" b="1" u="sng" kern="1600" spc="-50" dirty="0">
                <a:latin typeface="Trebuchet MS" panose="020B0703020202090204" pitchFamily="34" charset="0"/>
              </a:rPr>
              <a:t>References:</a:t>
            </a:r>
          </a:p>
          <a:p>
            <a:pPr marL="241300" indent="-228600">
              <a:lnSpc>
                <a:spcPts val="775"/>
              </a:lnSpc>
              <a:spcBef>
                <a:spcPts val="90"/>
              </a:spcBef>
              <a:buAutoNum type="arabicPeriod"/>
            </a:pPr>
            <a:r>
              <a:rPr lang="en-IE" sz="1200" kern="1600" spc="-50" dirty="0" err="1">
                <a:solidFill>
                  <a:srgbClr val="000000"/>
                </a:solidFill>
                <a:latin typeface="Trebuchet MS" panose="020B0703020202090204" pitchFamily="34" charset="0"/>
              </a:rPr>
              <a:t>Bardia</a:t>
            </a:r>
            <a:r>
              <a:rPr lang="en-IE" sz="1200" kern="1600" spc="-50" dirty="0">
                <a:solidFill>
                  <a:srgbClr val="000000"/>
                </a:solidFill>
                <a:latin typeface="Trebuchet MS" panose="020B0703020202090204" pitchFamily="34" charset="0"/>
              </a:rPr>
              <a:t> A, et al. Genomic alterations in DNA damage response (DDR) genes in HR+/HER2- metastatic breast cancer (</a:t>
            </a:r>
            <a:r>
              <a:rPr lang="en-IE" sz="1200" kern="1600" spc="-50" dirty="0" err="1">
                <a:solidFill>
                  <a:srgbClr val="000000"/>
                </a:solidFill>
                <a:latin typeface="Trebuchet MS" panose="020B0703020202090204" pitchFamily="34" charset="0"/>
              </a:rPr>
              <a:t>mBC</a:t>
            </a:r>
            <a:r>
              <a:rPr lang="en-IE" sz="1200" kern="1600" spc="-50" dirty="0">
                <a:solidFill>
                  <a:srgbClr val="000000"/>
                </a:solidFill>
                <a:latin typeface="Trebuchet MS" panose="020B0703020202090204" pitchFamily="34" charset="0"/>
              </a:rPr>
              <a:t>) and impact on clinical efficacy with Sacituzumab </a:t>
            </a:r>
            <a:r>
              <a:rPr lang="en-IE" sz="1200" kern="1600" spc="-50" dirty="0" err="1">
                <a:solidFill>
                  <a:srgbClr val="000000"/>
                </a:solidFill>
                <a:latin typeface="Trebuchet MS" panose="020B0703020202090204" pitchFamily="34" charset="0"/>
              </a:rPr>
              <a:t>Govitecan</a:t>
            </a:r>
            <a:r>
              <a:rPr lang="en-IE" sz="1200" kern="1600" spc="-50" dirty="0">
                <a:solidFill>
                  <a:srgbClr val="000000"/>
                </a:solidFill>
                <a:latin typeface="Trebuchet MS" panose="020B0703020202090204" pitchFamily="34" charset="0"/>
              </a:rPr>
              <a:t> (SG): biomarker results from TROPiCS-02 study. Presented at ASCO 2024  Abstract #1075</a:t>
            </a:r>
          </a:p>
          <a:p>
            <a:endParaRPr lang="en-IE" b="1" u="sng" dirty="0"/>
          </a:p>
          <a:p>
            <a:r>
              <a:rPr lang="en-IE" b="1" u="sng" dirty="0"/>
              <a:t>Abbreviations:</a:t>
            </a:r>
          </a:p>
          <a:p>
            <a:pPr marR="5080">
              <a:lnSpc>
                <a:spcPct val="107700"/>
              </a:lnSpc>
              <a:spcBef>
                <a:spcPts val="90"/>
              </a:spcBef>
            </a:pPr>
            <a:r>
              <a:rPr lang="en-IE" sz="1200" spc="10" dirty="0">
                <a:solidFill>
                  <a:srgbClr val="231F20"/>
                </a:solidFill>
                <a:latin typeface="Trebuchet MS" panose="020B0603020202020204" pitchFamily="34" charset="0"/>
                <a:cs typeface="Arial"/>
              </a:rPr>
              <a:t>BE,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biomarker</a:t>
            </a:r>
            <a:r>
              <a:rPr lang="en-IE" sz="1200" spc="3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evaluable;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DDR,</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DNA</a:t>
            </a:r>
            <a:r>
              <a:rPr lang="en-IE" sz="1200" spc="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damage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response;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HR,</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hazard</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ratio;</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MUT,</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mutant;</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OS,</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overall</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survival;</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PFS,</a:t>
            </a:r>
            <a:r>
              <a:rPr lang="en-IE" sz="1200" spc="35" dirty="0">
                <a:solidFill>
                  <a:srgbClr val="231F20"/>
                </a:solidFill>
                <a:latin typeface="Trebuchet MS" panose="020B0603020202020204" pitchFamily="34" charset="0"/>
                <a:cs typeface="Arial"/>
              </a:rPr>
              <a:t> </a:t>
            </a:r>
            <a:r>
              <a:rPr lang="en-IE" sz="1200" dirty="0">
                <a:solidFill>
                  <a:srgbClr val="231F20"/>
                </a:solidFill>
                <a:latin typeface="Trebuchet MS" panose="020B0603020202020204" pitchFamily="34" charset="0"/>
                <a:cs typeface="Arial"/>
              </a:rPr>
              <a:t>progression-</a:t>
            </a:r>
            <a:r>
              <a:rPr lang="en-IE" sz="1200" spc="10" dirty="0">
                <a:solidFill>
                  <a:srgbClr val="231F20"/>
                </a:solidFill>
                <a:latin typeface="Trebuchet MS" panose="020B0603020202020204" pitchFamily="34" charset="0"/>
                <a:cs typeface="Arial"/>
              </a:rPr>
              <a:t>free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survival;</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SG,</a:t>
            </a:r>
            <a:r>
              <a:rPr lang="en-IE" sz="1200" spc="35" dirty="0">
                <a:solidFill>
                  <a:srgbClr val="231F20"/>
                </a:solidFill>
                <a:latin typeface="Trebuchet MS" panose="020B0603020202020204" pitchFamily="34" charset="0"/>
                <a:cs typeface="Arial"/>
              </a:rPr>
              <a:t> </a:t>
            </a:r>
            <a:r>
              <a:rPr lang="en-IE" sz="1200" spc="-10" dirty="0" err="1">
                <a:solidFill>
                  <a:srgbClr val="231F20"/>
                </a:solidFill>
                <a:latin typeface="Trebuchet MS" panose="020B0603020202020204" pitchFamily="34" charset="0"/>
                <a:cs typeface="Arial"/>
              </a:rPr>
              <a:t>sacituzumab</a:t>
            </a:r>
            <a:r>
              <a:rPr lang="en-IE" sz="1200" spc="500" dirty="0">
                <a:solidFill>
                  <a:srgbClr val="231F20"/>
                </a:solidFill>
                <a:latin typeface="Trebuchet MS" panose="020B0603020202020204" pitchFamily="34" charset="0"/>
                <a:cs typeface="Arial"/>
              </a:rPr>
              <a:t> </a:t>
            </a:r>
            <a:r>
              <a:rPr lang="en-IE" sz="1200" spc="10" dirty="0" err="1">
                <a:solidFill>
                  <a:srgbClr val="231F20"/>
                </a:solidFill>
                <a:latin typeface="Trebuchet MS" panose="020B0603020202020204" pitchFamily="34" charset="0"/>
                <a:cs typeface="Arial"/>
              </a:rPr>
              <a:t>govitecan</a:t>
            </a:r>
            <a:r>
              <a:rPr lang="en-IE" sz="1200" spc="10" dirty="0">
                <a:solidFill>
                  <a:srgbClr val="231F20"/>
                </a:solidFill>
                <a:latin typeface="Trebuchet MS" panose="020B0603020202020204" pitchFamily="34" charset="0"/>
                <a:cs typeface="Arial"/>
              </a:rPr>
              <a:t>; TPC,</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treatment</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of</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physician’s</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choice;</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WT,</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wild</a:t>
            </a:r>
            <a:r>
              <a:rPr lang="en-IE" sz="1200" spc="20" dirty="0">
                <a:solidFill>
                  <a:srgbClr val="231F20"/>
                </a:solidFill>
                <a:latin typeface="Trebuchet MS" panose="020B0603020202020204" pitchFamily="34" charset="0"/>
                <a:cs typeface="Arial"/>
              </a:rPr>
              <a:t> </a:t>
            </a:r>
            <a:r>
              <a:rPr lang="en-IE" sz="1200" spc="-20" dirty="0">
                <a:solidFill>
                  <a:srgbClr val="231F20"/>
                </a:solidFill>
                <a:latin typeface="Trebuchet MS" panose="020B0603020202020204" pitchFamily="34" charset="0"/>
                <a:cs typeface="Arial"/>
              </a:rPr>
              <a:t>type.</a:t>
            </a:r>
            <a:endParaRPr lang="en-IE" sz="1200" dirty="0">
              <a:latin typeface="Trebuchet MS" panose="020B0603020202020204" pitchFamily="34" charset="0"/>
              <a:cs typeface="Arial"/>
            </a:endParaRPr>
          </a:p>
          <a:p>
            <a:endParaRPr lang="en-IE" dirty="0"/>
          </a:p>
          <a:p>
            <a:endParaRPr lang="en-IE" dirty="0"/>
          </a:p>
          <a:p>
            <a:endParaRPr lang="en-IE" dirty="0"/>
          </a:p>
          <a:p>
            <a:endParaRPr lang="en-IE" dirty="0"/>
          </a:p>
          <a:p>
            <a:endParaRPr lang="en-I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51046C-9DDE-4944-8983-F25CCB24C1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27925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indent="0">
              <a:lnSpc>
                <a:spcPts val="775"/>
              </a:lnSpc>
              <a:spcBef>
                <a:spcPts val="90"/>
              </a:spcBef>
              <a:buNone/>
            </a:pPr>
            <a:r>
              <a:rPr lang="en-IE" sz="1200" b="1" u="sng" kern="1600" spc="-50" dirty="0">
                <a:latin typeface="Trebuchet MS" panose="020B0703020202090204" pitchFamily="34" charset="0"/>
              </a:rPr>
              <a:t>Key Points:</a:t>
            </a:r>
          </a:p>
          <a:p>
            <a:pPr marL="241300" indent="-228600">
              <a:lnSpc>
                <a:spcPts val="775"/>
              </a:lnSpc>
              <a:spcBef>
                <a:spcPts val="90"/>
              </a:spcBef>
              <a:buFont typeface="Arial" panose="020B0604020202020204" pitchFamily="34" charset="0"/>
              <a:buChar char="•"/>
            </a:pPr>
            <a:r>
              <a:rPr lang="en-IE" sz="1200" kern="1600" spc="-50" dirty="0">
                <a:latin typeface="Trebuchet MS" panose="020B0703020202090204" pitchFamily="34" charset="0"/>
              </a:rPr>
              <a:t>As per slide</a:t>
            </a:r>
          </a:p>
          <a:p>
            <a:pPr marL="12700" indent="0">
              <a:lnSpc>
                <a:spcPts val="775"/>
              </a:lnSpc>
              <a:spcBef>
                <a:spcPts val="90"/>
              </a:spcBef>
              <a:buNone/>
            </a:pPr>
            <a:endParaRPr lang="en-IE" sz="1200" kern="1600" spc="-50" dirty="0">
              <a:latin typeface="Trebuchet MS" panose="020B0703020202090204" pitchFamily="34" charset="0"/>
            </a:endParaRPr>
          </a:p>
          <a:p>
            <a:pPr marL="12700" indent="0">
              <a:lnSpc>
                <a:spcPts val="775"/>
              </a:lnSpc>
              <a:spcBef>
                <a:spcPts val="90"/>
              </a:spcBef>
              <a:buNone/>
            </a:pPr>
            <a:r>
              <a:rPr lang="en-IE" sz="1200" b="1" u="sng" kern="1600" spc="-50" dirty="0">
                <a:latin typeface="Trebuchet MS" panose="020B0703020202090204" pitchFamily="34" charset="0"/>
              </a:rPr>
              <a:t>References:</a:t>
            </a:r>
          </a:p>
          <a:p>
            <a:pPr marL="241300" indent="-228600">
              <a:lnSpc>
                <a:spcPts val="775"/>
              </a:lnSpc>
              <a:spcBef>
                <a:spcPts val="90"/>
              </a:spcBef>
              <a:buAutoNum type="arabicPeriod"/>
            </a:pPr>
            <a:r>
              <a:rPr lang="en-IE" sz="1200" kern="1600" spc="-50" dirty="0" err="1">
                <a:solidFill>
                  <a:srgbClr val="000000"/>
                </a:solidFill>
                <a:latin typeface="Trebuchet MS" panose="020B0703020202090204" pitchFamily="34" charset="0"/>
              </a:rPr>
              <a:t>Bardia</a:t>
            </a:r>
            <a:r>
              <a:rPr lang="en-IE" sz="1200" kern="1600" spc="-50" dirty="0">
                <a:solidFill>
                  <a:srgbClr val="000000"/>
                </a:solidFill>
                <a:latin typeface="Trebuchet MS" panose="020B0703020202090204" pitchFamily="34" charset="0"/>
              </a:rPr>
              <a:t> A, et al. Genomic alterations in DNA damage response (DDR) genes in HR+/HER2- metastatic breast cancer (</a:t>
            </a:r>
            <a:r>
              <a:rPr lang="en-IE" sz="1200" kern="1600" spc="-50" dirty="0" err="1">
                <a:solidFill>
                  <a:srgbClr val="000000"/>
                </a:solidFill>
                <a:latin typeface="Trebuchet MS" panose="020B0703020202090204" pitchFamily="34" charset="0"/>
              </a:rPr>
              <a:t>mBC</a:t>
            </a:r>
            <a:r>
              <a:rPr lang="en-IE" sz="1200" kern="1600" spc="-50" dirty="0">
                <a:solidFill>
                  <a:srgbClr val="000000"/>
                </a:solidFill>
                <a:latin typeface="Trebuchet MS" panose="020B0703020202090204" pitchFamily="34" charset="0"/>
              </a:rPr>
              <a:t>) and impact on clinical efficacy with Sacituzumab </a:t>
            </a:r>
            <a:r>
              <a:rPr lang="en-IE" sz="1200" kern="1600" spc="-50" dirty="0" err="1">
                <a:solidFill>
                  <a:srgbClr val="000000"/>
                </a:solidFill>
                <a:latin typeface="Trebuchet MS" panose="020B0703020202090204" pitchFamily="34" charset="0"/>
              </a:rPr>
              <a:t>Govitecan</a:t>
            </a:r>
            <a:r>
              <a:rPr lang="en-IE" sz="1200" kern="1600" spc="-50" dirty="0">
                <a:solidFill>
                  <a:srgbClr val="000000"/>
                </a:solidFill>
                <a:latin typeface="Trebuchet MS" panose="020B0703020202090204" pitchFamily="34" charset="0"/>
              </a:rPr>
              <a:t> (SG): biomarker results from TROPiCS-02 study. Presented at ASCO 2024  Abstract #1075</a:t>
            </a:r>
          </a:p>
          <a:p>
            <a:endParaRPr lang="en-IE" b="1" u="sng" dirty="0"/>
          </a:p>
          <a:p>
            <a:r>
              <a:rPr lang="en-IE" b="1" u="sng" dirty="0"/>
              <a:t>Abbreviations:</a:t>
            </a:r>
          </a:p>
          <a:p>
            <a:pPr marR="5080">
              <a:lnSpc>
                <a:spcPct val="107700"/>
              </a:lnSpc>
              <a:spcBef>
                <a:spcPts val="90"/>
              </a:spcBef>
            </a:pPr>
            <a:r>
              <a:rPr lang="en-IE" sz="1200" spc="10" dirty="0">
                <a:solidFill>
                  <a:srgbClr val="231F20"/>
                </a:solidFill>
                <a:latin typeface="Trebuchet MS" panose="020B0603020202020204" pitchFamily="34" charset="0"/>
                <a:cs typeface="Arial"/>
              </a:rPr>
              <a:t>BE,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biomarker</a:t>
            </a:r>
            <a:r>
              <a:rPr lang="en-IE" sz="1200" spc="3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evaluable;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DDR,</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DNA</a:t>
            </a:r>
            <a:r>
              <a:rPr lang="en-IE" sz="1200" spc="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damage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response;</a:t>
            </a:r>
            <a:r>
              <a:rPr lang="en-IE" sz="1200" spc="35"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SG,</a:t>
            </a:r>
            <a:r>
              <a:rPr lang="en-IE" sz="1200" spc="35" dirty="0">
                <a:solidFill>
                  <a:srgbClr val="231F20"/>
                </a:solidFill>
                <a:latin typeface="Trebuchet MS" panose="020B0603020202020204" pitchFamily="34" charset="0"/>
                <a:cs typeface="Arial"/>
              </a:rPr>
              <a:t> </a:t>
            </a:r>
            <a:r>
              <a:rPr lang="en-IE" sz="1200" spc="-10" dirty="0" err="1">
                <a:solidFill>
                  <a:srgbClr val="231F20"/>
                </a:solidFill>
                <a:latin typeface="Trebuchet MS" panose="020B0603020202020204" pitchFamily="34" charset="0"/>
                <a:cs typeface="Arial"/>
              </a:rPr>
              <a:t>sacituzumab</a:t>
            </a:r>
            <a:r>
              <a:rPr lang="en-IE" sz="1200" spc="500" dirty="0">
                <a:solidFill>
                  <a:srgbClr val="231F20"/>
                </a:solidFill>
                <a:latin typeface="Trebuchet MS" panose="020B0603020202020204" pitchFamily="34" charset="0"/>
                <a:cs typeface="Arial"/>
              </a:rPr>
              <a:t> </a:t>
            </a:r>
            <a:r>
              <a:rPr lang="en-IE" sz="1200" spc="10" dirty="0" err="1">
                <a:solidFill>
                  <a:srgbClr val="231F20"/>
                </a:solidFill>
                <a:latin typeface="Trebuchet MS" panose="020B0603020202020204" pitchFamily="34" charset="0"/>
                <a:cs typeface="Arial"/>
              </a:rPr>
              <a:t>govitecan</a:t>
            </a:r>
            <a:r>
              <a:rPr lang="en-IE" sz="1200" spc="10" dirty="0">
                <a:solidFill>
                  <a:srgbClr val="231F20"/>
                </a:solidFill>
                <a:latin typeface="Trebuchet MS" panose="020B0603020202020204" pitchFamily="34" charset="0"/>
                <a:cs typeface="Arial"/>
              </a:rPr>
              <a:t>; TPC,</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treatment</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of</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physician’s</a:t>
            </a:r>
            <a:r>
              <a:rPr lang="en-IE" sz="1200" spc="20" dirty="0">
                <a:solidFill>
                  <a:srgbClr val="231F20"/>
                </a:solidFill>
                <a:latin typeface="Trebuchet MS" panose="020B0603020202020204" pitchFamily="34" charset="0"/>
                <a:cs typeface="Arial"/>
              </a:rPr>
              <a:t> </a:t>
            </a:r>
            <a:r>
              <a:rPr lang="en-IE" sz="1200" spc="10" dirty="0">
                <a:solidFill>
                  <a:srgbClr val="231F20"/>
                </a:solidFill>
                <a:latin typeface="Trebuchet MS" panose="020B0603020202020204" pitchFamily="34" charset="0"/>
                <a:cs typeface="Arial"/>
              </a:rPr>
              <a:t>choice</a:t>
            </a:r>
            <a:endParaRPr lang="en-IE" dirty="0"/>
          </a:p>
          <a:p>
            <a:endParaRPr lang="en-IE" dirty="0"/>
          </a:p>
          <a:p>
            <a:endParaRPr lang="en-IE" dirty="0"/>
          </a:p>
          <a:p>
            <a:endParaRPr lang="en-IE" dirty="0"/>
          </a:p>
          <a:p>
            <a:endParaRPr lang="en-IE" dirty="0"/>
          </a:p>
          <a:p>
            <a:endParaRPr lang="en-I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51046C-9DDE-4944-8983-F25CCB24C1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47460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Red">
    <p:bg>
      <p:bgRef idx="1001">
        <a:schemeClr val="bg1"/>
      </p:bgRef>
    </p:bg>
    <p:spTree>
      <p:nvGrpSpPr>
        <p:cNvPr id="1" name=""/>
        <p:cNvGrpSpPr/>
        <p:nvPr/>
      </p:nvGrpSpPr>
      <p:grpSpPr>
        <a:xfrm>
          <a:off x="0" y="0"/>
          <a:ext cx="0" cy="0"/>
          <a:chOff x="0" y="0"/>
          <a:chExt cx="0" cy="0"/>
        </a:xfrm>
      </p:grpSpPr>
      <p:sp>
        <p:nvSpPr>
          <p:cNvPr id="10" name="Snip Same Side Corner Rectangle 9">
            <a:extLst>
              <a:ext uri="{FF2B5EF4-FFF2-40B4-BE49-F238E27FC236}">
                <a16:creationId xmlns:a16="http://schemas.microsoft.com/office/drawing/2014/main" id="{543CA030-B9BB-F44B-87E8-9D88D615959F}"/>
              </a:ext>
            </a:extLst>
          </p:cNvPr>
          <p:cNvSpPr/>
          <p:nvPr userDrawn="1"/>
        </p:nvSpPr>
        <p:spPr>
          <a:xfrm rot="10800000">
            <a:off x="-3534" y="-7712"/>
            <a:ext cx="12242966" cy="3225964"/>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0 w 12246603"/>
              <a:gd name="connsiteY6" fmla="*/ 6897738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40341 w 12246603"/>
              <a:gd name="connsiteY5" fmla="*/ 5001703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26894 w 12246603"/>
              <a:gd name="connsiteY5" fmla="*/ 3293926 h 6897738"/>
              <a:gd name="connsiteX6" fmla="*/ 40341 w 12246603"/>
              <a:gd name="connsiteY6" fmla="*/ 4463820 h 6897738"/>
              <a:gd name="connsiteX7" fmla="*/ 0 w 12246603"/>
              <a:gd name="connsiteY7" fmla="*/ 1182761 h 6897738"/>
              <a:gd name="connsiteX8" fmla="*/ 8603213 w 12246603"/>
              <a:gd name="connsiteY8" fmla="*/ 0 h 6897738"/>
              <a:gd name="connsiteX0" fmla="*/ 8616660 w 12260050"/>
              <a:gd name="connsiteY0" fmla="*/ 0 h 6897738"/>
              <a:gd name="connsiteX1" fmla="*/ 8624025 w 12260050"/>
              <a:gd name="connsiteY1" fmla="*/ 2793 h 6897738"/>
              <a:gd name="connsiteX2" fmla="*/ 12233156 w 12260050"/>
              <a:gd name="connsiteY2" fmla="*/ 1182761 h 6897738"/>
              <a:gd name="connsiteX3" fmla="*/ 12233156 w 12260050"/>
              <a:gd name="connsiteY3" fmla="*/ 6897738 h 6897738"/>
              <a:gd name="connsiteX4" fmla="*/ 12260050 w 12260050"/>
              <a:gd name="connsiteY4" fmla="*/ 4557950 h 6897738"/>
              <a:gd name="connsiteX5" fmla="*/ 40341 w 12260050"/>
              <a:gd name="connsiteY5" fmla="*/ 3293926 h 6897738"/>
              <a:gd name="connsiteX6" fmla="*/ 0 w 12260050"/>
              <a:gd name="connsiteY6" fmla="*/ 3132562 h 6897738"/>
              <a:gd name="connsiteX7" fmla="*/ 13447 w 12260050"/>
              <a:gd name="connsiteY7" fmla="*/ 1182761 h 6897738"/>
              <a:gd name="connsiteX8" fmla="*/ 8616660 w 12260050"/>
              <a:gd name="connsiteY8" fmla="*/ 0 h 6897738"/>
              <a:gd name="connsiteX0" fmla="*/ 8616660 w 12260050"/>
              <a:gd name="connsiteY0" fmla="*/ 0 h 4557950"/>
              <a:gd name="connsiteX1" fmla="*/ 8624025 w 12260050"/>
              <a:gd name="connsiteY1" fmla="*/ 2793 h 4557950"/>
              <a:gd name="connsiteX2" fmla="*/ 12233156 w 12260050"/>
              <a:gd name="connsiteY2" fmla="*/ 1182761 h 4557950"/>
              <a:gd name="connsiteX3" fmla="*/ 12233156 w 12260050"/>
              <a:gd name="connsiteY3" fmla="*/ 3334268 h 4557950"/>
              <a:gd name="connsiteX4" fmla="*/ 12260050 w 12260050"/>
              <a:gd name="connsiteY4" fmla="*/ 4557950 h 4557950"/>
              <a:gd name="connsiteX5" fmla="*/ 40341 w 12260050"/>
              <a:gd name="connsiteY5" fmla="*/ 3293926 h 4557950"/>
              <a:gd name="connsiteX6" fmla="*/ 0 w 12260050"/>
              <a:gd name="connsiteY6" fmla="*/ 3132562 h 4557950"/>
              <a:gd name="connsiteX7" fmla="*/ 13447 w 12260050"/>
              <a:gd name="connsiteY7" fmla="*/ 1182761 h 4557950"/>
              <a:gd name="connsiteX8" fmla="*/ 8616660 w 12260050"/>
              <a:gd name="connsiteY8" fmla="*/ 0 h 4557950"/>
              <a:gd name="connsiteX0" fmla="*/ 8616660 w 12260050"/>
              <a:gd name="connsiteY0" fmla="*/ 0 h 3441844"/>
              <a:gd name="connsiteX1" fmla="*/ 8624025 w 12260050"/>
              <a:gd name="connsiteY1" fmla="*/ 2793 h 3441844"/>
              <a:gd name="connsiteX2" fmla="*/ 12233156 w 12260050"/>
              <a:gd name="connsiteY2" fmla="*/ 1182761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007950 h 3441844"/>
              <a:gd name="connsiteX8" fmla="*/ 8616660 w 12260050"/>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40341 w 12313838"/>
              <a:gd name="connsiteY5" fmla="*/ 3293926 h 3441844"/>
              <a:gd name="connsiteX6" fmla="*/ 0 w 12313838"/>
              <a:gd name="connsiteY6" fmla="*/ 3132562 h 3441844"/>
              <a:gd name="connsiteX7" fmla="*/ 13447 w 12313838"/>
              <a:gd name="connsiteY7" fmla="*/ 1007950 h 3441844"/>
              <a:gd name="connsiteX8" fmla="*/ 8616660 w 12313838"/>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132562 h 3441844"/>
              <a:gd name="connsiteX6" fmla="*/ 13447 w 12313838"/>
              <a:gd name="connsiteY6" fmla="*/ 1007950 h 3441844"/>
              <a:gd name="connsiteX7" fmla="*/ 8616660 w 12313838"/>
              <a:gd name="connsiteY7"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217086 h 3441844"/>
              <a:gd name="connsiteX6" fmla="*/ 13447 w 12313838"/>
              <a:gd name="connsiteY6" fmla="*/ 1007950 h 3441844"/>
              <a:gd name="connsiteX7" fmla="*/ 8616660 w 12313838"/>
              <a:gd name="connsiteY7" fmla="*/ 0 h 3441844"/>
              <a:gd name="connsiteX0" fmla="*/ 8616660 w 12313838"/>
              <a:gd name="connsiteY0" fmla="*/ 0 h 3320821"/>
              <a:gd name="connsiteX1" fmla="*/ 8624025 w 12313838"/>
              <a:gd name="connsiteY1" fmla="*/ 2793 h 3320821"/>
              <a:gd name="connsiteX2" fmla="*/ 12260050 w 12313838"/>
              <a:gd name="connsiteY2" fmla="*/ 994503 h 3320821"/>
              <a:gd name="connsiteX3" fmla="*/ 12313838 w 12313838"/>
              <a:gd name="connsiteY3" fmla="*/ 3320821 h 3320821"/>
              <a:gd name="connsiteX4" fmla="*/ 0 w 12313838"/>
              <a:gd name="connsiteY4" fmla="*/ 3217086 h 3320821"/>
              <a:gd name="connsiteX5" fmla="*/ 13447 w 12313838"/>
              <a:gd name="connsiteY5" fmla="*/ 1007950 h 3320821"/>
              <a:gd name="connsiteX6" fmla="*/ 8616660 w 12313838"/>
              <a:gd name="connsiteY6" fmla="*/ 0 h 3320821"/>
              <a:gd name="connsiteX0" fmla="*/ 8616660 w 12260050"/>
              <a:gd name="connsiteY0" fmla="*/ 0 h 3236297"/>
              <a:gd name="connsiteX1" fmla="*/ 8624025 w 12260050"/>
              <a:gd name="connsiteY1" fmla="*/ 2793 h 3236297"/>
              <a:gd name="connsiteX2" fmla="*/ 12260050 w 12260050"/>
              <a:gd name="connsiteY2" fmla="*/ 994503 h 3236297"/>
              <a:gd name="connsiteX3" fmla="*/ 12190893 w 12260050"/>
              <a:gd name="connsiteY3" fmla="*/ 3236297 h 3236297"/>
              <a:gd name="connsiteX4" fmla="*/ 0 w 12260050"/>
              <a:gd name="connsiteY4" fmla="*/ 3217086 h 3236297"/>
              <a:gd name="connsiteX5" fmla="*/ 13447 w 12260050"/>
              <a:gd name="connsiteY5" fmla="*/ 1007950 h 3236297"/>
              <a:gd name="connsiteX6" fmla="*/ 8616660 w 12260050"/>
              <a:gd name="connsiteY6" fmla="*/ 0 h 3236297"/>
              <a:gd name="connsiteX0" fmla="*/ 8616660 w 12260050"/>
              <a:gd name="connsiteY0" fmla="*/ 0 h 3217086"/>
              <a:gd name="connsiteX1" fmla="*/ 8624025 w 12260050"/>
              <a:gd name="connsiteY1" fmla="*/ 2793 h 3217086"/>
              <a:gd name="connsiteX2" fmla="*/ 12260050 w 12260050"/>
              <a:gd name="connsiteY2" fmla="*/ 994503 h 3217086"/>
              <a:gd name="connsiteX3" fmla="*/ 11745219 w 12260050"/>
              <a:gd name="connsiteY3" fmla="*/ 2951988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260050"/>
              <a:gd name="connsiteY0" fmla="*/ 0 h 3217086"/>
              <a:gd name="connsiteX1" fmla="*/ 8624025 w 12260050"/>
              <a:gd name="connsiteY1" fmla="*/ 2793 h 3217086"/>
              <a:gd name="connsiteX2" fmla="*/ 12260050 w 12260050"/>
              <a:gd name="connsiteY2" fmla="*/ 994503 h 3217086"/>
              <a:gd name="connsiteX3" fmla="*/ 12183209 w 12260050"/>
              <a:gd name="connsiteY3" fmla="*/ 3213245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198578"/>
              <a:gd name="connsiteY0" fmla="*/ 0 h 3217086"/>
              <a:gd name="connsiteX1" fmla="*/ 8624025 w 12198578"/>
              <a:gd name="connsiteY1" fmla="*/ 2793 h 3217086"/>
              <a:gd name="connsiteX2" fmla="*/ 12198578 w 12198578"/>
              <a:gd name="connsiteY2" fmla="*/ 986819 h 3217086"/>
              <a:gd name="connsiteX3" fmla="*/ 12183209 w 12198578"/>
              <a:gd name="connsiteY3" fmla="*/ 3213245 h 3217086"/>
              <a:gd name="connsiteX4" fmla="*/ 0 w 12198578"/>
              <a:gd name="connsiteY4" fmla="*/ 3217086 h 3217086"/>
              <a:gd name="connsiteX5" fmla="*/ 13447 w 12198578"/>
              <a:gd name="connsiteY5" fmla="*/ 1007950 h 3217086"/>
              <a:gd name="connsiteX6" fmla="*/ 8616660 w 12198578"/>
              <a:gd name="connsiteY6" fmla="*/ 0 h 3217086"/>
              <a:gd name="connsiteX0" fmla="*/ 8616660 w 12198578"/>
              <a:gd name="connsiteY0" fmla="*/ 0 h 3223755"/>
              <a:gd name="connsiteX1" fmla="*/ 8624025 w 12198578"/>
              <a:gd name="connsiteY1" fmla="*/ 2793 h 3223755"/>
              <a:gd name="connsiteX2" fmla="*/ 12198578 w 12198578"/>
              <a:gd name="connsiteY2" fmla="*/ 986819 h 3223755"/>
              <a:gd name="connsiteX3" fmla="*/ 12193720 w 12198578"/>
              <a:gd name="connsiteY3" fmla="*/ 3223755 h 3223755"/>
              <a:gd name="connsiteX4" fmla="*/ 0 w 12198578"/>
              <a:gd name="connsiteY4" fmla="*/ 3217086 h 3223755"/>
              <a:gd name="connsiteX5" fmla="*/ 13447 w 12198578"/>
              <a:gd name="connsiteY5" fmla="*/ 1007950 h 3223755"/>
              <a:gd name="connsiteX6" fmla="*/ 8616660 w 12198578"/>
              <a:gd name="connsiteY6" fmla="*/ 0 h 3223755"/>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57835 w 12242966"/>
              <a:gd name="connsiteY5" fmla="*/ 1007950 h 3225964"/>
              <a:gd name="connsiteX6" fmla="*/ 8661048 w 12242966"/>
              <a:gd name="connsiteY6" fmla="*/ 0 h 3225964"/>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31202 w 12242966"/>
              <a:gd name="connsiteY5" fmla="*/ 999072 h 3225964"/>
              <a:gd name="connsiteX6" fmla="*/ 8661048 w 12242966"/>
              <a:gd name="connsiteY6" fmla="*/ 0 h 3225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2966" h="3225964">
                <a:moveTo>
                  <a:pt x="8661048" y="0"/>
                </a:moveTo>
                <a:lnTo>
                  <a:pt x="8668413" y="2793"/>
                </a:lnTo>
                <a:lnTo>
                  <a:pt x="12242966" y="986819"/>
                </a:lnTo>
                <a:cubicBezTo>
                  <a:pt x="12241347" y="1732464"/>
                  <a:pt x="12239727" y="2478110"/>
                  <a:pt x="12238108" y="3223755"/>
                </a:cubicBezTo>
                <a:lnTo>
                  <a:pt x="0" y="3225964"/>
                </a:lnTo>
                <a:cubicBezTo>
                  <a:pt x="4482" y="2576030"/>
                  <a:pt x="26720" y="1649006"/>
                  <a:pt x="31202" y="999072"/>
                </a:cubicBezTo>
                <a:lnTo>
                  <a:pt x="8661048"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picture containing text&#10;&#10;Description automatically generated">
            <a:extLst>
              <a:ext uri="{FF2B5EF4-FFF2-40B4-BE49-F238E27FC236}">
                <a16:creationId xmlns:a16="http://schemas.microsoft.com/office/drawing/2014/main" id="{F79DFC0D-C14A-0C4D-84A1-CA377E7B386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7" name="Title 1">
            <a:extLst>
              <a:ext uri="{FF2B5EF4-FFF2-40B4-BE49-F238E27FC236}">
                <a16:creationId xmlns:a16="http://schemas.microsoft.com/office/drawing/2014/main" id="{6D208309-0462-8541-810A-1B44629BDA2B}"/>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2"/>
                </a:solidFill>
                <a:latin typeface="Trebuchet MS" panose="020B0703020202090204" pitchFamily="34" charset="0"/>
              </a:defRPr>
            </a:lvl1pPr>
          </a:lstStyle>
          <a:p>
            <a:r>
              <a:rPr lang="en-US"/>
              <a:t>Click to edit master title style</a:t>
            </a:r>
          </a:p>
        </p:txBody>
      </p:sp>
      <p:sp>
        <p:nvSpPr>
          <p:cNvPr id="8" name="Subtitle 2">
            <a:extLst>
              <a:ext uri="{FF2B5EF4-FFF2-40B4-BE49-F238E27FC236}">
                <a16:creationId xmlns:a16="http://schemas.microsoft.com/office/drawing/2014/main" id="{0028168B-6ACE-9E48-A8FC-7DAB851DA5C4}"/>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4" name="Slide Number Placeholder 5">
            <a:extLst>
              <a:ext uri="{FF2B5EF4-FFF2-40B4-BE49-F238E27FC236}">
                <a16:creationId xmlns:a16="http://schemas.microsoft.com/office/drawing/2014/main" id="{575D77BE-4FAC-F444-91E1-78A48998D11B}"/>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spTree>
    <p:extLst>
      <p:ext uri="{BB962C8B-B14F-4D97-AF65-F5344CB8AC3E}">
        <p14:creationId xmlns:p14="http://schemas.microsoft.com/office/powerpoint/2010/main" val="141086568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Divider Blue Gri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6890869-419C-404C-A780-60070061C651}"/>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5425" y="0"/>
            <a:ext cx="12195296" cy="6859854"/>
          </a:xfrm>
          <a:prstGeom prst="rect">
            <a:avLst/>
          </a:prstGeom>
        </p:spPr>
      </p:pic>
      <p:sp>
        <p:nvSpPr>
          <p:cNvPr id="5" name="Content Placeholder 2">
            <a:extLst>
              <a:ext uri="{FF2B5EF4-FFF2-40B4-BE49-F238E27FC236}">
                <a16:creationId xmlns:a16="http://schemas.microsoft.com/office/drawing/2014/main" id="{F1624BFA-3408-CB48-BB40-1B8DA80F0B9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1778438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Divider Red Gri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56BEA39-B9F1-154B-A579-1CFB9CE600F4}"/>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5425" y="0"/>
            <a:ext cx="12195296" cy="6859854"/>
          </a:xfrm>
          <a:prstGeom prst="rect">
            <a:avLst/>
          </a:prstGeom>
        </p:spPr>
      </p:pic>
      <p:sp>
        <p:nvSpPr>
          <p:cNvPr id="4" name="Content Placeholder 2">
            <a:extLst>
              <a:ext uri="{FF2B5EF4-FFF2-40B4-BE49-F238E27FC236}">
                <a16:creationId xmlns:a16="http://schemas.microsoft.com/office/drawing/2014/main" id="{BE766F11-A0B8-5043-BD39-F5EBBCBBFB2E}"/>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36643640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2-Divider Blue ">
    <p:spTree>
      <p:nvGrpSpPr>
        <p:cNvPr id="1" name=""/>
        <p:cNvGrpSpPr/>
        <p:nvPr/>
      </p:nvGrpSpPr>
      <p:grpSpPr>
        <a:xfrm>
          <a:off x="0" y="0"/>
          <a:ext cx="0" cy="0"/>
          <a:chOff x="0" y="0"/>
          <a:chExt cx="0" cy="0"/>
        </a:xfrm>
      </p:grpSpPr>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2" y="0"/>
            <a:ext cx="12191998" cy="6858000"/>
          </a:xfrm>
          <a:prstGeom prst="rect">
            <a:avLst/>
          </a:prstGeom>
        </p:spPr>
        <p:txBody>
          <a:bodyPr anchor="ctr"/>
          <a:lstStyle>
            <a:lvl1pPr marL="0" indent="0" algn="r">
              <a:buNone/>
              <a:defRPr/>
            </a:lvl1pPr>
          </a:lstStyle>
          <a:p>
            <a:r>
              <a:rPr lang="en-US"/>
              <a:t>Insert photo by clicking on the image icon</a:t>
            </a:r>
          </a:p>
        </p:txBody>
      </p:sp>
      <p:sp>
        <p:nvSpPr>
          <p:cNvPr id="4" name="Content Placeholder 2">
            <a:extLst>
              <a:ext uri="{FF2B5EF4-FFF2-40B4-BE49-F238E27FC236}">
                <a16:creationId xmlns:a16="http://schemas.microsoft.com/office/drawing/2014/main" id="{E5181B7D-36C4-E247-A8BB-976A23D8CB6B}"/>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2808208095"/>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Divider Red">
    <p:spTree>
      <p:nvGrpSpPr>
        <p:cNvPr id="1" name=""/>
        <p:cNvGrpSpPr/>
        <p:nvPr/>
      </p:nvGrpSpPr>
      <p:grpSpPr>
        <a:xfrm>
          <a:off x="0" y="0"/>
          <a:ext cx="0" cy="0"/>
          <a:chOff x="0" y="0"/>
          <a:chExt cx="0" cy="0"/>
        </a:xfrm>
      </p:grpSpPr>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2" y="0"/>
            <a:ext cx="12191998" cy="6858000"/>
          </a:xfrm>
          <a:prstGeom prst="rect">
            <a:avLst/>
          </a:prstGeom>
        </p:spPr>
        <p:txBody>
          <a:bodyPr anchor="ctr"/>
          <a:lstStyle>
            <a:lvl1pPr marL="0" indent="0" algn="r">
              <a:buNone/>
              <a:defRPr/>
            </a:lvl1pPr>
          </a:lstStyle>
          <a:p>
            <a:r>
              <a:rPr lang="en-US"/>
              <a:t>Insert photo by clicking on the image icon</a:t>
            </a:r>
          </a:p>
        </p:txBody>
      </p:sp>
      <p:sp>
        <p:nvSpPr>
          <p:cNvPr id="4" name="Content Placeholder 2">
            <a:extLst>
              <a:ext uri="{FF2B5EF4-FFF2-40B4-BE49-F238E27FC236}">
                <a16:creationId xmlns:a16="http://schemas.microsoft.com/office/drawing/2014/main" id="{1D111DE1-BD25-8B4A-BEFC-769203F0F0C7}"/>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395837204"/>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3-Divider Blu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10E3402-48B3-4143-B616-3016ADBBD5D2}"/>
              </a:ext>
            </a:extLst>
          </p:cNvPr>
          <p:cNvSpPr>
            <a:spLocks noGrp="1"/>
          </p:cNvSpPr>
          <p:nvPr>
            <p:ph type="pic" sz="quarter" idx="12" hasCustomPrompt="1"/>
          </p:nvPr>
        </p:nvSpPr>
        <p:spPr>
          <a:xfrm>
            <a:off x="9060873" y="0"/>
            <a:ext cx="3131127" cy="6858000"/>
          </a:xfrm>
        </p:spPr>
        <p:txBody>
          <a:bodyPr/>
          <a:lstStyle/>
          <a:p>
            <a:r>
              <a:rPr lang="en-US"/>
              <a:t>Insert Picture</a:t>
            </a:r>
          </a:p>
        </p:txBody>
      </p:sp>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4713316" y="0"/>
            <a:ext cx="3430939"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
        <p:nvSpPr>
          <p:cNvPr id="7" name="Content Placeholder 2">
            <a:extLst>
              <a:ext uri="{FF2B5EF4-FFF2-40B4-BE49-F238E27FC236}">
                <a16:creationId xmlns:a16="http://schemas.microsoft.com/office/drawing/2014/main" id="{1537B446-C9D8-6D44-B058-43523B81DBB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
        <p:nvSpPr>
          <p:cNvPr id="10" name="Picture Placeholder 4">
            <a:extLst>
              <a:ext uri="{FF2B5EF4-FFF2-40B4-BE49-F238E27FC236}">
                <a16:creationId xmlns:a16="http://schemas.microsoft.com/office/drawing/2014/main" id="{C908F25E-1A70-3543-A342-8DB155219B50}"/>
              </a:ext>
            </a:extLst>
          </p:cNvPr>
          <p:cNvSpPr>
            <a:spLocks noGrp="1"/>
          </p:cNvSpPr>
          <p:nvPr>
            <p:ph type="pic" sz="quarter" idx="13" hasCustomPrompt="1"/>
          </p:nvPr>
        </p:nvSpPr>
        <p:spPr>
          <a:xfrm>
            <a:off x="7005413" y="0"/>
            <a:ext cx="3470136"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Tree>
    <p:extLst>
      <p:ext uri="{BB962C8B-B14F-4D97-AF65-F5344CB8AC3E}">
        <p14:creationId xmlns:p14="http://schemas.microsoft.com/office/powerpoint/2010/main" val="1828506376"/>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3-Divider Re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10E3402-48B3-4143-B616-3016ADBBD5D2}"/>
              </a:ext>
            </a:extLst>
          </p:cNvPr>
          <p:cNvSpPr>
            <a:spLocks noGrp="1"/>
          </p:cNvSpPr>
          <p:nvPr>
            <p:ph type="pic" sz="quarter" idx="12" hasCustomPrompt="1"/>
          </p:nvPr>
        </p:nvSpPr>
        <p:spPr>
          <a:xfrm>
            <a:off x="9060873" y="0"/>
            <a:ext cx="3131127" cy="6858000"/>
          </a:xfrm>
        </p:spPr>
        <p:txBody>
          <a:bodyPr/>
          <a:lstStyle/>
          <a:p>
            <a:r>
              <a:rPr lang="en-US"/>
              <a:t>Insert Picture</a:t>
            </a:r>
          </a:p>
        </p:txBody>
      </p:sp>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4713316" y="0"/>
            <a:ext cx="3430939"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
        <p:nvSpPr>
          <p:cNvPr id="7" name="Content Placeholder 2">
            <a:extLst>
              <a:ext uri="{FF2B5EF4-FFF2-40B4-BE49-F238E27FC236}">
                <a16:creationId xmlns:a16="http://schemas.microsoft.com/office/drawing/2014/main" id="{1537B446-C9D8-6D44-B058-43523B81DBB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
        <p:nvSpPr>
          <p:cNvPr id="10" name="Picture Placeholder 4">
            <a:extLst>
              <a:ext uri="{FF2B5EF4-FFF2-40B4-BE49-F238E27FC236}">
                <a16:creationId xmlns:a16="http://schemas.microsoft.com/office/drawing/2014/main" id="{C908F25E-1A70-3543-A342-8DB155219B50}"/>
              </a:ext>
            </a:extLst>
          </p:cNvPr>
          <p:cNvSpPr>
            <a:spLocks noGrp="1"/>
          </p:cNvSpPr>
          <p:nvPr>
            <p:ph type="pic" sz="quarter" idx="13" hasCustomPrompt="1"/>
          </p:nvPr>
        </p:nvSpPr>
        <p:spPr>
          <a:xfrm>
            <a:off x="7005413" y="0"/>
            <a:ext cx="3470136"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Tree>
    <p:extLst>
      <p:ext uri="{BB962C8B-B14F-4D97-AF65-F5344CB8AC3E}">
        <p14:creationId xmlns:p14="http://schemas.microsoft.com/office/powerpoint/2010/main" val="1616985145"/>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ntent-Side By S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406140" cy="4351338"/>
          </a:xfrm>
          <a:prstGeom prst="rect">
            <a:avLst/>
          </a:prstGeom>
        </p:spPr>
        <p:txBody>
          <a:bodyPr anchor="ctr">
            <a:noAutofit/>
          </a:bodyPr>
          <a:lstStyle>
            <a:lvl1pPr marL="0" indent="0" algn="l">
              <a:lnSpc>
                <a:spcPct val="80000"/>
              </a:lnSpc>
              <a:buNone/>
              <a:defRPr sz="3200" b="1" i="0">
                <a:solidFill>
                  <a:schemeClr val="tx2"/>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7" name="Slide Number Placeholder 6">
            <a:extLst>
              <a:ext uri="{FF2B5EF4-FFF2-40B4-BE49-F238E27FC236}">
                <a16:creationId xmlns:a16="http://schemas.microsoft.com/office/drawing/2014/main" id="{81BB3B64-FFC3-D742-A6BD-5B3A95232C50}"/>
              </a:ext>
            </a:extLst>
          </p:cNvPr>
          <p:cNvSpPr>
            <a:spLocks noGrp="1"/>
          </p:cNvSpPr>
          <p:nvPr>
            <p:ph type="sldNum" sz="quarter" idx="12"/>
          </p:nvPr>
        </p:nvSpPr>
        <p:spPr/>
        <p:txBody>
          <a:bodyPr/>
          <a:lstStyle/>
          <a:p>
            <a:fld id="{4BEAA09E-D67E-864E-8466-C38E88600C4F}" type="slidenum">
              <a:rPr lang="en-US" smtClean="0"/>
              <a:t>‹#›</a:t>
            </a:fld>
            <a:endParaRPr lang="en-US"/>
          </a:p>
        </p:txBody>
      </p:sp>
      <p:cxnSp>
        <p:nvCxnSpPr>
          <p:cNvPr id="9" name="Straight Connector 8">
            <a:extLst>
              <a:ext uri="{FF2B5EF4-FFF2-40B4-BE49-F238E27FC236}">
                <a16:creationId xmlns:a16="http://schemas.microsoft.com/office/drawing/2014/main" id="{F113FFD9-00BB-A343-8353-85DCCB1A6FE5}"/>
              </a:ext>
            </a:extLst>
          </p:cNvPr>
          <p:cNvCxnSpPr>
            <a:cxnSpLocks/>
          </p:cNvCxnSpPr>
          <p:nvPr userDrawn="1"/>
        </p:nvCxnSpPr>
        <p:spPr>
          <a:xfrm>
            <a:off x="4260501" y="1628503"/>
            <a:ext cx="0" cy="347472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Text Placeholder 8">
            <a:extLst>
              <a:ext uri="{FF2B5EF4-FFF2-40B4-BE49-F238E27FC236}">
                <a16:creationId xmlns:a16="http://schemas.microsoft.com/office/drawing/2014/main" id="{56E2F89F-DE6E-8E49-BDFB-6B8DE8B72ABF}"/>
              </a:ext>
            </a:extLst>
          </p:cNvPr>
          <p:cNvSpPr>
            <a:spLocks noGrp="1"/>
          </p:cNvSpPr>
          <p:nvPr>
            <p:ph type="body" sz="quarter" idx="13"/>
          </p:nvPr>
        </p:nvSpPr>
        <p:spPr>
          <a:xfrm>
            <a:off x="4606972" y="800327"/>
            <a:ext cx="7157992" cy="5257346"/>
          </a:xfrm>
          <a:prstGeom prst="rect">
            <a:avLst/>
          </a:prstGeom>
        </p:spPr>
        <p:txBody>
          <a:bodyPr anchor="ctr">
            <a:noAutofit/>
          </a:bodyPr>
          <a:lstStyle>
            <a:lvl1pPr marL="0" marR="0" indent="0" algn="l" defTabSz="914400" rtl="0" eaLnBrk="1" fontAlgn="auto" latinLnBrk="0" hangingPunct="1">
              <a:lnSpc>
                <a:spcPct val="114000"/>
              </a:lnSpc>
              <a:spcBef>
                <a:spcPts val="0"/>
              </a:spcBef>
              <a:spcAft>
                <a:spcPts val="600"/>
              </a:spcAft>
              <a:buClr>
                <a:srgbClr val="54565B"/>
              </a:buClr>
              <a:buSzPct val="65000"/>
              <a:buFont typeface="Monaco" pitchFamily="2" charset="77"/>
              <a:buNone/>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sz="1800" b="0">
                <a:solidFill>
                  <a:schemeClr val="tx1"/>
                </a:solidFill>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sz="1600"/>
            </a:lvl3pPr>
            <a:lvl4pPr marL="693738" indent="-169863" algn="l" defTabSz="914400" rtl="0" eaLnBrk="1" latinLnBrk="0" hangingPunct="1">
              <a:lnSpc>
                <a:spcPct val="110000"/>
              </a:lnSpc>
              <a:spcBef>
                <a:spcPts val="0"/>
              </a:spcBef>
              <a:spcAft>
                <a:spcPts val="600"/>
              </a:spcAft>
              <a:buFont typeface="Apple Symbols" panose="02000000000000000000" pitchFamily="2" charset="-79"/>
              <a:buChar char="⎼"/>
              <a:tabLst/>
              <a:defRPr sz="1400"/>
            </a:lvl4pPr>
            <a:lvl5pPr marL="1260476" indent="-169863" algn="l" defTabSz="914400" rtl="0" eaLnBrk="1" latinLnBrk="0" hangingPunct="1">
              <a:lnSpc>
                <a:spcPct val="110000"/>
              </a:lnSpc>
              <a:spcBef>
                <a:spcPts val="0"/>
              </a:spcBef>
              <a:spcAft>
                <a:spcPts val="600"/>
              </a:spcAft>
              <a:buFont typeface="Apple Symbols" panose="02000000000000000000" pitchFamily="2" charset="-79"/>
              <a:buChar char="⎼"/>
              <a:tabLst/>
              <a:defRPr/>
            </a:lvl5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0" name="Slide Number Placeholder 5">
            <a:extLst>
              <a:ext uri="{FF2B5EF4-FFF2-40B4-BE49-F238E27FC236}">
                <a16:creationId xmlns:a16="http://schemas.microsoft.com/office/drawing/2014/main" id="{3775700F-D6DD-FC44-88CD-E5700FB501F6}"/>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pic>
        <p:nvPicPr>
          <p:cNvPr id="8" name="Picture 7" descr="A picture containing text&#10;&#10;Description automatically generated">
            <a:extLst>
              <a:ext uri="{FF2B5EF4-FFF2-40B4-BE49-F238E27FC236}">
                <a16:creationId xmlns:a16="http://schemas.microsoft.com/office/drawing/2014/main" id="{D7782802-A9EB-EA49-9965-590F35318D7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42246500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Key Comparison Red">
    <p:bg>
      <p:bgPr>
        <a:solidFill>
          <a:schemeClr val="tx2"/>
        </a:solidFill>
        <a:effectLst/>
      </p:bgPr>
    </p:bg>
    <p:spTree>
      <p:nvGrpSpPr>
        <p:cNvPr id="1" name=""/>
        <p:cNvGrpSpPr/>
        <p:nvPr/>
      </p:nvGrpSpPr>
      <p:grpSpPr>
        <a:xfrm>
          <a:off x="0" y="0"/>
          <a:ext cx="0" cy="0"/>
          <a:chOff x="0" y="0"/>
          <a:chExt cx="0" cy="0"/>
        </a:xfrm>
      </p:grpSpPr>
      <p:sp>
        <p:nvSpPr>
          <p:cNvPr id="14" name="Pentagon 8">
            <a:extLst>
              <a:ext uri="{FF2B5EF4-FFF2-40B4-BE49-F238E27FC236}">
                <a16:creationId xmlns:a16="http://schemas.microsoft.com/office/drawing/2014/main" id="{2294D5E9-C604-D249-A162-97B6BCC778CB}"/>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3246001"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pic>
        <p:nvPicPr>
          <p:cNvPr id="15" name="Picture 14" descr="Logo&#10;&#10;Description automatically generated with low confidence">
            <a:extLst>
              <a:ext uri="{FF2B5EF4-FFF2-40B4-BE49-F238E27FC236}">
                <a16:creationId xmlns:a16="http://schemas.microsoft.com/office/drawing/2014/main" id="{997327DD-9F18-1840-A1AA-EC2C2D6CF99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8801" y="6053631"/>
            <a:ext cx="2270613" cy="849625"/>
          </a:xfrm>
          <a:prstGeom prst="rect">
            <a:avLst/>
          </a:prstGeom>
        </p:spPr>
      </p:pic>
    </p:spTree>
    <p:extLst>
      <p:ext uri="{BB962C8B-B14F-4D97-AF65-F5344CB8AC3E}">
        <p14:creationId xmlns:p14="http://schemas.microsoft.com/office/powerpoint/2010/main" val="3583555496"/>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Key Comparison Red-2">
    <p:spTree>
      <p:nvGrpSpPr>
        <p:cNvPr id="1" name=""/>
        <p:cNvGrpSpPr/>
        <p:nvPr/>
      </p:nvGrpSpPr>
      <p:grpSpPr>
        <a:xfrm>
          <a:off x="0" y="0"/>
          <a:ext cx="0" cy="0"/>
          <a:chOff x="0" y="0"/>
          <a:chExt cx="0" cy="0"/>
        </a:xfrm>
      </p:grpSpPr>
      <p:sp>
        <p:nvSpPr>
          <p:cNvPr id="10" name="Pentagon 8">
            <a:extLst>
              <a:ext uri="{FF2B5EF4-FFF2-40B4-BE49-F238E27FC236}">
                <a16:creationId xmlns:a16="http://schemas.microsoft.com/office/drawing/2014/main" id="{C11C197F-FD3C-B743-822B-A9CD2DF184F2}"/>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6614809"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sp>
        <p:nvSpPr>
          <p:cNvPr id="15" name="Content Placeholder 2">
            <a:extLst>
              <a:ext uri="{FF2B5EF4-FFF2-40B4-BE49-F238E27FC236}">
                <a16:creationId xmlns:a16="http://schemas.microsoft.com/office/drawing/2014/main" id="{2F93B52C-99E0-6345-BE08-BCC3936C5AD1}"/>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16" name="Content Placeholder 2">
            <a:extLst>
              <a:ext uri="{FF2B5EF4-FFF2-40B4-BE49-F238E27FC236}">
                <a16:creationId xmlns:a16="http://schemas.microsoft.com/office/drawing/2014/main" id="{BBA9DB84-564B-9F4F-931B-CC4ED34456A6}"/>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Rockwell Nova Light" panose="02060303020205020403" pitchFamily="18" charset="0"/>
              </a:defRPr>
            </a:lvl1pPr>
          </a:lstStyle>
          <a:p>
            <a:pPr lvl="0"/>
            <a:r>
              <a:rPr lang="en-US"/>
              <a:t>Edit master text styles</a:t>
            </a:r>
          </a:p>
        </p:txBody>
      </p:sp>
      <p:pic>
        <p:nvPicPr>
          <p:cNvPr id="12" name="Picture 11" descr="A picture containing text&#10;&#10;Description automatically generated">
            <a:extLst>
              <a:ext uri="{FF2B5EF4-FFF2-40B4-BE49-F238E27FC236}">
                <a16:creationId xmlns:a16="http://schemas.microsoft.com/office/drawing/2014/main" id="{ED80A7AC-9C57-8648-847F-4E901E93F35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
        <p:nvSpPr>
          <p:cNvPr id="7" name="Slide Number Placeholder 5">
            <a:extLst>
              <a:ext uri="{FF2B5EF4-FFF2-40B4-BE49-F238E27FC236}">
                <a16:creationId xmlns:a16="http://schemas.microsoft.com/office/drawing/2014/main" id="{C34C52C2-4347-6644-86FB-13CD9304DAF7}"/>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Tree>
    <p:extLst>
      <p:ext uri="{BB962C8B-B14F-4D97-AF65-F5344CB8AC3E}">
        <p14:creationId xmlns:p14="http://schemas.microsoft.com/office/powerpoint/2010/main" val="14867512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Key Comparison-Blue">
    <p:bg>
      <p:bgPr>
        <a:solidFill>
          <a:schemeClr val="accent1"/>
        </a:solidFill>
        <a:effectLst/>
      </p:bgPr>
    </p:bg>
    <p:spTree>
      <p:nvGrpSpPr>
        <p:cNvPr id="1" name=""/>
        <p:cNvGrpSpPr/>
        <p:nvPr/>
      </p:nvGrpSpPr>
      <p:grpSpPr>
        <a:xfrm>
          <a:off x="0" y="0"/>
          <a:ext cx="0" cy="0"/>
          <a:chOff x="0" y="0"/>
          <a:chExt cx="0" cy="0"/>
        </a:xfrm>
      </p:grpSpPr>
      <p:sp>
        <p:nvSpPr>
          <p:cNvPr id="14" name="Pentagon 8">
            <a:extLst>
              <a:ext uri="{FF2B5EF4-FFF2-40B4-BE49-F238E27FC236}">
                <a16:creationId xmlns:a16="http://schemas.microsoft.com/office/drawing/2014/main" id="{2294D5E9-C604-D249-A162-97B6BCC778CB}"/>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3246001"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pic>
        <p:nvPicPr>
          <p:cNvPr id="10" name="Picture 9" descr="Logo&#10;&#10;Description automatically generated with low confidence">
            <a:extLst>
              <a:ext uri="{FF2B5EF4-FFF2-40B4-BE49-F238E27FC236}">
                <a16:creationId xmlns:a16="http://schemas.microsoft.com/office/drawing/2014/main" id="{8990FAF9-85ED-2F49-BCBF-FE4365E289B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8801" y="6053631"/>
            <a:ext cx="2270613" cy="849625"/>
          </a:xfrm>
          <a:prstGeom prst="rect">
            <a:avLst/>
          </a:prstGeom>
        </p:spPr>
      </p:pic>
    </p:spTree>
    <p:extLst>
      <p:ext uri="{BB962C8B-B14F-4D97-AF65-F5344CB8AC3E}">
        <p14:creationId xmlns:p14="http://schemas.microsoft.com/office/powerpoint/2010/main" val="957093437"/>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Blue">
    <p:bg>
      <p:bgRef idx="1001">
        <a:schemeClr val="bg1"/>
      </p:bgRef>
    </p:bg>
    <p:spTree>
      <p:nvGrpSpPr>
        <p:cNvPr id="1" name=""/>
        <p:cNvGrpSpPr/>
        <p:nvPr/>
      </p:nvGrpSpPr>
      <p:grpSpPr>
        <a:xfrm>
          <a:off x="0" y="0"/>
          <a:ext cx="0" cy="0"/>
          <a:chOff x="0" y="0"/>
          <a:chExt cx="0" cy="0"/>
        </a:xfrm>
      </p:grpSpPr>
      <p:sp>
        <p:nvSpPr>
          <p:cNvPr id="10" name="Snip Same Side Corner Rectangle 9">
            <a:extLst>
              <a:ext uri="{FF2B5EF4-FFF2-40B4-BE49-F238E27FC236}">
                <a16:creationId xmlns:a16="http://schemas.microsoft.com/office/drawing/2014/main" id="{543CA030-B9BB-F44B-87E8-9D88D615959F}"/>
              </a:ext>
            </a:extLst>
          </p:cNvPr>
          <p:cNvSpPr/>
          <p:nvPr userDrawn="1"/>
        </p:nvSpPr>
        <p:spPr>
          <a:xfrm rot="10800000">
            <a:off x="0" y="0"/>
            <a:ext cx="12242966" cy="3225964"/>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0 w 12246603"/>
              <a:gd name="connsiteY6" fmla="*/ 6897738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40341 w 12246603"/>
              <a:gd name="connsiteY5" fmla="*/ 5001703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26894 w 12246603"/>
              <a:gd name="connsiteY5" fmla="*/ 3293926 h 6897738"/>
              <a:gd name="connsiteX6" fmla="*/ 40341 w 12246603"/>
              <a:gd name="connsiteY6" fmla="*/ 4463820 h 6897738"/>
              <a:gd name="connsiteX7" fmla="*/ 0 w 12246603"/>
              <a:gd name="connsiteY7" fmla="*/ 1182761 h 6897738"/>
              <a:gd name="connsiteX8" fmla="*/ 8603213 w 12246603"/>
              <a:gd name="connsiteY8" fmla="*/ 0 h 6897738"/>
              <a:gd name="connsiteX0" fmla="*/ 8616660 w 12260050"/>
              <a:gd name="connsiteY0" fmla="*/ 0 h 6897738"/>
              <a:gd name="connsiteX1" fmla="*/ 8624025 w 12260050"/>
              <a:gd name="connsiteY1" fmla="*/ 2793 h 6897738"/>
              <a:gd name="connsiteX2" fmla="*/ 12233156 w 12260050"/>
              <a:gd name="connsiteY2" fmla="*/ 1182761 h 6897738"/>
              <a:gd name="connsiteX3" fmla="*/ 12233156 w 12260050"/>
              <a:gd name="connsiteY3" fmla="*/ 6897738 h 6897738"/>
              <a:gd name="connsiteX4" fmla="*/ 12260050 w 12260050"/>
              <a:gd name="connsiteY4" fmla="*/ 4557950 h 6897738"/>
              <a:gd name="connsiteX5" fmla="*/ 40341 w 12260050"/>
              <a:gd name="connsiteY5" fmla="*/ 3293926 h 6897738"/>
              <a:gd name="connsiteX6" fmla="*/ 0 w 12260050"/>
              <a:gd name="connsiteY6" fmla="*/ 3132562 h 6897738"/>
              <a:gd name="connsiteX7" fmla="*/ 13447 w 12260050"/>
              <a:gd name="connsiteY7" fmla="*/ 1182761 h 6897738"/>
              <a:gd name="connsiteX8" fmla="*/ 8616660 w 12260050"/>
              <a:gd name="connsiteY8" fmla="*/ 0 h 6897738"/>
              <a:gd name="connsiteX0" fmla="*/ 8616660 w 12260050"/>
              <a:gd name="connsiteY0" fmla="*/ 0 h 4557950"/>
              <a:gd name="connsiteX1" fmla="*/ 8624025 w 12260050"/>
              <a:gd name="connsiteY1" fmla="*/ 2793 h 4557950"/>
              <a:gd name="connsiteX2" fmla="*/ 12233156 w 12260050"/>
              <a:gd name="connsiteY2" fmla="*/ 1182761 h 4557950"/>
              <a:gd name="connsiteX3" fmla="*/ 12233156 w 12260050"/>
              <a:gd name="connsiteY3" fmla="*/ 3334268 h 4557950"/>
              <a:gd name="connsiteX4" fmla="*/ 12260050 w 12260050"/>
              <a:gd name="connsiteY4" fmla="*/ 4557950 h 4557950"/>
              <a:gd name="connsiteX5" fmla="*/ 40341 w 12260050"/>
              <a:gd name="connsiteY5" fmla="*/ 3293926 h 4557950"/>
              <a:gd name="connsiteX6" fmla="*/ 0 w 12260050"/>
              <a:gd name="connsiteY6" fmla="*/ 3132562 h 4557950"/>
              <a:gd name="connsiteX7" fmla="*/ 13447 w 12260050"/>
              <a:gd name="connsiteY7" fmla="*/ 1182761 h 4557950"/>
              <a:gd name="connsiteX8" fmla="*/ 8616660 w 12260050"/>
              <a:gd name="connsiteY8" fmla="*/ 0 h 4557950"/>
              <a:gd name="connsiteX0" fmla="*/ 8616660 w 12260050"/>
              <a:gd name="connsiteY0" fmla="*/ 0 h 3441844"/>
              <a:gd name="connsiteX1" fmla="*/ 8624025 w 12260050"/>
              <a:gd name="connsiteY1" fmla="*/ 2793 h 3441844"/>
              <a:gd name="connsiteX2" fmla="*/ 12233156 w 12260050"/>
              <a:gd name="connsiteY2" fmla="*/ 1182761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007950 h 3441844"/>
              <a:gd name="connsiteX8" fmla="*/ 8616660 w 12260050"/>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40341 w 12313838"/>
              <a:gd name="connsiteY5" fmla="*/ 3293926 h 3441844"/>
              <a:gd name="connsiteX6" fmla="*/ 0 w 12313838"/>
              <a:gd name="connsiteY6" fmla="*/ 3132562 h 3441844"/>
              <a:gd name="connsiteX7" fmla="*/ 13447 w 12313838"/>
              <a:gd name="connsiteY7" fmla="*/ 1007950 h 3441844"/>
              <a:gd name="connsiteX8" fmla="*/ 8616660 w 12313838"/>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132562 h 3441844"/>
              <a:gd name="connsiteX6" fmla="*/ 13447 w 12313838"/>
              <a:gd name="connsiteY6" fmla="*/ 1007950 h 3441844"/>
              <a:gd name="connsiteX7" fmla="*/ 8616660 w 12313838"/>
              <a:gd name="connsiteY7"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217086 h 3441844"/>
              <a:gd name="connsiteX6" fmla="*/ 13447 w 12313838"/>
              <a:gd name="connsiteY6" fmla="*/ 1007950 h 3441844"/>
              <a:gd name="connsiteX7" fmla="*/ 8616660 w 12313838"/>
              <a:gd name="connsiteY7" fmla="*/ 0 h 3441844"/>
              <a:gd name="connsiteX0" fmla="*/ 8616660 w 12313838"/>
              <a:gd name="connsiteY0" fmla="*/ 0 h 3320821"/>
              <a:gd name="connsiteX1" fmla="*/ 8624025 w 12313838"/>
              <a:gd name="connsiteY1" fmla="*/ 2793 h 3320821"/>
              <a:gd name="connsiteX2" fmla="*/ 12260050 w 12313838"/>
              <a:gd name="connsiteY2" fmla="*/ 994503 h 3320821"/>
              <a:gd name="connsiteX3" fmla="*/ 12313838 w 12313838"/>
              <a:gd name="connsiteY3" fmla="*/ 3320821 h 3320821"/>
              <a:gd name="connsiteX4" fmla="*/ 0 w 12313838"/>
              <a:gd name="connsiteY4" fmla="*/ 3217086 h 3320821"/>
              <a:gd name="connsiteX5" fmla="*/ 13447 w 12313838"/>
              <a:gd name="connsiteY5" fmla="*/ 1007950 h 3320821"/>
              <a:gd name="connsiteX6" fmla="*/ 8616660 w 12313838"/>
              <a:gd name="connsiteY6" fmla="*/ 0 h 3320821"/>
              <a:gd name="connsiteX0" fmla="*/ 8616660 w 12260050"/>
              <a:gd name="connsiteY0" fmla="*/ 0 h 3236297"/>
              <a:gd name="connsiteX1" fmla="*/ 8624025 w 12260050"/>
              <a:gd name="connsiteY1" fmla="*/ 2793 h 3236297"/>
              <a:gd name="connsiteX2" fmla="*/ 12260050 w 12260050"/>
              <a:gd name="connsiteY2" fmla="*/ 994503 h 3236297"/>
              <a:gd name="connsiteX3" fmla="*/ 12190893 w 12260050"/>
              <a:gd name="connsiteY3" fmla="*/ 3236297 h 3236297"/>
              <a:gd name="connsiteX4" fmla="*/ 0 w 12260050"/>
              <a:gd name="connsiteY4" fmla="*/ 3217086 h 3236297"/>
              <a:gd name="connsiteX5" fmla="*/ 13447 w 12260050"/>
              <a:gd name="connsiteY5" fmla="*/ 1007950 h 3236297"/>
              <a:gd name="connsiteX6" fmla="*/ 8616660 w 12260050"/>
              <a:gd name="connsiteY6" fmla="*/ 0 h 3236297"/>
              <a:gd name="connsiteX0" fmla="*/ 8616660 w 12260050"/>
              <a:gd name="connsiteY0" fmla="*/ 0 h 3217086"/>
              <a:gd name="connsiteX1" fmla="*/ 8624025 w 12260050"/>
              <a:gd name="connsiteY1" fmla="*/ 2793 h 3217086"/>
              <a:gd name="connsiteX2" fmla="*/ 12260050 w 12260050"/>
              <a:gd name="connsiteY2" fmla="*/ 994503 h 3217086"/>
              <a:gd name="connsiteX3" fmla="*/ 11745219 w 12260050"/>
              <a:gd name="connsiteY3" fmla="*/ 2951988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260050"/>
              <a:gd name="connsiteY0" fmla="*/ 0 h 3217086"/>
              <a:gd name="connsiteX1" fmla="*/ 8624025 w 12260050"/>
              <a:gd name="connsiteY1" fmla="*/ 2793 h 3217086"/>
              <a:gd name="connsiteX2" fmla="*/ 12260050 w 12260050"/>
              <a:gd name="connsiteY2" fmla="*/ 994503 h 3217086"/>
              <a:gd name="connsiteX3" fmla="*/ 12183209 w 12260050"/>
              <a:gd name="connsiteY3" fmla="*/ 3213245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198578"/>
              <a:gd name="connsiteY0" fmla="*/ 0 h 3217086"/>
              <a:gd name="connsiteX1" fmla="*/ 8624025 w 12198578"/>
              <a:gd name="connsiteY1" fmla="*/ 2793 h 3217086"/>
              <a:gd name="connsiteX2" fmla="*/ 12198578 w 12198578"/>
              <a:gd name="connsiteY2" fmla="*/ 986819 h 3217086"/>
              <a:gd name="connsiteX3" fmla="*/ 12183209 w 12198578"/>
              <a:gd name="connsiteY3" fmla="*/ 3213245 h 3217086"/>
              <a:gd name="connsiteX4" fmla="*/ 0 w 12198578"/>
              <a:gd name="connsiteY4" fmla="*/ 3217086 h 3217086"/>
              <a:gd name="connsiteX5" fmla="*/ 13447 w 12198578"/>
              <a:gd name="connsiteY5" fmla="*/ 1007950 h 3217086"/>
              <a:gd name="connsiteX6" fmla="*/ 8616660 w 12198578"/>
              <a:gd name="connsiteY6" fmla="*/ 0 h 3217086"/>
              <a:gd name="connsiteX0" fmla="*/ 8616660 w 12198578"/>
              <a:gd name="connsiteY0" fmla="*/ 0 h 3223755"/>
              <a:gd name="connsiteX1" fmla="*/ 8624025 w 12198578"/>
              <a:gd name="connsiteY1" fmla="*/ 2793 h 3223755"/>
              <a:gd name="connsiteX2" fmla="*/ 12198578 w 12198578"/>
              <a:gd name="connsiteY2" fmla="*/ 986819 h 3223755"/>
              <a:gd name="connsiteX3" fmla="*/ 12193720 w 12198578"/>
              <a:gd name="connsiteY3" fmla="*/ 3223755 h 3223755"/>
              <a:gd name="connsiteX4" fmla="*/ 0 w 12198578"/>
              <a:gd name="connsiteY4" fmla="*/ 3217086 h 3223755"/>
              <a:gd name="connsiteX5" fmla="*/ 13447 w 12198578"/>
              <a:gd name="connsiteY5" fmla="*/ 1007950 h 3223755"/>
              <a:gd name="connsiteX6" fmla="*/ 8616660 w 12198578"/>
              <a:gd name="connsiteY6" fmla="*/ 0 h 3223755"/>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57835 w 12242966"/>
              <a:gd name="connsiteY5" fmla="*/ 1007950 h 3225964"/>
              <a:gd name="connsiteX6" fmla="*/ 8661048 w 12242966"/>
              <a:gd name="connsiteY6" fmla="*/ 0 h 3225964"/>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31202 w 12242966"/>
              <a:gd name="connsiteY5" fmla="*/ 999072 h 3225964"/>
              <a:gd name="connsiteX6" fmla="*/ 8661048 w 12242966"/>
              <a:gd name="connsiteY6" fmla="*/ 0 h 3225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2966" h="3225964">
                <a:moveTo>
                  <a:pt x="8661048" y="0"/>
                </a:moveTo>
                <a:lnTo>
                  <a:pt x="8668413" y="2793"/>
                </a:lnTo>
                <a:lnTo>
                  <a:pt x="12242966" y="986819"/>
                </a:lnTo>
                <a:cubicBezTo>
                  <a:pt x="12241347" y="1732464"/>
                  <a:pt x="12239727" y="2478110"/>
                  <a:pt x="12238108" y="3223755"/>
                </a:cubicBezTo>
                <a:lnTo>
                  <a:pt x="0" y="3225964"/>
                </a:lnTo>
                <a:cubicBezTo>
                  <a:pt x="4482" y="2576030"/>
                  <a:pt x="26720" y="1649006"/>
                  <a:pt x="31202" y="999072"/>
                </a:cubicBezTo>
                <a:lnTo>
                  <a:pt x="866104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id="{198E766B-09F6-1446-AA31-C4C5A450A666}"/>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pic>
        <p:nvPicPr>
          <p:cNvPr id="7" name="Picture 6" descr="A picture containing text&#10;&#10;Description automatically generated">
            <a:extLst>
              <a:ext uri="{FF2B5EF4-FFF2-40B4-BE49-F238E27FC236}">
                <a16:creationId xmlns:a16="http://schemas.microsoft.com/office/drawing/2014/main" id="{74EDF864-96D5-2B42-A4ED-FFDADB00D6D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8" name="Title 1">
            <a:extLst>
              <a:ext uri="{FF2B5EF4-FFF2-40B4-BE49-F238E27FC236}">
                <a16:creationId xmlns:a16="http://schemas.microsoft.com/office/drawing/2014/main" id="{AD17D43D-88B8-7F49-9F24-09DCFB537902}"/>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1"/>
                </a:solidFill>
                <a:latin typeface="Trebuchet MS" panose="020B0703020202090204" pitchFamily="34" charset="0"/>
              </a:defRPr>
            </a:lvl1pPr>
          </a:lstStyle>
          <a:p>
            <a:r>
              <a:rPr lang="en-US"/>
              <a:t>Click to edit master title style</a:t>
            </a:r>
          </a:p>
        </p:txBody>
      </p:sp>
      <p:sp>
        <p:nvSpPr>
          <p:cNvPr id="14" name="Subtitle 2">
            <a:extLst>
              <a:ext uri="{FF2B5EF4-FFF2-40B4-BE49-F238E27FC236}">
                <a16:creationId xmlns:a16="http://schemas.microsoft.com/office/drawing/2014/main" id="{E78C1A97-699A-DD4D-BD1B-C1C01A9E8AEB}"/>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127843845"/>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Key Comparison Blue-2">
    <p:spTree>
      <p:nvGrpSpPr>
        <p:cNvPr id="1" name=""/>
        <p:cNvGrpSpPr/>
        <p:nvPr/>
      </p:nvGrpSpPr>
      <p:grpSpPr>
        <a:xfrm>
          <a:off x="0" y="0"/>
          <a:ext cx="0" cy="0"/>
          <a:chOff x="0" y="0"/>
          <a:chExt cx="0" cy="0"/>
        </a:xfrm>
      </p:grpSpPr>
      <p:sp>
        <p:nvSpPr>
          <p:cNvPr id="10" name="Pentagon 8">
            <a:extLst>
              <a:ext uri="{FF2B5EF4-FFF2-40B4-BE49-F238E27FC236}">
                <a16:creationId xmlns:a16="http://schemas.microsoft.com/office/drawing/2014/main" id="{C11C197F-FD3C-B743-822B-A9CD2DF184F2}"/>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6614809"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sp>
        <p:nvSpPr>
          <p:cNvPr id="15" name="Content Placeholder 2">
            <a:extLst>
              <a:ext uri="{FF2B5EF4-FFF2-40B4-BE49-F238E27FC236}">
                <a16:creationId xmlns:a16="http://schemas.microsoft.com/office/drawing/2014/main" id="{2F93B52C-99E0-6345-BE08-BCC3936C5AD1}"/>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16" name="Content Placeholder 2">
            <a:extLst>
              <a:ext uri="{FF2B5EF4-FFF2-40B4-BE49-F238E27FC236}">
                <a16:creationId xmlns:a16="http://schemas.microsoft.com/office/drawing/2014/main" id="{BBA9DB84-564B-9F4F-931B-CC4ED34456A6}"/>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Rockwell Nova Light" panose="02060303020205020403" pitchFamily="18" charset="0"/>
              </a:defRPr>
            </a:lvl1pPr>
          </a:lstStyle>
          <a:p>
            <a:pPr lvl="0"/>
            <a:r>
              <a:rPr lang="en-US"/>
              <a:t>Edit master text styles</a:t>
            </a:r>
          </a:p>
        </p:txBody>
      </p:sp>
      <p:pic>
        <p:nvPicPr>
          <p:cNvPr id="12" name="Picture 11" descr="A picture containing text&#10;&#10;Description automatically generated">
            <a:extLst>
              <a:ext uri="{FF2B5EF4-FFF2-40B4-BE49-F238E27FC236}">
                <a16:creationId xmlns:a16="http://schemas.microsoft.com/office/drawing/2014/main" id="{3BF720D9-7666-144A-A95D-F9268E1BE7E7}"/>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
        <p:nvSpPr>
          <p:cNvPr id="7" name="Slide Number Placeholder 5">
            <a:extLst>
              <a:ext uri="{FF2B5EF4-FFF2-40B4-BE49-F238E27FC236}">
                <a16:creationId xmlns:a16="http://schemas.microsoft.com/office/drawing/2014/main" id="{B2721726-BD3B-5143-B62A-8F8E2439E4A6}"/>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Tree>
    <p:extLst>
      <p:ext uri="{BB962C8B-B14F-4D97-AF65-F5344CB8AC3E}">
        <p14:creationId xmlns:p14="http://schemas.microsoft.com/office/powerpoint/2010/main" val="35808731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Picture Split Blu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hasCustomPrompt="1"/>
          </p:nvPr>
        </p:nvSpPr>
        <p:spPr>
          <a:xfrm>
            <a:off x="5038852" y="-12192"/>
            <a:ext cx="7180556" cy="6882384"/>
          </a:xfrm>
          <a:custGeom>
            <a:avLst/>
            <a:gdLst>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0 w 7396987"/>
              <a:gd name="connsiteY7" fmla="*/ 1143023 h 6858000"/>
              <a:gd name="connsiteX8" fmla="*/ 1143023 w 7396987"/>
              <a:gd name="connsiteY8" fmla="*/ 0 h 6858000"/>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1143023 w 7396987"/>
              <a:gd name="connsiteY8" fmla="*/ 0 h 6858000"/>
              <a:gd name="connsiteX0" fmla="*/ 972335 w 7396987"/>
              <a:gd name="connsiteY0" fmla="*/ 12192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972335 w 7396987"/>
              <a:gd name="connsiteY8" fmla="*/ 12192 h 6858000"/>
              <a:gd name="connsiteX0" fmla="*/ 972335 w 7424396"/>
              <a:gd name="connsiteY0" fmla="*/ 24384 h 6870192"/>
              <a:gd name="connsiteX1" fmla="*/ 7424396 w 7424396"/>
              <a:gd name="connsiteY1" fmla="*/ 0 h 6870192"/>
              <a:gd name="connsiteX2" fmla="*/ 7396987 w 7424396"/>
              <a:gd name="connsiteY2" fmla="*/ 1155215 h 6870192"/>
              <a:gd name="connsiteX3" fmla="*/ 7396987 w 7424396"/>
              <a:gd name="connsiteY3" fmla="*/ 6870192 h 6870192"/>
              <a:gd name="connsiteX4" fmla="*/ 7396987 w 7424396"/>
              <a:gd name="connsiteY4" fmla="*/ 6870192 h 6870192"/>
              <a:gd name="connsiteX5" fmla="*/ 0 w 7424396"/>
              <a:gd name="connsiteY5" fmla="*/ 6870192 h 6870192"/>
              <a:gd name="connsiteX6" fmla="*/ 0 w 7424396"/>
              <a:gd name="connsiteY6" fmla="*/ 6870192 h 6870192"/>
              <a:gd name="connsiteX7" fmla="*/ 256032 w 7424396"/>
              <a:gd name="connsiteY7" fmla="*/ 2081807 h 6870192"/>
              <a:gd name="connsiteX8" fmla="*/ 972335 w 7424396"/>
              <a:gd name="connsiteY8" fmla="*/ 24384 h 6870192"/>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56032 w 7424396"/>
              <a:gd name="connsiteY7" fmla="*/ 2081807 h 6906768"/>
              <a:gd name="connsiteX8" fmla="*/ 972335 w 7424396"/>
              <a:gd name="connsiteY8" fmla="*/ 24384 h 6906768"/>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43840 w 7424396"/>
              <a:gd name="connsiteY7" fmla="*/ 2142767 h 6906768"/>
              <a:gd name="connsiteX8" fmla="*/ 972335 w 742439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1121664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3609142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24384 h 6882384"/>
              <a:gd name="connsiteX0" fmla="*/ 728495 w 7180556"/>
              <a:gd name="connsiteY0" fmla="*/ 1137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1137 h 6882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0556" h="6882384">
                <a:moveTo>
                  <a:pt x="728495" y="1137"/>
                </a:moveTo>
                <a:lnTo>
                  <a:pt x="7180556" y="0"/>
                </a:lnTo>
                <a:lnTo>
                  <a:pt x="7153147" y="1155215"/>
                </a:lnTo>
                <a:lnTo>
                  <a:pt x="7153147" y="6870192"/>
                </a:lnTo>
                <a:lnTo>
                  <a:pt x="7153147" y="6870192"/>
                </a:lnTo>
                <a:lnTo>
                  <a:pt x="3609142" y="6882384"/>
                </a:lnTo>
                <a:lnTo>
                  <a:pt x="1052955" y="6875772"/>
                </a:lnTo>
                <a:lnTo>
                  <a:pt x="0" y="2142767"/>
                </a:lnTo>
                <a:lnTo>
                  <a:pt x="728495" y="1137"/>
                </a:lnTo>
                <a:close/>
              </a:path>
            </a:pathLst>
          </a:custGeom>
        </p:spPr>
        <p:txBody>
          <a:bodyPr anchor="ctr"/>
          <a:lstStyle>
            <a:lvl1pPr marL="0" indent="0" algn="ctr">
              <a:buNone/>
              <a:defRPr/>
            </a:lvl1pPr>
          </a:lstStyle>
          <a:p>
            <a:r>
              <a:rPr lang="en-US"/>
              <a:t>Insert photo by clicking on the image icon</a:t>
            </a:r>
          </a:p>
        </p:txBody>
      </p:sp>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accent1"/>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7" name="Picture 6" descr="A picture containing text&#10;&#10;Description automatically generated">
            <a:extLst>
              <a:ext uri="{FF2B5EF4-FFF2-40B4-BE49-F238E27FC236}">
                <a16:creationId xmlns:a16="http://schemas.microsoft.com/office/drawing/2014/main" id="{84A72C24-4C79-2B45-A197-BD89F220A86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7253030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Picture Split Re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hasCustomPrompt="1"/>
          </p:nvPr>
        </p:nvSpPr>
        <p:spPr>
          <a:xfrm>
            <a:off x="5038852" y="-12192"/>
            <a:ext cx="7180556" cy="6882384"/>
          </a:xfrm>
          <a:custGeom>
            <a:avLst/>
            <a:gdLst>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0 w 7396987"/>
              <a:gd name="connsiteY7" fmla="*/ 1143023 h 6858000"/>
              <a:gd name="connsiteX8" fmla="*/ 1143023 w 7396987"/>
              <a:gd name="connsiteY8" fmla="*/ 0 h 6858000"/>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1143023 w 7396987"/>
              <a:gd name="connsiteY8" fmla="*/ 0 h 6858000"/>
              <a:gd name="connsiteX0" fmla="*/ 972335 w 7396987"/>
              <a:gd name="connsiteY0" fmla="*/ 12192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972335 w 7396987"/>
              <a:gd name="connsiteY8" fmla="*/ 12192 h 6858000"/>
              <a:gd name="connsiteX0" fmla="*/ 972335 w 7424396"/>
              <a:gd name="connsiteY0" fmla="*/ 24384 h 6870192"/>
              <a:gd name="connsiteX1" fmla="*/ 7424396 w 7424396"/>
              <a:gd name="connsiteY1" fmla="*/ 0 h 6870192"/>
              <a:gd name="connsiteX2" fmla="*/ 7396987 w 7424396"/>
              <a:gd name="connsiteY2" fmla="*/ 1155215 h 6870192"/>
              <a:gd name="connsiteX3" fmla="*/ 7396987 w 7424396"/>
              <a:gd name="connsiteY3" fmla="*/ 6870192 h 6870192"/>
              <a:gd name="connsiteX4" fmla="*/ 7396987 w 7424396"/>
              <a:gd name="connsiteY4" fmla="*/ 6870192 h 6870192"/>
              <a:gd name="connsiteX5" fmla="*/ 0 w 7424396"/>
              <a:gd name="connsiteY5" fmla="*/ 6870192 h 6870192"/>
              <a:gd name="connsiteX6" fmla="*/ 0 w 7424396"/>
              <a:gd name="connsiteY6" fmla="*/ 6870192 h 6870192"/>
              <a:gd name="connsiteX7" fmla="*/ 256032 w 7424396"/>
              <a:gd name="connsiteY7" fmla="*/ 2081807 h 6870192"/>
              <a:gd name="connsiteX8" fmla="*/ 972335 w 7424396"/>
              <a:gd name="connsiteY8" fmla="*/ 24384 h 6870192"/>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56032 w 7424396"/>
              <a:gd name="connsiteY7" fmla="*/ 2081807 h 6906768"/>
              <a:gd name="connsiteX8" fmla="*/ 972335 w 7424396"/>
              <a:gd name="connsiteY8" fmla="*/ 24384 h 6906768"/>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43840 w 7424396"/>
              <a:gd name="connsiteY7" fmla="*/ 2142767 h 6906768"/>
              <a:gd name="connsiteX8" fmla="*/ 972335 w 742439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1121664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3609142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24384 h 6882384"/>
              <a:gd name="connsiteX0" fmla="*/ 728495 w 7180556"/>
              <a:gd name="connsiteY0" fmla="*/ 1137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1137 h 6882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0556" h="6882384">
                <a:moveTo>
                  <a:pt x="728495" y="1137"/>
                </a:moveTo>
                <a:lnTo>
                  <a:pt x="7180556" y="0"/>
                </a:lnTo>
                <a:lnTo>
                  <a:pt x="7153147" y="1155215"/>
                </a:lnTo>
                <a:lnTo>
                  <a:pt x="7153147" y="6870192"/>
                </a:lnTo>
                <a:lnTo>
                  <a:pt x="7153147" y="6870192"/>
                </a:lnTo>
                <a:lnTo>
                  <a:pt x="3609142" y="6882384"/>
                </a:lnTo>
                <a:lnTo>
                  <a:pt x="1052955" y="6875772"/>
                </a:lnTo>
                <a:lnTo>
                  <a:pt x="0" y="2142767"/>
                </a:lnTo>
                <a:lnTo>
                  <a:pt x="728495" y="1137"/>
                </a:lnTo>
                <a:close/>
              </a:path>
            </a:pathLst>
          </a:custGeom>
        </p:spPr>
        <p:txBody>
          <a:bodyPr anchor="ctr"/>
          <a:lstStyle>
            <a:lvl1pPr marL="0" indent="0" algn="ctr">
              <a:buNone/>
              <a:defRPr/>
            </a:lvl1pPr>
          </a:lstStyle>
          <a:p>
            <a:r>
              <a:rPr lang="en-US"/>
              <a:t>Insert photo by clicking on the image icon</a:t>
            </a:r>
          </a:p>
        </p:txBody>
      </p:sp>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tx2"/>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7" name="Picture 6" descr="A picture containing text&#10;&#10;Description automatically generated">
            <a:extLst>
              <a:ext uri="{FF2B5EF4-FFF2-40B4-BE49-F238E27FC236}">
                <a16:creationId xmlns:a16="http://schemas.microsoft.com/office/drawing/2014/main" id="{8025DF2F-C64D-8F4D-B4DD-BC6EA0DEA09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17004533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Picture Split-Image">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6" name="Picture 5" descr="A picture containing person, indoor&#10;&#10;Description automatically generated">
            <a:extLst>
              <a:ext uri="{FF2B5EF4-FFF2-40B4-BE49-F238E27FC236}">
                <a16:creationId xmlns:a16="http://schemas.microsoft.com/office/drawing/2014/main" id="{5F48932E-3B1B-474B-9512-7DE411C5B9D9}"/>
              </a:ext>
            </a:extLst>
          </p:cNvPr>
          <p:cNvPicPr>
            <a:picLocks noChangeAspect="1"/>
          </p:cNvPicPr>
          <p:nvPr userDrawn="1"/>
        </p:nvPicPr>
        <p:blipFill rotWithShape="1">
          <a:blip r:embed="rId2">
            <a:extLst>
              <a:ext uri="{28A0092B-C50C-407E-A947-70E740481C1C}">
                <a14:useLocalDpi xmlns:a14="http://schemas.microsoft.com/office/drawing/2010/main"/>
              </a:ext>
            </a:extLst>
          </a:blip>
          <a:srcRect/>
          <a:stretch/>
        </p:blipFill>
        <p:spPr>
          <a:xfrm>
            <a:off x="5127058" y="0"/>
            <a:ext cx="7064942" cy="6858000"/>
          </a:xfrm>
          <a:prstGeom prst="rect">
            <a:avLst/>
          </a:prstGeom>
        </p:spPr>
      </p:pic>
      <p:pic>
        <p:nvPicPr>
          <p:cNvPr id="8" name="Picture 7" descr="A picture containing text&#10;&#10;Description automatically generated">
            <a:extLst>
              <a:ext uri="{FF2B5EF4-FFF2-40B4-BE49-F238E27FC236}">
                <a16:creationId xmlns:a16="http://schemas.microsoft.com/office/drawing/2014/main" id="{51CBFF64-B4A1-344B-AB45-4A280F7EC11C}"/>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17689954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ai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4" name="Text Placeholder 3">
            <a:extLst>
              <a:ext uri="{FF2B5EF4-FFF2-40B4-BE49-F238E27FC236}">
                <a16:creationId xmlns:a16="http://schemas.microsoft.com/office/drawing/2014/main" id="{AB1E31CD-65A3-BA4E-9C03-9CCFCA71BB8A}"/>
              </a:ext>
            </a:extLst>
          </p:cNvPr>
          <p:cNvSpPr>
            <a:spLocks noGrp="1"/>
          </p:cNvSpPr>
          <p:nvPr>
            <p:ph type="body" sz="quarter" idx="10"/>
          </p:nvPr>
        </p:nvSpPr>
        <p:spPr>
          <a:xfrm>
            <a:off x="577850" y="1417638"/>
            <a:ext cx="10972800" cy="4422775"/>
          </a:xfrm>
          <a:prstGeom prst="rect">
            <a:avLst/>
          </a:prstGeom>
        </p:spPr>
        <p:txBody>
          <a:bodyPr>
            <a:noAutofit/>
          </a:bodyPr>
          <a:lstStyle>
            <a:lvl1pPr>
              <a:defRPr sz="2000"/>
            </a:lvl1pPr>
            <a:lvl2pPr>
              <a:defRPr sz="1400"/>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A picture containing text&#10;&#10;Description automatically generated">
            <a:extLst>
              <a:ext uri="{FF2B5EF4-FFF2-40B4-BE49-F238E27FC236}">
                <a16:creationId xmlns:a16="http://schemas.microsoft.com/office/drawing/2014/main" id="{DBD3CE20-DD83-1646-A3A3-5473F29ACDFF}"/>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7031432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 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0" name="Slide Number Placeholder 5">
            <a:extLst>
              <a:ext uri="{FF2B5EF4-FFF2-40B4-BE49-F238E27FC236}">
                <a16:creationId xmlns:a16="http://schemas.microsoft.com/office/drawing/2014/main" id="{6CCA6249-8962-9949-96AE-7C11B8F0135F}"/>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cxnSp>
        <p:nvCxnSpPr>
          <p:cNvPr id="14" name="Straight Connector 13">
            <a:extLst>
              <a:ext uri="{FF2B5EF4-FFF2-40B4-BE49-F238E27FC236}">
                <a16:creationId xmlns:a16="http://schemas.microsoft.com/office/drawing/2014/main" id="{8775F5BB-F5E4-F444-B1D5-BA8D666C0827}"/>
              </a:ext>
            </a:extLst>
          </p:cNvPr>
          <p:cNvCxnSpPr>
            <a:cxnSpLocks/>
          </p:cNvCxnSpPr>
          <p:nvPr userDrawn="1"/>
        </p:nvCxnSpPr>
        <p:spPr>
          <a:xfrm>
            <a:off x="5885424"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1C10DD09-27B1-3B4A-B4A8-4390B6297FE5}"/>
              </a:ext>
            </a:extLst>
          </p:cNvPr>
          <p:cNvSpPr>
            <a:spLocks noGrp="1"/>
          </p:cNvSpPr>
          <p:nvPr>
            <p:ph type="body" sz="quarter" idx="15"/>
          </p:nvPr>
        </p:nvSpPr>
        <p:spPr>
          <a:xfrm>
            <a:off x="577849" y="1942676"/>
            <a:ext cx="5042621"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5" name="Text Placeholder 3">
            <a:extLst>
              <a:ext uri="{FF2B5EF4-FFF2-40B4-BE49-F238E27FC236}">
                <a16:creationId xmlns:a16="http://schemas.microsoft.com/office/drawing/2014/main" id="{7037DFCD-0E35-D440-845D-FF549CF24B73}"/>
              </a:ext>
            </a:extLst>
          </p:cNvPr>
          <p:cNvSpPr>
            <a:spLocks noGrp="1"/>
          </p:cNvSpPr>
          <p:nvPr>
            <p:ph type="body" sz="quarter" idx="16"/>
          </p:nvPr>
        </p:nvSpPr>
        <p:spPr>
          <a:xfrm>
            <a:off x="6151335" y="1942676"/>
            <a:ext cx="5042621"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pic>
        <p:nvPicPr>
          <p:cNvPr id="12" name="Picture 11" descr="A picture containing text&#10;&#10;Description automatically generated">
            <a:extLst>
              <a:ext uri="{FF2B5EF4-FFF2-40B4-BE49-F238E27FC236}">
                <a16:creationId xmlns:a16="http://schemas.microsoft.com/office/drawing/2014/main" id="{1B9D379B-1CB5-FB40-923F-25CED0978A30}"/>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8824363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 3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0" name="Slide Number Placeholder 5">
            <a:extLst>
              <a:ext uri="{FF2B5EF4-FFF2-40B4-BE49-F238E27FC236}">
                <a16:creationId xmlns:a16="http://schemas.microsoft.com/office/drawing/2014/main" id="{6CCA6249-8962-9949-96AE-7C11B8F0135F}"/>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cxnSp>
        <p:nvCxnSpPr>
          <p:cNvPr id="14" name="Straight Connector 13">
            <a:extLst>
              <a:ext uri="{FF2B5EF4-FFF2-40B4-BE49-F238E27FC236}">
                <a16:creationId xmlns:a16="http://schemas.microsoft.com/office/drawing/2014/main" id="{6ADF5480-C0C7-C64C-8BB2-74C63D4DEFC4}"/>
              </a:ext>
            </a:extLst>
          </p:cNvPr>
          <p:cNvCxnSpPr>
            <a:cxnSpLocks/>
          </p:cNvCxnSpPr>
          <p:nvPr userDrawn="1"/>
        </p:nvCxnSpPr>
        <p:spPr>
          <a:xfrm>
            <a:off x="4190736"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377EF41-0258-3B45-996A-6490BA874BBD}"/>
              </a:ext>
            </a:extLst>
          </p:cNvPr>
          <p:cNvCxnSpPr>
            <a:cxnSpLocks/>
          </p:cNvCxnSpPr>
          <p:nvPr userDrawn="1"/>
        </p:nvCxnSpPr>
        <p:spPr>
          <a:xfrm>
            <a:off x="7933680"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2" name="Text Placeholder 3">
            <a:extLst>
              <a:ext uri="{FF2B5EF4-FFF2-40B4-BE49-F238E27FC236}">
                <a16:creationId xmlns:a16="http://schemas.microsoft.com/office/drawing/2014/main" id="{7238BA6B-E620-AF4F-A0C3-8A5B9D5C11B6}"/>
              </a:ext>
            </a:extLst>
          </p:cNvPr>
          <p:cNvSpPr>
            <a:spLocks noGrp="1"/>
          </p:cNvSpPr>
          <p:nvPr>
            <p:ph type="body" sz="quarter" idx="15" hasCustomPrompt="1"/>
          </p:nvPr>
        </p:nvSpPr>
        <p:spPr>
          <a:xfrm>
            <a:off x="577850"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sz="1800"/>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7" name="Text Placeholder 3">
            <a:extLst>
              <a:ext uri="{FF2B5EF4-FFF2-40B4-BE49-F238E27FC236}">
                <a16:creationId xmlns:a16="http://schemas.microsoft.com/office/drawing/2014/main" id="{CE8F9A4A-9700-2E49-AA7D-4C819732798C}"/>
              </a:ext>
            </a:extLst>
          </p:cNvPr>
          <p:cNvSpPr>
            <a:spLocks noGrp="1"/>
          </p:cNvSpPr>
          <p:nvPr>
            <p:ph type="body" sz="quarter" idx="16" hasCustomPrompt="1"/>
          </p:nvPr>
        </p:nvSpPr>
        <p:spPr>
          <a:xfrm>
            <a:off x="4328757"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8" name="Text Placeholder 3">
            <a:extLst>
              <a:ext uri="{FF2B5EF4-FFF2-40B4-BE49-F238E27FC236}">
                <a16:creationId xmlns:a16="http://schemas.microsoft.com/office/drawing/2014/main" id="{C6FBE4AE-B4C8-AD4B-95AF-CB27A898FEC1}"/>
              </a:ext>
            </a:extLst>
          </p:cNvPr>
          <p:cNvSpPr>
            <a:spLocks noGrp="1"/>
          </p:cNvSpPr>
          <p:nvPr>
            <p:ph type="body" sz="quarter" idx="17" hasCustomPrompt="1"/>
          </p:nvPr>
        </p:nvSpPr>
        <p:spPr>
          <a:xfrm>
            <a:off x="8042340"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pic>
        <p:nvPicPr>
          <p:cNvPr id="13" name="Picture 12" descr="A picture containing text&#10;&#10;Description automatically generated">
            <a:extLst>
              <a:ext uri="{FF2B5EF4-FFF2-40B4-BE49-F238E27FC236}">
                <a16:creationId xmlns:a16="http://schemas.microsoft.com/office/drawing/2014/main" id="{62E86C9E-CB13-FE47-810D-ACC7D440614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41785456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Just Header + Footer">
    <p:spTree>
      <p:nvGrpSpPr>
        <p:cNvPr id="1" name=""/>
        <p:cNvGrpSpPr/>
        <p:nvPr/>
      </p:nvGrpSpPr>
      <p:grpSpPr>
        <a:xfrm>
          <a:off x="0" y="0"/>
          <a:ext cx="0" cy="0"/>
          <a:chOff x="0" y="0"/>
          <a:chExt cx="0" cy="0"/>
        </a:xfrm>
      </p:grpSpPr>
      <p:sp>
        <p:nvSpPr>
          <p:cNvPr id="8" name="Slide Number Placeholder 6">
            <a:extLst>
              <a:ext uri="{FF2B5EF4-FFF2-40B4-BE49-F238E27FC236}">
                <a16:creationId xmlns:a16="http://schemas.microsoft.com/office/drawing/2014/main" id="{F3949077-E0E8-B647-A11F-24C62D2D4087}"/>
              </a:ext>
            </a:extLst>
          </p:cNvPr>
          <p:cNvSpPr txBox="1">
            <a:spLocks/>
          </p:cNvSpPr>
          <p:nvPr userDrawn="1"/>
        </p:nvSpPr>
        <p:spPr>
          <a:xfrm>
            <a:off x="211015"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b="0" i="0" kern="1200">
                <a:solidFill>
                  <a:schemeClr val="tx1">
                    <a:lumMod val="40000"/>
                    <a:lumOff val="60000"/>
                  </a:schemeClr>
                </a:solidFill>
                <a:latin typeface="Trebuchet MS" panose="020B070302020209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BEAA09E-D67E-864E-8466-C38E88600C4F}" type="slidenum">
              <a:rPr lang="en-US" smtClean="0"/>
              <a:pPr/>
              <a:t>‹#›</a:t>
            </a:fld>
            <a:endParaRPr lang="en-US"/>
          </a:p>
        </p:txBody>
      </p:sp>
      <p:sp>
        <p:nvSpPr>
          <p:cNvPr id="6" name="Title 1">
            <a:extLst>
              <a:ext uri="{FF2B5EF4-FFF2-40B4-BE49-F238E27FC236}">
                <a16:creationId xmlns:a16="http://schemas.microsoft.com/office/drawing/2014/main" id="{F90A82CE-0D18-B941-A735-67EC495377B7}"/>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pic>
        <p:nvPicPr>
          <p:cNvPr id="7" name="Picture 6" descr="A picture containing text&#10;&#10;Description automatically generated">
            <a:extLst>
              <a:ext uri="{FF2B5EF4-FFF2-40B4-BE49-F238E27FC236}">
                <a16:creationId xmlns:a16="http://schemas.microsoft.com/office/drawing/2014/main" id="{2ECBF799-752D-3A48-BBAE-380CFE2E5BF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1016320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8" name="Slide Number Placeholder 6">
            <a:extLst>
              <a:ext uri="{FF2B5EF4-FFF2-40B4-BE49-F238E27FC236}">
                <a16:creationId xmlns:a16="http://schemas.microsoft.com/office/drawing/2014/main" id="{F3949077-E0E8-B647-A11F-24C62D2D4087}"/>
              </a:ext>
            </a:extLst>
          </p:cNvPr>
          <p:cNvSpPr txBox="1">
            <a:spLocks/>
          </p:cNvSpPr>
          <p:nvPr userDrawn="1"/>
        </p:nvSpPr>
        <p:spPr>
          <a:xfrm>
            <a:off x="211015"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b="0" i="0" kern="1200">
                <a:solidFill>
                  <a:schemeClr val="tx1">
                    <a:lumMod val="40000"/>
                    <a:lumOff val="60000"/>
                  </a:schemeClr>
                </a:solidFill>
                <a:latin typeface="Trebuchet MS" panose="020B070302020209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BEAA09E-D67E-864E-8466-C38E88600C4F}" type="slidenum">
              <a:rPr lang="en-US" smtClean="0"/>
              <a:pPr/>
              <a:t>‹#›</a:t>
            </a:fld>
            <a:endParaRPr lang="en-US"/>
          </a:p>
        </p:txBody>
      </p:sp>
      <p:pic>
        <p:nvPicPr>
          <p:cNvPr id="5" name="Picture 4" descr="A picture containing text&#10;&#10;Description automatically generated">
            <a:extLst>
              <a:ext uri="{FF2B5EF4-FFF2-40B4-BE49-F238E27FC236}">
                <a16:creationId xmlns:a16="http://schemas.microsoft.com/office/drawing/2014/main" id="{9EB3994F-086B-D541-830D-38982D59ACE7}"/>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6382265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ue Background">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5201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Add Image">
    <p:bg bwMode="grayWhite">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71CDD-03B6-5447-B8EF-BC2DD2AB7DD2}"/>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2"/>
                </a:solidFill>
                <a:latin typeface="Trebuchet MS" panose="020B070302020209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C3572D1E-ECF6-C04B-874C-31D977FFD310}"/>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Picture Placeholder 4">
            <a:extLst>
              <a:ext uri="{FF2B5EF4-FFF2-40B4-BE49-F238E27FC236}">
                <a16:creationId xmlns:a16="http://schemas.microsoft.com/office/drawing/2014/main" id="{99589CF8-D81C-414B-8E64-B34223E87508}"/>
              </a:ext>
            </a:extLst>
          </p:cNvPr>
          <p:cNvSpPr>
            <a:spLocks noGrp="1"/>
          </p:cNvSpPr>
          <p:nvPr>
            <p:ph type="pic" sz="quarter" idx="10" hasCustomPrompt="1"/>
          </p:nvPr>
        </p:nvSpPr>
        <p:spPr>
          <a:xfrm>
            <a:off x="-12189" y="-32658"/>
            <a:ext cx="12225688" cy="3222347"/>
          </a:xfrm>
          <a:custGeom>
            <a:avLst/>
            <a:gdLst>
              <a:gd name="connsiteX0" fmla="*/ 0 w 12191998"/>
              <a:gd name="connsiteY0" fmla="*/ 0 h 6858000"/>
              <a:gd name="connsiteX1" fmla="*/ 11048975 w 12191998"/>
              <a:gd name="connsiteY1" fmla="*/ 0 h 6858000"/>
              <a:gd name="connsiteX2" fmla="*/ 12191998 w 12191998"/>
              <a:gd name="connsiteY2" fmla="*/ 1143023 h 6858000"/>
              <a:gd name="connsiteX3" fmla="*/ 12191998 w 12191998"/>
              <a:gd name="connsiteY3" fmla="*/ 6858000 h 6858000"/>
              <a:gd name="connsiteX4" fmla="*/ 0 w 12191998"/>
              <a:gd name="connsiteY4" fmla="*/ 6858000 h 6858000"/>
              <a:gd name="connsiteX5" fmla="*/ 0 w 12191998"/>
              <a:gd name="connsiteY5" fmla="*/ 0 h 6858000"/>
              <a:gd name="connsiteX0" fmla="*/ 0 w 12195023"/>
              <a:gd name="connsiteY0" fmla="*/ 12192 h 6870192"/>
              <a:gd name="connsiteX1" fmla="*/ 12195023 w 12195023"/>
              <a:gd name="connsiteY1" fmla="*/ 0 h 6870192"/>
              <a:gd name="connsiteX2" fmla="*/ 12191998 w 12195023"/>
              <a:gd name="connsiteY2" fmla="*/ 1155215 h 6870192"/>
              <a:gd name="connsiteX3" fmla="*/ 12191998 w 12195023"/>
              <a:gd name="connsiteY3" fmla="*/ 6870192 h 6870192"/>
              <a:gd name="connsiteX4" fmla="*/ 0 w 12195023"/>
              <a:gd name="connsiteY4" fmla="*/ 6870192 h 6870192"/>
              <a:gd name="connsiteX5" fmla="*/ 0 w 12195023"/>
              <a:gd name="connsiteY5" fmla="*/ 12192 h 6870192"/>
              <a:gd name="connsiteX0" fmla="*/ 0 w 12195023"/>
              <a:gd name="connsiteY0" fmla="*/ 12192 h 6870192"/>
              <a:gd name="connsiteX1" fmla="*/ 12195023 w 12195023"/>
              <a:gd name="connsiteY1" fmla="*/ 0 h 6870192"/>
              <a:gd name="connsiteX2" fmla="*/ 12191998 w 12195023"/>
              <a:gd name="connsiteY2" fmla="*/ 1155215 h 6870192"/>
              <a:gd name="connsiteX3" fmla="*/ 5974078 w 12195023"/>
              <a:gd name="connsiteY3" fmla="*/ 6870192 h 6870192"/>
              <a:gd name="connsiteX4" fmla="*/ 0 w 12195023"/>
              <a:gd name="connsiteY4" fmla="*/ 6870192 h 6870192"/>
              <a:gd name="connsiteX5" fmla="*/ 0 w 12195023"/>
              <a:gd name="connsiteY5" fmla="*/ 12192 h 6870192"/>
              <a:gd name="connsiteX0" fmla="*/ 0 w 12204254"/>
              <a:gd name="connsiteY0" fmla="*/ 12192 h 6870192"/>
              <a:gd name="connsiteX1" fmla="*/ 12195023 w 12204254"/>
              <a:gd name="connsiteY1" fmla="*/ 0 h 6870192"/>
              <a:gd name="connsiteX2" fmla="*/ 12204190 w 12204254"/>
              <a:gd name="connsiteY2" fmla="*/ 5702831 h 6870192"/>
              <a:gd name="connsiteX3" fmla="*/ 5974078 w 12204254"/>
              <a:gd name="connsiteY3" fmla="*/ 6870192 h 6870192"/>
              <a:gd name="connsiteX4" fmla="*/ 0 w 12204254"/>
              <a:gd name="connsiteY4" fmla="*/ 6870192 h 6870192"/>
              <a:gd name="connsiteX5" fmla="*/ 0 w 12204254"/>
              <a:gd name="connsiteY5" fmla="*/ 12192 h 6870192"/>
              <a:gd name="connsiteX0" fmla="*/ 0 w 12204254"/>
              <a:gd name="connsiteY0" fmla="*/ 12192 h 6894576"/>
              <a:gd name="connsiteX1" fmla="*/ 12195023 w 12204254"/>
              <a:gd name="connsiteY1" fmla="*/ 0 h 6894576"/>
              <a:gd name="connsiteX2" fmla="*/ 12204190 w 12204254"/>
              <a:gd name="connsiteY2" fmla="*/ 5702831 h 6894576"/>
              <a:gd name="connsiteX3" fmla="*/ 3572254 w 12204254"/>
              <a:gd name="connsiteY3" fmla="*/ 6894576 h 6894576"/>
              <a:gd name="connsiteX4" fmla="*/ 0 w 12204254"/>
              <a:gd name="connsiteY4" fmla="*/ 6870192 h 6894576"/>
              <a:gd name="connsiteX5" fmla="*/ 0 w 12204254"/>
              <a:gd name="connsiteY5" fmla="*/ 12192 h 6894576"/>
              <a:gd name="connsiteX0" fmla="*/ 12192 w 12216446"/>
              <a:gd name="connsiteY0" fmla="*/ 12192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12192 w 12216446"/>
              <a:gd name="connsiteY5" fmla="*/ 12192 h 6894576"/>
              <a:gd name="connsiteX0" fmla="*/ 2956 w 12216446"/>
              <a:gd name="connsiteY0" fmla="*/ 1647028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2956 w 12216446"/>
              <a:gd name="connsiteY5" fmla="*/ 1647028 h 6894576"/>
              <a:gd name="connsiteX0" fmla="*/ 2956 w 12216681"/>
              <a:gd name="connsiteY0" fmla="*/ 0 h 5247548"/>
              <a:gd name="connsiteX1" fmla="*/ 12216452 w 12216681"/>
              <a:gd name="connsiteY1" fmla="*/ 52463 h 5247548"/>
              <a:gd name="connsiteX2" fmla="*/ 12216382 w 12216681"/>
              <a:gd name="connsiteY2" fmla="*/ 4055803 h 5247548"/>
              <a:gd name="connsiteX3" fmla="*/ 3584446 w 12216681"/>
              <a:gd name="connsiteY3" fmla="*/ 5247548 h 5247548"/>
              <a:gd name="connsiteX4" fmla="*/ 0 w 12216681"/>
              <a:gd name="connsiteY4" fmla="*/ 4077116 h 5247548"/>
              <a:gd name="connsiteX5" fmla="*/ 2956 w 12216681"/>
              <a:gd name="connsiteY5" fmla="*/ 0 h 5247548"/>
              <a:gd name="connsiteX0" fmla="*/ 2956 w 12216681"/>
              <a:gd name="connsiteY0" fmla="*/ 0 h 5201367"/>
              <a:gd name="connsiteX1" fmla="*/ 12216452 w 12216681"/>
              <a:gd name="connsiteY1" fmla="*/ 6282 h 5201367"/>
              <a:gd name="connsiteX2" fmla="*/ 12216382 w 12216681"/>
              <a:gd name="connsiteY2" fmla="*/ 4009622 h 5201367"/>
              <a:gd name="connsiteX3" fmla="*/ 3584446 w 12216681"/>
              <a:gd name="connsiteY3" fmla="*/ 5201367 h 5201367"/>
              <a:gd name="connsiteX4" fmla="*/ 0 w 12216681"/>
              <a:gd name="connsiteY4" fmla="*/ 4030935 h 5201367"/>
              <a:gd name="connsiteX5" fmla="*/ 2956 w 12216681"/>
              <a:gd name="connsiteY5" fmla="*/ 0 h 5201367"/>
              <a:gd name="connsiteX0" fmla="*/ 2956 w 12216681"/>
              <a:gd name="connsiteY0" fmla="*/ 1379172 h 5195085"/>
              <a:gd name="connsiteX1" fmla="*/ 12216452 w 12216681"/>
              <a:gd name="connsiteY1" fmla="*/ 0 h 5195085"/>
              <a:gd name="connsiteX2" fmla="*/ 12216382 w 12216681"/>
              <a:gd name="connsiteY2" fmla="*/ 4003340 h 5195085"/>
              <a:gd name="connsiteX3" fmla="*/ 3584446 w 12216681"/>
              <a:gd name="connsiteY3" fmla="*/ 5195085 h 5195085"/>
              <a:gd name="connsiteX4" fmla="*/ 0 w 12216681"/>
              <a:gd name="connsiteY4" fmla="*/ 4024653 h 5195085"/>
              <a:gd name="connsiteX5" fmla="*/ 2956 w 12216681"/>
              <a:gd name="connsiteY5" fmla="*/ 1379172 h 5195085"/>
              <a:gd name="connsiteX0" fmla="*/ 2956 w 12225688"/>
              <a:gd name="connsiteY0" fmla="*/ 67609 h 3883522"/>
              <a:gd name="connsiteX1" fmla="*/ 12225688 w 12225688"/>
              <a:gd name="connsiteY1" fmla="*/ 0 h 3883522"/>
              <a:gd name="connsiteX2" fmla="*/ 12216382 w 12225688"/>
              <a:gd name="connsiteY2" fmla="*/ 2691777 h 3883522"/>
              <a:gd name="connsiteX3" fmla="*/ 3584446 w 12225688"/>
              <a:gd name="connsiteY3" fmla="*/ 3883522 h 3883522"/>
              <a:gd name="connsiteX4" fmla="*/ 0 w 12225688"/>
              <a:gd name="connsiteY4" fmla="*/ 2713090 h 3883522"/>
              <a:gd name="connsiteX5" fmla="*/ 2956 w 12225688"/>
              <a:gd name="connsiteY5" fmla="*/ 67609 h 3883522"/>
              <a:gd name="connsiteX0" fmla="*/ 2956 w 12225688"/>
              <a:gd name="connsiteY0" fmla="*/ 0 h 3899040"/>
              <a:gd name="connsiteX1" fmla="*/ 12225688 w 12225688"/>
              <a:gd name="connsiteY1" fmla="*/ 15518 h 3899040"/>
              <a:gd name="connsiteX2" fmla="*/ 12216382 w 12225688"/>
              <a:gd name="connsiteY2" fmla="*/ 2707295 h 3899040"/>
              <a:gd name="connsiteX3" fmla="*/ 3584446 w 12225688"/>
              <a:gd name="connsiteY3" fmla="*/ 3899040 h 3899040"/>
              <a:gd name="connsiteX4" fmla="*/ 0 w 12225688"/>
              <a:gd name="connsiteY4" fmla="*/ 2728608 h 3899040"/>
              <a:gd name="connsiteX5" fmla="*/ 2956 w 12225688"/>
              <a:gd name="connsiteY5" fmla="*/ 0 h 389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25688" h="3899040">
                <a:moveTo>
                  <a:pt x="2956" y="0"/>
                </a:moveTo>
                <a:lnTo>
                  <a:pt x="12225688" y="15518"/>
                </a:lnTo>
                <a:cubicBezTo>
                  <a:pt x="12224680" y="400590"/>
                  <a:pt x="12217390" y="2322223"/>
                  <a:pt x="12216382" y="2707295"/>
                </a:cubicBezTo>
                <a:lnTo>
                  <a:pt x="3584446" y="3899040"/>
                </a:lnTo>
                <a:lnTo>
                  <a:pt x="0" y="2728608"/>
                </a:lnTo>
                <a:cubicBezTo>
                  <a:pt x="985" y="1369569"/>
                  <a:pt x="1971" y="1359039"/>
                  <a:pt x="2956" y="0"/>
                </a:cubicBezTo>
                <a:close/>
              </a:path>
            </a:pathLst>
          </a:custGeom>
        </p:spPr>
        <p:txBody>
          <a:bodyPr anchor="ctr"/>
          <a:lstStyle>
            <a:lvl1pPr marL="0" indent="0" algn="ctr">
              <a:buNone/>
              <a:defRPr/>
            </a:lvl1pPr>
          </a:lstStyle>
          <a:p>
            <a:r>
              <a:rPr lang="en-US"/>
              <a:t>Insert photo by clicking on the image icon</a:t>
            </a:r>
          </a:p>
        </p:txBody>
      </p:sp>
      <p:pic>
        <p:nvPicPr>
          <p:cNvPr id="8" name="Picture 7" descr="A picture containing text&#10;&#10;Description automatically generated">
            <a:extLst>
              <a:ext uri="{FF2B5EF4-FFF2-40B4-BE49-F238E27FC236}">
                <a16:creationId xmlns:a16="http://schemas.microsoft.com/office/drawing/2014/main" id="{EFF33FB4-592B-EA42-8817-C852A19F15B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10" name="Slide Number Placeholder 5">
            <a:extLst>
              <a:ext uri="{FF2B5EF4-FFF2-40B4-BE49-F238E27FC236}">
                <a16:creationId xmlns:a16="http://schemas.microsoft.com/office/drawing/2014/main" id="{521552D7-E3DD-DF40-BA70-38D5F26ECD94}"/>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spTree>
    <p:extLst>
      <p:ext uri="{BB962C8B-B14F-4D97-AF65-F5344CB8AC3E}">
        <p14:creationId xmlns:p14="http://schemas.microsoft.com/office/powerpoint/2010/main" val="1684583852"/>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ed Background">
    <p:bg>
      <p:bgPr>
        <a:solidFill>
          <a:schemeClr val="tx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58784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White Backgroun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95611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Closing - Add Image">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6" name="Picture Placeholder 4">
            <a:extLst>
              <a:ext uri="{FF2B5EF4-FFF2-40B4-BE49-F238E27FC236}">
                <a16:creationId xmlns:a16="http://schemas.microsoft.com/office/drawing/2014/main" id="{46CC5A0F-1802-5B4A-A4A0-3E3E5F67C291}"/>
              </a:ext>
            </a:extLst>
          </p:cNvPr>
          <p:cNvSpPr>
            <a:spLocks noGrp="1"/>
          </p:cNvSpPr>
          <p:nvPr>
            <p:ph type="pic" sz="quarter" idx="10" hasCustomPrompt="1"/>
          </p:nvPr>
        </p:nvSpPr>
        <p:spPr>
          <a:xfrm>
            <a:off x="-12190" y="-48768"/>
            <a:ext cx="12216446" cy="6894576"/>
          </a:xfrm>
          <a:custGeom>
            <a:avLst/>
            <a:gdLst>
              <a:gd name="connsiteX0" fmla="*/ 0 w 12191998"/>
              <a:gd name="connsiteY0" fmla="*/ 0 h 6858000"/>
              <a:gd name="connsiteX1" fmla="*/ 11048975 w 12191998"/>
              <a:gd name="connsiteY1" fmla="*/ 0 h 6858000"/>
              <a:gd name="connsiteX2" fmla="*/ 12191998 w 12191998"/>
              <a:gd name="connsiteY2" fmla="*/ 1143023 h 6858000"/>
              <a:gd name="connsiteX3" fmla="*/ 12191998 w 12191998"/>
              <a:gd name="connsiteY3" fmla="*/ 6858000 h 6858000"/>
              <a:gd name="connsiteX4" fmla="*/ 0 w 12191998"/>
              <a:gd name="connsiteY4" fmla="*/ 6858000 h 6858000"/>
              <a:gd name="connsiteX5" fmla="*/ 0 w 12191998"/>
              <a:gd name="connsiteY5" fmla="*/ 0 h 6858000"/>
              <a:gd name="connsiteX0" fmla="*/ 0 w 12195023"/>
              <a:gd name="connsiteY0" fmla="*/ 12192 h 6870192"/>
              <a:gd name="connsiteX1" fmla="*/ 12195023 w 12195023"/>
              <a:gd name="connsiteY1" fmla="*/ 0 h 6870192"/>
              <a:gd name="connsiteX2" fmla="*/ 12191998 w 12195023"/>
              <a:gd name="connsiteY2" fmla="*/ 1155215 h 6870192"/>
              <a:gd name="connsiteX3" fmla="*/ 12191998 w 12195023"/>
              <a:gd name="connsiteY3" fmla="*/ 6870192 h 6870192"/>
              <a:gd name="connsiteX4" fmla="*/ 0 w 12195023"/>
              <a:gd name="connsiteY4" fmla="*/ 6870192 h 6870192"/>
              <a:gd name="connsiteX5" fmla="*/ 0 w 12195023"/>
              <a:gd name="connsiteY5" fmla="*/ 12192 h 6870192"/>
              <a:gd name="connsiteX0" fmla="*/ 0 w 12195023"/>
              <a:gd name="connsiteY0" fmla="*/ 12192 h 6870192"/>
              <a:gd name="connsiteX1" fmla="*/ 12195023 w 12195023"/>
              <a:gd name="connsiteY1" fmla="*/ 0 h 6870192"/>
              <a:gd name="connsiteX2" fmla="*/ 12191998 w 12195023"/>
              <a:gd name="connsiteY2" fmla="*/ 1155215 h 6870192"/>
              <a:gd name="connsiteX3" fmla="*/ 5974078 w 12195023"/>
              <a:gd name="connsiteY3" fmla="*/ 6870192 h 6870192"/>
              <a:gd name="connsiteX4" fmla="*/ 0 w 12195023"/>
              <a:gd name="connsiteY4" fmla="*/ 6870192 h 6870192"/>
              <a:gd name="connsiteX5" fmla="*/ 0 w 12195023"/>
              <a:gd name="connsiteY5" fmla="*/ 12192 h 6870192"/>
              <a:gd name="connsiteX0" fmla="*/ 0 w 12204254"/>
              <a:gd name="connsiteY0" fmla="*/ 12192 h 6870192"/>
              <a:gd name="connsiteX1" fmla="*/ 12195023 w 12204254"/>
              <a:gd name="connsiteY1" fmla="*/ 0 h 6870192"/>
              <a:gd name="connsiteX2" fmla="*/ 12204190 w 12204254"/>
              <a:gd name="connsiteY2" fmla="*/ 5702831 h 6870192"/>
              <a:gd name="connsiteX3" fmla="*/ 5974078 w 12204254"/>
              <a:gd name="connsiteY3" fmla="*/ 6870192 h 6870192"/>
              <a:gd name="connsiteX4" fmla="*/ 0 w 12204254"/>
              <a:gd name="connsiteY4" fmla="*/ 6870192 h 6870192"/>
              <a:gd name="connsiteX5" fmla="*/ 0 w 12204254"/>
              <a:gd name="connsiteY5" fmla="*/ 12192 h 6870192"/>
              <a:gd name="connsiteX0" fmla="*/ 0 w 12204254"/>
              <a:gd name="connsiteY0" fmla="*/ 12192 h 6894576"/>
              <a:gd name="connsiteX1" fmla="*/ 12195023 w 12204254"/>
              <a:gd name="connsiteY1" fmla="*/ 0 h 6894576"/>
              <a:gd name="connsiteX2" fmla="*/ 12204190 w 12204254"/>
              <a:gd name="connsiteY2" fmla="*/ 5702831 h 6894576"/>
              <a:gd name="connsiteX3" fmla="*/ 3572254 w 12204254"/>
              <a:gd name="connsiteY3" fmla="*/ 6894576 h 6894576"/>
              <a:gd name="connsiteX4" fmla="*/ 0 w 12204254"/>
              <a:gd name="connsiteY4" fmla="*/ 6870192 h 6894576"/>
              <a:gd name="connsiteX5" fmla="*/ 0 w 12204254"/>
              <a:gd name="connsiteY5" fmla="*/ 12192 h 6894576"/>
              <a:gd name="connsiteX0" fmla="*/ 12192 w 12216446"/>
              <a:gd name="connsiteY0" fmla="*/ 12192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12192 w 12216446"/>
              <a:gd name="connsiteY5" fmla="*/ 12192 h 6894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16446" h="6894576">
                <a:moveTo>
                  <a:pt x="12192" y="12192"/>
                </a:moveTo>
                <a:lnTo>
                  <a:pt x="12207215" y="0"/>
                </a:lnTo>
                <a:cubicBezTo>
                  <a:pt x="12206207" y="385072"/>
                  <a:pt x="12217390" y="5317759"/>
                  <a:pt x="12216382" y="5702831"/>
                </a:cubicBezTo>
                <a:lnTo>
                  <a:pt x="3584446" y="6894576"/>
                </a:lnTo>
                <a:lnTo>
                  <a:pt x="0" y="5724144"/>
                </a:lnTo>
                <a:lnTo>
                  <a:pt x="12192" y="12192"/>
                </a:lnTo>
                <a:close/>
              </a:path>
            </a:pathLst>
          </a:custGeom>
        </p:spPr>
        <p:txBody>
          <a:bodyPr anchor="ctr"/>
          <a:lstStyle>
            <a:lvl1pPr marL="0" indent="0" algn="ctr">
              <a:buNone/>
              <a:defRPr/>
            </a:lvl1pPr>
          </a:lstStyle>
          <a:p>
            <a:r>
              <a:rPr lang="en-US"/>
              <a:t>Insert photo by clicking on the image icon</a:t>
            </a:r>
          </a:p>
        </p:txBody>
      </p:sp>
      <p:pic>
        <p:nvPicPr>
          <p:cNvPr id="5" name="Picture 4" descr="A picture containing text&#10;&#10;Description automatically generated">
            <a:extLst>
              <a:ext uri="{FF2B5EF4-FFF2-40B4-BE49-F238E27FC236}">
                <a16:creationId xmlns:a16="http://schemas.microsoft.com/office/drawing/2014/main" id="{94DCBA6C-5F47-CF46-AC86-06DFC71288BF}"/>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6579162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6BAE6AD-B7D4-B04A-86FE-7779FC9A234F}"/>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4" name="Content Placeholder 3"/>
          <p:cNvSpPr>
            <a:spLocks noGrp="1"/>
          </p:cNvSpPr>
          <p:nvPr>
            <p:ph sz="quarter" idx="10" hasCustomPrompt="1"/>
          </p:nvPr>
        </p:nvSpPr>
        <p:spPr>
          <a:xfrm>
            <a:off x="596899" y="1825097"/>
            <a:ext cx="11007725" cy="4359803"/>
          </a:xfrm>
        </p:spPr>
        <p:txBody>
          <a:bodyPr rIns="0"/>
          <a:lstStyle>
            <a:lvl1pPr>
              <a:lnSpc>
                <a:spcPct val="100000"/>
              </a:lnSpc>
              <a:spcBef>
                <a:spcPts val="0"/>
              </a:spcBef>
              <a:spcAft>
                <a:spcPts val="600"/>
              </a:spcAft>
              <a:defRPr/>
            </a:lvl1pPr>
            <a:lvl2pPr>
              <a:lnSpc>
                <a:spcPct val="100000"/>
              </a:lnSpc>
              <a:spcBef>
                <a:spcPts val="0"/>
              </a:spcBef>
              <a:spcAft>
                <a:spcPts val="600"/>
              </a:spcAft>
              <a:defRPr/>
            </a:lvl2pPr>
            <a:lvl3pPr>
              <a:lnSpc>
                <a:spcPct val="100000"/>
              </a:lnSpc>
              <a:spcBef>
                <a:spcPts val="0"/>
              </a:spcBef>
              <a:spcAft>
                <a:spcPts val="600"/>
              </a:spcAft>
              <a:defRPr/>
            </a:lvl3pPr>
            <a:lvl4pPr>
              <a:lnSpc>
                <a:spcPct val="100000"/>
              </a:lnSpc>
              <a:spcBef>
                <a:spcPts val="0"/>
              </a:spcBef>
              <a:spcAft>
                <a:spcPts val="600"/>
              </a:spcAft>
              <a:defRPr/>
            </a:lvl4pPr>
            <a:lvl5pPr>
              <a:lnSpc>
                <a:spcPct val="100000"/>
              </a:lnSpc>
              <a:spcBef>
                <a:spcPts val="0"/>
              </a:spcBef>
              <a:spcAft>
                <a:spcPts val="6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4"/>
          <p:cNvSpPr>
            <a:spLocks noGrp="1"/>
          </p:cNvSpPr>
          <p:nvPr>
            <p:ph type="title"/>
          </p:nvPr>
        </p:nvSpPr>
        <p:spPr>
          <a:xfrm>
            <a:off x="596899" y="136731"/>
            <a:ext cx="11007726" cy="1093408"/>
          </a:xfrm>
        </p:spPr>
        <p:txBody>
          <a:bodyPr rIns="0"/>
          <a:lstStyle>
            <a:lvl1pPr>
              <a:defRPr b="1"/>
            </a:lvl1pPr>
          </a:lstStyle>
          <a:p>
            <a:r>
              <a:rPr lang="en-US"/>
              <a:t>Click to edit Master title style</a:t>
            </a:r>
          </a:p>
        </p:txBody>
      </p:sp>
      <p:sp>
        <p:nvSpPr>
          <p:cNvPr id="12" name="Slide Number Placeholder 9">
            <a:extLst>
              <a:ext uri="{FF2B5EF4-FFF2-40B4-BE49-F238E27FC236}">
                <a16:creationId xmlns:a16="http://schemas.microsoft.com/office/drawing/2014/main" id="{63D5ADE7-7134-4598-B2FA-AF90440036A4}"/>
              </a:ext>
            </a:extLst>
          </p:cNvPr>
          <p:cNvSpPr>
            <a:spLocks noGrp="1"/>
          </p:cNvSpPr>
          <p:nvPr>
            <p:ph type="sldNum" sz="quarter" idx="12"/>
          </p:nvPr>
        </p:nvSpPr>
        <p:spPr>
          <a:xfrm>
            <a:off x="211016" y="6442999"/>
            <a:ext cx="376360" cy="291492"/>
          </a:xfrm>
          <a:prstGeom prst="rect">
            <a:avLst/>
          </a:prstGeom>
        </p:spPr>
        <p:txBody>
          <a:bodyPr vert="horz" lIns="0" tIns="45720" rIns="0" bIns="45720" rtlCol="0" anchor="b"/>
          <a:lstStyle>
            <a:lvl1pPr>
              <a:defRPr lang="en-US" sz="1000" smtClean="0">
                <a:solidFill>
                  <a:schemeClr val="bg2"/>
                </a:solidFill>
                <a:latin typeface="+mj-lt"/>
              </a:defRPr>
            </a:lvl1pPr>
          </a:lstStyle>
          <a:p>
            <a:fld id="{4BEAA09E-D67E-864E-8466-C38E88600C4F}" type="slidenum">
              <a:rPr lang="en-GB" smtClean="0"/>
              <a:pPr/>
              <a:t>‹#›</a:t>
            </a:fld>
            <a:endParaRPr lang="en-GB"/>
          </a:p>
        </p:txBody>
      </p:sp>
      <p:sp>
        <p:nvSpPr>
          <p:cNvPr id="13" name="Footer Placeholder 8">
            <a:extLst>
              <a:ext uri="{FF2B5EF4-FFF2-40B4-BE49-F238E27FC236}">
                <a16:creationId xmlns:a16="http://schemas.microsoft.com/office/drawing/2014/main" id="{261A62FF-BE64-40E7-B334-9966898C002C}"/>
              </a:ext>
            </a:extLst>
          </p:cNvPr>
          <p:cNvSpPr>
            <a:spLocks noGrp="1"/>
          </p:cNvSpPr>
          <p:nvPr>
            <p:ph type="ftr" sz="quarter" idx="3"/>
          </p:nvPr>
        </p:nvSpPr>
        <p:spPr>
          <a:xfrm>
            <a:off x="587375" y="6442999"/>
            <a:ext cx="8719448" cy="291492"/>
          </a:xfrm>
          <a:prstGeom prst="rect">
            <a:avLst/>
          </a:prstGeom>
        </p:spPr>
        <p:txBody>
          <a:bodyPr vert="horz" lIns="0" tIns="45720" rIns="0" bIns="45720" rtlCol="0" anchor="b"/>
          <a:lstStyle>
            <a:lvl1pPr algn="l">
              <a:defRPr sz="800">
                <a:solidFill>
                  <a:schemeClr val="tx1"/>
                </a:solidFill>
                <a:latin typeface="+mn-lt"/>
              </a:defRPr>
            </a:lvl1pPr>
          </a:lstStyle>
          <a:p>
            <a:r>
              <a:rPr lang="en-US"/>
              <a:t>Footnotes</a:t>
            </a:r>
          </a:p>
        </p:txBody>
      </p:sp>
    </p:spTree>
    <p:extLst>
      <p:ext uri="{BB962C8B-B14F-4D97-AF65-F5344CB8AC3E}">
        <p14:creationId xmlns:p14="http://schemas.microsoft.com/office/powerpoint/2010/main" val="406046398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B83B0-E2EE-78AC-E65E-CF7DE9DE0F8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5E77D1-D98C-6A47-6CA7-E0D4AC351CDD}"/>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8F6D02-15BB-A345-5D51-ACAF71AF346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1EA40F35-D40F-DF55-424D-4892CF89F6C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E01CC50-1B9C-26D8-FEA7-FBAB6952445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3931577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8AC92-7412-6BC7-908F-B3148DB4432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FAC3-BB24-2312-D40B-068D637CCD20}"/>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C694D4-9CEE-D1FB-9749-EB59196DDFC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C4022604-0737-5470-23D1-B9D132B458E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9F1A606-5CA5-9DDA-9C10-325362F73D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7782268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A40B1-24B0-2E37-B474-FA2ED063B99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73309B-21C2-8C10-E96E-B7ABBD4CBD43}"/>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C81E2A-ACFD-58E8-3789-D57C7E57799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3894BFA6-DF3A-ECD3-78AF-9F562354ED1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61EA6F8-8644-1259-159C-FE5C251DC0AB}"/>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3481111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B29F7-F617-F8E8-E9B1-10D09756A0F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BE2B0CC-E3E2-0C07-DA2A-7F6A859D2A5F}"/>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BE80F0-178D-4F64-2C72-F7C2DD9CBA29}"/>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4ADD08-280A-B326-2D67-A956CBC0FB02}"/>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39D57AA7-434E-78F6-FACF-3D9BA0E8A60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1EDA152-F8E1-8BB8-30A3-B80B47CA79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79058535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30F0A-A38B-0A18-3A3E-153AD2155FD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03A6A173-1012-6BDC-1F7D-9FCC6FFD972A}"/>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75FDF6-E93D-72CF-A749-4504AC9147BF}"/>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A3217FB-CEFC-F3B8-15B4-2952D79AADF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C724F0-572B-6369-6F4D-FB49957ABCB8}"/>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98074E-0D2D-D56A-F0BF-24B69716F19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8" name="Footer Placeholder 7">
            <a:extLst>
              <a:ext uri="{FF2B5EF4-FFF2-40B4-BE49-F238E27FC236}">
                <a16:creationId xmlns:a16="http://schemas.microsoft.com/office/drawing/2014/main" id="{B177C139-AAEF-D701-B0B7-14F799DFA56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7D4F56AC-07FD-E3B9-0090-387045442CE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1974118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59B62-17E4-5A51-2A39-52518537506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B0111855-C35F-EABF-FDB4-6B201819FC6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4" name="Footer Placeholder 3">
            <a:extLst>
              <a:ext uri="{FF2B5EF4-FFF2-40B4-BE49-F238E27FC236}">
                <a16:creationId xmlns:a16="http://schemas.microsoft.com/office/drawing/2014/main" id="{7EDEAFBE-9AD7-87C8-B485-03FE9A1B2E9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426A76D0-4E96-C564-680E-7B80F315AAF5}"/>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85140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List Blue">
    <p:spTree>
      <p:nvGrpSpPr>
        <p:cNvPr id="1" name=""/>
        <p:cNvGrpSpPr/>
        <p:nvPr/>
      </p:nvGrpSpPr>
      <p:grpSpPr>
        <a:xfrm>
          <a:off x="0" y="0"/>
          <a:ext cx="0" cy="0"/>
          <a:chOff x="0" y="0"/>
          <a:chExt cx="0" cy="0"/>
        </a:xfrm>
      </p:grpSpPr>
      <p:sp>
        <p:nvSpPr>
          <p:cNvPr id="8" name="Pentagon 8">
            <a:extLst>
              <a:ext uri="{FF2B5EF4-FFF2-40B4-BE49-F238E27FC236}">
                <a16:creationId xmlns:a16="http://schemas.microsoft.com/office/drawing/2014/main" id="{CE70175B-DE62-A347-AC2C-989EFCA60D04}"/>
              </a:ext>
            </a:extLst>
          </p:cNvPr>
          <p:cNvSpPr>
            <a:spLocks noChangeAspect="1"/>
          </p:cNvSpPr>
          <p:nvPr userDrawn="1"/>
        </p:nvSpPr>
        <p:spPr bwMode="white">
          <a:xfrm>
            <a:off x="-34400" y="-24384"/>
            <a:ext cx="4641372" cy="6897928"/>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 name="connsiteX0" fmla="*/ 2060448 w 6336060"/>
              <a:gd name="connsiteY0" fmla="*/ 134112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2060448 w 6336060"/>
              <a:gd name="connsiteY5" fmla="*/ 134112 h 6885736"/>
              <a:gd name="connsiteX0" fmla="*/ 1694688 w 6336060"/>
              <a:gd name="connsiteY0" fmla="*/ 0 h 6897928"/>
              <a:gd name="connsiteX1" fmla="*/ 5622382 w 6336060"/>
              <a:gd name="connsiteY1" fmla="*/ 12192 h 6897928"/>
              <a:gd name="connsiteX2" fmla="*/ 6336060 w 6336060"/>
              <a:gd name="connsiteY2" fmla="*/ 2101748 h 6897928"/>
              <a:gd name="connsiteX3" fmla="*/ 5622382 w 6336060"/>
              <a:gd name="connsiteY3" fmla="*/ 6897928 h 6897928"/>
              <a:gd name="connsiteX4" fmla="*/ 0 w 6336060"/>
              <a:gd name="connsiteY4" fmla="*/ 6897928 h 6897928"/>
              <a:gd name="connsiteX5" fmla="*/ 1694688 w 6336060"/>
              <a:gd name="connsiteY5" fmla="*/ 0 h 6897928"/>
              <a:gd name="connsiteX0" fmla="*/ 0 w 4641372"/>
              <a:gd name="connsiteY0" fmla="*/ 0 h 6897928"/>
              <a:gd name="connsiteX1" fmla="*/ 3927694 w 4641372"/>
              <a:gd name="connsiteY1" fmla="*/ 12192 h 6897928"/>
              <a:gd name="connsiteX2" fmla="*/ 4641372 w 4641372"/>
              <a:gd name="connsiteY2" fmla="*/ 2101748 h 6897928"/>
              <a:gd name="connsiteX3" fmla="*/ 3927694 w 4641372"/>
              <a:gd name="connsiteY3" fmla="*/ 6897928 h 6897928"/>
              <a:gd name="connsiteX4" fmla="*/ 12192 w 4641372"/>
              <a:gd name="connsiteY4" fmla="*/ 6897928 h 6897928"/>
              <a:gd name="connsiteX5" fmla="*/ 0 w 4641372"/>
              <a:gd name="connsiteY5" fmla="*/ 0 h 6897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1372" h="6897928">
                <a:moveTo>
                  <a:pt x="0" y="0"/>
                </a:moveTo>
                <a:lnTo>
                  <a:pt x="3927694" y="12192"/>
                </a:lnTo>
                <a:lnTo>
                  <a:pt x="4641372" y="2101748"/>
                </a:lnTo>
                <a:lnTo>
                  <a:pt x="3927694" y="6897928"/>
                </a:lnTo>
                <a:lnTo>
                  <a:pt x="12192" y="6897928"/>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397294" cy="4351338"/>
          </a:xfrm>
          <a:prstGeom prst="rect">
            <a:avLst/>
          </a:prstGeom>
        </p:spPr>
        <p:txBody>
          <a:bodyPr anchor="ctr">
            <a:noAutofit/>
          </a:bodyPr>
          <a:lstStyle>
            <a:lvl1pPr marL="0" indent="0" algn="l">
              <a:lnSpc>
                <a:spcPct val="80000"/>
              </a:lnSpc>
              <a:buNone/>
              <a:defRPr sz="4000" b="1" i="0" spc="30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4" name="Text Placeholder 3">
            <a:extLst>
              <a:ext uri="{FF2B5EF4-FFF2-40B4-BE49-F238E27FC236}">
                <a16:creationId xmlns:a16="http://schemas.microsoft.com/office/drawing/2014/main" id="{9A98B483-34A7-2249-A3C4-7DDD6074A162}"/>
              </a:ext>
            </a:extLst>
          </p:cNvPr>
          <p:cNvSpPr>
            <a:spLocks noGrp="1"/>
          </p:cNvSpPr>
          <p:nvPr>
            <p:ph type="body" sz="quarter" idx="10"/>
          </p:nvPr>
        </p:nvSpPr>
        <p:spPr>
          <a:xfrm>
            <a:off x="5337109" y="292100"/>
            <a:ext cx="6612003" cy="5654675"/>
          </a:xfrm>
          <a:prstGeom prst="rect">
            <a:avLst/>
          </a:prstGeom>
        </p:spPr>
        <p:txBody>
          <a:bodyPr anchor="ctr">
            <a:noAutofit/>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10;&#10;Description automatically generated">
            <a:extLst>
              <a:ext uri="{FF2B5EF4-FFF2-40B4-BE49-F238E27FC236}">
                <a16:creationId xmlns:a16="http://schemas.microsoft.com/office/drawing/2014/main" id="{BE5DCA31-1BBA-5C47-AED6-24579BD463B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2519273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6AF5C0-A718-029E-375E-59C0DDCDE834}"/>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3" name="Footer Placeholder 2">
            <a:extLst>
              <a:ext uri="{FF2B5EF4-FFF2-40B4-BE49-F238E27FC236}">
                <a16:creationId xmlns:a16="http://schemas.microsoft.com/office/drawing/2014/main" id="{E83D3296-CF4C-6CCD-FA0E-F0BA94F40EA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08D0510-223F-34A7-83C3-F2A64ED65969}"/>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756177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DFC26-DB88-48A9-F564-DF196226595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428BA2-443F-0455-6695-4795317BC6E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7F6511-081E-D606-64E7-8EEF21009E2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22CBBD-758D-881C-105E-20AAD62DD47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2D7D13A2-A921-366A-094A-8A2E92430F3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BB33D45-CE21-1BFA-E8BD-704D6EE10C84}"/>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11189149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6B0B7-5AFC-93AA-C3F7-4B20025CCF0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4BBF63-7719-D025-5910-C2781D0C9CBF}"/>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68E296-F962-9F77-9AE8-57CB4C4CA3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0D810B-CFA9-3756-C110-C2F16C5119FD}"/>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BEBB1345-0D56-6F33-8CF9-6A454256480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83A13C9-C686-A9BB-1A11-03EF9698E022}"/>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6636748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9353B-5554-B891-D607-2DBE5011B79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813115-7707-EA2E-682F-9F85EC2E4988}"/>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4D154A-A514-5D63-2C64-90F86C8B10F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374538A1-B2FE-C27A-AFFB-7AA2ACB4553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9E1775F-D386-D6FB-EAEA-1798DA1D8B3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0340275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597C3D-E79F-5B16-075F-F37AA3906A99}"/>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D5811D-0E72-9061-60D4-9516A151EEB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AA037D-88DD-A18D-E251-1FD48B71BA08}"/>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25334C13-E6AF-CA13-E1C4-65D17459FDE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73601C1-ADBF-454E-95E3-E20810C96E7A}"/>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074649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List Red">
    <p:spTree>
      <p:nvGrpSpPr>
        <p:cNvPr id="1" name=""/>
        <p:cNvGrpSpPr/>
        <p:nvPr/>
      </p:nvGrpSpPr>
      <p:grpSpPr>
        <a:xfrm>
          <a:off x="0" y="0"/>
          <a:ext cx="0" cy="0"/>
          <a:chOff x="0" y="0"/>
          <a:chExt cx="0" cy="0"/>
        </a:xfrm>
      </p:grpSpPr>
      <p:sp>
        <p:nvSpPr>
          <p:cNvPr id="8" name="Pentagon 8">
            <a:extLst>
              <a:ext uri="{FF2B5EF4-FFF2-40B4-BE49-F238E27FC236}">
                <a16:creationId xmlns:a16="http://schemas.microsoft.com/office/drawing/2014/main" id="{CE70175B-DE62-A347-AC2C-989EFCA60D04}"/>
              </a:ext>
            </a:extLst>
          </p:cNvPr>
          <p:cNvSpPr>
            <a:spLocks noChangeAspect="1"/>
          </p:cNvSpPr>
          <p:nvPr userDrawn="1"/>
        </p:nvSpPr>
        <p:spPr bwMode="white">
          <a:xfrm>
            <a:off x="-34400" y="-24384"/>
            <a:ext cx="4641372" cy="6897928"/>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 name="connsiteX0" fmla="*/ 2060448 w 6336060"/>
              <a:gd name="connsiteY0" fmla="*/ 134112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2060448 w 6336060"/>
              <a:gd name="connsiteY5" fmla="*/ 134112 h 6885736"/>
              <a:gd name="connsiteX0" fmla="*/ 1694688 w 6336060"/>
              <a:gd name="connsiteY0" fmla="*/ 0 h 6897928"/>
              <a:gd name="connsiteX1" fmla="*/ 5622382 w 6336060"/>
              <a:gd name="connsiteY1" fmla="*/ 12192 h 6897928"/>
              <a:gd name="connsiteX2" fmla="*/ 6336060 w 6336060"/>
              <a:gd name="connsiteY2" fmla="*/ 2101748 h 6897928"/>
              <a:gd name="connsiteX3" fmla="*/ 5622382 w 6336060"/>
              <a:gd name="connsiteY3" fmla="*/ 6897928 h 6897928"/>
              <a:gd name="connsiteX4" fmla="*/ 0 w 6336060"/>
              <a:gd name="connsiteY4" fmla="*/ 6897928 h 6897928"/>
              <a:gd name="connsiteX5" fmla="*/ 1694688 w 6336060"/>
              <a:gd name="connsiteY5" fmla="*/ 0 h 6897928"/>
              <a:gd name="connsiteX0" fmla="*/ 0 w 4641372"/>
              <a:gd name="connsiteY0" fmla="*/ 0 h 6897928"/>
              <a:gd name="connsiteX1" fmla="*/ 3927694 w 4641372"/>
              <a:gd name="connsiteY1" fmla="*/ 12192 h 6897928"/>
              <a:gd name="connsiteX2" fmla="*/ 4641372 w 4641372"/>
              <a:gd name="connsiteY2" fmla="*/ 2101748 h 6897928"/>
              <a:gd name="connsiteX3" fmla="*/ 3927694 w 4641372"/>
              <a:gd name="connsiteY3" fmla="*/ 6897928 h 6897928"/>
              <a:gd name="connsiteX4" fmla="*/ 12192 w 4641372"/>
              <a:gd name="connsiteY4" fmla="*/ 6897928 h 6897928"/>
              <a:gd name="connsiteX5" fmla="*/ 0 w 4641372"/>
              <a:gd name="connsiteY5" fmla="*/ 0 h 6897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1372" h="6897928">
                <a:moveTo>
                  <a:pt x="0" y="0"/>
                </a:moveTo>
                <a:lnTo>
                  <a:pt x="3927694" y="12192"/>
                </a:lnTo>
                <a:lnTo>
                  <a:pt x="4641372" y="2101748"/>
                </a:lnTo>
                <a:lnTo>
                  <a:pt x="3927694" y="6897928"/>
                </a:lnTo>
                <a:lnTo>
                  <a:pt x="12192" y="6897928"/>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397294" cy="4351338"/>
          </a:xfrm>
          <a:prstGeom prst="rect">
            <a:avLst/>
          </a:prstGeom>
        </p:spPr>
        <p:txBody>
          <a:bodyPr anchor="ctr">
            <a:noAutofit/>
          </a:bodyPr>
          <a:lstStyle>
            <a:lvl1pPr marL="0" indent="0" algn="l">
              <a:lnSpc>
                <a:spcPct val="80000"/>
              </a:lnSpc>
              <a:buNone/>
              <a:defRPr sz="4000" b="1" i="0" spc="30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4" name="Text Placeholder 3">
            <a:extLst>
              <a:ext uri="{FF2B5EF4-FFF2-40B4-BE49-F238E27FC236}">
                <a16:creationId xmlns:a16="http://schemas.microsoft.com/office/drawing/2014/main" id="{9A98B483-34A7-2249-A3C4-7DDD6074A162}"/>
              </a:ext>
            </a:extLst>
          </p:cNvPr>
          <p:cNvSpPr>
            <a:spLocks noGrp="1"/>
          </p:cNvSpPr>
          <p:nvPr>
            <p:ph type="body" sz="quarter" idx="10"/>
          </p:nvPr>
        </p:nvSpPr>
        <p:spPr>
          <a:xfrm>
            <a:off x="5337109" y="292100"/>
            <a:ext cx="6612003" cy="5654675"/>
          </a:xfrm>
          <a:prstGeom prst="rect">
            <a:avLst/>
          </a:prstGeom>
        </p:spPr>
        <p:txBody>
          <a:bodyPr anchor="ctr">
            <a:noAutofit/>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Picture 5" descr="A picture containing text&#10;&#10;Description automatically generated">
            <a:extLst>
              <a:ext uri="{FF2B5EF4-FFF2-40B4-BE49-F238E27FC236}">
                <a16:creationId xmlns:a16="http://schemas.microsoft.com/office/drawing/2014/main" id="{A5AFEAA1-B272-E545-BA56-83983BF4F44A}"/>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07706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Key Point-Blue BG">
    <p:spTree>
      <p:nvGrpSpPr>
        <p:cNvPr id="1" name=""/>
        <p:cNvGrpSpPr/>
        <p:nvPr/>
      </p:nvGrpSpPr>
      <p:grpSpPr>
        <a:xfrm>
          <a:off x="0" y="0"/>
          <a:ext cx="0" cy="0"/>
          <a:chOff x="0" y="0"/>
          <a:chExt cx="0" cy="0"/>
        </a:xfrm>
      </p:grpSpPr>
      <p:sp>
        <p:nvSpPr>
          <p:cNvPr id="11" name="Snip Same Side Corner Rectangle 9">
            <a:extLst>
              <a:ext uri="{FF2B5EF4-FFF2-40B4-BE49-F238E27FC236}">
                <a16:creationId xmlns:a16="http://schemas.microsoft.com/office/drawing/2014/main" id="{24A32D0D-3DF4-DD47-B14E-3B204C1AA9C2}"/>
              </a:ext>
            </a:extLst>
          </p:cNvPr>
          <p:cNvSpPr/>
          <p:nvPr userDrawn="1"/>
        </p:nvSpPr>
        <p:spPr>
          <a:xfrm rot="10800000">
            <a:off x="-9237" y="-31472"/>
            <a:ext cx="12219709" cy="6897738"/>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19709" h="6897738">
                <a:moveTo>
                  <a:pt x="8603213" y="0"/>
                </a:moveTo>
                <a:lnTo>
                  <a:pt x="8610578" y="2793"/>
                </a:lnTo>
                <a:lnTo>
                  <a:pt x="12219709" y="1182761"/>
                </a:lnTo>
                <a:lnTo>
                  <a:pt x="12219709" y="6897738"/>
                </a:lnTo>
                <a:lnTo>
                  <a:pt x="12219709" y="6897738"/>
                </a:lnTo>
                <a:lnTo>
                  <a:pt x="0" y="6897738"/>
                </a:lnTo>
                <a:lnTo>
                  <a:pt x="0" y="6897738"/>
                </a:lnTo>
                <a:lnTo>
                  <a:pt x="0" y="1182761"/>
                </a:lnTo>
                <a:lnTo>
                  <a:pt x="8603213"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bg1"/>
                </a:solidFill>
                <a:latin typeface="Trebuchet MS" panose="020B0703020202090204" pitchFamily="34" charset="0"/>
              </a:defRPr>
            </a:lvl1pPr>
          </a:lstStyle>
          <a:p>
            <a:r>
              <a:rPr lang="en-US"/>
              <a:t>Click to edit master title style</a:t>
            </a:r>
          </a:p>
        </p:txBody>
      </p:sp>
      <p:pic>
        <p:nvPicPr>
          <p:cNvPr id="6" name="Picture 5" descr="A picture containing text&#10;&#10;Description automatically generated">
            <a:extLst>
              <a:ext uri="{FF2B5EF4-FFF2-40B4-BE49-F238E27FC236}">
                <a16:creationId xmlns:a16="http://schemas.microsoft.com/office/drawing/2014/main" id="{3CE310BB-EC76-0A4F-82B7-208CE74EB5C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4134970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ey Point-Red BG">
    <p:spTree>
      <p:nvGrpSpPr>
        <p:cNvPr id="1" name=""/>
        <p:cNvGrpSpPr/>
        <p:nvPr/>
      </p:nvGrpSpPr>
      <p:grpSpPr>
        <a:xfrm>
          <a:off x="0" y="0"/>
          <a:ext cx="0" cy="0"/>
          <a:chOff x="0" y="0"/>
          <a:chExt cx="0" cy="0"/>
        </a:xfrm>
      </p:grpSpPr>
      <p:sp>
        <p:nvSpPr>
          <p:cNvPr id="11" name="Snip Same Side Corner Rectangle 9">
            <a:extLst>
              <a:ext uri="{FF2B5EF4-FFF2-40B4-BE49-F238E27FC236}">
                <a16:creationId xmlns:a16="http://schemas.microsoft.com/office/drawing/2014/main" id="{24A32D0D-3DF4-DD47-B14E-3B204C1AA9C2}"/>
              </a:ext>
            </a:extLst>
          </p:cNvPr>
          <p:cNvSpPr/>
          <p:nvPr userDrawn="1"/>
        </p:nvSpPr>
        <p:spPr>
          <a:xfrm rot="10800000">
            <a:off x="-13855" y="-19869"/>
            <a:ext cx="12219709" cy="6897738"/>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19709" h="6897738">
                <a:moveTo>
                  <a:pt x="8603213" y="0"/>
                </a:moveTo>
                <a:lnTo>
                  <a:pt x="8610578" y="2793"/>
                </a:lnTo>
                <a:lnTo>
                  <a:pt x="12219709" y="1182761"/>
                </a:lnTo>
                <a:lnTo>
                  <a:pt x="12219709" y="6897738"/>
                </a:lnTo>
                <a:lnTo>
                  <a:pt x="12219709" y="6897738"/>
                </a:lnTo>
                <a:lnTo>
                  <a:pt x="0" y="6897738"/>
                </a:lnTo>
                <a:lnTo>
                  <a:pt x="0" y="6897738"/>
                </a:lnTo>
                <a:lnTo>
                  <a:pt x="0" y="1182761"/>
                </a:lnTo>
                <a:lnTo>
                  <a:pt x="8603213"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bg1"/>
                </a:solidFill>
                <a:latin typeface="Trebuchet MS" panose="020B0703020202090204" pitchFamily="34" charset="0"/>
              </a:defRPr>
            </a:lvl1pPr>
          </a:lstStyle>
          <a:p>
            <a:r>
              <a:rPr lang="en-US"/>
              <a:t>Click to edit master title style</a:t>
            </a:r>
          </a:p>
        </p:txBody>
      </p:sp>
      <p:pic>
        <p:nvPicPr>
          <p:cNvPr id="6" name="Picture 5" descr="A picture containing text&#10;&#10;Description automatically generated">
            <a:extLst>
              <a:ext uri="{FF2B5EF4-FFF2-40B4-BE49-F238E27FC236}">
                <a16:creationId xmlns:a16="http://schemas.microsoft.com/office/drawing/2014/main" id="{C482021D-608E-5E46-B147-05832E43AE4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363276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 Point-Re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tx2"/>
                </a:solidFill>
                <a:latin typeface="Trebuchet MS" panose="020B0703020202090204" pitchFamily="34" charset="0"/>
              </a:defRPr>
            </a:lvl1pPr>
          </a:lstStyle>
          <a:p>
            <a:r>
              <a:rPr lang="en-US"/>
              <a:t>Click to edit master title style</a:t>
            </a:r>
          </a:p>
        </p:txBody>
      </p:sp>
      <p:sp>
        <p:nvSpPr>
          <p:cNvPr id="6" name="Slide Number Placeholder 5">
            <a:extLst>
              <a:ext uri="{FF2B5EF4-FFF2-40B4-BE49-F238E27FC236}">
                <a16:creationId xmlns:a16="http://schemas.microsoft.com/office/drawing/2014/main" id="{877699E1-1B62-794A-94A6-68D1CF83160F}"/>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pic>
        <p:nvPicPr>
          <p:cNvPr id="5" name="Picture 4" descr="A picture containing text&#10;&#10;Description automatically generated">
            <a:extLst>
              <a:ext uri="{FF2B5EF4-FFF2-40B4-BE49-F238E27FC236}">
                <a16:creationId xmlns:a16="http://schemas.microsoft.com/office/drawing/2014/main" id="{1A11D974-5129-7B42-9397-65A5982E58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951484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 Point-Blu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accent1"/>
                </a:solidFill>
                <a:latin typeface="Trebuchet MS" panose="020B0703020202090204" pitchFamily="34" charset="0"/>
              </a:defRPr>
            </a:lvl1pPr>
          </a:lstStyle>
          <a:p>
            <a:r>
              <a:rPr lang="en-US"/>
              <a:t>Click to edit master title style</a:t>
            </a:r>
          </a:p>
        </p:txBody>
      </p:sp>
      <p:sp>
        <p:nvSpPr>
          <p:cNvPr id="6" name="Slide Number Placeholder 5">
            <a:extLst>
              <a:ext uri="{FF2B5EF4-FFF2-40B4-BE49-F238E27FC236}">
                <a16:creationId xmlns:a16="http://schemas.microsoft.com/office/drawing/2014/main" id="{877699E1-1B62-794A-94A6-68D1CF83160F}"/>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pic>
        <p:nvPicPr>
          <p:cNvPr id="5" name="Picture 4" descr="A picture containing text&#10;&#10;Description automatically generated">
            <a:extLst>
              <a:ext uri="{FF2B5EF4-FFF2-40B4-BE49-F238E27FC236}">
                <a16:creationId xmlns:a16="http://schemas.microsoft.com/office/drawing/2014/main" id="{0EB9C91B-632E-3243-B878-5265BEF6949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11938482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6.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2.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5D506E-9CFA-5744-8CC1-366D985D6FC1}"/>
              </a:ext>
            </a:extLst>
          </p:cNvPr>
          <p:cNvSpPr>
            <a:spLocks noGrp="1"/>
          </p:cNvSpPr>
          <p:nvPr>
            <p:ph type="title"/>
          </p:nvPr>
        </p:nvSpPr>
        <p:spPr>
          <a:xfrm>
            <a:off x="609600" y="365126"/>
            <a:ext cx="10924674" cy="967564"/>
          </a:xfrm>
          <a:prstGeom prst="rect">
            <a:avLst/>
          </a:prstGeom>
        </p:spPr>
        <p:txBody>
          <a:bodyPr vert="horz" lIns="91440" tIns="45720" rIns="91440" bIns="45720" rtlCol="0" anchor="b">
            <a:noAutofit/>
          </a:bodyPr>
          <a:lstStyle/>
          <a:p>
            <a:r>
              <a:rPr lang="en-US"/>
              <a:t>Master Slide Template – Click to Edit</a:t>
            </a:r>
          </a:p>
        </p:txBody>
      </p:sp>
      <p:sp>
        <p:nvSpPr>
          <p:cNvPr id="6" name="Slide Number Placeholder 5">
            <a:extLst>
              <a:ext uri="{FF2B5EF4-FFF2-40B4-BE49-F238E27FC236}">
                <a16:creationId xmlns:a16="http://schemas.microsoft.com/office/drawing/2014/main" id="{79CA8E2B-2B06-3049-8A99-94E0B3F727B7}"/>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b="0" i="0">
                <a:solidFill>
                  <a:schemeClr val="bg2"/>
                </a:solidFill>
                <a:latin typeface="Trebuchet MS" panose="020B0703020202090204" pitchFamily="34" charset="0"/>
              </a:defRPr>
            </a:lvl1pPr>
          </a:lstStyle>
          <a:p>
            <a:fld id="{4BEAA09E-D67E-864E-8466-C38E88600C4F}" type="slidenum">
              <a:rPr lang="en-US" smtClean="0"/>
              <a:pPr/>
              <a:t>‹#›</a:t>
            </a:fld>
            <a:endParaRPr lang="en-US"/>
          </a:p>
        </p:txBody>
      </p:sp>
      <p:sp>
        <p:nvSpPr>
          <p:cNvPr id="7" name="Text Placeholder 6">
            <a:extLst>
              <a:ext uri="{FF2B5EF4-FFF2-40B4-BE49-F238E27FC236}">
                <a16:creationId xmlns:a16="http://schemas.microsoft.com/office/drawing/2014/main" id="{F635B3DB-1668-A548-94F3-5254895534FE}"/>
              </a:ext>
            </a:extLst>
          </p:cNvPr>
          <p:cNvSpPr>
            <a:spLocks noGrp="1"/>
          </p:cNvSpPr>
          <p:nvPr>
            <p:ph type="body" idx="1"/>
          </p:nvPr>
        </p:nvSpPr>
        <p:spPr>
          <a:xfrm>
            <a:off x="609599" y="1455576"/>
            <a:ext cx="10924673" cy="47213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5">
            <a:extLst>
              <a:ext uri="{FF2B5EF4-FFF2-40B4-BE49-F238E27FC236}">
                <a16:creationId xmlns:a16="http://schemas.microsoft.com/office/drawing/2014/main" id="{6D3D5137-AC94-476D-0F06-46CFF0E05283}"/>
              </a:ext>
            </a:extLst>
          </p:cNvPr>
          <p:cNvSpPr txBox="1">
            <a:spLocks/>
          </p:cNvSpPr>
          <p:nvPr userDrawn="1"/>
        </p:nvSpPr>
        <p:spPr>
          <a:xfrm>
            <a:off x="4700337" y="6577071"/>
            <a:ext cx="3132656"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dirty="0">
                <a:solidFill>
                  <a:srgbClr val="787A7E"/>
                </a:solidFill>
                <a:latin typeface="Trebuchet MS" panose="020B0703020202090204" pitchFamily="34" charset="0"/>
              </a:rPr>
              <a:t>External Use and Distribution </a:t>
            </a:r>
          </a:p>
          <a:p>
            <a:pPr algn="ctr"/>
            <a:r>
              <a:rPr lang="en-US" b="0" i="0" dirty="0">
                <a:solidFill>
                  <a:srgbClr val="787A7E"/>
                </a:solidFill>
                <a:effectLst/>
                <a:latin typeface="Trebuchet MS" panose="020B0603020202020204" pitchFamily="34" charset="0"/>
              </a:rPr>
              <a:t>SE-TRO-0187 Date of preparation Sept 2025</a:t>
            </a:r>
            <a:endParaRPr lang="en-US" b="0" i="0" dirty="0">
              <a:solidFill>
                <a:srgbClr val="787A7E"/>
              </a:solidFill>
              <a:latin typeface="Trebuchet MS" panose="020B0603020202020204" pitchFamily="34" charset="0"/>
            </a:endParaRPr>
          </a:p>
        </p:txBody>
      </p:sp>
    </p:spTree>
    <p:extLst>
      <p:ext uri="{BB962C8B-B14F-4D97-AF65-F5344CB8AC3E}">
        <p14:creationId xmlns:p14="http://schemas.microsoft.com/office/powerpoint/2010/main" val="779494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Lst>
  <p:hf hdr="0" ftr="0" dt="0"/>
  <p:txStyles>
    <p:titleStyle>
      <a:lvl1pPr algn="l" defTabSz="914400" rtl="0" eaLnBrk="1" latinLnBrk="0" hangingPunct="1">
        <a:lnSpc>
          <a:spcPct val="90000"/>
        </a:lnSpc>
        <a:spcBef>
          <a:spcPct val="0"/>
        </a:spcBef>
        <a:buNone/>
        <a:defRPr sz="3600" b="1" i="0" kern="800" spc="0" baseline="0">
          <a:solidFill>
            <a:schemeClr val="accent1"/>
          </a:solidFill>
          <a:latin typeface="Trebuchet MS" panose="020B0703020202090204" pitchFamily="34" charset="0"/>
          <a:ea typeface="+mj-ea"/>
          <a:cs typeface="Trebuchet MS" panose="020B0703020202090204" pitchFamily="34" charset="0"/>
        </a:defRPr>
      </a:lvl1pPr>
    </p:titleStyle>
    <p:bodyStyle>
      <a:lvl1pPr marL="342900" indent="-342900" algn="l" defTabSz="914400" rtl="0" eaLnBrk="1" latinLnBrk="0" hangingPunct="1">
        <a:lnSpc>
          <a:spcPct val="114000"/>
        </a:lnSpc>
        <a:spcBef>
          <a:spcPts val="0"/>
        </a:spcBef>
        <a:spcAft>
          <a:spcPts val="600"/>
        </a:spcAft>
        <a:buClr>
          <a:schemeClr val="tx1"/>
        </a:buClr>
        <a:buSzPct val="65000"/>
        <a:buFont typeface="Monaco" pitchFamily="2" charset="77"/>
        <a:buChar char="⎻"/>
        <a:defRPr sz="2000" b="0" i="0" kern="1600" spc="-50" baseline="0">
          <a:solidFill>
            <a:schemeClr val="tx1"/>
          </a:solidFill>
          <a:latin typeface="Trebuchet MS" panose="020B0703020202090204" pitchFamily="34" charset="0"/>
          <a:ea typeface="+mn-ea"/>
          <a:cs typeface="+mn-cs"/>
        </a:defRPr>
      </a:lvl1pPr>
      <a:lvl2pPr marL="675958" indent="-285750" algn="l" defTabSz="914400" rtl="0" eaLnBrk="1" latinLnBrk="0" hangingPunct="1">
        <a:lnSpc>
          <a:spcPct val="114000"/>
        </a:lnSpc>
        <a:spcBef>
          <a:spcPts val="0"/>
        </a:spcBef>
        <a:spcAft>
          <a:spcPts val="600"/>
        </a:spcAft>
        <a:buFont typeface="Monaco" pitchFamily="2" charset="77"/>
        <a:buChar char="⎻"/>
        <a:tabLst/>
        <a:defRPr lang="en-US" sz="1200" b="0" i="0" kern="1600" spc="-50" baseline="0" dirty="0">
          <a:solidFill>
            <a:schemeClr val="tx1"/>
          </a:solidFill>
          <a:latin typeface="+mj-lt"/>
          <a:ea typeface="+mn-ea"/>
          <a:cs typeface="+mn-cs"/>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lang="en-US" sz="1050" b="0" i="1" kern="1600" spc="-50" baseline="0" dirty="0" smtClean="0">
          <a:solidFill>
            <a:schemeClr val="tx1"/>
          </a:solidFill>
          <a:latin typeface="Georgia" panose="02040502050405020303" pitchFamily="18" charset="0"/>
          <a:ea typeface="+mn-ea"/>
          <a:cs typeface="+mn-cs"/>
        </a:defRPr>
      </a:lvl3pPr>
      <a:lvl4pPr marL="1136332" indent="-171450" algn="l" defTabSz="914400" rtl="0" eaLnBrk="1" latinLnBrk="0" hangingPunct="1">
        <a:lnSpc>
          <a:spcPct val="114000"/>
        </a:lnSpc>
        <a:spcBef>
          <a:spcPts val="0"/>
        </a:spcBef>
        <a:spcAft>
          <a:spcPts val="600"/>
        </a:spcAft>
        <a:buFont typeface="Monaco" pitchFamily="2" charset="77"/>
        <a:buChar char="⎻"/>
        <a:tabLst/>
        <a:defRPr lang="en-US" sz="1050" b="0" i="1" kern="1600" spc="-50" baseline="0" dirty="0">
          <a:solidFill>
            <a:schemeClr val="tx1"/>
          </a:solidFill>
          <a:latin typeface="Georgia" panose="02040502050405020303" pitchFamily="18" charset="0"/>
          <a:ea typeface="+mn-ea"/>
          <a:cs typeface="+mn-cs"/>
        </a:defRPr>
      </a:lvl4pPr>
      <a:lvl5pPr marL="1353503" indent="-171450" algn="l" defTabSz="914400" rtl="0" eaLnBrk="1" latinLnBrk="0" hangingPunct="1">
        <a:lnSpc>
          <a:spcPct val="114000"/>
        </a:lnSpc>
        <a:spcBef>
          <a:spcPts val="0"/>
        </a:spcBef>
        <a:spcAft>
          <a:spcPts val="600"/>
        </a:spcAft>
        <a:buFont typeface="Monaco" pitchFamily="2" charset="77"/>
        <a:buChar char="⎻"/>
        <a:tabLst/>
        <a:defRPr sz="1050" b="0" i="1" kern="1600" spc="-50" baseline="0">
          <a:solidFill>
            <a:schemeClr val="tx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CDB3AEF-F079-78D8-3804-D72FF1F97AD1}"/>
              </a:ext>
            </a:extLst>
          </p:cNvPr>
          <p:cNvSpPr/>
          <p:nvPr userDrawn="1"/>
        </p:nvSpPr>
        <p:spPr>
          <a:xfrm>
            <a:off x="0" y="-1"/>
            <a:ext cx="12192000" cy="6858001"/>
          </a:xfrm>
          <a:prstGeom prst="rect">
            <a:avLst/>
          </a:prstGeom>
          <a:gradFill flip="none" rotWithShape="1">
            <a:gsLst>
              <a:gs pos="0">
                <a:schemeClr val="accent1">
                  <a:lumMod val="5000"/>
                  <a:lumOff val="95000"/>
                </a:schemeClr>
              </a:gs>
              <a:gs pos="100000">
                <a:schemeClr val="accent1">
                  <a:lumMod val="30000"/>
                  <a:lumOff val="70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red and blue logo&#10;&#10;Description automatically generated">
            <a:extLst>
              <a:ext uri="{FF2B5EF4-FFF2-40B4-BE49-F238E27FC236}">
                <a16:creationId xmlns:a16="http://schemas.microsoft.com/office/drawing/2014/main" id="{C90098E6-254E-6B10-BCC0-7A2F1B78FEF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67591" y="238450"/>
            <a:ext cx="2248412" cy="1511644"/>
          </a:xfrm>
          <a:prstGeom prst="rect">
            <a:avLst/>
          </a:prstGeom>
        </p:spPr>
      </p:pic>
      <p:pic>
        <p:nvPicPr>
          <p:cNvPr id="2" name="Picture 1" descr="A picture containing text&#10;&#10;Description automatically generated">
            <a:extLst>
              <a:ext uri="{FF2B5EF4-FFF2-40B4-BE49-F238E27FC236}">
                <a16:creationId xmlns:a16="http://schemas.microsoft.com/office/drawing/2014/main" id="{2A26F14D-E8F2-585F-BCD6-10DCCBAA0D59}"/>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23122381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hyperlink" Target="https://www.mdanderson.org/documents/Labs/Wood-Laboratory/human-dna-repair-" TargetMode="External"/><Relationship Id="rId2" Type="http://schemas.openxmlformats.org/officeDocument/2006/relationships/notesSlide" Target="../notesSlides/notesSlide2.xml"/><Relationship Id="rId1" Type="http://schemas.openxmlformats.org/officeDocument/2006/relationships/slideLayout" Target="../slideLayouts/slideLayout24.xml"/><Relationship Id="rId4" Type="http://schemas.openxmlformats.org/officeDocument/2006/relationships/hyperlink" Target="https://www.mdanderson.org/documents/Labs/Wood-Laboratory/human-dna-repair-genes.htm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4.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4.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CA896B-59F5-E234-25F8-36FDCBC463F9}"/>
              </a:ext>
            </a:extLst>
          </p:cNvPr>
          <p:cNvSpPr txBox="1"/>
          <p:nvPr/>
        </p:nvSpPr>
        <p:spPr>
          <a:xfrm>
            <a:off x="119359" y="2068776"/>
            <a:ext cx="11953281" cy="38472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Genomic alterations in DNA damage response (DDR)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genes in TROPiCS-02</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Disease: HR+/HER2-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Drug: Trodelvy</a:t>
            </a:r>
            <a:r>
              <a:rPr kumimoji="0" lang="sv-SE" sz="16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Category: Phase III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Treatment line: 3L and beyond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Presenter: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Bardia</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Congress: </a:t>
            </a:r>
            <a:r>
              <a:rPr lang="en-US" sz="2400" dirty="0">
                <a:solidFill>
                  <a:prstClr val="black"/>
                </a:solidFill>
                <a:latin typeface="Calibri" panose="020F0502020204030204"/>
              </a:rPr>
              <a:t>ASCO</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2024</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E3604F5-4A74-9F35-213A-C984C70E84CE}"/>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SE-TRO-0187 Date of preparation Sept 2025</a:t>
            </a:r>
          </a:p>
        </p:txBody>
      </p:sp>
      <p:sp>
        <p:nvSpPr>
          <p:cNvPr id="6" name="TextBox 5">
            <a:extLst>
              <a:ext uri="{FF2B5EF4-FFF2-40B4-BE49-F238E27FC236}">
                <a16:creationId xmlns:a16="http://schemas.microsoft.com/office/drawing/2014/main" id="{0A61E0A8-5D71-1D39-116C-E4F099D1E3CE}"/>
              </a:ext>
            </a:extLst>
          </p:cNvPr>
          <p:cNvSpPr txBox="1"/>
          <p:nvPr/>
        </p:nvSpPr>
        <p:spPr>
          <a:xfrm>
            <a:off x="2817253" y="6385636"/>
            <a:ext cx="6098146"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10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r>
              <a:rPr kumimoji="0" lang="sv-SE" sz="12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a:t>
            </a:r>
            <a:endParaRPr kumimoji="0" lang="sv-SE" sz="120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p:txBody>
      </p:sp>
    </p:spTree>
    <p:extLst>
      <p:ext uri="{BB962C8B-B14F-4D97-AF65-F5344CB8AC3E}">
        <p14:creationId xmlns:p14="http://schemas.microsoft.com/office/powerpoint/2010/main" val="3846850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FA2FD-104F-87D0-B92E-4A6B20F11976}"/>
              </a:ext>
            </a:extLst>
          </p:cNvPr>
          <p:cNvSpPr>
            <a:spLocks noGrp="1"/>
          </p:cNvSpPr>
          <p:nvPr>
            <p:ph type="title"/>
          </p:nvPr>
        </p:nvSpPr>
        <p:spPr>
          <a:xfrm>
            <a:off x="577849" y="-172632"/>
            <a:ext cx="10972800" cy="987019"/>
          </a:xfrm>
        </p:spPr>
        <p:txBody>
          <a:bodyPr/>
          <a:lstStyle/>
          <a:p>
            <a:r>
              <a:rPr lang="en-IE" dirty="0">
                <a:solidFill>
                  <a:schemeClr val="accent1"/>
                </a:solidFill>
              </a:rPr>
              <a:t>Results</a:t>
            </a:r>
            <a:r>
              <a:rPr lang="en-IE" baseline="30000" dirty="0">
                <a:solidFill>
                  <a:schemeClr val="accent1"/>
                </a:solidFill>
              </a:rPr>
              <a:t>1</a:t>
            </a:r>
          </a:p>
        </p:txBody>
      </p:sp>
      <p:sp>
        <p:nvSpPr>
          <p:cNvPr id="3" name="Slide Number Placeholder 2">
            <a:extLst>
              <a:ext uri="{FF2B5EF4-FFF2-40B4-BE49-F238E27FC236}">
                <a16:creationId xmlns:a16="http://schemas.microsoft.com/office/drawing/2014/main" id="{B65744F5-59FA-83AB-3355-C2E5C457EAE3}"/>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panose="020B070302020209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800" b="0" i="0" u="none" strike="noStrike" kern="1200" cap="none" spc="0" normalizeH="0" baseline="0" noProof="0">
              <a:ln>
                <a:noFill/>
              </a:ln>
              <a:solidFill>
                <a:srgbClr val="C6CAC6"/>
              </a:solidFill>
              <a:effectLst/>
              <a:uLnTx/>
              <a:uFillTx/>
              <a:latin typeface="Trebuchet MS" panose="020B0703020202090204" pitchFamily="34" charset="0"/>
              <a:ea typeface="+mn-ea"/>
              <a:cs typeface="+mn-cs"/>
            </a:endParaRPr>
          </a:p>
        </p:txBody>
      </p:sp>
      <p:sp>
        <p:nvSpPr>
          <p:cNvPr id="4" name="Text Placeholder 3">
            <a:extLst>
              <a:ext uri="{FF2B5EF4-FFF2-40B4-BE49-F238E27FC236}">
                <a16:creationId xmlns:a16="http://schemas.microsoft.com/office/drawing/2014/main" id="{CBB7470C-064C-F471-7629-8E2262FFA44C}"/>
              </a:ext>
            </a:extLst>
          </p:cNvPr>
          <p:cNvSpPr>
            <a:spLocks noGrp="1"/>
          </p:cNvSpPr>
          <p:nvPr>
            <p:ph type="body" sz="quarter" idx="10"/>
          </p:nvPr>
        </p:nvSpPr>
        <p:spPr>
          <a:xfrm>
            <a:off x="577849" y="814387"/>
            <a:ext cx="10311823" cy="904178"/>
          </a:xfrm>
        </p:spPr>
        <p:txBody>
          <a:bodyPr/>
          <a:lstStyle/>
          <a:p>
            <a:r>
              <a:rPr lang="en-IE" sz="1800"/>
              <a:t>PFS and OS in patients with or without mutations in predictive DDR genes (based on the lists outlined above for each outcome) in the BE population are shown in Figure 4</a:t>
            </a:r>
          </a:p>
          <a:p>
            <a:endParaRPr lang="en-IE" sz="1800"/>
          </a:p>
        </p:txBody>
      </p:sp>
      <p:sp>
        <p:nvSpPr>
          <p:cNvPr id="11" name="object 440">
            <a:extLst>
              <a:ext uri="{FF2B5EF4-FFF2-40B4-BE49-F238E27FC236}">
                <a16:creationId xmlns:a16="http://schemas.microsoft.com/office/drawing/2014/main" id="{A5D6CBE6-9020-A913-D8F9-F96169222266}"/>
              </a:ext>
            </a:extLst>
          </p:cNvPr>
          <p:cNvSpPr txBox="1"/>
          <p:nvPr/>
        </p:nvSpPr>
        <p:spPr>
          <a:xfrm>
            <a:off x="1145310" y="5612478"/>
            <a:ext cx="10002982" cy="331822"/>
          </a:xfrm>
          <a:prstGeom prst="rect">
            <a:avLst/>
          </a:prstGeom>
        </p:spPr>
        <p:txBody>
          <a:bodyPr vert="horz" wrap="square" lIns="0" tIns="11430" rIns="0" bIns="0" rtlCol="0">
            <a:spAutoFit/>
          </a:bodyPr>
          <a:lstStyle/>
          <a:p>
            <a:pPr marL="0" marR="5080" lvl="0" indent="0" algn="l" defTabSz="914400" rtl="0" eaLnBrk="1" fontAlgn="auto" latinLnBrk="0" hangingPunct="1">
              <a:lnSpc>
                <a:spcPct val="107700"/>
              </a:lnSpc>
              <a:spcBef>
                <a:spcPts val="90"/>
              </a:spcBef>
              <a:spcAft>
                <a:spcPts val="0"/>
              </a:spcAft>
              <a:buClrTx/>
              <a:buSzTx/>
              <a:buFontTx/>
              <a:buNone/>
              <a:tabLst/>
              <a:defRPr/>
            </a:pP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BE,</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biomarker</a:t>
            </a:r>
            <a:r>
              <a:rPr kumimoji="0" sz="1000" b="0" i="0" u="none" strike="noStrike" kern="1200" cap="none" spc="3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evaluable;</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DDR,</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DNA</a:t>
            </a:r>
            <a:r>
              <a:rPr kumimoji="0" sz="1000" b="0" i="0" u="none" strike="noStrike" kern="1200" cap="none" spc="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damage</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response;</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HR,</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hazard</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ratio;</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MUT,</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mutant;</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OS,</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overall</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survival;</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PFS,</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progression-</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free</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survival;</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SG,</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err="1">
                <a:ln>
                  <a:noFill/>
                </a:ln>
                <a:solidFill>
                  <a:srgbClr val="231F20"/>
                </a:solidFill>
                <a:effectLst/>
                <a:uLnTx/>
                <a:uFillTx/>
                <a:latin typeface="Trebuchet MS" panose="020B0603020202020204" pitchFamily="34" charset="0"/>
                <a:ea typeface="+mn-ea"/>
                <a:cs typeface="Arial"/>
              </a:rPr>
              <a:t>sacituzumab</a:t>
            </a:r>
            <a:r>
              <a:rPr kumimoji="0" sz="1000" b="0" i="0" u="none" strike="noStrike" kern="1200" cap="none" spc="50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err="1">
                <a:ln>
                  <a:noFill/>
                </a:ln>
                <a:solidFill>
                  <a:srgbClr val="231F20"/>
                </a:solidFill>
                <a:effectLst/>
                <a:uLnTx/>
                <a:uFillTx/>
                <a:latin typeface="Trebuchet MS" panose="020B0603020202020204" pitchFamily="34" charset="0"/>
                <a:ea typeface="+mn-ea"/>
                <a:cs typeface="Arial"/>
              </a:rPr>
              <a:t>govitecan</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 TPC,</a:t>
            </a:r>
            <a:r>
              <a:rPr kumimoji="0" sz="1000" b="0" i="0" u="none" strike="noStrike" kern="1200" cap="none" spc="2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treatment</a:t>
            </a:r>
            <a:r>
              <a:rPr kumimoji="0" sz="1000" b="0" i="0" u="none" strike="noStrike" kern="1200" cap="none" spc="2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of</a:t>
            </a:r>
            <a:r>
              <a:rPr kumimoji="0" sz="1000" b="0" i="0" u="none" strike="noStrike" kern="1200" cap="none" spc="2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physician’s</a:t>
            </a:r>
            <a:r>
              <a:rPr kumimoji="0" sz="1000" b="0" i="0" u="none" strike="noStrike" kern="1200" cap="none" spc="2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choice;</a:t>
            </a:r>
            <a:r>
              <a:rPr kumimoji="0" sz="1000" b="0" i="0" u="none" strike="noStrike" kern="1200" cap="none" spc="2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WT,</a:t>
            </a:r>
            <a:r>
              <a:rPr kumimoji="0" sz="1000" b="0" i="0" u="none" strike="noStrike" kern="1200" cap="none" spc="2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wild</a:t>
            </a:r>
            <a:r>
              <a:rPr kumimoji="0" sz="1000" b="0" i="0" u="none" strike="noStrike" kern="1200" cap="none" spc="2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20" normalizeH="0" baseline="0" noProof="0" dirty="0">
                <a:ln>
                  <a:noFill/>
                </a:ln>
                <a:solidFill>
                  <a:srgbClr val="231F20"/>
                </a:solidFill>
                <a:effectLst/>
                <a:uLnTx/>
                <a:uFillTx/>
                <a:latin typeface="Trebuchet MS" panose="020B0603020202020204" pitchFamily="34" charset="0"/>
                <a:ea typeface="+mn-ea"/>
                <a:cs typeface="Arial"/>
              </a:rPr>
              <a:t>type.</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pic>
        <p:nvPicPr>
          <p:cNvPr id="15" name="Picture 14">
            <a:extLst>
              <a:ext uri="{FF2B5EF4-FFF2-40B4-BE49-F238E27FC236}">
                <a16:creationId xmlns:a16="http://schemas.microsoft.com/office/drawing/2014/main" id="{2BE23A2A-E089-38E9-CDA0-35DECB7C72FC}"/>
              </a:ext>
            </a:extLst>
          </p:cNvPr>
          <p:cNvPicPr>
            <a:picLocks noChangeAspect="1"/>
          </p:cNvPicPr>
          <p:nvPr/>
        </p:nvPicPr>
        <p:blipFill>
          <a:blip r:embed="rId3"/>
          <a:stretch>
            <a:fillRect/>
          </a:stretch>
        </p:blipFill>
        <p:spPr>
          <a:xfrm>
            <a:off x="2384886" y="1973673"/>
            <a:ext cx="7422227" cy="3410555"/>
          </a:xfrm>
          <a:prstGeom prst="rect">
            <a:avLst/>
          </a:prstGeom>
        </p:spPr>
      </p:pic>
      <p:sp>
        <p:nvSpPr>
          <p:cNvPr id="16" name="object 326">
            <a:extLst>
              <a:ext uri="{FF2B5EF4-FFF2-40B4-BE49-F238E27FC236}">
                <a16:creationId xmlns:a16="http://schemas.microsoft.com/office/drawing/2014/main" id="{53A34D4F-38D7-8694-DC75-CE7E298BDFDD}"/>
              </a:ext>
            </a:extLst>
          </p:cNvPr>
          <p:cNvSpPr txBox="1"/>
          <p:nvPr/>
        </p:nvSpPr>
        <p:spPr>
          <a:xfrm>
            <a:off x="1233055" y="1598113"/>
            <a:ext cx="9827491" cy="444865"/>
          </a:xfrm>
          <a:prstGeom prst="rect">
            <a:avLst/>
          </a:prstGeom>
        </p:spPr>
        <p:txBody>
          <a:bodyPr vert="horz" wrap="square" lIns="0" tIns="11430" rIns="0" bIns="0" rtlCol="0">
            <a:spAutoFit/>
          </a:bodyPr>
          <a:lstStyle/>
          <a:p>
            <a:pPr marL="0" marR="5080" lvl="0" indent="0" algn="l" defTabSz="914400" rtl="0" eaLnBrk="1" fontAlgn="auto" latinLnBrk="0" hangingPunct="1">
              <a:lnSpc>
                <a:spcPct val="104299"/>
              </a:lnSpc>
              <a:spcBef>
                <a:spcPts val="90"/>
              </a:spcBef>
              <a:spcAft>
                <a:spcPts val="0"/>
              </a:spcAft>
              <a:buClrTx/>
              <a:buSzTx/>
              <a:buFontTx/>
              <a:buNone/>
              <a:tabLst/>
              <a:defRPr/>
            </a:pPr>
            <a:r>
              <a:rPr kumimoji="0" sz="1400" b="1" i="0" u="none" strike="noStrike" kern="1200" cap="none" spc="0" normalizeH="0" baseline="0" noProof="0">
                <a:ln>
                  <a:noFill/>
                </a:ln>
                <a:solidFill>
                  <a:srgbClr val="002060"/>
                </a:solidFill>
                <a:effectLst/>
                <a:uLnTx/>
                <a:uFillTx/>
                <a:latin typeface="Century Gothic" panose="020F0302020204030204"/>
                <a:ea typeface="+mn-ea"/>
                <a:cs typeface="Arial"/>
              </a:rPr>
              <a:t>Figure 4. PFS (A) and OS (B) in Patients With or Without DDR-Predictive- Contributing Gene Mutations in the BE Population</a:t>
            </a:r>
          </a:p>
        </p:txBody>
      </p:sp>
      <p:sp>
        <p:nvSpPr>
          <p:cNvPr id="5" name="TextBox 4">
            <a:extLst>
              <a:ext uri="{FF2B5EF4-FFF2-40B4-BE49-F238E27FC236}">
                <a16:creationId xmlns:a16="http://schemas.microsoft.com/office/drawing/2014/main" id="{EFC1B7D5-ED7A-4CED-8467-FB6F990F862D}"/>
              </a:ext>
            </a:extLst>
          </p:cNvPr>
          <p:cNvSpPr txBox="1"/>
          <p:nvPr/>
        </p:nvSpPr>
        <p:spPr>
          <a:xfrm>
            <a:off x="577850" y="6476847"/>
            <a:ext cx="6096000"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1. </a:t>
            </a:r>
            <a:r>
              <a:rPr kumimoji="0" lang="es-ES"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Bardia A et al. ASCO 2024 #1075</a:t>
            </a:r>
            <a:r>
              <a:rPr kumimoji="0" lang="en-IE"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 </a:t>
            </a:r>
            <a:endParaRPr kumimoji="0" lang="en-IE"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1799681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44482-101F-4E3A-3E23-335D4C8B24A1}"/>
              </a:ext>
            </a:extLst>
          </p:cNvPr>
          <p:cNvSpPr>
            <a:spLocks noGrp="1"/>
          </p:cNvSpPr>
          <p:nvPr>
            <p:ph type="title"/>
          </p:nvPr>
        </p:nvSpPr>
        <p:spPr>
          <a:xfrm>
            <a:off x="506494" y="63289"/>
            <a:ext cx="10972800" cy="987019"/>
          </a:xfrm>
        </p:spPr>
        <p:txBody>
          <a:bodyPr/>
          <a:lstStyle/>
          <a:p>
            <a:r>
              <a:rPr lang="en-IE" dirty="0">
                <a:solidFill>
                  <a:schemeClr val="accent1"/>
                </a:solidFill>
              </a:rPr>
              <a:t>Limitations</a:t>
            </a:r>
            <a:r>
              <a:rPr lang="en-IE" baseline="30000" dirty="0">
                <a:solidFill>
                  <a:schemeClr val="accent1"/>
                </a:solidFill>
              </a:rPr>
              <a:t>1</a:t>
            </a:r>
          </a:p>
        </p:txBody>
      </p:sp>
      <p:sp>
        <p:nvSpPr>
          <p:cNvPr id="3" name="Slide Number Placeholder 2">
            <a:extLst>
              <a:ext uri="{FF2B5EF4-FFF2-40B4-BE49-F238E27FC236}">
                <a16:creationId xmlns:a16="http://schemas.microsoft.com/office/drawing/2014/main" id="{0C7A11F2-B9B6-B4A5-CBDC-8C11EF58A96F}"/>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panose="020B070302020209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800" b="0" i="0" u="none" strike="noStrike" kern="1200" cap="none" spc="0" normalizeH="0" baseline="0" noProof="0">
              <a:ln>
                <a:noFill/>
              </a:ln>
              <a:solidFill>
                <a:srgbClr val="C6CAC6"/>
              </a:solidFill>
              <a:effectLst/>
              <a:uLnTx/>
              <a:uFillTx/>
              <a:latin typeface="Trebuchet MS" panose="020B0703020202090204" pitchFamily="34" charset="0"/>
              <a:ea typeface="+mn-ea"/>
              <a:cs typeface="+mn-cs"/>
            </a:endParaRPr>
          </a:p>
        </p:txBody>
      </p:sp>
      <p:sp>
        <p:nvSpPr>
          <p:cNvPr id="4" name="Text Placeholder 3">
            <a:extLst>
              <a:ext uri="{FF2B5EF4-FFF2-40B4-BE49-F238E27FC236}">
                <a16:creationId xmlns:a16="http://schemas.microsoft.com/office/drawing/2014/main" id="{B4BFA44F-A450-C86D-85AE-4165EC7EFF61}"/>
              </a:ext>
            </a:extLst>
          </p:cNvPr>
          <p:cNvSpPr>
            <a:spLocks noGrp="1"/>
          </p:cNvSpPr>
          <p:nvPr>
            <p:ph type="body" sz="quarter" idx="10"/>
          </p:nvPr>
        </p:nvSpPr>
        <p:spPr>
          <a:xfrm>
            <a:off x="506494" y="1297565"/>
            <a:ext cx="10972800" cy="4422775"/>
          </a:xfrm>
        </p:spPr>
        <p:txBody>
          <a:bodyPr/>
          <a:lstStyle/>
          <a:p>
            <a:pPr algn="just"/>
            <a:r>
              <a:rPr lang="en-IE" sz="2400"/>
              <a:t>Only 87 of the 142 DDR genes were mutated in the BE population, and only 114 of 195 patients had these mutations. Furthermore, for most of the genes evaluated, fewer than 5 patients had the mutation in a given gene</a:t>
            </a:r>
          </a:p>
          <a:p>
            <a:pPr algn="just"/>
            <a:r>
              <a:rPr lang="en-IE" sz="2400"/>
              <a:t>The current method did not consider non-DDR co-mutations (which may include key mutations that are associated with survival); thus, it is hard to separate out the effect of other key mutations from DDR mutations</a:t>
            </a:r>
          </a:p>
          <a:p>
            <a:pPr algn="just"/>
            <a:r>
              <a:rPr lang="en-IE" sz="2400"/>
              <a:t>The identified DDR genes that are potentially predictive of SG benefit over TPC might be overfitted to this study; validation of the predictive effect for greater SG benefit is needed</a:t>
            </a:r>
          </a:p>
          <a:p>
            <a:pPr algn="just"/>
            <a:endParaRPr lang="en-IE" sz="2400"/>
          </a:p>
          <a:p>
            <a:pPr algn="just"/>
            <a:endParaRPr lang="en-IE" sz="2400"/>
          </a:p>
        </p:txBody>
      </p:sp>
      <p:sp>
        <p:nvSpPr>
          <p:cNvPr id="5" name="TextBox 4">
            <a:extLst>
              <a:ext uri="{FF2B5EF4-FFF2-40B4-BE49-F238E27FC236}">
                <a16:creationId xmlns:a16="http://schemas.microsoft.com/office/drawing/2014/main" id="{62B77CF9-69CD-FE84-F02D-7BFB172220FF}"/>
              </a:ext>
            </a:extLst>
          </p:cNvPr>
          <p:cNvSpPr txBox="1"/>
          <p:nvPr/>
        </p:nvSpPr>
        <p:spPr>
          <a:xfrm>
            <a:off x="577850" y="6476847"/>
            <a:ext cx="6096000"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1. </a:t>
            </a:r>
            <a:r>
              <a:rPr kumimoji="0" lang="es-ES"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Bardia A et al. ASCO 2024 #1075</a:t>
            </a:r>
            <a:r>
              <a:rPr kumimoji="0" lang="en-IE"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 </a:t>
            </a:r>
            <a:endParaRPr kumimoji="0" lang="en-IE"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3366724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14088-B2DB-2E0C-6686-43A824FE7799}"/>
              </a:ext>
            </a:extLst>
          </p:cNvPr>
          <p:cNvSpPr>
            <a:spLocks noGrp="1"/>
          </p:cNvSpPr>
          <p:nvPr>
            <p:ph type="title"/>
          </p:nvPr>
        </p:nvSpPr>
        <p:spPr>
          <a:xfrm>
            <a:off x="577850" y="165709"/>
            <a:ext cx="10972800" cy="987019"/>
          </a:xfrm>
        </p:spPr>
        <p:txBody>
          <a:bodyPr/>
          <a:lstStyle/>
          <a:p>
            <a:r>
              <a:rPr lang="en-IE" dirty="0">
                <a:solidFill>
                  <a:schemeClr val="accent1"/>
                </a:solidFill>
              </a:rPr>
              <a:t>Conclusions</a:t>
            </a:r>
            <a:r>
              <a:rPr lang="en-IE" baseline="30000" dirty="0">
                <a:solidFill>
                  <a:schemeClr val="accent1"/>
                </a:solidFill>
              </a:rPr>
              <a:t>1</a:t>
            </a:r>
          </a:p>
        </p:txBody>
      </p:sp>
      <p:sp>
        <p:nvSpPr>
          <p:cNvPr id="3" name="Slide Number Placeholder 2">
            <a:extLst>
              <a:ext uri="{FF2B5EF4-FFF2-40B4-BE49-F238E27FC236}">
                <a16:creationId xmlns:a16="http://schemas.microsoft.com/office/drawing/2014/main" id="{85691071-4D1C-DA88-532D-C6A116B32A36}"/>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panose="020B070302020209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800" b="0" i="0" u="none" strike="noStrike" kern="1200" cap="none" spc="0" normalizeH="0" baseline="0" noProof="0">
              <a:ln>
                <a:noFill/>
              </a:ln>
              <a:solidFill>
                <a:srgbClr val="C6CAC6"/>
              </a:solidFill>
              <a:effectLst/>
              <a:uLnTx/>
              <a:uFillTx/>
              <a:latin typeface="Trebuchet MS" panose="020B0703020202090204" pitchFamily="34" charset="0"/>
              <a:ea typeface="+mn-ea"/>
              <a:cs typeface="+mn-cs"/>
            </a:endParaRPr>
          </a:p>
        </p:txBody>
      </p:sp>
      <p:sp>
        <p:nvSpPr>
          <p:cNvPr id="4" name="Text Placeholder 3">
            <a:extLst>
              <a:ext uri="{FF2B5EF4-FFF2-40B4-BE49-F238E27FC236}">
                <a16:creationId xmlns:a16="http://schemas.microsoft.com/office/drawing/2014/main" id="{948108DE-9C47-C233-9EA1-AE22D0BF8BD3}"/>
              </a:ext>
            </a:extLst>
          </p:cNvPr>
          <p:cNvSpPr>
            <a:spLocks noGrp="1"/>
          </p:cNvSpPr>
          <p:nvPr>
            <p:ph type="body" sz="quarter" idx="10"/>
          </p:nvPr>
        </p:nvSpPr>
        <p:spPr/>
        <p:txBody>
          <a:bodyPr/>
          <a:lstStyle/>
          <a:p>
            <a:pPr algn="just"/>
            <a:r>
              <a:rPr lang="en-IE" sz="2400" dirty="0">
                <a:latin typeface="Trebuchet MS" panose="020B0603020202020204" pitchFamily="34" charset="0"/>
              </a:rPr>
              <a:t>Baseline characteristics, PFS, and OS were generally similar between patients with HR+/HER2– </a:t>
            </a:r>
            <a:r>
              <a:rPr lang="en-IE" sz="2400" dirty="0" err="1">
                <a:latin typeface="Trebuchet MS" panose="020B0603020202020204" pitchFamily="34" charset="0"/>
              </a:rPr>
              <a:t>mBC</a:t>
            </a:r>
            <a:r>
              <a:rPr lang="en-IE" sz="2400" dirty="0">
                <a:latin typeface="Trebuchet MS" panose="020B0603020202020204" pitchFamily="34" charset="0"/>
              </a:rPr>
              <a:t> in the ITT and BE population</a:t>
            </a:r>
          </a:p>
          <a:p>
            <a:pPr algn="just"/>
            <a:r>
              <a:rPr lang="en-IE" sz="2400" dirty="0">
                <a:latin typeface="Trebuchet MS" panose="020B0603020202020204" pitchFamily="34" charset="0"/>
              </a:rPr>
              <a:t>In the BE population, SG benefit over TPC was observed in patients with wildtype and mutant DDR genes</a:t>
            </a:r>
          </a:p>
          <a:p>
            <a:pPr lvl="1" algn="just"/>
            <a:r>
              <a:rPr lang="en-IE" sz="1600" dirty="0">
                <a:latin typeface="Trebuchet MS" panose="020B0603020202020204" pitchFamily="34" charset="0"/>
              </a:rPr>
              <a:t>Numerically greater median PFS, OS, and ORR benefits with SG over TPC were observed for patients with DDR deficient </a:t>
            </a:r>
            <a:r>
              <a:rPr lang="en-IE" sz="1600" dirty="0" err="1">
                <a:latin typeface="Trebuchet MS" panose="020B0603020202020204" pitchFamily="34" charset="0"/>
              </a:rPr>
              <a:t>tumors</a:t>
            </a:r>
            <a:r>
              <a:rPr lang="en-IE" sz="1600" dirty="0">
                <a:latin typeface="Trebuchet MS" panose="020B0603020202020204" pitchFamily="34" charset="0"/>
              </a:rPr>
              <a:t>, suggesting a possible synergy between the DDR pathway and antitumor effect of SG</a:t>
            </a:r>
          </a:p>
          <a:p>
            <a:pPr algn="just"/>
            <a:r>
              <a:rPr lang="en-IE" sz="2400" dirty="0">
                <a:latin typeface="Trebuchet MS" panose="020B0603020202020204" pitchFamily="34" charset="0"/>
              </a:rPr>
              <a:t>Genes in the DDR pathways that contributed to the observed efficacy benefit of SG over TPC were identified</a:t>
            </a:r>
          </a:p>
          <a:p>
            <a:pPr algn="just"/>
            <a:r>
              <a:rPr lang="en-IE" sz="2400" dirty="0">
                <a:latin typeface="Trebuchet MS" panose="020B0603020202020204" pitchFamily="34" charset="0"/>
              </a:rPr>
              <a:t>Further study of the synergistic effects of SG in combination with agents targeting the DDR pathway are warranted</a:t>
            </a:r>
          </a:p>
          <a:p>
            <a:pPr algn="just"/>
            <a:endParaRPr lang="en-IE" sz="2400" dirty="0">
              <a:latin typeface="Trebuchet MS" panose="020B0603020202020204" pitchFamily="34" charset="0"/>
            </a:endParaRPr>
          </a:p>
        </p:txBody>
      </p:sp>
      <p:sp>
        <p:nvSpPr>
          <p:cNvPr id="5" name="TextBox 4">
            <a:extLst>
              <a:ext uri="{FF2B5EF4-FFF2-40B4-BE49-F238E27FC236}">
                <a16:creationId xmlns:a16="http://schemas.microsoft.com/office/drawing/2014/main" id="{0C446A69-3164-5DE0-8203-75C0D573B845}"/>
              </a:ext>
            </a:extLst>
          </p:cNvPr>
          <p:cNvSpPr txBox="1"/>
          <p:nvPr/>
        </p:nvSpPr>
        <p:spPr>
          <a:xfrm>
            <a:off x="577850" y="6476847"/>
            <a:ext cx="6096000"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1. </a:t>
            </a:r>
            <a:r>
              <a:rPr kumimoji="0" lang="es-ES"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Bardia A et al. ASCO 2024 #1075</a:t>
            </a:r>
            <a:r>
              <a:rPr kumimoji="0" lang="en-IE"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 </a:t>
            </a:r>
            <a:endParaRPr kumimoji="0" lang="en-IE"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2913493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54BB27-91FC-7593-091F-50C1A872F69B}"/>
              </a:ext>
            </a:extLst>
          </p:cNvPr>
          <p:cNvSpPr txBox="1"/>
          <p:nvPr/>
        </p:nvSpPr>
        <p:spPr>
          <a:xfrm>
            <a:off x="2273581" y="1748127"/>
            <a:ext cx="9370664"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Trodelvy</a:t>
            </a:r>
            <a:r>
              <a:rPr kumimoji="0" lang="sv-SE" sz="14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310EF036-2D90-15E8-71F2-CE932C5FE588}"/>
              </a:ext>
            </a:extLst>
          </p:cNvPr>
          <p:cNvSpPr txBox="1"/>
          <p:nvPr/>
        </p:nvSpPr>
        <p:spPr>
          <a:xfrm>
            <a:off x="2273581" y="2280624"/>
            <a:ext cx="8681291" cy="37610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05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endParaRPr kumimoji="0" lang="sv-SE" sz="105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err="1">
                <a:ln>
                  <a:noFill/>
                </a:ln>
                <a:solidFill>
                  <a:prstClr val="black"/>
                </a:solidFill>
                <a:effectLst/>
                <a:uLnTx/>
                <a:uFillTx/>
                <a:latin typeface="Calibri" panose="020F0502020204030204"/>
                <a:ea typeface="+mn-ea"/>
                <a:cs typeface="+mn-cs"/>
              </a:rPr>
              <a:t>Trodelvy</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200 mg pulver till koncentrat till infusionsvätska, lösning. Antineoplastiska medel. Antikropp-</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läkemedelskonjugat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Rx</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Indikationer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Monoterapi vid behandling av vuxna patienter med icke-</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resektabel</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metastaserad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trippelnegativ bröstcancer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mTNBC</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som tidigare har fått två eller flera systemiska behandlingar, varav minst en av dem mot avancerad sjukdom. Monoterapi vid behandling av vuxna patienter med icke-</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resektabel</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metastaserad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hormonreceptor (HR)-positiv, HER2-negativ bröstcancer som har fått endokrinbaserad behandling och minst två ytterligare systemiska behandlingar för avancerad sjukdom.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Kontraindikationer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Överkänslighet mot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hjälpämne.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Varningar och försiktighet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Kan orsaka svår eller livshotande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neutropeni</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Det rekommenderas att patienternas blodvärden övervakas under behandlingen. Ska inte administreras om det absoluta antalet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neutrofiler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understiger 1 500/mm3 på dag 1 under någon cykel eller om antalet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neutrofiler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understiger 1 000/mm3 på dag 8 under någon cykel eller vid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feber. Kan orsaka svår diarré. Ska inte administreras vid diarré av grad 3–4. Kan orsaka svår eller livshotande överkänslighet. Premedicinering rekommenderas och noggrann observation med avseende på infusionsrelaterade reaktioner. Primärprofylax med granulocytkolonistimulerande faktor (G-CSF) bör övervägas med start i den första behandlingscykeln hos patienter med ökad risk för febril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neutropeni</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Överväg profylax i efterföljande behandlingscykler om det är kliniskt indicerat. Hantering av biverkningar kan innebära tillfälligt avbrott, dosminskning eller avbruten behandling av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För att förebygga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cytostatikainducerat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illamående och kräkningar rekommenderas förebyggande behandling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med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antiemetika</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Patienten måste övervakas under varje infusion och i minst 30 minuter efter varje infusion. Patienter med känd reducerad UGT1A1-aktivitet ska övervakas noga med avseende på biverkningar. Gravida kvinnor och fertila kvinnor ska informeras om den potentiella risken för foster.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Innehåller natrium, ska beaktas i relation till patientens totala natriumintag.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Innehavare av marknadsföringstillståndet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Gilead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Sciences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Ireland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För information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Kontakta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Gilead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Sciences Sweden AB, + 46 (0) 8 5057 1849. För fullständig information om dosering, varningar och försiktighet, interaktioner och biverkningar samt aktuell information om förpackningar och priser se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www.fass.se</a:t>
            </a:r>
            <a:endPar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Baserad på produktresumé: 06/2025</a:t>
            </a:r>
          </a:p>
        </p:txBody>
      </p:sp>
      <p:sp>
        <p:nvSpPr>
          <p:cNvPr id="3" name="TextBox 2">
            <a:extLst>
              <a:ext uri="{FF2B5EF4-FFF2-40B4-BE49-F238E27FC236}">
                <a16:creationId xmlns:a16="http://schemas.microsoft.com/office/drawing/2014/main" id="{13C73636-8E41-F9A0-63D5-7D65DBFEB427}"/>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SE-TRO-0187 Date of preparation Sept 2025</a:t>
            </a:r>
          </a:p>
        </p:txBody>
      </p:sp>
    </p:spTree>
    <p:extLst>
      <p:ext uri="{BB962C8B-B14F-4D97-AF65-F5344CB8AC3E}">
        <p14:creationId xmlns:p14="http://schemas.microsoft.com/office/powerpoint/2010/main" val="3736191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6F322661-53FC-D917-A8D9-E9EDF173333F}"/>
              </a:ext>
            </a:extLst>
          </p:cNvPr>
          <p:cNvSpPr>
            <a:spLocks noGrp="1"/>
          </p:cNvSpPr>
          <p:nvPr>
            <p:ph type="body" sz="quarter" idx="10"/>
          </p:nvPr>
        </p:nvSpPr>
        <p:spPr>
          <a:xfrm>
            <a:off x="5079934" y="601662"/>
            <a:ext cx="6612003" cy="5654675"/>
          </a:xfrm>
        </p:spPr>
        <p:txBody>
          <a:bodyPr/>
          <a:lstStyle/>
          <a:p>
            <a:pPr marL="0" indent="0">
              <a:buNone/>
            </a:pPr>
            <a:endParaRPr lang="en-IE" sz="2400" b="1" dirty="0">
              <a:latin typeface="Trebuchet MS" panose="020B0603020202020204" pitchFamily="34" charset="0"/>
              <a:cs typeface="Arial"/>
            </a:endParaRPr>
          </a:p>
          <a:p>
            <a:pPr marL="0" indent="0">
              <a:buNone/>
            </a:pPr>
            <a:r>
              <a:rPr lang="en-IE" sz="2400" b="1" dirty="0">
                <a:latin typeface="Trebuchet MS" panose="020B0603020202020204" pitchFamily="34" charset="0"/>
                <a:cs typeface="Arial"/>
              </a:rPr>
              <a:t>Genomic alterations in DNA damage response (DDR) genes in HR+/HER2- metastatic breast cancer (</a:t>
            </a:r>
            <a:r>
              <a:rPr lang="en-IE" sz="2400" b="1" dirty="0" err="1">
                <a:latin typeface="Trebuchet MS" panose="020B0603020202020204" pitchFamily="34" charset="0"/>
                <a:cs typeface="Arial"/>
              </a:rPr>
              <a:t>mBC</a:t>
            </a:r>
            <a:r>
              <a:rPr lang="en-IE" sz="2400" b="1" dirty="0">
                <a:latin typeface="Trebuchet MS" panose="020B0603020202020204" pitchFamily="34" charset="0"/>
                <a:cs typeface="Arial"/>
              </a:rPr>
              <a:t>) and impact on clinical efficacy with Sacituzumab </a:t>
            </a:r>
            <a:r>
              <a:rPr lang="en-IE" sz="2400" b="1" dirty="0" err="1">
                <a:latin typeface="Trebuchet MS" panose="020B0603020202020204" pitchFamily="34" charset="0"/>
                <a:cs typeface="Arial"/>
              </a:rPr>
              <a:t>Govitecan</a:t>
            </a:r>
            <a:r>
              <a:rPr lang="en-IE" sz="2400" b="1" dirty="0">
                <a:latin typeface="Trebuchet MS" panose="020B0603020202020204" pitchFamily="34" charset="0"/>
                <a:cs typeface="Arial"/>
              </a:rPr>
              <a:t> (SG): biomarker results from TROPiCS-02 study</a:t>
            </a:r>
          </a:p>
          <a:p>
            <a:pPr marL="0" indent="0">
              <a:buNone/>
            </a:pPr>
            <a:r>
              <a:rPr lang="en-US" sz="1200" dirty="0"/>
              <a:t>Aditya </a:t>
            </a:r>
            <a:r>
              <a:rPr lang="en-US" sz="1200" dirty="0" err="1"/>
              <a:t>Bardia</a:t>
            </a:r>
            <a:r>
              <a:rPr lang="en-US" sz="1200" dirty="0"/>
              <a:t>, MD, MPH;</a:t>
            </a:r>
            <a:r>
              <a:rPr lang="en-US" sz="1200" baseline="30000" dirty="0"/>
              <a:t>1</a:t>
            </a:r>
            <a:r>
              <a:rPr lang="en-US" sz="1200" dirty="0"/>
              <a:t> Yi Zhang, PhD;</a:t>
            </a:r>
            <a:r>
              <a:rPr lang="en-US" sz="1200" baseline="30000" dirty="0"/>
              <a:t>2</a:t>
            </a:r>
            <a:r>
              <a:rPr lang="en-US" sz="1200" dirty="0"/>
              <a:t> Frederik </a:t>
            </a:r>
            <a:r>
              <a:rPr lang="en-US" sz="1200" dirty="0" err="1"/>
              <a:t>Marmé</a:t>
            </a:r>
            <a:r>
              <a:rPr lang="en-US" sz="1200" dirty="0"/>
              <a:t>, MD, PhD;</a:t>
            </a:r>
            <a:r>
              <a:rPr lang="en-US" sz="1200" baseline="30000" dirty="0"/>
              <a:t>3</a:t>
            </a:r>
            <a:r>
              <a:rPr lang="en-US" sz="1200" dirty="0"/>
              <a:t> Peter Schmid, MD, PhD;</a:t>
            </a:r>
            <a:r>
              <a:rPr lang="en-US" sz="1200" baseline="30000" dirty="0"/>
              <a:t>4</a:t>
            </a:r>
            <a:r>
              <a:rPr lang="en-US" sz="1200" dirty="0"/>
              <a:t> Javier Cortés, MD, PhD;</a:t>
            </a:r>
            <a:r>
              <a:rPr lang="en-US" sz="1200" baseline="30000" dirty="0"/>
              <a:t>5</a:t>
            </a:r>
            <a:r>
              <a:rPr lang="en-US" sz="1200" dirty="0"/>
              <a:t> Sara M. </a:t>
            </a:r>
            <a:r>
              <a:rPr lang="en-US" sz="1200" dirty="0" err="1"/>
              <a:t>Tolaney</a:t>
            </a:r>
            <a:r>
              <a:rPr lang="en-US" sz="1200" dirty="0"/>
              <a:t>, MD, MPH;</a:t>
            </a:r>
            <a:r>
              <a:rPr lang="en-US" sz="1200" baseline="30000" dirty="0"/>
              <a:t>6</a:t>
            </a:r>
            <a:r>
              <a:rPr lang="en-US" sz="1200" dirty="0"/>
              <a:t> </a:t>
            </a:r>
            <a:r>
              <a:rPr lang="en-US" sz="1200" dirty="0" err="1"/>
              <a:t>Yajia</a:t>
            </a:r>
            <a:r>
              <a:rPr lang="en-US" sz="1200" dirty="0"/>
              <a:t> Zhang, PhD;</a:t>
            </a:r>
            <a:r>
              <a:rPr lang="en-US" sz="1200" baseline="30000" dirty="0"/>
              <a:t>2</a:t>
            </a:r>
            <a:r>
              <a:rPr lang="en-US" sz="1200" dirty="0"/>
              <a:t> Oh Kyu Yoon, PhD;</a:t>
            </a:r>
            <a:r>
              <a:rPr lang="en-US" sz="1200" baseline="30000" dirty="0"/>
              <a:t>2</a:t>
            </a:r>
            <a:r>
              <a:rPr lang="en-US" sz="1200" dirty="0"/>
              <a:t> Wendy Verret, MPH, PhD;</a:t>
            </a:r>
            <a:r>
              <a:rPr lang="en-US" sz="1200" baseline="30000" dirty="0"/>
              <a:t>2</a:t>
            </a:r>
            <a:r>
              <a:rPr lang="en-US" sz="1200" dirty="0"/>
              <a:t> Meghna Das Thakur, PhD;</a:t>
            </a:r>
            <a:r>
              <a:rPr lang="en-US" sz="1200" baseline="30000" dirty="0"/>
              <a:t>2</a:t>
            </a:r>
            <a:r>
              <a:rPr lang="en-US" sz="1200" dirty="0"/>
              <a:t> Hope S. </a:t>
            </a:r>
            <a:r>
              <a:rPr lang="en-US" sz="1200" dirty="0" err="1"/>
              <a:t>Rugo</a:t>
            </a:r>
            <a:r>
              <a:rPr lang="en-US" sz="1200" dirty="0"/>
              <a:t>, MD</a:t>
            </a:r>
            <a:r>
              <a:rPr lang="en-US" sz="1200" baseline="30000" dirty="0"/>
              <a:t>7</a:t>
            </a:r>
          </a:p>
          <a:p>
            <a:pPr marL="0" indent="0">
              <a:buNone/>
            </a:pPr>
            <a:r>
              <a:rPr lang="en-US" sz="800" baseline="30000" dirty="0"/>
              <a:t>1</a:t>
            </a:r>
            <a:r>
              <a:rPr lang="en-US" sz="800" dirty="0"/>
              <a:t>University of California Los Angeles, Jonsson Comprehensive Cancer Center, Los Angeles, CA, USA; </a:t>
            </a:r>
            <a:r>
              <a:rPr lang="en-US" sz="800" baseline="30000" dirty="0"/>
              <a:t>2</a:t>
            </a:r>
            <a:r>
              <a:rPr lang="en-US" sz="800" dirty="0"/>
              <a:t>Gilead Sciences, Inc., Foster City, CA, USA; </a:t>
            </a:r>
            <a:r>
              <a:rPr lang="en-US" sz="800" baseline="30000" dirty="0"/>
              <a:t>3</a:t>
            </a:r>
            <a:r>
              <a:rPr lang="en-US" sz="800" dirty="0"/>
              <a:t> </a:t>
            </a:r>
            <a:r>
              <a:rPr lang="en-US" sz="800" dirty="0" err="1"/>
              <a:t>Universitätsmedizin</a:t>
            </a:r>
            <a:r>
              <a:rPr lang="en-US" sz="800" dirty="0"/>
              <a:t> Mannheim, Heidelberg, Germany; </a:t>
            </a:r>
            <a:r>
              <a:rPr lang="en-US" sz="800" baseline="30000" dirty="0"/>
              <a:t>4</a:t>
            </a:r>
            <a:r>
              <a:rPr lang="en-US" sz="800" dirty="0"/>
              <a:t>Bart’s Cancer Institute, Queen Mary University of London, London, UK; </a:t>
            </a:r>
            <a:r>
              <a:rPr lang="en-US" sz="800" baseline="30000" dirty="0"/>
              <a:t>5</a:t>
            </a:r>
            <a:r>
              <a:rPr lang="en-US" sz="800" dirty="0"/>
              <a:t>International Breast Cancer Center (IBCC), Pangaea Oncology, </a:t>
            </a:r>
            <a:r>
              <a:rPr lang="en-US" sz="800" dirty="0" err="1"/>
              <a:t>Quirónsalud</a:t>
            </a:r>
            <a:r>
              <a:rPr lang="en-US" sz="800" dirty="0"/>
              <a:t> Group, Barcelona, Spain &amp; Universidad </a:t>
            </a:r>
            <a:r>
              <a:rPr lang="en-US" sz="800" dirty="0" err="1"/>
              <a:t>Europea</a:t>
            </a:r>
            <a:r>
              <a:rPr lang="en-US" sz="800" dirty="0"/>
              <a:t> de Madrid, Madrid, Spain; </a:t>
            </a:r>
            <a:r>
              <a:rPr lang="en-US" sz="800" baseline="30000" dirty="0"/>
              <a:t>6</a:t>
            </a:r>
            <a:r>
              <a:rPr lang="en-US" sz="800" dirty="0"/>
              <a:t>Dana-Farber Cancer Institute, Harvard Medical School, Boston, MA, USA; </a:t>
            </a:r>
            <a:r>
              <a:rPr lang="en-US" sz="800" baseline="30000" dirty="0"/>
              <a:t>7</a:t>
            </a:r>
            <a:r>
              <a:rPr lang="en-US" sz="800" dirty="0"/>
              <a:t>University of California San Francisco Helen Diller Family Comprehensive Cancer Center, San Francisco, CA, USA</a:t>
            </a:r>
          </a:p>
          <a:p>
            <a:pPr marL="0" indent="0">
              <a:buNone/>
            </a:pPr>
            <a:endParaRPr lang="en-US" sz="800" dirty="0"/>
          </a:p>
          <a:p>
            <a:pPr marL="0" indent="0">
              <a:buNone/>
            </a:pPr>
            <a:r>
              <a:rPr lang="en-US" sz="1000" b="1" dirty="0"/>
              <a:t>2 June 09:00 AM – 12:00 PM | Hall A</a:t>
            </a:r>
          </a:p>
          <a:p>
            <a:pPr marL="0" indent="0">
              <a:buNone/>
            </a:pPr>
            <a:r>
              <a:rPr lang="en-US" sz="1000" b="1" dirty="0"/>
              <a:t>Abstract #1075</a:t>
            </a:r>
          </a:p>
          <a:p>
            <a:pPr marL="0" indent="0">
              <a:buNone/>
            </a:pPr>
            <a:endParaRPr lang="en-US" sz="1000" b="1" dirty="0"/>
          </a:p>
          <a:p>
            <a:pPr marL="0" indent="0">
              <a:buNone/>
            </a:pPr>
            <a:endParaRPr lang="en-US" sz="800" dirty="0"/>
          </a:p>
          <a:p>
            <a:pPr marL="0" indent="0">
              <a:buNone/>
            </a:pPr>
            <a:endParaRPr lang="en-US" sz="800" dirty="0"/>
          </a:p>
        </p:txBody>
      </p:sp>
    </p:spTree>
    <p:extLst>
      <p:ext uri="{BB962C8B-B14F-4D97-AF65-F5344CB8AC3E}">
        <p14:creationId xmlns:p14="http://schemas.microsoft.com/office/powerpoint/2010/main" val="2772844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709F6-C5DC-DD77-5566-671A10C8E9A6}"/>
              </a:ext>
            </a:extLst>
          </p:cNvPr>
          <p:cNvSpPr>
            <a:spLocks noGrp="1"/>
          </p:cNvSpPr>
          <p:nvPr>
            <p:ph type="title"/>
          </p:nvPr>
        </p:nvSpPr>
        <p:spPr>
          <a:xfrm>
            <a:off x="577850" y="-23488"/>
            <a:ext cx="10972800" cy="987019"/>
          </a:xfrm>
        </p:spPr>
        <p:txBody>
          <a:bodyPr/>
          <a:lstStyle/>
          <a:p>
            <a:r>
              <a:rPr lang="en-IE" dirty="0">
                <a:solidFill>
                  <a:schemeClr val="accent1"/>
                </a:solidFill>
              </a:rPr>
              <a:t>Introduction</a:t>
            </a:r>
            <a:r>
              <a:rPr lang="en-IE" baseline="30000" dirty="0">
                <a:solidFill>
                  <a:schemeClr val="accent1"/>
                </a:solidFill>
              </a:rPr>
              <a:t>1-4</a:t>
            </a:r>
          </a:p>
        </p:txBody>
      </p:sp>
      <p:sp>
        <p:nvSpPr>
          <p:cNvPr id="3" name="Slide Number Placeholder 2">
            <a:extLst>
              <a:ext uri="{FF2B5EF4-FFF2-40B4-BE49-F238E27FC236}">
                <a16:creationId xmlns:a16="http://schemas.microsoft.com/office/drawing/2014/main" id="{4762D11F-3744-2F46-C90B-7F946B65E63F}"/>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panose="020B070302020209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800" b="0" i="0" u="none" strike="noStrike" kern="1200" cap="none" spc="0" normalizeH="0" baseline="0" noProof="0">
              <a:ln>
                <a:noFill/>
              </a:ln>
              <a:solidFill>
                <a:srgbClr val="C6CAC6"/>
              </a:solidFill>
              <a:effectLst/>
              <a:uLnTx/>
              <a:uFillTx/>
              <a:latin typeface="Trebuchet MS" panose="020B0703020202090204" pitchFamily="34" charset="0"/>
              <a:ea typeface="+mn-ea"/>
              <a:cs typeface="+mn-cs"/>
            </a:endParaRPr>
          </a:p>
        </p:txBody>
      </p:sp>
      <p:sp>
        <p:nvSpPr>
          <p:cNvPr id="4" name="Text Placeholder 3">
            <a:extLst>
              <a:ext uri="{FF2B5EF4-FFF2-40B4-BE49-F238E27FC236}">
                <a16:creationId xmlns:a16="http://schemas.microsoft.com/office/drawing/2014/main" id="{EC19F79B-4AA0-981B-3D36-60F3CB668A0C}"/>
              </a:ext>
            </a:extLst>
          </p:cNvPr>
          <p:cNvSpPr>
            <a:spLocks noGrp="1"/>
          </p:cNvSpPr>
          <p:nvPr>
            <p:ph type="body" sz="quarter" idx="10"/>
          </p:nvPr>
        </p:nvSpPr>
        <p:spPr>
          <a:xfrm>
            <a:off x="577850" y="976353"/>
            <a:ext cx="10972800" cy="4422775"/>
          </a:xfrm>
        </p:spPr>
        <p:txBody>
          <a:bodyPr/>
          <a:lstStyle/>
          <a:p>
            <a:pPr algn="just"/>
            <a:r>
              <a:rPr lang="en-IE" sz="2200" dirty="0"/>
              <a:t>Sacituzumab </a:t>
            </a:r>
            <a:r>
              <a:rPr lang="en-IE" sz="2200" dirty="0" err="1"/>
              <a:t>govitecan</a:t>
            </a:r>
            <a:r>
              <a:rPr lang="en-IE" sz="2200" dirty="0"/>
              <a:t> (SG) is a Trop-2–directed antibody-drug conjugate coupled to SN-38 as the payload</a:t>
            </a:r>
            <a:r>
              <a:rPr lang="en-IE" sz="2200" baseline="30000" dirty="0"/>
              <a:t>1</a:t>
            </a:r>
          </a:p>
          <a:p>
            <a:pPr algn="just"/>
            <a:r>
              <a:rPr lang="en-IE" sz="2200" dirty="0"/>
              <a:t>In the phase 3 TROPiCS-02 study (NCT03901339), SG demonstrated clinically meaningful improvement in survival outcomes over chemotherapy in patients with pretreated HR+/HER2– metastatic breast cancer (</a:t>
            </a:r>
            <a:r>
              <a:rPr lang="en-IE" sz="2200" dirty="0" err="1"/>
              <a:t>mBC</a:t>
            </a:r>
            <a:r>
              <a:rPr lang="en-IE" sz="2200" dirty="0"/>
              <a:t>)</a:t>
            </a:r>
            <a:r>
              <a:rPr lang="en-IE" sz="2200" baseline="30000" dirty="0"/>
              <a:t>2</a:t>
            </a:r>
          </a:p>
          <a:p>
            <a:pPr algn="just"/>
            <a:r>
              <a:rPr lang="en-IE" sz="2200" dirty="0"/>
              <a:t>Median overall survival (OS) was 14.4 months (95% CI, 13.0-15.7) and 11.2 months (10.1-12.7), respectively (hazard ratio [HR], 0.79; 95% CI, 0.65-0.96; P = .020)</a:t>
            </a:r>
          </a:p>
          <a:p>
            <a:pPr algn="just"/>
            <a:r>
              <a:rPr lang="en-IE" sz="2200" dirty="0"/>
              <a:t>SN-38 leads to double-stranded DNA damage; therefore, we hypothesized that in </a:t>
            </a:r>
            <a:r>
              <a:rPr lang="en-IE" sz="2200" dirty="0" err="1"/>
              <a:t>tumors</a:t>
            </a:r>
            <a:r>
              <a:rPr lang="en-IE" sz="2200" dirty="0"/>
              <a:t> with defective DNA damage response (DDR) machinery, SG may provoke synthetic lethality</a:t>
            </a:r>
            <a:r>
              <a:rPr lang="en-IE" sz="2200" baseline="30000" dirty="0"/>
              <a:t>3</a:t>
            </a:r>
          </a:p>
          <a:p>
            <a:pPr algn="just"/>
            <a:r>
              <a:rPr lang="en-IE" sz="2200" dirty="0"/>
              <a:t>We report on a post hoc exploratory genomic analysis of DDR gene variants in patients from the TROPiCS-02 study and assess SG clinical efficacy by DDR status</a:t>
            </a:r>
            <a:r>
              <a:rPr lang="en-IE" sz="2200" baseline="30000" dirty="0"/>
              <a:t>4</a:t>
            </a:r>
          </a:p>
          <a:p>
            <a:pPr algn="just"/>
            <a:endParaRPr lang="en-IE" sz="2200" dirty="0"/>
          </a:p>
        </p:txBody>
      </p:sp>
      <p:sp>
        <p:nvSpPr>
          <p:cNvPr id="5" name="TextBox 4">
            <a:extLst>
              <a:ext uri="{FF2B5EF4-FFF2-40B4-BE49-F238E27FC236}">
                <a16:creationId xmlns:a16="http://schemas.microsoft.com/office/drawing/2014/main" id="{874EE7B9-5FB4-C610-B308-7A5116905092}"/>
              </a:ext>
            </a:extLst>
          </p:cNvPr>
          <p:cNvSpPr txBox="1"/>
          <p:nvPr/>
        </p:nvSpPr>
        <p:spPr>
          <a:xfrm>
            <a:off x="577850" y="6187921"/>
            <a:ext cx="9747250" cy="194925"/>
          </a:xfrm>
          <a:prstGeom prst="rect">
            <a:avLst/>
          </a:prstGeom>
          <a:noFill/>
        </p:spPr>
        <p:txBody>
          <a:bodyPr wrap="square" rtlCol="0">
            <a:spAutoFit/>
          </a:bodyPr>
          <a:lstStyle/>
          <a:p>
            <a:pPr marL="12700" marR="0" lvl="0" indent="0" algn="l" defTabSz="914400" rtl="0" eaLnBrk="1" fontAlgn="auto" latinLnBrk="0" hangingPunct="1">
              <a:lnSpc>
                <a:spcPts val="775"/>
              </a:lnSpc>
              <a:spcBef>
                <a:spcPts val="90"/>
              </a:spcBef>
              <a:spcAft>
                <a:spcPts val="0"/>
              </a:spcAft>
              <a:buClrTx/>
              <a:buSzTx/>
              <a:buFontTx/>
              <a:buNone/>
              <a:tabLst/>
              <a:defRPr/>
            </a:pPr>
            <a:r>
              <a:rPr kumimoji="0" lang="en-IE"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mn-cs"/>
              </a:rPr>
              <a:t>1. </a:t>
            </a:r>
            <a:r>
              <a:rPr kumimoji="0" lang="en-IE" sz="800" b="0" i="0" u="none" strike="noStrike" kern="1600" cap="none" spc="-50" normalizeH="0" baseline="0" noProof="0" dirty="0" err="1">
                <a:ln>
                  <a:noFill/>
                </a:ln>
                <a:solidFill>
                  <a:srgbClr val="54565B"/>
                </a:solidFill>
                <a:effectLst/>
                <a:uLnTx/>
                <a:uFillTx/>
                <a:latin typeface="Trebuchet MS" panose="020B0703020202090204" pitchFamily="34" charset="0"/>
                <a:ea typeface="+mn-ea"/>
                <a:cs typeface="+mn-cs"/>
              </a:rPr>
              <a:t>Starodub</a:t>
            </a:r>
            <a:r>
              <a:rPr kumimoji="0" lang="en-IE"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mn-cs"/>
              </a:rPr>
              <a:t> AN, et al. Clin Cancer Res. 2015;21:3870-8; 2. </a:t>
            </a:r>
            <a:r>
              <a:rPr kumimoji="0" lang="en-IE" sz="800" b="0" i="0" u="none" strike="noStrike" kern="1600" cap="none" spc="-50" normalizeH="0" baseline="0" noProof="0" dirty="0" err="1">
                <a:ln>
                  <a:noFill/>
                </a:ln>
                <a:solidFill>
                  <a:srgbClr val="54565B"/>
                </a:solidFill>
                <a:effectLst/>
                <a:uLnTx/>
                <a:uFillTx/>
                <a:latin typeface="Trebuchet MS" panose="020B0703020202090204" pitchFamily="34" charset="0"/>
                <a:ea typeface="+mn-ea"/>
                <a:cs typeface="+mn-cs"/>
              </a:rPr>
              <a:t>Rugo</a:t>
            </a:r>
            <a:r>
              <a:rPr kumimoji="0" lang="en-IE"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mn-cs"/>
              </a:rPr>
              <a:t> HS, et al. Lancet. 2023;402:1423-33; 3. Goldenberg DM, et al. Expert </a:t>
            </a:r>
            <a:r>
              <a:rPr kumimoji="0" lang="en-IE" sz="800" b="0" i="0" u="none" strike="noStrike" kern="1600" cap="none" spc="-50" normalizeH="0" baseline="0" noProof="0" dirty="0" err="1">
                <a:ln>
                  <a:noFill/>
                </a:ln>
                <a:solidFill>
                  <a:srgbClr val="54565B"/>
                </a:solidFill>
                <a:effectLst/>
                <a:uLnTx/>
                <a:uFillTx/>
                <a:latin typeface="Trebuchet MS" panose="020B0703020202090204" pitchFamily="34" charset="0"/>
                <a:ea typeface="+mn-ea"/>
                <a:cs typeface="+mn-cs"/>
              </a:rPr>
              <a:t>Opin</a:t>
            </a:r>
            <a:r>
              <a:rPr kumimoji="0" lang="en-IE"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mn-cs"/>
              </a:rPr>
              <a:t> </a:t>
            </a:r>
            <a:r>
              <a:rPr kumimoji="0" lang="en-IE" sz="800" b="0" i="0" u="none" strike="noStrike" kern="1600" cap="none" spc="-50" normalizeH="0" baseline="0" noProof="0" dirty="0" err="1">
                <a:ln>
                  <a:noFill/>
                </a:ln>
                <a:solidFill>
                  <a:srgbClr val="54565B"/>
                </a:solidFill>
                <a:effectLst/>
                <a:uLnTx/>
                <a:uFillTx/>
                <a:latin typeface="Trebuchet MS" panose="020B0703020202090204" pitchFamily="34" charset="0"/>
                <a:ea typeface="+mn-ea"/>
                <a:cs typeface="+mn-cs"/>
              </a:rPr>
              <a:t>Biol</a:t>
            </a:r>
            <a:r>
              <a:rPr kumimoji="0" lang="en-IE"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mn-cs"/>
              </a:rPr>
              <a:t> </a:t>
            </a:r>
            <a:r>
              <a:rPr kumimoji="0" lang="en-IE" sz="800" b="0" i="0" u="none" strike="noStrike" kern="1600" cap="none" spc="-50" normalizeH="0" baseline="0" noProof="0" dirty="0" err="1">
                <a:ln>
                  <a:noFill/>
                </a:ln>
                <a:solidFill>
                  <a:srgbClr val="54565B"/>
                </a:solidFill>
                <a:effectLst/>
                <a:uLnTx/>
                <a:uFillTx/>
                <a:latin typeface="Trebuchet MS" panose="020B0703020202090204" pitchFamily="34" charset="0"/>
                <a:ea typeface="+mn-ea"/>
                <a:cs typeface="+mn-cs"/>
              </a:rPr>
              <a:t>Ther</a:t>
            </a:r>
            <a:r>
              <a:rPr kumimoji="0" lang="en-IE"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mn-cs"/>
              </a:rPr>
              <a:t>. 2020;20:871-85; 4</a:t>
            </a:r>
            <a:r>
              <a:rPr kumimoji="0" lang="es-ES"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mn-cs"/>
              </a:rPr>
              <a:t>. Bardia A et al. ASCO 2024 #1075</a:t>
            </a:r>
            <a:r>
              <a:rPr kumimoji="0" lang="en-IE" sz="800" b="0" i="0" u="none" strike="noStrike" kern="1600" cap="none" spc="-50" normalizeH="0" baseline="0" noProof="0" dirty="0">
                <a:ln>
                  <a:noFill/>
                </a:ln>
                <a:solidFill>
                  <a:srgbClr val="54565B"/>
                </a:solidFill>
                <a:effectLst/>
                <a:uLnTx/>
                <a:uFillTx/>
                <a:latin typeface="Trebuchet MS" panose="020B0703020202090204" pitchFamily="34" charset="0"/>
                <a:ea typeface="+mn-ea"/>
                <a:cs typeface="+mn-cs"/>
              </a:rPr>
              <a:t> </a:t>
            </a:r>
          </a:p>
        </p:txBody>
      </p:sp>
    </p:spTree>
    <p:extLst>
      <p:ext uri="{BB962C8B-B14F-4D97-AF65-F5344CB8AC3E}">
        <p14:creationId xmlns:p14="http://schemas.microsoft.com/office/powerpoint/2010/main" val="3753025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3BFEC-849D-3FD4-64DE-D7C4EF16B400}"/>
              </a:ext>
            </a:extLst>
          </p:cNvPr>
          <p:cNvSpPr>
            <a:spLocks noGrp="1"/>
          </p:cNvSpPr>
          <p:nvPr>
            <p:ph type="title"/>
          </p:nvPr>
        </p:nvSpPr>
        <p:spPr>
          <a:xfrm>
            <a:off x="577850" y="5445226"/>
            <a:ext cx="10972800" cy="987019"/>
          </a:xfrm>
        </p:spPr>
        <p:txBody>
          <a:bodyPr/>
          <a:lstStyle/>
          <a:p>
            <a:pPr marL="12700">
              <a:lnSpc>
                <a:spcPts val="775"/>
              </a:lnSpc>
              <a:spcBef>
                <a:spcPts val="90"/>
              </a:spcBef>
            </a:pPr>
            <a:r>
              <a:rPr lang="da-DK" sz="800" b="0" kern="1600" spc="-50" dirty="0">
                <a:solidFill>
                  <a:srgbClr val="000000"/>
                </a:solidFill>
                <a:ea typeface="+mn-ea"/>
                <a:cs typeface="+mn-cs"/>
              </a:rPr>
              <a:t>1. </a:t>
            </a:r>
            <a:r>
              <a:rPr lang="es-ES" sz="800" b="0" kern="1600" spc="-50" dirty="0">
                <a:solidFill>
                  <a:srgbClr val="000000"/>
                </a:solidFill>
                <a:latin typeface="Trebuchet MS" panose="020B0703020202090204" pitchFamily="34" charset="0"/>
              </a:rPr>
              <a:t>Bardia A et al. ASCO 2024 #1075</a:t>
            </a:r>
            <a:r>
              <a:rPr lang="en-IE" sz="800" b="0" kern="1600" spc="-50" dirty="0">
                <a:solidFill>
                  <a:srgbClr val="000000"/>
                </a:solidFill>
                <a:latin typeface="Trebuchet MS" panose="020B0703020202090204" pitchFamily="34" charset="0"/>
              </a:rPr>
              <a:t> </a:t>
            </a:r>
            <a:r>
              <a:rPr lang="da-DK" sz="800" b="0" kern="1600" spc="-50" dirty="0">
                <a:solidFill>
                  <a:srgbClr val="000000"/>
                </a:solidFill>
                <a:ea typeface="+mn-ea"/>
                <a:cs typeface="+mn-cs"/>
              </a:rPr>
              <a:t>2. Rugo HS, et al. Lancet. 2023;402:1423-33; 3. Kanehisa M, et al. Nucleic Acids Res. 2023;51:D587-92; 4. Human DNA Repair Genes. </a:t>
            </a:r>
            <a:r>
              <a:rPr lang="da-DK" sz="800" b="0" kern="1600" spc="-50" dirty="0">
                <a:solidFill>
                  <a:srgbClr val="000000"/>
                </a:solidFill>
                <a:ea typeface="+mn-ea"/>
                <a:cs typeface="+mn-cs"/>
                <a:hlinkClick r:id="rId3">
                  <a:extLst>
                    <a:ext uri="{A12FA001-AC4F-418D-AE19-62706E023703}">
                      <ahyp:hlinkClr xmlns:ahyp="http://schemas.microsoft.com/office/drawing/2018/hyperlinkcolor" val="tx"/>
                    </a:ext>
                  </a:extLst>
                </a:hlinkClick>
              </a:rPr>
              <a:t>https://www.mdanderson.org/documents/Labs/Wood-Laboratory/human-dna-repair-</a:t>
            </a:r>
            <a:r>
              <a:rPr lang="da-DK" sz="800" b="0" kern="1600" spc="-50" dirty="0">
                <a:solidFill>
                  <a:srgbClr val="000000"/>
                </a:solidFill>
                <a:ea typeface="+mn-ea"/>
                <a:cs typeface="+mn-cs"/>
              </a:rPr>
              <a:t> </a:t>
            </a:r>
            <a:r>
              <a:rPr lang="da-DK" sz="800" b="0" kern="1600" spc="-50" dirty="0">
                <a:solidFill>
                  <a:srgbClr val="000000"/>
                </a:solidFill>
                <a:ea typeface="+mn-ea"/>
                <a:cs typeface="+mn-cs"/>
                <a:hlinkClick r:id="rId4">
                  <a:extLst>
                    <a:ext uri="{A12FA001-AC4F-418D-AE19-62706E023703}">
                      <ahyp:hlinkClr xmlns:ahyp="http://schemas.microsoft.com/office/drawing/2018/hyperlinkcolor" val="tx"/>
                    </a:ext>
                  </a:extLst>
                </a:hlinkClick>
              </a:rPr>
              <a:t>genes.html</a:t>
            </a:r>
            <a:r>
              <a:rPr lang="da-DK" sz="800" b="0" kern="1600" spc="-50" dirty="0">
                <a:solidFill>
                  <a:srgbClr val="000000"/>
                </a:solidFill>
                <a:ea typeface="+mn-ea"/>
                <a:cs typeface="+mn-cs"/>
              </a:rPr>
              <a:t>. Accessed April 25, 2024.</a:t>
            </a:r>
          </a:p>
        </p:txBody>
      </p:sp>
      <p:sp>
        <p:nvSpPr>
          <p:cNvPr id="3" name="Slide Number Placeholder 2">
            <a:extLst>
              <a:ext uri="{FF2B5EF4-FFF2-40B4-BE49-F238E27FC236}">
                <a16:creationId xmlns:a16="http://schemas.microsoft.com/office/drawing/2014/main" id="{A5488186-D0ED-9AAD-874F-E20302A25A37}"/>
              </a:ext>
            </a:extLst>
          </p:cNvPr>
          <p:cNvSpPr>
            <a:spLocks noGrp="1"/>
          </p:cNvSpPr>
          <p:nvPr>
            <p:ph type="sldNum" sz="quarter" idx="4"/>
          </p:nvPr>
        </p:nvSpPr>
        <p:spPr>
          <a:xfrm>
            <a:off x="109415" y="6546545"/>
            <a:ext cx="2743200" cy="291492"/>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panose="020B070302020209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800" b="0" i="0" u="none" strike="noStrike" kern="1200" cap="none" spc="0" normalizeH="0" baseline="0" noProof="0" dirty="0">
              <a:ln>
                <a:noFill/>
              </a:ln>
              <a:solidFill>
                <a:srgbClr val="C6CAC6"/>
              </a:solidFill>
              <a:effectLst/>
              <a:uLnTx/>
              <a:uFillTx/>
              <a:latin typeface="Trebuchet MS" panose="020B0703020202090204" pitchFamily="34" charset="0"/>
              <a:ea typeface="+mn-ea"/>
              <a:cs typeface="+mn-cs"/>
            </a:endParaRPr>
          </a:p>
        </p:txBody>
      </p:sp>
      <p:sp>
        <p:nvSpPr>
          <p:cNvPr id="4" name="Text Placeholder 3">
            <a:extLst>
              <a:ext uri="{FF2B5EF4-FFF2-40B4-BE49-F238E27FC236}">
                <a16:creationId xmlns:a16="http://schemas.microsoft.com/office/drawing/2014/main" id="{9EB06239-BAF1-D18A-E77B-21C35969A1F9}"/>
              </a:ext>
            </a:extLst>
          </p:cNvPr>
          <p:cNvSpPr>
            <a:spLocks noGrp="1"/>
          </p:cNvSpPr>
          <p:nvPr>
            <p:ph type="body" sz="quarter" idx="10"/>
          </p:nvPr>
        </p:nvSpPr>
        <p:spPr>
          <a:xfrm>
            <a:off x="577850" y="708458"/>
            <a:ext cx="10972800" cy="3711142"/>
          </a:xfrm>
        </p:spPr>
        <p:txBody>
          <a:bodyPr/>
          <a:lstStyle/>
          <a:p>
            <a:r>
              <a:rPr lang="en-IE" sz="2600" dirty="0"/>
              <a:t>Patients with previously treated HR+/HER2– </a:t>
            </a:r>
            <a:r>
              <a:rPr lang="en-IE" sz="2600" dirty="0" err="1"/>
              <a:t>mBC</a:t>
            </a:r>
            <a:r>
              <a:rPr lang="en-IE" sz="2600" dirty="0"/>
              <a:t> were randomized to receive SG or treatment of physician’s choice (TPC) until disease progression or unacceptable toxicity</a:t>
            </a:r>
            <a:r>
              <a:rPr lang="en-IE" sz="2600" baseline="30000" dirty="0"/>
              <a:t>2</a:t>
            </a:r>
          </a:p>
          <a:p>
            <a:r>
              <a:rPr lang="en-IE" sz="2600" dirty="0"/>
              <a:t>DDR gene deleterious variants were identified using whole exome sequencing (WES) on archival or screening </a:t>
            </a:r>
            <a:r>
              <a:rPr lang="en-IE" sz="2600" dirty="0" err="1"/>
              <a:t>tumor</a:t>
            </a:r>
            <a:r>
              <a:rPr lang="en-IE" sz="2600" dirty="0"/>
              <a:t> tissues based on 142 DDR pathway genes annotated in the Kyoto </a:t>
            </a:r>
            <a:r>
              <a:rPr lang="en-IE" sz="2600" dirty="0" err="1"/>
              <a:t>Encyclopedia</a:t>
            </a:r>
            <a:r>
              <a:rPr lang="en-IE" sz="2600" dirty="0"/>
              <a:t> Genes and Genomes (KEGG) database and Human DNA Repair Gene database</a:t>
            </a:r>
            <a:r>
              <a:rPr lang="en-IE" sz="2600" baseline="30000" dirty="0"/>
              <a:t>3,4</a:t>
            </a:r>
          </a:p>
          <a:p>
            <a:r>
              <a:rPr lang="en-IE" sz="2600" dirty="0"/>
              <a:t>The association between DDR deleterious variants and clinical outcomes was evaluated using Cox regression model as HR with 95% CI. Objective response rate (ORR) odds ratio was calculated using the Cochran-Mantel-Haenszel method</a:t>
            </a:r>
          </a:p>
          <a:p>
            <a:endParaRPr lang="en-IE" sz="800" dirty="0"/>
          </a:p>
        </p:txBody>
      </p:sp>
      <p:sp>
        <p:nvSpPr>
          <p:cNvPr id="5" name="Title 1">
            <a:extLst>
              <a:ext uri="{FF2B5EF4-FFF2-40B4-BE49-F238E27FC236}">
                <a16:creationId xmlns:a16="http://schemas.microsoft.com/office/drawing/2014/main" id="{AC503846-3486-47D1-0481-80D24EC3EFDE}"/>
              </a:ext>
            </a:extLst>
          </p:cNvPr>
          <p:cNvSpPr txBox="1">
            <a:spLocks/>
          </p:cNvSpPr>
          <p:nvPr/>
        </p:nvSpPr>
        <p:spPr>
          <a:xfrm>
            <a:off x="577850" y="-152466"/>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IE" sz="3600" b="1" i="0" u="none" strike="noStrike" kern="800" cap="none" spc="0" normalizeH="0" baseline="0" noProof="0" dirty="0">
                <a:ln>
                  <a:noFill/>
                </a:ln>
                <a:solidFill>
                  <a:srgbClr val="203661"/>
                </a:solidFill>
                <a:effectLst/>
                <a:uLnTx/>
                <a:uFillTx/>
                <a:latin typeface="Trebuchet MS" panose="020B0703020202090204" pitchFamily="34" charset="0"/>
                <a:ea typeface="+mj-ea"/>
              </a:rPr>
              <a:t>Methods</a:t>
            </a:r>
            <a:r>
              <a:rPr kumimoji="0" lang="en-IE" sz="3600" b="1" i="0" u="none" strike="noStrike" kern="800" cap="none" spc="0" normalizeH="0" baseline="30000" noProof="0" dirty="0">
                <a:ln>
                  <a:noFill/>
                </a:ln>
                <a:solidFill>
                  <a:srgbClr val="203661"/>
                </a:solidFill>
                <a:effectLst/>
                <a:uLnTx/>
                <a:uFillTx/>
                <a:latin typeface="Trebuchet MS" panose="020B0703020202090204" pitchFamily="34" charset="0"/>
                <a:ea typeface="+mj-ea"/>
              </a:rPr>
              <a:t>1-4</a:t>
            </a:r>
          </a:p>
        </p:txBody>
      </p:sp>
    </p:spTree>
    <p:extLst>
      <p:ext uri="{BB962C8B-B14F-4D97-AF65-F5344CB8AC3E}">
        <p14:creationId xmlns:p14="http://schemas.microsoft.com/office/powerpoint/2010/main" val="4262278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A6FC8-23E4-3707-D638-8BD9F6F6B4B6}"/>
              </a:ext>
            </a:extLst>
          </p:cNvPr>
          <p:cNvSpPr>
            <a:spLocks noGrp="1"/>
          </p:cNvSpPr>
          <p:nvPr>
            <p:ph type="title"/>
          </p:nvPr>
        </p:nvSpPr>
        <p:spPr>
          <a:xfrm>
            <a:off x="577850" y="-244298"/>
            <a:ext cx="10972800" cy="987019"/>
          </a:xfrm>
        </p:spPr>
        <p:txBody>
          <a:bodyPr/>
          <a:lstStyle/>
          <a:p>
            <a:r>
              <a:rPr lang="en-IE" dirty="0">
                <a:solidFill>
                  <a:schemeClr val="accent1"/>
                </a:solidFill>
              </a:rPr>
              <a:t>Results</a:t>
            </a:r>
            <a:r>
              <a:rPr lang="en-IE" baseline="30000" dirty="0">
                <a:solidFill>
                  <a:schemeClr val="accent1"/>
                </a:solidFill>
              </a:rPr>
              <a:t>1</a:t>
            </a:r>
          </a:p>
        </p:txBody>
      </p:sp>
      <p:sp>
        <p:nvSpPr>
          <p:cNvPr id="3" name="Slide Number Placeholder 2">
            <a:extLst>
              <a:ext uri="{FF2B5EF4-FFF2-40B4-BE49-F238E27FC236}">
                <a16:creationId xmlns:a16="http://schemas.microsoft.com/office/drawing/2014/main" id="{EBE1F11A-67E3-214E-9CD0-05733C4EF488}"/>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panose="020B070302020209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800" b="0" i="0" u="none" strike="noStrike" kern="1200" cap="none" spc="0" normalizeH="0" baseline="0" noProof="0">
              <a:ln>
                <a:noFill/>
              </a:ln>
              <a:solidFill>
                <a:srgbClr val="C6CAC6"/>
              </a:solidFill>
              <a:effectLst/>
              <a:uLnTx/>
              <a:uFillTx/>
              <a:latin typeface="Trebuchet MS" panose="020B0703020202090204" pitchFamily="34" charset="0"/>
              <a:ea typeface="+mn-ea"/>
              <a:cs typeface="+mn-cs"/>
            </a:endParaRPr>
          </a:p>
        </p:txBody>
      </p:sp>
      <p:sp>
        <p:nvSpPr>
          <p:cNvPr id="4" name="Text Placeholder 3">
            <a:extLst>
              <a:ext uri="{FF2B5EF4-FFF2-40B4-BE49-F238E27FC236}">
                <a16:creationId xmlns:a16="http://schemas.microsoft.com/office/drawing/2014/main" id="{15088D26-D178-6090-23B9-16CB0DACED14}"/>
              </a:ext>
            </a:extLst>
          </p:cNvPr>
          <p:cNvSpPr>
            <a:spLocks noGrp="1"/>
          </p:cNvSpPr>
          <p:nvPr>
            <p:ph type="body" sz="quarter" idx="10"/>
          </p:nvPr>
        </p:nvSpPr>
        <p:spPr>
          <a:xfrm>
            <a:off x="120074" y="760944"/>
            <a:ext cx="3768435" cy="2800348"/>
          </a:xfrm>
        </p:spPr>
        <p:txBody>
          <a:bodyPr/>
          <a:lstStyle/>
          <a:p>
            <a:r>
              <a:rPr lang="en-IE" sz="1250" dirty="0">
                <a:latin typeface="Trebuchet MS" panose="020B0603020202020204" pitchFamily="34" charset="0"/>
              </a:rPr>
              <a:t>Of the 543 patients (intent-to-treat [ITT] population, SG, N = 272; TPC, N = 271) enrolled in TROPiCS-02, 195 (36%) patients (SG, n = 100; TPC, n = 95) were included in the WES biomarker evaluable population, which will be referred to as the biomarker evaluable (BE) population hereafter</a:t>
            </a:r>
          </a:p>
          <a:p>
            <a:r>
              <a:rPr lang="en-IE" sz="1250" dirty="0">
                <a:latin typeface="Trebuchet MS" panose="020B0603020202020204" pitchFamily="34" charset="0"/>
              </a:rPr>
              <a:t>Overall, demographics and baseline characteristics were similar between the ITT and BE populations (median age, 57 vs 58 years for SG and 55 vs 55 years for TPC; prior lines of chemotherapy &gt; 2 lines, 58% vs 57% for SG and 58% vs 55% for TPC)</a:t>
            </a:r>
          </a:p>
          <a:p>
            <a:pPr lvl="1"/>
            <a:r>
              <a:rPr lang="en-IE" sz="1250" dirty="0">
                <a:latin typeface="Trebuchet MS" panose="020B0603020202020204" pitchFamily="34" charset="0"/>
              </a:rPr>
              <a:t>A slightly higher proportion of patients with an Eastern Cooperative Oncology Group (ECOG) performance status of 0 (43% vs 48% for SG and 46% vs 51% for TPC) and who had received prior CDK4/6i for less than 12 months (60% vs 65% for SG and 62% vs 67% for TPC) were in the BE population</a:t>
            </a:r>
          </a:p>
          <a:p>
            <a:r>
              <a:rPr lang="en-IE" sz="1250" dirty="0">
                <a:latin typeface="Trebuchet MS" panose="020B0603020202020204" pitchFamily="34" charset="0"/>
              </a:rPr>
              <a:t>Progression-free survival (PFS) and OS were similar in the ITT and BE populations and demonstrated improved efficacy with SG vs TPC in these populations (Figure 1)</a:t>
            </a:r>
          </a:p>
          <a:p>
            <a:endParaRPr lang="en-IE" sz="1250" dirty="0">
              <a:latin typeface="Trebuchet MS" panose="020B0603020202020204" pitchFamily="34" charset="0"/>
            </a:endParaRPr>
          </a:p>
        </p:txBody>
      </p:sp>
      <p:sp>
        <p:nvSpPr>
          <p:cNvPr id="11" name="object 68">
            <a:extLst>
              <a:ext uri="{FF2B5EF4-FFF2-40B4-BE49-F238E27FC236}">
                <a16:creationId xmlns:a16="http://schemas.microsoft.com/office/drawing/2014/main" id="{F4DB00D7-98A8-63D8-2FD0-ECBDD0CBF353}"/>
              </a:ext>
            </a:extLst>
          </p:cNvPr>
          <p:cNvSpPr txBox="1"/>
          <p:nvPr/>
        </p:nvSpPr>
        <p:spPr>
          <a:xfrm>
            <a:off x="5312048" y="567750"/>
            <a:ext cx="5817770" cy="579004"/>
          </a:xfrm>
          <a:prstGeom prst="rect">
            <a:avLst/>
          </a:prstGeom>
        </p:spPr>
        <p:txBody>
          <a:bodyPr vert="horz" wrap="square" lIns="0" tIns="14604" rIns="0" bIns="0" rtlCol="0">
            <a:spAutoFit/>
          </a:bodyPr>
          <a:lstStyle/>
          <a:p>
            <a:pPr marL="0" marR="0" lvl="0" indent="0" algn="l" defTabSz="914400" rtl="0" eaLnBrk="1" fontAlgn="auto" latinLnBrk="0" hangingPunct="1">
              <a:lnSpc>
                <a:spcPct val="100000"/>
              </a:lnSpc>
              <a:spcBef>
                <a:spcPts val="114"/>
              </a:spcBef>
              <a:spcAft>
                <a:spcPts val="0"/>
              </a:spcAft>
              <a:buClrTx/>
              <a:buSzTx/>
              <a:buFontTx/>
              <a:buNone/>
              <a:tabLst/>
              <a:defRPr/>
            </a:pPr>
            <a:r>
              <a:rPr kumimoji="0" sz="1100" b="1" i="0" u="none" strike="noStrike" kern="1200" cap="none" spc="0" normalizeH="0" baseline="0" noProof="0">
                <a:ln>
                  <a:noFill/>
                </a:ln>
                <a:solidFill>
                  <a:srgbClr val="002060"/>
                </a:solidFill>
                <a:effectLst/>
                <a:uLnTx/>
                <a:uFillTx/>
                <a:latin typeface="Century Gothic" panose="020F0302020204030204"/>
                <a:ea typeface="+mn-ea"/>
                <a:cs typeface="Arial"/>
              </a:rPr>
              <a:t>Figure</a:t>
            </a:r>
            <a:r>
              <a:rPr kumimoji="0" sz="1100" b="1" i="0" u="none" strike="noStrike" kern="1200" cap="none" spc="-40" normalizeH="0" baseline="0" noProof="0">
                <a:ln>
                  <a:noFill/>
                </a:ln>
                <a:solidFill>
                  <a:srgbClr val="002060"/>
                </a:solidFill>
                <a:effectLst/>
                <a:uLnTx/>
                <a:uFillTx/>
                <a:latin typeface="Century Gothic" panose="020F0302020204030204"/>
                <a:ea typeface="+mn-ea"/>
                <a:cs typeface="Arial"/>
              </a:rPr>
              <a:t> </a:t>
            </a:r>
            <a:r>
              <a:rPr kumimoji="0" sz="1100" b="1" i="0" u="none" strike="noStrike" kern="1200" cap="none" spc="0" normalizeH="0" baseline="0" noProof="0">
                <a:ln>
                  <a:noFill/>
                </a:ln>
                <a:solidFill>
                  <a:srgbClr val="002060"/>
                </a:solidFill>
                <a:effectLst/>
                <a:uLnTx/>
                <a:uFillTx/>
                <a:latin typeface="Century Gothic" panose="020F0302020204030204"/>
                <a:ea typeface="+mn-ea"/>
                <a:cs typeface="Arial"/>
              </a:rPr>
              <a:t>1.</a:t>
            </a:r>
            <a:r>
              <a:rPr kumimoji="0" sz="1100" b="1" i="0" u="none" strike="noStrike" kern="1200" cap="none" spc="-35" normalizeH="0" baseline="0" noProof="0">
                <a:ln>
                  <a:noFill/>
                </a:ln>
                <a:solidFill>
                  <a:srgbClr val="002060"/>
                </a:solidFill>
                <a:effectLst/>
                <a:uLnTx/>
                <a:uFillTx/>
                <a:latin typeface="Century Gothic" panose="020F0302020204030204"/>
                <a:ea typeface="+mn-ea"/>
                <a:cs typeface="Arial"/>
              </a:rPr>
              <a:t> </a:t>
            </a:r>
            <a:r>
              <a:rPr kumimoji="0" sz="1100" b="1" i="0" u="none" strike="noStrike" kern="1200" cap="none" spc="0" normalizeH="0" baseline="0" noProof="0">
                <a:ln>
                  <a:noFill/>
                </a:ln>
                <a:solidFill>
                  <a:srgbClr val="002060"/>
                </a:solidFill>
                <a:effectLst/>
                <a:uLnTx/>
                <a:uFillTx/>
                <a:latin typeface="Century Gothic" panose="020F0302020204030204"/>
                <a:ea typeface="+mn-ea"/>
                <a:cs typeface="Arial"/>
              </a:rPr>
              <a:t>PFS</a:t>
            </a:r>
            <a:r>
              <a:rPr kumimoji="0" sz="1100" b="1" i="0" u="none" strike="noStrike" kern="1200" cap="none" spc="-35" normalizeH="0" baseline="0" noProof="0">
                <a:ln>
                  <a:noFill/>
                </a:ln>
                <a:solidFill>
                  <a:srgbClr val="002060"/>
                </a:solidFill>
                <a:effectLst/>
                <a:uLnTx/>
                <a:uFillTx/>
                <a:latin typeface="Century Gothic" panose="020F0302020204030204"/>
                <a:ea typeface="+mn-ea"/>
                <a:cs typeface="Arial"/>
              </a:rPr>
              <a:t> </a:t>
            </a:r>
            <a:r>
              <a:rPr kumimoji="0" sz="1100" b="1" i="0" u="none" strike="noStrike" kern="1200" cap="none" spc="0" normalizeH="0" baseline="0" noProof="0">
                <a:ln>
                  <a:noFill/>
                </a:ln>
                <a:solidFill>
                  <a:srgbClr val="002060"/>
                </a:solidFill>
                <a:effectLst/>
                <a:uLnTx/>
                <a:uFillTx/>
                <a:latin typeface="Century Gothic" panose="020F0302020204030204"/>
                <a:ea typeface="+mn-ea"/>
                <a:cs typeface="Arial"/>
              </a:rPr>
              <a:t>(A) and</a:t>
            </a:r>
            <a:r>
              <a:rPr kumimoji="0" sz="1100" b="1" i="0" u="none" strike="noStrike" kern="1200" cap="none" spc="-30" normalizeH="0" baseline="0" noProof="0">
                <a:ln>
                  <a:noFill/>
                </a:ln>
                <a:solidFill>
                  <a:srgbClr val="002060"/>
                </a:solidFill>
                <a:effectLst/>
                <a:uLnTx/>
                <a:uFillTx/>
                <a:latin typeface="Century Gothic" panose="020F0302020204030204"/>
                <a:ea typeface="+mn-ea"/>
                <a:cs typeface="Arial"/>
              </a:rPr>
              <a:t> </a:t>
            </a:r>
            <a:r>
              <a:rPr kumimoji="0" sz="1100" b="1" i="0" u="none" strike="noStrike" kern="1200" cap="none" spc="0" normalizeH="0" baseline="0" noProof="0">
                <a:ln>
                  <a:noFill/>
                </a:ln>
                <a:solidFill>
                  <a:srgbClr val="002060"/>
                </a:solidFill>
                <a:effectLst/>
                <a:uLnTx/>
                <a:uFillTx/>
                <a:latin typeface="Century Gothic" panose="020F0302020204030204"/>
                <a:ea typeface="+mn-ea"/>
                <a:cs typeface="Arial"/>
              </a:rPr>
              <a:t>OS</a:t>
            </a:r>
            <a:r>
              <a:rPr kumimoji="0" sz="1100" b="1" i="0" u="none" strike="noStrike" kern="1200" cap="none" spc="-40" normalizeH="0" baseline="0" noProof="0">
                <a:ln>
                  <a:noFill/>
                </a:ln>
                <a:solidFill>
                  <a:srgbClr val="002060"/>
                </a:solidFill>
                <a:effectLst/>
                <a:uLnTx/>
                <a:uFillTx/>
                <a:latin typeface="Century Gothic" panose="020F0302020204030204"/>
                <a:ea typeface="+mn-ea"/>
                <a:cs typeface="Arial"/>
              </a:rPr>
              <a:t> </a:t>
            </a:r>
            <a:r>
              <a:rPr kumimoji="0" sz="1100" b="1" i="0" u="none" strike="noStrike" kern="1200" cap="none" spc="0" normalizeH="0" baseline="0" noProof="0">
                <a:ln>
                  <a:noFill/>
                </a:ln>
                <a:solidFill>
                  <a:srgbClr val="002060"/>
                </a:solidFill>
                <a:effectLst/>
                <a:uLnTx/>
                <a:uFillTx/>
                <a:latin typeface="Century Gothic" panose="020F0302020204030204"/>
                <a:ea typeface="+mn-ea"/>
                <a:cs typeface="Arial"/>
              </a:rPr>
              <a:t>(B)</a:t>
            </a:r>
            <a:r>
              <a:rPr kumimoji="0" sz="1100" b="1" i="0" u="none" strike="noStrike" kern="1200" cap="none" spc="-35" normalizeH="0" baseline="0" noProof="0">
                <a:ln>
                  <a:noFill/>
                </a:ln>
                <a:solidFill>
                  <a:srgbClr val="002060"/>
                </a:solidFill>
                <a:effectLst/>
                <a:uLnTx/>
                <a:uFillTx/>
                <a:latin typeface="Century Gothic" panose="020F0302020204030204"/>
                <a:ea typeface="+mn-ea"/>
                <a:cs typeface="Arial"/>
              </a:rPr>
              <a:t> </a:t>
            </a:r>
            <a:r>
              <a:rPr kumimoji="0" sz="1100" b="1" i="0" u="none" strike="noStrike" kern="1200" cap="none" spc="0" normalizeH="0" baseline="0" noProof="0">
                <a:ln>
                  <a:noFill/>
                </a:ln>
                <a:solidFill>
                  <a:srgbClr val="002060"/>
                </a:solidFill>
                <a:effectLst/>
                <a:uLnTx/>
                <a:uFillTx/>
                <a:latin typeface="Century Gothic" panose="020F0302020204030204"/>
                <a:ea typeface="+mn-ea"/>
                <a:cs typeface="Arial"/>
              </a:rPr>
              <a:t>in</a:t>
            </a:r>
            <a:r>
              <a:rPr kumimoji="0" sz="1100" b="1" i="0" u="none" strike="noStrike" kern="1200" cap="none" spc="-35" normalizeH="0" baseline="0" noProof="0">
                <a:ln>
                  <a:noFill/>
                </a:ln>
                <a:solidFill>
                  <a:srgbClr val="002060"/>
                </a:solidFill>
                <a:effectLst/>
                <a:uLnTx/>
                <a:uFillTx/>
                <a:latin typeface="Century Gothic" panose="020F0302020204030204"/>
                <a:ea typeface="+mn-ea"/>
                <a:cs typeface="Arial"/>
              </a:rPr>
              <a:t> </a:t>
            </a:r>
            <a:r>
              <a:rPr kumimoji="0" sz="1100" b="1" i="0" u="none" strike="noStrike" kern="1200" cap="none" spc="0" normalizeH="0" baseline="0" noProof="0">
                <a:ln>
                  <a:noFill/>
                </a:ln>
                <a:solidFill>
                  <a:srgbClr val="002060"/>
                </a:solidFill>
                <a:effectLst/>
                <a:uLnTx/>
                <a:uFillTx/>
                <a:latin typeface="Century Gothic" panose="020F0302020204030204"/>
                <a:ea typeface="+mn-ea"/>
                <a:cs typeface="Arial"/>
              </a:rPr>
              <a:t>the</a:t>
            </a:r>
            <a:r>
              <a:rPr kumimoji="0" sz="1100" b="1" i="0" u="none" strike="noStrike" kern="1200" cap="none" spc="-35" normalizeH="0" baseline="0" noProof="0">
                <a:ln>
                  <a:noFill/>
                </a:ln>
                <a:solidFill>
                  <a:srgbClr val="002060"/>
                </a:solidFill>
                <a:effectLst/>
                <a:uLnTx/>
                <a:uFillTx/>
                <a:latin typeface="Century Gothic" panose="020F0302020204030204"/>
                <a:ea typeface="+mn-ea"/>
                <a:cs typeface="Arial"/>
              </a:rPr>
              <a:t> </a:t>
            </a:r>
            <a:r>
              <a:rPr kumimoji="0" sz="1100" b="1" i="0" u="none" strike="noStrike" kern="1200" cap="none" spc="0" normalizeH="0" baseline="0" noProof="0">
                <a:ln>
                  <a:noFill/>
                </a:ln>
                <a:solidFill>
                  <a:srgbClr val="002060"/>
                </a:solidFill>
                <a:effectLst/>
                <a:uLnTx/>
                <a:uFillTx/>
                <a:latin typeface="Century Gothic" panose="020F0302020204030204"/>
                <a:ea typeface="+mn-ea"/>
                <a:cs typeface="Arial"/>
              </a:rPr>
              <a:t>ITT</a:t>
            </a:r>
            <a:r>
              <a:rPr kumimoji="0" sz="1100" b="1" i="0" u="none" strike="noStrike" kern="1200" cap="none" spc="-30" normalizeH="0" baseline="0" noProof="0">
                <a:ln>
                  <a:noFill/>
                </a:ln>
                <a:solidFill>
                  <a:srgbClr val="002060"/>
                </a:solidFill>
                <a:effectLst/>
                <a:uLnTx/>
                <a:uFillTx/>
                <a:latin typeface="Century Gothic" panose="020F0302020204030204"/>
                <a:ea typeface="+mn-ea"/>
                <a:cs typeface="Arial"/>
              </a:rPr>
              <a:t> </a:t>
            </a:r>
            <a:r>
              <a:rPr kumimoji="0" sz="1100" b="1" i="0" u="none" strike="noStrike" kern="1200" cap="none" spc="0" normalizeH="0" baseline="0" noProof="0">
                <a:ln>
                  <a:noFill/>
                </a:ln>
                <a:solidFill>
                  <a:srgbClr val="002060"/>
                </a:solidFill>
                <a:effectLst/>
                <a:uLnTx/>
                <a:uFillTx/>
                <a:latin typeface="Century Gothic" panose="020F0302020204030204"/>
                <a:ea typeface="+mn-ea"/>
                <a:cs typeface="Arial"/>
              </a:rPr>
              <a:t>and</a:t>
            </a:r>
            <a:r>
              <a:rPr kumimoji="0" sz="1100" b="1" i="0" u="none" strike="noStrike" kern="1200" cap="none" spc="-35" normalizeH="0" baseline="0" noProof="0">
                <a:ln>
                  <a:noFill/>
                </a:ln>
                <a:solidFill>
                  <a:srgbClr val="002060"/>
                </a:solidFill>
                <a:effectLst/>
                <a:uLnTx/>
                <a:uFillTx/>
                <a:latin typeface="Century Gothic" panose="020F0302020204030204"/>
                <a:ea typeface="+mn-ea"/>
                <a:cs typeface="Arial"/>
              </a:rPr>
              <a:t> </a:t>
            </a:r>
            <a:r>
              <a:rPr kumimoji="0" sz="1100" b="1" i="0" u="none" strike="noStrike" kern="1200" cap="none" spc="0" normalizeH="0" baseline="0" noProof="0">
                <a:ln>
                  <a:noFill/>
                </a:ln>
                <a:solidFill>
                  <a:srgbClr val="002060"/>
                </a:solidFill>
                <a:effectLst/>
                <a:uLnTx/>
                <a:uFillTx/>
                <a:latin typeface="Century Gothic" panose="020F0302020204030204"/>
                <a:ea typeface="+mn-ea"/>
                <a:cs typeface="Arial"/>
              </a:rPr>
              <a:t>BE</a:t>
            </a:r>
            <a:r>
              <a:rPr kumimoji="0" sz="1100" b="1" i="0" u="none" strike="noStrike" kern="1200" cap="none" spc="-35" normalizeH="0" baseline="0" noProof="0">
                <a:ln>
                  <a:noFill/>
                </a:ln>
                <a:solidFill>
                  <a:srgbClr val="002060"/>
                </a:solidFill>
                <a:effectLst/>
                <a:uLnTx/>
                <a:uFillTx/>
                <a:latin typeface="Century Gothic" panose="020F0302020204030204"/>
                <a:ea typeface="+mn-ea"/>
                <a:cs typeface="Arial"/>
              </a:rPr>
              <a:t> </a:t>
            </a:r>
            <a:r>
              <a:rPr kumimoji="0" sz="1100" b="1" i="0" u="none" strike="noStrike" kern="1200" cap="none" spc="-10" normalizeH="0" baseline="0" noProof="0">
                <a:ln>
                  <a:noFill/>
                </a:ln>
                <a:solidFill>
                  <a:srgbClr val="002060"/>
                </a:solidFill>
                <a:effectLst/>
                <a:uLnTx/>
                <a:uFillTx/>
                <a:latin typeface="Century Gothic" panose="020F0302020204030204"/>
                <a:ea typeface="+mn-ea"/>
                <a:cs typeface="Arial"/>
              </a:rPr>
              <a:t>Population</a:t>
            </a:r>
            <a:endParaRPr kumimoji="0" sz="1100" b="0" i="0" u="none" strike="noStrike" kern="1200" cap="none" spc="0" normalizeH="0" baseline="0" noProof="0">
              <a:ln>
                <a:noFill/>
              </a:ln>
              <a:solidFill>
                <a:srgbClr val="002060"/>
              </a:solidFill>
              <a:effectLst/>
              <a:uLnTx/>
              <a:uFillTx/>
              <a:latin typeface="Century Gothic" panose="020F0302020204030204"/>
              <a:ea typeface="+mn-ea"/>
              <a:cs typeface="Arial"/>
            </a:endParaRPr>
          </a:p>
          <a:p>
            <a:pPr marL="0" marR="0" lvl="0" indent="0" algn="l" defTabSz="914400" rtl="0" eaLnBrk="1" fontAlgn="auto" latinLnBrk="0" hangingPunct="1">
              <a:lnSpc>
                <a:spcPct val="100000"/>
              </a:lnSpc>
              <a:spcBef>
                <a:spcPts val="525"/>
              </a:spcBef>
              <a:spcAft>
                <a:spcPts val="0"/>
              </a:spcAft>
              <a:buClrTx/>
              <a:buSzTx/>
              <a:buFontTx/>
              <a:buNone/>
              <a:tabLst/>
              <a:defRPr/>
            </a:pPr>
            <a:endParaRPr kumimoji="0" sz="1050" b="0" i="0" u="none" strike="noStrike" kern="1200" cap="none" spc="0" normalizeH="0" baseline="0" noProof="0">
              <a:ln>
                <a:noFill/>
              </a:ln>
              <a:solidFill>
                <a:srgbClr val="54565B"/>
              </a:solidFill>
              <a:effectLst/>
              <a:uLnTx/>
              <a:uFillTx/>
              <a:latin typeface="Arial"/>
              <a:ea typeface="+mn-ea"/>
              <a:cs typeface="Arial"/>
            </a:endParaRPr>
          </a:p>
          <a:p>
            <a:pPr marL="3175" marR="0" lvl="0" indent="0" algn="l" defTabSz="914400" rtl="0" eaLnBrk="1" fontAlgn="auto" latinLnBrk="0" hangingPunct="1">
              <a:lnSpc>
                <a:spcPct val="100000"/>
              </a:lnSpc>
              <a:spcBef>
                <a:spcPts val="0"/>
              </a:spcBef>
              <a:spcAft>
                <a:spcPts val="0"/>
              </a:spcAft>
              <a:buClrTx/>
              <a:buSzTx/>
              <a:buFontTx/>
              <a:buNone/>
              <a:tabLst>
                <a:tab pos="2221230" algn="l"/>
              </a:tabLst>
              <a:defRPr/>
            </a:pPr>
            <a:r>
              <a:rPr kumimoji="0" sz="1100" b="1" i="0" u="none" strike="noStrike" kern="1200" cap="none" spc="0" normalizeH="0" baseline="0" noProof="0">
                <a:ln>
                  <a:noFill/>
                </a:ln>
                <a:solidFill>
                  <a:srgbClr val="93092C"/>
                </a:solidFill>
                <a:effectLst/>
                <a:uLnTx/>
                <a:uFillTx/>
                <a:latin typeface="Arial"/>
                <a:ea typeface="+mn-ea"/>
                <a:cs typeface="Arial"/>
              </a:rPr>
              <a:t>	</a:t>
            </a:r>
            <a:endParaRPr kumimoji="0" sz="1100" b="0" i="0" u="none" strike="noStrike" kern="1200" cap="none" spc="0" normalizeH="0" baseline="0" noProof="0">
              <a:ln>
                <a:noFill/>
              </a:ln>
              <a:solidFill>
                <a:srgbClr val="54565B"/>
              </a:solidFill>
              <a:effectLst/>
              <a:uLnTx/>
              <a:uFillTx/>
              <a:latin typeface="Arial"/>
              <a:ea typeface="+mn-ea"/>
              <a:cs typeface="Arial"/>
            </a:endParaRPr>
          </a:p>
        </p:txBody>
      </p:sp>
      <p:pic>
        <p:nvPicPr>
          <p:cNvPr id="13" name="Picture 12">
            <a:extLst>
              <a:ext uri="{FF2B5EF4-FFF2-40B4-BE49-F238E27FC236}">
                <a16:creationId xmlns:a16="http://schemas.microsoft.com/office/drawing/2014/main" id="{137E7522-2D47-2A32-F003-7DDE17E33227}"/>
              </a:ext>
            </a:extLst>
          </p:cNvPr>
          <p:cNvPicPr>
            <a:picLocks noChangeAspect="1"/>
          </p:cNvPicPr>
          <p:nvPr/>
        </p:nvPicPr>
        <p:blipFill>
          <a:blip r:embed="rId3"/>
          <a:stretch>
            <a:fillRect/>
          </a:stretch>
        </p:blipFill>
        <p:spPr>
          <a:xfrm>
            <a:off x="4008943" y="1228053"/>
            <a:ext cx="4205344" cy="3684922"/>
          </a:xfrm>
          <a:prstGeom prst="rect">
            <a:avLst/>
          </a:prstGeom>
        </p:spPr>
      </p:pic>
      <p:pic>
        <p:nvPicPr>
          <p:cNvPr id="15" name="Picture 14">
            <a:extLst>
              <a:ext uri="{FF2B5EF4-FFF2-40B4-BE49-F238E27FC236}">
                <a16:creationId xmlns:a16="http://schemas.microsoft.com/office/drawing/2014/main" id="{E1A084EB-D751-7508-F056-1D958FF79386}"/>
              </a:ext>
            </a:extLst>
          </p:cNvPr>
          <p:cNvPicPr>
            <a:picLocks noChangeAspect="1"/>
          </p:cNvPicPr>
          <p:nvPr/>
        </p:nvPicPr>
        <p:blipFill>
          <a:blip r:embed="rId4"/>
          <a:stretch>
            <a:fillRect/>
          </a:stretch>
        </p:blipFill>
        <p:spPr>
          <a:xfrm>
            <a:off x="7952511" y="1276879"/>
            <a:ext cx="4239489" cy="3587269"/>
          </a:xfrm>
          <a:prstGeom prst="rect">
            <a:avLst/>
          </a:prstGeom>
        </p:spPr>
      </p:pic>
      <p:sp>
        <p:nvSpPr>
          <p:cNvPr id="16" name="object 195">
            <a:extLst>
              <a:ext uri="{FF2B5EF4-FFF2-40B4-BE49-F238E27FC236}">
                <a16:creationId xmlns:a16="http://schemas.microsoft.com/office/drawing/2014/main" id="{24375F5B-D93D-345B-09E2-5B1F1A833D41}"/>
              </a:ext>
            </a:extLst>
          </p:cNvPr>
          <p:cNvSpPr txBox="1"/>
          <p:nvPr/>
        </p:nvSpPr>
        <p:spPr>
          <a:xfrm>
            <a:off x="4479500" y="4994273"/>
            <a:ext cx="7213736" cy="331566"/>
          </a:xfrm>
          <a:prstGeom prst="rect">
            <a:avLst/>
          </a:prstGeom>
        </p:spPr>
        <p:txBody>
          <a:bodyPr vert="horz" wrap="square" lIns="0" tIns="11430" rIns="0" bIns="0" rtlCol="0">
            <a:spAutoFit/>
          </a:bodyPr>
          <a:lstStyle/>
          <a:p>
            <a:pPr marL="0" marR="5080" lvl="0" indent="0" algn="l" defTabSz="914400" rtl="0" eaLnBrk="1" fontAlgn="auto" latinLnBrk="0" hangingPunct="1">
              <a:lnSpc>
                <a:spcPct val="107700"/>
              </a:lnSpc>
              <a:spcBef>
                <a:spcPts val="90"/>
              </a:spcBef>
              <a:spcAft>
                <a:spcPts val="0"/>
              </a:spcAft>
              <a:buClrTx/>
              <a:buSzTx/>
              <a:buFontTx/>
              <a:buNone/>
              <a:tabLst/>
              <a:defRPr/>
            </a:pP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BE,</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biomarker-evaluable;</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HR,</a:t>
            </a:r>
            <a:r>
              <a:rPr kumimoji="0" sz="1000" b="0" i="0" u="none" strike="noStrike" kern="1200" cap="none" spc="4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hazard</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ratio;</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ITT,</a:t>
            </a:r>
            <a:r>
              <a:rPr kumimoji="0" sz="1000" b="0" i="0" u="none" strike="noStrike" kern="1200" cap="none" spc="4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intent-to-treat;</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OS,</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overall</a:t>
            </a:r>
            <a:r>
              <a:rPr kumimoji="0" sz="1000" b="0" i="0" u="none" strike="noStrike" kern="1200" cap="none" spc="4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survival;</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PFS,</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progression-</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free</a:t>
            </a:r>
            <a:r>
              <a:rPr kumimoji="0" sz="1000" b="0" i="0" u="none" strike="noStrike" kern="1200" cap="none" spc="4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survival;</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SG,</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err="1">
                <a:ln>
                  <a:noFill/>
                </a:ln>
                <a:solidFill>
                  <a:srgbClr val="231F20"/>
                </a:solidFill>
                <a:effectLst/>
                <a:uLnTx/>
                <a:uFillTx/>
                <a:latin typeface="Trebuchet MS" panose="020B0603020202020204" pitchFamily="34" charset="0"/>
                <a:ea typeface="+mn-ea"/>
                <a:cs typeface="Arial"/>
              </a:rPr>
              <a:t>sacituzumab</a:t>
            </a:r>
            <a:r>
              <a:rPr kumimoji="0" sz="1000" b="0" i="0" u="none" strike="noStrike" kern="1200" cap="none" spc="4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err="1">
                <a:ln>
                  <a:noFill/>
                </a:ln>
                <a:solidFill>
                  <a:srgbClr val="231F20"/>
                </a:solidFill>
                <a:effectLst/>
                <a:uLnTx/>
                <a:uFillTx/>
                <a:latin typeface="Trebuchet MS" panose="020B0603020202020204" pitchFamily="34" charset="0"/>
                <a:ea typeface="+mn-ea"/>
                <a:cs typeface="Arial"/>
              </a:rPr>
              <a:t>govitecan</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a:t>
            </a:r>
            <a:r>
              <a:rPr kumimoji="0" sz="1000" b="0" i="0" u="none" strike="noStrike" kern="1200" cap="none" spc="3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TPC,</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treatment</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of</a:t>
            </a:r>
            <a:r>
              <a:rPr kumimoji="0" sz="1000" b="0" i="0" u="none" strike="noStrike" kern="1200" cap="none" spc="50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physician’s</a:t>
            </a:r>
            <a:r>
              <a:rPr kumimoji="0" sz="1000" b="0" i="0" u="none" strike="noStrike" kern="1200" cap="none" spc="10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choice.</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pic>
        <p:nvPicPr>
          <p:cNvPr id="25" name="Picture 24">
            <a:extLst>
              <a:ext uri="{FF2B5EF4-FFF2-40B4-BE49-F238E27FC236}">
                <a16:creationId xmlns:a16="http://schemas.microsoft.com/office/drawing/2014/main" id="{CDDF8FAA-DC4E-57FC-1C04-D1EFB76FFA1C}"/>
              </a:ext>
            </a:extLst>
          </p:cNvPr>
          <p:cNvPicPr>
            <a:picLocks noChangeAspect="1"/>
          </p:cNvPicPr>
          <p:nvPr/>
        </p:nvPicPr>
        <p:blipFill>
          <a:blip r:embed="rId5"/>
          <a:stretch>
            <a:fillRect/>
          </a:stretch>
        </p:blipFill>
        <p:spPr>
          <a:xfrm>
            <a:off x="5066943" y="987377"/>
            <a:ext cx="3019425" cy="1266825"/>
          </a:xfrm>
          <a:prstGeom prst="rect">
            <a:avLst/>
          </a:prstGeom>
        </p:spPr>
      </p:pic>
      <p:pic>
        <p:nvPicPr>
          <p:cNvPr id="27" name="Picture 26">
            <a:extLst>
              <a:ext uri="{FF2B5EF4-FFF2-40B4-BE49-F238E27FC236}">
                <a16:creationId xmlns:a16="http://schemas.microsoft.com/office/drawing/2014/main" id="{77463918-F25B-0A48-31AD-7A9449A22795}"/>
              </a:ext>
            </a:extLst>
          </p:cNvPr>
          <p:cNvPicPr>
            <a:picLocks noChangeAspect="1"/>
          </p:cNvPicPr>
          <p:nvPr/>
        </p:nvPicPr>
        <p:blipFill>
          <a:blip r:embed="rId6"/>
          <a:stretch>
            <a:fillRect/>
          </a:stretch>
        </p:blipFill>
        <p:spPr>
          <a:xfrm>
            <a:off x="9475762" y="1163860"/>
            <a:ext cx="2682093" cy="1089342"/>
          </a:xfrm>
          <a:prstGeom prst="rect">
            <a:avLst/>
          </a:prstGeom>
        </p:spPr>
      </p:pic>
      <p:sp>
        <p:nvSpPr>
          <p:cNvPr id="6" name="TextBox 5">
            <a:extLst>
              <a:ext uri="{FF2B5EF4-FFF2-40B4-BE49-F238E27FC236}">
                <a16:creationId xmlns:a16="http://schemas.microsoft.com/office/drawing/2014/main" id="{DE9C9391-08B3-8D4D-64FA-74B169460DB5}"/>
              </a:ext>
            </a:extLst>
          </p:cNvPr>
          <p:cNvSpPr txBox="1"/>
          <p:nvPr/>
        </p:nvSpPr>
        <p:spPr>
          <a:xfrm>
            <a:off x="577850" y="6476847"/>
            <a:ext cx="6096000"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1. </a:t>
            </a:r>
            <a:r>
              <a:rPr kumimoji="0" lang="es-ES"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Bardia A et al. ASCO 2024 #1075</a:t>
            </a:r>
            <a:r>
              <a:rPr kumimoji="0" lang="en-IE"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 </a:t>
            </a:r>
            <a:endParaRPr kumimoji="0" lang="en-IE"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2182715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7C7D9-FF5F-B58B-64CC-2AEDBCDEBB63}"/>
              </a:ext>
            </a:extLst>
          </p:cNvPr>
          <p:cNvSpPr>
            <a:spLocks noGrp="1"/>
          </p:cNvSpPr>
          <p:nvPr>
            <p:ph type="title"/>
          </p:nvPr>
        </p:nvSpPr>
        <p:spPr>
          <a:xfrm>
            <a:off x="577850" y="-111475"/>
            <a:ext cx="10972800" cy="987019"/>
          </a:xfrm>
        </p:spPr>
        <p:txBody>
          <a:bodyPr/>
          <a:lstStyle/>
          <a:p>
            <a:r>
              <a:rPr lang="en-IE" dirty="0">
                <a:solidFill>
                  <a:schemeClr val="accent1"/>
                </a:solidFill>
              </a:rPr>
              <a:t>Results</a:t>
            </a:r>
            <a:r>
              <a:rPr lang="en-IE" baseline="30000" dirty="0">
                <a:solidFill>
                  <a:schemeClr val="accent1"/>
                </a:solidFill>
              </a:rPr>
              <a:t>1</a:t>
            </a:r>
          </a:p>
        </p:txBody>
      </p:sp>
      <p:sp>
        <p:nvSpPr>
          <p:cNvPr id="3" name="Slide Number Placeholder 2">
            <a:extLst>
              <a:ext uri="{FF2B5EF4-FFF2-40B4-BE49-F238E27FC236}">
                <a16:creationId xmlns:a16="http://schemas.microsoft.com/office/drawing/2014/main" id="{A51888E1-1BF4-70FE-F7AD-0D1C3302B544}"/>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panose="020B070302020209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800" b="0" i="0" u="none" strike="noStrike" kern="1200" cap="none" spc="0" normalizeH="0" baseline="0" noProof="0">
              <a:ln>
                <a:noFill/>
              </a:ln>
              <a:solidFill>
                <a:srgbClr val="C6CAC6"/>
              </a:solidFill>
              <a:effectLst/>
              <a:uLnTx/>
              <a:uFillTx/>
              <a:latin typeface="Trebuchet MS" panose="020B0703020202090204" pitchFamily="34" charset="0"/>
              <a:ea typeface="+mn-ea"/>
              <a:cs typeface="+mn-cs"/>
            </a:endParaRPr>
          </a:p>
        </p:txBody>
      </p:sp>
      <p:sp>
        <p:nvSpPr>
          <p:cNvPr id="4" name="Text Placeholder 3">
            <a:extLst>
              <a:ext uri="{FF2B5EF4-FFF2-40B4-BE49-F238E27FC236}">
                <a16:creationId xmlns:a16="http://schemas.microsoft.com/office/drawing/2014/main" id="{C98D6AD1-7253-14ED-865F-B1D97BFE476A}"/>
              </a:ext>
            </a:extLst>
          </p:cNvPr>
          <p:cNvSpPr>
            <a:spLocks noGrp="1"/>
          </p:cNvSpPr>
          <p:nvPr>
            <p:ph type="body" sz="quarter" idx="10"/>
          </p:nvPr>
        </p:nvSpPr>
        <p:spPr>
          <a:xfrm>
            <a:off x="211015" y="1187935"/>
            <a:ext cx="3209059" cy="1237341"/>
          </a:xfrm>
        </p:spPr>
        <p:txBody>
          <a:bodyPr/>
          <a:lstStyle/>
          <a:p>
            <a:r>
              <a:rPr lang="en-IE" dirty="0"/>
              <a:t>Out of the 195 patients in the BE population, 114 (58%) had at least one DDR gene with a deleterious mutation; baseline characteristics were similar between patients with mutant and wildtype DDR in the SG and TPC arms (Table 1)</a:t>
            </a:r>
          </a:p>
          <a:p>
            <a:endParaRPr lang="en-IE" dirty="0"/>
          </a:p>
        </p:txBody>
      </p:sp>
      <p:graphicFrame>
        <p:nvGraphicFramePr>
          <p:cNvPr id="5" name="object 40">
            <a:extLst>
              <a:ext uri="{FF2B5EF4-FFF2-40B4-BE49-F238E27FC236}">
                <a16:creationId xmlns:a16="http://schemas.microsoft.com/office/drawing/2014/main" id="{78057FDA-F552-2833-8627-2A5ACD75D2F1}"/>
              </a:ext>
            </a:extLst>
          </p:cNvPr>
          <p:cNvGraphicFramePr>
            <a:graphicFrameLocks noGrp="1"/>
          </p:cNvGraphicFramePr>
          <p:nvPr/>
        </p:nvGraphicFramePr>
        <p:xfrm>
          <a:off x="4006392" y="208653"/>
          <a:ext cx="7468076" cy="6320931"/>
        </p:xfrm>
        <a:graphic>
          <a:graphicData uri="http://schemas.openxmlformats.org/drawingml/2006/table">
            <a:tbl>
              <a:tblPr firstRow="1" bandRow="1">
                <a:tableStyleId>{2D5ABB26-0587-4C30-8999-92F81FD0307C}</a:tableStyleId>
              </a:tblPr>
              <a:tblGrid>
                <a:gridCol w="3330225">
                  <a:extLst>
                    <a:ext uri="{9D8B030D-6E8A-4147-A177-3AD203B41FA5}">
                      <a16:colId xmlns:a16="http://schemas.microsoft.com/office/drawing/2014/main" val="20000"/>
                    </a:ext>
                  </a:extLst>
                </a:gridCol>
                <a:gridCol w="989279">
                  <a:extLst>
                    <a:ext uri="{9D8B030D-6E8A-4147-A177-3AD203B41FA5}">
                      <a16:colId xmlns:a16="http://schemas.microsoft.com/office/drawing/2014/main" val="20001"/>
                    </a:ext>
                  </a:extLst>
                </a:gridCol>
                <a:gridCol w="1046353">
                  <a:extLst>
                    <a:ext uri="{9D8B030D-6E8A-4147-A177-3AD203B41FA5}">
                      <a16:colId xmlns:a16="http://schemas.microsoft.com/office/drawing/2014/main" val="20002"/>
                    </a:ext>
                  </a:extLst>
                </a:gridCol>
                <a:gridCol w="1055865">
                  <a:extLst>
                    <a:ext uri="{9D8B030D-6E8A-4147-A177-3AD203B41FA5}">
                      <a16:colId xmlns:a16="http://schemas.microsoft.com/office/drawing/2014/main" val="20003"/>
                    </a:ext>
                  </a:extLst>
                </a:gridCol>
                <a:gridCol w="1046354">
                  <a:extLst>
                    <a:ext uri="{9D8B030D-6E8A-4147-A177-3AD203B41FA5}">
                      <a16:colId xmlns:a16="http://schemas.microsoft.com/office/drawing/2014/main" val="20004"/>
                    </a:ext>
                  </a:extLst>
                </a:gridCol>
              </a:tblGrid>
              <a:tr h="197721">
                <a:tc rowSpan="2">
                  <a:txBody>
                    <a:bodyPr/>
                    <a:lstStyle/>
                    <a:p>
                      <a:pPr>
                        <a:lnSpc>
                          <a:spcPct val="100000"/>
                        </a:lnSpc>
                      </a:pPr>
                      <a:endParaRPr sz="1000">
                        <a:latin typeface="Trebuchet MS" panose="020B0603020202020204" pitchFamily="34" charset="0"/>
                        <a:cs typeface="Times New Roman"/>
                      </a:endParaRPr>
                    </a:p>
                    <a:p>
                      <a:pPr>
                        <a:lnSpc>
                          <a:spcPct val="100000"/>
                        </a:lnSpc>
                        <a:spcBef>
                          <a:spcPts val="229"/>
                        </a:spcBef>
                      </a:pPr>
                      <a:endParaRPr sz="1000">
                        <a:latin typeface="Trebuchet MS" panose="020B0603020202020204" pitchFamily="34" charset="0"/>
                        <a:cs typeface="Times New Roman"/>
                      </a:endParaRPr>
                    </a:p>
                    <a:p>
                      <a:pPr marL="30480">
                        <a:lnSpc>
                          <a:spcPts val="805"/>
                        </a:lnSpc>
                      </a:pPr>
                      <a:r>
                        <a:rPr sz="1000" b="1" spc="-10">
                          <a:solidFill>
                            <a:srgbClr val="1E1E1E"/>
                          </a:solidFill>
                          <a:latin typeface="Trebuchet MS" panose="020B0603020202020204" pitchFamily="34" charset="0"/>
                          <a:cs typeface="Arial"/>
                        </a:rPr>
                        <a:t>Characteristic</a:t>
                      </a:r>
                      <a:endParaRPr sz="1000">
                        <a:latin typeface="Trebuchet MS" panose="020B0603020202020204" pitchFamily="34" charset="0"/>
                        <a:cs typeface="Arial"/>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solidFill>
                      <a:srgbClr val="C5C9C5"/>
                    </a:solidFill>
                  </a:tcPr>
                </a:tc>
                <a:tc gridSpan="2">
                  <a:txBody>
                    <a:bodyPr/>
                    <a:lstStyle/>
                    <a:p>
                      <a:pPr marL="3810" algn="ctr">
                        <a:lnSpc>
                          <a:spcPts val="810"/>
                        </a:lnSpc>
                        <a:spcBef>
                          <a:spcPts val="30"/>
                        </a:spcBef>
                      </a:pPr>
                      <a:endParaRPr lang="en-IE" sz="1000" b="1" spc="-25">
                        <a:solidFill>
                          <a:srgbClr val="FFFFFF"/>
                        </a:solidFill>
                        <a:latin typeface="Trebuchet MS" panose="020B0603020202020204" pitchFamily="34" charset="0"/>
                        <a:cs typeface="Arial"/>
                      </a:endParaRPr>
                    </a:p>
                    <a:p>
                      <a:pPr marL="3810" algn="ctr">
                        <a:lnSpc>
                          <a:spcPts val="810"/>
                        </a:lnSpc>
                        <a:spcBef>
                          <a:spcPts val="30"/>
                        </a:spcBef>
                      </a:pPr>
                      <a:r>
                        <a:rPr sz="1000" b="1" spc="-25">
                          <a:solidFill>
                            <a:srgbClr val="FFFFFF"/>
                          </a:solidFill>
                          <a:latin typeface="Trebuchet MS" panose="020B0603020202020204" pitchFamily="34" charset="0"/>
                          <a:cs typeface="Arial"/>
                        </a:rPr>
                        <a:t>SG</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solidFill>
                      <a:srgbClr val="3B577E"/>
                    </a:solidFill>
                  </a:tcPr>
                </a:tc>
                <a:tc hMerge="1">
                  <a:txBody>
                    <a:bodyPr/>
                    <a:lstStyle/>
                    <a:p>
                      <a:endParaRPr/>
                    </a:p>
                  </a:txBody>
                  <a:tcPr marL="0" marR="0" marT="0" marB="0"/>
                </a:tc>
                <a:tc gridSpan="2">
                  <a:txBody>
                    <a:bodyPr/>
                    <a:lstStyle/>
                    <a:p>
                      <a:pPr marL="6350" algn="ctr">
                        <a:lnSpc>
                          <a:spcPts val="810"/>
                        </a:lnSpc>
                        <a:spcBef>
                          <a:spcPts val="30"/>
                        </a:spcBef>
                      </a:pPr>
                      <a:endParaRPr lang="en-IE" sz="1000" b="1" spc="-25">
                        <a:solidFill>
                          <a:srgbClr val="FFFFFF"/>
                        </a:solidFill>
                        <a:latin typeface="Trebuchet MS" panose="020B0603020202020204" pitchFamily="34" charset="0"/>
                        <a:cs typeface="Arial"/>
                      </a:endParaRPr>
                    </a:p>
                    <a:p>
                      <a:pPr marL="6350" algn="ctr">
                        <a:lnSpc>
                          <a:spcPts val="810"/>
                        </a:lnSpc>
                        <a:spcBef>
                          <a:spcPts val="30"/>
                        </a:spcBef>
                      </a:pPr>
                      <a:r>
                        <a:rPr sz="1000" b="1" spc="-25">
                          <a:solidFill>
                            <a:srgbClr val="FFFFFF"/>
                          </a:solidFill>
                          <a:latin typeface="Trebuchet MS" panose="020B0603020202020204" pitchFamily="34" charset="0"/>
                          <a:cs typeface="Arial"/>
                        </a:rPr>
                        <a:t>TPC</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solidFill>
                      <a:srgbClr val="0063A8"/>
                    </a:solidFill>
                  </a:tcPr>
                </a:tc>
                <a:tc hMerge="1">
                  <a:txBody>
                    <a:bodyPr/>
                    <a:lstStyle/>
                    <a:p>
                      <a:endParaRPr/>
                    </a:p>
                  </a:txBody>
                  <a:tcPr marL="0" marR="0" marT="0" marB="0"/>
                </a:tc>
                <a:extLst>
                  <a:ext uri="{0D108BD9-81ED-4DB2-BD59-A6C34878D82A}">
                    <a16:rowId xmlns:a16="http://schemas.microsoft.com/office/drawing/2014/main" val="10000"/>
                  </a:ext>
                </a:extLst>
              </a:tr>
              <a:tr h="243528">
                <a:tc vMerge="1">
                  <a:txBody>
                    <a:bodyPr/>
                    <a:lstStyle/>
                    <a:p>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solidFill>
                      <a:srgbClr val="C5C9C5"/>
                    </a:solidFill>
                  </a:tcPr>
                </a:tc>
                <a:tc>
                  <a:txBody>
                    <a:bodyPr/>
                    <a:lstStyle/>
                    <a:p>
                      <a:pPr marL="149225" marR="135890" indent="92075">
                        <a:lnSpc>
                          <a:spcPct val="100000"/>
                        </a:lnSpc>
                        <a:spcBef>
                          <a:spcPts val="20"/>
                        </a:spcBef>
                      </a:pPr>
                      <a:r>
                        <a:rPr sz="1000" b="1" spc="-25">
                          <a:solidFill>
                            <a:srgbClr val="FFFFFF"/>
                          </a:solidFill>
                          <a:latin typeface="Trebuchet MS" panose="020B0603020202020204" pitchFamily="34" charset="0"/>
                          <a:cs typeface="Arial"/>
                        </a:rPr>
                        <a:t>WT</a:t>
                      </a:r>
                      <a:r>
                        <a:rPr sz="1000" b="1" spc="500">
                          <a:solidFill>
                            <a:srgbClr val="FFFFFF"/>
                          </a:solidFill>
                          <a:latin typeface="Trebuchet MS" panose="020B0603020202020204" pitchFamily="34" charset="0"/>
                          <a:cs typeface="Arial"/>
                        </a:rPr>
                        <a:t> </a:t>
                      </a:r>
                      <a:endParaRPr lang="en-IE" sz="1000" b="1" spc="500">
                        <a:solidFill>
                          <a:srgbClr val="FFFFFF"/>
                        </a:solidFill>
                        <a:latin typeface="Trebuchet MS" panose="020B0603020202020204" pitchFamily="34" charset="0"/>
                        <a:cs typeface="Arial"/>
                      </a:endParaRPr>
                    </a:p>
                    <a:p>
                      <a:pPr marL="149225" marR="135890" indent="92075">
                        <a:lnSpc>
                          <a:spcPct val="100000"/>
                        </a:lnSpc>
                        <a:spcBef>
                          <a:spcPts val="20"/>
                        </a:spcBef>
                      </a:pPr>
                      <a:r>
                        <a:rPr sz="1000" b="1">
                          <a:solidFill>
                            <a:srgbClr val="FFFFFF"/>
                          </a:solidFill>
                          <a:latin typeface="Trebuchet MS" panose="020B0603020202020204" pitchFamily="34" charset="0"/>
                          <a:cs typeface="Arial"/>
                        </a:rPr>
                        <a:t>(n</a:t>
                      </a:r>
                      <a:r>
                        <a:rPr sz="1000" b="1" spc="30">
                          <a:solidFill>
                            <a:srgbClr val="FFFFFF"/>
                          </a:solidFill>
                          <a:latin typeface="Trebuchet MS" panose="020B0603020202020204" pitchFamily="34" charset="0"/>
                          <a:cs typeface="Arial"/>
                        </a:rPr>
                        <a:t> </a:t>
                      </a:r>
                      <a:r>
                        <a:rPr sz="1000" b="1">
                          <a:solidFill>
                            <a:srgbClr val="FFFFFF"/>
                          </a:solidFill>
                          <a:latin typeface="Trebuchet MS" panose="020B0603020202020204" pitchFamily="34" charset="0"/>
                          <a:cs typeface="Arial"/>
                        </a:rPr>
                        <a:t>=</a:t>
                      </a:r>
                      <a:r>
                        <a:rPr sz="1000" b="1" spc="-25">
                          <a:solidFill>
                            <a:srgbClr val="FFFFFF"/>
                          </a:solidFill>
                          <a:latin typeface="Trebuchet MS" panose="020B0603020202020204" pitchFamily="34" charset="0"/>
                          <a:cs typeface="Arial"/>
                        </a:rPr>
                        <a:t>41)</a:t>
                      </a:r>
                      <a:endParaRPr sz="1000">
                        <a:latin typeface="Trebuchet MS" panose="020B0603020202020204" pitchFamily="34" charset="0"/>
                        <a:cs typeface="Arial"/>
                      </a:endParaRPr>
                    </a:p>
                  </a:txBody>
                  <a:tcPr marL="0" marR="0" marT="254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solidFill>
                      <a:srgbClr val="3B577E"/>
                    </a:solidFill>
                  </a:tcPr>
                </a:tc>
                <a:tc>
                  <a:txBody>
                    <a:bodyPr/>
                    <a:lstStyle/>
                    <a:p>
                      <a:pPr marL="150495" marR="135890" indent="64135">
                        <a:lnSpc>
                          <a:spcPct val="100000"/>
                        </a:lnSpc>
                        <a:spcBef>
                          <a:spcPts val="20"/>
                        </a:spcBef>
                      </a:pPr>
                      <a:r>
                        <a:rPr sz="1000" b="1" spc="-25">
                          <a:solidFill>
                            <a:srgbClr val="FFFFFF"/>
                          </a:solidFill>
                          <a:latin typeface="Trebuchet MS" panose="020B0603020202020204" pitchFamily="34" charset="0"/>
                          <a:cs typeface="Arial"/>
                        </a:rPr>
                        <a:t>MUT</a:t>
                      </a:r>
                      <a:r>
                        <a:rPr sz="1000" b="1" spc="500">
                          <a:solidFill>
                            <a:srgbClr val="FFFFFF"/>
                          </a:solidFill>
                          <a:latin typeface="Trebuchet MS" panose="020B0603020202020204" pitchFamily="34" charset="0"/>
                          <a:cs typeface="Arial"/>
                        </a:rPr>
                        <a:t> </a:t>
                      </a:r>
                      <a:endParaRPr lang="en-IE" sz="1000" b="1" spc="500">
                        <a:solidFill>
                          <a:srgbClr val="FFFFFF"/>
                        </a:solidFill>
                        <a:latin typeface="Trebuchet MS" panose="020B0603020202020204" pitchFamily="34" charset="0"/>
                        <a:cs typeface="Arial"/>
                      </a:endParaRPr>
                    </a:p>
                    <a:p>
                      <a:pPr marL="150495" marR="135890" indent="64135">
                        <a:lnSpc>
                          <a:spcPct val="100000"/>
                        </a:lnSpc>
                        <a:spcBef>
                          <a:spcPts val="20"/>
                        </a:spcBef>
                      </a:pPr>
                      <a:r>
                        <a:rPr sz="1000" b="1">
                          <a:solidFill>
                            <a:srgbClr val="FFFFFF"/>
                          </a:solidFill>
                          <a:latin typeface="Trebuchet MS" panose="020B0603020202020204" pitchFamily="34" charset="0"/>
                          <a:cs typeface="Arial"/>
                        </a:rPr>
                        <a:t>(n</a:t>
                      </a:r>
                      <a:r>
                        <a:rPr sz="1000" b="1" spc="30">
                          <a:solidFill>
                            <a:srgbClr val="FFFFFF"/>
                          </a:solidFill>
                          <a:latin typeface="Trebuchet MS" panose="020B0603020202020204" pitchFamily="34" charset="0"/>
                          <a:cs typeface="Arial"/>
                        </a:rPr>
                        <a:t> </a:t>
                      </a:r>
                      <a:r>
                        <a:rPr sz="1000" b="1">
                          <a:solidFill>
                            <a:srgbClr val="FFFFFF"/>
                          </a:solidFill>
                          <a:latin typeface="Trebuchet MS" panose="020B0603020202020204" pitchFamily="34" charset="0"/>
                          <a:cs typeface="Arial"/>
                        </a:rPr>
                        <a:t>=</a:t>
                      </a:r>
                      <a:r>
                        <a:rPr lang="en-IE" sz="1000" b="1" spc="-25">
                          <a:solidFill>
                            <a:srgbClr val="FFFFFF"/>
                          </a:solidFill>
                          <a:latin typeface="Trebuchet MS" panose="020B0603020202020204" pitchFamily="34" charset="0"/>
                          <a:cs typeface="Arial"/>
                        </a:rPr>
                        <a:t>5</a:t>
                      </a:r>
                      <a:r>
                        <a:rPr sz="1000" b="1" spc="-25">
                          <a:solidFill>
                            <a:srgbClr val="FFFFFF"/>
                          </a:solidFill>
                          <a:latin typeface="Trebuchet MS" panose="020B0603020202020204" pitchFamily="34" charset="0"/>
                          <a:cs typeface="Arial"/>
                        </a:rPr>
                        <a:t>9)</a:t>
                      </a:r>
                      <a:endParaRPr sz="1000">
                        <a:latin typeface="Trebuchet MS" panose="020B0603020202020204" pitchFamily="34" charset="0"/>
                        <a:cs typeface="Arial"/>
                      </a:endParaRPr>
                    </a:p>
                  </a:txBody>
                  <a:tcPr marL="0" marR="0" marT="254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solidFill>
                      <a:srgbClr val="3B577E"/>
                    </a:solidFill>
                  </a:tcPr>
                </a:tc>
                <a:tc>
                  <a:txBody>
                    <a:bodyPr/>
                    <a:lstStyle/>
                    <a:p>
                      <a:pPr marL="151130" marR="135890" indent="91440">
                        <a:lnSpc>
                          <a:spcPct val="100000"/>
                        </a:lnSpc>
                        <a:spcBef>
                          <a:spcPts val="20"/>
                        </a:spcBef>
                      </a:pPr>
                      <a:r>
                        <a:rPr sz="1000" b="1" spc="-25">
                          <a:solidFill>
                            <a:srgbClr val="FFFFFF"/>
                          </a:solidFill>
                          <a:latin typeface="Trebuchet MS" panose="020B0603020202020204" pitchFamily="34" charset="0"/>
                          <a:cs typeface="Arial"/>
                        </a:rPr>
                        <a:t>WT</a:t>
                      </a:r>
                      <a:r>
                        <a:rPr sz="1000" b="1" spc="500">
                          <a:solidFill>
                            <a:srgbClr val="FFFFFF"/>
                          </a:solidFill>
                          <a:latin typeface="Trebuchet MS" panose="020B0603020202020204" pitchFamily="34" charset="0"/>
                          <a:cs typeface="Arial"/>
                        </a:rPr>
                        <a:t> </a:t>
                      </a:r>
                      <a:endParaRPr lang="en-IE" sz="1000" b="1" spc="500">
                        <a:solidFill>
                          <a:srgbClr val="FFFFFF"/>
                        </a:solidFill>
                        <a:latin typeface="Trebuchet MS" panose="020B0603020202020204" pitchFamily="34" charset="0"/>
                        <a:cs typeface="Arial"/>
                      </a:endParaRPr>
                    </a:p>
                    <a:p>
                      <a:pPr marL="151130" marR="135890" indent="91440">
                        <a:lnSpc>
                          <a:spcPct val="100000"/>
                        </a:lnSpc>
                        <a:spcBef>
                          <a:spcPts val="20"/>
                        </a:spcBef>
                      </a:pPr>
                      <a:r>
                        <a:rPr sz="1000" b="1">
                          <a:solidFill>
                            <a:srgbClr val="FFFFFF"/>
                          </a:solidFill>
                          <a:latin typeface="Trebuchet MS" panose="020B0603020202020204" pitchFamily="34" charset="0"/>
                          <a:cs typeface="Arial"/>
                        </a:rPr>
                        <a:t>(n</a:t>
                      </a:r>
                      <a:r>
                        <a:rPr sz="1000" b="1" spc="30">
                          <a:solidFill>
                            <a:srgbClr val="FFFFFF"/>
                          </a:solidFill>
                          <a:latin typeface="Trebuchet MS" panose="020B0603020202020204" pitchFamily="34" charset="0"/>
                          <a:cs typeface="Arial"/>
                        </a:rPr>
                        <a:t> </a:t>
                      </a:r>
                      <a:r>
                        <a:rPr sz="1000" b="1">
                          <a:solidFill>
                            <a:srgbClr val="FFFFFF"/>
                          </a:solidFill>
                          <a:latin typeface="Trebuchet MS" panose="020B0603020202020204" pitchFamily="34" charset="0"/>
                          <a:cs typeface="Arial"/>
                        </a:rPr>
                        <a:t>=</a:t>
                      </a:r>
                      <a:r>
                        <a:rPr sz="1000" b="1" spc="-25">
                          <a:solidFill>
                            <a:srgbClr val="FFFFFF"/>
                          </a:solidFill>
                          <a:latin typeface="Trebuchet MS" panose="020B0603020202020204" pitchFamily="34" charset="0"/>
                          <a:cs typeface="Arial"/>
                        </a:rPr>
                        <a:t>40)</a:t>
                      </a:r>
                      <a:endParaRPr lang="en-IE" sz="1000" b="1" spc="-25">
                        <a:solidFill>
                          <a:srgbClr val="FFFFFF"/>
                        </a:solidFill>
                        <a:latin typeface="Trebuchet MS" panose="020B0603020202020204" pitchFamily="34" charset="0"/>
                        <a:cs typeface="Arial"/>
                      </a:endParaRPr>
                    </a:p>
                  </a:txBody>
                  <a:tcPr marL="0" marR="0" marT="254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solidFill>
                      <a:srgbClr val="0063A8"/>
                    </a:solidFill>
                  </a:tcPr>
                </a:tc>
                <a:tc>
                  <a:txBody>
                    <a:bodyPr/>
                    <a:lstStyle/>
                    <a:p>
                      <a:pPr marL="150495" marR="135890" indent="64135">
                        <a:lnSpc>
                          <a:spcPct val="100000"/>
                        </a:lnSpc>
                        <a:spcBef>
                          <a:spcPts val="20"/>
                        </a:spcBef>
                      </a:pPr>
                      <a:r>
                        <a:rPr sz="1000" b="1" spc="-25">
                          <a:solidFill>
                            <a:srgbClr val="FFFFFF"/>
                          </a:solidFill>
                          <a:latin typeface="Trebuchet MS" panose="020B0603020202020204" pitchFamily="34" charset="0"/>
                          <a:cs typeface="Arial"/>
                        </a:rPr>
                        <a:t>MUT</a:t>
                      </a:r>
                      <a:r>
                        <a:rPr lang="en-IE" sz="1000" b="1" spc="500">
                          <a:solidFill>
                            <a:srgbClr val="FFFFFF"/>
                          </a:solidFill>
                          <a:latin typeface="Trebuchet MS" panose="020B0603020202020204" pitchFamily="34" charset="0"/>
                          <a:cs typeface="Arial"/>
                        </a:rPr>
                        <a:t> </a:t>
                      </a:r>
                    </a:p>
                    <a:p>
                      <a:pPr marL="150495" marR="135890" indent="64135">
                        <a:lnSpc>
                          <a:spcPct val="100000"/>
                        </a:lnSpc>
                        <a:spcBef>
                          <a:spcPts val="20"/>
                        </a:spcBef>
                      </a:pPr>
                      <a:r>
                        <a:rPr sz="1000" b="1">
                          <a:solidFill>
                            <a:srgbClr val="FFFFFF"/>
                          </a:solidFill>
                          <a:latin typeface="Trebuchet MS" panose="020B0603020202020204" pitchFamily="34" charset="0"/>
                          <a:cs typeface="Arial"/>
                        </a:rPr>
                        <a:t>(n</a:t>
                      </a:r>
                      <a:r>
                        <a:rPr sz="1000" b="1" spc="30">
                          <a:solidFill>
                            <a:srgbClr val="FFFFFF"/>
                          </a:solidFill>
                          <a:latin typeface="Trebuchet MS" panose="020B0603020202020204" pitchFamily="34" charset="0"/>
                          <a:cs typeface="Arial"/>
                        </a:rPr>
                        <a:t> </a:t>
                      </a:r>
                      <a:r>
                        <a:rPr sz="1000" b="1">
                          <a:solidFill>
                            <a:srgbClr val="FFFFFF"/>
                          </a:solidFill>
                          <a:latin typeface="Trebuchet MS" panose="020B0603020202020204" pitchFamily="34" charset="0"/>
                          <a:cs typeface="Arial"/>
                        </a:rPr>
                        <a:t>=</a:t>
                      </a:r>
                      <a:r>
                        <a:rPr sz="1000" b="1" spc="-25">
                          <a:solidFill>
                            <a:srgbClr val="FFFFFF"/>
                          </a:solidFill>
                          <a:latin typeface="Trebuchet MS" panose="020B0603020202020204" pitchFamily="34" charset="0"/>
                          <a:cs typeface="Arial"/>
                        </a:rPr>
                        <a:t>55)</a:t>
                      </a:r>
                      <a:endParaRPr sz="1000">
                        <a:latin typeface="Trebuchet MS" panose="020B0603020202020204" pitchFamily="34" charset="0"/>
                        <a:cs typeface="Arial"/>
                      </a:endParaRPr>
                    </a:p>
                  </a:txBody>
                  <a:tcPr marL="0" marR="0" marT="254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solidFill>
                      <a:srgbClr val="0063A8"/>
                    </a:solidFill>
                  </a:tcPr>
                </a:tc>
                <a:extLst>
                  <a:ext uri="{0D108BD9-81ED-4DB2-BD59-A6C34878D82A}">
                    <a16:rowId xmlns:a16="http://schemas.microsoft.com/office/drawing/2014/main" val="10001"/>
                  </a:ext>
                </a:extLst>
              </a:tr>
              <a:tr h="197721">
                <a:tc>
                  <a:txBody>
                    <a:bodyPr/>
                    <a:lstStyle/>
                    <a:p>
                      <a:pPr marL="30480">
                        <a:lnSpc>
                          <a:spcPts val="810"/>
                        </a:lnSpc>
                        <a:spcBef>
                          <a:spcPts val="30"/>
                        </a:spcBef>
                      </a:pPr>
                      <a:endParaRPr lang="en-IE" sz="1000" b="1">
                        <a:solidFill>
                          <a:srgbClr val="1E1E1E"/>
                        </a:solidFill>
                        <a:latin typeface="Trebuchet MS" panose="020B0603020202020204" pitchFamily="34" charset="0"/>
                        <a:cs typeface="Arial"/>
                      </a:endParaRPr>
                    </a:p>
                    <a:p>
                      <a:pPr marL="30480">
                        <a:lnSpc>
                          <a:spcPts val="810"/>
                        </a:lnSpc>
                        <a:spcBef>
                          <a:spcPts val="30"/>
                        </a:spcBef>
                      </a:pPr>
                      <a:r>
                        <a:rPr sz="1000" b="1">
                          <a:solidFill>
                            <a:srgbClr val="1E1E1E"/>
                          </a:solidFill>
                          <a:latin typeface="Trebuchet MS" panose="020B0603020202020204" pitchFamily="34" charset="0"/>
                          <a:cs typeface="Arial"/>
                        </a:rPr>
                        <a:t>Median</a:t>
                      </a:r>
                      <a:r>
                        <a:rPr sz="1000" b="1" spc="6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age</a:t>
                      </a:r>
                      <a:r>
                        <a:rPr sz="1000" b="1" spc="6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(IQR),</a:t>
                      </a:r>
                      <a:r>
                        <a:rPr sz="1000" b="1" spc="80">
                          <a:solidFill>
                            <a:srgbClr val="1E1E1E"/>
                          </a:solidFill>
                          <a:latin typeface="Trebuchet MS" panose="020B0603020202020204" pitchFamily="34" charset="0"/>
                          <a:cs typeface="Arial"/>
                        </a:rPr>
                        <a:t> </a:t>
                      </a:r>
                      <a:r>
                        <a:rPr sz="1000" b="1" spc="-20">
                          <a:solidFill>
                            <a:srgbClr val="1E1E1E"/>
                          </a:solidFill>
                          <a:latin typeface="Trebuchet MS" panose="020B0603020202020204" pitchFamily="34" charset="0"/>
                          <a:cs typeface="Arial"/>
                        </a:rPr>
                        <a:t>years</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10"/>
                        </a:lnSpc>
                        <a:spcBef>
                          <a:spcPts val="30"/>
                        </a:spcBef>
                      </a:pPr>
                      <a:endParaRPr lang="en-IE" sz="1000">
                        <a:solidFill>
                          <a:srgbClr val="1E1E1E"/>
                        </a:solidFill>
                        <a:latin typeface="Trebuchet MS" panose="020B0603020202020204" pitchFamily="34" charset="0"/>
                        <a:cs typeface="Arial"/>
                      </a:endParaRPr>
                    </a:p>
                    <a:p>
                      <a:pPr marL="5715" algn="ctr">
                        <a:lnSpc>
                          <a:spcPts val="810"/>
                        </a:lnSpc>
                        <a:spcBef>
                          <a:spcPts val="30"/>
                        </a:spcBef>
                      </a:pPr>
                      <a:r>
                        <a:rPr sz="1000">
                          <a:solidFill>
                            <a:srgbClr val="1E1E1E"/>
                          </a:solidFill>
                          <a:latin typeface="Trebuchet MS" panose="020B0603020202020204" pitchFamily="34" charset="0"/>
                          <a:cs typeface="Arial"/>
                        </a:rPr>
                        <a:t>59</a:t>
                      </a:r>
                      <a:r>
                        <a:rPr sz="1000" spc="70">
                          <a:solidFill>
                            <a:srgbClr val="1E1E1E"/>
                          </a:solidFill>
                          <a:latin typeface="Trebuchet MS" panose="020B0603020202020204" pitchFamily="34" charset="0"/>
                          <a:cs typeface="Arial"/>
                        </a:rPr>
                        <a:t> </a:t>
                      </a:r>
                      <a:r>
                        <a:rPr sz="1000">
                          <a:solidFill>
                            <a:srgbClr val="1E1E1E"/>
                          </a:solidFill>
                          <a:latin typeface="Trebuchet MS" panose="020B0603020202020204" pitchFamily="34" charset="0"/>
                          <a:cs typeface="Arial"/>
                        </a:rPr>
                        <a:t>(53-</a:t>
                      </a:r>
                      <a:r>
                        <a:rPr sz="1000" spc="-25">
                          <a:solidFill>
                            <a:srgbClr val="1E1E1E"/>
                          </a:solidFill>
                          <a:latin typeface="Trebuchet MS" panose="020B0603020202020204" pitchFamily="34" charset="0"/>
                          <a:cs typeface="Arial"/>
                        </a:rPr>
                        <a:t>70)</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10"/>
                        </a:lnSpc>
                        <a:spcBef>
                          <a:spcPts val="30"/>
                        </a:spcBef>
                      </a:pPr>
                      <a:endParaRPr lang="en-IE" sz="1000">
                        <a:solidFill>
                          <a:srgbClr val="1E1E1E"/>
                        </a:solidFill>
                        <a:latin typeface="Trebuchet MS" panose="020B0603020202020204" pitchFamily="34" charset="0"/>
                        <a:cs typeface="Arial"/>
                      </a:endParaRPr>
                    </a:p>
                    <a:p>
                      <a:pPr marL="6350" algn="ctr">
                        <a:lnSpc>
                          <a:spcPts val="810"/>
                        </a:lnSpc>
                        <a:spcBef>
                          <a:spcPts val="30"/>
                        </a:spcBef>
                      </a:pPr>
                      <a:r>
                        <a:rPr sz="1000">
                          <a:solidFill>
                            <a:srgbClr val="1E1E1E"/>
                          </a:solidFill>
                          <a:latin typeface="Trebuchet MS" panose="020B0603020202020204" pitchFamily="34" charset="0"/>
                          <a:cs typeface="Arial"/>
                        </a:rPr>
                        <a:t>56</a:t>
                      </a:r>
                      <a:r>
                        <a:rPr sz="1000" spc="65">
                          <a:solidFill>
                            <a:srgbClr val="1E1E1E"/>
                          </a:solidFill>
                          <a:latin typeface="Trebuchet MS" panose="020B0603020202020204" pitchFamily="34" charset="0"/>
                          <a:cs typeface="Arial"/>
                        </a:rPr>
                        <a:t> </a:t>
                      </a:r>
                      <a:r>
                        <a:rPr sz="1000">
                          <a:solidFill>
                            <a:srgbClr val="1E1E1E"/>
                          </a:solidFill>
                          <a:latin typeface="Trebuchet MS" panose="020B0603020202020204" pitchFamily="34" charset="0"/>
                          <a:cs typeface="Arial"/>
                        </a:rPr>
                        <a:t>(49-</a:t>
                      </a:r>
                      <a:r>
                        <a:rPr sz="1000" spc="-25">
                          <a:solidFill>
                            <a:srgbClr val="1E1E1E"/>
                          </a:solidFill>
                          <a:latin typeface="Trebuchet MS" panose="020B0603020202020204" pitchFamily="34" charset="0"/>
                          <a:cs typeface="Arial"/>
                        </a:rPr>
                        <a:t>62)</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7620" algn="ctr">
                        <a:lnSpc>
                          <a:spcPts val="810"/>
                        </a:lnSpc>
                        <a:spcBef>
                          <a:spcPts val="30"/>
                        </a:spcBef>
                      </a:pPr>
                      <a:endParaRPr lang="en-IE" sz="1000">
                        <a:solidFill>
                          <a:srgbClr val="1E1E1E"/>
                        </a:solidFill>
                        <a:latin typeface="Trebuchet MS" panose="020B0603020202020204" pitchFamily="34" charset="0"/>
                        <a:cs typeface="Arial"/>
                      </a:endParaRPr>
                    </a:p>
                    <a:p>
                      <a:pPr marL="7620" algn="ctr">
                        <a:lnSpc>
                          <a:spcPts val="810"/>
                        </a:lnSpc>
                        <a:spcBef>
                          <a:spcPts val="30"/>
                        </a:spcBef>
                      </a:pPr>
                      <a:r>
                        <a:rPr sz="1000">
                          <a:solidFill>
                            <a:srgbClr val="1E1E1E"/>
                          </a:solidFill>
                          <a:latin typeface="Trebuchet MS" panose="020B0603020202020204" pitchFamily="34" charset="0"/>
                          <a:cs typeface="Arial"/>
                        </a:rPr>
                        <a:t>57</a:t>
                      </a:r>
                      <a:r>
                        <a:rPr sz="1000" spc="65">
                          <a:solidFill>
                            <a:srgbClr val="1E1E1E"/>
                          </a:solidFill>
                          <a:latin typeface="Trebuchet MS" panose="020B0603020202020204" pitchFamily="34" charset="0"/>
                          <a:cs typeface="Arial"/>
                        </a:rPr>
                        <a:t> </a:t>
                      </a:r>
                      <a:r>
                        <a:rPr sz="1000">
                          <a:solidFill>
                            <a:srgbClr val="1E1E1E"/>
                          </a:solidFill>
                          <a:latin typeface="Trebuchet MS" panose="020B0603020202020204" pitchFamily="34" charset="0"/>
                          <a:cs typeface="Arial"/>
                        </a:rPr>
                        <a:t>(47-</a:t>
                      </a:r>
                      <a:r>
                        <a:rPr sz="1000" spc="-25">
                          <a:solidFill>
                            <a:srgbClr val="1E1E1E"/>
                          </a:solidFill>
                          <a:latin typeface="Trebuchet MS" panose="020B0603020202020204" pitchFamily="34" charset="0"/>
                          <a:cs typeface="Arial"/>
                        </a:rPr>
                        <a:t>65)</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10"/>
                        </a:lnSpc>
                        <a:spcBef>
                          <a:spcPts val="30"/>
                        </a:spcBef>
                      </a:pPr>
                      <a:endParaRPr lang="en-IE" sz="1000">
                        <a:solidFill>
                          <a:srgbClr val="1E1E1E"/>
                        </a:solidFill>
                        <a:latin typeface="Trebuchet MS" panose="020B0603020202020204" pitchFamily="34" charset="0"/>
                        <a:cs typeface="Arial"/>
                      </a:endParaRPr>
                    </a:p>
                    <a:p>
                      <a:pPr marL="6350" algn="ctr">
                        <a:lnSpc>
                          <a:spcPts val="810"/>
                        </a:lnSpc>
                        <a:spcBef>
                          <a:spcPts val="30"/>
                        </a:spcBef>
                      </a:pPr>
                      <a:r>
                        <a:rPr sz="1000">
                          <a:solidFill>
                            <a:srgbClr val="1E1E1E"/>
                          </a:solidFill>
                          <a:latin typeface="Trebuchet MS" panose="020B0603020202020204" pitchFamily="34" charset="0"/>
                          <a:cs typeface="Arial"/>
                        </a:rPr>
                        <a:t>55</a:t>
                      </a:r>
                      <a:r>
                        <a:rPr sz="1000" spc="65">
                          <a:solidFill>
                            <a:srgbClr val="1E1E1E"/>
                          </a:solidFill>
                          <a:latin typeface="Trebuchet MS" panose="020B0603020202020204" pitchFamily="34" charset="0"/>
                          <a:cs typeface="Arial"/>
                        </a:rPr>
                        <a:t> </a:t>
                      </a:r>
                      <a:r>
                        <a:rPr sz="1000">
                          <a:solidFill>
                            <a:srgbClr val="1E1E1E"/>
                          </a:solidFill>
                          <a:latin typeface="Trebuchet MS" panose="020B0603020202020204" pitchFamily="34" charset="0"/>
                          <a:cs typeface="Arial"/>
                        </a:rPr>
                        <a:t>(48-</a:t>
                      </a:r>
                      <a:r>
                        <a:rPr sz="1000" spc="-25">
                          <a:solidFill>
                            <a:srgbClr val="1E1E1E"/>
                          </a:solidFill>
                          <a:latin typeface="Trebuchet MS" panose="020B0603020202020204" pitchFamily="34" charset="0"/>
                          <a:cs typeface="Arial"/>
                        </a:rPr>
                        <a:t>61)</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02"/>
                  </a:ext>
                </a:extLst>
              </a:tr>
              <a:tr h="197721">
                <a:tc>
                  <a:txBody>
                    <a:bodyPr/>
                    <a:lstStyle/>
                    <a:p>
                      <a:pPr marL="30480">
                        <a:lnSpc>
                          <a:spcPts val="810"/>
                        </a:lnSpc>
                        <a:spcBef>
                          <a:spcPts val="30"/>
                        </a:spcBef>
                      </a:pPr>
                      <a:endParaRPr lang="en-IE" sz="1000" b="1">
                        <a:solidFill>
                          <a:srgbClr val="1E1E1E"/>
                        </a:solidFill>
                        <a:latin typeface="Trebuchet MS" panose="020B0603020202020204" pitchFamily="34" charset="0"/>
                        <a:cs typeface="Arial"/>
                      </a:endParaRPr>
                    </a:p>
                    <a:p>
                      <a:pPr marL="30480">
                        <a:lnSpc>
                          <a:spcPts val="810"/>
                        </a:lnSpc>
                        <a:spcBef>
                          <a:spcPts val="30"/>
                        </a:spcBef>
                      </a:pPr>
                      <a:r>
                        <a:rPr sz="1000" b="1">
                          <a:solidFill>
                            <a:srgbClr val="1E1E1E"/>
                          </a:solidFill>
                          <a:latin typeface="Trebuchet MS" panose="020B0603020202020204" pitchFamily="34" charset="0"/>
                          <a:cs typeface="Arial"/>
                        </a:rPr>
                        <a:t>Race,</a:t>
                      </a:r>
                      <a:r>
                        <a:rPr sz="1000" b="1" spc="4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n</a:t>
                      </a:r>
                      <a:r>
                        <a:rPr sz="1000" b="1" spc="55">
                          <a:solidFill>
                            <a:srgbClr val="1E1E1E"/>
                          </a:solidFill>
                          <a:latin typeface="Trebuchet MS" panose="020B0603020202020204" pitchFamily="34" charset="0"/>
                          <a:cs typeface="Arial"/>
                        </a:rPr>
                        <a:t> </a:t>
                      </a:r>
                      <a:r>
                        <a:rPr sz="1000" b="1" spc="-25">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03"/>
                  </a:ext>
                </a:extLst>
              </a:tr>
              <a:tr h="197721">
                <a:tc>
                  <a:txBody>
                    <a:bodyPr/>
                    <a:lstStyle/>
                    <a:p>
                      <a:pPr marL="142240">
                        <a:lnSpc>
                          <a:spcPts val="810"/>
                        </a:lnSpc>
                        <a:spcBef>
                          <a:spcPts val="30"/>
                        </a:spcBef>
                      </a:pPr>
                      <a:endParaRPr lang="en-IE" sz="1000" spc="-10">
                        <a:solidFill>
                          <a:srgbClr val="1E1E1E"/>
                        </a:solidFill>
                        <a:latin typeface="Trebuchet MS" panose="020B0603020202020204" pitchFamily="34" charset="0"/>
                        <a:cs typeface="Arial"/>
                      </a:endParaRPr>
                    </a:p>
                    <a:p>
                      <a:pPr marL="142240">
                        <a:lnSpc>
                          <a:spcPts val="810"/>
                        </a:lnSpc>
                        <a:spcBef>
                          <a:spcPts val="30"/>
                        </a:spcBef>
                      </a:pPr>
                      <a:r>
                        <a:rPr sz="1000" spc="-10">
                          <a:solidFill>
                            <a:srgbClr val="1E1E1E"/>
                          </a:solidFill>
                          <a:latin typeface="Trebuchet MS" panose="020B0603020202020204" pitchFamily="34" charset="0"/>
                          <a:cs typeface="Arial"/>
                        </a:rPr>
                        <a:t>White</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10"/>
                        </a:lnSpc>
                        <a:spcBef>
                          <a:spcPts val="30"/>
                        </a:spcBef>
                      </a:pPr>
                      <a:endParaRPr lang="en-IE" sz="1000">
                        <a:solidFill>
                          <a:srgbClr val="1E1E1E"/>
                        </a:solidFill>
                        <a:latin typeface="Trebuchet MS" panose="020B0603020202020204" pitchFamily="34" charset="0"/>
                        <a:cs typeface="Arial"/>
                      </a:endParaRPr>
                    </a:p>
                    <a:p>
                      <a:pPr marL="4445" algn="ctr">
                        <a:lnSpc>
                          <a:spcPts val="810"/>
                        </a:lnSpc>
                        <a:spcBef>
                          <a:spcPts val="30"/>
                        </a:spcBef>
                      </a:pPr>
                      <a:r>
                        <a:rPr sz="1000">
                          <a:solidFill>
                            <a:srgbClr val="1E1E1E"/>
                          </a:solidFill>
                          <a:latin typeface="Trebuchet MS" panose="020B0603020202020204" pitchFamily="34" charset="0"/>
                          <a:cs typeface="Arial"/>
                        </a:rPr>
                        <a:t>26</a:t>
                      </a:r>
                      <a:r>
                        <a:rPr sz="1000" spc="4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(63)</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10"/>
                        </a:lnSpc>
                        <a:spcBef>
                          <a:spcPts val="30"/>
                        </a:spcBef>
                      </a:pPr>
                      <a:endParaRPr lang="en-IE" sz="1000">
                        <a:solidFill>
                          <a:srgbClr val="1E1E1E"/>
                        </a:solidFill>
                        <a:latin typeface="Trebuchet MS" panose="020B0603020202020204" pitchFamily="34" charset="0"/>
                        <a:cs typeface="Arial"/>
                      </a:endParaRPr>
                    </a:p>
                    <a:p>
                      <a:pPr marL="5715" algn="ctr">
                        <a:lnSpc>
                          <a:spcPts val="810"/>
                        </a:lnSpc>
                        <a:spcBef>
                          <a:spcPts val="30"/>
                        </a:spcBef>
                      </a:pPr>
                      <a:r>
                        <a:rPr sz="1000">
                          <a:solidFill>
                            <a:srgbClr val="1E1E1E"/>
                          </a:solidFill>
                          <a:latin typeface="Trebuchet MS" panose="020B0603020202020204" pitchFamily="34" charset="0"/>
                          <a:cs typeface="Arial"/>
                        </a:rPr>
                        <a:t>39</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(66)</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10"/>
                        </a:lnSpc>
                        <a:spcBef>
                          <a:spcPts val="30"/>
                        </a:spcBef>
                      </a:pPr>
                      <a:endParaRPr lang="en-IE" sz="1000">
                        <a:solidFill>
                          <a:srgbClr val="1E1E1E"/>
                        </a:solidFill>
                        <a:latin typeface="Trebuchet MS" panose="020B0603020202020204" pitchFamily="34" charset="0"/>
                        <a:cs typeface="Arial"/>
                      </a:endParaRPr>
                    </a:p>
                    <a:p>
                      <a:pPr marL="6350" algn="ctr">
                        <a:lnSpc>
                          <a:spcPts val="810"/>
                        </a:lnSpc>
                        <a:spcBef>
                          <a:spcPts val="30"/>
                        </a:spcBef>
                      </a:pPr>
                      <a:r>
                        <a:rPr sz="1000">
                          <a:solidFill>
                            <a:srgbClr val="1E1E1E"/>
                          </a:solidFill>
                          <a:latin typeface="Trebuchet MS" panose="020B0603020202020204" pitchFamily="34" charset="0"/>
                          <a:cs typeface="Arial"/>
                        </a:rPr>
                        <a:t>33</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(83)</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10"/>
                        </a:lnSpc>
                        <a:spcBef>
                          <a:spcPts val="30"/>
                        </a:spcBef>
                      </a:pPr>
                      <a:endParaRPr lang="en-IE" sz="1000">
                        <a:solidFill>
                          <a:srgbClr val="1E1E1E"/>
                        </a:solidFill>
                        <a:latin typeface="Trebuchet MS" panose="020B0603020202020204" pitchFamily="34" charset="0"/>
                        <a:cs typeface="Arial"/>
                      </a:endParaRPr>
                    </a:p>
                    <a:p>
                      <a:pPr marL="5715" algn="ctr">
                        <a:lnSpc>
                          <a:spcPts val="810"/>
                        </a:lnSpc>
                        <a:spcBef>
                          <a:spcPts val="30"/>
                        </a:spcBef>
                      </a:pPr>
                      <a:r>
                        <a:rPr sz="1000">
                          <a:solidFill>
                            <a:srgbClr val="1E1E1E"/>
                          </a:solidFill>
                          <a:latin typeface="Trebuchet MS" panose="020B0603020202020204" pitchFamily="34" charset="0"/>
                          <a:cs typeface="Arial"/>
                        </a:rPr>
                        <a:t>33</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(60)</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04"/>
                  </a:ext>
                </a:extLst>
              </a:tr>
              <a:tr h="197721">
                <a:tc>
                  <a:txBody>
                    <a:bodyPr/>
                    <a:lstStyle/>
                    <a:p>
                      <a:pPr marL="142240">
                        <a:lnSpc>
                          <a:spcPts val="805"/>
                        </a:lnSpc>
                        <a:spcBef>
                          <a:spcPts val="30"/>
                        </a:spcBef>
                      </a:pPr>
                      <a:endParaRPr lang="en-IE" sz="1000" spc="-10">
                        <a:solidFill>
                          <a:srgbClr val="1E1E1E"/>
                        </a:solidFill>
                        <a:latin typeface="Trebuchet MS" panose="020B0603020202020204" pitchFamily="34" charset="0"/>
                        <a:cs typeface="Arial"/>
                      </a:endParaRPr>
                    </a:p>
                    <a:p>
                      <a:pPr marL="142240">
                        <a:lnSpc>
                          <a:spcPts val="805"/>
                        </a:lnSpc>
                        <a:spcBef>
                          <a:spcPts val="30"/>
                        </a:spcBef>
                      </a:pPr>
                      <a:r>
                        <a:rPr sz="1000" spc="-10">
                          <a:solidFill>
                            <a:srgbClr val="1E1E1E"/>
                          </a:solidFill>
                          <a:latin typeface="Trebuchet MS" panose="020B0603020202020204" pitchFamily="34" charset="0"/>
                          <a:cs typeface="Arial"/>
                        </a:rPr>
                        <a:t>Other</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05"/>
                        </a:lnSpc>
                        <a:spcBef>
                          <a:spcPts val="30"/>
                        </a:spcBef>
                      </a:pPr>
                      <a:endParaRPr lang="en-IE" sz="1000">
                        <a:solidFill>
                          <a:srgbClr val="1E1E1E"/>
                        </a:solidFill>
                        <a:latin typeface="Trebuchet MS" panose="020B0603020202020204" pitchFamily="34" charset="0"/>
                        <a:cs typeface="Arial"/>
                      </a:endParaRPr>
                    </a:p>
                    <a:p>
                      <a:pPr marL="4445" algn="ctr">
                        <a:lnSpc>
                          <a:spcPts val="805"/>
                        </a:lnSpc>
                        <a:spcBef>
                          <a:spcPts val="30"/>
                        </a:spcBef>
                      </a:pPr>
                      <a:r>
                        <a:rPr sz="1000">
                          <a:solidFill>
                            <a:srgbClr val="1E1E1E"/>
                          </a:solidFill>
                          <a:latin typeface="Trebuchet MS" panose="020B0603020202020204" pitchFamily="34" charset="0"/>
                          <a:cs typeface="Arial"/>
                        </a:rPr>
                        <a:t>4</a:t>
                      </a:r>
                      <a:r>
                        <a:rPr sz="1000" spc="20">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(10)</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080" algn="ctr">
                        <a:lnSpc>
                          <a:spcPts val="805"/>
                        </a:lnSpc>
                        <a:spcBef>
                          <a:spcPts val="30"/>
                        </a:spcBef>
                      </a:pPr>
                      <a:endParaRPr lang="en-IE" sz="1000">
                        <a:solidFill>
                          <a:srgbClr val="1E1E1E"/>
                        </a:solidFill>
                        <a:latin typeface="Trebuchet MS" panose="020B0603020202020204" pitchFamily="34" charset="0"/>
                        <a:cs typeface="Arial"/>
                      </a:endParaRPr>
                    </a:p>
                    <a:p>
                      <a:pPr marL="5080" algn="ctr">
                        <a:lnSpc>
                          <a:spcPts val="805"/>
                        </a:lnSpc>
                        <a:spcBef>
                          <a:spcPts val="30"/>
                        </a:spcBef>
                      </a:pPr>
                      <a:r>
                        <a:rPr sz="1000">
                          <a:solidFill>
                            <a:srgbClr val="1E1E1E"/>
                          </a:solidFill>
                          <a:latin typeface="Trebuchet MS" panose="020B0603020202020204" pitchFamily="34" charset="0"/>
                          <a:cs typeface="Arial"/>
                        </a:rPr>
                        <a:t>3</a:t>
                      </a:r>
                      <a:r>
                        <a:rPr sz="1000" spc="20">
                          <a:solidFill>
                            <a:srgbClr val="1E1E1E"/>
                          </a:solidFill>
                          <a:latin typeface="Trebuchet MS" panose="020B0603020202020204" pitchFamily="34" charset="0"/>
                          <a:cs typeface="Arial"/>
                        </a:rPr>
                        <a:t> </a:t>
                      </a:r>
                      <a:r>
                        <a:rPr sz="1000" spc="-25">
                          <a:solidFill>
                            <a:srgbClr val="1E1E1E"/>
                          </a:solidFill>
                          <a:latin typeface="Trebuchet MS" panose="020B0603020202020204" pitchFamily="34" charset="0"/>
                          <a:cs typeface="Arial"/>
                        </a:rPr>
                        <a:t>(5)</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05"/>
                        </a:lnSpc>
                        <a:spcBef>
                          <a:spcPts val="30"/>
                        </a:spcBef>
                      </a:pPr>
                      <a:endParaRPr lang="en-IE" sz="1000" spc="-50">
                        <a:solidFill>
                          <a:srgbClr val="1E1E1E"/>
                        </a:solidFill>
                        <a:latin typeface="Trebuchet MS" panose="020B0603020202020204" pitchFamily="34" charset="0"/>
                        <a:cs typeface="Arial"/>
                      </a:endParaRPr>
                    </a:p>
                    <a:p>
                      <a:pPr marL="6350" algn="ctr">
                        <a:lnSpc>
                          <a:spcPts val="805"/>
                        </a:lnSpc>
                        <a:spcBef>
                          <a:spcPts val="30"/>
                        </a:spcBef>
                      </a:pPr>
                      <a:r>
                        <a:rPr sz="1000" spc="-50">
                          <a:solidFill>
                            <a:srgbClr val="1E1E1E"/>
                          </a:solidFill>
                          <a:latin typeface="Trebuchet MS" panose="020B0603020202020204" pitchFamily="34" charset="0"/>
                          <a:cs typeface="Arial"/>
                        </a:rPr>
                        <a:t>0</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30"/>
                        </a:spcBef>
                      </a:pPr>
                      <a:endParaRPr lang="en-IE" sz="1000">
                        <a:solidFill>
                          <a:srgbClr val="1E1E1E"/>
                        </a:solidFill>
                        <a:latin typeface="Trebuchet MS" panose="020B0603020202020204" pitchFamily="34" charset="0"/>
                        <a:cs typeface="Arial"/>
                      </a:endParaRPr>
                    </a:p>
                    <a:p>
                      <a:pPr marL="5715" algn="ctr">
                        <a:lnSpc>
                          <a:spcPts val="805"/>
                        </a:lnSpc>
                        <a:spcBef>
                          <a:spcPts val="30"/>
                        </a:spcBef>
                      </a:pPr>
                      <a:r>
                        <a:rPr sz="1000">
                          <a:solidFill>
                            <a:srgbClr val="1E1E1E"/>
                          </a:solidFill>
                          <a:latin typeface="Trebuchet MS" panose="020B0603020202020204" pitchFamily="34" charset="0"/>
                          <a:cs typeface="Arial"/>
                        </a:rPr>
                        <a:t>9</a:t>
                      </a:r>
                      <a:r>
                        <a:rPr sz="1000" spc="20">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(16)</a:t>
                      </a:r>
                      <a:endParaRPr sz="1000">
                        <a:latin typeface="Trebuchet MS" panose="020B0603020202020204" pitchFamily="34" charset="0"/>
                        <a:cs typeface="Arial"/>
                      </a:endParaRPr>
                    </a:p>
                  </a:txBody>
                  <a:tcPr marL="0" marR="0" marT="381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05"/>
                  </a:ext>
                </a:extLst>
              </a:tr>
              <a:tr h="198934">
                <a:tc>
                  <a:txBody>
                    <a:bodyPr/>
                    <a:lstStyle/>
                    <a:p>
                      <a:pPr marL="142240">
                        <a:lnSpc>
                          <a:spcPts val="805"/>
                        </a:lnSpc>
                        <a:spcBef>
                          <a:spcPts val="40"/>
                        </a:spcBef>
                      </a:pPr>
                      <a:endParaRPr lang="en-IE" sz="1000">
                        <a:solidFill>
                          <a:srgbClr val="1E1E1E"/>
                        </a:solidFill>
                        <a:latin typeface="Trebuchet MS" panose="020B0603020202020204" pitchFamily="34" charset="0"/>
                        <a:cs typeface="Arial"/>
                      </a:endParaRPr>
                    </a:p>
                    <a:p>
                      <a:pPr marL="142240">
                        <a:lnSpc>
                          <a:spcPts val="805"/>
                        </a:lnSpc>
                        <a:spcBef>
                          <a:spcPts val="40"/>
                        </a:spcBef>
                      </a:pPr>
                      <a:r>
                        <a:rPr sz="1000">
                          <a:solidFill>
                            <a:srgbClr val="1E1E1E"/>
                          </a:solidFill>
                          <a:latin typeface="Trebuchet MS" panose="020B0603020202020204" pitchFamily="34" charset="0"/>
                          <a:cs typeface="Arial"/>
                        </a:rPr>
                        <a:t>Not</a:t>
                      </a:r>
                      <a:r>
                        <a:rPr sz="1000" spc="40">
                          <a:solidFill>
                            <a:srgbClr val="1E1E1E"/>
                          </a:solidFill>
                          <a:latin typeface="Trebuchet MS" panose="020B0603020202020204" pitchFamily="34" charset="0"/>
                          <a:cs typeface="Arial"/>
                        </a:rPr>
                        <a:t> </a:t>
                      </a:r>
                      <a:r>
                        <a:rPr sz="1000" spc="-10">
                          <a:solidFill>
                            <a:srgbClr val="1E1E1E"/>
                          </a:solidFill>
                          <a:latin typeface="Trebuchet MS" panose="020B0603020202020204" pitchFamily="34" charset="0"/>
                          <a:cs typeface="Arial"/>
                        </a:rPr>
                        <a:t>reported</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05"/>
                        </a:lnSpc>
                        <a:spcBef>
                          <a:spcPts val="40"/>
                        </a:spcBef>
                      </a:pPr>
                      <a:endParaRPr lang="en-IE" sz="1000">
                        <a:solidFill>
                          <a:srgbClr val="1E1E1E"/>
                        </a:solidFill>
                        <a:latin typeface="Trebuchet MS" panose="020B0603020202020204" pitchFamily="34" charset="0"/>
                        <a:cs typeface="Arial"/>
                      </a:endParaRPr>
                    </a:p>
                    <a:p>
                      <a:pPr marL="4445" algn="ctr">
                        <a:lnSpc>
                          <a:spcPts val="805"/>
                        </a:lnSpc>
                        <a:spcBef>
                          <a:spcPts val="40"/>
                        </a:spcBef>
                      </a:pPr>
                      <a:r>
                        <a:rPr sz="1000">
                          <a:solidFill>
                            <a:srgbClr val="1E1E1E"/>
                          </a:solidFill>
                          <a:latin typeface="Trebuchet MS" panose="020B0603020202020204" pitchFamily="34" charset="0"/>
                          <a:cs typeface="Arial"/>
                        </a:rPr>
                        <a:t>11</a:t>
                      </a:r>
                      <a:r>
                        <a:rPr sz="1000" spc="4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(27)</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17</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(29)</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05"/>
                        </a:lnSpc>
                        <a:spcBef>
                          <a:spcPts val="40"/>
                        </a:spcBef>
                      </a:pPr>
                      <a:endParaRPr lang="en-IE" sz="1000">
                        <a:solidFill>
                          <a:srgbClr val="1E1E1E"/>
                        </a:solidFill>
                        <a:latin typeface="Trebuchet MS" panose="020B0603020202020204" pitchFamily="34" charset="0"/>
                        <a:cs typeface="Arial"/>
                      </a:endParaRPr>
                    </a:p>
                    <a:p>
                      <a:pPr marL="6350" algn="ctr">
                        <a:lnSpc>
                          <a:spcPts val="805"/>
                        </a:lnSpc>
                        <a:spcBef>
                          <a:spcPts val="40"/>
                        </a:spcBef>
                      </a:pPr>
                      <a:r>
                        <a:rPr sz="1000">
                          <a:solidFill>
                            <a:srgbClr val="1E1E1E"/>
                          </a:solidFill>
                          <a:latin typeface="Trebuchet MS" panose="020B0603020202020204" pitchFamily="34" charset="0"/>
                          <a:cs typeface="Arial"/>
                        </a:rPr>
                        <a:t>7</a:t>
                      </a:r>
                      <a:r>
                        <a:rPr sz="1000" spc="20">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(17)</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13</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(24)</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06"/>
                  </a:ext>
                </a:extLst>
              </a:tr>
              <a:tr h="198934">
                <a:tc>
                  <a:txBody>
                    <a:bodyPr/>
                    <a:lstStyle/>
                    <a:p>
                      <a:pPr marL="30480">
                        <a:lnSpc>
                          <a:spcPts val="805"/>
                        </a:lnSpc>
                        <a:spcBef>
                          <a:spcPts val="40"/>
                        </a:spcBef>
                      </a:pPr>
                      <a:endParaRPr lang="en-IE" sz="1000" b="1">
                        <a:solidFill>
                          <a:srgbClr val="1E1E1E"/>
                        </a:solidFill>
                        <a:latin typeface="Trebuchet MS" panose="020B0603020202020204" pitchFamily="34" charset="0"/>
                        <a:cs typeface="Arial"/>
                      </a:endParaRPr>
                    </a:p>
                    <a:p>
                      <a:pPr marL="30480">
                        <a:lnSpc>
                          <a:spcPts val="805"/>
                        </a:lnSpc>
                        <a:spcBef>
                          <a:spcPts val="40"/>
                        </a:spcBef>
                      </a:pPr>
                      <a:r>
                        <a:rPr sz="1000" b="1">
                          <a:solidFill>
                            <a:srgbClr val="1E1E1E"/>
                          </a:solidFill>
                          <a:latin typeface="Trebuchet MS" panose="020B0603020202020204" pitchFamily="34" charset="0"/>
                          <a:cs typeface="Arial"/>
                        </a:rPr>
                        <a:t>ECOG</a:t>
                      </a:r>
                      <a:r>
                        <a:rPr sz="1000" b="1" spc="9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performance</a:t>
                      </a:r>
                      <a:r>
                        <a:rPr sz="1000" b="1" spc="6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status,</a:t>
                      </a:r>
                      <a:r>
                        <a:rPr sz="1000" b="1" spc="8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n</a:t>
                      </a:r>
                      <a:r>
                        <a:rPr sz="1000" b="1" spc="95">
                          <a:solidFill>
                            <a:srgbClr val="1E1E1E"/>
                          </a:solidFill>
                          <a:latin typeface="Trebuchet MS" panose="020B0603020202020204" pitchFamily="34" charset="0"/>
                          <a:cs typeface="Arial"/>
                        </a:rPr>
                        <a:t> </a:t>
                      </a:r>
                      <a:r>
                        <a:rPr sz="1000" b="1" spc="-25">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07"/>
                  </a:ext>
                </a:extLst>
              </a:tr>
              <a:tr h="198934">
                <a:tc>
                  <a:txBody>
                    <a:bodyPr/>
                    <a:lstStyle/>
                    <a:p>
                      <a:pPr marL="142240">
                        <a:lnSpc>
                          <a:spcPts val="805"/>
                        </a:lnSpc>
                        <a:spcBef>
                          <a:spcPts val="40"/>
                        </a:spcBef>
                      </a:pPr>
                      <a:endParaRPr lang="en-IE" sz="1000" spc="-50">
                        <a:solidFill>
                          <a:srgbClr val="1E1E1E"/>
                        </a:solidFill>
                        <a:latin typeface="Trebuchet MS" panose="020B0603020202020204" pitchFamily="34" charset="0"/>
                        <a:cs typeface="Arial"/>
                      </a:endParaRPr>
                    </a:p>
                    <a:p>
                      <a:pPr marL="142240">
                        <a:lnSpc>
                          <a:spcPts val="805"/>
                        </a:lnSpc>
                        <a:spcBef>
                          <a:spcPts val="40"/>
                        </a:spcBef>
                      </a:pPr>
                      <a:r>
                        <a:rPr sz="1000" spc="-50">
                          <a:solidFill>
                            <a:srgbClr val="1E1E1E"/>
                          </a:solidFill>
                          <a:latin typeface="Trebuchet MS" panose="020B0603020202020204" pitchFamily="34" charset="0"/>
                          <a:cs typeface="Arial"/>
                        </a:rPr>
                        <a:t>0</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05"/>
                        </a:lnSpc>
                        <a:spcBef>
                          <a:spcPts val="40"/>
                        </a:spcBef>
                      </a:pPr>
                      <a:endParaRPr lang="en-IE" sz="1000">
                        <a:solidFill>
                          <a:srgbClr val="1E1E1E"/>
                        </a:solidFill>
                        <a:latin typeface="Trebuchet MS" panose="020B0603020202020204" pitchFamily="34" charset="0"/>
                        <a:cs typeface="Arial"/>
                      </a:endParaRPr>
                    </a:p>
                    <a:p>
                      <a:pPr marL="4445" algn="ctr">
                        <a:lnSpc>
                          <a:spcPts val="805"/>
                        </a:lnSpc>
                        <a:spcBef>
                          <a:spcPts val="40"/>
                        </a:spcBef>
                      </a:pPr>
                      <a:r>
                        <a:rPr sz="1000">
                          <a:solidFill>
                            <a:srgbClr val="1E1E1E"/>
                          </a:solidFill>
                          <a:latin typeface="Trebuchet MS" panose="020B0603020202020204" pitchFamily="34" charset="0"/>
                          <a:cs typeface="Arial"/>
                        </a:rPr>
                        <a:t>20</a:t>
                      </a:r>
                      <a:r>
                        <a:rPr sz="1000" spc="4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(49)</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28</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(47)</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05"/>
                        </a:lnSpc>
                        <a:spcBef>
                          <a:spcPts val="40"/>
                        </a:spcBef>
                      </a:pPr>
                      <a:endParaRPr lang="en-IE" sz="1000">
                        <a:solidFill>
                          <a:srgbClr val="1E1E1E"/>
                        </a:solidFill>
                        <a:latin typeface="Trebuchet MS" panose="020B0603020202020204" pitchFamily="34" charset="0"/>
                        <a:cs typeface="Arial"/>
                      </a:endParaRPr>
                    </a:p>
                    <a:p>
                      <a:pPr marL="6350" algn="ctr">
                        <a:lnSpc>
                          <a:spcPts val="805"/>
                        </a:lnSpc>
                        <a:spcBef>
                          <a:spcPts val="40"/>
                        </a:spcBef>
                      </a:pPr>
                      <a:r>
                        <a:rPr sz="1000">
                          <a:solidFill>
                            <a:srgbClr val="1E1E1E"/>
                          </a:solidFill>
                          <a:latin typeface="Trebuchet MS" panose="020B0603020202020204" pitchFamily="34" charset="0"/>
                          <a:cs typeface="Arial"/>
                        </a:rPr>
                        <a:t>22</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(55)</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26</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(47)</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08"/>
                  </a:ext>
                </a:extLst>
              </a:tr>
              <a:tr h="198934">
                <a:tc>
                  <a:txBody>
                    <a:bodyPr/>
                    <a:lstStyle/>
                    <a:p>
                      <a:pPr marL="142240">
                        <a:lnSpc>
                          <a:spcPts val="805"/>
                        </a:lnSpc>
                        <a:spcBef>
                          <a:spcPts val="40"/>
                        </a:spcBef>
                      </a:pPr>
                      <a:endParaRPr lang="en-IE" sz="1000" spc="-50">
                        <a:solidFill>
                          <a:srgbClr val="1E1E1E"/>
                        </a:solidFill>
                        <a:latin typeface="Trebuchet MS" panose="020B0603020202020204" pitchFamily="34" charset="0"/>
                        <a:cs typeface="Arial"/>
                      </a:endParaRPr>
                    </a:p>
                    <a:p>
                      <a:pPr marL="142240">
                        <a:lnSpc>
                          <a:spcPts val="805"/>
                        </a:lnSpc>
                        <a:spcBef>
                          <a:spcPts val="40"/>
                        </a:spcBef>
                      </a:pPr>
                      <a:r>
                        <a:rPr sz="1000" spc="-50">
                          <a:solidFill>
                            <a:srgbClr val="1E1E1E"/>
                          </a:solidFill>
                          <a:latin typeface="Trebuchet MS" panose="020B0603020202020204" pitchFamily="34" charset="0"/>
                          <a:cs typeface="Arial"/>
                        </a:rPr>
                        <a:t>1</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05"/>
                        </a:lnSpc>
                        <a:spcBef>
                          <a:spcPts val="40"/>
                        </a:spcBef>
                      </a:pPr>
                      <a:endParaRPr lang="en-IE" sz="1000">
                        <a:solidFill>
                          <a:srgbClr val="1E1E1E"/>
                        </a:solidFill>
                        <a:latin typeface="Trebuchet MS" panose="020B0603020202020204" pitchFamily="34" charset="0"/>
                        <a:cs typeface="Arial"/>
                      </a:endParaRPr>
                    </a:p>
                    <a:p>
                      <a:pPr marL="4445" algn="ctr">
                        <a:lnSpc>
                          <a:spcPts val="805"/>
                        </a:lnSpc>
                        <a:spcBef>
                          <a:spcPts val="40"/>
                        </a:spcBef>
                      </a:pPr>
                      <a:r>
                        <a:rPr sz="1000">
                          <a:solidFill>
                            <a:srgbClr val="1E1E1E"/>
                          </a:solidFill>
                          <a:latin typeface="Trebuchet MS" panose="020B0603020202020204" pitchFamily="34" charset="0"/>
                          <a:cs typeface="Arial"/>
                        </a:rPr>
                        <a:t>21</a:t>
                      </a:r>
                      <a:r>
                        <a:rPr sz="1000" spc="4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(51)</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31</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(53)</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05"/>
                        </a:lnSpc>
                        <a:spcBef>
                          <a:spcPts val="40"/>
                        </a:spcBef>
                      </a:pPr>
                      <a:endParaRPr lang="en-IE" sz="1000">
                        <a:solidFill>
                          <a:srgbClr val="1E1E1E"/>
                        </a:solidFill>
                        <a:latin typeface="Trebuchet MS" panose="020B0603020202020204" pitchFamily="34" charset="0"/>
                        <a:cs typeface="Arial"/>
                      </a:endParaRPr>
                    </a:p>
                    <a:p>
                      <a:pPr marL="6350" algn="ctr">
                        <a:lnSpc>
                          <a:spcPts val="805"/>
                        </a:lnSpc>
                        <a:spcBef>
                          <a:spcPts val="40"/>
                        </a:spcBef>
                      </a:pPr>
                      <a:r>
                        <a:rPr sz="1000">
                          <a:solidFill>
                            <a:srgbClr val="1E1E1E"/>
                          </a:solidFill>
                          <a:latin typeface="Trebuchet MS" panose="020B0603020202020204" pitchFamily="34" charset="0"/>
                          <a:cs typeface="Arial"/>
                        </a:rPr>
                        <a:t>18</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(45)</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29</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(53)</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09"/>
                  </a:ext>
                </a:extLst>
              </a:tr>
              <a:tr h="198934">
                <a:tc>
                  <a:txBody>
                    <a:bodyPr/>
                    <a:lstStyle/>
                    <a:p>
                      <a:pPr marL="30480">
                        <a:lnSpc>
                          <a:spcPts val="805"/>
                        </a:lnSpc>
                        <a:spcBef>
                          <a:spcPts val="40"/>
                        </a:spcBef>
                      </a:pPr>
                      <a:endParaRPr lang="en-IE" sz="1000" b="1">
                        <a:solidFill>
                          <a:srgbClr val="1E1E1E"/>
                        </a:solidFill>
                        <a:latin typeface="Trebuchet MS" panose="020B0603020202020204" pitchFamily="34" charset="0"/>
                        <a:cs typeface="Arial"/>
                      </a:endParaRPr>
                    </a:p>
                    <a:p>
                      <a:pPr marL="30480">
                        <a:lnSpc>
                          <a:spcPts val="805"/>
                        </a:lnSpc>
                        <a:spcBef>
                          <a:spcPts val="40"/>
                        </a:spcBef>
                      </a:pPr>
                      <a:r>
                        <a:rPr sz="1000" b="1">
                          <a:solidFill>
                            <a:srgbClr val="1E1E1E"/>
                          </a:solidFill>
                          <a:latin typeface="Trebuchet MS" panose="020B0603020202020204" pitchFamily="34" charset="0"/>
                          <a:cs typeface="Arial"/>
                        </a:rPr>
                        <a:t>Visceral</a:t>
                      </a:r>
                      <a:r>
                        <a:rPr sz="1000" b="1" spc="6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metastasis,</a:t>
                      </a:r>
                      <a:r>
                        <a:rPr sz="1000" b="1" spc="6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n</a:t>
                      </a:r>
                      <a:r>
                        <a:rPr sz="1000" b="1" spc="95">
                          <a:solidFill>
                            <a:srgbClr val="1E1E1E"/>
                          </a:solidFill>
                          <a:latin typeface="Trebuchet MS" panose="020B0603020202020204" pitchFamily="34" charset="0"/>
                          <a:cs typeface="Arial"/>
                        </a:rPr>
                        <a:t> </a:t>
                      </a:r>
                      <a:r>
                        <a:rPr sz="1000" b="1" spc="-25">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10"/>
                  </a:ext>
                </a:extLst>
              </a:tr>
              <a:tr h="198934">
                <a:tc>
                  <a:txBody>
                    <a:bodyPr/>
                    <a:lstStyle/>
                    <a:p>
                      <a:pPr marL="142240">
                        <a:lnSpc>
                          <a:spcPts val="805"/>
                        </a:lnSpc>
                        <a:spcBef>
                          <a:spcPts val="40"/>
                        </a:spcBef>
                      </a:pPr>
                      <a:endParaRPr lang="en-IE" sz="1000" spc="-25">
                        <a:solidFill>
                          <a:srgbClr val="1E1E1E"/>
                        </a:solidFill>
                        <a:latin typeface="Trebuchet MS" panose="020B0603020202020204" pitchFamily="34" charset="0"/>
                        <a:cs typeface="Arial"/>
                      </a:endParaRPr>
                    </a:p>
                    <a:p>
                      <a:pPr marL="142240">
                        <a:lnSpc>
                          <a:spcPts val="805"/>
                        </a:lnSpc>
                        <a:spcBef>
                          <a:spcPts val="40"/>
                        </a:spcBef>
                      </a:pPr>
                      <a:r>
                        <a:rPr sz="1000" spc="-25">
                          <a:solidFill>
                            <a:srgbClr val="1E1E1E"/>
                          </a:solidFill>
                          <a:latin typeface="Trebuchet MS" panose="020B0603020202020204" pitchFamily="34" charset="0"/>
                          <a:cs typeface="Arial"/>
                        </a:rPr>
                        <a:t>Yes</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05"/>
                        </a:lnSpc>
                        <a:spcBef>
                          <a:spcPts val="40"/>
                        </a:spcBef>
                      </a:pPr>
                      <a:endParaRPr lang="en-IE" sz="1000">
                        <a:solidFill>
                          <a:srgbClr val="1E1E1E"/>
                        </a:solidFill>
                        <a:latin typeface="Trebuchet MS" panose="020B0603020202020204" pitchFamily="34" charset="0"/>
                        <a:cs typeface="Arial"/>
                      </a:endParaRPr>
                    </a:p>
                    <a:p>
                      <a:pPr marL="4445" algn="ctr">
                        <a:lnSpc>
                          <a:spcPts val="805"/>
                        </a:lnSpc>
                        <a:spcBef>
                          <a:spcPts val="40"/>
                        </a:spcBef>
                      </a:pPr>
                      <a:r>
                        <a:rPr sz="1000">
                          <a:solidFill>
                            <a:srgbClr val="1E1E1E"/>
                          </a:solidFill>
                          <a:latin typeface="Trebuchet MS" panose="020B0603020202020204" pitchFamily="34" charset="0"/>
                          <a:cs typeface="Arial"/>
                        </a:rPr>
                        <a:t>39</a:t>
                      </a:r>
                      <a:r>
                        <a:rPr sz="1000" spc="4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(95)</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55</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(93)</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05"/>
                        </a:lnSpc>
                        <a:spcBef>
                          <a:spcPts val="40"/>
                        </a:spcBef>
                      </a:pPr>
                      <a:endParaRPr lang="en-IE" sz="1000">
                        <a:solidFill>
                          <a:srgbClr val="1E1E1E"/>
                        </a:solidFill>
                        <a:latin typeface="Trebuchet MS" panose="020B0603020202020204" pitchFamily="34" charset="0"/>
                        <a:cs typeface="Arial"/>
                      </a:endParaRPr>
                    </a:p>
                    <a:p>
                      <a:pPr marL="6350" algn="ctr">
                        <a:lnSpc>
                          <a:spcPts val="805"/>
                        </a:lnSpc>
                        <a:spcBef>
                          <a:spcPts val="40"/>
                        </a:spcBef>
                      </a:pPr>
                      <a:r>
                        <a:rPr sz="1000">
                          <a:solidFill>
                            <a:srgbClr val="1E1E1E"/>
                          </a:solidFill>
                          <a:latin typeface="Trebuchet MS" panose="020B0603020202020204" pitchFamily="34" charset="0"/>
                          <a:cs typeface="Arial"/>
                        </a:rPr>
                        <a:t>35</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(88)</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52</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(95)</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11"/>
                  </a:ext>
                </a:extLst>
              </a:tr>
              <a:tr h="198934">
                <a:tc>
                  <a:txBody>
                    <a:bodyPr/>
                    <a:lstStyle/>
                    <a:p>
                      <a:pPr marL="142240">
                        <a:lnSpc>
                          <a:spcPts val="805"/>
                        </a:lnSpc>
                        <a:spcBef>
                          <a:spcPts val="40"/>
                        </a:spcBef>
                      </a:pPr>
                      <a:endParaRPr lang="en-IE" sz="1000" spc="-25">
                        <a:solidFill>
                          <a:srgbClr val="1E1E1E"/>
                        </a:solidFill>
                        <a:latin typeface="Trebuchet MS" panose="020B0603020202020204" pitchFamily="34" charset="0"/>
                        <a:cs typeface="Arial"/>
                      </a:endParaRPr>
                    </a:p>
                    <a:p>
                      <a:pPr marL="142240">
                        <a:lnSpc>
                          <a:spcPts val="805"/>
                        </a:lnSpc>
                        <a:spcBef>
                          <a:spcPts val="40"/>
                        </a:spcBef>
                      </a:pPr>
                      <a:r>
                        <a:rPr sz="1000" spc="-25">
                          <a:solidFill>
                            <a:srgbClr val="1E1E1E"/>
                          </a:solidFill>
                          <a:latin typeface="Trebuchet MS" panose="020B0603020202020204" pitchFamily="34" charset="0"/>
                          <a:cs typeface="Arial"/>
                        </a:rPr>
                        <a:t>No</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05"/>
                        </a:lnSpc>
                        <a:spcBef>
                          <a:spcPts val="40"/>
                        </a:spcBef>
                      </a:pPr>
                      <a:endParaRPr lang="en-IE" sz="1000">
                        <a:solidFill>
                          <a:srgbClr val="1E1E1E"/>
                        </a:solidFill>
                        <a:latin typeface="Trebuchet MS" panose="020B0603020202020204" pitchFamily="34" charset="0"/>
                        <a:cs typeface="Arial"/>
                      </a:endParaRPr>
                    </a:p>
                    <a:p>
                      <a:pPr marL="4445" algn="ctr">
                        <a:lnSpc>
                          <a:spcPts val="805"/>
                        </a:lnSpc>
                        <a:spcBef>
                          <a:spcPts val="40"/>
                        </a:spcBef>
                      </a:pPr>
                      <a:r>
                        <a:rPr sz="1000">
                          <a:solidFill>
                            <a:srgbClr val="1E1E1E"/>
                          </a:solidFill>
                          <a:latin typeface="Trebuchet MS" panose="020B0603020202020204" pitchFamily="34" charset="0"/>
                          <a:cs typeface="Arial"/>
                        </a:rPr>
                        <a:t>2</a:t>
                      </a:r>
                      <a:r>
                        <a:rPr sz="1000" spc="20">
                          <a:solidFill>
                            <a:srgbClr val="1E1E1E"/>
                          </a:solidFill>
                          <a:latin typeface="Trebuchet MS" panose="020B0603020202020204" pitchFamily="34" charset="0"/>
                          <a:cs typeface="Arial"/>
                        </a:rPr>
                        <a:t> </a:t>
                      </a:r>
                      <a:r>
                        <a:rPr sz="1000" spc="-25">
                          <a:solidFill>
                            <a:srgbClr val="1E1E1E"/>
                          </a:solidFill>
                          <a:latin typeface="Trebuchet MS" panose="020B0603020202020204" pitchFamily="34" charset="0"/>
                          <a:cs typeface="Arial"/>
                        </a:rPr>
                        <a:t>(5)</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080" algn="ctr">
                        <a:lnSpc>
                          <a:spcPts val="805"/>
                        </a:lnSpc>
                        <a:spcBef>
                          <a:spcPts val="40"/>
                        </a:spcBef>
                      </a:pPr>
                      <a:endParaRPr lang="en-IE" sz="1000">
                        <a:solidFill>
                          <a:srgbClr val="1E1E1E"/>
                        </a:solidFill>
                        <a:latin typeface="Trebuchet MS" panose="020B0603020202020204" pitchFamily="34" charset="0"/>
                        <a:cs typeface="Arial"/>
                      </a:endParaRPr>
                    </a:p>
                    <a:p>
                      <a:pPr marL="5080" algn="ctr">
                        <a:lnSpc>
                          <a:spcPts val="805"/>
                        </a:lnSpc>
                        <a:spcBef>
                          <a:spcPts val="40"/>
                        </a:spcBef>
                      </a:pPr>
                      <a:r>
                        <a:rPr sz="1000">
                          <a:solidFill>
                            <a:srgbClr val="1E1E1E"/>
                          </a:solidFill>
                          <a:latin typeface="Trebuchet MS" panose="020B0603020202020204" pitchFamily="34" charset="0"/>
                          <a:cs typeface="Arial"/>
                        </a:rPr>
                        <a:t>4</a:t>
                      </a:r>
                      <a:r>
                        <a:rPr sz="1000" spc="20">
                          <a:solidFill>
                            <a:srgbClr val="1E1E1E"/>
                          </a:solidFill>
                          <a:latin typeface="Trebuchet MS" panose="020B0603020202020204" pitchFamily="34" charset="0"/>
                          <a:cs typeface="Arial"/>
                        </a:rPr>
                        <a:t> </a:t>
                      </a:r>
                      <a:r>
                        <a:rPr sz="1000" spc="-25">
                          <a:solidFill>
                            <a:srgbClr val="1E1E1E"/>
                          </a:solidFill>
                          <a:latin typeface="Trebuchet MS" panose="020B0603020202020204" pitchFamily="34" charset="0"/>
                          <a:cs typeface="Arial"/>
                        </a:rPr>
                        <a:t>(7)</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05"/>
                        </a:lnSpc>
                        <a:spcBef>
                          <a:spcPts val="40"/>
                        </a:spcBef>
                      </a:pPr>
                      <a:endParaRPr lang="en-IE" sz="1000">
                        <a:solidFill>
                          <a:srgbClr val="1E1E1E"/>
                        </a:solidFill>
                        <a:latin typeface="Trebuchet MS" panose="020B0603020202020204" pitchFamily="34" charset="0"/>
                        <a:cs typeface="Arial"/>
                      </a:endParaRPr>
                    </a:p>
                    <a:p>
                      <a:pPr marL="6350" algn="ctr">
                        <a:lnSpc>
                          <a:spcPts val="805"/>
                        </a:lnSpc>
                        <a:spcBef>
                          <a:spcPts val="40"/>
                        </a:spcBef>
                      </a:pPr>
                      <a:r>
                        <a:rPr sz="1000">
                          <a:solidFill>
                            <a:srgbClr val="1E1E1E"/>
                          </a:solidFill>
                          <a:latin typeface="Trebuchet MS" panose="020B0603020202020204" pitchFamily="34" charset="0"/>
                          <a:cs typeface="Arial"/>
                        </a:rPr>
                        <a:t>5</a:t>
                      </a:r>
                      <a:r>
                        <a:rPr sz="1000" spc="20">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(12)</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3</a:t>
                      </a:r>
                      <a:r>
                        <a:rPr sz="1000" spc="20">
                          <a:solidFill>
                            <a:srgbClr val="1E1E1E"/>
                          </a:solidFill>
                          <a:latin typeface="Trebuchet MS" panose="020B0603020202020204" pitchFamily="34" charset="0"/>
                          <a:cs typeface="Arial"/>
                        </a:rPr>
                        <a:t> </a:t>
                      </a:r>
                      <a:r>
                        <a:rPr sz="1000" spc="-25">
                          <a:solidFill>
                            <a:srgbClr val="1E1E1E"/>
                          </a:solidFill>
                          <a:latin typeface="Trebuchet MS" panose="020B0603020202020204" pitchFamily="34" charset="0"/>
                          <a:cs typeface="Arial"/>
                        </a:rPr>
                        <a:t>(5)</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12"/>
                  </a:ext>
                </a:extLst>
              </a:tr>
              <a:tr h="198934">
                <a:tc>
                  <a:txBody>
                    <a:bodyPr/>
                    <a:lstStyle/>
                    <a:p>
                      <a:pPr marL="30480">
                        <a:lnSpc>
                          <a:spcPts val="805"/>
                        </a:lnSpc>
                        <a:spcBef>
                          <a:spcPts val="40"/>
                        </a:spcBef>
                      </a:pPr>
                      <a:endParaRPr lang="en-IE" sz="1000" b="1">
                        <a:solidFill>
                          <a:srgbClr val="1E1E1E"/>
                        </a:solidFill>
                        <a:latin typeface="Trebuchet MS" panose="020B0603020202020204" pitchFamily="34" charset="0"/>
                        <a:cs typeface="Arial"/>
                      </a:endParaRPr>
                    </a:p>
                    <a:p>
                      <a:pPr marL="30480">
                        <a:lnSpc>
                          <a:spcPts val="805"/>
                        </a:lnSpc>
                        <a:spcBef>
                          <a:spcPts val="40"/>
                        </a:spcBef>
                      </a:pPr>
                      <a:r>
                        <a:rPr sz="1000" b="1">
                          <a:solidFill>
                            <a:srgbClr val="1E1E1E"/>
                          </a:solidFill>
                          <a:latin typeface="Trebuchet MS" panose="020B0603020202020204" pitchFamily="34" charset="0"/>
                          <a:cs typeface="Arial"/>
                        </a:rPr>
                        <a:t>Prior</a:t>
                      </a:r>
                      <a:r>
                        <a:rPr sz="1000" b="1" spc="7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CDK4/6i</a:t>
                      </a:r>
                      <a:r>
                        <a:rPr sz="1000" b="1" spc="7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treatment</a:t>
                      </a:r>
                      <a:r>
                        <a:rPr sz="1000" b="1" spc="6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duration,</a:t>
                      </a:r>
                      <a:r>
                        <a:rPr sz="1000" b="1" spc="10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n</a:t>
                      </a:r>
                      <a:r>
                        <a:rPr sz="1000" b="1" spc="95">
                          <a:solidFill>
                            <a:srgbClr val="1E1E1E"/>
                          </a:solidFill>
                          <a:latin typeface="Trebuchet MS" panose="020B0603020202020204" pitchFamily="34" charset="0"/>
                          <a:cs typeface="Arial"/>
                        </a:rPr>
                        <a:t> </a:t>
                      </a:r>
                      <a:r>
                        <a:rPr sz="1000" b="1" spc="-25">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13"/>
                  </a:ext>
                </a:extLst>
              </a:tr>
              <a:tr h="198934">
                <a:tc>
                  <a:txBody>
                    <a:bodyPr/>
                    <a:lstStyle/>
                    <a:p>
                      <a:pPr marL="142240">
                        <a:lnSpc>
                          <a:spcPts val="805"/>
                        </a:lnSpc>
                        <a:spcBef>
                          <a:spcPts val="40"/>
                        </a:spcBef>
                      </a:pPr>
                      <a:endParaRPr lang="en-IE" sz="1000">
                        <a:solidFill>
                          <a:srgbClr val="1E1E1E"/>
                        </a:solidFill>
                        <a:latin typeface="Trebuchet MS" panose="020B0603020202020204" pitchFamily="34" charset="0"/>
                        <a:cs typeface="Arial"/>
                      </a:endParaRPr>
                    </a:p>
                    <a:p>
                      <a:pPr marL="142240">
                        <a:lnSpc>
                          <a:spcPts val="805"/>
                        </a:lnSpc>
                        <a:spcBef>
                          <a:spcPts val="40"/>
                        </a:spcBef>
                      </a:pPr>
                      <a:r>
                        <a:rPr sz="1000">
                          <a:solidFill>
                            <a:srgbClr val="1E1E1E"/>
                          </a:solidFill>
                          <a:latin typeface="Trebuchet MS" panose="020B0603020202020204" pitchFamily="34" charset="0"/>
                          <a:cs typeface="Arial"/>
                        </a:rPr>
                        <a:t>≤</a:t>
                      </a:r>
                      <a:r>
                        <a:rPr sz="1000" spc="30">
                          <a:solidFill>
                            <a:srgbClr val="1E1E1E"/>
                          </a:solidFill>
                          <a:latin typeface="Trebuchet MS" panose="020B0603020202020204" pitchFamily="34" charset="0"/>
                          <a:cs typeface="Arial"/>
                        </a:rPr>
                        <a:t> </a:t>
                      </a:r>
                      <a:r>
                        <a:rPr sz="1000">
                          <a:solidFill>
                            <a:srgbClr val="1E1E1E"/>
                          </a:solidFill>
                          <a:latin typeface="Trebuchet MS" panose="020B0603020202020204" pitchFamily="34" charset="0"/>
                          <a:cs typeface="Arial"/>
                        </a:rPr>
                        <a:t>12</a:t>
                      </a:r>
                      <a:r>
                        <a:rPr sz="1000" spc="25">
                          <a:solidFill>
                            <a:srgbClr val="1E1E1E"/>
                          </a:solidFill>
                          <a:latin typeface="Trebuchet MS" panose="020B0603020202020204" pitchFamily="34" charset="0"/>
                          <a:cs typeface="Arial"/>
                        </a:rPr>
                        <a:t> </a:t>
                      </a:r>
                      <a:r>
                        <a:rPr sz="1000" spc="-10">
                          <a:solidFill>
                            <a:srgbClr val="1E1E1E"/>
                          </a:solidFill>
                          <a:latin typeface="Trebuchet MS" panose="020B0603020202020204" pitchFamily="34" charset="0"/>
                          <a:cs typeface="Arial"/>
                        </a:rPr>
                        <a:t>months</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05"/>
                        </a:lnSpc>
                        <a:spcBef>
                          <a:spcPts val="40"/>
                        </a:spcBef>
                      </a:pPr>
                      <a:endParaRPr lang="en-IE" sz="1000">
                        <a:solidFill>
                          <a:srgbClr val="1E1E1E"/>
                        </a:solidFill>
                        <a:latin typeface="Trebuchet MS" panose="020B0603020202020204" pitchFamily="34" charset="0"/>
                        <a:cs typeface="Arial"/>
                      </a:endParaRPr>
                    </a:p>
                    <a:p>
                      <a:pPr marL="4445" algn="ctr">
                        <a:lnSpc>
                          <a:spcPts val="805"/>
                        </a:lnSpc>
                        <a:spcBef>
                          <a:spcPts val="40"/>
                        </a:spcBef>
                      </a:pPr>
                      <a:r>
                        <a:rPr sz="1000">
                          <a:solidFill>
                            <a:srgbClr val="1E1E1E"/>
                          </a:solidFill>
                          <a:latin typeface="Trebuchet MS" panose="020B0603020202020204" pitchFamily="34" charset="0"/>
                          <a:cs typeface="Arial"/>
                        </a:rPr>
                        <a:t>27</a:t>
                      </a:r>
                      <a:r>
                        <a:rPr sz="1000" spc="4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(66)</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37</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(65)</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05"/>
                        </a:lnSpc>
                        <a:spcBef>
                          <a:spcPts val="40"/>
                        </a:spcBef>
                      </a:pPr>
                      <a:endParaRPr lang="en-IE" sz="1000">
                        <a:solidFill>
                          <a:srgbClr val="1E1E1E"/>
                        </a:solidFill>
                        <a:latin typeface="Trebuchet MS" panose="020B0603020202020204" pitchFamily="34" charset="0"/>
                        <a:cs typeface="Arial"/>
                      </a:endParaRPr>
                    </a:p>
                    <a:p>
                      <a:pPr marL="6350" algn="ctr">
                        <a:lnSpc>
                          <a:spcPts val="805"/>
                        </a:lnSpc>
                        <a:spcBef>
                          <a:spcPts val="40"/>
                        </a:spcBef>
                      </a:pPr>
                      <a:r>
                        <a:rPr sz="1000">
                          <a:solidFill>
                            <a:srgbClr val="1E1E1E"/>
                          </a:solidFill>
                          <a:latin typeface="Trebuchet MS" panose="020B0603020202020204" pitchFamily="34" charset="0"/>
                          <a:cs typeface="Arial"/>
                        </a:rPr>
                        <a:t>21</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(54)</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41</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(76)</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14"/>
                  </a:ext>
                </a:extLst>
              </a:tr>
              <a:tr h="198934">
                <a:tc>
                  <a:txBody>
                    <a:bodyPr/>
                    <a:lstStyle/>
                    <a:p>
                      <a:pPr marL="142240">
                        <a:lnSpc>
                          <a:spcPts val="805"/>
                        </a:lnSpc>
                        <a:spcBef>
                          <a:spcPts val="40"/>
                        </a:spcBef>
                      </a:pPr>
                      <a:endParaRPr lang="en-IE" sz="1000">
                        <a:solidFill>
                          <a:srgbClr val="1E1E1E"/>
                        </a:solidFill>
                        <a:latin typeface="Trebuchet MS" panose="020B0603020202020204" pitchFamily="34" charset="0"/>
                        <a:cs typeface="Arial"/>
                      </a:endParaRPr>
                    </a:p>
                    <a:p>
                      <a:pPr marL="142240">
                        <a:lnSpc>
                          <a:spcPts val="805"/>
                        </a:lnSpc>
                        <a:spcBef>
                          <a:spcPts val="40"/>
                        </a:spcBef>
                      </a:pPr>
                      <a:r>
                        <a:rPr sz="1000">
                          <a:solidFill>
                            <a:srgbClr val="1E1E1E"/>
                          </a:solidFill>
                          <a:latin typeface="Trebuchet MS" panose="020B0603020202020204" pitchFamily="34" charset="0"/>
                          <a:cs typeface="Arial"/>
                        </a:rPr>
                        <a:t>&gt;</a:t>
                      </a:r>
                      <a:r>
                        <a:rPr sz="1000" spc="25">
                          <a:solidFill>
                            <a:srgbClr val="1E1E1E"/>
                          </a:solidFill>
                          <a:latin typeface="Trebuchet MS" panose="020B0603020202020204" pitchFamily="34" charset="0"/>
                          <a:cs typeface="Arial"/>
                        </a:rPr>
                        <a:t> </a:t>
                      </a:r>
                      <a:r>
                        <a:rPr sz="1000">
                          <a:solidFill>
                            <a:srgbClr val="1E1E1E"/>
                          </a:solidFill>
                          <a:latin typeface="Trebuchet MS" panose="020B0603020202020204" pitchFamily="34" charset="0"/>
                          <a:cs typeface="Arial"/>
                        </a:rPr>
                        <a:t>12</a:t>
                      </a:r>
                      <a:r>
                        <a:rPr sz="1000" spc="25">
                          <a:solidFill>
                            <a:srgbClr val="1E1E1E"/>
                          </a:solidFill>
                          <a:latin typeface="Trebuchet MS" panose="020B0603020202020204" pitchFamily="34" charset="0"/>
                          <a:cs typeface="Arial"/>
                        </a:rPr>
                        <a:t> </a:t>
                      </a:r>
                      <a:r>
                        <a:rPr sz="1000" spc="-10">
                          <a:solidFill>
                            <a:srgbClr val="1E1E1E"/>
                          </a:solidFill>
                          <a:latin typeface="Trebuchet MS" panose="020B0603020202020204" pitchFamily="34" charset="0"/>
                          <a:cs typeface="Arial"/>
                        </a:rPr>
                        <a:t>months</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05"/>
                        </a:lnSpc>
                        <a:spcBef>
                          <a:spcPts val="40"/>
                        </a:spcBef>
                      </a:pPr>
                      <a:endParaRPr lang="en-IE" sz="1000">
                        <a:solidFill>
                          <a:srgbClr val="1E1E1E"/>
                        </a:solidFill>
                        <a:latin typeface="Trebuchet MS" panose="020B0603020202020204" pitchFamily="34" charset="0"/>
                        <a:cs typeface="Arial"/>
                      </a:endParaRPr>
                    </a:p>
                    <a:p>
                      <a:pPr marL="4445" algn="ctr">
                        <a:lnSpc>
                          <a:spcPts val="805"/>
                        </a:lnSpc>
                        <a:spcBef>
                          <a:spcPts val="40"/>
                        </a:spcBef>
                      </a:pPr>
                      <a:r>
                        <a:rPr sz="1000">
                          <a:solidFill>
                            <a:srgbClr val="1E1E1E"/>
                          </a:solidFill>
                          <a:latin typeface="Trebuchet MS" panose="020B0603020202020204" pitchFamily="34" charset="0"/>
                          <a:cs typeface="Arial"/>
                        </a:rPr>
                        <a:t>14</a:t>
                      </a:r>
                      <a:r>
                        <a:rPr sz="1000" spc="4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(34)</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20</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(35)</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05"/>
                        </a:lnSpc>
                        <a:spcBef>
                          <a:spcPts val="40"/>
                        </a:spcBef>
                      </a:pPr>
                      <a:endParaRPr lang="en-IE" sz="1000">
                        <a:solidFill>
                          <a:srgbClr val="1E1E1E"/>
                        </a:solidFill>
                        <a:latin typeface="Trebuchet MS" panose="020B0603020202020204" pitchFamily="34" charset="0"/>
                        <a:cs typeface="Arial"/>
                      </a:endParaRPr>
                    </a:p>
                    <a:p>
                      <a:pPr marL="6350" algn="ctr">
                        <a:lnSpc>
                          <a:spcPts val="805"/>
                        </a:lnSpc>
                        <a:spcBef>
                          <a:spcPts val="40"/>
                        </a:spcBef>
                      </a:pPr>
                      <a:r>
                        <a:rPr sz="1000">
                          <a:solidFill>
                            <a:srgbClr val="1E1E1E"/>
                          </a:solidFill>
                          <a:latin typeface="Trebuchet MS" panose="020B0603020202020204" pitchFamily="34" charset="0"/>
                          <a:cs typeface="Arial"/>
                        </a:rPr>
                        <a:t>18</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(46)</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13</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(24)</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15"/>
                  </a:ext>
                </a:extLst>
              </a:tr>
              <a:tr h="198934">
                <a:tc>
                  <a:txBody>
                    <a:bodyPr/>
                    <a:lstStyle/>
                    <a:p>
                      <a:pPr marL="30480">
                        <a:lnSpc>
                          <a:spcPts val="805"/>
                        </a:lnSpc>
                        <a:spcBef>
                          <a:spcPts val="40"/>
                        </a:spcBef>
                      </a:pPr>
                      <a:endParaRPr lang="en-IE" sz="1000" b="1">
                        <a:solidFill>
                          <a:srgbClr val="1E1E1E"/>
                        </a:solidFill>
                        <a:latin typeface="Trebuchet MS" panose="020B0603020202020204" pitchFamily="34" charset="0"/>
                        <a:cs typeface="Arial"/>
                      </a:endParaRPr>
                    </a:p>
                    <a:p>
                      <a:pPr marL="30480">
                        <a:lnSpc>
                          <a:spcPts val="805"/>
                        </a:lnSpc>
                        <a:spcBef>
                          <a:spcPts val="40"/>
                        </a:spcBef>
                      </a:pPr>
                      <a:r>
                        <a:rPr sz="1000" b="1">
                          <a:solidFill>
                            <a:srgbClr val="1E1E1E"/>
                          </a:solidFill>
                          <a:latin typeface="Trebuchet MS" panose="020B0603020202020204" pitchFamily="34" charset="0"/>
                          <a:cs typeface="Arial"/>
                        </a:rPr>
                        <a:t>ET</a:t>
                      </a:r>
                      <a:r>
                        <a:rPr sz="1000" b="1" spc="5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in</a:t>
                      </a:r>
                      <a:r>
                        <a:rPr sz="1000" b="1" spc="6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the</a:t>
                      </a:r>
                      <a:r>
                        <a:rPr sz="1000" b="1" spc="6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metastatic</a:t>
                      </a:r>
                      <a:r>
                        <a:rPr sz="1000" b="1" spc="3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setting</a:t>
                      </a:r>
                      <a:r>
                        <a:rPr sz="1000" b="1" spc="5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for</a:t>
                      </a:r>
                      <a:r>
                        <a:rPr sz="1000" b="1" spc="6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a:t>
                      </a:r>
                      <a:r>
                        <a:rPr sz="1000" b="1" spc="5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6</a:t>
                      </a:r>
                      <a:r>
                        <a:rPr sz="1000" b="1" spc="5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months,</a:t>
                      </a:r>
                      <a:r>
                        <a:rPr sz="1000" b="1" spc="6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n</a:t>
                      </a:r>
                      <a:r>
                        <a:rPr sz="1000" b="1" spc="60">
                          <a:solidFill>
                            <a:srgbClr val="1E1E1E"/>
                          </a:solidFill>
                          <a:latin typeface="Trebuchet MS" panose="020B0603020202020204" pitchFamily="34" charset="0"/>
                          <a:cs typeface="Arial"/>
                        </a:rPr>
                        <a:t> </a:t>
                      </a:r>
                      <a:r>
                        <a:rPr sz="1000" b="1" spc="-25">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16"/>
                  </a:ext>
                </a:extLst>
              </a:tr>
              <a:tr h="198934">
                <a:tc>
                  <a:txBody>
                    <a:bodyPr/>
                    <a:lstStyle/>
                    <a:p>
                      <a:pPr marL="142240">
                        <a:lnSpc>
                          <a:spcPts val="805"/>
                        </a:lnSpc>
                        <a:spcBef>
                          <a:spcPts val="40"/>
                        </a:spcBef>
                      </a:pPr>
                      <a:endParaRPr lang="en-IE" sz="1000" spc="-25">
                        <a:solidFill>
                          <a:srgbClr val="1E1E1E"/>
                        </a:solidFill>
                        <a:latin typeface="Trebuchet MS" panose="020B0603020202020204" pitchFamily="34" charset="0"/>
                        <a:cs typeface="Arial"/>
                      </a:endParaRPr>
                    </a:p>
                    <a:p>
                      <a:pPr marL="142240">
                        <a:lnSpc>
                          <a:spcPts val="805"/>
                        </a:lnSpc>
                        <a:spcBef>
                          <a:spcPts val="40"/>
                        </a:spcBef>
                      </a:pPr>
                      <a:r>
                        <a:rPr sz="1000" spc="-25">
                          <a:solidFill>
                            <a:srgbClr val="1E1E1E"/>
                          </a:solidFill>
                          <a:latin typeface="Trebuchet MS" panose="020B0603020202020204" pitchFamily="34" charset="0"/>
                          <a:cs typeface="Arial"/>
                        </a:rPr>
                        <a:t>Yes</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05"/>
                        </a:lnSpc>
                        <a:spcBef>
                          <a:spcPts val="40"/>
                        </a:spcBef>
                      </a:pPr>
                      <a:endParaRPr lang="en-IE" sz="1000">
                        <a:solidFill>
                          <a:srgbClr val="1E1E1E"/>
                        </a:solidFill>
                        <a:latin typeface="Trebuchet MS" panose="020B0603020202020204" pitchFamily="34" charset="0"/>
                        <a:cs typeface="Arial"/>
                      </a:endParaRPr>
                    </a:p>
                    <a:p>
                      <a:pPr marL="4445" algn="ctr">
                        <a:lnSpc>
                          <a:spcPts val="805"/>
                        </a:lnSpc>
                        <a:spcBef>
                          <a:spcPts val="40"/>
                        </a:spcBef>
                      </a:pPr>
                      <a:r>
                        <a:rPr sz="1000">
                          <a:solidFill>
                            <a:srgbClr val="1E1E1E"/>
                          </a:solidFill>
                          <a:latin typeface="Trebuchet MS" panose="020B0603020202020204" pitchFamily="34" charset="0"/>
                          <a:cs typeface="Arial"/>
                        </a:rPr>
                        <a:t>36</a:t>
                      </a:r>
                      <a:r>
                        <a:rPr sz="1000" spc="4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(88)</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54</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(92)</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05"/>
                        </a:lnSpc>
                        <a:spcBef>
                          <a:spcPts val="40"/>
                        </a:spcBef>
                      </a:pPr>
                      <a:endParaRPr lang="en-IE" sz="1000">
                        <a:solidFill>
                          <a:srgbClr val="1E1E1E"/>
                        </a:solidFill>
                        <a:latin typeface="Trebuchet MS" panose="020B0603020202020204" pitchFamily="34" charset="0"/>
                        <a:cs typeface="Arial"/>
                      </a:endParaRPr>
                    </a:p>
                    <a:p>
                      <a:pPr marL="6350" algn="ctr">
                        <a:lnSpc>
                          <a:spcPts val="805"/>
                        </a:lnSpc>
                        <a:spcBef>
                          <a:spcPts val="40"/>
                        </a:spcBef>
                      </a:pPr>
                      <a:r>
                        <a:rPr sz="1000">
                          <a:solidFill>
                            <a:srgbClr val="1E1E1E"/>
                          </a:solidFill>
                          <a:latin typeface="Trebuchet MS" panose="020B0603020202020204" pitchFamily="34" charset="0"/>
                          <a:cs typeface="Arial"/>
                        </a:rPr>
                        <a:t>37</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(93)</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48</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(87)</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17"/>
                  </a:ext>
                </a:extLst>
              </a:tr>
              <a:tr h="198934">
                <a:tc>
                  <a:txBody>
                    <a:bodyPr/>
                    <a:lstStyle/>
                    <a:p>
                      <a:pPr marL="142240">
                        <a:lnSpc>
                          <a:spcPts val="805"/>
                        </a:lnSpc>
                        <a:spcBef>
                          <a:spcPts val="40"/>
                        </a:spcBef>
                      </a:pPr>
                      <a:endParaRPr lang="en-IE" sz="1000" spc="-25">
                        <a:solidFill>
                          <a:srgbClr val="1E1E1E"/>
                        </a:solidFill>
                        <a:latin typeface="Trebuchet MS" panose="020B0603020202020204" pitchFamily="34" charset="0"/>
                        <a:cs typeface="Arial"/>
                      </a:endParaRPr>
                    </a:p>
                    <a:p>
                      <a:pPr marL="142240">
                        <a:lnSpc>
                          <a:spcPts val="805"/>
                        </a:lnSpc>
                        <a:spcBef>
                          <a:spcPts val="40"/>
                        </a:spcBef>
                      </a:pPr>
                      <a:r>
                        <a:rPr sz="1000" spc="-25">
                          <a:solidFill>
                            <a:srgbClr val="1E1E1E"/>
                          </a:solidFill>
                          <a:latin typeface="Trebuchet MS" panose="020B0603020202020204" pitchFamily="34" charset="0"/>
                          <a:cs typeface="Arial"/>
                        </a:rPr>
                        <a:t>No</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05"/>
                        </a:lnSpc>
                        <a:spcBef>
                          <a:spcPts val="40"/>
                        </a:spcBef>
                      </a:pPr>
                      <a:endParaRPr lang="en-IE" sz="1000">
                        <a:solidFill>
                          <a:srgbClr val="1E1E1E"/>
                        </a:solidFill>
                        <a:latin typeface="Trebuchet MS" panose="020B0603020202020204" pitchFamily="34" charset="0"/>
                        <a:cs typeface="Arial"/>
                      </a:endParaRPr>
                    </a:p>
                    <a:p>
                      <a:pPr marL="4445" algn="ctr">
                        <a:lnSpc>
                          <a:spcPts val="805"/>
                        </a:lnSpc>
                        <a:spcBef>
                          <a:spcPts val="40"/>
                        </a:spcBef>
                      </a:pPr>
                      <a:r>
                        <a:rPr sz="1000">
                          <a:solidFill>
                            <a:srgbClr val="1E1E1E"/>
                          </a:solidFill>
                          <a:latin typeface="Trebuchet MS" panose="020B0603020202020204" pitchFamily="34" charset="0"/>
                          <a:cs typeface="Arial"/>
                        </a:rPr>
                        <a:t>5</a:t>
                      </a:r>
                      <a:r>
                        <a:rPr sz="1000" spc="20">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(12)</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080" algn="ctr">
                        <a:lnSpc>
                          <a:spcPts val="805"/>
                        </a:lnSpc>
                        <a:spcBef>
                          <a:spcPts val="40"/>
                        </a:spcBef>
                      </a:pPr>
                      <a:endParaRPr lang="en-IE" sz="1000">
                        <a:solidFill>
                          <a:srgbClr val="1E1E1E"/>
                        </a:solidFill>
                        <a:latin typeface="Trebuchet MS" panose="020B0603020202020204" pitchFamily="34" charset="0"/>
                        <a:cs typeface="Arial"/>
                      </a:endParaRPr>
                    </a:p>
                    <a:p>
                      <a:pPr marL="5080" algn="ctr">
                        <a:lnSpc>
                          <a:spcPts val="805"/>
                        </a:lnSpc>
                        <a:spcBef>
                          <a:spcPts val="40"/>
                        </a:spcBef>
                      </a:pPr>
                      <a:r>
                        <a:rPr sz="1000">
                          <a:solidFill>
                            <a:srgbClr val="1E1E1E"/>
                          </a:solidFill>
                          <a:latin typeface="Trebuchet MS" panose="020B0603020202020204" pitchFamily="34" charset="0"/>
                          <a:cs typeface="Arial"/>
                        </a:rPr>
                        <a:t>5</a:t>
                      </a:r>
                      <a:r>
                        <a:rPr sz="1000" spc="20">
                          <a:solidFill>
                            <a:srgbClr val="1E1E1E"/>
                          </a:solidFill>
                          <a:latin typeface="Trebuchet MS" panose="020B0603020202020204" pitchFamily="34" charset="0"/>
                          <a:cs typeface="Arial"/>
                        </a:rPr>
                        <a:t> </a:t>
                      </a:r>
                      <a:r>
                        <a:rPr sz="1000" spc="-25">
                          <a:solidFill>
                            <a:srgbClr val="1E1E1E"/>
                          </a:solidFill>
                          <a:latin typeface="Trebuchet MS" panose="020B0603020202020204" pitchFamily="34" charset="0"/>
                          <a:cs typeface="Arial"/>
                        </a:rPr>
                        <a:t>(8)</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05"/>
                        </a:lnSpc>
                        <a:spcBef>
                          <a:spcPts val="40"/>
                        </a:spcBef>
                      </a:pPr>
                      <a:endParaRPr lang="en-IE" sz="1000">
                        <a:solidFill>
                          <a:srgbClr val="1E1E1E"/>
                        </a:solidFill>
                        <a:latin typeface="Trebuchet MS" panose="020B0603020202020204" pitchFamily="34" charset="0"/>
                        <a:cs typeface="Arial"/>
                      </a:endParaRPr>
                    </a:p>
                    <a:p>
                      <a:pPr marL="6350" algn="ctr">
                        <a:lnSpc>
                          <a:spcPts val="805"/>
                        </a:lnSpc>
                        <a:spcBef>
                          <a:spcPts val="40"/>
                        </a:spcBef>
                      </a:pPr>
                      <a:r>
                        <a:rPr sz="1000">
                          <a:solidFill>
                            <a:srgbClr val="1E1E1E"/>
                          </a:solidFill>
                          <a:latin typeface="Trebuchet MS" panose="020B0603020202020204" pitchFamily="34" charset="0"/>
                          <a:cs typeface="Arial"/>
                        </a:rPr>
                        <a:t>3</a:t>
                      </a:r>
                      <a:r>
                        <a:rPr sz="1000" spc="20">
                          <a:solidFill>
                            <a:srgbClr val="1E1E1E"/>
                          </a:solidFill>
                          <a:latin typeface="Trebuchet MS" panose="020B0603020202020204" pitchFamily="34" charset="0"/>
                          <a:cs typeface="Arial"/>
                        </a:rPr>
                        <a:t> </a:t>
                      </a:r>
                      <a:r>
                        <a:rPr sz="1000" spc="-25">
                          <a:solidFill>
                            <a:srgbClr val="1E1E1E"/>
                          </a:solidFill>
                          <a:latin typeface="Trebuchet MS" panose="020B0603020202020204" pitchFamily="34" charset="0"/>
                          <a:cs typeface="Arial"/>
                        </a:rPr>
                        <a:t>(7)</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7</a:t>
                      </a:r>
                      <a:r>
                        <a:rPr sz="1000" spc="20">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(13)</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18"/>
                  </a:ext>
                </a:extLst>
              </a:tr>
              <a:tr h="195902">
                <a:tc>
                  <a:txBody>
                    <a:bodyPr/>
                    <a:lstStyle/>
                    <a:p>
                      <a:pPr marL="30480">
                        <a:lnSpc>
                          <a:spcPts val="830"/>
                        </a:lnSpc>
                        <a:spcBef>
                          <a:spcPts val="15"/>
                        </a:spcBef>
                      </a:pPr>
                      <a:endParaRPr lang="en-IE" sz="1000" b="1">
                        <a:solidFill>
                          <a:srgbClr val="1E1E1E"/>
                        </a:solidFill>
                        <a:latin typeface="Trebuchet MS" panose="020B0603020202020204" pitchFamily="34" charset="0"/>
                        <a:cs typeface="Arial"/>
                      </a:endParaRPr>
                    </a:p>
                    <a:p>
                      <a:pPr marL="30480">
                        <a:lnSpc>
                          <a:spcPts val="830"/>
                        </a:lnSpc>
                        <a:spcBef>
                          <a:spcPts val="15"/>
                        </a:spcBef>
                      </a:pPr>
                      <a:r>
                        <a:rPr sz="1000" b="1">
                          <a:solidFill>
                            <a:srgbClr val="1E1E1E"/>
                          </a:solidFill>
                          <a:latin typeface="Trebuchet MS" panose="020B0603020202020204" pitchFamily="34" charset="0"/>
                          <a:cs typeface="Arial"/>
                        </a:rPr>
                        <a:t>Estrogen</a:t>
                      </a:r>
                      <a:r>
                        <a:rPr sz="1000" b="1" spc="7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receptor</a:t>
                      </a:r>
                      <a:r>
                        <a:rPr sz="1000" b="1" spc="7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status,</a:t>
                      </a:r>
                      <a:r>
                        <a:rPr sz="1000" b="1" spc="7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n</a:t>
                      </a:r>
                      <a:r>
                        <a:rPr sz="1000" b="1" spc="90">
                          <a:solidFill>
                            <a:srgbClr val="1E1E1E"/>
                          </a:solidFill>
                          <a:latin typeface="Trebuchet MS" panose="020B0603020202020204" pitchFamily="34" charset="0"/>
                          <a:cs typeface="Arial"/>
                        </a:rPr>
                        <a:t> </a:t>
                      </a:r>
                      <a:r>
                        <a:rPr sz="1000" b="1" spc="-25">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190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19"/>
                  </a:ext>
                </a:extLst>
              </a:tr>
              <a:tr h="198934">
                <a:tc>
                  <a:txBody>
                    <a:bodyPr/>
                    <a:lstStyle/>
                    <a:p>
                      <a:pPr marL="142240">
                        <a:lnSpc>
                          <a:spcPts val="805"/>
                        </a:lnSpc>
                        <a:spcBef>
                          <a:spcPts val="40"/>
                        </a:spcBef>
                      </a:pPr>
                      <a:endParaRPr lang="en-IE" sz="1000">
                        <a:solidFill>
                          <a:srgbClr val="1E1E1E"/>
                        </a:solidFill>
                        <a:latin typeface="Trebuchet MS" panose="020B0603020202020204" pitchFamily="34" charset="0"/>
                        <a:cs typeface="Arial"/>
                      </a:endParaRPr>
                    </a:p>
                    <a:p>
                      <a:pPr marL="142240">
                        <a:lnSpc>
                          <a:spcPts val="805"/>
                        </a:lnSpc>
                        <a:spcBef>
                          <a:spcPts val="40"/>
                        </a:spcBef>
                      </a:pPr>
                      <a:r>
                        <a:rPr sz="1000">
                          <a:solidFill>
                            <a:srgbClr val="1E1E1E"/>
                          </a:solidFill>
                          <a:latin typeface="Trebuchet MS" panose="020B0603020202020204" pitchFamily="34" charset="0"/>
                          <a:cs typeface="Arial"/>
                        </a:rPr>
                        <a:t>&gt;</a:t>
                      </a:r>
                      <a:r>
                        <a:rPr sz="1000" spc="15">
                          <a:solidFill>
                            <a:srgbClr val="1E1E1E"/>
                          </a:solidFill>
                          <a:latin typeface="Trebuchet MS" panose="020B0603020202020204" pitchFamily="34" charset="0"/>
                          <a:cs typeface="Arial"/>
                        </a:rPr>
                        <a:t> </a:t>
                      </a:r>
                      <a:r>
                        <a:rPr sz="1000" spc="-25">
                          <a:solidFill>
                            <a:srgbClr val="1E1E1E"/>
                          </a:solidFill>
                          <a:latin typeface="Trebuchet MS" panose="020B0603020202020204" pitchFamily="34" charset="0"/>
                          <a:cs typeface="Arial"/>
                        </a:rPr>
                        <a:t>10%</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805"/>
                        </a:lnSpc>
                        <a:spcBef>
                          <a:spcPts val="40"/>
                        </a:spcBef>
                      </a:pPr>
                      <a:endParaRPr lang="en-IE" sz="1000">
                        <a:solidFill>
                          <a:srgbClr val="1E1E1E"/>
                        </a:solidFill>
                        <a:latin typeface="Trebuchet MS" panose="020B0603020202020204" pitchFamily="34" charset="0"/>
                        <a:cs typeface="Arial"/>
                      </a:endParaRPr>
                    </a:p>
                    <a:p>
                      <a:pPr marL="4445" algn="ctr">
                        <a:lnSpc>
                          <a:spcPts val="805"/>
                        </a:lnSpc>
                        <a:spcBef>
                          <a:spcPts val="40"/>
                        </a:spcBef>
                      </a:pPr>
                      <a:r>
                        <a:rPr sz="1000">
                          <a:solidFill>
                            <a:srgbClr val="1E1E1E"/>
                          </a:solidFill>
                          <a:latin typeface="Trebuchet MS" panose="020B0603020202020204" pitchFamily="34" charset="0"/>
                          <a:cs typeface="Arial"/>
                        </a:rPr>
                        <a:t>39</a:t>
                      </a:r>
                      <a:r>
                        <a:rPr sz="1000" spc="4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(95)</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57</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(97)</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805"/>
                        </a:lnSpc>
                        <a:spcBef>
                          <a:spcPts val="40"/>
                        </a:spcBef>
                      </a:pPr>
                      <a:endParaRPr lang="en-IE" sz="1000">
                        <a:solidFill>
                          <a:srgbClr val="1E1E1E"/>
                        </a:solidFill>
                        <a:latin typeface="Trebuchet MS" panose="020B0603020202020204" pitchFamily="34" charset="0"/>
                        <a:cs typeface="Arial"/>
                      </a:endParaRPr>
                    </a:p>
                    <a:p>
                      <a:pPr marL="6350" algn="ctr">
                        <a:lnSpc>
                          <a:spcPts val="805"/>
                        </a:lnSpc>
                        <a:spcBef>
                          <a:spcPts val="40"/>
                        </a:spcBef>
                      </a:pPr>
                      <a:r>
                        <a:rPr sz="1000">
                          <a:solidFill>
                            <a:srgbClr val="1E1E1E"/>
                          </a:solidFill>
                          <a:latin typeface="Trebuchet MS" panose="020B0603020202020204" pitchFamily="34" charset="0"/>
                          <a:cs typeface="Arial"/>
                        </a:rPr>
                        <a:t>37</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(93)</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47</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(85)</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20"/>
                  </a:ext>
                </a:extLst>
              </a:tr>
              <a:tr h="198934">
                <a:tc>
                  <a:txBody>
                    <a:bodyPr/>
                    <a:lstStyle/>
                    <a:p>
                      <a:pPr marL="30480">
                        <a:lnSpc>
                          <a:spcPts val="805"/>
                        </a:lnSpc>
                        <a:spcBef>
                          <a:spcPts val="40"/>
                        </a:spcBef>
                      </a:pPr>
                      <a:endParaRPr lang="en-IE" sz="1000" b="1">
                        <a:solidFill>
                          <a:srgbClr val="1E1E1E"/>
                        </a:solidFill>
                        <a:latin typeface="Trebuchet MS" panose="020B0603020202020204" pitchFamily="34" charset="0"/>
                        <a:cs typeface="Arial"/>
                      </a:endParaRPr>
                    </a:p>
                    <a:p>
                      <a:pPr marL="30480">
                        <a:lnSpc>
                          <a:spcPts val="805"/>
                        </a:lnSpc>
                        <a:spcBef>
                          <a:spcPts val="40"/>
                        </a:spcBef>
                      </a:pPr>
                      <a:r>
                        <a:rPr sz="1000" b="1">
                          <a:solidFill>
                            <a:srgbClr val="1E1E1E"/>
                          </a:solidFill>
                          <a:latin typeface="Trebuchet MS" panose="020B0603020202020204" pitchFamily="34" charset="0"/>
                          <a:cs typeface="Arial"/>
                        </a:rPr>
                        <a:t>Prior</a:t>
                      </a:r>
                      <a:r>
                        <a:rPr sz="1000" b="1" spc="5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CT</a:t>
                      </a:r>
                      <a:r>
                        <a:rPr sz="1000" b="1" spc="7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regimen</a:t>
                      </a:r>
                      <a:r>
                        <a:rPr sz="1000" b="1" spc="5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in</a:t>
                      </a:r>
                      <a:r>
                        <a:rPr sz="1000" b="1" spc="7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the</a:t>
                      </a:r>
                      <a:r>
                        <a:rPr sz="1000" b="1" spc="7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metastatic</a:t>
                      </a:r>
                      <a:r>
                        <a:rPr sz="1000" b="1" spc="4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setting,</a:t>
                      </a:r>
                      <a:r>
                        <a:rPr sz="1000" b="1" spc="80">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n</a:t>
                      </a:r>
                      <a:r>
                        <a:rPr sz="1000" b="1" spc="70">
                          <a:solidFill>
                            <a:srgbClr val="1E1E1E"/>
                          </a:solidFill>
                          <a:latin typeface="Trebuchet MS" panose="020B0603020202020204" pitchFamily="34" charset="0"/>
                          <a:cs typeface="Arial"/>
                        </a:rPr>
                        <a:t> </a:t>
                      </a:r>
                      <a:r>
                        <a:rPr sz="1000" b="1" spc="-25">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21"/>
                  </a:ext>
                </a:extLst>
              </a:tr>
              <a:tr h="198934">
                <a:tc>
                  <a:txBody>
                    <a:bodyPr/>
                    <a:lstStyle/>
                    <a:p>
                      <a:pPr marL="142240">
                        <a:lnSpc>
                          <a:spcPts val="805"/>
                        </a:lnSpc>
                        <a:spcBef>
                          <a:spcPts val="40"/>
                        </a:spcBef>
                      </a:pPr>
                      <a:endParaRPr lang="en-IE" sz="1000" spc="-50">
                        <a:solidFill>
                          <a:srgbClr val="1E1E1E"/>
                        </a:solidFill>
                        <a:latin typeface="Trebuchet MS" panose="020B0603020202020204" pitchFamily="34" charset="0"/>
                        <a:cs typeface="Arial"/>
                      </a:endParaRPr>
                    </a:p>
                    <a:p>
                      <a:pPr marL="142240">
                        <a:lnSpc>
                          <a:spcPts val="805"/>
                        </a:lnSpc>
                        <a:spcBef>
                          <a:spcPts val="40"/>
                        </a:spcBef>
                      </a:pPr>
                      <a:r>
                        <a:rPr sz="1000" spc="-50">
                          <a:solidFill>
                            <a:srgbClr val="1E1E1E"/>
                          </a:solidFill>
                          <a:latin typeface="Trebuchet MS" panose="020B0603020202020204" pitchFamily="34" charset="0"/>
                          <a:cs typeface="Arial"/>
                        </a:rPr>
                        <a:t>2</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790"/>
                        </a:lnSpc>
                        <a:spcBef>
                          <a:spcPts val="55"/>
                        </a:spcBef>
                      </a:pPr>
                      <a:endParaRPr lang="en-IE" sz="1000">
                        <a:solidFill>
                          <a:srgbClr val="1E1E1E"/>
                        </a:solidFill>
                        <a:latin typeface="Trebuchet MS" panose="020B0603020202020204" pitchFamily="34" charset="0"/>
                        <a:cs typeface="Arial"/>
                      </a:endParaRPr>
                    </a:p>
                    <a:p>
                      <a:pPr marL="4445" algn="ctr">
                        <a:lnSpc>
                          <a:spcPts val="790"/>
                        </a:lnSpc>
                        <a:spcBef>
                          <a:spcPts val="55"/>
                        </a:spcBef>
                      </a:pPr>
                      <a:r>
                        <a:rPr sz="1000">
                          <a:solidFill>
                            <a:srgbClr val="1E1E1E"/>
                          </a:solidFill>
                          <a:latin typeface="Trebuchet MS" panose="020B0603020202020204" pitchFamily="34" charset="0"/>
                          <a:cs typeface="Arial"/>
                        </a:rPr>
                        <a:t>19</a:t>
                      </a:r>
                      <a:r>
                        <a:rPr sz="1000" spc="4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(46)</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790"/>
                        </a:lnSpc>
                        <a:spcBef>
                          <a:spcPts val="55"/>
                        </a:spcBef>
                      </a:pPr>
                      <a:endParaRPr lang="en-IE" sz="1000">
                        <a:solidFill>
                          <a:srgbClr val="1E1E1E"/>
                        </a:solidFill>
                        <a:latin typeface="Trebuchet MS" panose="020B0603020202020204" pitchFamily="34" charset="0"/>
                        <a:cs typeface="Arial"/>
                      </a:endParaRPr>
                    </a:p>
                    <a:p>
                      <a:pPr marL="5715" algn="ctr">
                        <a:lnSpc>
                          <a:spcPts val="790"/>
                        </a:lnSpc>
                        <a:spcBef>
                          <a:spcPts val="55"/>
                        </a:spcBef>
                      </a:pPr>
                      <a:r>
                        <a:rPr sz="1000">
                          <a:solidFill>
                            <a:srgbClr val="1E1E1E"/>
                          </a:solidFill>
                          <a:latin typeface="Trebuchet MS" panose="020B0603020202020204" pitchFamily="34" charset="0"/>
                          <a:cs typeface="Arial"/>
                        </a:rPr>
                        <a:t>24</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(41)</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790"/>
                        </a:lnSpc>
                        <a:spcBef>
                          <a:spcPts val="55"/>
                        </a:spcBef>
                      </a:pPr>
                      <a:endParaRPr lang="en-IE" sz="1000">
                        <a:solidFill>
                          <a:srgbClr val="1E1E1E"/>
                        </a:solidFill>
                        <a:latin typeface="Trebuchet MS" panose="020B0603020202020204" pitchFamily="34" charset="0"/>
                        <a:cs typeface="Arial"/>
                      </a:endParaRPr>
                    </a:p>
                    <a:p>
                      <a:pPr marL="6350" algn="ctr">
                        <a:lnSpc>
                          <a:spcPts val="790"/>
                        </a:lnSpc>
                        <a:spcBef>
                          <a:spcPts val="55"/>
                        </a:spcBef>
                      </a:pPr>
                      <a:r>
                        <a:rPr sz="1000">
                          <a:solidFill>
                            <a:srgbClr val="1E1E1E"/>
                          </a:solidFill>
                          <a:latin typeface="Trebuchet MS" panose="020B0603020202020204" pitchFamily="34" charset="0"/>
                          <a:cs typeface="Arial"/>
                        </a:rPr>
                        <a:t>17</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(42)</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26</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(47)</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22"/>
                  </a:ext>
                </a:extLst>
              </a:tr>
              <a:tr h="198934">
                <a:tc>
                  <a:txBody>
                    <a:bodyPr/>
                    <a:lstStyle/>
                    <a:p>
                      <a:pPr marL="142240">
                        <a:lnSpc>
                          <a:spcPts val="805"/>
                        </a:lnSpc>
                        <a:spcBef>
                          <a:spcPts val="40"/>
                        </a:spcBef>
                      </a:pPr>
                      <a:endParaRPr lang="en-IE" sz="1000">
                        <a:solidFill>
                          <a:srgbClr val="1E1E1E"/>
                        </a:solidFill>
                        <a:latin typeface="Trebuchet MS" panose="020B0603020202020204" pitchFamily="34" charset="0"/>
                        <a:cs typeface="Arial"/>
                      </a:endParaRPr>
                    </a:p>
                    <a:p>
                      <a:pPr marL="142240">
                        <a:lnSpc>
                          <a:spcPts val="805"/>
                        </a:lnSpc>
                        <a:spcBef>
                          <a:spcPts val="40"/>
                        </a:spcBef>
                      </a:pPr>
                      <a:r>
                        <a:rPr sz="1000">
                          <a:solidFill>
                            <a:srgbClr val="1E1E1E"/>
                          </a:solidFill>
                          <a:latin typeface="Trebuchet MS" panose="020B0603020202020204" pitchFamily="34" charset="0"/>
                          <a:cs typeface="Arial"/>
                        </a:rPr>
                        <a:t>3-</a:t>
                      </a:r>
                      <a:r>
                        <a:rPr sz="1000" spc="-50">
                          <a:solidFill>
                            <a:srgbClr val="1E1E1E"/>
                          </a:solidFill>
                          <a:latin typeface="Trebuchet MS" panose="020B0603020202020204" pitchFamily="34" charset="0"/>
                          <a:cs typeface="Arial"/>
                        </a:rPr>
                        <a:t>4</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4445" algn="ctr">
                        <a:lnSpc>
                          <a:spcPts val="790"/>
                        </a:lnSpc>
                        <a:spcBef>
                          <a:spcPts val="55"/>
                        </a:spcBef>
                      </a:pPr>
                      <a:endParaRPr lang="en-IE" sz="1000">
                        <a:solidFill>
                          <a:srgbClr val="1E1E1E"/>
                        </a:solidFill>
                        <a:latin typeface="Trebuchet MS" panose="020B0603020202020204" pitchFamily="34" charset="0"/>
                        <a:cs typeface="Arial"/>
                      </a:endParaRPr>
                    </a:p>
                    <a:p>
                      <a:pPr marL="4445" algn="ctr">
                        <a:lnSpc>
                          <a:spcPts val="790"/>
                        </a:lnSpc>
                        <a:spcBef>
                          <a:spcPts val="55"/>
                        </a:spcBef>
                      </a:pPr>
                      <a:r>
                        <a:rPr sz="1000">
                          <a:solidFill>
                            <a:srgbClr val="1E1E1E"/>
                          </a:solidFill>
                          <a:latin typeface="Trebuchet MS" panose="020B0603020202020204" pitchFamily="34" charset="0"/>
                          <a:cs typeface="Arial"/>
                        </a:rPr>
                        <a:t>22</a:t>
                      </a:r>
                      <a:r>
                        <a:rPr sz="1000" spc="4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(54)</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790"/>
                        </a:lnSpc>
                        <a:spcBef>
                          <a:spcPts val="55"/>
                        </a:spcBef>
                      </a:pPr>
                      <a:endParaRPr lang="en-IE" sz="1000">
                        <a:solidFill>
                          <a:srgbClr val="1E1E1E"/>
                        </a:solidFill>
                        <a:latin typeface="Trebuchet MS" panose="020B0603020202020204" pitchFamily="34" charset="0"/>
                        <a:cs typeface="Arial"/>
                      </a:endParaRPr>
                    </a:p>
                    <a:p>
                      <a:pPr marL="5715" algn="ctr">
                        <a:lnSpc>
                          <a:spcPts val="790"/>
                        </a:lnSpc>
                        <a:spcBef>
                          <a:spcPts val="55"/>
                        </a:spcBef>
                      </a:pPr>
                      <a:r>
                        <a:rPr sz="1000">
                          <a:solidFill>
                            <a:srgbClr val="1E1E1E"/>
                          </a:solidFill>
                          <a:latin typeface="Trebuchet MS" panose="020B0603020202020204" pitchFamily="34" charset="0"/>
                          <a:cs typeface="Arial"/>
                        </a:rPr>
                        <a:t>35</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(59)</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790"/>
                        </a:lnSpc>
                        <a:spcBef>
                          <a:spcPts val="55"/>
                        </a:spcBef>
                      </a:pPr>
                      <a:endParaRPr lang="en-IE" sz="1000">
                        <a:solidFill>
                          <a:srgbClr val="1E1E1E"/>
                        </a:solidFill>
                        <a:latin typeface="Trebuchet MS" panose="020B0603020202020204" pitchFamily="34" charset="0"/>
                        <a:cs typeface="Arial"/>
                      </a:endParaRPr>
                    </a:p>
                    <a:p>
                      <a:pPr marL="6350" algn="ctr">
                        <a:lnSpc>
                          <a:spcPts val="790"/>
                        </a:lnSpc>
                        <a:spcBef>
                          <a:spcPts val="55"/>
                        </a:spcBef>
                      </a:pPr>
                      <a:r>
                        <a:rPr sz="1000">
                          <a:solidFill>
                            <a:srgbClr val="1E1E1E"/>
                          </a:solidFill>
                          <a:latin typeface="Trebuchet MS" panose="020B0603020202020204" pitchFamily="34" charset="0"/>
                          <a:cs typeface="Arial"/>
                        </a:rPr>
                        <a:t>23</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(58)</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805"/>
                        </a:lnSpc>
                        <a:spcBef>
                          <a:spcPts val="40"/>
                        </a:spcBef>
                      </a:pPr>
                      <a:endParaRPr lang="en-IE" sz="1000">
                        <a:solidFill>
                          <a:srgbClr val="1E1E1E"/>
                        </a:solidFill>
                        <a:latin typeface="Trebuchet MS" panose="020B0603020202020204" pitchFamily="34" charset="0"/>
                        <a:cs typeface="Arial"/>
                      </a:endParaRPr>
                    </a:p>
                    <a:p>
                      <a:pPr marL="5715" algn="ctr">
                        <a:lnSpc>
                          <a:spcPts val="805"/>
                        </a:lnSpc>
                        <a:spcBef>
                          <a:spcPts val="40"/>
                        </a:spcBef>
                      </a:pPr>
                      <a:r>
                        <a:rPr sz="1000">
                          <a:solidFill>
                            <a:srgbClr val="1E1E1E"/>
                          </a:solidFill>
                          <a:latin typeface="Trebuchet MS" panose="020B0603020202020204" pitchFamily="34" charset="0"/>
                          <a:cs typeface="Arial"/>
                        </a:rPr>
                        <a:t>29</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(53)</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23"/>
                  </a:ext>
                </a:extLst>
              </a:tr>
              <a:tr h="198934">
                <a:tc>
                  <a:txBody>
                    <a:bodyPr/>
                    <a:lstStyle/>
                    <a:p>
                      <a:pPr marL="30480">
                        <a:lnSpc>
                          <a:spcPts val="805"/>
                        </a:lnSpc>
                        <a:spcBef>
                          <a:spcPts val="40"/>
                        </a:spcBef>
                      </a:pPr>
                      <a:endParaRPr lang="en-IE" sz="1000" b="1">
                        <a:solidFill>
                          <a:srgbClr val="1E1E1E"/>
                        </a:solidFill>
                        <a:latin typeface="Trebuchet MS" panose="020B0603020202020204" pitchFamily="34" charset="0"/>
                        <a:cs typeface="Arial"/>
                      </a:endParaRPr>
                    </a:p>
                    <a:p>
                      <a:pPr marL="30480">
                        <a:lnSpc>
                          <a:spcPts val="805"/>
                        </a:lnSpc>
                        <a:spcBef>
                          <a:spcPts val="40"/>
                        </a:spcBef>
                      </a:pPr>
                      <a:r>
                        <a:rPr sz="1000" b="1">
                          <a:solidFill>
                            <a:srgbClr val="1E1E1E"/>
                          </a:solidFill>
                          <a:latin typeface="Trebuchet MS" panose="020B0603020202020204" pitchFamily="34" charset="0"/>
                          <a:cs typeface="Arial"/>
                        </a:rPr>
                        <a:t>TPC,</a:t>
                      </a:r>
                      <a:r>
                        <a:rPr sz="1000" b="1" spc="55">
                          <a:solidFill>
                            <a:srgbClr val="1E1E1E"/>
                          </a:solidFill>
                          <a:latin typeface="Trebuchet MS" panose="020B0603020202020204" pitchFamily="34" charset="0"/>
                          <a:cs typeface="Arial"/>
                        </a:rPr>
                        <a:t> </a:t>
                      </a:r>
                      <a:r>
                        <a:rPr sz="1000" b="1">
                          <a:solidFill>
                            <a:srgbClr val="1E1E1E"/>
                          </a:solidFill>
                          <a:latin typeface="Trebuchet MS" panose="020B0603020202020204" pitchFamily="34" charset="0"/>
                          <a:cs typeface="Arial"/>
                        </a:rPr>
                        <a:t>n</a:t>
                      </a:r>
                      <a:r>
                        <a:rPr sz="1000" b="1" spc="60">
                          <a:solidFill>
                            <a:srgbClr val="1E1E1E"/>
                          </a:solidFill>
                          <a:latin typeface="Trebuchet MS" panose="020B0603020202020204" pitchFamily="34" charset="0"/>
                          <a:cs typeface="Arial"/>
                        </a:rPr>
                        <a:t> </a:t>
                      </a:r>
                      <a:r>
                        <a:rPr sz="1000" b="1" spc="-25">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a:lnSpc>
                          <a:spcPct val="100000"/>
                        </a:lnSpc>
                      </a:pPr>
                      <a:endParaRPr sz="1000">
                        <a:latin typeface="Trebuchet MS" panose="020B0603020202020204" pitchFamily="34" charset="0"/>
                        <a:cs typeface="Times New Roman"/>
                      </a:endParaRPr>
                    </a:p>
                  </a:txBody>
                  <a:tcPr marL="0" marR="0" marT="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24"/>
                  </a:ext>
                </a:extLst>
              </a:tr>
              <a:tr h="198934">
                <a:tc>
                  <a:txBody>
                    <a:bodyPr/>
                    <a:lstStyle/>
                    <a:p>
                      <a:pPr marL="142240">
                        <a:lnSpc>
                          <a:spcPts val="805"/>
                        </a:lnSpc>
                        <a:spcBef>
                          <a:spcPts val="40"/>
                        </a:spcBef>
                      </a:pPr>
                      <a:endParaRPr lang="en-IE" sz="1000" spc="-10">
                        <a:solidFill>
                          <a:srgbClr val="1E1E1E"/>
                        </a:solidFill>
                        <a:latin typeface="Trebuchet MS" panose="020B0603020202020204" pitchFamily="34" charset="0"/>
                        <a:cs typeface="Arial"/>
                      </a:endParaRPr>
                    </a:p>
                    <a:p>
                      <a:pPr marL="142240">
                        <a:lnSpc>
                          <a:spcPts val="805"/>
                        </a:lnSpc>
                        <a:spcBef>
                          <a:spcPts val="40"/>
                        </a:spcBef>
                      </a:pPr>
                      <a:r>
                        <a:rPr sz="1000" spc="-10">
                          <a:solidFill>
                            <a:srgbClr val="1E1E1E"/>
                          </a:solidFill>
                          <a:latin typeface="Trebuchet MS" panose="020B0603020202020204" pitchFamily="34" charset="0"/>
                          <a:cs typeface="Arial"/>
                        </a:rPr>
                        <a:t>Capecitabine</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3810" algn="ctr">
                        <a:lnSpc>
                          <a:spcPts val="790"/>
                        </a:lnSpc>
                        <a:spcBef>
                          <a:spcPts val="55"/>
                        </a:spcBef>
                      </a:pPr>
                      <a:r>
                        <a:rPr sz="1000" spc="-50">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080" algn="ctr">
                        <a:lnSpc>
                          <a:spcPts val="790"/>
                        </a:lnSpc>
                        <a:spcBef>
                          <a:spcPts val="55"/>
                        </a:spcBef>
                      </a:pPr>
                      <a:r>
                        <a:rPr sz="1000" spc="-50">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790"/>
                        </a:lnSpc>
                        <a:spcBef>
                          <a:spcPts val="55"/>
                        </a:spcBef>
                      </a:pPr>
                      <a:endParaRPr lang="en-IE" sz="1000">
                        <a:solidFill>
                          <a:srgbClr val="1E1E1E"/>
                        </a:solidFill>
                        <a:latin typeface="Trebuchet MS" panose="020B0603020202020204" pitchFamily="34" charset="0"/>
                        <a:cs typeface="Arial"/>
                      </a:endParaRPr>
                    </a:p>
                    <a:p>
                      <a:pPr marL="6350" algn="ctr">
                        <a:lnSpc>
                          <a:spcPts val="790"/>
                        </a:lnSpc>
                        <a:spcBef>
                          <a:spcPts val="55"/>
                        </a:spcBef>
                      </a:pPr>
                      <a:r>
                        <a:rPr sz="1000">
                          <a:solidFill>
                            <a:srgbClr val="1E1E1E"/>
                          </a:solidFill>
                          <a:latin typeface="Trebuchet MS" panose="020B0603020202020204" pitchFamily="34" charset="0"/>
                          <a:cs typeface="Arial"/>
                        </a:rPr>
                        <a:t>7</a:t>
                      </a:r>
                      <a:r>
                        <a:rPr sz="1000" spc="20">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(17)</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790"/>
                        </a:lnSpc>
                        <a:spcBef>
                          <a:spcPts val="55"/>
                        </a:spcBef>
                      </a:pPr>
                      <a:endParaRPr lang="en-IE" sz="1000">
                        <a:solidFill>
                          <a:srgbClr val="1E1E1E"/>
                        </a:solidFill>
                        <a:latin typeface="Trebuchet MS" panose="020B0603020202020204" pitchFamily="34" charset="0"/>
                        <a:cs typeface="Arial"/>
                      </a:endParaRPr>
                    </a:p>
                    <a:p>
                      <a:pPr marL="5715" algn="ctr">
                        <a:lnSpc>
                          <a:spcPts val="790"/>
                        </a:lnSpc>
                        <a:spcBef>
                          <a:spcPts val="55"/>
                        </a:spcBef>
                      </a:pPr>
                      <a:r>
                        <a:rPr sz="1000">
                          <a:solidFill>
                            <a:srgbClr val="1E1E1E"/>
                          </a:solidFill>
                          <a:latin typeface="Trebuchet MS" panose="020B0603020202020204" pitchFamily="34" charset="0"/>
                          <a:cs typeface="Arial"/>
                        </a:rPr>
                        <a:t>1</a:t>
                      </a:r>
                      <a:r>
                        <a:rPr sz="1000" spc="20">
                          <a:solidFill>
                            <a:srgbClr val="1E1E1E"/>
                          </a:solidFill>
                          <a:latin typeface="Trebuchet MS" panose="020B0603020202020204" pitchFamily="34" charset="0"/>
                          <a:cs typeface="Arial"/>
                        </a:rPr>
                        <a:t> </a:t>
                      </a:r>
                      <a:r>
                        <a:rPr sz="1000" spc="-25">
                          <a:solidFill>
                            <a:srgbClr val="1E1E1E"/>
                          </a:solidFill>
                          <a:latin typeface="Trebuchet MS" panose="020B0603020202020204" pitchFamily="34" charset="0"/>
                          <a:cs typeface="Arial"/>
                        </a:rPr>
                        <a:t>(2)</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25"/>
                  </a:ext>
                </a:extLst>
              </a:tr>
              <a:tr h="198934">
                <a:tc>
                  <a:txBody>
                    <a:bodyPr/>
                    <a:lstStyle/>
                    <a:p>
                      <a:pPr marL="142240">
                        <a:lnSpc>
                          <a:spcPts val="805"/>
                        </a:lnSpc>
                        <a:spcBef>
                          <a:spcPts val="40"/>
                        </a:spcBef>
                      </a:pPr>
                      <a:endParaRPr lang="en-IE" sz="1000" spc="-10">
                        <a:solidFill>
                          <a:srgbClr val="1E1E1E"/>
                        </a:solidFill>
                        <a:latin typeface="Trebuchet MS" panose="020B0603020202020204" pitchFamily="34" charset="0"/>
                        <a:cs typeface="Arial"/>
                      </a:endParaRPr>
                    </a:p>
                    <a:p>
                      <a:pPr marL="142240">
                        <a:lnSpc>
                          <a:spcPts val="805"/>
                        </a:lnSpc>
                        <a:spcBef>
                          <a:spcPts val="40"/>
                        </a:spcBef>
                      </a:pPr>
                      <a:r>
                        <a:rPr sz="1000" spc="-10" err="1">
                          <a:solidFill>
                            <a:srgbClr val="1E1E1E"/>
                          </a:solidFill>
                          <a:latin typeface="Trebuchet MS" panose="020B0603020202020204" pitchFamily="34" charset="0"/>
                          <a:cs typeface="Arial"/>
                        </a:rPr>
                        <a:t>Eribulin</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3810" algn="ctr">
                        <a:lnSpc>
                          <a:spcPts val="790"/>
                        </a:lnSpc>
                        <a:spcBef>
                          <a:spcPts val="50"/>
                        </a:spcBef>
                      </a:pPr>
                      <a:r>
                        <a:rPr sz="1000" spc="-50">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635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080" algn="ctr">
                        <a:lnSpc>
                          <a:spcPts val="790"/>
                        </a:lnSpc>
                        <a:spcBef>
                          <a:spcPts val="50"/>
                        </a:spcBef>
                      </a:pPr>
                      <a:r>
                        <a:rPr sz="1000" spc="-50">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635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790"/>
                        </a:lnSpc>
                        <a:spcBef>
                          <a:spcPts val="50"/>
                        </a:spcBef>
                      </a:pPr>
                      <a:endParaRPr lang="en-IE" sz="1000">
                        <a:solidFill>
                          <a:srgbClr val="1E1E1E"/>
                        </a:solidFill>
                        <a:latin typeface="Trebuchet MS" panose="020B0603020202020204" pitchFamily="34" charset="0"/>
                        <a:cs typeface="Arial"/>
                      </a:endParaRPr>
                    </a:p>
                    <a:p>
                      <a:pPr marL="6350" algn="ctr">
                        <a:lnSpc>
                          <a:spcPts val="790"/>
                        </a:lnSpc>
                        <a:spcBef>
                          <a:spcPts val="50"/>
                        </a:spcBef>
                      </a:pPr>
                      <a:r>
                        <a:rPr sz="1000">
                          <a:solidFill>
                            <a:srgbClr val="1E1E1E"/>
                          </a:solidFill>
                          <a:latin typeface="Trebuchet MS" panose="020B0603020202020204" pitchFamily="34" charset="0"/>
                          <a:cs typeface="Arial"/>
                        </a:rPr>
                        <a:t>15</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(38)</a:t>
                      </a:r>
                      <a:endParaRPr sz="1000">
                        <a:latin typeface="Trebuchet MS" panose="020B0603020202020204" pitchFamily="34" charset="0"/>
                        <a:cs typeface="Arial"/>
                      </a:endParaRPr>
                    </a:p>
                  </a:txBody>
                  <a:tcPr marL="0" marR="0" marT="635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790"/>
                        </a:lnSpc>
                        <a:spcBef>
                          <a:spcPts val="50"/>
                        </a:spcBef>
                      </a:pPr>
                      <a:endParaRPr lang="en-IE" sz="1000">
                        <a:solidFill>
                          <a:srgbClr val="1E1E1E"/>
                        </a:solidFill>
                        <a:latin typeface="Trebuchet MS" panose="020B0603020202020204" pitchFamily="34" charset="0"/>
                        <a:cs typeface="Arial"/>
                      </a:endParaRPr>
                    </a:p>
                    <a:p>
                      <a:pPr marL="5715" algn="ctr">
                        <a:lnSpc>
                          <a:spcPts val="790"/>
                        </a:lnSpc>
                        <a:spcBef>
                          <a:spcPts val="50"/>
                        </a:spcBef>
                      </a:pPr>
                      <a:r>
                        <a:rPr sz="1000">
                          <a:solidFill>
                            <a:srgbClr val="1E1E1E"/>
                          </a:solidFill>
                          <a:latin typeface="Trebuchet MS" panose="020B0603020202020204" pitchFamily="34" charset="0"/>
                          <a:cs typeface="Arial"/>
                        </a:rPr>
                        <a:t>24</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(44)</a:t>
                      </a:r>
                      <a:endParaRPr sz="1000">
                        <a:latin typeface="Trebuchet MS" panose="020B0603020202020204" pitchFamily="34" charset="0"/>
                        <a:cs typeface="Arial"/>
                      </a:endParaRPr>
                    </a:p>
                  </a:txBody>
                  <a:tcPr marL="0" marR="0" marT="635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26"/>
                  </a:ext>
                </a:extLst>
              </a:tr>
              <a:tr h="198934">
                <a:tc>
                  <a:txBody>
                    <a:bodyPr/>
                    <a:lstStyle/>
                    <a:p>
                      <a:pPr marL="142240">
                        <a:lnSpc>
                          <a:spcPts val="805"/>
                        </a:lnSpc>
                        <a:spcBef>
                          <a:spcPts val="40"/>
                        </a:spcBef>
                      </a:pPr>
                      <a:endParaRPr lang="en-IE" sz="1000" spc="-10">
                        <a:solidFill>
                          <a:srgbClr val="1E1E1E"/>
                        </a:solidFill>
                        <a:latin typeface="Trebuchet MS" panose="020B0603020202020204" pitchFamily="34" charset="0"/>
                        <a:cs typeface="Arial"/>
                      </a:endParaRPr>
                    </a:p>
                    <a:p>
                      <a:pPr marL="142240">
                        <a:lnSpc>
                          <a:spcPts val="805"/>
                        </a:lnSpc>
                        <a:spcBef>
                          <a:spcPts val="40"/>
                        </a:spcBef>
                      </a:pPr>
                      <a:r>
                        <a:rPr sz="1000" spc="-10">
                          <a:solidFill>
                            <a:srgbClr val="1E1E1E"/>
                          </a:solidFill>
                          <a:latin typeface="Trebuchet MS" panose="020B0603020202020204" pitchFamily="34" charset="0"/>
                          <a:cs typeface="Arial"/>
                        </a:rPr>
                        <a:t>Gemcitabine</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3810" algn="ctr">
                        <a:lnSpc>
                          <a:spcPts val="790"/>
                        </a:lnSpc>
                        <a:spcBef>
                          <a:spcPts val="50"/>
                        </a:spcBef>
                      </a:pPr>
                      <a:r>
                        <a:rPr sz="1000" spc="-50">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635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080" algn="ctr">
                        <a:lnSpc>
                          <a:spcPts val="790"/>
                        </a:lnSpc>
                        <a:spcBef>
                          <a:spcPts val="50"/>
                        </a:spcBef>
                      </a:pPr>
                      <a:r>
                        <a:rPr sz="1000" spc="-50">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635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790"/>
                        </a:lnSpc>
                        <a:spcBef>
                          <a:spcPts val="50"/>
                        </a:spcBef>
                      </a:pPr>
                      <a:endParaRPr lang="en-IE" sz="1000">
                        <a:solidFill>
                          <a:srgbClr val="1E1E1E"/>
                        </a:solidFill>
                        <a:latin typeface="Trebuchet MS" panose="020B0603020202020204" pitchFamily="34" charset="0"/>
                        <a:cs typeface="Arial"/>
                      </a:endParaRPr>
                    </a:p>
                    <a:p>
                      <a:pPr marL="6350" algn="ctr">
                        <a:lnSpc>
                          <a:spcPts val="790"/>
                        </a:lnSpc>
                        <a:spcBef>
                          <a:spcPts val="50"/>
                        </a:spcBef>
                      </a:pPr>
                      <a:r>
                        <a:rPr sz="1000">
                          <a:solidFill>
                            <a:srgbClr val="1E1E1E"/>
                          </a:solidFill>
                          <a:latin typeface="Trebuchet MS" panose="020B0603020202020204" pitchFamily="34" charset="0"/>
                          <a:cs typeface="Arial"/>
                        </a:rPr>
                        <a:t>8</a:t>
                      </a:r>
                      <a:r>
                        <a:rPr sz="1000" spc="20">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(20)</a:t>
                      </a:r>
                      <a:endParaRPr sz="1000">
                        <a:latin typeface="Trebuchet MS" panose="020B0603020202020204" pitchFamily="34" charset="0"/>
                        <a:cs typeface="Arial"/>
                      </a:endParaRPr>
                    </a:p>
                  </a:txBody>
                  <a:tcPr marL="0" marR="0" marT="635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790"/>
                        </a:lnSpc>
                        <a:spcBef>
                          <a:spcPts val="50"/>
                        </a:spcBef>
                      </a:pPr>
                      <a:endParaRPr lang="en-IE" sz="1000">
                        <a:solidFill>
                          <a:srgbClr val="1E1E1E"/>
                        </a:solidFill>
                        <a:latin typeface="Trebuchet MS" panose="020B0603020202020204" pitchFamily="34" charset="0"/>
                        <a:cs typeface="Arial"/>
                      </a:endParaRPr>
                    </a:p>
                    <a:p>
                      <a:pPr marL="5715" algn="ctr">
                        <a:lnSpc>
                          <a:spcPts val="790"/>
                        </a:lnSpc>
                        <a:spcBef>
                          <a:spcPts val="50"/>
                        </a:spcBef>
                      </a:pPr>
                      <a:r>
                        <a:rPr sz="1000">
                          <a:solidFill>
                            <a:srgbClr val="1E1E1E"/>
                          </a:solidFill>
                          <a:latin typeface="Trebuchet MS" panose="020B0603020202020204" pitchFamily="34" charset="0"/>
                          <a:cs typeface="Arial"/>
                        </a:rPr>
                        <a:t>13</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(24)</a:t>
                      </a:r>
                      <a:endParaRPr sz="1000">
                        <a:latin typeface="Trebuchet MS" panose="020B0603020202020204" pitchFamily="34" charset="0"/>
                        <a:cs typeface="Arial"/>
                      </a:endParaRPr>
                    </a:p>
                  </a:txBody>
                  <a:tcPr marL="0" marR="0" marT="635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27"/>
                  </a:ext>
                </a:extLst>
              </a:tr>
              <a:tr h="198934">
                <a:tc>
                  <a:txBody>
                    <a:bodyPr/>
                    <a:lstStyle/>
                    <a:p>
                      <a:pPr marL="142240">
                        <a:lnSpc>
                          <a:spcPts val="805"/>
                        </a:lnSpc>
                        <a:spcBef>
                          <a:spcPts val="40"/>
                        </a:spcBef>
                      </a:pPr>
                      <a:endParaRPr lang="en-IE" sz="1000" spc="-10">
                        <a:solidFill>
                          <a:srgbClr val="1E1E1E"/>
                        </a:solidFill>
                        <a:latin typeface="Trebuchet MS" panose="020B0603020202020204" pitchFamily="34" charset="0"/>
                        <a:cs typeface="Arial"/>
                      </a:endParaRPr>
                    </a:p>
                    <a:p>
                      <a:pPr marL="142240">
                        <a:lnSpc>
                          <a:spcPts val="805"/>
                        </a:lnSpc>
                        <a:spcBef>
                          <a:spcPts val="40"/>
                        </a:spcBef>
                      </a:pPr>
                      <a:r>
                        <a:rPr sz="1000" spc="-10">
                          <a:solidFill>
                            <a:srgbClr val="1E1E1E"/>
                          </a:solidFill>
                          <a:latin typeface="Trebuchet MS" panose="020B0603020202020204" pitchFamily="34" charset="0"/>
                          <a:cs typeface="Arial"/>
                        </a:rPr>
                        <a:t>Vinorelbine</a:t>
                      </a:r>
                      <a:endParaRPr sz="1000">
                        <a:latin typeface="Trebuchet MS" panose="020B0603020202020204" pitchFamily="34" charset="0"/>
                        <a:cs typeface="Arial"/>
                      </a:endParaRPr>
                    </a:p>
                  </a:txBody>
                  <a:tcPr marL="0" marR="0" marT="5080"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3810" algn="ctr">
                        <a:lnSpc>
                          <a:spcPts val="790"/>
                        </a:lnSpc>
                        <a:spcBef>
                          <a:spcPts val="55"/>
                        </a:spcBef>
                      </a:pPr>
                      <a:r>
                        <a:rPr sz="1000" spc="-50">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080" algn="ctr">
                        <a:lnSpc>
                          <a:spcPts val="790"/>
                        </a:lnSpc>
                        <a:spcBef>
                          <a:spcPts val="55"/>
                        </a:spcBef>
                      </a:pPr>
                      <a:r>
                        <a:rPr sz="1000" spc="-50">
                          <a:solidFill>
                            <a:srgbClr val="1E1E1E"/>
                          </a:solidFill>
                          <a:latin typeface="Trebuchet MS" panose="020B0603020202020204" pitchFamily="34" charset="0"/>
                          <a:cs typeface="Arial"/>
                        </a:rPr>
                        <a:t>-</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6350" algn="ctr">
                        <a:lnSpc>
                          <a:spcPts val="790"/>
                        </a:lnSpc>
                        <a:spcBef>
                          <a:spcPts val="55"/>
                        </a:spcBef>
                      </a:pPr>
                      <a:endParaRPr lang="en-IE" sz="1000">
                        <a:solidFill>
                          <a:srgbClr val="1E1E1E"/>
                        </a:solidFill>
                        <a:latin typeface="Trebuchet MS" panose="020B0603020202020204" pitchFamily="34" charset="0"/>
                        <a:cs typeface="Arial"/>
                      </a:endParaRPr>
                    </a:p>
                    <a:p>
                      <a:pPr marL="6350" algn="ctr">
                        <a:lnSpc>
                          <a:spcPts val="790"/>
                        </a:lnSpc>
                        <a:spcBef>
                          <a:spcPts val="55"/>
                        </a:spcBef>
                      </a:pPr>
                      <a:r>
                        <a:rPr sz="1000">
                          <a:solidFill>
                            <a:srgbClr val="1E1E1E"/>
                          </a:solidFill>
                          <a:latin typeface="Trebuchet MS" panose="020B0603020202020204" pitchFamily="34" charset="0"/>
                          <a:cs typeface="Arial"/>
                        </a:rPr>
                        <a:t>10</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(25)</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tc>
                  <a:txBody>
                    <a:bodyPr/>
                    <a:lstStyle/>
                    <a:p>
                      <a:pPr marL="5715" algn="ctr">
                        <a:lnSpc>
                          <a:spcPts val="790"/>
                        </a:lnSpc>
                        <a:spcBef>
                          <a:spcPts val="55"/>
                        </a:spcBef>
                      </a:pPr>
                      <a:endParaRPr lang="en-IE" sz="1000">
                        <a:solidFill>
                          <a:srgbClr val="1E1E1E"/>
                        </a:solidFill>
                        <a:latin typeface="Trebuchet MS" panose="020B0603020202020204" pitchFamily="34" charset="0"/>
                        <a:cs typeface="Arial"/>
                      </a:endParaRPr>
                    </a:p>
                    <a:p>
                      <a:pPr marL="5715" algn="ctr">
                        <a:lnSpc>
                          <a:spcPts val="790"/>
                        </a:lnSpc>
                        <a:spcBef>
                          <a:spcPts val="55"/>
                        </a:spcBef>
                      </a:pPr>
                      <a:r>
                        <a:rPr sz="1000">
                          <a:solidFill>
                            <a:srgbClr val="1E1E1E"/>
                          </a:solidFill>
                          <a:latin typeface="Trebuchet MS" panose="020B0603020202020204" pitchFamily="34" charset="0"/>
                          <a:cs typeface="Arial"/>
                        </a:rPr>
                        <a:t>17</a:t>
                      </a:r>
                      <a:r>
                        <a:rPr sz="1000" spc="35">
                          <a:solidFill>
                            <a:srgbClr val="1E1E1E"/>
                          </a:solidFill>
                          <a:latin typeface="Trebuchet MS" panose="020B0603020202020204" pitchFamily="34" charset="0"/>
                          <a:cs typeface="Arial"/>
                        </a:rPr>
                        <a:t> </a:t>
                      </a:r>
                      <a:r>
                        <a:rPr sz="1000" spc="-20">
                          <a:solidFill>
                            <a:srgbClr val="1E1E1E"/>
                          </a:solidFill>
                          <a:latin typeface="Trebuchet MS" panose="020B0603020202020204" pitchFamily="34" charset="0"/>
                          <a:cs typeface="Arial"/>
                        </a:rPr>
                        <a:t>(31)</a:t>
                      </a:r>
                      <a:endParaRPr sz="1000">
                        <a:latin typeface="Trebuchet MS" panose="020B0603020202020204" pitchFamily="34" charset="0"/>
                        <a:cs typeface="Arial"/>
                      </a:endParaRPr>
                    </a:p>
                  </a:txBody>
                  <a:tcPr marL="0" marR="0" marT="69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tcPr>
                </a:tc>
                <a:extLst>
                  <a:ext uri="{0D108BD9-81ED-4DB2-BD59-A6C34878D82A}">
                    <a16:rowId xmlns:a16="http://schemas.microsoft.com/office/drawing/2014/main" val="10028"/>
                  </a:ext>
                </a:extLst>
              </a:tr>
            </a:tbl>
          </a:graphicData>
        </a:graphic>
      </p:graphicFrame>
      <p:sp>
        <p:nvSpPr>
          <p:cNvPr id="6" name="object 26">
            <a:extLst>
              <a:ext uri="{FF2B5EF4-FFF2-40B4-BE49-F238E27FC236}">
                <a16:creationId xmlns:a16="http://schemas.microsoft.com/office/drawing/2014/main" id="{F76800E4-26B0-53E7-D02C-CE73C486E6D4}"/>
              </a:ext>
            </a:extLst>
          </p:cNvPr>
          <p:cNvSpPr txBox="1"/>
          <p:nvPr/>
        </p:nvSpPr>
        <p:spPr>
          <a:xfrm>
            <a:off x="3930210" y="35272"/>
            <a:ext cx="7620440" cy="157864"/>
          </a:xfrm>
          <a:prstGeom prst="rect">
            <a:avLst/>
          </a:prstGeom>
        </p:spPr>
        <p:txBody>
          <a:bodyPr vert="horz" wrap="square" lIns="0" tIns="12065" rIns="0" bIns="0" rtlCol="0">
            <a:spAutoFit/>
          </a:bodyPr>
          <a:lstStyle/>
          <a:p>
            <a:pPr marL="12700" marR="5080" lvl="0" indent="0" algn="l" defTabSz="914400" rtl="0" eaLnBrk="1" fontAlgn="auto" latinLnBrk="0" hangingPunct="1">
              <a:lnSpc>
                <a:spcPct val="101699"/>
              </a:lnSpc>
              <a:spcBef>
                <a:spcPts val="95"/>
              </a:spcBef>
              <a:spcAft>
                <a:spcPts val="0"/>
              </a:spcAft>
              <a:buClrTx/>
              <a:buSzTx/>
              <a:buFontTx/>
              <a:buNone/>
              <a:tabLst/>
              <a:defRPr/>
            </a:pPr>
            <a:r>
              <a:rPr kumimoji="0" sz="1000" b="1" i="0" u="none" strike="noStrike" kern="1200" cap="none" spc="0" normalizeH="0" baseline="0" noProof="0">
                <a:ln>
                  <a:noFill/>
                </a:ln>
                <a:solidFill>
                  <a:srgbClr val="002060"/>
                </a:solidFill>
                <a:effectLst/>
                <a:uLnTx/>
                <a:uFillTx/>
                <a:latin typeface="Century Gothic" panose="020F0302020204030204"/>
                <a:ea typeface="+mn-ea"/>
                <a:cs typeface="Arial"/>
              </a:rPr>
              <a:t>Table 1. Demographics and Baseline Characteristics Among Patients With or Without DDR Mutations in the BE Population</a:t>
            </a:r>
          </a:p>
        </p:txBody>
      </p:sp>
      <p:sp>
        <p:nvSpPr>
          <p:cNvPr id="7" name="TextBox 6">
            <a:extLst>
              <a:ext uri="{FF2B5EF4-FFF2-40B4-BE49-F238E27FC236}">
                <a16:creationId xmlns:a16="http://schemas.microsoft.com/office/drawing/2014/main" id="{BE9F3B50-8F42-B3F9-28D4-E5013410E994}"/>
              </a:ext>
            </a:extLst>
          </p:cNvPr>
          <p:cNvSpPr txBox="1"/>
          <p:nvPr/>
        </p:nvSpPr>
        <p:spPr>
          <a:xfrm>
            <a:off x="577850" y="6476847"/>
            <a:ext cx="6096000"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1. </a:t>
            </a:r>
            <a:r>
              <a:rPr kumimoji="0" lang="es-ES"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Bardia A et al. ASCO 2024 #1075</a:t>
            </a:r>
            <a:r>
              <a:rPr kumimoji="0" lang="en-IE"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 </a:t>
            </a:r>
            <a:endParaRPr kumimoji="0" lang="en-IE"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3285420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81ED7-1E34-C5D7-1430-0CE384027749}"/>
              </a:ext>
            </a:extLst>
          </p:cNvPr>
          <p:cNvSpPr>
            <a:spLocks noGrp="1"/>
          </p:cNvSpPr>
          <p:nvPr>
            <p:ph type="title"/>
          </p:nvPr>
        </p:nvSpPr>
        <p:spPr>
          <a:xfrm>
            <a:off x="577850" y="30568"/>
            <a:ext cx="10972800" cy="987019"/>
          </a:xfrm>
        </p:spPr>
        <p:txBody>
          <a:bodyPr/>
          <a:lstStyle/>
          <a:p>
            <a:r>
              <a:rPr lang="en-IE" dirty="0">
                <a:solidFill>
                  <a:schemeClr val="accent1"/>
                </a:solidFill>
              </a:rPr>
              <a:t>Results</a:t>
            </a:r>
            <a:r>
              <a:rPr lang="en-IE" baseline="30000" dirty="0">
                <a:solidFill>
                  <a:schemeClr val="accent1"/>
                </a:solidFill>
              </a:rPr>
              <a:t>1</a:t>
            </a:r>
          </a:p>
        </p:txBody>
      </p:sp>
      <p:sp>
        <p:nvSpPr>
          <p:cNvPr id="3" name="Slide Number Placeholder 2">
            <a:extLst>
              <a:ext uri="{FF2B5EF4-FFF2-40B4-BE49-F238E27FC236}">
                <a16:creationId xmlns:a16="http://schemas.microsoft.com/office/drawing/2014/main" id="{CB2EF8AE-7B38-4E0C-7521-469E207BC464}"/>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panose="020B070302020209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800" b="0" i="0" u="none" strike="noStrike" kern="1200" cap="none" spc="0" normalizeH="0" baseline="0" noProof="0" dirty="0">
              <a:ln>
                <a:noFill/>
              </a:ln>
              <a:solidFill>
                <a:srgbClr val="C6CAC6"/>
              </a:solidFill>
              <a:effectLst/>
              <a:uLnTx/>
              <a:uFillTx/>
              <a:latin typeface="Trebuchet MS" panose="020B0703020202090204" pitchFamily="34" charset="0"/>
              <a:ea typeface="+mn-ea"/>
              <a:cs typeface="+mn-cs"/>
            </a:endParaRPr>
          </a:p>
        </p:txBody>
      </p:sp>
      <p:sp>
        <p:nvSpPr>
          <p:cNvPr id="5" name="object 195">
            <a:extLst>
              <a:ext uri="{FF2B5EF4-FFF2-40B4-BE49-F238E27FC236}">
                <a16:creationId xmlns:a16="http://schemas.microsoft.com/office/drawing/2014/main" id="{F9F55C65-7ECB-11D4-1C46-34C2A0F2B1A3}"/>
              </a:ext>
            </a:extLst>
          </p:cNvPr>
          <p:cNvSpPr txBox="1"/>
          <p:nvPr/>
        </p:nvSpPr>
        <p:spPr>
          <a:xfrm>
            <a:off x="1074086" y="5877296"/>
            <a:ext cx="6914131" cy="331822"/>
          </a:xfrm>
          <a:prstGeom prst="rect">
            <a:avLst/>
          </a:prstGeom>
        </p:spPr>
        <p:txBody>
          <a:bodyPr vert="horz" wrap="square" lIns="0" tIns="11430" rIns="0" bIns="0" rtlCol="0">
            <a:spAutoFit/>
          </a:bodyPr>
          <a:lstStyle/>
          <a:p>
            <a:pPr marL="0" marR="5080" lvl="0" indent="0" algn="l" defTabSz="914400" rtl="0" eaLnBrk="1" fontAlgn="auto" latinLnBrk="0" hangingPunct="1">
              <a:lnSpc>
                <a:spcPct val="107700"/>
              </a:lnSpc>
              <a:spcBef>
                <a:spcPts val="90"/>
              </a:spcBef>
              <a:spcAft>
                <a:spcPts val="0"/>
              </a:spcAft>
              <a:buClrTx/>
              <a:buSzTx/>
              <a:buFontTx/>
              <a:buNone/>
              <a:tabLst/>
              <a:defRPr/>
            </a:pP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BE,</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biomarker-evaluable;</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HR,</a:t>
            </a:r>
            <a:r>
              <a:rPr kumimoji="0" sz="1000" b="0" i="0" u="none" strike="noStrike" kern="1200" cap="none" spc="4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hazard</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ratio;</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ITT,</a:t>
            </a:r>
            <a:r>
              <a:rPr kumimoji="0" sz="1000" b="0" i="0" u="none" strike="noStrike" kern="1200" cap="none" spc="4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intent-to-treat;</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OS,</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overall</a:t>
            </a:r>
            <a:r>
              <a:rPr kumimoji="0" sz="1000" b="0" i="0" u="none" strike="noStrike" kern="1200" cap="none" spc="4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survival;</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PFS,</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progression-</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free</a:t>
            </a:r>
            <a:r>
              <a:rPr kumimoji="0" sz="1000" b="0" i="0" u="none" strike="noStrike" kern="1200" cap="none" spc="4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survival;</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SG,</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err="1">
                <a:ln>
                  <a:noFill/>
                </a:ln>
                <a:solidFill>
                  <a:srgbClr val="231F20"/>
                </a:solidFill>
                <a:effectLst/>
                <a:uLnTx/>
                <a:uFillTx/>
                <a:latin typeface="Trebuchet MS" panose="020B0603020202020204" pitchFamily="34" charset="0"/>
                <a:ea typeface="+mn-ea"/>
                <a:cs typeface="Arial"/>
              </a:rPr>
              <a:t>sacituzumab</a:t>
            </a:r>
            <a:r>
              <a:rPr kumimoji="0" sz="1000" b="0" i="0" u="none" strike="noStrike" kern="1200" cap="none" spc="4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err="1">
                <a:ln>
                  <a:noFill/>
                </a:ln>
                <a:solidFill>
                  <a:srgbClr val="231F20"/>
                </a:solidFill>
                <a:effectLst/>
                <a:uLnTx/>
                <a:uFillTx/>
                <a:latin typeface="Trebuchet MS" panose="020B0603020202020204" pitchFamily="34" charset="0"/>
                <a:ea typeface="+mn-ea"/>
                <a:cs typeface="Arial"/>
              </a:rPr>
              <a:t>govitecan</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a:t>
            </a:r>
            <a:r>
              <a:rPr kumimoji="0" sz="1000" b="0" i="0" u="none" strike="noStrike" kern="1200" cap="none" spc="3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TPC,</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treatment</a:t>
            </a:r>
            <a:r>
              <a:rPr kumimoji="0" sz="1000" b="0" i="0" u="none" strike="noStrike" kern="1200" cap="none" spc="3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of</a:t>
            </a:r>
            <a:r>
              <a:rPr kumimoji="0" sz="1000" b="0" i="0" u="none" strike="noStrike" kern="1200" cap="none" spc="50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physician’s</a:t>
            </a:r>
            <a:r>
              <a:rPr kumimoji="0" sz="1000" b="0" i="0" u="none" strike="noStrike" kern="1200" cap="none" spc="10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choice.</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sp>
        <p:nvSpPr>
          <p:cNvPr id="6" name="object 65">
            <a:extLst>
              <a:ext uri="{FF2B5EF4-FFF2-40B4-BE49-F238E27FC236}">
                <a16:creationId xmlns:a16="http://schemas.microsoft.com/office/drawing/2014/main" id="{83FABB32-A5C1-D45E-6881-8C79D5377E62}"/>
              </a:ext>
            </a:extLst>
          </p:cNvPr>
          <p:cNvSpPr txBox="1"/>
          <p:nvPr/>
        </p:nvSpPr>
        <p:spPr>
          <a:xfrm>
            <a:off x="1074086" y="1192102"/>
            <a:ext cx="6771545" cy="179536"/>
          </a:xfrm>
          <a:prstGeom prst="rect">
            <a:avLst/>
          </a:prstGeom>
        </p:spPr>
        <p:txBody>
          <a:bodyPr vert="horz" wrap="square" lIns="0" tIns="17780" rIns="0" bIns="0" rtlCol="0">
            <a:spAutoFit/>
          </a:bodyPr>
          <a:lstStyle/>
          <a:p>
            <a:pPr marL="0" marR="0" lvl="0" indent="0" algn="l" defTabSz="914400" rtl="0" eaLnBrk="1" fontAlgn="auto" latinLnBrk="0" hangingPunct="1">
              <a:lnSpc>
                <a:spcPct val="100000"/>
              </a:lnSpc>
              <a:spcBef>
                <a:spcPts val="140"/>
              </a:spcBef>
              <a:spcAft>
                <a:spcPts val="0"/>
              </a:spcAft>
              <a:buClrTx/>
              <a:buSzTx/>
              <a:buFontTx/>
              <a:buNone/>
              <a:tabLst/>
              <a:defRPr/>
            </a:pPr>
            <a:r>
              <a:rPr kumimoji="0" sz="1050" b="1" i="0" u="none" strike="noStrike" kern="1200" cap="none" spc="0" normalizeH="0" baseline="0" noProof="0" dirty="0">
                <a:ln>
                  <a:noFill/>
                </a:ln>
                <a:solidFill>
                  <a:srgbClr val="002060"/>
                </a:solidFill>
                <a:effectLst/>
                <a:uLnTx/>
                <a:uFillTx/>
                <a:latin typeface="Century Gothic" panose="020F0302020204030204"/>
                <a:ea typeface="+mn-ea"/>
                <a:cs typeface="Arial"/>
              </a:rPr>
              <a:t>Figure </a:t>
            </a:r>
            <a:r>
              <a:rPr kumimoji="0" lang="en-IE" sz="1050" b="1" i="0" u="none" strike="noStrike" kern="1200" cap="none" spc="0" normalizeH="0" baseline="0" noProof="0" dirty="0">
                <a:ln>
                  <a:noFill/>
                </a:ln>
                <a:solidFill>
                  <a:srgbClr val="002060"/>
                </a:solidFill>
                <a:effectLst/>
                <a:uLnTx/>
                <a:uFillTx/>
                <a:latin typeface="Century Gothic" panose="020F0302020204030204"/>
                <a:ea typeface="+mn-ea"/>
                <a:cs typeface="Arial"/>
              </a:rPr>
              <a:t>2</a:t>
            </a:r>
            <a:r>
              <a:rPr kumimoji="0" sz="1050" b="1" i="0" u="none" strike="noStrike" kern="1200" cap="none" spc="0" normalizeH="0" baseline="0" noProof="0" dirty="0">
                <a:ln>
                  <a:noFill/>
                </a:ln>
                <a:solidFill>
                  <a:srgbClr val="002060"/>
                </a:solidFill>
                <a:effectLst/>
                <a:uLnTx/>
                <a:uFillTx/>
                <a:latin typeface="Century Gothic" panose="020F0302020204030204"/>
                <a:ea typeface="+mn-ea"/>
                <a:cs typeface="Arial"/>
              </a:rPr>
              <a:t>. PFS (A) and OS (B) </a:t>
            </a:r>
            <a:r>
              <a:rPr kumimoji="0" lang="en-IE" sz="1050" b="1" i="0" u="none" strike="noStrike" kern="1200" cap="none" spc="0" normalizeH="0" baseline="0" noProof="0" dirty="0">
                <a:ln>
                  <a:noFill/>
                </a:ln>
                <a:solidFill>
                  <a:srgbClr val="002060"/>
                </a:solidFill>
                <a:effectLst/>
                <a:uLnTx/>
                <a:uFillTx/>
                <a:latin typeface="Century Gothic" panose="020F0302020204030204"/>
                <a:ea typeface="+mn-ea"/>
                <a:cs typeface="Arial"/>
              </a:rPr>
              <a:t>of Patients With or Without DDR Mutations in the BE Population</a:t>
            </a:r>
            <a:endParaRPr kumimoji="0" sz="1050" b="1" i="0" u="none" strike="noStrike" kern="1200" cap="none" spc="0" normalizeH="0" baseline="0" noProof="0" dirty="0">
              <a:ln>
                <a:noFill/>
              </a:ln>
              <a:solidFill>
                <a:srgbClr val="002060"/>
              </a:solidFill>
              <a:effectLst/>
              <a:uLnTx/>
              <a:uFillTx/>
              <a:latin typeface="Century Gothic" panose="020F0302020204030204"/>
              <a:ea typeface="+mn-ea"/>
              <a:cs typeface="Arial"/>
            </a:endParaRPr>
          </a:p>
        </p:txBody>
      </p:sp>
      <p:pic>
        <p:nvPicPr>
          <p:cNvPr id="9" name="Picture 8">
            <a:extLst>
              <a:ext uri="{FF2B5EF4-FFF2-40B4-BE49-F238E27FC236}">
                <a16:creationId xmlns:a16="http://schemas.microsoft.com/office/drawing/2014/main" id="{B2C7AEF2-827E-0200-0984-FD40687246D1}"/>
              </a:ext>
            </a:extLst>
          </p:cNvPr>
          <p:cNvPicPr>
            <a:picLocks noChangeAspect="1"/>
          </p:cNvPicPr>
          <p:nvPr/>
        </p:nvPicPr>
        <p:blipFill>
          <a:blip r:embed="rId3"/>
          <a:stretch>
            <a:fillRect/>
          </a:stretch>
        </p:blipFill>
        <p:spPr>
          <a:xfrm>
            <a:off x="1074086" y="1481009"/>
            <a:ext cx="9974914" cy="4204606"/>
          </a:xfrm>
          <a:prstGeom prst="rect">
            <a:avLst/>
          </a:prstGeom>
        </p:spPr>
      </p:pic>
      <p:sp>
        <p:nvSpPr>
          <p:cNvPr id="7" name="TextBox 6">
            <a:extLst>
              <a:ext uri="{FF2B5EF4-FFF2-40B4-BE49-F238E27FC236}">
                <a16:creationId xmlns:a16="http://schemas.microsoft.com/office/drawing/2014/main" id="{77A63A4A-B805-767D-1BF0-CB9D5302638E}"/>
              </a:ext>
            </a:extLst>
          </p:cNvPr>
          <p:cNvSpPr txBox="1"/>
          <p:nvPr/>
        </p:nvSpPr>
        <p:spPr>
          <a:xfrm>
            <a:off x="577850" y="6476847"/>
            <a:ext cx="6096000"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1. </a:t>
            </a:r>
            <a:r>
              <a:rPr kumimoji="0" lang="es-ES"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Bardia A et al. ASCO 2024 #1075</a:t>
            </a:r>
            <a:r>
              <a:rPr kumimoji="0" lang="en-IE"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 </a:t>
            </a:r>
            <a:endParaRPr kumimoji="0" lang="en-IE"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98929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7FCEE-E803-32A8-A460-5C0531A96114}"/>
              </a:ext>
            </a:extLst>
          </p:cNvPr>
          <p:cNvSpPr>
            <a:spLocks noGrp="1"/>
          </p:cNvSpPr>
          <p:nvPr>
            <p:ph type="title"/>
          </p:nvPr>
        </p:nvSpPr>
        <p:spPr>
          <a:xfrm>
            <a:off x="577850" y="150426"/>
            <a:ext cx="10972800" cy="987019"/>
          </a:xfrm>
        </p:spPr>
        <p:txBody>
          <a:bodyPr/>
          <a:lstStyle/>
          <a:p>
            <a:r>
              <a:rPr lang="en-IE" dirty="0">
                <a:solidFill>
                  <a:schemeClr val="accent1"/>
                </a:solidFill>
              </a:rPr>
              <a:t>Results</a:t>
            </a:r>
            <a:r>
              <a:rPr lang="en-IE" baseline="30000" dirty="0">
                <a:solidFill>
                  <a:schemeClr val="accent1"/>
                </a:solidFill>
              </a:rPr>
              <a:t>1</a:t>
            </a:r>
          </a:p>
        </p:txBody>
      </p:sp>
      <p:sp>
        <p:nvSpPr>
          <p:cNvPr id="3" name="Slide Number Placeholder 2">
            <a:extLst>
              <a:ext uri="{FF2B5EF4-FFF2-40B4-BE49-F238E27FC236}">
                <a16:creationId xmlns:a16="http://schemas.microsoft.com/office/drawing/2014/main" id="{37890DF3-E873-158C-B6EA-80EE69BCE770}"/>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panose="020B070302020209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800" b="0" i="0" u="none" strike="noStrike" kern="1200" cap="none" spc="0" normalizeH="0" baseline="0" noProof="0" dirty="0">
              <a:ln>
                <a:noFill/>
              </a:ln>
              <a:solidFill>
                <a:srgbClr val="C6CAC6"/>
              </a:solidFill>
              <a:effectLst/>
              <a:uLnTx/>
              <a:uFillTx/>
              <a:latin typeface="Trebuchet MS" panose="020B0703020202090204" pitchFamily="34" charset="0"/>
              <a:ea typeface="+mn-ea"/>
              <a:cs typeface="+mn-cs"/>
            </a:endParaRPr>
          </a:p>
        </p:txBody>
      </p:sp>
      <p:sp>
        <p:nvSpPr>
          <p:cNvPr id="4" name="Text Placeholder 3">
            <a:extLst>
              <a:ext uri="{FF2B5EF4-FFF2-40B4-BE49-F238E27FC236}">
                <a16:creationId xmlns:a16="http://schemas.microsoft.com/office/drawing/2014/main" id="{4048E0A9-EB27-05C3-88DA-CC7FEFCB0644}"/>
              </a:ext>
            </a:extLst>
          </p:cNvPr>
          <p:cNvSpPr>
            <a:spLocks noGrp="1"/>
          </p:cNvSpPr>
          <p:nvPr>
            <p:ph type="body" sz="quarter" idx="10"/>
          </p:nvPr>
        </p:nvSpPr>
        <p:spPr/>
        <p:txBody>
          <a:bodyPr/>
          <a:lstStyle/>
          <a:p>
            <a:r>
              <a:rPr lang="en-IE"/>
              <a:t>A greater benefit in ORR was also observed as shown by the larger odds ratio for patients with vs without DDR mutations (Table 2)</a:t>
            </a:r>
          </a:p>
          <a:p>
            <a:endParaRPr lang="en-IE"/>
          </a:p>
        </p:txBody>
      </p:sp>
      <p:graphicFrame>
        <p:nvGraphicFramePr>
          <p:cNvPr id="5" name="object 60">
            <a:extLst>
              <a:ext uri="{FF2B5EF4-FFF2-40B4-BE49-F238E27FC236}">
                <a16:creationId xmlns:a16="http://schemas.microsoft.com/office/drawing/2014/main" id="{BF4C7B03-6785-0455-8E74-455F8C6E03C6}"/>
              </a:ext>
            </a:extLst>
          </p:cNvPr>
          <p:cNvGraphicFramePr>
            <a:graphicFrameLocks noGrp="1"/>
          </p:cNvGraphicFramePr>
          <p:nvPr/>
        </p:nvGraphicFramePr>
        <p:xfrm>
          <a:off x="1904214" y="2469823"/>
          <a:ext cx="8257882" cy="2787461"/>
        </p:xfrm>
        <a:graphic>
          <a:graphicData uri="http://schemas.openxmlformats.org/drawingml/2006/table">
            <a:tbl>
              <a:tblPr firstRow="1" bandRow="1">
                <a:tableStyleId>{2D5ABB26-0587-4C30-8999-92F81FD0307C}</a:tableStyleId>
              </a:tblPr>
              <a:tblGrid>
                <a:gridCol w="1651048">
                  <a:extLst>
                    <a:ext uri="{9D8B030D-6E8A-4147-A177-3AD203B41FA5}">
                      <a16:colId xmlns:a16="http://schemas.microsoft.com/office/drawing/2014/main" val="20000"/>
                    </a:ext>
                  </a:extLst>
                </a:gridCol>
                <a:gridCol w="1651048">
                  <a:extLst>
                    <a:ext uri="{9D8B030D-6E8A-4147-A177-3AD203B41FA5}">
                      <a16:colId xmlns:a16="http://schemas.microsoft.com/office/drawing/2014/main" val="20001"/>
                    </a:ext>
                  </a:extLst>
                </a:gridCol>
                <a:gridCol w="1651048">
                  <a:extLst>
                    <a:ext uri="{9D8B030D-6E8A-4147-A177-3AD203B41FA5}">
                      <a16:colId xmlns:a16="http://schemas.microsoft.com/office/drawing/2014/main" val="260851722"/>
                    </a:ext>
                  </a:extLst>
                </a:gridCol>
                <a:gridCol w="1652369">
                  <a:extLst>
                    <a:ext uri="{9D8B030D-6E8A-4147-A177-3AD203B41FA5}">
                      <a16:colId xmlns:a16="http://schemas.microsoft.com/office/drawing/2014/main" val="20002"/>
                    </a:ext>
                  </a:extLst>
                </a:gridCol>
                <a:gridCol w="1652369">
                  <a:extLst>
                    <a:ext uri="{9D8B030D-6E8A-4147-A177-3AD203B41FA5}">
                      <a16:colId xmlns:a16="http://schemas.microsoft.com/office/drawing/2014/main" val="2056675210"/>
                    </a:ext>
                  </a:extLst>
                </a:gridCol>
              </a:tblGrid>
              <a:tr h="984995">
                <a:tc rowSpan="2">
                  <a:txBody>
                    <a:bodyPr/>
                    <a:lstStyle/>
                    <a:p>
                      <a:pPr algn="ctr">
                        <a:lnSpc>
                          <a:spcPct val="100000"/>
                        </a:lnSpc>
                        <a:spcBef>
                          <a:spcPts val="385"/>
                        </a:spcBef>
                      </a:pPr>
                      <a:endParaRPr lang="en-IE" sz="1800">
                        <a:latin typeface="+mj-lt"/>
                        <a:cs typeface="Times New Roman"/>
                      </a:endParaRPr>
                    </a:p>
                    <a:p>
                      <a:pPr algn="ctr">
                        <a:lnSpc>
                          <a:spcPct val="100000"/>
                        </a:lnSpc>
                        <a:spcBef>
                          <a:spcPts val="385"/>
                        </a:spcBef>
                      </a:pPr>
                      <a:endParaRPr sz="1800">
                        <a:latin typeface="+mj-lt"/>
                        <a:cs typeface="Times New Roman"/>
                      </a:endParaRPr>
                    </a:p>
                    <a:p>
                      <a:pPr marL="3810" algn="ctr">
                        <a:lnSpc>
                          <a:spcPct val="100000"/>
                        </a:lnSpc>
                      </a:pPr>
                      <a:r>
                        <a:rPr sz="1800" b="1" spc="-10">
                          <a:solidFill>
                            <a:srgbClr val="1E1E1E"/>
                          </a:solidFill>
                          <a:latin typeface="+mj-lt"/>
                          <a:cs typeface="Arial"/>
                        </a:rPr>
                        <a:t>Treatment</a:t>
                      </a:r>
                      <a:endParaRPr sz="1800">
                        <a:latin typeface="+mj-lt"/>
                        <a:cs typeface="Arial"/>
                      </a:endParaRPr>
                    </a:p>
                  </a:txBody>
                  <a:tcPr marL="0" marR="0" marT="48895" marB="0">
                    <a:lnL w="9525">
                      <a:solidFill>
                        <a:srgbClr val="1E1E1E"/>
                      </a:solidFill>
                      <a:prstDash val="solid"/>
                    </a:lnL>
                    <a:lnR w="9525">
                      <a:solidFill>
                        <a:srgbClr val="1E1E1E"/>
                      </a:solidFill>
                      <a:prstDash val="solid"/>
                    </a:lnR>
                    <a:lnT w="9525">
                      <a:solidFill>
                        <a:srgbClr val="1E1E1E"/>
                      </a:solidFill>
                      <a:prstDash val="solid"/>
                    </a:lnT>
                    <a:lnB w="9525" cap="flat" cmpd="sng" algn="ctr">
                      <a:solidFill>
                        <a:srgbClr val="1E1E1E"/>
                      </a:solidFill>
                      <a:prstDash val="solid"/>
                      <a:round/>
                      <a:headEnd type="none" w="med" len="med"/>
                      <a:tailEnd type="none" w="med" len="med"/>
                    </a:lnB>
                    <a:solidFill>
                      <a:srgbClr val="C5C9C5"/>
                    </a:solidFill>
                  </a:tcPr>
                </a:tc>
                <a:tc gridSpan="2">
                  <a:txBody>
                    <a:bodyPr/>
                    <a:lstStyle/>
                    <a:p>
                      <a:pPr marL="5080" algn="ctr">
                        <a:lnSpc>
                          <a:spcPts val="840"/>
                        </a:lnSpc>
                        <a:spcBef>
                          <a:spcPts val="355"/>
                        </a:spcBef>
                      </a:pPr>
                      <a:endParaRPr lang="en-IE" sz="1800" b="1">
                        <a:solidFill>
                          <a:srgbClr val="FFFFFF"/>
                        </a:solidFill>
                        <a:latin typeface="+mj-lt"/>
                        <a:cs typeface="Arial"/>
                      </a:endParaRPr>
                    </a:p>
                    <a:p>
                      <a:pPr marL="5080" algn="ctr">
                        <a:lnSpc>
                          <a:spcPts val="840"/>
                        </a:lnSpc>
                        <a:spcBef>
                          <a:spcPts val="355"/>
                        </a:spcBef>
                      </a:pPr>
                      <a:endParaRPr lang="en-IE" sz="1800" b="1">
                        <a:solidFill>
                          <a:srgbClr val="FFFFFF"/>
                        </a:solidFill>
                        <a:latin typeface="+mj-lt"/>
                        <a:cs typeface="Arial"/>
                      </a:endParaRPr>
                    </a:p>
                    <a:p>
                      <a:pPr marL="5080" algn="ctr">
                        <a:lnSpc>
                          <a:spcPts val="840"/>
                        </a:lnSpc>
                        <a:spcBef>
                          <a:spcPts val="355"/>
                        </a:spcBef>
                      </a:pPr>
                      <a:r>
                        <a:rPr sz="1800" b="1">
                          <a:solidFill>
                            <a:srgbClr val="FFFFFF"/>
                          </a:solidFill>
                          <a:latin typeface="+mj-lt"/>
                          <a:cs typeface="Arial"/>
                        </a:rPr>
                        <a:t>DDR</a:t>
                      </a:r>
                      <a:r>
                        <a:rPr sz="1800" b="1" spc="75">
                          <a:solidFill>
                            <a:srgbClr val="FFFFFF"/>
                          </a:solidFill>
                          <a:latin typeface="+mj-lt"/>
                          <a:cs typeface="Arial"/>
                        </a:rPr>
                        <a:t> </a:t>
                      </a:r>
                      <a:r>
                        <a:rPr sz="1800" b="1" spc="-25">
                          <a:solidFill>
                            <a:srgbClr val="FFFFFF"/>
                          </a:solidFill>
                          <a:latin typeface="+mj-lt"/>
                          <a:cs typeface="Arial"/>
                        </a:rPr>
                        <a:t>WT</a:t>
                      </a:r>
                      <a:endParaRPr lang="en-IE" sz="1800" b="1" spc="-25">
                        <a:solidFill>
                          <a:srgbClr val="FFFFFF"/>
                        </a:solidFill>
                        <a:latin typeface="+mj-lt"/>
                        <a:cs typeface="Arial"/>
                      </a:endParaRPr>
                    </a:p>
                  </a:txBody>
                  <a:tcPr marL="0" marR="0" marT="450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solidFill>
                      <a:srgbClr val="3B577E"/>
                    </a:solidFill>
                  </a:tcPr>
                </a:tc>
                <a:tc hMerge="1">
                  <a:txBody>
                    <a:bodyPr/>
                    <a:lstStyle/>
                    <a:p>
                      <a:pPr marL="5080" algn="ctr">
                        <a:lnSpc>
                          <a:spcPts val="840"/>
                        </a:lnSpc>
                        <a:spcBef>
                          <a:spcPts val="355"/>
                        </a:spcBef>
                      </a:pPr>
                      <a:endParaRPr lang="en-IE" sz="1800" b="1" spc="-25">
                        <a:solidFill>
                          <a:srgbClr val="FFFFFF"/>
                        </a:solidFill>
                        <a:latin typeface="+mj-lt"/>
                        <a:cs typeface="Arial"/>
                      </a:endParaRPr>
                    </a:p>
                  </a:txBody>
                  <a:tcPr marL="0" marR="0" marT="45085" marB="0">
                    <a:lnL w="9525" cap="flat" cmpd="sng" algn="ctr">
                      <a:solidFill>
                        <a:srgbClr val="1E1E1E"/>
                      </a:solidFill>
                      <a:prstDash val="solid"/>
                      <a:round/>
                      <a:headEnd type="none" w="med" len="med"/>
                      <a:tailEnd type="none" w="med" len="med"/>
                    </a:lnL>
                    <a:lnR w="9525">
                      <a:solidFill>
                        <a:srgbClr val="1E1E1E"/>
                      </a:solidFill>
                      <a:prstDash val="solid"/>
                    </a:lnR>
                    <a:lnT w="9525">
                      <a:solidFill>
                        <a:srgbClr val="1E1E1E"/>
                      </a:solidFill>
                      <a:prstDash val="solid"/>
                    </a:lnT>
                    <a:lnB w="9525" cap="flat" cmpd="sng" algn="ctr">
                      <a:solidFill>
                        <a:srgbClr val="1E1E1E"/>
                      </a:solidFill>
                      <a:prstDash val="solid"/>
                      <a:round/>
                      <a:headEnd type="none" w="med" len="med"/>
                      <a:tailEnd type="none" w="med" len="med"/>
                    </a:lnB>
                    <a:solidFill>
                      <a:srgbClr val="3B577E"/>
                    </a:solidFill>
                  </a:tcPr>
                </a:tc>
                <a:tc gridSpan="2">
                  <a:txBody>
                    <a:bodyPr/>
                    <a:lstStyle/>
                    <a:p>
                      <a:pPr marL="6350" algn="ctr">
                        <a:lnSpc>
                          <a:spcPts val="840"/>
                        </a:lnSpc>
                        <a:spcBef>
                          <a:spcPts val="355"/>
                        </a:spcBef>
                      </a:pPr>
                      <a:endParaRPr lang="en-IE" sz="1800" b="1">
                        <a:solidFill>
                          <a:srgbClr val="FFFFFF"/>
                        </a:solidFill>
                        <a:latin typeface="+mj-lt"/>
                        <a:cs typeface="Arial"/>
                      </a:endParaRPr>
                    </a:p>
                    <a:p>
                      <a:pPr marL="6350" algn="ctr">
                        <a:lnSpc>
                          <a:spcPts val="840"/>
                        </a:lnSpc>
                        <a:spcBef>
                          <a:spcPts val="355"/>
                        </a:spcBef>
                      </a:pPr>
                      <a:endParaRPr lang="en-IE" sz="1800" b="1">
                        <a:solidFill>
                          <a:srgbClr val="FFFFFF"/>
                        </a:solidFill>
                        <a:latin typeface="+mj-lt"/>
                        <a:cs typeface="Arial"/>
                      </a:endParaRPr>
                    </a:p>
                    <a:p>
                      <a:pPr marL="6350" algn="ctr">
                        <a:lnSpc>
                          <a:spcPts val="840"/>
                        </a:lnSpc>
                        <a:spcBef>
                          <a:spcPts val="355"/>
                        </a:spcBef>
                      </a:pPr>
                      <a:r>
                        <a:rPr sz="1800" b="1">
                          <a:solidFill>
                            <a:srgbClr val="FFFFFF"/>
                          </a:solidFill>
                          <a:latin typeface="+mj-lt"/>
                          <a:cs typeface="Arial"/>
                        </a:rPr>
                        <a:t>DDR</a:t>
                      </a:r>
                      <a:r>
                        <a:rPr sz="1800" b="1" spc="75">
                          <a:solidFill>
                            <a:srgbClr val="FFFFFF"/>
                          </a:solidFill>
                          <a:latin typeface="+mj-lt"/>
                          <a:cs typeface="Arial"/>
                        </a:rPr>
                        <a:t> </a:t>
                      </a:r>
                      <a:r>
                        <a:rPr sz="1800" b="1" spc="-25">
                          <a:solidFill>
                            <a:srgbClr val="FFFFFF"/>
                          </a:solidFill>
                          <a:latin typeface="+mj-lt"/>
                          <a:cs typeface="Arial"/>
                        </a:rPr>
                        <a:t>MUT</a:t>
                      </a:r>
                      <a:endParaRPr sz="1800">
                        <a:latin typeface="+mj-lt"/>
                        <a:cs typeface="Arial"/>
                      </a:endParaRPr>
                    </a:p>
                    <a:p>
                      <a:pPr marL="6350" algn="ctr">
                        <a:lnSpc>
                          <a:spcPts val="840"/>
                        </a:lnSpc>
                      </a:pPr>
                      <a:endParaRPr lang="en-IE" sz="1800" b="1">
                        <a:solidFill>
                          <a:srgbClr val="FFFFFF"/>
                        </a:solidFill>
                        <a:latin typeface="+mj-lt"/>
                        <a:cs typeface="Arial"/>
                      </a:endParaRPr>
                    </a:p>
                    <a:p>
                      <a:pPr marL="6350" algn="ctr">
                        <a:lnSpc>
                          <a:spcPts val="840"/>
                        </a:lnSpc>
                      </a:pPr>
                      <a:r>
                        <a:rPr sz="1800" b="1">
                          <a:solidFill>
                            <a:srgbClr val="FFFFFF"/>
                          </a:solidFill>
                          <a:latin typeface="+mj-lt"/>
                          <a:cs typeface="Arial"/>
                        </a:rPr>
                        <a:t>n/N</a:t>
                      </a:r>
                      <a:r>
                        <a:rPr sz="1800" b="1" spc="55">
                          <a:solidFill>
                            <a:srgbClr val="FFFFFF"/>
                          </a:solidFill>
                          <a:latin typeface="+mj-lt"/>
                          <a:cs typeface="Arial"/>
                        </a:rPr>
                        <a:t> </a:t>
                      </a:r>
                      <a:r>
                        <a:rPr sz="1800" b="1" spc="-25">
                          <a:solidFill>
                            <a:srgbClr val="FFFFFF"/>
                          </a:solidFill>
                          <a:latin typeface="+mj-lt"/>
                          <a:cs typeface="Arial"/>
                        </a:rPr>
                        <a:t>(%)</a:t>
                      </a:r>
                      <a:endParaRPr sz="1800">
                        <a:latin typeface="+mj-lt"/>
                        <a:cs typeface="Arial"/>
                      </a:endParaRPr>
                    </a:p>
                  </a:txBody>
                  <a:tcPr marL="0" marR="0" marT="45085" marB="0">
                    <a:lnL w="9525">
                      <a:solidFill>
                        <a:srgbClr val="1E1E1E"/>
                      </a:solidFill>
                      <a:prstDash val="solid"/>
                    </a:lnL>
                    <a:lnR w="9525">
                      <a:solidFill>
                        <a:srgbClr val="1E1E1E"/>
                      </a:solidFill>
                      <a:prstDash val="solid"/>
                    </a:lnR>
                    <a:lnT w="9525">
                      <a:solidFill>
                        <a:srgbClr val="1E1E1E"/>
                      </a:solidFill>
                      <a:prstDash val="solid"/>
                    </a:lnT>
                    <a:lnB w="9525">
                      <a:solidFill>
                        <a:srgbClr val="1E1E1E"/>
                      </a:solidFill>
                      <a:prstDash val="solid"/>
                    </a:lnB>
                    <a:solidFill>
                      <a:srgbClr val="0063A8"/>
                    </a:solidFill>
                  </a:tcPr>
                </a:tc>
                <a:tc hMerge="1">
                  <a:txBody>
                    <a:bodyPr/>
                    <a:lstStyle/>
                    <a:p>
                      <a:pPr marL="6350" algn="ctr">
                        <a:lnSpc>
                          <a:spcPts val="840"/>
                        </a:lnSpc>
                      </a:pPr>
                      <a:endParaRPr sz="1800">
                        <a:latin typeface="+mj-lt"/>
                        <a:cs typeface="Arial"/>
                      </a:endParaRPr>
                    </a:p>
                  </a:txBody>
                  <a:tcPr marL="0" marR="0" marT="45085" marB="0">
                    <a:lnL w="9525">
                      <a:solidFill>
                        <a:srgbClr val="1E1E1E"/>
                      </a:solidFill>
                      <a:prstDash val="solid"/>
                    </a:lnL>
                    <a:lnR w="9525">
                      <a:solidFill>
                        <a:srgbClr val="1E1E1E"/>
                      </a:solidFill>
                      <a:prstDash val="solid"/>
                    </a:lnR>
                    <a:lnT w="9525">
                      <a:solidFill>
                        <a:srgbClr val="1E1E1E"/>
                      </a:solidFill>
                      <a:prstDash val="solid"/>
                    </a:lnT>
                    <a:lnB w="9525" cap="flat" cmpd="sng" algn="ctr">
                      <a:solidFill>
                        <a:srgbClr val="1E1E1E"/>
                      </a:solidFill>
                      <a:prstDash val="solid"/>
                      <a:round/>
                      <a:headEnd type="none" w="med" len="med"/>
                      <a:tailEnd type="none" w="med" len="med"/>
                    </a:lnB>
                    <a:solidFill>
                      <a:srgbClr val="0063A8"/>
                    </a:solidFill>
                  </a:tcPr>
                </a:tc>
                <a:extLst>
                  <a:ext uri="{0D108BD9-81ED-4DB2-BD59-A6C34878D82A}">
                    <a16:rowId xmlns:a16="http://schemas.microsoft.com/office/drawing/2014/main" val="10000"/>
                  </a:ext>
                </a:extLst>
              </a:tr>
              <a:tr h="598506">
                <a:tc vMerge="1">
                  <a:txBody>
                    <a:bodyPr/>
                    <a:lstStyle/>
                    <a:p>
                      <a:pPr marL="3175" algn="ctr">
                        <a:lnSpc>
                          <a:spcPct val="100000"/>
                        </a:lnSpc>
                        <a:spcBef>
                          <a:spcPts val="220"/>
                        </a:spcBef>
                      </a:pPr>
                      <a:endParaRPr sz="1800">
                        <a:latin typeface="+mj-lt"/>
                        <a:cs typeface="Arial"/>
                      </a:endParaRPr>
                    </a:p>
                  </a:txBody>
                  <a:tcPr marL="0" marR="0" marT="27940" marB="0">
                    <a:lnL w="9525">
                      <a:solidFill>
                        <a:srgbClr val="1E1E1E"/>
                      </a:solidFill>
                      <a:prstDash val="solid"/>
                    </a:lnL>
                    <a:lnR w="9525" cap="flat" cmpd="sng" algn="ctr">
                      <a:solidFill>
                        <a:srgbClr val="1E1E1E"/>
                      </a:solidFill>
                      <a:prstDash val="solid"/>
                      <a:round/>
                      <a:headEnd type="none" w="med" len="med"/>
                      <a:tailEnd type="none" w="med" len="med"/>
                    </a:lnR>
                    <a:lnT w="9525">
                      <a:solidFill>
                        <a:srgbClr val="1E1E1E"/>
                      </a:solidFill>
                      <a:prstDash val="solid"/>
                    </a:lnT>
                    <a:lnB w="9525" cap="flat" cmpd="sng" algn="ctr">
                      <a:solidFill>
                        <a:srgbClr val="1E1E1E"/>
                      </a:solidFill>
                      <a:prstDash val="solid"/>
                      <a:round/>
                      <a:headEnd type="none" w="med" len="med"/>
                      <a:tailEnd type="none" w="med" len="med"/>
                    </a:lnB>
                  </a:tcPr>
                </a:tc>
                <a:tc>
                  <a:txBody>
                    <a:bodyPr/>
                    <a:lstStyle/>
                    <a:p>
                      <a:pPr marL="5715" algn="ctr">
                        <a:lnSpc>
                          <a:spcPct val="100000"/>
                        </a:lnSpc>
                        <a:spcBef>
                          <a:spcPts val="220"/>
                        </a:spcBef>
                      </a:pPr>
                      <a:r>
                        <a:rPr lang="en-IE" sz="1800" b="1">
                          <a:solidFill>
                            <a:schemeClr val="bg1"/>
                          </a:solidFill>
                          <a:latin typeface="+mj-lt"/>
                          <a:cs typeface="Arial"/>
                        </a:rPr>
                        <a:t>ORR</a:t>
                      </a:r>
                    </a:p>
                    <a:p>
                      <a:pPr marL="5715" algn="ctr">
                        <a:lnSpc>
                          <a:spcPct val="100000"/>
                        </a:lnSpc>
                        <a:spcBef>
                          <a:spcPts val="220"/>
                        </a:spcBef>
                      </a:pPr>
                      <a:r>
                        <a:rPr lang="en-IE" sz="1800" b="1">
                          <a:solidFill>
                            <a:schemeClr val="bg1"/>
                          </a:solidFill>
                          <a:latin typeface="+mj-lt"/>
                          <a:cs typeface="Arial"/>
                        </a:rPr>
                        <a:t>n/N (%)</a:t>
                      </a:r>
                      <a:endParaRPr sz="1800" b="1">
                        <a:solidFill>
                          <a:schemeClr val="bg1"/>
                        </a:solidFill>
                        <a:latin typeface="+mj-lt"/>
                        <a:cs typeface="Arial"/>
                      </a:endParaRPr>
                    </a:p>
                  </a:txBody>
                  <a:tcPr marL="0" marR="0" marT="27940" marB="0">
                    <a:lnL w="9525" cap="flat" cmpd="sng" algn="ctr">
                      <a:solidFill>
                        <a:srgbClr val="1E1E1E"/>
                      </a:solidFill>
                      <a:prstDash val="solid"/>
                      <a:round/>
                      <a:headEnd type="none" w="med" len="med"/>
                      <a:tailEnd type="none" w="med" len="med"/>
                    </a:lnL>
                    <a:lnR w="9525" cap="flat" cmpd="sng" algn="ctr">
                      <a:solidFill>
                        <a:srgbClr val="1E1E1E"/>
                      </a:solidFill>
                      <a:prstDash val="solid"/>
                      <a:round/>
                      <a:headEnd type="none" w="med" len="med"/>
                      <a:tailEnd type="none" w="med" len="med"/>
                    </a:lnR>
                    <a:lnT w="9525">
                      <a:solidFill>
                        <a:srgbClr val="1E1E1E"/>
                      </a:solidFill>
                      <a:prstDash val="solid"/>
                    </a:lnT>
                    <a:lnB w="9525" cap="flat" cmpd="sng" algn="ctr">
                      <a:solidFill>
                        <a:srgbClr val="1E1E1E"/>
                      </a:solidFill>
                      <a:prstDash val="solid"/>
                      <a:round/>
                      <a:headEnd type="none" w="med" len="med"/>
                      <a:tailEnd type="none" w="med" len="med"/>
                    </a:lnB>
                    <a:solidFill>
                      <a:srgbClr val="3B577E"/>
                    </a:solidFill>
                  </a:tcPr>
                </a:tc>
                <a:tc>
                  <a:txBody>
                    <a:bodyPr/>
                    <a:lstStyle/>
                    <a:p>
                      <a:pPr marL="5715" algn="ctr">
                        <a:lnSpc>
                          <a:spcPct val="100000"/>
                        </a:lnSpc>
                        <a:spcBef>
                          <a:spcPts val="220"/>
                        </a:spcBef>
                      </a:pPr>
                      <a:r>
                        <a:rPr lang="en-IE" sz="1800" b="1">
                          <a:solidFill>
                            <a:schemeClr val="bg1"/>
                          </a:solidFill>
                          <a:latin typeface="+mj-lt"/>
                          <a:cs typeface="Arial"/>
                        </a:rPr>
                        <a:t>ORR Odds Ratio</a:t>
                      </a:r>
                      <a:endParaRPr sz="1800" b="1">
                        <a:solidFill>
                          <a:schemeClr val="bg1"/>
                        </a:solidFill>
                        <a:latin typeface="+mj-lt"/>
                        <a:cs typeface="Arial"/>
                      </a:endParaRPr>
                    </a:p>
                  </a:txBody>
                  <a:tcPr marL="0" marR="0" marT="27940" marB="0">
                    <a:lnL w="9525" cap="flat" cmpd="sng" algn="ctr">
                      <a:solidFill>
                        <a:srgbClr val="1E1E1E"/>
                      </a:solidFill>
                      <a:prstDash val="solid"/>
                      <a:round/>
                      <a:headEnd type="none" w="med" len="med"/>
                      <a:tailEnd type="none" w="med" len="med"/>
                    </a:lnL>
                    <a:lnR w="9525" cap="flat" cmpd="sng" algn="ctr">
                      <a:solidFill>
                        <a:srgbClr val="1E1E1E"/>
                      </a:solidFill>
                      <a:prstDash val="solid"/>
                      <a:round/>
                      <a:headEnd type="none" w="med" len="med"/>
                      <a:tailEnd type="none" w="med" len="med"/>
                    </a:lnR>
                    <a:lnT w="9525" cap="flat" cmpd="sng" algn="ctr">
                      <a:solidFill>
                        <a:srgbClr val="1E1E1E"/>
                      </a:solidFill>
                      <a:prstDash val="solid"/>
                      <a:round/>
                      <a:headEnd type="none" w="med" len="med"/>
                      <a:tailEnd type="none" w="med" len="med"/>
                    </a:lnT>
                    <a:lnB w="9525" cap="flat" cmpd="sng" algn="ctr">
                      <a:solidFill>
                        <a:srgbClr val="1E1E1E"/>
                      </a:solidFill>
                      <a:prstDash val="solid"/>
                      <a:round/>
                      <a:headEnd type="none" w="med" len="med"/>
                      <a:tailEnd type="none" w="med" len="med"/>
                    </a:lnB>
                    <a:solidFill>
                      <a:srgbClr val="3B577E"/>
                    </a:solidFill>
                  </a:tcPr>
                </a:tc>
                <a:tc>
                  <a:txBody>
                    <a:bodyPr/>
                    <a:lstStyle/>
                    <a:p>
                      <a:pPr marL="6350" algn="ctr">
                        <a:lnSpc>
                          <a:spcPct val="100000"/>
                        </a:lnSpc>
                        <a:spcBef>
                          <a:spcPts val="220"/>
                        </a:spcBef>
                      </a:pPr>
                      <a:r>
                        <a:rPr lang="en-IE" sz="1800" b="1">
                          <a:solidFill>
                            <a:schemeClr val="bg1"/>
                          </a:solidFill>
                          <a:latin typeface="+mj-lt"/>
                          <a:cs typeface="Arial"/>
                        </a:rPr>
                        <a:t>ORR</a:t>
                      </a:r>
                    </a:p>
                    <a:p>
                      <a:pPr marL="6350" algn="ctr">
                        <a:lnSpc>
                          <a:spcPct val="100000"/>
                        </a:lnSpc>
                        <a:spcBef>
                          <a:spcPts val="220"/>
                        </a:spcBef>
                      </a:pPr>
                      <a:r>
                        <a:rPr lang="en-IE" sz="1800" b="1">
                          <a:solidFill>
                            <a:schemeClr val="bg1"/>
                          </a:solidFill>
                          <a:latin typeface="+mj-lt"/>
                          <a:cs typeface="Arial"/>
                        </a:rPr>
                        <a:t>n/N (%)</a:t>
                      </a:r>
                      <a:endParaRPr sz="1800" b="1">
                        <a:solidFill>
                          <a:schemeClr val="bg1"/>
                        </a:solidFill>
                        <a:latin typeface="+mj-lt"/>
                        <a:cs typeface="Arial"/>
                      </a:endParaRPr>
                    </a:p>
                  </a:txBody>
                  <a:tcPr marL="0" marR="0" marT="27940" marB="0">
                    <a:lnL w="9525" cap="flat" cmpd="sng" algn="ctr">
                      <a:solidFill>
                        <a:srgbClr val="1E1E1E"/>
                      </a:solidFill>
                      <a:prstDash val="solid"/>
                      <a:round/>
                      <a:headEnd type="none" w="med" len="med"/>
                      <a:tailEnd type="none" w="med" len="med"/>
                    </a:lnL>
                    <a:lnR w="9525" cap="flat" cmpd="sng" algn="ctr">
                      <a:solidFill>
                        <a:srgbClr val="1E1E1E"/>
                      </a:solidFill>
                      <a:prstDash val="solid"/>
                      <a:round/>
                      <a:headEnd type="none" w="med" len="med"/>
                      <a:tailEnd type="none" w="med" len="med"/>
                    </a:lnR>
                    <a:lnT w="9525">
                      <a:solidFill>
                        <a:srgbClr val="1E1E1E"/>
                      </a:solidFill>
                      <a:prstDash val="solid"/>
                    </a:lnT>
                    <a:lnB w="9525" cap="flat" cmpd="sng" algn="ctr">
                      <a:solidFill>
                        <a:srgbClr val="1E1E1E"/>
                      </a:solidFill>
                      <a:prstDash val="solid"/>
                      <a:round/>
                      <a:headEnd type="none" w="med" len="med"/>
                      <a:tailEnd type="none" w="med" len="med"/>
                    </a:lnB>
                    <a:solidFill>
                      <a:srgbClr val="0063A8"/>
                    </a:solidFill>
                  </a:tcPr>
                </a:tc>
                <a:tc>
                  <a:txBody>
                    <a:bodyPr/>
                    <a:lstStyle/>
                    <a:p>
                      <a:pPr marL="6350" algn="ctr">
                        <a:lnSpc>
                          <a:spcPct val="100000"/>
                        </a:lnSpc>
                        <a:spcBef>
                          <a:spcPts val="220"/>
                        </a:spcBef>
                      </a:pPr>
                      <a:r>
                        <a:rPr lang="en-IE" sz="1800" b="1">
                          <a:solidFill>
                            <a:schemeClr val="bg1"/>
                          </a:solidFill>
                          <a:latin typeface="+mj-lt"/>
                          <a:cs typeface="Arial"/>
                        </a:rPr>
                        <a:t>ORR Odds Ratio</a:t>
                      </a:r>
                      <a:endParaRPr sz="1800" b="1">
                        <a:solidFill>
                          <a:schemeClr val="bg1"/>
                        </a:solidFill>
                        <a:latin typeface="+mj-lt"/>
                        <a:cs typeface="Arial"/>
                      </a:endParaRPr>
                    </a:p>
                  </a:txBody>
                  <a:tcPr marL="0" marR="0" marT="27940" marB="0">
                    <a:lnL w="9525" cap="flat" cmpd="sng" algn="ctr">
                      <a:solidFill>
                        <a:srgbClr val="1E1E1E"/>
                      </a:solidFill>
                      <a:prstDash val="solid"/>
                      <a:round/>
                      <a:headEnd type="none" w="med" len="med"/>
                      <a:tailEnd type="none" w="med" len="med"/>
                    </a:lnL>
                    <a:lnR w="9525">
                      <a:solidFill>
                        <a:srgbClr val="1E1E1E"/>
                      </a:solidFill>
                      <a:prstDash val="solid"/>
                    </a:lnR>
                    <a:lnT w="9525" cap="flat" cmpd="sng" algn="ctr">
                      <a:solidFill>
                        <a:srgbClr val="1E1E1E"/>
                      </a:solidFill>
                      <a:prstDash val="solid"/>
                      <a:round/>
                      <a:headEnd type="none" w="med" len="med"/>
                      <a:tailEnd type="none" w="med" len="med"/>
                    </a:lnT>
                    <a:lnB w="9525" cap="flat" cmpd="sng" algn="ctr">
                      <a:solidFill>
                        <a:srgbClr val="1E1E1E"/>
                      </a:solidFill>
                      <a:prstDash val="solid"/>
                      <a:round/>
                      <a:headEnd type="none" w="med" len="med"/>
                      <a:tailEnd type="none" w="med" len="med"/>
                    </a:lnB>
                    <a:solidFill>
                      <a:srgbClr val="0063A8"/>
                    </a:solidFill>
                  </a:tcPr>
                </a:tc>
                <a:extLst>
                  <a:ext uri="{0D108BD9-81ED-4DB2-BD59-A6C34878D82A}">
                    <a16:rowId xmlns:a16="http://schemas.microsoft.com/office/drawing/2014/main" val="2232539309"/>
                  </a:ext>
                </a:extLst>
              </a:tr>
              <a:tr h="598506">
                <a:tc>
                  <a:txBody>
                    <a:bodyPr/>
                    <a:lstStyle/>
                    <a:p>
                      <a:pPr marL="1905" algn="ctr">
                        <a:lnSpc>
                          <a:spcPct val="100000"/>
                        </a:lnSpc>
                        <a:spcBef>
                          <a:spcPts val="220"/>
                        </a:spcBef>
                      </a:pPr>
                      <a:r>
                        <a:rPr sz="1800" b="1" spc="-25">
                          <a:solidFill>
                            <a:srgbClr val="1E1E1E"/>
                          </a:solidFill>
                          <a:latin typeface="+mj-lt"/>
                          <a:cs typeface="Arial"/>
                        </a:rPr>
                        <a:t>SG</a:t>
                      </a:r>
                      <a:endParaRPr sz="1800">
                        <a:latin typeface="+mj-lt"/>
                        <a:cs typeface="Arial"/>
                      </a:endParaRPr>
                    </a:p>
                  </a:txBody>
                  <a:tcPr marL="0" marR="0" marT="27940" marB="0">
                    <a:lnL w="9525">
                      <a:solidFill>
                        <a:srgbClr val="1E1E1E"/>
                      </a:solidFill>
                      <a:prstDash val="solid"/>
                    </a:lnL>
                    <a:lnR w="9525" cap="flat" cmpd="sng" algn="ctr">
                      <a:solidFill>
                        <a:srgbClr val="1E1E1E"/>
                      </a:solidFill>
                      <a:prstDash val="solid"/>
                      <a:round/>
                      <a:headEnd type="none" w="med" len="med"/>
                      <a:tailEnd type="none" w="med" len="med"/>
                    </a:lnR>
                    <a:lnT w="9525">
                      <a:solidFill>
                        <a:srgbClr val="1E1E1E"/>
                      </a:solidFill>
                      <a:prstDash val="solid"/>
                    </a:lnT>
                    <a:lnB w="9525" cap="flat" cmpd="sng" algn="ctr">
                      <a:solidFill>
                        <a:srgbClr val="1E1E1E"/>
                      </a:solidFill>
                      <a:prstDash val="solid"/>
                      <a:round/>
                      <a:headEnd type="none" w="med" len="med"/>
                      <a:tailEnd type="none" w="med" len="med"/>
                    </a:lnB>
                  </a:tcPr>
                </a:tc>
                <a:tc>
                  <a:txBody>
                    <a:bodyPr/>
                    <a:lstStyle/>
                    <a:p>
                      <a:pPr marL="5715" algn="ctr">
                        <a:lnSpc>
                          <a:spcPct val="100000"/>
                        </a:lnSpc>
                        <a:spcBef>
                          <a:spcPts val="220"/>
                        </a:spcBef>
                      </a:pPr>
                      <a:r>
                        <a:rPr sz="1800">
                          <a:solidFill>
                            <a:srgbClr val="1E1E1E"/>
                          </a:solidFill>
                          <a:latin typeface="+mj-lt"/>
                          <a:cs typeface="Arial"/>
                        </a:rPr>
                        <a:t>9/41</a:t>
                      </a:r>
                      <a:r>
                        <a:rPr sz="1800" spc="40">
                          <a:solidFill>
                            <a:srgbClr val="1E1E1E"/>
                          </a:solidFill>
                          <a:latin typeface="+mj-lt"/>
                          <a:cs typeface="Arial"/>
                        </a:rPr>
                        <a:t> </a:t>
                      </a:r>
                      <a:r>
                        <a:rPr sz="1800" spc="-10">
                          <a:solidFill>
                            <a:srgbClr val="1E1E1E"/>
                          </a:solidFill>
                          <a:latin typeface="+mj-lt"/>
                          <a:cs typeface="Arial"/>
                        </a:rPr>
                        <a:t>(22.0)</a:t>
                      </a:r>
                      <a:endParaRPr sz="1800">
                        <a:latin typeface="+mj-lt"/>
                        <a:cs typeface="Arial"/>
                      </a:endParaRPr>
                    </a:p>
                  </a:txBody>
                  <a:tcPr marL="0" marR="0" marT="27940" marB="0">
                    <a:lnL w="9525" cap="flat" cmpd="sng" algn="ctr">
                      <a:solidFill>
                        <a:srgbClr val="1E1E1E"/>
                      </a:solidFill>
                      <a:prstDash val="solid"/>
                      <a:round/>
                      <a:headEnd type="none" w="med" len="med"/>
                      <a:tailEnd type="none" w="med" len="med"/>
                    </a:lnL>
                    <a:lnR w="9525" cap="flat" cmpd="sng" algn="ctr">
                      <a:solidFill>
                        <a:srgbClr val="1E1E1E"/>
                      </a:solidFill>
                      <a:prstDash val="solid"/>
                      <a:round/>
                      <a:headEnd type="none" w="med" len="med"/>
                      <a:tailEnd type="none" w="med" len="med"/>
                    </a:lnR>
                    <a:lnT w="9525">
                      <a:solidFill>
                        <a:srgbClr val="1E1E1E"/>
                      </a:solidFill>
                      <a:prstDash val="solid"/>
                    </a:lnT>
                    <a:lnB w="9525" cap="flat" cmpd="sng" algn="ctr">
                      <a:solidFill>
                        <a:srgbClr val="1E1E1E"/>
                      </a:solidFill>
                      <a:prstDash val="solid"/>
                      <a:round/>
                      <a:headEnd type="none" w="med" len="med"/>
                      <a:tailEnd type="none" w="med" len="med"/>
                    </a:lnB>
                  </a:tcPr>
                </a:tc>
                <a:tc rowSpan="2">
                  <a:txBody>
                    <a:bodyPr/>
                    <a:lstStyle/>
                    <a:p>
                      <a:pPr marL="5715" algn="ctr">
                        <a:lnSpc>
                          <a:spcPct val="100000"/>
                        </a:lnSpc>
                        <a:spcBef>
                          <a:spcPts val="220"/>
                        </a:spcBef>
                      </a:pPr>
                      <a:endParaRPr lang="en-IE" sz="1800">
                        <a:latin typeface="+mj-lt"/>
                        <a:cs typeface="Arial"/>
                      </a:endParaRPr>
                    </a:p>
                    <a:p>
                      <a:pPr marL="5715" algn="ctr">
                        <a:lnSpc>
                          <a:spcPct val="100000"/>
                        </a:lnSpc>
                        <a:spcBef>
                          <a:spcPts val="220"/>
                        </a:spcBef>
                      </a:pPr>
                      <a:r>
                        <a:rPr lang="en-IE" sz="1800">
                          <a:latin typeface="+mj-lt"/>
                          <a:cs typeface="Arial"/>
                        </a:rPr>
                        <a:t>1.6 (0.5-5.0)</a:t>
                      </a:r>
                      <a:endParaRPr sz="1800">
                        <a:latin typeface="+mj-lt"/>
                        <a:cs typeface="Arial"/>
                      </a:endParaRPr>
                    </a:p>
                  </a:txBody>
                  <a:tcPr marL="0" marR="0" marT="27940" marB="0">
                    <a:lnL w="9525" cap="flat" cmpd="sng" algn="ctr">
                      <a:solidFill>
                        <a:srgbClr val="1E1E1E"/>
                      </a:solidFill>
                      <a:prstDash val="solid"/>
                      <a:round/>
                      <a:headEnd type="none" w="med" len="med"/>
                      <a:tailEnd type="none" w="med" len="med"/>
                    </a:lnL>
                    <a:lnR w="9525" cap="flat" cmpd="sng" algn="ctr">
                      <a:solidFill>
                        <a:srgbClr val="1E1E1E"/>
                      </a:solidFill>
                      <a:prstDash val="solid"/>
                      <a:round/>
                      <a:headEnd type="none" w="med" len="med"/>
                      <a:tailEnd type="none" w="med" len="med"/>
                    </a:lnR>
                    <a:lnT w="9525" cap="flat" cmpd="sng" algn="ctr">
                      <a:solidFill>
                        <a:srgbClr val="1E1E1E"/>
                      </a:solidFill>
                      <a:prstDash val="solid"/>
                      <a:round/>
                      <a:headEnd type="none" w="med" len="med"/>
                      <a:tailEnd type="none" w="med" len="med"/>
                    </a:lnT>
                    <a:lnB w="9525">
                      <a:solidFill>
                        <a:srgbClr val="1E1E1E"/>
                      </a:solidFill>
                      <a:prstDash val="solid"/>
                    </a:lnB>
                  </a:tcPr>
                </a:tc>
                <a:tc>
                  <a:txBody>
                    <a:bodyPr/>
                    <a:lstStyle/>
                    <a:p>
                      <a:pPr marL="6350" marR="0" lvl="0" indent="0" algn="ctr" defTabSz="914400" rtl="0" eaLnBrk="1" fontAlgn="auto" latinLnBrk="0" hangingPunct="1">
                        <a:lnSpc>
                          <a:spcPct val="100000"/>
                        </a:lnSpc>
                        <a:spcBef>
                          <a:spcPts val="220"/>
                        </a:spcBef>
                        <a:spcAft>
                          <a:spcPts val="0"/>
                        </a:spcAft>
                        <a:buClrTx/>
                        <a:buSzTx/>
                        <a:buFontTx/>
                        <a:buNone/>
                        <a:tabLst/>
                        <a:defRPr/>
                      </a:pPr>
                      <a:r>
                        <a:rPr lang="en-IE" sz="1800" kern="1200">
                          <a:solidFill>
                            <a:srgbClr val="1E1E1E"/>
                          </a:solidFill>
                          <a:latin typeface="+mn-lt"/>
                          <a:ea typeface="+mn-ea"/>
                          <a:cs typeface="Arial"/>
                        </a:rPr>
                        <a:t>11/59</a:t>
                      </a:r>
                      <a:r>
                        <a:rPr lang="en-IE" sz="1800" kern="1200" spc="50">
                          <a:solidFill>
                            <a:srgbClr val="1E1E1E"/>
                          </a:solidFill>
                          <a:latin typeface="+mn-lt"/>
                          <a:ea typeface="+mn-ea"/>
                          <a:cs typeface="Arial"/>
                        </a:rPr>
                        <a:t> </a:t>
                      </a:r>
                      <a:r>
                        <a:rPr lang="en-IE" sz="1800" kern="1200" spc="-10">
                          <a:solidFill>
                            <a:srgbClr val="1E1E1E"/>
                          </a:solidFill>
                          <a:latin typeface="+mn-lt"/>
                          <a:ea typeface="+mn-ea"/>
                          <a:cs typeface="Arial"/>
                        </a:rPr>
                        <a:t>(18.6)</a:t>
                      </a:r>
                      <a:endParaRPr lang="en-IE" sz="1800" kern="1200">
                        <a:solidFill>
                          <a:schemeClr val="tx1"/>
                        </a:solidFill>
                        <a:latin typeface="+mn-lt"/>
                        <a:ea typeface="+mn-ea"/>
                        <a:cs typeface="Arial"/>
                      </a:endParaRPr>
                    </a:p>
                    <a:p>
                      <a:pPr marL="6350" algn="ctr">
                        <a:lnSpc>
                          <a:spcPct val="100000"/>
                        </a:lnSpc>
                        <a:spcBef>
                          <a:spcPts val="220"/>
                        </a:spcBef>
                      </a:pPr>
                      <a:endParaRPr sz="1800">
                        <a:latin typeface="+mj-lt"/>
                        <a:cs typeface="Arial"/>
                      </a:endParaRPr>
                    </a:p>
                  </a:txBody>
                  <a:tcPr marL="0" marR="0" marT="27940" marB="0">
                    <a:lnL w="9525" cap="flat" cmpd="sng" algn="ctr">
                      <a:solidFill>
                        <a:srgbClr val="1E1E1E"/>
                      </a:solidFill>
                      <a:prstDash val="solid"/>
                      <a:round/>
                      <a:headEnd type="none" w="med" len="med"/>
                      <a:tailEnd type="none" w="med" len="med"/>
                    </a:lnL>
                    <a:lnR w="9525" cap="flat" cmpd="sng" algn="ctr">
                      <a:solidFill>
                        <a:srgbClr val="1E1E1E"/>
                      </a:solidFill>
                      <a:prstDash val="solid"/>
                      <a:round/>
                      <a:headEnd type="none" w="med" len="med"/>
                      <a:tailEnd type="none" w="med" len="med"/>
                    </a:lnR>
                    <a:lnT w="9525">
                      <a:solidFill>
                        <a:srgbClr val="1E1E1E"/>
                      </a:solidFill>
                      <a:prstDash val="solid"/>
                    </a:lnT>
                    <a:lnB w="9525" cap="flat" cmpd="sng" algn="ctr">
                      <a:solidFill>
                        <a:srgbClr val="1E1E1E"/>
                      </a:solidFill>
                      <a:prstDash val="solid"/>
                      <a:round/>
                      <a:headEnd type="none" w="med" len="med"/>
                      <a:tailEnd type="none" w="med" len="med"/>
                    </a:lnB>
                  </a:tcPr>
                </a:tc>
                <a:tc rowSpan="2">
                  <a:txBody>
                    <a:bodyPr/>
                    <a:lstStyle/>
                    <a:p>
                      <a:pPr marL="6350" algn="ctr">
                        <a:lnSpc>
                          <a:spcPct val="100000"/>
                        </a:lnSpc>
                        <a:spcBef>
                          <a:spcPts val="220"/>
                        </a:spcBef>
                      </a:pPr>
                      <a:endParaRPr lang="en-IE" sz="1800">
                        <a:latin typeface="+mj-lt"/>
                        <a:cs typeface="Arial"/>
                      </a:endParaRPr>
                    </a:p>
                    <a:p>
                      <a:pPr marL="6350" algn="ctr">
                        <a:lnSpc>
                          <a:spcPct val="100000"/>
                        </a:lnSpc>
                        <a:spcBef>
                          <a:spcPts val="220"/>
                        </a:spcBef>
                      </a:pPr>
                      <a:r>
                        <a:rPr lang="en-IE" sz="1800">
                          <a:latin typeface="+mj-lt"/>
                          <a:cs typeface="Arial"/>
                        </a:rPr>
                        <a:t>4.0 (1.0-15.1)</a:t>
                      </a:r>
                      <a:endParaRPr sz="1800">
                        <a:latin typeface="+mj-lt"/>
                        <a:cs typeface="Arial"/>
                      </a:endParaRPr>
                    </a:p>
                  </a:txBody>
                  <a:tcPr marL="0" marR="0" marT="27940" marB="0">
                    <a:lnL w="9525" cap="flat" cmpd="sng" algn="ctr">
                      <a:solidFill>
                        <a:srgbClr val="1E1E1E"/>
                      </a:solidFill>
                      <a:prstDash val="solid"/>
                      <a:round/>
                      <a:headEnd type="none" w="med" len="med"/>
                      <a:tailEnd type="none" w="med" len="med"/>
                    </a:lnL>
                    <a:lnR w="9525">
                      <a:solidFill>
                        <a:srgbClr val="1E1E1E"/>
                      </a:solidFill>
                      <a:prstDash val="solid"/>
                    </a:lnR>
                    <a:lnT w="9525" cap="flat" cmpd="sng" algn="ctr">
                      <a:solidFill>
                        <a:srgbClr val="1E1E1E"/>
                      </a:solidFill>
                      <a:prstDash val="solid"/>
                      <a:round/>
                      <a:headEnd type="none" w="med" len="med"/>
                      <a:tailEnd type="none" w="med" len="med"/>
                    </a:lnT>
                    <a:lnB w="9525">
                      <a:solidFill>
                        <a:srgbClr val="1E1E1E"/>
                      </a:solidFill>
                      <a:prstDash val="solid"/>
                    </a:lnB>
                  </a:tcPr>
                </a:tc>
                <a:extLst>
                  <a:ext uri="{0D108BD9-81ED-4DB2-BD59-A6C34878D82A}">
                    <a16:rowId xmlns:a16="http://schemas.microsoft.com/office/drawing/2014/main" val="2280350880"/>
                  </a:ext>
                </a:extLst>
              </a:tr>
              <a:tr h="598506">
                <a:tc>
                  <a:txBody>
                    <a:bodyPr/>
                    <a:lstStyle/>
                    <a:p>
                      <a:pPr marL="3175" algn="ctr">
                        <a:lnSpc>
                          <a:spcPct val="100000"/>
                        </a:lnSpc>
                        <a:spcBef>
                          <a:spcPts val="220"/>
                        </a:spcBef>
                      </a:pPr>
                      <a:r>
                        <a:rPr sz="1800" b="1" spc="-25">
                          <a:solidFill>
                            <a:srgbClr val="1E1E1E"/>
                          </a:solidFill>
                          <a:latin typeface="+mj-lt"/>
                          <a:cs typeface="Arial"/>
                        </a:rPr>
                        <a:t>TPC</a:t>
                      </a:r>
                      <a:endParaRPr sz="1800">
                        <a:latin typeface="+mj-lt"/>
                        <a:cs typeface="Arial"/>
                      </a:endParaRPr>
                    </a:p>
                  </a:txBody>
                  <a:tcPr marL="0" marR="0" marT="27940" marB="0">
                    <a:lnL w="9525">
                      <a:solidFill>
                        <a:srgbClr val="1E1E1E"/>
                      </a:solidFill>
                      <a:prstDash val="solid"/>
                    </a:lnL>
                    <a:lnR w="9525">
                      <a:solidFill>
                        <a:srgbClr val="1E1E1E"/>
                      </a:solidFill>
                      <a:prstDash val="solid"/>
                    </a:lnR>
                    <a:lnT w="9525" cap="flat" cmpd="sng" algn="ctr">
                      <a:solidFill>
                        <a:srgbClr val="1E1E1E"/>
                      </a:solidFill>
                      <a:prstDash val="solid"/>
                      <a:round/>
                      <a:headEnd type="none" w="med" len="med"/>
                      <a:tailEnd type="none" w="med" len="med"/>
                    </a:lnT>
                    <a:lnB w="9525">
                      <a:solidFill>
                        <a:srgbClr val="1E1E1E"/>
                      </a:solidFill>
                      <a:prstDash val="solid"/>
                    </a:lnB>
                  </a:tcPr>
                </a:tc>
                <a:tc>
                  <a:txBody>
                    <a:bodyPr/>
                    <a:lstStyle/>
                    <a:p>
                      <a:pPr marL="5715" algn="ctr">
                        <a:lnSpc>
                          <a:spcPct val="100000"/>
                        </a:lnSpc>
                        <a:spcBef>
                          <a:spcPts val="220"/>
                        </a:spcBef>
                      </a:pPr>
                      <a:r>
                        <a:rPr sz="1800">
                          <a:solidFill>
                            <a:srgbClr val="1E1E1E"/>
                          </a:solidFill>
                          <a:latin typeface="+mj-lt"/>
                          <a:cs typeface="Arial"/>
                        </a:rPr>
                        <a:t>6/40</a:t>
                      </a:r>
                      <a:r>
                        <a:rPr sz="1800" spc="40">
                          <a:solidFill>
                            <a:srgbClr val="1E1E1E"/>
                          </a:solidFill>
                          <a:latin typeface="+mj-lt"/>
                          <a:cs typeface="Arial"/>
                        </a:rPr>
                        <a:t> </a:t>
                      </a:r>
                      <a:r>
                        <a:rPr sz="1800" spc="-10">
                          <a:solidFill>
                            <a:srgbClr val="1E1E1E"/>
                          </a:solidFill>
                          <a:latin typeface="+mj-lt"/>
                          <a:cs typeface="Arial"/>
                        </a:rPr>
                        <a:t>(15.0)</a:t>
                      </a:r>
                      <a:endParaRPr sz="1800">
                        <a:latin typeface="+mj-lt"/>
                        <a:cs typeface="Arial"/>
                      </a:endParaRPr>
                    </a:p>
                  </a:txBody>
                  <a:tcPr marL="0" marR="0" marT="27940" marB="0">
                    <a:lnL w="9525">
                      <a:solidFill>
                        <a:srgbClr val="1E1E1E"/>
                      </a:solidFill>
                      <a:prstDash val="solid"/>
                    </a:lnL>
                    <a:lnR w="9525">
                      <a:solidFill>
                        <a:srgbClr val="1E1E1E"/>
                      </a:solidFill>
                      <a:prstDash val="solid"/>
                    </a:lnR>
                    <a:lnT w="9525" cap="flat" cmpd="sng" algn="ctr">
                      <a:solidFill>
                        <a:srgbClr val="1E1E1E"/>
                      </a:solidFill>
                      <a:prstDash val="solid"/>
                      <a:round/>
                      <a:headEnd type="none" w="med" len="med"/>
                      <a:tailEnd type="none" w="med" len="med"/>
                    </a:lnT>
                    <a:lnB w="9525">
                      <a:solidFill>
                        <a:srgbClr val="1E1E1E"/>
                      </a:solidFill>
                      <a:prstDash val="solid"/>
                    </a:lnB>
                  </a:tcPr>
                </a:tc>
                <a:tc vMerge="1">
                  <a:txBody>
                    <a:bodyPr/>
                    <a:lstStyle/>
                    <a:p>
                      <a:pPr marL="5715" algn="ctr">
                        <a:lnSpc>
                          <a:spcPct val="100000"/>
                        </a:lnSpc>
                        <a:spcBef>
                          <a:spcPts val="220"/>
                        </a:spcBef>
                      </a:pPr>
                      <a:endParaRPr sz="1800">
                        <a:latin typeface="+mj-lt"/>
                        <a:cs typeface="Arial"/>
                      </a:endParaRPr>
                    </a:p>
                  </a:txBody>
                  <a:tcPr marL="0" marR="0" marT="27940" marB="0">
                    <a:lnL w="9525" cap="flat" cmpd="sng" algn="ctr">
                      <a:solidFill>
                        <a:srgbClr val="1E1E1E"/>
                      </a:solidFill>
                      <a:prstDash val="solid"/>
                      <a:round/>
                      <a:headEnd type="none" w="med" len="med"/>
                      <a:tailEnd type="none" w="med" len="med"/>
                    </a:lnL>
                    <a:lnR w="9525">
                      <a:solidFill>
                        <a:srgbClr val="1E1E1E"/>
                      </a:solidFill>
                      <a:prstDash val="solid"/>
                    </a:lnR>
                    <a:lnT w="9525" cap="flat" cmpd="sng" algn="ctr">
                      <a:solidFill>
                        <a:srgbClr val="1E1E1E"/>
                      </a:solidFill>
                      <a:prstDash val="solid"/>
                      <a:round/>
                      <a:headEnd type="none" w="med" len="med"/>
                      <a:tailEnd type="none" w="med" len="med"/>
                    </a:lnT>
                    <a:lnB w="9525">
                      <a:solidFill>
                        <a:srgbClr val="1E1E1E"/>
                      </a:solidFill>
                      <a:prstDash val="solid"/>
                    </a:lnB>
                  </a:tcPr>
                </a:tc>
                <a:tc>
                  <a:txBody>
                    <a:bodyPr/>
                    <a:lstStyle/>
                    <a:p>
                      <a:pPr marL="6350" algn="ctr">
                        <a:lnSpc>
                          <a:spcPct val="100000"/>
                        </a:lnSpc>
                        <a:spcBef>
                          <a:spcPts val="220"/>
                        </a:spcBef>
                      </a:pPr>
                      <a:r>
                        <a:rPr sz="1800">
                          <a:solidFill>
                            <a:srgbClr val="1E1E1E"/>
                          </a:solidFill>
                          <a:latin typeface="+mj-lt"/>
                          <a:cs typeface="Arial"/>
                        </a:rPr>
                        <a:t>3/55</a:t>
                      </a:r>
                      <a:r>
                        <a:rPr sz="1800" spc="40">
                          <a:solidFill>
                            <a:srgbClr val="1E1E1E"/>
                          </a:solidFill>
                          <a:latin typeface="+mj-lt"/>
                          <a:cs typeface="Arial"/>
                        </a:rPr>
                        <a:t> </a:t>
                      </a:r>
                      <a:r>
                        <a:rPr sz="1800" spc="-10">
                          <a:solidFill>
                            <a:srgbClr val="1E1E1E"/>
                          </a:solidFill>
                          <a:latin typeface="+mj-lt"/>
                          <a:cs typeface="Arial"/>
                        </a:rPr>
                        <a:t>(5.5)</a:t>
                      </a:r>
                      <a:endParaRPr sz="1800">
                        <a:latin typeface="+mj-lt"/>
                        <a:cs typeface="Arial"/>
                      </a:endParaRPr>
                    </a:p>
                  </a:txBody>
                  <a:tcPr marL="0" marR="0" marT="27940" marB="0">
                    <a:lnL w="9525">
                      <a:solidFill>
                        <a:srgbClr val="1E1E1E"/>
                      </a:solidFill>
                      <a:prstDash val="solid"/>
                    </a:lnL>
                    <a:lnR w="9525" cap="flat" cmpd="sng" algn="ctr">
                      <a:solidFill>
                        <a:srgbClr val="1E1E1E"/>
                      </a:solidFill>
                      <a:prstDash val="solid"/>
                      <a:round/>
                      <a:headEnd type="none" w="med" len="med"/>
                      <a:tailEnd type="none" w="med" len="med"/>
                    </a:lnR>
                    <a:lnT w="9525">
                      <a:solidFill>
                        <a:srgbClr val="1E1E1E"/>
                      </a:solidFill>
                      <a:prstDash val="solid"/>
                    </a:lnT>
                    <a:lnB w="9525">
                      <a:solidFill>
                        <a:srgbClr val="1E1E1E"/>
                      </a:solidFill>
                      <a:prstDash val="solid"/>
                    </a:lnB>
                  </a:tcPr>
                </a:tc>
                <a:tc vMerge="1">
                  <a:txBody>
                    <a:bodyPr/>
                    <a:lstStyle/>
                    <a:p>
                      <a:pPr marL="6350" algn="ctr">
                        <a:lnSpc>
                          <a:spcPct val="100000"/>
                        </a:lnSpc>
                        <a:spcBef>
                          <a:spcPts val="220"/>
                        </a:spcBef>
                      </a:pPr>
                      <a:endParaRPr sz="1800">
                        <a:latin typeface="+mj-lt"/>
                        <a:cs typeface="Arial"/>
                      </a:endParaRPr>
                    </a:p>
                  </a:txBody>
                  <a:tcPr marL="0" marR="0" marT="27940" marB="0">
                    <a:lnL w="9525">
                      <a:solidFill>
                        <a:srgbClr val="1E1E1E"/>
                      </a:solidFill>
                      <a:prstDash val="solid"/>
                    </a:lnL>
                    <a:lnR w="9525">
                      <a:solidFill>
                        <a:srgbClr val="1E1E1E"/>
                      </a:solidFill>
                      <a:prstDash val="solid"/>
                    </a:lnR>
                    <a:lnT w="9525" cap="flat" cmpd="sng" algn="ctr">
                      <a:solidFill>
                        <a:srgbClr val="1E1E1E"/>
                      </a:solidFill>
                      <a:prstDash val="solid"/>
                      <a:round/>
                      <a:headEnd type="none" w="med" len="med"/>
                      <a:tailEnd type="none" w="med" len="med"/>
                    </a:lnT>
                    <a:lnB w="9525">
                      <a:solidFill>
                        <a:srgbClr val="1E1E1E"/>
                      </a:solidFill>
                      <a:prstDash val="solid"/>
                    </a:lnB>
                  </a:tcPr>
                </a:tc>
                <a:extLst>
                  <a:ext uri="{0D108BD9-81ED-4DB2-BD59-A6C34878D82A}">
                    <a16:rowId xmlns:a16="http://schemas.microsoft.com/office/drawing/2014/main" val="10001"/>
                  </a:ext>
                </a:extLst>
              </a:tr>
            </a:tbl>
          </a:graphicData>
        </a:graphic>
      </p:graphicFrame>
      <p:sp>
        <p:nvSpPr>
          <p:cNvPr id="7" name="TextBox 6">
            <a:extLst>
              <a:ext uri="{FF2B5EF4-FFF2-40B4-BE49-F238E27FC236}">
                <a16:creationId xmlns:a16="http://schemas.microsoft.com/office/drawing/2014/main" id="{7A4CED1E-D5D2-A8B8-DECE-34D1BDDD3183}"/>
              </a:ext>
            </a:extLst>
          </p:cNvPr>
          <p:cNvSpPr txBox="1"/>
          <p:nvPr/>
        </p:nvSpPr>
        <p:spPr>
          <a:xfrm>
            <a:off x="1904214" y="5337422"/>
            <a:ext cx="8257882"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BE, biomarker evaluable; DDR, DNA damage response; MUT, mutant; ORR, objective response rate; SG, </a:t>
            </a:r>
            <a:r>
              <a:rPr kumimoji="0" lang="en-IE" sz="10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mn-cs"/>
              </a:rPr>
              <a:t>sacituzumab</a:t>
            </a:r>
            <a:r>
              <a:rPr kumimoji="0" lang="en-IE"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 </a:t>
            </a:r>
            <a:r>
              <a:rPr kumimoji="0" lang="en-IE" sz="10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mn-cs"/>
              </a:rPr>
              <a:t>govitecan</a:t>
            </a:r>
            <a:r>
              <a:rPr kumimoji="0" lang="en-IE"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rPr>
              <a:t>; TPC, treatment of physician’s choice; WT, wild type.</a:t>
            </a:r>
          </a:p>
        </p:txBody>
      </p:sp>
      <p:sp>
        <p:nvSpPr>
          <p:cNvPr id="8" name="object 56">
            <a:extLst>
              <a:ext uri="{FF2B5EF4-FFF2-40B4-BE49-F238E27FC236}">
                <a16:creationId xmlns:a16="http://schemas.microsoft.com/office/drawing/2014/main" id="{55026950-4CF6-8AB6-5182-11D462470A14}"/>
              </a:ext>
            </a:extLst>
          </p:cNvPr>
          <p:cNvSpPr txBox="1"/>
          <p:nvPr/>
        </p:nvSpPr>
        <p:spPr>
          <a:xfrm>
            <a:off x="1904214" y="2183677"/>
            <a:ext cx="4912222" cy="178895"/>
          </a:xfrm>
          <a:prstGeom prst="rect">
            <a:avLst/>
          </a:prstGeom>
        </p:spPr>
        <p:txBody>
          <a:bodyPr vert="horz" wrap="square" lIns="0" tIns="17145" rIns="0" bIns="0" rtlCol="0">
            <a:spAutoFit/>
          </a:bodyPr>
          <a:lstStyle/>
          <a:p>
            <a:pPr marL="12700" marR="0" lvl="0" indent="0" algn="l" defTabSz="914400" rtl="0" eaLnBrk="1" fontAlgn="auto" latinLnBrk="0" hangingPunct="1">
              <a:lnSpc>
                <a:spcPct val="100000"/>
              </a:lnSpc>
              <a:spcBef>
                <a:spcPts val="135"/>
              </a:spcBef>
              <a:spcAft>
                <a:spcPts val="0"/>
              </a:spcAft>
              <a:buClrTx/>
              <a:buSzTx/>
              <a:buFontTx/>
              <a:buNone/>
              <a:tabLst/>
              <a:defRPr/>
            </a:pPr>
            <a:r>
              <a:rPr kumimoji="0" sz="1050" b="1" i="0" u="none" strike="noStrike" kern="1200" cap="none" spc="0" normalizeH="0" baseline="0" noProof="0">
                <a:ln>
                  <a:noFill/>
                </a:ln>
                <a:solidFill>
                  <a:srgbClr val="002060"/>
                </a:solidFill>
                <a:effectLst/>
                <a:uLnTx/>
                <a:uFillTx/>
                <a:latin typeface="Century Gothic" panose="020F0302020204030204"/>
                <a:ea typeface="+mn-ea"/>
                <a:cs typeface="Arial"/>
              </a:rPr>
              <a:t>Table 2. ORR of Patients With or Without DDR Mutations in the BE Population</a:t>
            </a:r>
          </a:p>
        </p:txBody>
      </p:sp>
      <p:sp>
        <p:nvSpPr>
          <p:cNvPr id="10" name="TextBox 9">
            <a:extLst>
              <a:ext uri="{FF2B5EF4-FFF2-40B4-BE49-F238E27FC236}">
                <a16:creationId xmlns:a16="http://schemas.microsoft.com/office/drawing/2014/main" id="{C58858F7-D022-5446-306D-0BAC13F59C13}"/>
              </a:ext>
            </a:extLst>
          </p:cNvPr>
          <p:cNvSpPr txBox="1"/>
          <p:nvPr/>
        </p:nvSpPr>
        <p:spPr>
          <a:xfrm>
            <a:off x="577850" y="6476847"/>
            <a:ext cx="6096000"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1. </a:t>
            </a:r>
            <a:r>
              <a:rPr kumimoji="0" lang="es-ES"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Bardia A et al. ASCO 2024 #1075</a:t>
            </a:r>
            <a:r>
              <a:rPr kumimoji="0" lang="en-IE"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 </a:t>
            </a:r>
            <a:endParaRPr kumimoji="0" lang="en-IE"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1335954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F4EBA-9A3B-C4AD-773A-C050BADE0E14}"/>
              </a:ext>
            </a:extLst>
          </p:cNvPr>
          <p:cNvSpPr>
            <a:spLocks noGrp="1"/>
          </p:cNvSpPr>
          <p:nvPr>
            <p:ph type="title"/>
          </p:nvPr>
        </p:nvSpPr>
        <p:spPr>
          <a:xfrm>
            <a:off x="609600" y="-383503"/>
            <a:ext cx="10972800" cy="987019"/>
          </a:xfrm>
        </p:spPr>
        <p:txBody>
          <a:bodyPr/>
          <a:lstStyle/>
          <a:p>
            <a:r>
              <a:rPr lang="en-IE" dirty="0">
                <a:solidFill>
                  <a:schemeClr val="accent1"/>
                </a:solidFill>
              </a:rPr>
              <a:t>Results</a:t>
            </a:r>
            <a:r>
              <a:rPr lang="en-IE" baseline="30000" dirty="0">
                <a:solidFill>
                  <a:schemeClr val="accent1"/>
                </a:solidFill>
              </a:rPr>
              <a:t>1</a:t>
            </a:r>
            <a:endParaRPr lang="en-IE" sz="3200" baseline="30000" dirty="0">
              <a:solidFill>
                <a:schemeClr val="accent1"/>
              </a:solidFill>
            </a:endParaRPr>
          </a:p>
        </p:txBody>
      </p:sp>
      <p:sp>
        <p:nvSpPr>
          <p:cNvPr id="3" name="Slide Number Placeholder 2">
            <a:extLst>
              <a:ext uri="{FF2B5EF4-FFF2-40B4-BE49-F238E27FC236}">
                <a16:creationId xmlns:a16="http://schemas.microsoft.com/office/drawing/2014/main" id="{CBA7B91C-49A6-D9DB-8FD8-8B55E78791BA}"/>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panose="020B070302020209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800" b="0" i="0" u="none" strike="noStrike" kern="1200" cap="none" spc="0" normalizeH="0" baseline="0" noProof="0">
              <a:ln>
                <a:noFill/>
              </a:ln>
              <a:solidFill>
                <a:srgbClr val="C6CAC6"/>
              </a:solidFill>
              <a:effectLst/>
              <a:uLnTx/>
              <a:uFillTx/>
              <a:latin typeface="Trebuchet MS" panose="020B0703020202090204" pitchFamily="34" charset="0"/>
              <a:ea typeface="+mn-ea"/>
              <a:cs typeface="+mn-cs"/>
            </a:endParaRPr>
          </a:p>
        </p:txBody>
      </p:sp>
      <p:sp>
        <p:nvSpPr>
          <p:cNvPr id="4" name="Text Placeholder 3">
            <a:extLst>
              <a:ext uri="{FF2B5EF4-FFF2-40B4-BE49-F238E27FC236}">
                <a16:creationId xmlns:a16="http://schemas.microsoft.com/office/drawing/2014/main" id="{14434A70-1069-1C8E-DB1B-BEA07D8BCAE1}"/>
              </a:ext>
            </a:extLst>
          </p:cNvPr>
          <p:cNvSpPr>
            <a:spLocks noGrp="1"/>
          </p:cNvSpPr>
          <p:nvPr>
            <p:ph type="body" sz="quarter" idx="10"/>
          </p:nvPr>
        </p:nvSpPr>
        <p:spPr>
          <a:xfrm>
            <a:off x="609600" y="610460"/>
            <a:ext cx="10972800" cy="424039"/>
          </a:xfrm>
        </p:spPr>
        <p:txBody>
          <a:bodyPr/>
          <a:lstStyle/>
          <a:p>
            <a:pPr marL="0" indent="0">
              <a:buNone/>
            </a:pPr>
            <a:r>
              <a:rPr lang="en-IE" sz="1100" b="1" dirty="0"/>
              <a:t>Full Interaction Model to Identify DDR Genes That Are Potentially Predictive of SG Benefit Over TPC</a:t>
            </a:r>
            <a:endParaRPr lang="en-IE" sz="1100" dirty="0"/>
          </a:p>
          <a:p>
            <a:endParaRPr lang="en-IE" sz="1100" dirty="0"/>
          </a:p>
          <a:p>
            <a:endParaRPr lang="en-IE" sz="1100" dirty="0"/>
          </a:p>
        </p:txBody>
      </p:sp>
      <p:sp>
        <p:nvSpPr>
          <p:cNvPr id="31" name="TextBox 30">
            <a:extLst>
              <a:ext uri="{FF2B5EF4-FFF2-40B4-BE49-F238E27FC236}">
                <a16:creationId xmlns:a16="http://schemas.microsoft.com/office/drawing/2014/main" id="{F5CAB074-8120-EDEA-A9FD-7602408305EE}"/>
              </a:ext>
            </a:extLst>
          </p:cNvPr>
          <p:cNvSpPr txBox="1"/>
          <p:nvPr/>
        </p:nvSpPr>
        <p:spPr>
          <a:xfrm>
            <a:off x="609600" y="4895166"/>
            <a:ext cx="11043821" cy="2738122"/>
          </a:xfrm>
          <a:prstGeom prst="rect">
            <a:avLst/>
          </a:prstGeom>
          <a:noFill/>
        </p:spPr>
        <p:txBody>
          <a:bodyPr wrap="square" rtlCol="0">
            <a:spAutoFit/>
          </a:body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IE" sz="11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Among the DDR genes evaluated, 39 mutated genes contributed to the improved PFS with SG over TPC</a:t>
            </a:r>
          </a:p>
          <a:p>
            <a:pPr marL="800100" marR="0" lvl="1"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IE" sz="11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These genes are: APEX1, APEX2, ATM, ATRIP, BLM, BRCA2, CHEK2, CUL4A, CUL4B, DNTT, ERCC2, ERCC6, ERCC8, EXO1, FANCF, FANCM, GTF2H1, HMGB1, HMGB1P40, MDC1, MRE11, MUTYH, NBN, NEIL1, PALB2, PARP1, PARP4, POLD1, PRKDC, RAD17, RAD50, RECQL4, RFC5, SLX4, TOP3A, WRN, XPC, XRCC2, XRCC6</a:t>
            </a:r>
          </a:p>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IE" sz="11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47 mutated genes contributed to the improved OS with SG over TPC</a:t>
            </a:r>
          </a:p>
          <a:p>
            <a:pPr marL="800100" marR="0" lvl="1"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IE" sz="11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These genes are: APEX2, ATM, ATRIP, CHEK2, CUL4A, CUL4B, DNTT, ERCC2, ERCC8, FAAP100, FANCA, FANCD2, FANCE, FANCF, FANCI, FANCM, FEN1, GTF2H1, HMGB1, HMGB1P40, LIG1, MDC1, MLH3, MRE11, MUTYH, NBN, NEIL1, PARP4, PMS2, POLD1, POLD3, POLM, PRKDC, RAD17, RAD23B, RAD51D, RAD54L, RAD52, RFC1, RFC5, RPA2, TOP3A, TOPBP1, XPA, XPC, XRCC2, XRCC6</a:t>
            </a:r>
          </a:p>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endParaRPr kumimoji="0" lang="en-IE" sz="11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endParaRPr>
          </a:p>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endParaRPr kumimoji="0" lang="en-IE" sz="11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endParaRPr>
          </a:p>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endParaRPr kumimoji="0" lang="en-IE" sz="11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endParaRPr>
          </a:p>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endParaRPr kumimoji="0" lang="en-IE" sz="11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endParaRPr>
          </a:p>
        </p:txBody>
      </p:sp>
      <p:sp>
        <p:nvSpPr>
          <p:cNvPr id="29" name="object 449">
            <a:extLst>
              <a:ext uri="{FF2B5EF4-FFF2-40B4-BE49-F238E27FC236}">
                <a16:creationId xmlns:a16="http://schemas.microsoft.com/office/drawing/2014/main" id="{A3AEECC1-A9F2-F7CE-5175-F16744F64B96}"/>
              </a:ext>
            </a:extLst>
          </p:cNvPr>
          <p:cNvSpPr txBox="1"/>
          <p:nvPr/>
        </p:nvSpPr>
        <p:spPr>
          <a:xfrm>
            <a:off x="894464" y="1045461"/>
            <a:ext cx="10474091" cy="436466"/>
          </a:xfrm>
          <a:prstGeom prst="rect">
            <a:avLst/>
          </a:prstGeom>
        </p:spPr>
        <p:txBody>
          <a:bodyPr vert="horz" wrap="square" lIns="0" tIns="17780" rIns="0" bIns="0" rtlCol="0">
            <a:spAutoFit/>
          </a:bodyPr>
          <a:lstStyle/>
          <a:p>
            <a:pPr marL="0" marR="5080" lvl="0" indent="0" algn="ctr" defTabSz="914400" rtl="0" eaLnBrk="1" fontAlgn="auto" latinLnBrk="0" hangingPunct="1">
              <a:lnSpc>
                <a:spcPct val="100000"/>
              </a:lnSpc>
              <a:spcBef>
                <a:spcPts val="140"/>
              </a:spcBef>
              <a:spcAft>
                <a:spcPts val="0"/>
              </a:spcAft>
              <a:buClrTx/>
              <a:buSzTx/>
              <a:buFontTx/>
              <a:buNone/>
              <a:tabLst/>
              <a:defRPr/>
            </a:pPr>
            <a:r>
              <a:rPr kumimoji="0" sz="1400" b="1" i="0" u="none" strike="noStrike" kern="1200" cap="none" spc="0" normalizeH="0" baseline="0" noProof="0" dirty="0">
                <a:ln>
                  <a:noFill/>
                </a:ln>
                <a:solidFill>
                  <a:srgbClr val="002060"/>
                </a:solidFill>
                <a:effectLst/>
                <a:uLnTx/>
                <a:uFillTx/>
                <a:latin typeface="Trebuchet MS" panose="020B0603020202020204" pitchFamily="34" charset="0"/>
                <a:ea typeface="+mn-ea"/>
                <a:cs typeface="Arial"/>
              </a:rPr>
              <a:t>Figure 3. Model to Identify DDR Genes With a Predictive Effect</a:t>
            </a:r>
          </a:p>
          <a:p>
            <a:pPr marL="1494790" marR="1552575" lvl="0" indent="0" algn="ctr" defTabSz="914400" rtl="0" eaLnBrk="1" fontAlgn="auto" latinLnBrk="0" hangingPunct="1">
              <a:lnSpc>
                <a:spcPct val="106000"/>
              </a:lnSpc>
              <a:spcBef>
                <a:spcPts val="405"/>
              </a:spcBef>
              <a:spcAft>
                <a:spcPts val="0"/>
              </a:spcAft>
              <a:buClrTx/>
              <a:buSzTx/>
              <a:buFontTx/>
              <a:buNone/>
              <a:tabLst/>
              <a:defRPr/>
            </a:pP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Cox</a:t>
            </a:r>
            <a:r>
              <a:rPr kumimoji="0" sz="1000" b="0" i="0" u="none" strike="noStrike" kern="1200" cap="none" spc="5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54565B"/>
                </a:solidFill>
                <a:effectLst/>
                <a:uLnTx/>
                <a:uFillTx/>
                <a:latin typeface="Trebuchet MS" panose="020B0603020202020204" pitchFamily="34" charset="0"/>
                <a:ea typeface="+mn-ea"/>
                <a:cs typeface="Arial"/>
              </a:rPr>
              <a:t>regression</a:t>
            </a:r>
            <a:r>
              <a:rPr kumimoji="0" sz="1000" b="0" i="0" u="none" strike="noStrike" kern="1200" cap="none" spc="50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with</a:t>
            </a:r>
            <a:r>
              <a:rPr kumimoji="0" sz="1000" b="0" i="0" u="none" strike="noStrike" kern="1200" cap="none" spc="3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54565B"/>
                </a:solidFill>
                <a:effectLst/>
                <a:uLnTx/>
                <a:uFillTx/>
                <a:latin typeface="Trebuchet MS" panose="020B0603020202020204" pitchFamily="34" charset="0"/>
                <a:ea typeface="+mn-ea"/>
                <a:cs typeface="Arial"/>
              </a:rPr>
              <a:t>interaction</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grpSp>
        <p:nvGrpSpPr>
          <p:cNvPr id="38" name="Group 37">
            <a:extLst>
              <a:ext uri="{FF2B5EF4-FFF2-40B4-BE49-F238E27FC236}">
                <a16:creationId xmlns:a16="http://schemas.microsoft.com/office/drawing/2014/main" id="{5F647618-87DE-2847-38C1-A003F37ADF22}"/>
              </a:ext>
            </a:extLst>
          </p:cNvPr>
          <p:cNvGrpSpPr/>
          <p:nvPr/>
        </p:nvGrpSpPr>
        <p:grpSpPr>
          <a:xfrm>
            <a:off x="820951" y="1557975"/>
            <a:ext cx="10474091" cy="3239463"/>
            <a:chOff x="15156985" y="3741138"/>
            <a:chExt cx="4429666" cy="1325544"/>
          </a:xfrm>
        </p:grpSpPr>
        <p:sp>
          <p:nvSpPr>
            <p:cNvPr id="39" name="object 446">
              <a:extLst>
                <a:ext uri="{FF2B5EF4-FFF2-40B4-BE49-F238E27FC236}">
                  <a16:creationId xmlns:a16="http://schemas.microsoft.com/office/drawing/2014/main" id="{1815C89A-5E4A-A0D3-A614-679F8D7411E2}"/>
                </a:ext>
              </a:extLst>
            </p:cNvPr>
            <p:cNvSpPr txBox="1"/>
            <p:nvPr/>
          </p:nvSpPr>
          <p:spPr>
            <a:xfrm>
              <a:off x="15189962" y="3741138"/>
              <a:ext cx="1415415" cy="179524"/>
            </a:xfrm>
            <a:prstGeom prst="rect">
              <a:avLst/>
            </a:prstGeom>
            <a:solidFill>
              <a:srgbClr val="FFFFFF"/>
            </a:solidFill>
            <a:ln w="9617">
              <a:solidFill>
                <a:srgbClr val="3D5C80"/>
              </a:solidFill>
            </a:ln>
          </p:spPr>
          <p:txBody>
            <a:bodyPr vert="horz" wrap="square" lIns="0" tIns="43180" rIns="0" bIns="0" rtlCol="0">
              <a:spAutoFit/>
            </a:bodyPr>
            <a:lstStyle/>
            <a:p>
              <a:pPr marL="198755" marR="40005" lvl="0" indent="-149860" algn="l" defTabSz="914400" rtl="0" eaLnBrk="1" fontAlgn="auto" latinLnBrk="0" hangingPunct="1">
                <a:lnSpc>
                  <a:spcPct val="104099"/>
                </a:lnSpc>
                <a:spcBef>
                  <a:spcPts val="340"/>
                </a:spcBef>
                <a:spcAft>
                  <a:spcPts val="0"/>
                </a:spcAft>
                <a:buClrTx/>
                <a:buSzTx/>
                <a:buFontTx/>
                <a:buNone/>
                <a:tabLst/>
                <a:defRPr/>
              </a:pP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87</a:t>
              </a:r>
              <a:r>
                <a:rPr kumimoji="0" sz="1000" b="0" i="0" u="none" strike="noStrike" kern="1200" cap="none" spc="4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DDR</a:t>
              </a:r>
              <a:r>
                <a:rPr kumimoji="0" sz="1000" b="0" i="0" u="none" strike="noStrike" kern="1200" cap="none" spc="5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genes</a:t>
              </a:r>
              <a:r>
                <a:rPr kumimoji="0" sz="1000" b="0" i="0" u="none" strike="noStrike" kern="1200" cap="none" spc="4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with</a:t>
              </a:r>
              <a:r>
                <a:rPr kumimoji="0" sz="1000" b="0" i="0" u="none" strike="noStrike" kern="1200" cap="none" spc="5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mutation</a:t>
              </a:r>
              <a:r>
                <a:rPr kumimoji="0" sz="1000" b="0" i="0" u="none" strike="noStrike" kern="1200" cap="none" spc="4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(out</a:t>
              </a:r>
              <a:r>
                <a:rPr kumimoji="0" sz="1000" b="0" i="0" u="none" strike="noStrike" kern="1200" cap="none" spc="5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of</a:t>
              </a:r>
              <a:r>
                <a:rPr kumimoji="0" sz="1000" b="0" i="0" u="none" strike="noStrike" kern="1200" cap="none" spc="4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20" normalizeH="0" baseline="0" noProof="0" dirty="0">
                  <a:ln>
                    <a:noFill/>
                  </a:ln>
                  <a:solidFill>
                    <a:srgbClr val="54565B"/>
                  </a:solidFill>
                  <a:effectLst/>
                  <a:uLnTx/>
                  <a:uFillTx/>
                  <a:latin typeface="Trebuchet MS" panose="020B0603020202020204" pitchFamily="34" charset="0"/>
                  <a:ea typeface="+mn-ea"/>
                  <a:cs typeface="Arial"/>
                </a:rPr>
                <a:t>142)</a:t>
              </a:r>
              <a:r>
                <a:rPr kumimoji="0" sz="1000" b="0" i="0" u="none" strike="noStrike" kern="1200" cap="none" spc="50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195</a:t>
              </a:r>
              <a:r>
                <a:rPr kumimoji="0" sz="1000" b="0" i="0" u="none" strike="noStrike" kern="1200" cap="none" spc="5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patients</a:t>
              </a:r>
              <a:r>
                <a:rPr kumimoji="0" sz="1000" b="0" i="0" u="none" strike="noStrike" kern="1200" cap="none" spc="5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(114</a:t>
              </a:r>
              <a:r>
                <a:rPr kumimoji="0" sz="1000" b="0" i="0" u="none" strike="noStrike" kern="1200" cap="none" spc="5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MUT,</a:t>
              </a:r>
              <a:r>
                <a:rPr kumimoji="0" sz="1000" b="0" i="0" u="none" strike="noStrike" kern="1200" cap="none" spc="5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81</a:t>
              </a:r>
              <a:r>
                <a:rPr kumimoji="0" sz="1000" b="0" i="0" u="none" strike="noStrike" kern="1200" cap="none" spc="5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rPr>
                <a:t>WT)</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sp>
          <p:nvSpPr>
            <p:cNvPr id="40" name="object 447">
              <a:extLst>
                <a:ext uri="{FF2B5EF4-FFF2-40B4-BE49-F238E27FC236}">
                  <a16:creationId xmlns:a16="http://schemas.microsoft.com/office/drawing/2014/main" id="{D81FEB0F-1BB9-99CF-916A-0D822749EC46}"/>
                </a:ext>
              </a:extLst>
            </p:cNvPr>
            <p:cNvSpPr txBox="1"/>
            <p:nvPr/>
          </p:nvSpPr>
          <p:spPr>
            <a:xfrm>
              <a:off x="15189962" y="4182328"/>
              <a:ext cx="1415415" cy="205375"/>
            </a:xfrm>
            <a:prstGeom prst="rect">
              <a:avLst/>
            </a:prstGeom>
            <a:solidFill>
              <a:srgbClr val="FFFFFF"/>
            </a:solidFill>
            <a:ln w="9617">
              <a:solidFill>
                <a:srgbClr val="3D5C80"/>
              </a:solidFill>
            </a:ln>
          </p:spPr>
          <p:txBody>
            <a:bodyPr vert="horz" wrap="square" lIns="0" tIns="44450" rIns="0" bIns="0" rtlCol="0">
              <a:spAutoFit/>
            </a:bodyPr>
            <a:lstStyle/>
            <a:p>
              <a:pPr marL="1270" marR="0" lvl="0" indent="0" algn="ctr" defTabSz="914400" rtl="0" eaLnBrk="1" fontAlgn="auto" latinLnBrk="0" hangingPunct="1">
                <a:lnSpc>
                  <a:spcPct val="100000"/>
                </a:lnSpc>
                <a:spcBef>
                  <a:spcPts val="350"/>
                </a:spcBef>
                <a:spcAft>
                  <a:spcPts val="0"/>
                </a:spcAft>
                <a:buClrTx/>
                <a:buSzTx/>
                <a:buFontTx/>
                <a:buNone/>
                <a:tabLst/>
                <a:defRPr/>
              </a:pP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86</a:t>
              </a:r>
              <a:r>
                <a:rPr kumimoji="0" sz="1000" b="0" i="0" u="none" strike="noStrike" kern="1200" cap="none" spc="3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DDR</a:t>
              </a:r>
              <a:r>
                <a:rPr kumimoji="0" sz="1000" b="0" i="0" u="none" strike="noStrike" kern="1200" cap="none" spc="35" normalizeH="0" baseline="0" noProof="0" dirty="0">
                  <a:ln>
                    <a:noFill/>
                  </a:ln>
                  <a:solidFill>
                    <a:srgbClr val="54565B"/>
                  </a:solidFill>
                  <a:effectLst/>
                  <a:uLnTx/>
                  <a:uFillTx/>
                  <a:latin typeface="Trebuchet MS" panose="020B0603020202020204" pitchFamily="34" charset="0"/>
                  <a:ea typeface="+mn-ea"/>
                  <a:cs typeface="Arial"/>
                </a:rPr>
                <a:t> </a:t>
              </a:r>
              <a:r>
                <a:rPr kumimoji="0" lang="de-DE"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195</a:t>
              </a:r>
              <a:r>
                <a:rPr kumimoji="0" lang="de-DE" sz="1000" b="0" i="0" u="none" strike="noStrike" kern="1200" cap="none" spc="60" normalizeH="0" baseline="0" noProof="0" dirty="0">
                  <a:ln>
                    <a:noFill/>
                  </a:ln>
                  <a:solidFill>
                    <a:srgbClr val="54565B"/>
                  </a:solidFill>
                  <a:effectLst/>
                  <a:uLnTx/>
                  <a:uFillTx/>
                  <a:latin typeface="Trebuchet MS" panose="020B0603020202020204" pitchFamily="34" charset="0"/>
                  <a:ea typeface="+mn-ea"/>
                  <a:cs typeface="Arial"/>
                </a:rPr>
                <a:t> </a:t>
              </a:r>
              <a:r>
                <a:rPr kumimoji="0" lang="de-DE"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patients</a:t>
              </a:r>
              <a:r>
                <a:rPr kumimoji="0" lang="de-DE" sz="1000" b="0" i="0" u="none" strike="noStrike" kern="1200" cap="none" spc="65" normalizeH="0" baseline="0" noProof="0" dirty="0">
                  <a:ln>
                    <a:noFill/>
                  </a:ln>
                  <a:solidFill>
                    <a:srgbClr val="54565B"/>
                  </a:solidFill>
                  <a:effectLst/>
                  <a:uLnTx/>
                  <a:uFillTx/>
                  <a:latin typeface="Trebuchet MS" panose="020B0603020202020204" pitchFamily="34" charset="0"/>
                  <a:ea typeface="+mn-ea"/>
                  <a:cs typeface="Arial"/>
                </a:rPr>
                <a:t> </a:t>
              </a:r>
              <a:r>
                <a:rPr kumimoji="0" lang="de-DE"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(114-x</a:t>
              </a:r>
              <a:r>
                <a:rPr kumimoji="0" lang="de-DE" sz="1000" b="0" i="0" u="none" strike="noStrike" kern="1200" cap="none" spc="60" normalizeH="0" baseline="0" noProof="0" dirty="0">
                  <a:ln>
                    <a:noFill/>
                  </a:ln>
                  <a:solidFill>
                    <a:srgbClr val="54565B"/>
                  </a:solidFill>
                  <a:effectLst/>
                  <a:uLnTx/>
                  <a:uFillTx/>
                  <a:latin typeface="Trebuchet MS" panose="020B0603020202020204" pitchFamily="34" charset="0"/>
                  <a:ea typeface="+mn-ea"/>
                  <a:cs typeface="Arial"/>
                </a:rPr>
                <a:t> </a:t>
              </a:r>
              <a:r>
                <a:rPr kumimoji="0" lang="de-DE"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MUT,</a:t>
              </a:r>
              <a:r>
                <a:rPr kumimoji="0" lang="de-DE" sz="1000" b="0" i="0" u="none" strike="noStrike" kern="1200" cap="none" spc="65" normalizeH="0" baseline="0" noProof="0" dirty="0">
                  <a:ln>
                    <a:noFill/>
                  </a:ln>
                  <a:solidFill>
                    <a:srgbClr val="54565B"/>
                  </a:solidFill>
                  <a:effectLst/>
                  <a:uLnTx/>
                  <a:uFillTx/>
                  <a:latin typeface="Trebuchet MS" panose="020B0603020202020204" pitchFamily="34" charset="0"/>
                  <a:ea typeface="+mn-ea"/>
                  <a:cs typeface="Arial"/>
                </a:rPr>
                <a:t> </a:t>
              </a:r>
              <a:r>
                <a:rPr kumimoji="0" lang="de-DE"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81+x</a:t>
              </a:r>
              <a:r>
                <a:rPr kumimoji="0" lang="de-DE" sz="1000" b="0" i="0" u="none" strike="noStrike" kern="1200" cap="none" spc="60" normalizeH="0" baseline="0" noProof="0" dirty="0">
                  <a:ln>
                    <a:noFill/>
                  </a:ln>
                  <a:solidFill>
                    <a:srgbClr val="54565B"/>
                  </a:solidFill>
                  <a:effectLst/>
                  <a:uLnTx/>
                  <a:uFillTx/>
                  <a:latin typeface="Trebuchet MS" panose="020B0603020202020204" pitchFamily="34" charset="0"/>
                  <a:ea typeface="+mn-ea"/>
                  <a:cs typeface="Arial"/>
                </a:rPr>
                <a:t> </a:t>
              </a:r>
              <a:r>
                <a:rPr kumimoji="0" lang="de-DE"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rPr>
                <a:t>WT)</a:t>
              </a:r>
              <a:endParaRPr kumimoji="0" lang="de-DE"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a:p>
              <a:pPr marL="1270" marR="0" lvl="0" indent="0" algn="ctr" defTabSz="914400" rtl="0" eaLnBrk="1" fontAlgn="auto" latinLnBrk="0" hangingPunct="1">
                <a:lnSpc>
                  <a:spcPct val="100000"/>
                </a:lnSpc>
                <a:spcBef>
                  <a:spcPts val="350"/>
                </a:spcBef>
                <a:spcAft>
                  <a:spcPts val="0"/>
                </a:spcAft>
                <a:buClrTx/>
                <a:buSzTx/>
                <a:buFontTx/>
                <a:buNone/>
                <a:tabLst/>
                <a:defRPr/>
              </a:pPr>
              <a:r>
                <a:rPr kumimoji="0" sz="1000" b="0" i="0" u="none" strike="noStrike" kern="1200" cap="none" spc="-10" normalizeH="0" baseline="0" noProof="0" dirty="0">
                  <a:ln>
                    <a:noFill/>
                  </a:ln>
                  <a:solidFill>
                    <a:srgbClr val="54565B"/>
                  </a:solidFill>
                  <a:effectLst/>
                  <a:uLnTx/>
                  <a:uFillTx/>
                  <a:latin typeface="Trebuchet MS" panose="020B0603020202020204" pitchFamily="34" charset="0"/>
                  <a:ea typeface="+mn-ea"/>
                  <a:cs typeface="Arial"/>
                </a:rPr>
                <a:t>genes</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sp>
          <p:nvSpPr>
            <p:cNvPr id="41" name="object 448">
              <a:extLst>
                <a:ext uri="{FF2B5EF4-FFF2-40B4-BE49-F238E27FC236}">
                  <a16:creationId xmlns:a16="http://schemas.microsoft.com/office/drawing/2014/main" id="{06E09712-72E0-852B-97D3-232E70E82FA3}"/>
                </a:ext>
              </a:extLst>
            </p:cNvPr>
            <p:cNvSpPr/>
            <p:nvPr/>
          </p:nvSpPr>
          <p:spPr>
            <a:xfrm>
              <a:off x="16607071" y="3856725"/>
              <a:ext cx="584835" cy="48260"/>
            </a:xfrm>
            <a:custGeom>
              <a:avLst/>
              <a:gdLst/>
              <a:ahLst/>
              <a:cxnLst/>
              <a:rect l="l" t="t" r="r" b="b"/>
              <a:pathLst>
                <a:path w="584834" h="48260">
                  <a:moveTo>
                    <a:pt x="537032" y="0"/>
                  </a:moveTo>
                  <a:lnTo>
                    <a:pt x="537032" y="47648"/>
                  </a:lnTo>
                  <a:lnTo>
                    <a:pt x="568798" y="31768"/>
                  </a:lnTo>
                  <a:lnTo>
                    <a:pt x="544972" y="31768"/>
                  </a:lnTo>
                  <a:lnTo>
                    <a:pt x="544972" y="15884"/>
                  </a:lnTo>
                  <a:lnTo>
                    <a:pt x="568795" y="15884"/>
                  </a:lnTo>
                  <a:lnTo>
                    <a:pt x="537032" y="0"/>
                  </a:lnTo>
                  <a:close/>
                </a:path>
                <a:path w="584834" h="48260">
                  <a:moveTo>
                    <a:pt x="537032" y="15884"/>
                  </a:moveTo>
                  <a:lnTo>
                    <a:pt x="0" y="15884"/>
                  </a:lnTo>
                  <a:lnTo>
                    <a:pt x="0" y="31768"/>
                  </a:lnTo>
                  <a:lnTo>
                    <a:pt x="537032" y="31768"/>
                  </a:lnTo>
                  <a:lnTo>
                    <a:pt x="537032" y="15884"/>
                  </a:lnTo>
                  <a:close/>
                </a:path>
                <a:path w="584834" h="48260">
                  <a:moveTo>
                    <a:pt x="568795" y="15884"/>
                  </a:moveTo>
                  <a:lnTo>
                    <a:pt x="544972" y="15884"/>
                  </a:lnTo>
                  <a:lnTo>
                    <a:pt x="544972" y="31768"/>
                  </a:lnTo>
                  <a:lnTo>
                    <a:pt x="568798" y="31768"/>
                  </a:lnTo>
                  <a:lnTo>
                    <a:pt x="584680" y="23827"/>
                  </a:lnTo>
                  <a:lnTo>
                    <a:pt x="568795" y="15884"/>
                  </a:lnTo>
                  <a:close/>
                </a:path>
              </a:pathLst>
            </a:custGeom>
            <a:solidFill>
              <a:srgbClr val="3D5C8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sp>
          <p:nvSpPr>
            <p:cNvPr id="43" name="object 450">
              <a:extLst>
                <a:ext uri="{FF2B5EF4-FFF2-40B4-BE49-F238E27FC236}">
                  <a16:creationId xmlns:a16="http://schemas.microsoft.com/office/drawing/2014/main" id="{D03AECDA-0C87-6FB7-0F7C-341083AF4B39}"/>
                </a:ext>
              </a:extLst>
            </p:cNvPr>
            <p:cNvSpPr txBox="1"/>
            <p:nvPr/>
          </p:nvSpPr>
          <p:spPr>
            <a:xfrm>
              <a:off x="16614651" y="4035824"/>
              <a:ext cx="511809" cy="166288"/>
            </a:xfrm>
            <a:prstGeom prst="rect">
              <a:avLst/>
            </a:prstGeom>
          </p:spPr>
          <p:txBody>
            <a:bodyPr vert="horz" wrap="square" lIns="0" tIns="12065" rIns="0" bIns="0" rtlCol="0">
              <a:spAutoFit/>
            </a:bodyPr>
            <a:lstStyle/>
            <a:p>
              <a:pPr marL="0" marR="5080" lvl="0" indent="14604" algn="l" defTabSz="914400" rtl="0" eaLnBrk="1" fontAlgn="auto" latinLnBrk="0" hangingPunct="1">
                <a:lnSpc>
                  <a:spcPct val="106000"/>
                </a:lnSpc>
                <a:spcBef>
                  <a:spcPts val="95"/>
                </a:spcBef>
                <a:spcAft>
                  <a:spcPts val="0"/>
                </a:spcAft>
                <a:buClrTx/>
                <a:buSzTx/>
                <a:buFontTx/>
                <a:buNone/>
                <a:tabLst/>
                <a:defRPr/>
              </a:pP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Bootstrap</a:t>
              </a:r>
              <a:r>
                <a:rPr kumimoji="0" sz="1000" b="0" i="0" u="none" strike="noStrike" kern="1200" cap="none" spc="8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rPr>
                <a:t>and</a:t>
              </a:r>
              <a:r>
                <a:rPr kumimoji="0" sz="1000" b="0" i="0" u="none" strike="noStrike" kern="1200" cap="none" spc="50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Cox</a:t>
              </a:r>
              <a:r>
                <a:rPr kumimoji="0" sz="1000" b="0" i="0" u="none" strike="noStrike" kern="1200" cap="none" spc="5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54565B"/>
                  </a:solidFill>
                  <a:effectLst/>
                  <a:uLnTx/>
                  <a:uFillTx/>
                  <a:latin typeface="Trebuchet MS" panose="020B0603020202020204" pitchFamily="34" charset="0"/>
                  <a:ea typeface="+mn-ea"/>
                  <a:cs typeface="Arial"/>
                </a:rPr>
                <a:t>regression</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sp>
          <p:nvSpPr>
            <p:cNvPr id="44" name="object 451">
              <a:extLst>
                <a:ext uri="{FF2B5EF4-FFF2-40B4-BE49-F238E27FC236}">
                  <a16:creationId xmlns:a16="http://schemas.microsoft.com/office/drawing/2014/main" id="{EDE4D127-26E6-D379-C4CB-7816845D0FBA}"/>
                </a:ext>
              </a:extLst>
            </p:cNvPr>
            <p:cNvSpPr txBox="1"/>
            <p:nvPr/>
          </p:nvSpPr>
          <p:spPr>
            <a:xfrm>
              <a:off x="16760381" y="4579433"/>
              <a:ext cx="461009" cy="166288"/>
            </a:xfrm>
            <a:prstGeom prst="rect">
              <a:avLst/>
            </a:prstGeom>
          </p:spPr>
          <p:txBody>
            <a:bodyPr vert="horz" wrap="square" lIns="0" tIns="12065" rIns="0" bIns="0" rtlCol="0">
              <a:spAutoFit/>
            </a:bodyPr>
            <a:lstStyle/>
            <a:p>
              <a:pPr marL="0" marR="5080" lvl="0" indent="28575" algn="l" defTabSz="914400" rtl="0" eaLnBrk="1" fontAlgn="auto" latinLnBrk="0" hangingPunct="1">
                <a:lnSpc>
                  <a:spcPct val="106000"/>
                </a:lnSpc>
                <a:spcBef>
                  <a:spcPts val="95"/>
                </a:spcBef>
                <a:spcAft>
                  <a:spcPts val="0"/>
                </a:spcAft>
                <a:buClrTx/>
                <a:buSzTx/>
                <a:buFontTx/>
                <a:buNone/>
                <a:tabLst/>
                <a:defRPr/>
              </a:pPr>
              <a:r>
                <a:rPr kumimoji="0" sz="1000" b="0" i="0" u="none" strike="noStrike" kern="1200" cap="none" spc="-10" normalizeH="0" baseline="0" noProof="0" dirty="0">
                  <a:ln>
                    <a:noFill/>
                  </a:ln>
                  <a:solidFill>
                    <a:srgbClr val="3D5C80"/>
                  </a:solidFill>
                  <a:effectLst/>
                  <a:uLnTx/>
                  <a:uFillTx/>
                  <a:latin typeface="Trebuchet MS" panose="020B0603020202020204" pitchFamily="34" charset="0"/>
                  <a:ea typeface="+mn-ea"/>
                  <a:cs typeface="Arial"/>
                </a:rPr>
                <a:t>Generalization</a:t>
              </a:r>
              <a:r>
                <a:rPr kumimoji="0" sz="1000" b="0" i="0" u="none" strike="noStrike" kern="1200" cap="none" spc="500" normalizeH="0" baseline="0" noProof="0" dirty="0">
                  <a:ln>
                    <a:noFill/>
                  </a:ln>
                  <a:solidFill>
                    <a:srgbClr val="3D5C8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3D5C80"/>
                  </a:solidFill>
                  <a:effectLst/>
                  <a:uLnTx/>
                  <a:uFillTx/>
                  <a:latin typeface="Trebuchet MS" panose="020B0603020202020204" pitchFamily="34" charset="0"/>
                  <a:ea typeface="+mn-ea"/>
                  <a:cs typeface="Arial"/>
                </a:rPr>
                <a:t>by</a:t>
              </a:r>
              <a:r>
                <a:rPr kumimoji="0" sz="1000" b="0" i="0" u="none" strike="noStrike" kern="1200" cap="none" spc="30" normalizeH="0" baseline="0" noProof="0" dirty="0">
                  <a:ln>
                    <a:noFill/>
                  </a:ln>
                  <a:solidFill>
                    <a:srgbClr val="3D5C8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3D5C80"/>
                  </a:solidFill>
                  <a:effectLst/>
                  <a:uLnTx/>
                  <a:uFillTx/>
                  <a:latin typeface="Trebuchet MS" panose="020B0603020202020204" pitchFamily="34" charset="0"/>
                  <a:ea typeface="+mn-ea"/>
                  <a:cs typeface="Arial"/>
                </a:rPr>
                <a:t>bootstrapping</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sp>
          <p:nvSpPr>
            <p:cNvPr id="45" name="object 452">
              <a:extLst>
                <a:ext uri="{FF2B5EF4-FFF2-40B4-BE49-F238E27FC236}">
                  <a16:creationId xmlns:a16="http://schemas.microsoft.com/office/drawing/2014/main" id="{3A5B4336-3210-F926-9302-D0CBC03FAB95}"/>
                </a:ext>
              </a:extLst>
            </p:cNvPr>
            <p:cNvSpPr txBox="1"/>
            <p:nvPr/>
          </p:nvSpPr>
          <p:spPr>
            <a:xfrm>
              <a:off x="17189446" y="3806432"/>
              <a:ext cx="511809" cy="90300"/>
            </a:xfrm>
            <a:prstGeom prst="rect">
              <a:avLst/>
            </a:prstGeom>
            <a:solidFill>
              <a:srgbClr val="FFFFFF"/>
            </a:solidFill>
            <a:ln w="10098">
              <a:solidFill>
                <a:srgbClr val="3D5C80"/>
              </a:solidFill>
            </a:ln>
          </p:spPr>
          <p:txBody>
            <a:bodyPr vert="horz" wrap="square" lIns="0" tIns="23495" rIns="0" bIns="0" rtlCol="0">
              <a:spAutoFit/>
            </a:bodyPr>
            <a:lstStyle/>
            <a:p>
              <a:pPr marL="0" marR="9525" lvl="0" indent="0" algn="ctr" defTabSz="914400" rtl="0" eaLnBrk="1" fontAlgn="auto" latinLnBrk="0" hangingPunct="1">
                <a:lnSpc>
                  <a:spcPct val="100000"/>
                </a:lnSpc>
                <a:spcBef>
                  <a:spcPts val="185"/>
                </a:spcBef>
                <a:spcAft>
                  <a:spcPts val="0"/>
                </a:spcAft>
                <a:buClrTx/>
                <a:buSzTx/>
                <a:buFontTx/>
                <a:buNone/>
                <a:tabLst/>
                <a:defRPr/>
              </a:pPr>
              <a:r>
                <a:rPr kumimoji="0"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rPr>
                <a:t>HR</a:t>
              </a:r>
              <a:r>
                <a:rPr kumimoji="0" sz="1000" b="0" i="0" u="none" strike="noStrike" kern="1200" cap="none" spc="-37" normalizeH="0" baseline="-27777" noProof="0" dirty="0">
                  <a:ln>
                    <a:noFill/>
                  </a:ln>
                  <a:solidFill>
                    <a:srgbClr val="54565B"/>
                  </a:solidFill>
                  <a:effectLst/>
                  <a:uLnTx/>
                  <a:uFillTx/>
                  <a:latin typeface="Trebuchet MS" panose="020B0603020202020204" pitchFamily="34" charset="0"/>
                  <a:ea typeface="+mn-ea"/>
                  <a:cs typeface="Arial"/>
                </a:rPr>
                <a:t>0</a:t>
              </a:r>
              <a:endParaRPr kumimoji="0" sz="1000" b="0" i="0" u="none" strike="noStrike" kern="1200" cap="none" spc="0" normalizeH="0" baseline="-27777" noProof="0" dirty="0">
                <a:ln>
                  <a:noFill/>
                </a:ln>
                <a:solidFill>
                  <a:srgbClr val="54565B"/>
                </a:solidFill>
                <a:effectLst/>
                <a:uLnTx/>
                <a:uFillTx/>
                <a:latin typeface="Trebuchet MS" panose="020B0603020202020204" pitchFamily="34" charset="0"/>
                <a:ea typeface="+mn-ea"/>
                <a:cs typeface="Arial"/>
              </a:endParaRPr>
            </a:p>
          </p:txBody>
        </p:sp>
        <p:sp>
          <p:nvSpPr>
            <p:cNvPr id="46" name="object 453">
              <a:extLst>
                <a:ext uri="{FF2B5EF4-FFF2-40B4-BE49-F238E27FC236}">
                  <a16:creationId xmlns:a16="http://schemas.microsoft.com/office/drawing/2014/main" id="{FB916623-6C5A-152F-A17B-A0BC1CAB40EA}"/>
                </a:ext>
              </a:extLst>
            </p:cNvPr>
            <p:cNvSpPr txBox="1"/>
            <p:nvPr/>
          </p:nvSpPr>
          <p:spPr>
            <a:xfrm>
              <a:off x="17189446" y="4247626"/>
              <a:ext cx="511809" cy="91277"/>
            </a:xfrm>
            <a:prstGeom prst="rect">
              <a:avLst/>
            </a:prstGeom>
            <a:solidFill>
              <a:srgbClr val="FFFFFF"/>
            </a:solidFill>
            <a:ln w="10098">
              <a:solidFill>
                <a:srgbClr val="3D5C80"/>
              </a:solidFill>
            </a:ln>
          </p:spPr>
          <p:txBody>
            <a:bodyPr vert="horz" wrap="square" lIns="0" tIns="25400" rIns="0" bIns="0" rtlCol="0">
              <a:spAutoFit/>
            </a:bodyPr>
            <a:lstStyle/>
            <a:p>
              <a:pPr marL="81915" marR="0" lvl="0" indent="0" algn="l" defTabSz="914400" rtl="0" eaLnBrk="1" fontAlgn="auto" latinLnBrk="0" hangingPunct="1">
                <a:lnSpc>
                  <a:spcPct val="100000"/>
                </a:lnSpc>
                <a:spcBef>
                  <a:spcPts val="200"/>
                </a:spcBef>
                <a:spcAft>
                  <a:spcPts val="0"/>
                </a:spcAft>
                <a:buClrTx/>
                <a:buSzTx/>
                <a:buFontTx/>
                <a:buNone/>
                <a:tabLst/>
                <a:defRPr/>
              </a:pP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1000</a:t>
              </a:r>
              <a:r>
                <a:rPr kumimoji="0" sz="1000" b="0" i="0" u="none" strike="noStrike" kern="1200" cap="none" spc="-2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20" normalizeH="0" baseline="0" noProof="0" dirty="0" err="1">
                  <a:ln>
                    <a:noFill/>
                  </a:ln>
                  <a:solidFill>
                    <a:srgbClr val="54565B"/>
                  </a:solidFill>
                  <a:effectLst/>
                  <a:uLnTx/>
                  <a:uFillTx/>
                  <a:latin typeface="Trebuchet MS" panose="020B0603020202020204" pitchFamily="34" charset="0"/>
                  <a:ea typeface="+mn-ea"/>
                  <a:cs typeface="Arial"/>
                </a:rPr>
                <a:t>HRs</a:t>
              </a:r>
              <a:r>
                <a:rPr kumimoji="0" sz="1000" b="0" i="0" u="none" strike="noStrike" kern="1200" cap="none" spc="-30" normalizeH="0" baseline="37037" noProof="0" dirty="0" err="1">
                  <a:ln>
                    <a:noFill/>
                  </a:ln>
                  <a:solidFill>
                    <a:srgbClr val="54565B"/>
                  </a:solidFill>
                  <a:effectLst/>
                  <a:uLnTx/>
                  <a:uFillTx/>
                  <a:latin typeface="Trebuchet MS" panose="020B0603020202020204" pitchFamily="34" charset="0"/>
                  <a:ea typeface="+mn-ea"/>
                  <a:cs typeface="Arial"/>
                </a:rPr>
                <a:t>a</a:t>
              </a:r>
              <a:endParaRPr kumimoji="0" sz="1000" b="0" i="0" u="none" strike="noStrike" kern="1200" cap="none" spc="0" normalizeH="0" baseline="37037" noProof="0" dirty="0">
                <a:ln>
                  <a:noFill/>
                </a:ln>
                <a:solidFill>
                  <a:srgbClr val="54565B"/>
                </a:solidFill>
                <a:effectLst/>
                <a:uLnTx/>
                <a:uFillTx/>
                <a:latin typeface="Trebuchet MS" panose="020B0603020202020204" pitchFamily="34" charset="0"/>
                <a:ea typeface="+mn-ea"/>
                <a:cs typeface="Arial"/>
              </a:endParaRPr>
            </a:p>
          </p:txBody>
        </p:sp>
        <p:pic>
          <p:nvPicPr>
            <p:cNvPr id="47" name="object 454">
              <a:extLst>
                <a:ext uri="{FF2B5EF4-FFF2-40B4-BE49-F238E27FC236}">
                  <a16:creationId xmlns:a16="http://schemas.microsoft.com/office/drawing/2014/main" id="{E267AC3B-6A36-7CF2-26DE-7692C4CE735B}"/>
                </a:ext>
              </a:extLst>
            </p:cNvPr>
            <p:cNvPicPr/>
            <p:nvPr/>
          </p:nvPicPr>
          <p:blipFill>
            <a:blip r:embed="rId3" cstate="print"/>
            <a:stretch>
              <a:fillRect/>
            </a:stretch>
          </p:blipFill>
          <p:spPr>
            <a:xfrm>
              <a:off x="16026463" y="4016439"/>
              <a:ext cx="134123" cy="158828"/>
            </a:xfrm>
            <a:prstGeom prst="rect">
              <a:avLst/>
            </a:prstGeom>
          </p:spPr>
        </p:pic>
        <p:sp>
          <p:nvSpPr>
            <p:cNvPr id="48" name="object 455">
              <a:extLst>
                <a:ext uri="{FF2B5EF4-FFF2-40B4-BE49-F238E27FC236}">
                  <a16:creationId xmlns:a16="http://schemas.microsoft.com/office/drawing/2014/main" id="{E3F98494-F4A1-075B-044D-6C2B65D20B1D}"/>
                </a:ext>
              </a:extLst>
            </p:cNvPr>
            <p:cNvSpPr txBox="1"/>
            <p:nvPr/>
          </p:nvSpPr>
          <p:spPr>
            <a:xfrm>
              <a:off x="15313432" y="4010210"/>
              <a:ext cx="676275" cy="133330"/>
            </a:xfrm>
            <a:prstGeom prst="rect">
              <a:avLst/>
            </a:prstGeom>
          </p:spPr>
          <p:txBody>
            <a:bodyPr vert="horz" wrap="square" lIns="0" tIns="15875" rIns="0" bIns="0" rtlCol="0">
              <a:spAutoFit/>
            </a:bodyPr>
            <a:lstStyle/>
            <a:p>
              <a:pPr marL="0" marR="5080" lvl="0" indent="0" algn="r" defTabSz="914400" rtl="0" eaLnBrk="1" fontAlgn="auto" latinLnBrk="0" hangingPunct="1">
                <a:lnSpc>
                  <a:spcPct val="100000"/>
                </a:lnSpc>
                <a:spcBef>
                  <a:spcPts val="125"/>
                </a:spcBef>
                <a:spcAft>
                  <a:spcPts val="0"/>
                </a:spcAft>
                <a:buClrTx/>
                <a:buSzTx/>
                <a:buFontTx/>
                <a:buNone/>
                <a:tabLst/>
                <a:defRPr/>
              </a:pPr>
              <a:r>
                <a:rPr kumimoji="0"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Exclude</a:t>
              </a:r>
              <a:r>
                <a:rPr kumimoji="0" sz="800" b="0" i="0" u="none" strike="noStrike" kern="1200" cap="none" spc="55" normalizeH="0" baseline="0" noProof="0" dirty="0">
                  <a:ln>
                    <a:noFill/>
                  </a:ln>
                  <a:solidFill>
                    <a:srgbClr val="54565B"/>
                  </a:solidFill>
                  <a:effectLst/>
                  <a:uLnTx/>
                  <a:uFillTx/>
                  <a:latin typeface="Trebuchet MS" panose="020B0603020202020204" pitchFamily="34" charset="0"/>
                  <a:ea typeface="+mn-ea"/>
                  <a:cs typeface="Arial"/>
                </a:rPr>
                <a:t> </a:t>
              </a:r>
              <a:r>
                <a:rPr kumimoji="0"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each</a:t>
              </a:r>
              <a:r>
                <a:rPr kumimoji="0" sz="800" b="0" i="0" u="none" strike="noStrike" kern="1200" cap="none" spc="60" normalizeH="0" baseline="0" noProof="0" dirty="0">
                  <a:ln>
                    <a:noFill/>
                  </a:ln>
                  <a:solidFill>
                    <a:srgbClr val="54565B"/>
                  </a:solidFill>
                  <a:effectLst/>
                  <a:uLnTx/>
                  <a:uFillTx/>
                  <a:latin typeface="Trebuchet MS" panose="020B0603020202020204" pitchFamily="34" charset="0"/>
                  <a:ea typeface="+mn-ea"/>
                  <a:cs typeface="Arial"/>
                </a:rPr>
                <a:t> </a:t>
              </a:r>
              <a:r>
                <a:rPr kumimoji="0"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DDR</a:t>
              </a:r>
              <a:r>
                <a:rPr kumimoji="0" sz="800" b="0" i="0" u="none" strike="noStrike" kern="1200" cap="none" spc="55" normalizeH="0" baseline="0" noProof="0" dirty="0">
                  <a:ln>
                    <a:noFill/>
                  </a:ln>
                  <a:solidFill>
                    <a:srgbClr val="54565B"/>
                  </a:solidFill>
                  <a:effectLst/>
                  <a:uLnTx/>
                  <a:uFillTx/>
                  <a:latin typeface="Trebuchet MS" panose="020B0603020202020204" pitchFamily="34" charset="0"/>
                  <a:ea typeface="+mn-ea"/>
                  <a:cs typeface="Arial"/>
                </a:rPr>
                <a:t> </a:t>
              </a:r>
              <a:r>
                <a:rPr kumimoji="0" sz="800" b="0" i="0" u="none" strike="noStrike" kern="1200" cap="none" spc="-20" normalizeH="0" baseline="0" noProof="0" dirty="0">
                  <a:ln>
                    <a:noFill/>
                  </a:ln>
                  <a:solidFill>
                    <a:srgbClr val="54565B"/>
                  </a:solidFill>
                  <a:effectLst/>
                  <a:uLnTx/>
                  <a:uFillTx/>
                  <a:latin typeface="Trebuchet MS" panose="020B0603020202020204" pitchFamily="34" charset="0"/>
                  <a:ea typeface="+mn-ea"/>
                  <a:cs typeface="Arial"/>
                </a:rPr>
                <a:t>gene</a:t>
              </a:r>
              <a:endParaRPr kumimoji="0"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a:p>
              <a:pPr marL="0" marR="5080" lvl="0" indent="0" algn="r" defTabSz="914400" rtl="0" eaLnBrk="1" fontAlgn="auto" latinLnBrk="0" hangingPunct="1">
                <a:lnSpc>
                  <a:spcPct val="100000"/>
                </a:lnSpc>
                <a:spcBef>
                  <a:spcPts val="35"/>
                </a:spcBef>
                <a:spcAft>
                  <a:spcPts val="0"/>
                </a:spcAft>
                <a:buClrTx/>
                <a:buSzTx/>
                <a:buFontTx/>
                <a:buNone/>
                <a:tabLst/>
                <a:defRPr/>
              </a:pPr>
              <a:r>
                <a:rPr kumimoji="0" lang="en-IE"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from</a:t>
              </a:r>
              <a:r>
                <a:rPr kumimoji="0" sz="800" b="0" i="0" u="none" strike="noStrike" kern="1200" cap="none" spc="45" normalizeH="0" baseline="0" noProof="0" dirty="0">
                  <a:ln>
                    <a:noFill/>
                  </a:ln>
                  <a:solidFill>
                    <a:srgbClr val="54565B"/>
                  </a:solidFill>
                  <a:effectLst/>
                  <a:uLnTx/>
                  <a:uFillTx/>
                  <a:latin typeface="Trebuchet MS" panose="020B0603020202020204" pitchFamily="34" charset="0"/>
                  <a:ea typeface="+mn-ea"/>
                  <a:cs typeface="Arial"/>
                </a:rPr>
                <a:t> </a:t>
              </a:r>
              <a:r>
                <a:rPr kumimoji="0"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the</a:t>
              </a:r>
              <a:r>
                <a:rPr kumimoji="0" sz="800" b="0" i="0" u="none" strike="noStrike" kern="1200" cap="none" spc="50" normalizeH="0" baseline="0" noProof="0" dirty="0">
                  <a:ln>
                    <a:noFill/>
                  </a:ln>
                  <a:solidFill>
                    <a:srgbClr val="54565B"/>
                  </a:solidFill>
                  <a:effectLst/>
                  <a:uLnTx/>
                  <a:uFillTx/>
                  <a:latin typeface="Trebuchet MS" panose="020B0603020202020204" pitchFamily="34" charset="0"/>
                  <a:ea typeface="+mn-ea"/>
                  <a:cs typeface="Arial"/>
                </a:rPr>
                <a:t> </a:t>
              </a:r>
              <a:r>
                <a:rPr kumimoji="0"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DDR</a:t>
              </a:r>
              <a:r>
                <a:rPr kumimoji="0" sz="800" b="0" i="0" u="none" strike="noStrike" kern="1200" cap="none" spc="50" normalizeH="0" baseline="0" noProof="0" dirty="0">
                  <a:ln>
                    <a:noFill/>
                  </a:ln>
                  <a:solidFill>
                    <a:srgbClr val="54565B"/>
                  </a:solidFill>
                  <a:effectLst/>
                  <a:uLnTx/>
                  <a:uFillTx/>
                  <a:latin typeface="Trebuchet MS" panose="020B0603020202020204" pitchFamily="34" charset="0"/>
                  <a:ea typeface="+mn-ea"/>
                  <a:cs typeface="Arial"/>
                </a:rPr>
                <a:t> </a:t>
              </a:r>
              <a:r>
                <a:rPr kumimoji="0" sz="800" b="0" i="0" u="none" strike="noStrike" kern="1200" cap="none" spc="-20" normalizeH="0" baseline="0" noProof="0" dirty="0">
                  <a:ln>
                    <a:noFill/>
                  </a:ln>
                  <a:solidFill>
                    <a:srgbClr val="54565B"/>
                  </a:solidFill>
                  <a:effectLst/>
                  <a:uLnTx/>
                  <a:uFillTx/>
                  <a:latin typeface="Trebuchet MS" panose="020B0603020202020204" pitchFamily="34" charset="0"/>
                  <a:ea typeface="+mn-ea"/>
                  <a:cs typeface="Arial"/>
                </a:rPr>
                <a:t>list</a:t>
              </a:r>
              <a:endParaRPr kumimoji="0"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grpSp>
          <p:nvGrpSpPr>
            <p:cNvPr id="49" name="object 456">
              <a:extLst>
                <a:ext uri="{FF2B5EF4-FFF2-40B4-BE49-F238E27FC236}">
                  <a16:creationId xmlns:a16="http://schemas.microsoft.com/office/drawing/2014/main" id="{5FC90073-0AA2-57D3-80A8-CD46FF4AC0F1}"/>
                </a:ext>
              </a:extLst>
            </p:cNvPr>
            <p:cNvGrpSpPr/>
            <p:nvPr/>
          </p:nvGrpSpPr>
          <p:grpSpPr>
            <a:xfrm>
              <a:off x="16607071" y="3894885"/>
              <a:ext cx="2375535" cy="450850"/>
              <a:chOff x="16607071" y="3894885"/>
              <a:chExt cx="2375535" cy="450850"/>
            </a:xfrm>
          </p:grpSpPr>
          <p:sp>
            <p:nvSpPr>
              <p:cNvPr id="63" name="object 457">
                <a:extLst>
                  <a:ext uri="{FF2B5EF4-FFF2-40B4-BE49-F238E27FC236}">
                    <a16:creationId xmlns:a16="http://schemas.microsoft.com/office/drawing/2014/main" id="{B9BFF20E-816A-04D5-837A-0AB5B64441B9}"/>
                  </a:ext>
                </a:extLst>
              </p:cNvPr>
              <p:cNvSpPr/>
              <p:nvPr/>
            </p:nvSpPr>
            <p:spPr>
              <a:xfrm>
                <a:off x="16607071" y="4297918"/>
                <a:ext cx="584835" cy="48260"/>
              </a:xfrm>
              <a:custGeom>
                <a:avLst/>
                <a:gdLst/>
                <a:ahLst/>
                <a:cxnLst/>
                <a:rect l="l" t="t" r="r" b="b"/>
                <a:pathLst>
                  <a:path w="584834" h="48260">
                    <a:moveTo>
                      <a:pt x="537032" y="0"/>
                    </a:moveTo>
                    <a:lnTo>
                      <a:pt x="537032" y="47652"/>
                    </a:lnTo>
                    <a:lnTo>
                      <a:pt x="568795" y="31768"/>
                    </a:lnTo>
                    <a:lnTo>
                      <a:pt x="544972" y="31768"/>
                    </a:lnTo>
                    <a:lnTo>
                      <a:pt x="544972" y="15884"/>
                    </a:lnTo>
                    <a:lnTo>
                      <a:pt x="568800" y="15884"/>
                    </a:lnTo>
                    <a:lnTo>
                      <a:pt x="537032" y="0"/>
                    </a:lnTo>
                    <a:close/>
                  </a:path>
                  <a:path w="584834" h="48260">
                    <a:moveTo>
                      <a:pt x="537032" y="15884"/>
                    </a:moveTo>
                    <a:lnTo>
                      <a:pt x="0" y="15884"/>
                    </a:lnTo>
                    <a:lnTo>
                      <a:pt x="0" y="31768"/>
                    </a:lnTo>
                    <a:lnTo>
                      <a:pt x="537032" y="31768"/>
                    </a:lnTo>
                    <a:lnTo>
                      <a:pt x="537032" y="15884"/>
                    </a:lnTo>
                    <a:close/>
                  </a:path>
                  <a:path w="584834" h="48260">
                    <a:moveTo>
                      <a:pt x="568800" y="15884"/>
                    </a:moveTo>
                    <a:lnTo>
                      <a:pt x="544972" y="15884"/>
                    </a:lnTo>
                    <a:lnTo>
                      <a:pt x="544972" y="31768"/>
                    </a:lnTo>
                    <a:lnTo>
                      <a:pt x="568795" y="31768"/>
                    </a:lnTo>
                    <a:lnTo>
                      <a:pt x="584680" y="23824"/>
                    </a:lnTo>
                    <a:lnTo>
                      <a:pt x="568800" y="15884"/>
                    </a:lnTo>
                    <a:close/>
                  </a:path>
                </a:pathLst>
              </a:custGeom>
              <a:solidFill>
                <a:srgbClr val="3D5C8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sp>
            <p:nvSpPr>
              <p:cNvPr id="64" name="object 458">
                <a:extLst>
                  <a:ext uri="{FF2B5EF4-FFF2-40B4-BE49-F238E27FC236}">
                    <a16:creationId xmlns:a16="http://schemas.microsoft.com/office/drawing/2014/main" id="{59E1456F-547D-D31F-D5CA-3CB65275B3E1}"/>
                  </a:ext>
                </a:extLst>
              </p:cNvPr>
              <p:cNvSpPr/>
              <p:nvPr/>
            </p:nvSpPr>
            <p:spPr>
              <a:xfrm>
                <a:off x="17939471" y="3899965"/>
                <a:ext cx="1038225" cy="406400"/>
              </a:xfrm>
              <a:custGeom>
                <a:avLst/>
                <a:gdLst/>
                <a:ahLst/>
                <a:cxnLst/>
                <a:rect l="l" t="t" r="r" b="b"/>
                <a:pathLst>
                  <a:path w="1038225" h="406400">
                    <a:moveTo>
                      <a:pt x="518840" y="0"/>
                    </a:moveTo>
                    <a:lnTo>
                      <a:pt x="0" y="202949"/>
                    </a:lnTo>
                    <a:lnTo>
                      <a:pt x="518840" y="405898"/>
                    </a:lnTo>
                    <a:lnTo>
                      <a:pt x="1037684" y="202949"/>
                    </a:lnTo>
                    <a:lnTo>
                      <a:pt x="518840" y="0"/>
                    </a:lnTo>
                    <a:close/>
                  </a:path>
                </a:pathLst>
              </a:custGeom>
              <a:solidFill>
                <a:srgbClr val="D1DBE5"/>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sp>
            <p:nvSpPr>
              <p:cNvPr id="65" name="object 459">
                <a:extLst>
                  <a:ext uri="{FF2B5EF4-FFF2-40B4-BE49-F238E27FC236}">
                    <a16:creationId xmlns:a16="http://schemas.microsoft.com/office/drawing/2014/main" id="{A1C0A46A-E5B2-8117-4E33-C51529C06894}"/>
                  </a:ext>
                </a:extLst>
              </p:cNvPr>
              <p:cNvSpPr/>
              <p:nvPr/>
            </p:nvSpPr>
            <p:spPr>
              <a:xfrm>
                <a:off x="17939471" y="3899965"/>
                <a:ext cx="1038225" cy="406400"/>
              </a:xfrm>
              <a:custGeom>
                <a:avLst/>
                <a:gdLst/>
                <a:ahLst/>
                <a:cxnLst/>
                <a:rect l="l" t="t" r="r" b="b"/>
                <a:pathLst>
                  <a:path w="1038225" h="406400">
                    <a:moveTo>
                      <a:pt x="0" y="202949"/>
                    </a:moveTo>
                    <a:lnTo>
                      <a:pt x="518840" y="0"/>
                    </a:lnTo>
                    <a:lnTo>
                      <a:pt x="1037684" y="202949"/>
                    </a:lnTo>
                    <a:lnTo>
                      <a:pt x="518840" y="405898"/>
                    </a:lnTo>
                    <a:lnTo>
                      <a:pt x="0" y="202949"/>
                    </a:lnTo>
                    <a:close/>
                  </a:path>
                </a:pathLst>
              </a:custGeom>
              <a:ln w="9617">
                <a:solidFill>
                  <a:srgbClr val="3D5C80"/>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grpSp>
        <p:sp>
          <p:nvSpPr>
            <p:cNvPr id="50" name="object 460">
              <a:extLst>
                <a:ext uri="{FF2B5EF4-FFF2-40B4-BE49-F238E27FC236}">
                  <a16:creationId xmlns:a16="http://schemas.microsoft.com/office/drawing/2014/main" id="{8AD895F0-4ECA-D252-E315-1ED19006914E}"/>
                </a:ext>
              </a:extLst>
            </p:cNvPr>
            <p:cNvSpPr txBox="1"/>
            <p:nvPr/>
          </p:nvSpPr>
          <p:spPr>
            <a:xfrm>
              <a:off x="18121796" y="4043981"/>
              <a:ext cx="679450" cy="86062"/>
            </a:xfrm>
            <a:prstGeom prst="rect">
              <a:avLst/>
            </a:prstGeom>
          </p:spPr>
          <p:txBody>
            <a:bodyPr vert="horz" wrap="square" lIns="0" tIns="15240" rIns="0" bIns="0" rtlCol="0">
              <a:spAutoFit/>
            </a:bodyPr>
            <a:lstStyle/>
            <a:p>
              <a:pPr marL="25400" marR="0" lvl="0" indent="0" algn="l" defTabSz="914400" rtl="0" eaLnBrk="1" fontAlgn="auto" latinLnBrk="0" hangingPunct="1">
                <a:lnSpc>
                  <a:spcPct val="100000"/>
                </a:lnSpc>
                <a:spcBef>
                  <a:spcPts val="120"/>
                </a:spcBef>
                <a:spcAft>
                  <a:spcPts val="0"/>
                </a:spcAft>
                <a:buClrTx/>
                <a:buSzTx/>
                <a:buFontTx/>
                <a:buNone/>
                <a:tabLst/>
                <a:defRPr/>
              </a:pP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Median</a:t>
              </a:r>
              <a:r>
                <a:rPr kumimoji="0" sz="1000" b="0" i="0" u="none" strike="noStrike" kern="1200" cap="none" spc="3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HR</a:t>
              </a:r>
              <a:r>
                <a:rPr kumimoji="0" sz="1000" b="0" i="0" u="none" strike="noStrike" kern="1200" cap="none" spc="3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&gt;</a:t>
              </a:r>
              <a:r>
                <a:rPr kumimoji="0" sz="1000" b="0" i="0" u="none" strike="noStrike" kern="1200" cap="none" spc="3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20" normalizeH="0" baseline="0" noProof="0" dirty="0">
                  <a:ln>
                    <a:noFill/>
                  </a:ln>
                  <a:solidFill>
                    <a:srgbClr val="54565B"/>
                  </a:solidFill>
                  <a:effectLst/>
                  <a:uLnTx/>
                  <a:uFillTx/>
                  <a:latin typeface="Trebuchet MS" panose="020B0603020202020204" pitchFamily="34" charset="0"/>
                  <a:ea typeface="+mn-ea"/>
                  <a:cs typeface="Arial"/>
                </a:rPr>
                <a:t>HR</a:t>
              </a:r>
              <a:r>
                <a:rPr kumimoji="0" sz="1000" b="0" i="0" u="none" strike="noStrike" kern="1200" cap="none" spc="-30" normalizeH="0" baseline="-27777" noProof="0" dirty="0">
                  <a:ln>
                    <a:noFill/>
                  </a:ln>
                  <a:solidFill>
                    <a:srgbClr val="54565B"/>
                  </a:solidFill>
                  <a:effectLst/>
                  <a:uLnTx/>
                  <a:uFillTx/>
                  <a:latin typeface="Trebuchet MS" panose="020B0603020202020204" pitchFamily="34" charset="0"/>
                  <a:ea typeface="+mn-ea"/>
                  <a:cs typeface="Arial"/>
                </a:rPr>
                <a:t>0</a:t>
              </a:r>
              <a:r>
                <a:rPr kumimoji="0" sz="1000" b="0" i="0" u="none" strike="noStrike" kern="1200" cap="none" spc="-20" normalizeH="0" baseline="0" noProof="0" dirty="0">
                  <a:ln>
                    <a:noFill/>
                  </a:ln>
                  <a:solidFill>
                    <a:srgbClr val="54565B"/>
                  </a:solidFill>
                  <a:effectLst/>
                  <a:uLnTx/>
                  <a:uFillTx/>
                  <a:latin typeface="Trebuchet MS" panose="020B0603020202020204" pitchFamily="34" charset="0"/>
                  <a:ea typeface="+mn-ea"/>
                  <a:cs typeface="Arial"/>
                </a:rPr>
                <a:t>?</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grpSp>
          <p:nvGrpSpPr>
            <p:cNvPr id="51" name="object 461">
              <a:extLst>
                <a:ext uri="{FF2B5EF4-FFF2-40B4-BE49-F238E27FC236}">
                  <a16:creationId xmlns:a16="http://schemas.microsoft.com/office/drawing/2014/main" id="{B8408716-9272-5659-C496-742FCC996BC0}"/>
                </a:ext>
              </a:extLst>
            </p:cNvPr>
            <p:cNvGrpSpPr/>
            <p:nvPr/>
          </p:nvGrpSpPr>
          <p:grpSpPr>
            <a:xfrm>
              <a:off x="17695819" y="3874740"/>
              <a:ext cx="1589405" cy="653415"/>
              <a:chOff x="17695819" y="3874740"/>
              <a:chExt cx="1589405" cy="653415"/>
            </a:xfrm>
          </p:grpSpPr>
          <p:pic>
            <p:nvPicPr>
              <p:cNvPr id="61" name="object 462">
                <a:extLst>
                  <a:ext uri="{FF2B5EF4-FFF2-40B4-BE49-F238E27FC236}">
                    <a16:creationId xmlns:a16="http://schemas.microsoft.com/office/drawing/2014/main" id="{35E82457-FD07-7AD0-568B-9921F7A25A1A}"/>
                  </a:ext>
                </a:extLst>
              </p:cNvPr>
              <p:cNvPicPr/>
              <p:nvPr/>
            </p:nvPicPr>
            <p:blipFill>
              <a:blip r:embed="rId4" cstate="print"/>
              <a:stretch>
                <a:fillRect/>
              </a:stretch>
            </p:blipFill>
            <p:spPr>
              <a:xfrm>
                <a:off x="17695819" y="3874740"/>
                <a:ext cx="246594" cy="447608"/>
              </a:xfrm>
              <a:prstGeom prst="rect">
                <a:avLst/>
              </a:prstGeom>
            </p:spPr>
          </p:pic>
          <p:sp>
            <p:nvSpPr>
              <p:cNvPr id="62" name="object 463">
                <a:extLst>
                  <a:ext uri="{FF2B5EF4-FFF2-40B4-BE49-F238E27FC236}">
                    <a16:creationId xmlns:a16="http://schemas.microsoft.com/office/drawing/2014/main" id="{23594EF1-E268-482E-F625-C7DC700247EC}"/>
                  </a:ext>
                </a:extLst>
              </p:cNvPr>
              <p:cNvSpPr/>
              <p:nvPr/>
            </p:nvSpPr>
            <p:spPr>
              <a:xfrm>
                <a:off x="18433441" y="4094982"/>
                <a:ext cx="852169" cy="433070"/>
              </a:xfrm>
              <a:custGeom>
                <a:avLst/>
                <a:gdLst/>
                <a:ahLst/>
                <a:cxnLst/>
                <a:rect l="l" t="t" r="r" b="b"/>
                <a:pathLst>
                  <a:path w="852169" h="433070">
                    <a:moveTo>
                      <a:pt x="47637" y="385648"/>
                    </a:moveTo>
                    <a:lnTo>
                      <a:pt x="31762" y="385406"/>
                    </a:lnTo>
                    <a:lnTo>
                      <a:pt x="34353" y="212775"/>
                    </a:lnTo>
                    <a:lnTo>
                      <a:pt x="18465" y="212534"/>
                    </a:lnTo>
                    <a:lnTo>
                      <a:pt x="15875" y="385165"/>
                    </a:lnTo>
                    <a:lnTo>
                      <a:pt x="0" y="384937"/>
                    </a:lnTo>
                    <a:lnTo>
                      <a:pt x="23101" y="432930"/>
                    </a:lnTo>
                    <a:lnTo>
                      <a:pt x="43637" y="393344"/>
                    </a:lnTo>
                    <a:lnTo>
                      <a:pt x="47637" y="385648"/>
                    </a:lnTo>
                    <a:close/>
                  </a:path>
                  <a:path w="852169" h="433070">
                    <a:moveTo>
                      <a:pt x="851662" y="380301"/>
                    </a:moveTo>
                    <a:lnTo>
                      <a:pt x="835774" y="380301"/>
                    </a:lnTo>
                    <a:lnTo>
                      <a:pt x="835774" y="15875"/>
                    </a:lnTo>
                    <a:lnTo>
                      <a:pt x="835774" y="7937"/>
                    </a:lnTo>
                    <a:lnTo>
                      <a:pt x="835774" y="3556"/>
                    </a:lnTo>
                    <a:lnTo>
                      <a:pt x="832218" y="0"/>
                    </a:lnTo>
                    <a:lnTo>
                      <a:pt x="545477" y="0"/>
                    </a:lnTo>
                    <a:lnTo>
                      <a:pt x="545477" y="15875"/>
                    </a:lnTo>
                    <a:lnTo>
                      <a:pt x="819899" y="15875"/>
                    </a:lnTo>
                    <a:lnTo>
                      <a:pt x="819899" y="380301"/>
                    </a:lnTo>
                    <a:lnTo>
                      <a:pt x="804011" y="380301"/>
                    </a:lnTo>
                    <a:lnTo>
                      <a:pt x="827836" y="427951"/>
                    </a:lnTo>
                    <a:lnTo>
                      <a:pt x="847686" y="388239"/>
                    </a:lnTo>
                    <a:lnTo>
                      <a:pt x="851662" y="380301"/>
                    </a:lnTo>
                    <a:close/>
                  </a:path>
                </a:pathLst>
              </a:custGeom>
              <a:solidFill>
                <a:srgbClr val="3D5C8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grpSp>
        <p:sp>
          <p:nvSpPr>
            <p:cNvPr id="52" name="object 464">
              <a:extLst>
                <a:ext uri="{FF2B5EF4-FFF2-40B4-BE49-F238E27FC236}">
                  <a16:creationId xmlns:a16="http://schemas.microsoft.com/office/drawing/2014/main" id="{FB0DD53D-551C-F480-03E7-B30C1C2C33E8}"/>
                </a:ext>
              </a:extLst>
            </p:cNvPr>
            <p:cNvSpPr txBox="1"/>
            <p:nvPr/>
          </p:nvSpPr>
          <p:spPr>
            <a:xfrm>
              <a:off x="18489294" y="4351049"/>
              <a:ext cx="151765" cy="113030"/>
            </a:xfrm>
            <a:prstGeom prst="rect">
              <a:avLst/>
            </a:prstGeom>
          </p:spPr>
          <p:txBody>
            <a:bodyPr vert="horz" wrap="square" lIns="0" tIns="15240" rIns="0" bIns="0" rtlCol="0">
              <a:spAutoFit/>
            </a:bodyPr>
            <a:lstStyle/>
            <a:p>
              <a:pPr marL="0" marR="0" lvl="0" indent="0" algn="l" defTabSz="914400" rtl="0" eaLnBrk="1" fontAlgn="auto" latinLnBrk="0" hangingPunct="1">
                <a:lnSpc>
                  <a:spcPct val="100000"/>
                </a:lnSpc>
                <a:spcBef>
                  <a:spcPts val="120"/>
                </a:spcBef>
                <a:spcAft>
                  <a:spcPts val="0"/>
                </a:spcAft>
                <a:buClrTx/>
                <a:buSzTx/>
                <a:buFontTx/>
                <a:buNone/>
                <a:tabLst/>
                <a:defRPr/>
              </a:pPr>
              <a:r>
                <a:rPr kumimoji="0" sz="550" b="1" i="0" u="none" strike="noStrike" kern="1200" cap="none" spc="-25" normalizeH="0" baseline="0" noProof="0">
                  <a:ln>
                    <a:noFill/>
                  </a:ln>
                  <a:solidFill>
                    <a:srgbClr val="3D5C80"/>
                  </a:solidFill>
                  <a:effectLst/>
                  <a:uLnTx/>
                  <a:uFillTx/>
                  <a:latin typeface="Arial"/>
                  <a:ea typeface="+mn-ea"/>
                  <a:cs typeface="Arial"/>
                </a:rPr>
                <a:t>YES</a:t>
              </a:r>
              <a:endParaRPr kumimoji="0" sz="550" b="0" i="0" u="none" strike="noStrike" kern="1200" cap="none" spc="0" normalizeH="0" baseline="0" noProof="0">
                <a:ln>
                  <a:noFill/>
                </a:ln>
                <a:solidFill>
                  <a:srgbClr val="54565B"/>
                </a:solidFill>
                <a:effectLst/>
                <a:uLnTx/>
                <a:uFillTx/>
                <a:latin typeface="Arial"/>
                <a:ea typeface="+mn-ea"/>
                <a:cs typeface="Arial"/>
              </a:endParaRPr>
            </a:p>
          </p:txBody>
        </p:sp>
        <p:sp>
          <p:nvSpPr>
            <p:cNvPr id="53" name="object 465">
              <a:extLst>
                <a:ext uri="{FF2B5EF4-FFF2-40B4-BE49-F238E27FC236}">
                  <a16:creationId xmlns:a16="http://schemas.microsoft.com/office/drawing/2014/main" id="{DF544A70-4D11-B757-B2F7-B37100027DF9}"/>
                </a:ext>
              </a:extLst>
            </p:cNvPr>
            <p:cNvSpPr txBox="1"/>
            <p:nvPr/>
          </p:nvSpPr>
          <p:spPr>
            <a:xfrm>
              <a:off x="19066225" y="3991076"/>
              <a:ext cx="118110" cy="86062"/>
            </a:xfrm>
            <a:prstGeom prst="rect">
              <a:avLst/>
            </a:prstGeom>
          </p:spPr>
          <p:txBody>
            <a:bodyPr vert="horz" wrap="square" lIns="0" tIns="15240" rIns="0" bIns="0" rtlCol="0">
              <a:spAutoFit/>
            </a:bodyPr>
            <a:lstStyle/>
            <a:p>
              <a:pPr marL="0" marR="0" lvl="0" indent="0" algn="l" defTabSz="914400" rtl="0" eaLnBrk="1" fontAlgn="auto" latinLnBrk="0" hangingPunct="1">
                <a:lnSpc>
                  <a:spcPct val="100000"/>
                </a:lnSpc>
                <a:spcBef>
                  <a:spcPts val="120"/>
                </a:spcBef>
                <a:spcAft>
                  <a:spcPts val="0"/>
                </a:spcAft>
                <a:buClrTx/>
                <a:buSzTx/>
                <a:buFontTx/>
                <a:buNone/>
                <a:tabLst/>
                <a:defRPr/>
              </a:pPr>
              <a:r>
                <a:rPr kumimoji="0" sz="1000" b="1" i="0" u="none" strike="noStrike" kern="1200" cap="none" spc="-25" normalizeH="0" baseline="0" noProof="0">
                  <a:ln>
                    <a:noFill/>
                  </a:ln>
                  <a:solidFill>
                    <a:srgbClr val="3D5C80"/>
                  </a:solidFill>
                  <a:effectLst/>
                  <a:uLnTx/>
                  <a:uFillTx/>
                  <a:latin typeface="Century Gothic" panose="020F0302020204030204"/>
                  <a:ea typeface="+mn-ea"/>
                  <a:cs typeface="Arial"/>
                </a:rPr>
                <a:t>NO</a:t>
              </a:r>
              <a:endParaRPr kumimoji="0" sz="1000" b="0" i="0" u="none" strike="noStrike" kern="1200" cap="none" spc="0" normalizeH="0" baseline="0" noProof="0">
                <a:ln>
                  <a:noFill/>
                </a:ln>
                <a:solidFill>
                  <a:srgbClr val="54565B"/>
                </a:solidFill>
                <a:effectLst/>
                <a:uLnTx/>
                <a:uFillTx/>
                <a:latin typeface="Century Gothic" panose="020F0302020204030204"/>
                <a:ea typeface="+mn-ea"/>
                <a:cs typeface="Arial"/>
              </a:endParaRPr>
            </a:p>
          </p:txBody>
        </p:sp>
        <p:sp>
          <p:nvSpPr>
            <p:cNvPr id="54" name="object 466">
              <a:extLst>
                <a:ext uri="{FF2B5EF4-FFF2-40B4-BE49-F238E27FC236}">
                  <a16:creationId xmlns:a16="http://schemas.microsoft.com/office/drawing/2014/main" id="{8F783BA2-D7BF-FA16-FCC3-4E447A1C4FCB}"/>
                </a:ext>
              </a:extLst>
            </p:cNvPr>
            <p:cNvSpPr txBox="1"/>
            <p:nvPr/>
          </p:nvSpPr>
          <p:spPr>
            <a:xfrm>
              <a:off x="18089475" y="4526459"/>
              <a:ext cx="776608" cy="167267"/>
            </a:xfrm>
            <a:prstGeom prst="rect">
              <a:avLst/>
            </a:prstGeom>
            <a:solidFill>
              <a:srgbClr val="FFFFFF"/>
            </a:solidFill>
            <a:ln w="9617">
              <a:solidFill>
                <a:srgbClr val="325D81"/>
              </a:solidFill>
            </a:ln>
          </p:spPr>
          <p:txBody>
            <a:bodyPr vert="horz" wrap="square" lIns="0" tIns="20320" rIns="0" bIns="0" rtlCol="0">
              <a:spAutoFit/>
            </a:bodyPr>
            <a:lstStyle/>
            <a:p>
              <a:pPr marL="60325" marR="66040" lvl="0" indent="0" algn="ctr" defTabSz="914400" rtl="0" eaLnBrk="1" fontAlgn="auto" latinLnBrk="0" hangingPunct="1">
                <a:lnSpc>
                  <a:spcPct val="104099"/>
                </a:lnSpc>
                <a:spcBef>
                  <a:spcPts val="160"/>
                </a:spcBef>
                <a:spcAft>
                  <a:spcPts val="0"/>
                </a:spcAft>
                <a:buClrTx/>
                <a:buSzTx/>
                <a:buFontTx/>
                <a:buNone/>
                <a:tabLst/>
                <a:defRPr/>
              </a:pP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Genes</a:t>
              </a:r>
              <a:r>
                <a:rPr kumimoji="0" sz="1000" b="0" i="0" u="none" strike="noStrike" kern="1200" cap="none" spc="8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54565B"/>
                  </a:solidFill>
                  <a:effectLst/>
                  <a:uLnTx/>
                  <a:uFillTx/>
                  <a:latin typeface="Trebuchet MS" panose="020B0603020202020204" pitchFamily="34" charset="0"/>
                  <a:ea typeface="+mn-ea"/>
                  <a:cs typeface="Arial"/>
                </a:rPr>
                <a:t>contributing</a:t>
              </a:r>
              <a:r>
                <a:rPr kumimoji="0" sz="1000" b="0" i="0" u="none" strike="noStrike" kern="1200" cap="none" spc="50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to</a:t>
              </a:r>
              <a:r>
                <a:rPr kumimoji="0" sz="1000" b="0" i="0" u="none" strike="noStrike" kern="1200" cap="none" spc="3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the</a:t>
              </a:r>
              <a:r>
                <a:rPr kumimoji="0" sz="1000" b="0" i="0" u="none" strike="noStrike" kern="1200" cap="none" spc="3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SG</a:t>
              </a:r>
              <a:r>
                <a:rPr kumimoji="0" sz="1000" b="0" i="0" u="none" strike="noStrike" kern="1200" cap="none" spc="4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54565B"/>
                  </a:solidFill>
                  <a:effectLst/>
                  <a:uLnTx/>
                  <a:uFillTx/>
                  <a:latin typeface="Trebuchet MS" panose="020B0603020202020204" pitchFamily="34" charset="0"/>
                  <a:ea typeface="+mn-ea"/>
                  <a:cs typeface="Arial"/>
                </a:rPr>
                <a:t>efficacy</a:t>
              </a:r>
              <a:r>
                <a:rPr kumimoji="0" sz="1000" b="0" i="0" u="none" strike="noStrike" kern="1200" cap="none" spc="50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over</a:t>
              </a:r>
              <a:r>
                <a:rPr kumimoji="0" sz="1000" b="0" i="0" u="none" strike="noStrike" kern="1200" cap="none" spc="45"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rPr>
                <a:t>TPC</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sp>
          <p:nvSpPr>
            <p:cNvPr id="55" name="object 467">
              <a:extLst>
                <a:ext uri="{FF2B5EF4-FFF2-40B4-BE49-F238E27FC236}">
                  <a16:creationId xmlns:a16="http://schemas.microsoft.com/office/drawing/2014/main" id="{0A7981A0-15F5-662D-0D39-58E7692B2A0C}"/>
                </a:ext>
              </a:extLst>
            </p:cNvPr>
            <p:cNvSpPr txBox="1"/>
            <p:nvPr/>
          </p:nvSpPr>
          <p:spPr>
            <a:xfrm>
              <a:off x="19010686" y="4526459"/>
              <a:ext cx="535026" cy="86421"/>
            </a:xfrm>
            <a:prstGeom prst="rect">
              <a:avLst/>
            </a:prstGeom>
            <a:solidFill>
              <a:srgbClr val="FFFFFF"/>
            </a:solidFill>
            <a:ln w="10586">
              <a:solidFill>
                <a:srgbClr val="325D81"/>
              </a:solidFill>
            </a:ln>
          </p:spPr>
          <p:txBody>
            <a:bodyPr vert="horz" wrap="square" lIns="0" tIns="20320" rIns="0" bIns="0" rtlCol="0">
              <a:spAutoFit/>
            </a:bodyPr>
            <a:lstStyle/>
            <a:p>
              <a:pPr marL="153035" marR="71755" lvl="0" indent="-81280" algn="l" defTabSz="914400" rtl="0" eaLnBrk="1" fontAlgn="auto" latinLnBrk="0" hangingPunct="1">
                <a:lnSpc>
                  <a:spcPct val="104099"/>
                </a:lnSpc>
                <a:spcBef>
                  <a:spcPts val="160"/>
                </a:spcBef>
                <a:spcAft>
                  <a:spcPts val="0"/>
                </a:spcAft>
                <a:buClrTx/>
                <a:buSzTx/>
                <a:buFontTx/>
                <a:buNone/>
                <a:tabLst/>
                <a:defRPr/>
              </a:pPr>
              <a:r>
                <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rPr>
                <a:t>Other</a:t>
              </a:r>
              <a:r>
                <a:rPr kumimoji="0" sz="1000" b="0" i="0" u="none" strike="noStrike" kern="1200" cap="none" spc="7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rPr>
                <a:t>DDR</a:t>
              </a:r>
              <a:r>
                <a:rPr kumimoji="0" sz="1000" b="0" i="0" u="none" strike="noStrike" kern="1200" cap="none" spc="500" normalizeH="0" baseline="0" noProof="0" dirty="0">
                  <a:ln>
                    <a:noFill/>
                  </a:ln>
                  <a:solidFill>
                    <a:srgbClr val="54565B"/>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54565B"/>
                  </a:solidFill>
                  <a:effectLst/>
                  <a:uLnTx/>
                  <a:uFillTx/>
                  <a:latin typeface="Trebuchet MS" panose="020B0603020202020204" pitchFamily="34" charset="0"/>
                  <a:ea typeface="+mn-ea"/>
                  <a:cs typeface="Arial"/>
                </a:rPr>
                <a:t>genes</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sp>
          <p:nvSpPr>
            <p:cNvPr id="57" name="object 469">
              <a:extLst>
                <a:ext uri="{FF2B5EF4-FFF2-40B4-BE49-F238E27FC236}">
                  <a16:creationId xmlns:a16="http://schemas.microsoft.com/office/drawing/2014/main" id="{B74F2A3D-08A6-7C67-F180-818C2B30A7D4}"/>
                </a:ext>
              </a:extLst>
            </p:cNvPr>
            <p:cNvSpPr txBox="1"/>
            <p:nvPr/>
          </p:nvSpPr>
          <p:spPr>
            <a:xfrm>
              <a:off x="17496671" y="4437332"/>
              <a:ext cx="35560" cy="73660"/>
            </a:xfrm>
            <a:prstGeom prst="rect">
              <a:avLst/>
            </a:prstGeom>
          </p:spPr>
          <p:txBody>
            <a:bodyPr vert="horz" wrap="square" lIns="0" tIns="14604" rIns="0" bIns="0" rtlCol="0">
              <a:spAutoFit/>
            </a:bodyPr>
            <a:lstStyle/>
            <a:p>
              <a:pPr marL="0" marR="0" lvl="0" indent="0" algn="l" defTabSz="914400" rtl="0" eaLnBrk="1" fontAlgn="auto" latinLnBrk="0" hangingPunct="1">
                <a:lnSpc>
                  <a:spcPct val="100000"/>
                </a:lnSpc>
                <a:spcBef>
                  <a:spcPts val="114"/>
                </a:spcBef>
                <a:spcAft>
                  <a:spcPts val="0"/>
                </a:spcAft>
                <a:buClrTx/>
                <a:buSzTx/>
                <a:buFontTx/>
                <a:buNone/>
                <a:tabLst/>
                <a:defRPr/>
              </a:pPr>
              <a:r>
                <a:rPr kumimoji="0" sz="300" b="0" i="0" u="none" strike="noStrike" kern="1200" cap="none" spc="-50" normalizeH="0" baseline="0" noProof="0">
                  <a:ln>
                    <a:noFill/>
                  </a:ln>
                  <a:solidFill>
                    <a:srgbClr val="54565B"/>
                  </a:solidFill>
                  <a:effectLst/>
                  <a:uLnTx/>
                  <a:uFillTx/>
                  <a:latin typeface="Arial"/>
                  <a:ea typeface="+mn-ea"/>
                  <a:cs typeface="Arial"/>
                </a:rPr>
                <a:t>1</a:t>
              </a:r>
              <a:endParaRPr kumimoji="0" sz="300" b="0" i="0" u="none" strike="noStrike" kern="1200" cap="none" spc="0" normalizeH="0" baseline="0" noProof="0">
                <a:ln>
                  <a:noFill/>
                </a:ln>
                <a:solidFill>
                  <a:srgbClr val="54565B"/>
                </a:solidFill>
                <a:effectLst/>
                <a:uLnTx/>
                <a:uFillTx/>
                <a:latin typeface="Arial"/>
                <a:ea typeface="+mn-ea"/>
                <a:cs typeface="Arial"/>
              </a:endParaRPr>
            </a:p>
          </p:txBody>
        </p:sp>
        <p:sp>
          <p:nvSpPr>
            <p:cNvPr id="58" name="object 470">
              <a:extLst>
                <a:ext uri="{FF2B5EF4-FFF2-40B4-BE49-F238E27FC236}">
                  <a16:creationId xmlns:a16="http://schemas.microsoft.com/office/drawing/2014/main" id="{268CA80F-0C3B-8D7F-EEF1-5A7E9CA46452}"/>
                </a:ext>
              </a:extLst>
            </p:cNvPr>
            <p:cNvSpPr txBox="1"/>
            <p:nvPr/>
          </p:nvSpPr>
          <p:spPr>
            <a:xfrm>
              <a:off x="17371818" y="4470658"/>
              <a:ext cx="252729" cy="434221"/>
            </a:xfrm>
            <a:prstGeom prst="rect">
              <a:avLst/>
            </a:prstGeom>
          </p:spPr>
          <p:txBody>
            <a:bodyPr vert="horz" wrap="square" lIns="0" tIns="20320" rIns="0" bIns="0" rtlCol="0">
              <a:spAutoFit/>
            </a:bodyPr>
            <a:lstStyle/>
            <a:p>
              <a:pPr marL="25400" marR="97155" lvl="0" indent="0" algn="just" defTabSz="914400" rtl="0" eaLnBrk="1" fontAlgn="auto" latinLnBrk="0" hangingPunct="1">
                <a:lnSpc>
                  <a:spcPts val="600"/>
                </a:lnSpc>
                <a:spcBef>
                  <a:spcPts val="160"/>
                </a:spcBef>
                <a:spcAft>
                  <a:spcPts val="0"/>
                </a:spcAft>
                <a:buClrTx/>
                <a:buSzTx/>
                <a:buFontTx/>
                <a:buNone/>
                <a:tabLst/>
                <a:defRPr/>
              </a:pPr>
              <a:endParaRPr kumimoji="0" lang="en-IE"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endParaRPr>
            </a:p>
            <a:p>
              <a:pPr marL="25400" marR="97155" lvl="0" indent="0" algn="just" defTabSz="914400" rtl="0" eaLnBrk="1" fontAlgn="auto" latinLnBrk="0" hangingPunct="1">
                <a:lnSpc>
                  <a:spcPts val="600"/>
                </a:lnSpc>
                <a:spcBef>
                  <a:spcPts val="160"/>
                </a:spcBef>
                <a:spcAft>
                  <a:spcPts val="0"/>
                </a:spcAft>
                <a:buClrTx/>
                <a:buSzTx/>
                <a:buFontTx/>
                <a:buNone/>
                <a:tabLst/>
                <a:defRPr/>
              </a:pPr>
              <a:r>
                <a:rPr kumimoji="0" lang="en-IE"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rPr>
                <a:t>HR</a:t>
              </a:r>
              <a:r>
                <a:rPr kumimoji="0" lang="en-IE" sz="1000" b="0" i="0" u="none" strike="noStrike" kern="1200" cap="none" spc="-25" normalizeH="0" baseline="-25000" noProof="0" dirty="0">
                  <a:ln>
                    <a:noFill/>
                  </a:ln>
                  <a:solidFill>
                    <a:srgbClr val="54565B"/>
                  </a:solidFill>
                  <a:effectLst/>
                  <a:uLnTx/>
                  <a:uFillTx/>
                  <a:latin typeface="Trebuchet MS" panose="020B0603020202020204" pitchFamily="34" charset="0"/>
                  <a:ea typeface="+mn-ea"/>
                  <a:cs typeface="Arial"/>
                </a:rPr>
                <a:t>1</a:t>
              </a:r>
            </a:p>
            <a:p>
              <a:pPr marL="25400" marR="97155" lvl="0" indent="0" algn="just" defTabSz="914400" rtl="0" eaLnBrk="1" fontAlgn="auto" latinLnBrk="0" hangingPunct="1">
                <a:lnSpc>
                  <a:spcPts val="600"/>
                </a:lnSpc>
                <a:spcBef>
                  <a:spcPts val="160"/>
                </a:spcBef>
                <a:spcAft>
                  <a:spcPts val="0"/>
                </a:spcAft>
                <a:buClrTx/>
                <a:buSzTx/>
                <a:buFontTx/>
                <a:buNone/>
                <a:tabLst/>
                <a:defRPr/>
              </a:pPr>
              <a:r>
                <a:rPr kumimoji="0"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rPr>
                <a:t>HR</a:t>
              </a:r>
              <a:r>
                <a:rPr kumimoji="0" sz="1000" b="0" i="0" u="none" strike="noStrike" kern="1200" cap="none" spc="-37" normalizeH="0" baseline="-18518" noProof="0" dirty="0">
                  <a:ln>
                    <a:noFill/>
                  </a:ln>
                  <a:solidFill>
                    <a:srgbClr val="54565B"/>
                  </a:solidFill>
                  <a:effectLst/>
                  <a:uLnTx/>
                  <a:uFillTx/>
                  <a:latin typeface="Trebuchet MS" panose="020B0603020202020204" pitchFamily="34" charset="0"/>
                  <a:ea typeface="+mn-ea"/>
                  <a:cs typeface="Arial"/>
                </a:rPr>
                <a:t>2</a:t>
              </a:r>
              <a:r>
                <a:rPr kumimoji="0" sz="1000" b="0" i="0" u="none" strike="noStrike" kern="1200" cap="none" spc="750" normalizeH="0" baseline="-18518" noProof="0" dirty="0">
                  <a:ln>
                    <a:noFill/>
                  </a:ln>
                  <a:solidFill>
                    <a:srgbClr val="54565B"/>
                  </a:solidFill>
                  <a:effectLst/>
                  <a:uLnTx/>
                  <a:uFillTx/>
                  <a:latin typeface="Trebuchet MS" panose="020B0603020202020204" pitchFamily="34" charset="0"/>
                  <a:ea typeface="+mn-ea"/>
                  <a:cs typeface="Arial"/>
                </a:rPr>
                <a:t> </a:t>
              </a:r>
              <a:endParaRPr kumimoji="0" lang="en-IE" sz="1000" b="0" i="0" u="none" strike="noStrike" kern="1200" cap="none" spc="750" normalizeH="0" baseline="-18518" noProof="0" dirty="0">
                <a:ln>
                  <a:noFill/>
                </a:ln>
                <a:solidFill>
                  <a:srgbClr val="54565B"/>
                </a:solidFill>
                <a:effectLst/>
                <a:uLnTx/>
                <a:uFillTx/>
                <a:latin typeface="Trebuchet MS" panose="020B0603020202020204" pitchFamily="34" charset="0"/>
                <a:ea typeface="+mn-ea"/>
                <a:cs typeface="Arial"/>
              </a:endParaRPr>
            </a:p>
            <a:p>
              <a:pPr marL="25400" marR="97155" lvl="0" indent="0" algn="just" defTabSz="914400" rtl="0" eaLnBrk="1" fontAlgn="auto" latinLnBrk="0" hangingPunct="1">
                <a:lnSpc>
                  <a:spcPts val="600"/>
                </a:lnSpc>
                <a:spcBef>
                  <a:spcPts val="160"/>
                </a:spcBef>
                <a:spcAft>
                  <a:spcPts val="0"/>
                </a:spcAft>
                <a:buClrTx/>
                <a:buSzTx/>
                <a:buFontTx/>
                <a:buNone/>
                <a:tabLst/>
                <a:defRPr/>
              </a:pPr>
              <a:r>
                <a:rPr kumimoji="0"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rPr>
                <a:t>HR</a:t>
              </a:r>
              <a:r>
                <a:rPr kumimoji="0" sz="1000" b="0" i="0" u="none" strike="noStrike" kern="1200" cap="none" spc="-37" normalizeH="0" baseline="-18518" noProof="0" dirty="0">
                  <a:ln>
                    <a:noFill/>
                  </a:ln>
                  <a:solidFill>
                    <a:srgbClr val="54565B"/>
                  </a:solidFill>
                  <a:effectLst/>
                  <a:uLnTx/>
                  <a:uFillTx/>
                  <a:latin typeface="Trebuchet MS" panose="020B0603020202020204" pitchFamily="34" charset="0"/>
                  <a:ea typeface="+mn-ea"/>
                  <a:cs typeface="Arial"/>
                </a:rPr>
                <a:t>3</a:t>
              </a:r>
              <a:r>
                <a:rPr kumimoji="0" sz="1000" b="0" i="0" u="none" strike="noStrike" kern="1200" cap="none" spc="750" normalizeH="0" baseline="-18518" noProof="0" dirty="0">
                  <a:ln>
                    <a:noFill/>
                  </a:ln>
                  <a:solidFill>
                    <a:srgbClr val="54565B"/>
                  </a:solidFill>
                  <a:effectLst/>
                  <a:uLnTx/>
                  <a:uFillTx/>
                  <a:latin typeface="Trebuchet MS" panose="020B0603020202020204" pitchFamily="34" charset="0"/>
                  <a:ea typeface="+mn-ea"/>
                  <a:cs typeface="Arial"/>
                </a:rPr>
                <a:t> </a:t>
              </a:r>
              <a:endParaRPr kumimoji="0" lang="en-IE" sz="1000" b="0" i="0" u="none" strike="noStrike" kern="1200" cap="none" spc="750" normalizeH="0" baseline="-18518" noProof="0" dirty="0">
                <a:ln>
                  <a:noFill/>
                </a:ln>
                <a:solidFill>
                  <a:srgbClr val="54565B"/>
                </a:solidFill>
                <a:effectLst/>
                <a:uLnTx/>
                <a:uFillTx/>
                <a:latin typeface="Trebuchet MS" panose="020B0603020202020204" pitchFamily="34" charset="0"/>
                <a:ea typeface="+mn-ea"/>
                <a:cs typeface="Arial"/>
              </a:endParaRPr>
            </a:p>
            <a:p>
              <a:pPr marL="25400" marR="97155" lvl="0" indent="0" algn="just" defTabSz="914400" rtl="0" eaLnBrk="1" fontAlgn="auto" latinLnBrk="0" hangingPunct="1">
                <a:lnSpc>
                  <a:spcPts val="600"/>
                </a:lnSpc>
                <a:spcBef>
                  <a:spcPts val="160"/>
                </a:spcBef>
                <a:spcAft>
                  <a:spcPts val="0"/>
                </a:spcAft>
                <a:buClrTx/>
                <a:buSzTx/>
                <a:buFontTx/>
                <a:buNone/>
                <a:tabLst/>
                <a:defRPr/>
              </a:pPr>
              <a:r>
                <a:rPr kumimoji="0"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rPr>
                <a:t>HR</a:t>
              </a:r>
              <a:r>
                <a:rPr kumimoji="0" sz="1000" b="0" i="0" u="none" strike="noStrike" kern="1200" cap="none" spc="-37" normalizeH="0" baseline="-18518" noProof="0" dirty="0">
                  <a:ln>
                    <a:noFill/>
                  </a:ln>
                  <a:solidFill>
                    <a:srgbClr val="54565B"/>
                  </a:solidFill>
                  <a:effectLst/>
                  <a:uLnTx/>
                  <a:uFillTx/>
                  <a:latin typeface="Trebuchet MS" panose="020B0603020202020204" pitchFamily="34" charset="0"/>
                  <a:ea typeface="+mn-ea"/>
                  <a:cs typeface="Arial"/>
                </a:rPr>
                <a:t>4</a:t>
              </a:r>
              <a:r>
                <a:rPr kumimoji="0" sz="1000" b="0" i="0" u="none" strike="noStrike" kern="1200" cap="none" spc="750" normalizeH="0" baseline="-18518" noProof="0" dirty="0">
                  <a:ln>
                    <a:noFill/>
                  </a:ln>
                  <a:solidFill>
                    <a:srgbClr val="54565B"/>
                  </a:solidFill>
                  <a:effectLst/>
                  <a:uLnTx/>
                  <a:uFillTx/>
                  <a:latin typeface="Trebuchet MS" panose="020B0603020202020204" pitchFamily="34" charset="0"/>
                  <a:ea typeface="+mn-ea"/>
                  <a:cs typeface="Arial"/>
                </a:rPr>
                <a:t> </a:t>
              </a:r>
              <a:endParaRPr kumimoji="0" lang="en-IE" sz="1000" b="0" i="0" u="none" strike="noStrike" kern="1200" cap="none" spc="750" normalizeH="0" baseline="-18518" noProof="0" dirty="0">
                <a:ln>
                  <a:noFill/>
                </a:ln>
                <a:solidFill>
                  <a:srgbClr val="54565B"/>
                </a:solidFill>
                <a:effectLst/>
                <a:uLnTx/>
                <a:uFillTx/>
                <a:latin typeface="Trebuchet MS" panose="020B0603020202020204" pitchFamily="34" charset="0"/>
                <a:ea typeface="+mn-ea"/>
                <a:cs typeface="Arial"/>
              </a:endParaRPr>
            </a:p>
            <a:p>
              <a:pPr marL="25400" marR="97155" lvl="0" indent="0" algn="just" defTabSz="914400" rtl="0" eaLnBrk="1" fontAlgn="auto" latinLnBrk="0" hangingPunct="1">
                <a:lnSpc>
                  <a:spcPts val="600"/>
                </a:lnSpc>
                <a:spcBef>
                  <a:spcPts val="160"/>
                </a:spcBef>
                <a:spcAft>
                  <a:spcPts val="0"/>
                </a:spcAft>
                <a:buClrTx/>
                <a:buSzTx/>
                <a:buFontTx/>
                <a:buNone/>
                <a:tabLst/>
                <a:defRPr/>
              </a:pPr>
              <a:r>
                <a:rPr kumimoji="0" sz="1000" b="0" i="0" u="none" strike="noStrike" kern="1200" cap="none" spc="-25" normalizeH="0" baseline="0" noProof="0" dirty="0">
                  <a:ln>
                    <a:noFill/>
                  </a:ln>
                  <a:solidFill>
                    <a:srgbClr val="54565B"/>
                  </a:solidFill>
                  <a:effectLst/>
                  <a:uLnTx/>
                  <a:uFillTx/>
                  <a:latin typeface="Trebuchet MS" panose="020B0603020202020204" pitchFamily="34" charset="0"/>
                  <a:ea typeface="+mn-ea"/>
                  <a:cs typeface="Arial"/>
                </a:rPr>
                <a:t>HR</a:t>
              </a:r>
              <a:r>
                <a:rPr kumimoji="0" sz="1000" b="0" i="0" u="none" strike="noStrike" kern="1200" cap="none" spc="-37" normalizeH="0" baseline="-18518" noProof="0" dirty="0">
                  <a:ln>
                    <a:noFill/>
                  </a:ln>
                  <a:solidFill>
                    <a:srgbClr val="54565B"/>
                  </a:solidFill>
                  <a:effectLst/>
                  <a:uLnTx/>
                  <a:uFillTx/>
                  <a:latin typeface="Trebuchet MS" panose="020B0603020202020204" pitchFamily="34" charset="0"/>
                  <a:ea typeface="+mn-ea"/>
                  <a:cs typeface="Arial"/>
                </a:rPr>
                <a:t>5</a:t>
              </a:r>
              <a:endParaRPr kumimoji="0" sz="1000" b="0" i="0" u="none" strike="noStrike" kern="1200" cap="none" spc="0" normalizeH="0" baseline="-18518" noProof="0" dirty="0">
                <a:ln>
                  <a:noFill/>
                </a:ln>
                <a:solidFill>
                  <a:srgbClr val="54565B"/>
                </a:solidFill>
                <a:effectLst/>
                <a:uLnTx/>
                <a:uFillTx/>
                <a:latin typeface="Trebuchet MS" panose="020B0603020202020204" pitchFamily="34" charset="0"/>
                <a:ea typeface="+mn-ea"/>
                <a:cs typeface="Arial"/>
              </a:endParaRPr>
            </a:p>
            <a:p>
              <a:pPr marL="25400" marR="0" lvl="0" indent="0" algn="l" defTabSz="914400" rtl="0" eaLnBrk="1" fontAlgn="auto" latinLnBrk="0" hangingPunct="1">
                <a:lnSpc>
                  <a:spcPts val="515"/>
                </a:lnSpc>
                <a:spcBef>
                  <a:spcPts val="0"/>
                </a:spcBef>
                <a:spcAft>
                  <a:spcPts val="0"/>
                </a:spcAft>
                <a:buClrTx/>
                <a:buSzTx/>
                <a:buFontTx/>
                <a:buNone/>
                <a:tabLst/>
                <a:defRPr/>
              </a:pPr>
              <a:r>
                <a:rPr kumimoji="0" sz="1000" b="0" i="0" u="none" strike="noStrike" kern="1200" cap="none" spc="-50" normalizeH="0" baseline="0" noProof="0" dirty="0">
                  <a:ln>
                    <a:noFill/>
                  </a:ln>
                  <a:solidFill>
                    <a:srgbClr val="54565B"/>
                  </a:solidFill>
                  <a:effectLst/>
                  <a:uLnTx/>
                  <a:uFillTx/>
                  <a:latin typeface="Trebuchet MS" panose="020B0603020202020204" pitchFamily="34" charset="0"/>
                  <a:ea typeface="+mn-ea"/>
                  <a:cs typeface="Arial"/>
                </a:rPr>
                <a:t>…</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a:p>
              <a:pPr marL="25400" marR="0" lvl="0" indent="0" algn="l" defTabSz="914400" rtl="0" eaLnBrk="1" fontAlgn="auto" latinLnBrk="0" hangingPunct="1">
                <a:lnSpc>
                  <a:spcPct val="100000"/>
                </a:lnSpc>
                <a:spcBef>
                  <a:spcPts val="150"/>
                </a:spcBef>
                <a:spcAft>
                  <a:spcPts val="0"/>
                </a:spcAft>
                <a:buClrTx/>
                <a:buSzTx/>
                <a:buFontTx/>
                <a:buNone/>
                <a:tabLst/>
                <a:defRPr/>
              </a:pPr>
              <a:r>
                <a:rPr kumimoji="0" sz="1000" b="0" i="0" u="none" strike="noStrike" kern="1200" cap="none" spc="-15" normalizeH="0" baseline="10101" noProof="0" dirty="0">
                  <a:ln>
                    <a:noFill/>
                  </a:ln>
                  <a:solidFill>
                    <a:srgbClr val="54565B"/>
                  </a:solidFill>
                  <a:effectLst/>
                  <a:uLnTx/>
                  <a:uFillTx/>
                  <a:latin typeface="Trebuchet MS" panose="020B0603020202020204" pitchFamily="34" charset="0"/>
                  <a:ea typeface="+mn-ea"/>
                  <a:cs typeface="Arial"/>
                </a:rPr>
                <a:t>HR</a:t>
              </a:r>
              <a:r>
                <a:rPr kumimoji="0" sz="1000" b="0" i="0" u="none" strike="noStrike" kern="1200" cap="none" spc="-10" normalizeH="0" baseline="0" noProof="0" dirty="0">
                  <a:ln>
                    <a:noFill/>
                  </a:ln>
                  <a:solidFill>
                    <a:srgbClr val="54565B"/>
                  </a:solidFill>
                  <a:effectLst/>
                  <a:uLnTx/>
                  <a:uFillTx/>
                  <a:latin typeface="Trebuchet MS" panose="020B0603020202020204" pitchFamily="34" charset="0"/>
                  <a:ea typeface="+mn-ea"/>
                  <a:cs typeface="Arial"/>
                </a:rPr>
                <a:t>1000</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sp>
          <p:nvSpPr>
            <p:cNvPr id="59" name="object 471">
              <a:extLst>
                <a:ext uri="{FF2B5EF4-FFF2-40B4-BE49-F238E27FC236}">
                  <a16:creationId xmlns:a16="http://schemas.microsoft.com/office/drawing/2014/main" id="{AD810369-F238-BB94-703F-0F33FF48D46F}"/>
                </a:ext>
              </a:extLst>
            </p:cNvPr>
            <p:cNvSpPr/>
            <p:nvPr/>
          </p:nvSpPr>
          <p:spPr>
            <a:xfrm>
              <a:off x="17247682" y="4415279"/>
              <a:ext cx="99060" cy="519430"/>
            </a:xfrm>
            <a:custGeom>
              <a:avLst/>
              <a:gdLst/>
              <a:ahLst/>
              <a:cxnLst/>
              <a:rect l="l" t="t" r="r" b="b"/>
              <a:pathLst>
                <a:path w="99059" h="519429">
                  <a:moveTo>
                    <a:pt x="98827" y="518840"/>
                  </a:moveTo>
                  <a:lnTo>
                    <a:pt x="79593" y="518193"/>
                  </a:lnTo>
                  <a:lnTo>
                    <a:pt x="63887" y="516428"/>
                  </a:lnTo>
                  <a:lnTo>
                    <a:pt x="53297" y="513810"/>
                  </a:lnTo>
                  <a:lnTo>
                    <a:pt x="49413" y="510604"/>
                  </a:lnTo>
                  <a:lnTo>
                    <a:pt x="49413" y="267654"/>
                  </a:lnTo>
                  <a:lnTo>
                    <a:pt x="45530" y="264449"/>
                  </a:lnTo>
                  <a:lnTo>
                    <a:pt x="34940" y="261831"/>
                  </a:lnTo>
                  <a:lnTo>
                    <a:pt x="19233" y="260065"/>
                  </a:lnTo>
                  <a:lnTo>
                    <a:pt x="0" y="259418"/>
                  </a:lnTo>
                  <a:lnTo>
                    <a:pt x="19233" y="258771"/>
                  </a:lnTo>
                  <a:lnTo>
                    <a:pt x="34940" y="257006"/>
                  </a:lnTo>
                  <a:lnTo>
                    <a:pt x="45530" y="254388"/>
                  </a:lnTo>
                  <a:lnTo>
                    <a:pt x="49413" y="251181"/>
                  </a:lnTo>
                  <a:lnTo>
                    <a:pt x="49413" y="8232"/>
                  </a:lnTo>
                  <a:lnTo>
                    <a:pt x="53297" y="5027"/>
                  </a:lnTo>
                  <a:lnTo>
                    <a:pt x="63887" y="2411"/>
                  </a:lnTo>
                  <a:lnTo>
                    <a:pt x="79593" y="646"/>
                  </a:lnTo>
                  <a:lnTo>
                    <a:pt x="98827" y="0"/>
                  </a:lnTo>
                </a:path>
              </a:pathLst>
            </a:custGeom>
            <a:ln w="5293">
              <a:solidFill>
                <a:srgbClr val="325D81"/>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sp>
          <p:nvSpPr>
            <p:cNvPr id="60" name="object 472">
              <a:extLst>
                <a:ext uri="{FF2B5EF4-FFF2-40B4-BE49-F238E27FC236}">
                  <a16:creationId xmlns:a16="http://schemas.microsoft.com/office/drawing/2014/main" id="{82E4ACF3-BCA1-0DB4-345A-8E84E9A13F97}"/>
                </a:ext>
              </a:extLst>
            </p:cNvPr>
            <p:cNvSpPr txBox="1"/>
            <p:nvPr/>
          </p:nvSpPr>
          <p:spPr>
            <a:xfrm>
              <a:off x="15156985" y="4901404"/>
              <a:ext cx="4429666" cy="165278"/>
            </a:xfrm>
            <a:prstGeom prst="rect">
              <a:avLst/>
            </a:prstGeom>
          </p:spPr>
          <p:txBody>
            <a:bodyPr vert="horz" wrap="square" lIns="0" tIns="17145" rIns="0" bIns="0" rtlCol="0">
              <a:spAutoFit/>
            </a:bodyPr>
            <a:lstStyle/>
            <a:p>
              <a:pPr marL="25400" marR="0" lvl="0" indent="0" algn="l" defTabSz="914400" rtl="0" eaLnBrk="1" fontAlgn="auto" latinLnBrk="0" hangingPunct="1">
                <a:lnSpc>
                  <a:spcPct val="100000"/>
                </a:lnSpc>
                <a:spcBef>
                  <a:spcPts val="135"/>
                </a:spcBef>
                <a:spcAft>
                  <a:spcPts val="0"/>
                </a:spcAft>
                <a:buClrTx/>
                <a:buSzTx/>
                <a:buFontTx/>
                <a:buNone/>
                <a:tabLst/>
                <a:defRPr/>
              </a:pPr>
              <a:r>
                <a:rPr kumimoji="0" sz="1000" b="0" i="0" u="none" strike="noStrike" kern="1200" cap="none" spc="0" normalizeH="0" baseline="33333" noProof="0" dirty="0" err="1">
                  <a:ln>
                    <a:noFill/>
                  </a:ln>
                  <a:solidFill>
                    <a:srgbClr val="231F20"/>
                  </a:solidFill>
                  <a:effectLst/>
                  <a:uLnTx/>
                  <a:uFillTx/>
                  <a:latin typeface="Trebuchet MS" panose="020B0603020202020204" pitchFamily="34" charset="0"/>
                  <a:ea typeface="+mn-ea"/>
                  <a:cs typeface="Arial"/>
                </a:rPr>
                <a:t>a</a:t>
              </a:r>
              <a:r>
                <a:rPr kumimoji="0" sz="1000" b="0" i="0" u="none" strike="noStrike" kern="1200" cap="none" spc="0" normalizeH="0" baseline="0" noProof="0" dirty="0" err="1">
                  <a:ln>
                    <a:noFill/>
                  </a:ln>
                  <a:solidFill>
                    <a:srgbClr val="231F20"/>
                  </a:solidFill>
                  <a:effectLst/>
                  <a:uLnTx/>
                  <a:uFillTx/>
                  <a:latin typeface="Trebuchet MS" panose="020B0603020202020204" pitchFamily="34" charset="0"/>
                  <a:ea typeface="+mn-ea"/>
                  <a:cs typeface="Arial"/>
                </a:rPr>
                <a:t>HRs</a:t>
              </a:r>
              <a:r>
                <a:rPr kumimoji="0" sz="1000" b="0" i="0" u="none" strike="noStrike" kern="1200" cap="none" spc="6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were</a:t>
              </a:r>
              <a:r>
                <a:rPr kumimoji="0" sz="1000" b="0" i="0" u="none" strike="noStrike" kern="1200" cap="none" spc="7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evaluated</a:t>
              </a:r>
              <a:r>
                <a:rPr kumimoji="0" sz="1000" b="0" i="0" u="none" strike="noStrike" kern="1200" cap="none" spc="7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for</a:t>
              </a:r>
              <a:r>
                <a:rPr kumimoji="0" sz="1000" b="0" i="0" u="none" strike="noStrike" kern="1200" cap="none" spc="6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predictive</a:t>
              </a:r>
              <a:r>
                <a:rPr kumimoji="0" sz="1000" b="0" i="0" u="none" strike="noStrike" kern="1200" cap="none" spc="7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effect</a:t>
              </a:r>
              <a:r>
                <a:rPr kumimoji="0" sz="1000" b="0" i="0" u="none" strike="noStrike" kern="1200" cap="none" spc="7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in</a:t>
              </a:r>
              <a:r>
                <a:rPr kumimoji="0" sz="1000" b="0" i="0" u="none" strike="noStrike" kern="1200" cap="none" spc="7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the</a:t>
              </a:r>
              <a:r>
                <a:rPr kumimoji="0" sz="1000" b="0" i="0" u="none" strike="noStrike" kern="1200" cap="none" spc="6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interaction</a:t>
              </a:r>
              <a:r>
                <a:rPr kumimoji="0" sz="1000" b="0" i="0" u="none" strike="noStrike" kern="1200" cap="none" spc="7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model.</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a:p>
              <a:pPr marL="41910" marR="0" lvl="0" indent="0" algn="l" defTabSz="914400" rtl="0" eaLnBrk="1" fontAlgn="auto" latinLnBrk="0" hangingPunct="1">
                <a:lnSpc>
                  <a:spcPct val="100000"/>
                </a:lnSpc>
                <a:spcBef>
                  <a:spcPts val="40"/>
                </a:spcBef>
                <a:spcAft>
                  <a:spcPts val="0"/>
                </a:spcAft>
                <a:buClrTx/>
                <a:buSzTx/>
                <a:buFontTx/>
                <a:buNone/>
                <a:tabLst/>
                <a:defRPr/>
              </a:pP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DDR,</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DNA</a:t>
              </a:r>
              <a:r>
                <a:rPr kumimoji="0" sz="1000" b="0" i="0" u="none" strike="noStrike" kern="1200" cap="none" spc="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damage</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response;</a:t>
              </a:r>
              <a:r>
                <a:rPr kumimoji="0" sz="1000" b="0" i="0" u="none" strike="noStrike" kern="1200" cap="none" spc="3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HR,</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hazard</a:t>
              </a:r>
              <a:r>
                <a:rPr kumimoji="0" sz="1000" b="0" i="0" u="none" strike="noStrike" kern="1200" cap="none" spc="3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ratio;</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MUT,</a:t>
              </a:r>
              <a:r>
                <a:rPr kumimoji="0" sz="1000" b="0" i="0" u="none" strike="noStrike" kern="1200" cap="none" spc="3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mutant;</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SG,</a:t>
              </a:r>
              <a:r>
                <a:rPr kumimoji="0" sz="1000" b="0" i="0" u="none" strike="noStrike" kern="1200" cap="none" spc="3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err="1">
                  <a:ln>
                    <a:noFill/>
                  </a:ln>
                  <a:solidFill>
                    <a:srgbClr val="231F20"/>
                  </a:solidFill>
                  <a:effectLst/>
                  <a:uLnTx/>
                  <a:uFillTx/>
                  <a:latin typeface="Trebuchet MS" panose="020B0603020202020204" pitchFamily="34" charset="0"/>
                  <a:ea typeface="+mn-ea"/>
                  <a:cs typeface="Arial"/>
                </a:rPr>
                <a:t>sacituzumab</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err="1">
                  <a:ln>
                    <a:noFill/>
                  </a:ln>
                  <a:solidFill>
                    <a:srgbClr val="231F20"/>
                  </a:solidFill>
                  <a:effectLst/>
                  <a:uLnTx/>
                  <a:uFillTx/>
                  <a:latin typeface="Trebuchet MS" panose="020B0603020202020204" pitchFamily="34" charset="0"/>
                  <a:ea typeface="+mn-ea"/>
                  <a:cs typeface="Arial"/>
                </a:rPr>
                <a:t>govitecan</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TPC,</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treatment</a:t>
              </a:r>
              <a:r>
                <a:rPr kumimoji="0" sz="1000" b="0" i="0" u="none" strike="noStrike" kern="1200" cap="none" spc="3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of</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physician's</a:t>
              </a:r>
              <a:r>
                <a:rPr kumimoji="0" sz="1000" b="0" i="0" u="none" strike="noStrike" kern="1200" cap="none" spc="3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choice;</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WT,</a:t>
              </a:r>
              <a:r>
                <a:rPr kumimoji="0" sz="1000" b="0" i="0" u="none" strike="noStrike" kern="1200" cap="none" spc="30"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wild</a:t>
              </a:r>
              <a:r>
                <a:rPr kumimoji="0" sz="1000" b="0" i="0" u="none" strike="noStrike" kern="1200" cap="none" spc="25" normalizeH="0" baseline="0" noProof="0" dirty="0">
                  <a:ln>
                    <a:noFill/>
                  </a:ln>
                  <a:solidFill>
                    <a:srgbClr val="231F20"/>
                  </a:solidFill>
                  <a:effectLst/>
                  <a:uLnTx/>
                  <a:uFillTx/>
                  <a:latin typeface="Trebuchet MS" panose="020B0603020202020204" pitchFamily="34" charset="0"/>
                  <a:ea typeface="+mn-ea"/>
                  <a:cs typeface="Arial"/>
                </a:rPr>
                <a:t> </a:t>
              </a:r>
              <a:r>
                <a:rPr kumimoji="0" sz="1000" b="0" i="0" u="none" strike="noStrike" kern="1200" cap="none" spc="-10" normalizeH="0" baseline="0" noProof="0" dirty="0">
                  <a:ln>
                    <a:noFill/>
                  </a:ln>
                  <a:solidFill>
                    <a:srgbClr val="231F20"/>
                  </a:solidFill>
                  <a:effectLst/>
                  <a:uLnTx/>
                  <a:uFillTx/>
                  <a:latin typeface="Trebuchet MS" panose="020B0603020202020204" pitchFamily="34" charset="0"/>
                  <a:ea typeface="+mn-ea"/>
                  <a:cs typeface="Arial"/>
                </a:rPr>
                <a:t>type.</a:t>
              </a:r>
              <a:endParaRPr kumimoji="0" sz="10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a:endParaRPr>
            </a:p>
          </p:txBody>
        </p:sp>
      </p:grpSp>
      <p:sp>
        <p:nvSpPr>
          <p:cNvPr id="5" name="TextBox 4">
            <a:extLst>
              <a:ext uri="{FF2B5EF4-FFF2-40B4-BE49-F238E27FC236}">
                <a16:creationId xmlns:a16="http://schemas.microsoft.com/office/drawing/2014/main" id="{B36C935F-00B6-43C5-F44D-25FF4DC18709}"/>
              </a:ext>
            </a:extLst>
          </p:cNvPr>
          <p:cNvSpPr txBox="1"/>
          <p:nvPr/>
        </p:nvSpPr>
        <p:spPr>
          <a:xfrm>
            <a:off x="577850" y="6476847"/>
            <a:ext cx="6096000"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1. </a:t>
            </a:r>
            <a:r>
              <a:rPr kumimoji="0" lang="es-ES"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Bardia A et al. ASCO 2024 #1075</a:t>
            </a:r>
            <a:r>
              <a:rPr kumimoji="0" lang="en-IE" sz="800" b="0" i="0" u="none" strike="noStrike" kern="1600" cap="none" spc="-50" normalizeH="0" baseline="0" noProof="0" dirty="0">
                <a:ln>
                  <a:noFill/>
                </a:ln>
                <a:solidFill>
                  <a:srgbClr val="000000"/>
                </a:solidFill>
                <a:effectLst/>
                <a:uLnTx/>
                <a:uFillTx/>
                <a:latin typeface="Trebuchet MS" panose="020B0603020202020204" pitchFamily="34" charset="0"/>
                <a:ea typeface="+mn-ea"/>
                <a:cs typeface="+mn-cs"/>
              </a:rPr>
              <a:t> </a:t>
            </a:r>
            <a:endParaRPr kumimoji="0" lang="en-IE" sz="8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1511416036"/>
      </p:ext>
    </p:extLst>
  </p:cSld>
  <p:clrMapOvr>
    <a:masterClrMapping/>
  </p:clrMapOvr>
</p:sld>
</file>

<file path=ppt/theme/theme1.xml><?xml version="1.0" encoding="utf-8"?>
<a:theme xmlns:a="http://schemas.openxmlformats.org/drawingml/2006/main" name="1_Gilead and Kite Oncology Template">
  <a:themeElements>
    <a:clrScheme name="Custom 19">
      <a:dk1>
        <a:srgbClr val="54565B"/>
      </a:dk1>
      <a:lt1>
        <a:srgbClr val="FFFFFF"/>
      </a:lt1>
      <a:dk2>
        <a:srgbClr val="C50E3C"/>
      </a:dk2>
      <a:lt2>
        <a:srgbClr val="C6CAC6"/>
      </a:lt2>
      <a:accent1>
        <a:srgbClr val="203661"/>
      </a:accent1>
      <a:accent2>
        <a:srgbClr val="3C587F"/>
      </a:accent2>
      <a:accent3>
        <a:srgbClr val="8DC1C5"/>
      </a:accent3>
      <a:accent4>
        <a:srgbClr val="688C38"/>
      </a:accent4>
      <a:accent5>
        <a:srgbClr val="AEB618"/>
      </a:accent5>
      <a:accent6>
        <a:srgbClr val="000000"/>
      </a:accent6>
      <a:hlink>
        <a:srgbClr val="3A6C8A"/>
      </a:hlink>
      <a:folHlink>
        <a:srgbClr val="8F7F9E"/>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4397</Words>
  <Application>Microsoft Macintosh PowerPoint</Application>
  <PresentationFormat>Widescreen</PresentationFormat>
  <Paragraphs>490</Paragraphs>
  <Slides>13</Slides>
  <Notes>10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13</vt:i4>
      </vt:variant>
    </vt:vector>
  </HeadingPairs>
  <TitlesOfParts>
    <vt:vector size="24" baseType="lpstr">
      <vt:lpstr>Apple Symbols</vt:lpstr>
      <vt:lpstr>Arial</vt:lpstr>
      <vt:lpstr>Arial Narrow</vt:lpstr>
      <vt:lpstr>Calibri</vt:lpstr>
      <vt:lpstr>Century Gothic</vt:lpstr>
      <vt:lpstr>Georgia</vt:lpstr>
      <vt:lpstr>Monaco</vt:lpstr>
      <vt:lpstr>Times New Roman</vt:lpstr>
      <vt:lpstr>Trebuchet MS</vt:lpstr>
      <vt:lpstr>1_Gilead and Kite Oncology Template</vt:lpstr>
      <vt:lpstr>1_Office Theme</vt:lpstr>
      <vt:lpstr>PowerPoint Presentation</vt:lpstr>
      <vt:lpstr>PowerPoint Presentation</vt:lpstr>
      <vt:lpstr>Introduction1-4</vt:lpstr>
      <vt:lpstr>1. Bardia A et al. ASCO 2024 #1075 2. Rugo HS, et al. Lancet. 2023;402:1423-33; 3. Kanehisa M, et al. Nucleic Acids Res. 2023;51:D587-92; 4. Human DNA Repair Genes. https://www.mdanderson.org/documents/Labs/Wood-Laboratory/human-dna-repair- genes.html. Accessed April 25, 2024.</vt:lpstr>
      <vt:lpstr>Results1</vt:lpstr>
      <vt:lpstr>Results1</vt:lpstr>
      <vt:lpstr>Results1</vt:lpstr>
      <vt:lpstr>Results1</vt:lpstr>
      <vt:lpstr>Results1</vt:lpstr>
      <vt:lpstr>Results1</vt:lpstr>
      <vt:lpstr>Limitations1</vt:lpstr>
      <vt:lpstr>Conclusions1</vt:lpstr>
      <vt:lpstr>PowerPoint Presentation</vt:lpstr>
    </vt:vector>
  </TitlesOfParts>
  <Company>Gilead Sciences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Jonas Söderholm</dc:creator>
  <cp:lastModifiedBy>Jonas Söderholm</cp:lastModifiedBy>
  <cp:revision>1</cp:revision>
  <dcterms:created xsi:type="dcterms:W3CDTF">2024-07-10T08:47:01Z</dcterms:created>
  <dcterms:modified xsi:type="dcterms:W3CDTF">2025-09-05T12:32:22Z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8c1083-8924-401d-97ae-40f5eed0fcd8_Enabled">
    <vt:lpwstr>true</vt:lpwstr>
  </property>
  <property fmtid="{D5CDD505-2E9C-101B-9397-08002B2CF9AE}" pid="3" name="MSIP_Label_418c1083-8924-401d-97ae-40f5eed0fcd8_SetDate">
    <vt:lpwstr>2024-07-10T09:05:45Z</vt:lpwstr>
  </property>
  <property fmtid="{D5CDD505-2E9C-101B-9397-08002B2CF9AE}" pid="4" name="MSIP_Label_418c1083-8924-401d-97ae-40f5eed0fcd8_Method">
    <vt:lpwstr>Standard</vt:lpwstr>
  </property>
  <property fmtid="{D5CDD505-2E9C-101B-9397-08002B2CF9AE}" pid="5" name="MSIP_Label_418c1083-8924-401d-97ae-40f5eed0fcd8_Name">
    <vt:lpwstr>418c1083-8924-401d-97ae-40f5eed0fcd8</vt:lpwstr>
  </property>
  <property fmtid="{D5CDD505-2E9C-101B-9397-08002B2CF9AE}" pid="6" name="MSIP_Label_418c1083-8924-401d-97ae-40f5eed0fcd8_SiteId">
    <vt:lpwstr>a5a8bcaa-3292-41e6-b735-5e8b21f4dbfd</vt:lpwstr>
  </property>
  <property fmtid="{D5CDD505-2E9C-101B-9397-08002B2CF9AE}" pid="7" name="MSIP_Label_418c1083-8924-401d-97ae-40f5eed0fcd8_ActionId">
    <vt:lpwstr>96cf9300-fd78-40e4-b323-4dbeaa5347f6</vt:lpwstr>
  </property>
  <property fmtid="{D5CDD505-2E9C-101B-9397-08002B2CF9AE}" pid="8" name="MSIP_Label_418c1083-8924-401d-97ae-40f5eed0fcd8_ContentBits">
    <vt:lpwstr>0</vt:lpwstr>
  </property>
</Properties>
</file>