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5" r:id="rId2"/>
  </p:sldMasterIdLst>
  <p:notesMasterIdLst>
    <p:notesMasterId r:id="rId18"/>
  </p:notesMasterIdLst>
  <p:sldIdLst>
    <p:sldId id="13132" r:id="rId3"/>
    <p:sldId id="2145707124" r:id="rId4"/>
    <p:sldId id="2145707235" r:id="rId5"/>
    <p:sldId id="2145707256" r:id="rId6"/>
    <p:sldId id="2145707236" r:id="rId7"/>
    <p:sldId id="2145707237" r:id="rId8"/>
    <p:sldId id="2145707238" r:id="rId9"/>
    <p:sldId id="2145707239" r:id="rId10"/>
    <p:sldId id="2145707188" r:id="rId11"/>
    <p:sldId id="2145707189" r:id="rId12"/>
    <p:sldId id="2145707190" r:id="rId13"/>
    <p:sldId id="2145707240" r:id="rId14"/>
    <p:sldId id="2145707191" r:id="rId15"/>
    <p:sldId id="2145707242" r:id="rId16"/>
    <p:sldId id="214737586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3441BD-9F56-9F4B-AC25-9F9D7DC6058A}" v="3" dt="2025-09-05T12:10:59.2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137"/>
  </p:normalViewPr>
  <p:slideViewPr>
    <p:cSldViewPr snapToGrid="0">
      <p:cViewPr varScale="1">
        <p:scale>
          <a:sx n="108" d="100"/>
          <a:sy n="108" d="100"/>
        </p:scale>
        <p:origin x="1256"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s Söderholm" userId="b146546c-6bf2-46e5-8a26-00cca8510547" providerId="ADAL" clId="{7FEFD5D0-B85F-44C4-B9DE-F429E5DE85D9}"/>
    <pc:docChg chg="delSld modSld modMainMaster">
      <pc:chgData name="Jonas Söderholm" userId="b146546c-6bf2-46e5-8a26-00cca8510547" providerId="ADAL" clId="{7FEFD5D0-B85F-44C4-B9DE-F429E5DE85D9}" dt="2024-07-10T11:48:05.078" v="80" actId="6549"/>
      <pc:docMkLst>
        <pc:docMk/>
      </pc:docMkLst>
      <pc:sldChg chg="modSp mod">
        <pc:chgData name="Jonas Söderholm" userId="b146546c-6bf2-46e5-8a26-00cca8510547" providerId="ADAL" clId="{7FEFD5D0-B85F-44C4-B9DE-F429E5DE85D9}" dt="2024-07-10T11:47:56.113" v="74" actId="20577"/>
        <pc:sldMkLst>
          <pc:docMk/>
          <pc:sldMk cId="3846850421" sldId="13132"/>
        </pc:sldMkLst>
      </pc:sldChg>
      <pc:sldChg chg="del">
        <pc:chgData name="Jonas Söderholm" userId="b146546c-6bf2-46e5-8a26-00cca8510547" providerId="ADAL" clId="{7FEFD5D0-B85F-44C4-B9DE-F429E5DE85D9}" dt="2024-07-10T11:44:53.537" v="0" actId="2696"/>
        <pc:sldMkLst>
          <pc:docMk/>
          <pc:sldMk cId="2775596274" sldId="2145707257"/>
        </pc:sldMkLst>
      </pc:sldChg>
      <pc:sldChg chg="modSp mod">
        <pc:chgData name="Jonas Söderholm" userId="b146546c-6bf2-46e5-8a26-00cca8510547" providerId="ADAL" clId="{7FEFD5D0-B85F-44C4-B9DE-F429E5DE85D9}" dt="2024-07-10T11:48:05.078" v="80" actId="6549"/>
        <pc:sldMkLst>
          <pc:docMk/>
          <pc:sldMk cId="625220288" sldId="2147375861"/>
        </pc:sldMkLst>
      </pc:sldChg>
      <pc:sldMasterChg chg="addSp modSp mod">
        <pc:chgData name="Jonas Söderholm" userId="b146546c-6bf2-46e5-8a26-00cca8510547" providerId="ADAL" clId="{7FEFD5D0-B85F-44C4-B9DE-F429E5DE85D9}" dt="2024-07-10T11:45:34.206" v="7" actId="20577"/>
        <pc:sldMasterMkLst>
          <pc:docMk/>
          <pc:sldMasterMk cId="76716499" sldId="2147483660"/>
        </pc:sldMasterMkLst>
      </pc:sldMasterChg>
    </pc:docChg>
  </pc:docChgLst>
  <pc:docChgLst>
    <pc:chgData name="Jonas Söderholm" userId="b146546c-6bf2-46e5-8a26-00cca8510547" providerId="ADAL" clId="{1BA6AFD4-5626-5074-83B3-37EDF692C4D5}"/>
    <pc:docChg chg="addSld delSld modSld modMainMaster">
      <pc:chgData name="Jonas Söderholm" userId="b146546c-6bf2-46e5-8a26-00cca8510547" providerId="ADAL" clId="{1BA6AFD4-5626-5074-83B3-37EDF692C4D5}" dt="2025-09-05T12:11:35.188" v="20" actId="20577"/>
      <pc:docMkLst>
        <pc:docMk/>
      </pc:docMkLst>
      <pc:sldChg chg="modSp mod">
        <pc:chgData name="Jonas Söderholm" userId="b146546c-6bf2-46e5-8a26-00cca8510547" providerId="ADAL" clId="{1BA6AFD4-5626-5074-83B3-37EDF692C4D5}" dt="2025-09-05T12:11:35.188" v="20" actId="20577"/>
        <pc:sldMkLst>
          <pc:docMk/>
          <pc:sldMk cId="3846850421" sldId="13132"/>
        </pc:sldMkLst>
        <pc:spChg chg="mod">
          <ac:chgData name="Jonas Söderholm" userId="b146546c-6bf2-46e5-8a26-00cca8510547" providerId="ADAL" clId="{1BA6AFD4-5626-5074-83B3-37EDF692C4D5}" dt="2025-09-05T12:11:35.188" v="20" actId="20577"/>
          <ac:spMkLst>
            <pc:docMk/>
            <pc:sldMk cId="3846850421" sldId="13132"/>
            <ac:spMk id="5" creationId="{1E3604F5-4A74-9F35-213A-C984C70E84CE}"/>
          </ac:spMkLst>
        </pc:spChg>
      </pc:sldChg>
      <pc:sldChg chg="del">
        <pc:chgData name="Jonas Söderholm" userId="b146546c-6bf2-46e5-8a26-00cca8510547" providerId="ADAL" clId="{1BA6AFD4-5626-5074-83B3-37EDF692C4D5}" dt="2025-09-05T12:11:11.276" v="8" actId="2696"/>
        <pc:sldMkLst>
          <pc:docMk/>
          <pc:sldMk cId="625220288" sldId="2147375861"/>
        </pc:sldMkLst>
      </pc:sldChg>
      <pc:sldChg chg="add del">
        <pc:chgData name="Jonas Söderholm" userId="b146546c-6bf2-46e5-8a26-00cca8510547" providerId="ADAL" clId="{1BA6AFD4-5626-5074-83B3-37EDF692C4D5}" dt="2025-09-05T12:10:59.208" v="1"/>
        <pc:sldMkLst>
          <pc:docMk/>
          <pc:sldMk cId="2651821728" sldId="2147375862"/>
        </pc:sldMkLst>
      </pc:sldChg>
      <pc:sldChg chg="modSp add mod">
        <pc:chgData name="Jonas Söderholm" userId="b146546c-6bf2-46e5-8a26-00cca8510547" providerId="ADAL" clId="{1BA6AFD4-5626-5074-83B3-37EDF692C4D5}" dt="2025-09-05T12:11:09.670" v="7" actId="6549"/>
        <pc:sldMkLst>
          <pc:docMk/>
          <pc:sldMk cId="2656823603" sldId="2147375862"/>
        </pc:sldMkLst>
        <pc:spChg chg="mod">
          <ac:chgData name="Jonas Söderholm" userId="b146546c-6bf2-46e5-8a26-00cca8510547" providerId="ADAL" clId="{1BA6AFD4-5626-5074-83B3-37EDF692C4D5}" dt="2025-09-05T12:11:09.670" v="7" actId="6549"/>
          <ac:spMkLst>
            <pc:docMk/>
            <pc:sldMk cId="2656823603" sldId="2147375862"/>
            <ac:spMk id="3" creationId="{13C73636-8E41-F9A0-63D5-7D65DBFEB427}"/>
          </ac:spMkLst>
        </pc:spChg>
      </pc:sldChg>
      <pc:sldMasterChg chg="modSp mod">
        <pc:chgData name="Jonas Söderholm" userId="b146546c-6bf2-46e5-8a26-00cca8510547" providerId="ADAL" clId="{1BA6AFD4-5626-5074-83B3-37EDF692C4D5}" dt="2025-09-05T12:11:24.622" v="14" actId="20577"/>
        <pc:sldMasterMkLst>
          <pc:docMk/>
          <pc:sldMasterMk cId="76716499" sldId="2147483660"/>
        </pc:sldMasterMkLst>
        <pc:spChg chg="mod">
          <ac:chgData name="Jonas Söderholm" userId="b146546c-6bf2-46e5-8a26-00cca8510547" providerId="ADAL" clId="{1BA6AFD4-5626-5074-83B3-37EDF692C4D5}" dt="2025-09-05T12:11:24.622" v="14" actId="20577"/>
          <ac:spMkLst>
            <pc:docMk/>
            <pc:sldMasterMk cId="76716499" sldId="2147483660"/>
            <ac:spMk id="2" creationId="{F0A81F07-BBD4-73DC-D4EA-D832E5EE96B3}"/>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7D448D-28C3-4CF1-9D8E-9D18C69C305F}" type="datetimeFigureOut">
              <a:rPr lang="en-US" smtClean="0"/>
              <a:t>9/5/25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63408A-CBA8-4A44-8B18-EF3AD6B92C96}" type="slidenum">
              <a:rPr lang="en-US" smtClean="0"/>
              <a:t>‹#›</a:t>
            </a:fld>
            <a:endParaRPr lang="en-US"/>
          </a:p>
        </p:txBody>
      </p:sp>
    </p:spTree>
    <p:extLst>
      <p:ext uri="{BB962C8B-B14F-4D97-AF65-F5344CB8AC3E}">
        <p14:creationId xmlns:p14="http://schemas.microsoft.com/office/powerpoint/2010/main" val="489758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lvl="1" indent="-285750">
              <a:lnSpc>
                <a:spcPct val="80000"/>
              </a:lnSpc>
              <a:buFont typeface="Calibri" panose="020F0502020204030204" pitchFamily="34" charset="0"/>
              <a:buChar char="–"/>
            </a:pPr>
            <a:endParaRPr lang="en-US" sz="90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1704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80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8496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900" b="0" kern="1200"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97750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743450"/>
          </a:xfrm>
        </p:spPr>
        <p:txBody>
          <a:bodyPr/>
          <a:lstStyle/>
          <a:p>
            <a:pPr marL="0" indent="0">
              <a:buNone/>
            </a:pPr>
            <a:endParaRPr lang="en-US" sz="900" b="0" kern="1200"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7560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900" b="0" kern="1200"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3658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lvl="1" indent="-285750">
              <a:lnSpc>
                <a:spcPct val="80000"/>
              </a:lnSpc>
              <a:buFont typeface="Calibri" panose="020F0502020204030204" pitchFamily="34" charset="0"/>
              <a:buChar char="–"/>
            </a:pPr>
            <a:endParaRPr lang="en-US" sz="90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6041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465154"/>
          </a:xfrm>
        </p:spPr>
        <p:txBody>
          <a:bodyPr/>
          <a:lstStyle/>
          <a:p>
            <a:pPr marL="171450" indent="-171450">
              <a:buFont typeface="Arial" panose="020B0604020202020204" pitchFamily="34" charset="0"/>
              <a:buChar char="•"/>
            </a:pPr>
            <a:endParaRPr lang="en-US" sz="90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287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900" b="0" kern="1200" dirty="0">
              <a:solidFill>
                <a:schemeClr val="tx1"/>
              </a:solidFill>
              <a:ea typeface="Helvetica"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0299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743450"/>
          </a:xfrm>
        </p:spPr>
        <p:txBody>
          <a:bodyPr/>
          <a:lstStyle/>
          <a:p>
            <a:pPr marL="0">
              <a:buFontTx/>
              <a:buNone/>
            </a:pPr>
            <a:endParaRPr lang="en-US" sz="90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61385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900" b="0" kern="1200"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3269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300" b="0" kern="1200" dirty="0">
              <a:solidFill>
                <a:schemeClr val="tx1"/>
              </a:solidFill>
              <a:latin typeface="+mn-lt"/>
              <a:ea typeface="Helvetica"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1676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900" b="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447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900" b="0" kern="1200"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52286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rgbClr val="C50F3C"/>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43CA030-B9BB-F44B-87E8-9D88D615959F}"/>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7B71CDD-03B6-5447-B8EF-BC2DD2AB7DD2}"/>
              </a:ext>
            </a:extLst>
          </p:cNvPr>
          <p:cNvSpPr>
            <a:spLocks noGrp="1"/>
          </p:cNvSpPr>
          <p:nvPr>
            <p:ph type="ctrTitle" hasCustomPrompt="1"/>
          </p:nvPr>
        </p:nvSpPr>
        <p:spPr>
          <a:xfrm>
            <a:off x="609600" y="1658249"/>
            <a:ext cx="10058400" cy="2387600"/>
          </a:xfrm>
          <a:prstGeom prst="rect">
            <a:avLst/>
          </a:prstGeom>
        </p:spPr>
        <p:txBody>
          <a:bodyPr anchor="b"/>
          <a:lstStyle>
            <a:lvl1pPr algn="l">
              <a:lnSpc>
                <a:spcPct val="80000"/>
              </a:lnSpc>
              <a:defRPr sz="5000" b="1" i="0" spc="0" baseline="0">
                <a:solidFill>
                  <a:schemeClr val="bg1"/>
                </a:solidFill>
                <a:latin typeface="Trebuchet MS" panose="020B070302020209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C3572D1E-ECF6-C04B-874C-31D977FFD310}"/>
              </a:ext>
            </a:extLst>
          </p:cNvPr>
          <p:cNvSpPr>
            <a:spLocks noGrp="1"/>
          </p:cNvSpPr>
          <p:nvPr>
            <p:ph type="subTitle" idx="1" hasCustomPrompt="1"/>
          </p:nvPr>
        </p:nvSpPr>
        <p:spPr>
          <a:xfrm>
            <a:off x="609600" y="4077886"/>
            <a:ext cx="10058400" cy="1655762"/>
          </a:xfrm>
          <a:prstGeom prst="rect">
            <a:avLst/>
          </a:prstGeom>
        </p:spPr>
        <p:txBody>
          <a:bodyPr anchor="t">
            <a:noAutofit/>
          </a:bodyPr>
          <a:lstStyle>
            <a:lvl1pPr marL="0" indent="0" algn="l">
              <a:lnSpc>
                <a:spcPct val="110000"/>
              </a:lnSpc>
              <a:buNone/>
              <a:defRPr sz="1500" b="0" i="0" kern="800" spc="300" baseline="0">
                <a:solidFill>
                  <a:schemeClr val="bg2">
                    <a:lumMod val="20000"/>
                    <a:lumOff val="80000"/>
                  </a:schemeClr>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a:extLst>
              <a:ext uri="{FF2B5EF4-FFF2-40B4-BE49-F238E27FC236}">
                <a16:creationId xmlns:a16="http://schemas.microsoft.com/office/drawing/2014/main" id="{1776B36C-1ADE-4B47-A218-99AEE676BE57}"/>
              </a:ext>
            </a:extLst>
          </p:cNvPr>
          <p:cNvPicPr>
            <a:picLocks noChangeAspect="1"/>
          </p:cNvPicPr>
          <p:nvPr userDrawn="1"/>
        </p:nvPicPr>
        <p:blipFill>
          <a:blip r:embed="rId2"/>
          <a:stretch>
            <a:fillRect/>
          </a:stretch>
        </p:blipFill>
        <p:spPr>
          <a:xfrm>
            <a:off x="11784591" y="6415616"/>
            <a:ext cx="196394" cy="261858"/>
          </a:xfrm>
          <a:prstGeom prst="rect">
            <a:avLst/>
          </a:prstGeom>
        </p:spPr>
      </p:pic>
      <p:pic>
        <p:nvPicPr>
          <p:cNvPr id="6" name="Picture 5">
            <a:extLst>
              <a:ext uri="{FF2B5EF4-FFF2-40B4-BE49-F238E27FC236}">
                <a16:creationId xmlns:a16="http://schemas.microsoft.com/office/drawing/2014/main" id="{2B0F7620-0E7C-AB48-9117-2E580F93F8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3279" y="637899"/>
            <a:ext cx="1793826" cy="496752"/>
          </a:xfrm>
          <a:prstGeom prst="rect">
            <a:avLst/>
          </a:prstGeom>
        </p:spPr>
      </p:pic>
    </p:spTree>
    <p:extLst>
      <p:ext uri="{BB962C8B-B14F-4D97-AF65-F5344CB8AC3E}">
        <p14:creationId xmlns:p14="http://schemas.microsoft.com/office/powerpoint/2010/main" val="4231458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ontent - Side By S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8" y="1189899"/>
            <a:ext cx="3544252" cy="4351338"/>
          </a:xfrm>
          <a:prstGeom prst="rect">
            <a:avLst/>
          </a:prstGeom>
        </p:spPr>
        <p:txBody>
          <a:bodyPr anchor="ctr">
            <a:noAutofit/>
          </a:bodyPr>
          <a:lstStyle>
            <a:lvl1pPr algn="r">
              <a:lnSpc>
                <a:spcPct val="80000"/>
              </a:lnSpc>
              <a:defRPr sz="3200" b="0" i="0">
                <a:solidFill>
                  <a:schemeClr val="accent1"/>
                </a:solidFill>
                <a:latin typeface="Trebuchet MS" panose="020B0703020202090204" pitchFamily="34" charset="0"/>
                <a:cs typeface="Trebuchet MS" panose="020B0703020202090204" pitchFamily="34" charset="0"/>
              </a:defRPr>
            </a:lvl1pPr>
          </a:lstStyle>
          <a:p>
            <a:pPr lvl="0"/>
            <a:r>
              <a:rPr lang="en-US" dirty="0"/>
              <a:t>Edit master text styles</a:t>
            </a:r>
          </a:p>
        </p:txBody>
      </p:sp>
      <p:sp>
        <p:nvSpPr>
          <p:cNvPr id="7" name="Slide Number Placeholder 6">
            <a:extLst>
              <a:ext uri="{FF2B5EF4-FFF2-40B4-BE49-F238E27FC236}">
                <a16:creationId xmlns:a16="http://schemas.microsoft.com/office/drawing/2014/main" id="{81BB3B64-FFC3-D742-A6BD-5B3A95232C50}"/>
              </a:ext>
            </a:extLst>
          </p:cNvPr>
          <p:cNvSpPr>
            <a:spLocks noGrp="1"/>
          </p:cNvSpPr>
          <p:nvPr>
            <p:ph type="sldNum" sz="quarter" idx="12"/>
          </p:nvPr>
        </p:nvSpPr>
        <p:spPr/>
        <p:txBody>
          <a:bodyPr/>
          <a:lstStyle/>
          <a:p>
            <a:fld id="{4BEAA09E-D67E-864E-8466-C38E88600C4F}" type="slidenum">
              <a:rPr lang="en-US" smtClean="0"/>
              <a:t>‹#›</a:t>
            </a:fld>
            <a:endParaRPr lang="en-US" dirty="0"/>
          </a:p>
        </p:txBody>
      </p:sp>
      <p:pic>
        <p:nvPicPr>
          <p:cNvPr id="8" name="Picture 7">
            <a:extLst>
              <a:ext uri="{FF2B5EF4-FFF2-40B4-BE49-F238E27FC236}">
                <a16:creationId xmlns:a16="http://schemas.microsoft.com/office/drawing/2014/main" id="{B9753706-DED6-894F-BE2A-F4DA16AF10A4}"/>
              </a:ext>
            </a:extLst>
          </p:cNvPr>
          <p:cNvPicPr>
            <a:picLocks noChangeAspect="1"/>
          </p:cNvPicPr>
          <p:nvPr userDrawn="1"/>
        </p:nvPicPr>
        <p:blipFill>
          <a:blip r:embed="rId2"/>
          <a:stretch>
            <a:fillRect/>
          </a:stretch>
        </p:blipFill>
        <p:spPr>
          <a:xfrm>
            <a:off x="11765651" y="6408817"/>
            <a:ext cx="206592" cy="275456"/>
          </a:xfrm>
          <a:prstGeom prst="rect">
            <a:avLst/>
          </a:prstGeom>
        </p:spPr>
      </p:pic>
      <p:cxnSp>
        <p:nvCxnSpPr>
          <p:cNvPr id="9" name="Straight Connector 8">
            <a:extLst>
              <a:ext uri="{FF2B5EF4-FFF2-40B4-BE49-F238E27FC236}">
                <a16:creationId xmlns:a16="http://schemas.microsoft.com/office/drawing/2014/main" id="{F113FFD9-00BB-A343-8353-85DCCB1A6FE5}"/>
              </a:ext>
            </a:extLst>
          </p:cNvPr>
          <p:cNvCxnSpPr>
            <a:cxnSpLocks/>
          </p:cNvCxnSpPr>
          <p:nvPr userDrawn="1"/>
        </p:nvCxnSpPr>
        <p:spPr>
          <a:xfrm>
            <a:off x="4260501" y="1628503"/>
            <a:ext cx="0" cy="347472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8">
            <a:extLst>
              <a:ext uri="{FF2B5EF4-FFF2-40B4-BE49-F238E27FC236}">
                <a16:creationId xmlns:a16="http://schemas.microsoft.com/office/drawing/2014/main" id="{56E2F89F-DE6E-8E49-BDFB-6B8DE8B72ABF}"/>
              </a:ext>
            </a:extLst>
          </p:cNvPr>
          <p:cNvSpPr>
            <a:spLocks noGrp="1"/>
          </p:cNvSpPr>
          <p:nvPr>
            <p:ph type="body" sz="quarter" idx="13" hasCustomPrompt="1"/>
          </p:nvPr>
        </p:nvSpPr>
        <p:spPr>
          <a:xfrm>
            <a:off x="4606972" y="800327"/>
            <a:ext cx="7157992" cy="5257346"/>
          </a:xfrm>
          <a:prstGeom prst="rect">
            <a:avLst/>
          </a:prstGeom>
        </p:spPr>
        <p:txBody>
          <a:bodyPr anchor="ctr"/>
          <a:lstStyle>
            <a:lvl1pPr>
              <a:lnSpc>
                <a:spcPct val="110000"/>
              </a:lnSpc>
              <a:defRPr>
                <a:solidFill>
                  <a:schemeClr val="tx1"/>
                </a:solidFill>
              </a:defRPr>
            </a:lvl1pPr>
            <a:lvl2pPr marL="15875" indent="0">
              <a:lnSpc>
                <a:spcPct val="110000"/>
              </a:lnSpc>
              <a:buNone/>
              <a:tabLst/>
              <a:defRPr sz="1800" b="0">
                <a:solidFill>
                  <a:schemeClr val="tx1"/>
                </a:solidFill>
              </a:defRPr>
            </a:lvl2pPr>
            <a:lvl3pPr marL="287338" indent="-169863">
              <a:lnSpc>
                <a:spcPct val="110000"/>
              </a:lnSpc>
              <a:tabLst/>
              <a:defRPr sz="1600">
                <a:solidFill>
                  <a:schemeClr val="tx1"/>
                </a:solidFill>
              </a:defRPr>
            </a:lvl3pPr>
            <a:lvl4pPr marL="693738" indent="-169863">
              <a:lnSpc>
                <a:spcPct val="110000"/>
              </a:lnSpc>
              <a:tabLst/>
              <a:defRPr sz="1400">
                <a:solidFill>
                  <a:schemeClr val="tx1"/>
                </a:solidFill>
              </a:defRPr>
            </a:lvl4pPr>
            <a:lvl5pPr>
              <a:lnSpc>
                <a:spcPct val="110000"/>
              </a:lnSpc>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Footer Placeholder 1"/>
          <p:cNvSpPr>
            <a:spLocks noGrp="1"/>
          </p:cNvSpPr>
          <p:nvPr>
            <p:ph type="ftr" sz="quarter" idx="14"/>
          </p:nvPr>
        </p:nvSpPr>
        <p:spPr/>
        <p:txBody>
          <a:bodyPr/>
          <a:lstStyle/>
          <a:p>
            <a:r>
              <a:rPr lang="en-US" dirty="0"/>
              <a:t>Confidential – For Internal Use Only. Not for Promotion.</a:t>
            </a:r>
          </a:p>
        </p:txBody>
      </p:sp>
    </p:spTree>
    <p:extLst>
      <p:ext uri="{BB962C8B-B14F-4D97-AF65-F5344CB8AC3E}">
        <p14:creationId xmlns:p14="http://schemas.microsoft.com/office/powerpoint/2010/main" val="938523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Content - Side By S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8" y="1189899"/>
            <a:ext cx="3544252" cy="4351338"/>
          </a:xfrm>
          <a:prstGeom prst="rect">
            <a:avLst/>
          </a:prstGeom>
        </p:spPr>
        <p:txBody>
          <a:bodyPr anchor="ctr">
            <a:noAutofit/>
          </a:bodyPr>
          <a:lstStyle>
            <a:lvl1pPr algn="r">
              <a:lnSpc>
                <a:spcPct val="80000"/>
              </a:lnSpc>
              <a:defRPr sz="3200" b="0" i="0">
                <a:solidFill>
                  <a:schemeClr val="accent1"/>
                </a:solidFill>
                <a:latin typeface="Trebuchet MS" panose="020B0703020202090204" pitchFamily="34" charset="0"/>
                <a:cs typeface="Trebuchet MS" panose="020B0703020202090204" pitchFamily="34" charset="0"/>
              </a:defRPr>
            </a:lvl1pPr>
          </a:lstStyle>
          <a:p>
            <a:pPr lvl="0"/>
            <a:r>
              <a:rPr lang="en-US" dirty="0"/>
              <a:t>Edit master text styles</a:t>
            </a:r>
          </a:p>
        </p:txBody>
      </p:sp>
      <p:sp>
        <p:nvSpPr>
          <p:cNvPr id="7" name="Slide Number Placeholder 6">
            <a:extLst>
              <a:ext uri="{FF2B5EF4-FFF2-40B4-BE49-F238E27FC236}">
                <a16:creationId xmlns:a16="http://schemas.microsoft.com/office/drawing/2014/main" id="{81BB3B64-FFC3-D742-A6BD-5B3A95232C50}"/>
              </a:ext>
            </a:extLst>
          </p:cNvPr>
          <p:cNvSpPr>
            <a:spLocks noGrp="1"/>
          </p:cNvSpPr>
          <p:nvPr>
            <p:ph type="sldNum" sz="quarter" idx="12"/>
          </p:nvPr>
        </p:nvSpPr>
        <p:spPr/>
        <p:txBody>
          <a:bodyPr/>
          <a:lstStyle/>
          <a:p>
            <a:fld id="{4BEAA09E-D67E-864E-8466-C38E88600C4F}" type="slidenum">
              <a:rPr lang="en-US" smtClean="0"/>
              <a:t>‹#›</a:t>
            </a:fld>
            <a:endParaRPr lang="en-US" dirty="0"/>
          </a:p>
        </p:txBody>
      </p:sp>
      <p:pic>
        <p:nvPicPr>
          <p:cNvPr id="8" name="Picture 7">
            <a:extLst>
              <a:ext uri="{FF2B5EF4-FFF2-40B4-BE49-F238E27FC236}">
                <a16:creationId xmlns:a16="http://schemas.microsoft.com/office/drawing/2014/main" id="{B9753706-DED6-894F-BE2A-F4DA16AF10A4}"/>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11" name="Text Placeholder 8">
            <a:extLst>
              <a:ext uri="{FF2B5EF4-FFF2-40B4-BE49-F238E27FC236}">
                <a16:creationId xmlns:a16="http://schemas.microsoft.com/office/drawing/2014/main" id="{56E2F89F-DE6E-8E49-BDFB-6B8DE8B72ABF}"/>
              </a:ext>
            </a:extLst>
          </p:cNvPr>
          <p:cNvSpPr>
            <a:spLocks noGrp="1"/>
          </p:cNvSpPr>
          <p:nvPr>
            <p:ph type="body" sz="quarter" idx="13" hasCustomPrompt="1"/>
          </p:nvPr>
        </p:nvSpPr>
        <p:spPr>
          <a:xfrm>
            <a:off x="4606972" y="800327"/>
            <a:ext cx="7157992" cy="5257346"/>
          </a:xfrm>
          <a:prstGeom prst="rect">
            <a:avLst/>
          </a:prstGeom>
        </p:spPr>
        <p:txBody>
          <a:bodyPr anchor="ctr"/>
          <a:lstStyle>
            <a:lvl1pPr>
              <a:lnSpc>
                <a:spcPct val="110000"/>
              </a:lnSpc>
              <a:defRPr>
                <a:solidFill>
                  <a:schemeClr val="tx1"/>
                </a:solidFill>
              </a:defRPr>
            </a:lvl1pPr>
            <a:lvl2pPr marL="15875" indent="0">
              <a:lnSpc>
                <a:spcPct val="110000"/>
              </a:lnSpc>
              <a:buNone/>
              <a:tabLst/>
              <a:defRPr sz="1800" b="0">
                <a:solidFill>
                  <a:schemeClr val="tx1"/>
                </a:solidFill>
              </a:defRPr>
            </a:lvl2pPr>
            <a:lvl3pPr marL="287338" indent="-169863">
              <a:lnSpc>
                <a:spcPct val="110000"/>
              </a:lnSpc>
              <a:tabLst/>
              <a:defRPr sz="1600">
                <a:solidFill>
                  <a:schemeClr val="tx1"/>
                </a:solidFill>
              </a:defRPr>
            </a:lvl3pPr>
            <a:lvl4pPr marL="693738" indent="-169863">
              <a:lnSpc>
                <a:spcPct val="110000"/>
              </a:lnSpc>
              <a:tabLst/>
              <a:defRPr sz="1400">
                <a:solidFill>
                  <a:schemeClr val="tx1"/>
                </a:solidFill>
              </a:defRPr>
            </a:lvl4pPr>
            <a:lvl5pPr>
              <a:lnSpc>
                <a:spcPct val="110000"/>
              </a:lnSpc>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Footer Placeholder 1"/>
          <p:cNvSpPr>
            <a:spLocks noGrp="1"/>
          </p:cNvSpPr>
          <p:nvPr>
            <p:ph type="ftr" sz="quarter" idx="14"/>
          </p:nvPr>
        </p:nvSpPr>
        <p:spPr/>
        <p:txBody>
          <a:bodyPr/>
          <a:lstStyle/>
          <a:p>
            <a:r>
              <a:rPr lang="en-US" dirty="0"/>
              <a:t>Confidential – For Internal Use Only. Not for Promotion.</a:t>
            </a:r>
          </a:p>
        </p:txBody>
      </p:sp>
    </p:spTree>
    <p:extLst>
      <p:ext uri="{BB962C8B-B14F-4D97-AF65-F5344CB8AC3E}">
        <p14:creationId xmlns:p14="http://schemas.microsoft.com/office/powerpoint/2010/main" val="1854075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Key Comparis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549406C-54AA-BB4A-A894-DCE9A23B31DE}"/>
              </a:ext>
            </a:extLst>
          </p:cNvPr>
          <p:cNvSpPr/>
          <p:nvPr userDrawn="1"/>
        </p:nvSpPr>
        <p:spPr>
          <a:xfrm>
            <a:off x="0" y="0"/>
            <a:ext cx="6096000" cy="685800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Proxima Nova Regular" panose="02000506030000020004" pitchFamily="2"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8" y="1189899"/>
            <a:ext cx="5220003" cy="4351338"/>
          </a:xfrm>
          <a:prstGeom prst="rect">
            <a:avLst/>
          </a:prstGeom>
        </p:spPr>
        <p:txBody>
          <a:bodyPr anchor="ctr">
            <a:normAutofit/>
          </a:bodyPr>
          <a:lstStyle>
            <a:lvl1pPr algn="r">
              <a:lnSpc>
                <a:spcPct val="80000"/>
              </a:lnSpc>
              <a:defRPr sz="3200" b="1" i="0">
                <a:solidFill>
                  <a:srgbClr val="C50F3C"/>
                </a:solidFill>
                <a:latin typeface="Trebuchet MS" panose="020B0703020202090204" pitchFamily="34" charset="0"/>
                <a:cs typeface="Trebuchet MS" panose="020B0703020202090204" pitchFamily="34" charset="0"/>
              </a:defRPr>
            </a:lvl1pPr>
          </a:lstStyle>
          <a:p>
            <a:pPr lvl="0"/>
            <a:r>
              <a:rPr lang="en-US" dirty="0"/>
              <a:t>Edit master text styles</a:t>
            </a:r>
          </a:p>
        </p:txBody>
      </p:sp>
      <p:pic>
        <p:nvPicPr>
          <p:cNvPr id="11" name="Picture 10">
            <a:extLst>
              <a:ext uri="{FF2B5EF4-FFF2-40B4-BE49-F238E27FC236}">
                <a16:creationId xmlns:a16="http://schemas.microsoft.com/office/drawing/2014/main" id="{F1F86E1D-B041-3D46-9EA6-1DD6635C6137}"/>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189899"/>
            <a:ext cx="5150842" cy="4351338"/>
          </a:xfrm>
          <a:prstGeom prst="rect">
            <a:avLst/>
          </a:prstGeom>
        </p:spPr>
        <p:txBody>
          <a:bodyPr anchor="ctr">
            <a:normAutofit/>
          </a:bodyPr>
          <a:lstStyle>
            <a:lvl1pPr algn="l">
              <a:lnSpc>
                <a:spcPct val="80000"/>
              </a:lnSpc>
              <a:defRPr sz="3200" b="0" i="0">
                <a:solidFill>
                  <a:schemeClr val="tx1"/>
                </a:solidFill>
                <a:latin typeface="+mn-lt"/>
                <a:cs typeface="Rockwell Nova Light" panose="02060303020205020403" pitchFamily="18" charset="0"/>
              </a:defRPr>
            </a:lvl1pPr>
          </a:lstStyle>
          <a:p>
            <a:pPr lvl="0"/>
            <a:r>
              <a:rPr lang="en-US" dirty="0"/>
              <a:t>Edit master text styles</a:t>
            </a:r>
          </a:p>
        </p:txBody>
      </p:sp>
      <p:sp>
        <p:nvSpPr>
          <p:cNvPr id="4" name="Slide Number Placeholder 3"/>
          <p:cNvSpPr>
            <a:spLocks noGrp="1"/>
          </p:cNvSpPr>
          <p:nvPr>
            <p:ph type="sldNum" sz="quarter" idx="11"/>
          </p:nvPr>
        </p:nvSpPr>
        <p:spPr/>
        <p:txBody>
          <a:bodyPr/>
          <a:lstStyle/>
          <a:p>
            <a:fld id="{4BEAA09E-D67E-864E-8466-C38E88600C4F}" type="slidenum">
              <a:rPr lang="en-US" smtClean="0"/>
              <a:pPr/>
              <a:t>‹#›</a:t>
            </a:fld>
            <a:endParaRPr lang="en-US" dirty="0"/>
          </a:p>
        </p:txBody>
      </p:sp>
      <p:sp>
        <p:nvSpPr>
          <p:cNvPr id="5" name="Footer Placeholder 4"/>
          <p:cNvSpPr>
            <a:spLocks noGrp="1"/>
          </p:cNvSpPr>
          <p:nvPr>
            <p:ph type="ftr" sz="quarter" idx="12"/>
          </p:nvPr>
        </p:nvSpPr>
        <p:spPr/>
        <p:txBody>
          <a:bodyPr/>
          <a:lstStyle/>
          <a:p>
            <a:r>
              <a:rPr lang="en-US" dirty="0"/>
              <a:t>Confidential – For Internal Use Only. Not for Promotion.</a:t>
            </a:r>
          </a:p>
        </p:txBody>
      </p:sp>
    </p:spTree>
    <p:extLst>
      <p:ext uri="{BB962C8B-B14F-4D97-AF65-F5344CB8AC3E}">
        <p14:creationId xmlns:p14="http://schemas.microsoft.com/office/powerpoint/2010/main" val="437781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Key Comparison -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549406C-54AA-BB4A-A894-DCE9A23B31DE}"/>
              </a:ext>
            </a:extLst>
          </p:cNvPr>
          <p:cNvSpPr/>
          <p:nvPr userDrawn="1"/>
        </p:nvSpPr>
        <p:spPr>
          <a:xfrm>
            <a:off x="0" y="0"/>
            <a:ext cx="6096000" cy="6858000"/>
          </a:xfrm>
          <a:prstGeom prst="rect">
            <a:avLst/>
          </a:prstGeom>
          <a:solidFill>
            <a:srgbClr val="2036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Proxima Nova Regular" panose="02000506030000020004" pitchFamily="2"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8" y="1189899"/>
            <a:ext cx="5220003" cy="4351338"/>
          </a:xfrm>
          <a:prstGeom prst="rect">
            <a:avLst/>
          </a:prstGeom>
          <a:ln>
            <a:noFill/>
          </a:ln>
        </p:spPr>
        <p:txBody>
          <a:bodyPr anchor="ctr">
            <a:normAutofit/>
          </a:bodyPr>
          <a:lstStyle>
            <a:lvl1pPr marL="0" indent="0" algn="r">
              <a:lnSpc>
                <a:spcPct val="80000"/>
              </a:lnSpc>
              <a:buNone/>
              <a:defRPr sz="3200" b="1" i="0">
                <a:ln>
                  <a:noFill/>
                </a:ln>
                <a:solidFill>
                  <a:schemeClr val="bg1"/>
                </a:solidFill>
                <a:latin typeface="Trebuchet MS" panose="020B0703020202090204" pitchFamily="34" charset="0"/>
                <a:cs typeface="Trebuchet MS" panose="020B0703020202090204" pitchFamily="34" charset="0"/>
              </a:defRPr>
            </a:lvl1pPr>
          </a:lstStyle>
          <a:p>
            <a:pPr lvl="0"/>
            <a:r>
              <a:rPr lang="en-US" dirty="0"/>
              <a:t>Edit master text styles</a:t>
            </a:r>
          </a:p>
        </p:txBody>
      </p:sp>
      <p:pic>
        <p:nvPicPr>
          <p:cNvPr id="11" name="Picture 10">
            <a:extLst>
              <a:ext uri="{FF2B5EF4-FFF2-40B4-BE49-F238E27FC236}">
                <a16:creationId xmlns:a16="http://schemas.microsoft.com/office/drawing/2014/main" id="{F1F86E1D-B041-3D46-9EA6-1DD6635C6137}"/>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189899"/>
            <a:ext cx="5150842" cy="4351338"/>
          </a:xfrm>
          <a:prstGeom prst="rect">
            <a:avLst/>
          </a:prstGeom>
        </p:spPr>
        <p:txBody>
          <a:bodyPr anchor="ctr">
            <a:normAutofit/>
          </a:bodyPr>
          <a:lstStyle>
            <a:lvl1pPr marL="0" indent="0" algn="l">
              <a:lnSpc>
                <a:spcPct val="80000"/>
              </a:lnSpc>
              <a:buNone/>
              <a:defRPr sz="4000" b="0" i="0">
                <a:solidFill>
                  <a:schemeClr val="tx1"/>
                </a:solidFill>
                <a:latin typeface="+mj-lt"/>
                <a:cs typeface="Rockwell Nova Light" panose="02060303020205020403" pitchFamily="18" charset="0"/>
              </a:defRPr>
            </a:lvl1pPr>
          </a:lstStyle>
          <a:p>
            <a:pPr lvl="0"/>
            <a:r>
              <a:rPr lang="en-US" dirty="0"/>
              <a:t>Edit master text styles</a:t>
            </a:r>
          </a:p>
        </p:txBody>
      </p:sp>
      <p:sp>
        <p:nvSpPr>
          <p:cNvPr id="4" name="Footer Placeholder 3"/>
          <p:cNvSpPr>
            <a:spLocks noGrp="1"/>
          </p:cNvSpPr>
          <p:nvPr>
            <p:ph type="ftr" sz="quarter" idx="11"/>
          </p:nvPr>
        </p:nvSpPr>
        <p:spPr/>
        <p:txBody>
          <a:bodyPr/>
          <a:lstStyle/>
          <a:p>
            <a:r>
              <a:rPr lang="en-US" dirty="0"/>
              <a:t>Confidential – For Internal Use Only. Not for Promotion.</a:t>
            </a:r>
          </a:p>
        </p:txBody>
      </p:sp>
      <p:sp>
        <p:nvSpPr>
          <p:cNvPr id="5" name="Slide Number Placeholder 4"/>
          <p:cNvSpPr>
            <a:spLocks noGrp="1"/>
          </p:cNvSpPr>
          <p:nvPr>
            <p:ph type="sldNum" sz="quarter" idx="12"/>
          </p:nvPr>
        </p:nvSpPr>
        <p:spPr/>
        <p:txBody>
          <a:bodyPr/>
          <a:lstStyle/>
          <a:p>
            <a:fld id="{4BEAA09E-D67E-864E-8466-C38E88600C4F}" type="slidenum">
              <a:rPr lang="en-US" smtClean="0"/>
              <a:pPr/>
              <a:t>‹#›</a:t>
            </a:fld>
            <a:endParaRPr lang="en-US" dirty="0"/>
          </a:p>
        </p:txBody>
      </p:sp>
    </p:spTree>
    <p:extLst>
      <p:ext uri="{BB962C8B-B14F-4D97-AF65-F5344CB8AC3E}">
        <p14:creationId xmlns:p14="http://schemas.microsoft.com/office/powerpoint/2010/main" val="1223579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Picture Spli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p:nvPr>
        </p:nvSpPr>
        <p:spPr>
          <a:xfrm>
            <a:off x="6095999" y="0"/>
            <a:ext cx="6095999" cy="6858000"/>
          </a:xfrm>
          <a:prstGeom prst="rect">
            <a:avLst/>
          </a:prstGeom>
        </p:spPr>
        <p:txBody>
          <a:bodyPr/>
          <a:lstStyle/>
          <a:p>
            <a:endParaRPr lang="en-US" dirty="0"/>
          </a:p>
        </p:txBody>
      </p:sp>
      <p:pic>
        <p:nvPicPr>
          <p:cNvPr id="15" name="Picture 14">
            <a:extLst>
              <a:ext uri="{FF2B5EF4-FFF2-40B4-BE49-F238E27FC236}">
                <a16:creationId xmlns:a16="http://schemas.microsoft.com/office/drawing/2014/main" id="{F8C30483-00F3-D64E-AAE5-F07B9B5C01D3}"/>
              </a:ext>
            </a:extLst>
          </p:cNvPr>
          <p:cNvPicPr>
            <a:picLocks noChangeAspect="1"/>
          </p:cNvPicPr>
          <p:nvPr userDrawn="1"/>
        </p:nvPicPr>
        <p:blipFill>
          <a:blip r:embed="rId2"/>
          <a:stretch>
            <a:fillRect/>
          </a:stretch>
        </p:blipFill>
        <p:spPr>
          <a:xfrm>
            <a:off x="5594406" y="6408817"/>
            <a:ext cx="206592" cy="275456"/>
          </a:xfrm>
          <a:prstGeom prst="rect">
            <a:avLst/>
          </a:prstGeom>
        </p:spPr>
      </p:pic>
      <p:sp>
        <p:nvSpPr>
          <p:cNvPr id="8" name="Content Placeholder 2">
            <a:extLst>
              <a:ext uri="{FF2B5EF4-FFF2-40B4-BE49-F238E27FC236}">
                <a16:creationId xmlns:a16="http://schemas.microsoft.com/office/drawing/2014/main" id="{A0ECE671-F431-CD4B-9BF1-7FDB1F327553}"/>
              </a:ext>
            </a:extLst>
          </p:cNvPr>
          <p:cNvSpPr>
            <a:spLocks noGrp="1"/>
          </p:cNvSpPr>
          <p:nvPr>
            <p:ph sz="half" idx="1" hasCustomPrompt="1"/>
          </p:nvPr>
        </p:nvSpPr>
        <p:spPr>
          <a:xfrm>
            <a:off x="357188" y="1189899"/>
            <a:ext cx="5220003" cy="4351338"/>
          </a:xfrm>
          <a:prstGeom prst="rect">
            <a:avLst/>
          </a:prstGeom>
        </p:spPr>
        <p:txBody>
          <a:bodyPr anchor="ctr">
            <a:normAutofit/>
          </a:bodyPr>
          <a:lstStyle>
            <a:lvl1pPr algn="ctr">
              <a:lnSpc>
                <a:spcPct val="80000"/>
              </a:lnSpc>
              <a:defRPr sz="3200" b="1" i="0">
                <a:solidFill>
                  <a:schemeClr val="accent1"/>
                </a:solidFill>
                <a:latin typeface="Trebuchet MS" panose="020B0703020202090204" pitchFamily="34" charset="0"/>
                <a:cs typeface="Trebuchet MS" panose="020B0703020202090204" pitchFamily="34" charset="0"/>
              </a:defRPr>
            </a:lvl1pPr>
          </a:lstStyle>
          <a:p>
            <a:pPr lvl="0"/>
            <a:r>
              <a:rPr lang="en-US" dirty="0"/>
              <a:t>Edit master text styles</a:t>
            </a:r>
          </a:p>
        </p:txBody>
      </p:sp>
      <p:sp>
        <p:nvSpPr>
          <p:cNvPr id="2" name="Footer Placeholder 1"/>
          <p:cNvSpPr>
            <a:spLocks noGrp="1"/>
          </p:cNvSpPr>
          <p:nvPr>
            <p:ph type="ftr" sz="quarter" idx="11"/>
          </p:nvPr>
        </p:nvSpPr>
        <p:spPr>
          <a:xfrm>
            <a:off x="2499361" y="6442999"/>
            <a:ext cx="2987040" cy="291492"/>
          </a:xfrm>
        </p:spPr>
        <p:txBody>
          <a:bodyPr/>
          <a:lstStyle/>
          <a:p>
            <a:r>
              <a:rPr lang="en-US" dirty="0"/>
              <a:t>Confidential – For Internal Use Only. Not for Promotion.</a:t>
            </a:r>
          </a:p>
        </p:txBody>
      </p:sp>
      <p:sp>
        <p:nvSpPr>
          <p:cNvPr id="4" name="Slide Number Placeholder 3"/>
          <p:cNvSpPr>
            <a:spLocks noGrp="1"/>
          </p:cNvSpPr>
          <p:nvPr>
            <p:ph type="sldNum" sz="quarter" idx="12"/>
          </p:nvPr>
        </p:nvSpPr>
        <p:spPr/>
        <p:txBody>
          <a:bodyPr/>
          <a:lstStyle/>
          <a:p>
            <a:fld id="{4BEAA09E-D67E-864E-8466-C38E88600C4F}" type="slidenum">
              <a:rPr lang="en-US" smtClean="0"/>
              <a:pPr/>
              <a:t>‹#›</a:t>
            </a:fld>
            <a:endParaRPr lang="en-US" dirty="0"/>
          </a:p>
        </p:txBody>
      </p:sp>
    </p:spTree>
    <p:extLst>
      <p:ext uri="{BB962C8B-B14F-4D97-AF65-F5344CB8AC3E}">
        <p14:creationId xmlns:p14="http://schemas.microsoft.com/office/powerpoint/2010/main" val="95361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4" name="Content Placeholder 3"/>
          <p:cNvSpPr>
            <a:spLocks noGrp="1"/>
          </p:cNvSpPr>
          <p:nvPr>
            <p:ph sz="quarter" idx="10"/>
          </p:nvPr>
        </p:nvSpPr>
        <p:spPr>
          <a:xfrm>
            <a:off x="609598" y="1794617"/>
            <a:ext cx="10894997" cy="44972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
        <p:nvSpPr>
          <p:cNvPr id="6" name="Footer Placeholder 5"/>
          <p:cNvSpPr>
            <a:spLocks noGrp="1"/>
          </p:cNvSpPr>
          <p:nvPr>
            <p:ph type="ftr" sz="quarter" idx="11"/>
          </p:nvPr>
        </p:nvSpPr>
        <p:spPr/>
        <p:txBody>
          <a:bodyPr/>
          <a:lstStyle/>
          <a:p>
            <a:r>
              <a:rPr lang="en-US" dirty="0"/>
              <a:t>Confidential – For Internal Use Only. Not for Promotion.</a:t>
            </a:r>
          </a:p>
        </p:txBody>
      </p:sp>
      <p:sp>
        <p:nvSpPr>
          <p:cNvPr id="10" name="Slide Number Placeholder 9"/>
          <p:cNvSpPr>
            <a:spLocks noGrp="1"/>
          </p:cNvSpPr>
          <p:nvPr>
            <p:ph type="sldNum" sz="quarter" idx="12"/>
          </p:nvPr>
        </p:nvSpPr>
        <p:spPr/>
        <p:txBody>
          <a:bodyPr/>
          <a:lstStyle/>
          <a:p>
            <a:fld id="{4BEAA09E-D67E-864E-8466-C38E88600C4F}" type="slidenum">
              <a:rPr lang="en-US" smtClean="0"/>
              <a:pPr/>
              <a:t>‹#›</a:t>
            </a:fld>
            <a:endParaRPr lang="en-US" dirty="0"/>
          </a:p>
        </p:txBody>
      </p:sp>
    </p:spTree>
    <p:extLst>
      <p:ext uri="{BB962C8B-B14F-4D97-AF65-F5344CB8AC3E}">
        <p14:creationId xmlns:p14="http://schemas.microsoft.com/office/powerpoint/2010/main" val="26298929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5" name="Title 4"/>
          <p:cNvSpPr>
            <a:spLocks noGrp="1"/>
          </p:cNvSpPr>
          <p:nvPr>
            <p:ph type="title"/>
          </p:nvPr>
        </p:nvSpPr>
        <p:spPr/>
        <p:txBody>
          <a:bodyPr/>
          <a:lstStyle/>
          <a:p>
            <a:r>
              <a:rPr lang="en-US"/>
              <a:t>Click to edit Master title style</a:t>
            </a:r>
          </a:p>
        </p:txBody>
      </p:sp>
      <p:sp>
        <p:nvSpPr>
          <p:cNvPr id="6" name="Footer Placeholder 5"/>
          <p:cNvSpPr>
            <a:spLocks noGrp="1"/>
          </p:cNvSpPr>
          <p:nvPr>
            <p:ph type="ftr" sz="quarter" idx="11"/>
          </p:nvPr>
        </p:nvSpPr>
        <p:spPr/>
        <p:txBody>
          <a:bodyPr/>
          <a:lstStyle/>
          <a:p>
            <a:r>
              <a:rPr lang="en-US" dirty="0"/>
              <a:t>Confidential – For Internal Use Only. Not for Promotion.</a:t>
            </a:r>
          </a:p>
        </p:txBody>
      </p:sp>
      <p:sp>
        <p:nvSpPr>
          <p:cNvPr id="10" name="Slide Number Placeholder 9"/>
          <p:cNvSpPr>
            <a:spLocks noGrp="1"/>
          </p:cNvSpPr>
          <p:nvPr>
            <p:ph type="sldNum" sz="quarter" idx="12"/>
          </p:nvPr>
        </p:nvSpPr>
        <p:spPr/>
        <p:txBody>
          <a:bodyPr/>
          <a:lstStyle/>
          <a:p>
            <a:fld id="{4BEAA09E-D67E-864E-8466-C38E88600C4F}" type="slidenum">
              <a:rPr lang="en-US" smtClean="0"/>
              <a:pPr/>
              <a:t>‹#›</a:t>
            </a:fld>
            <a:endParaRPr lang="en-US" dirty="0"/>
          </a:p>
        </p:txBody>
      </p:sp>
    </p:spTree>
    <p:extLst>
      <p:ext uri="{BB962C8B-B14F-4D97-AF65-F5344CB8AC3E}">
        <p14:creationId xmlns:p14="http://schemas.microsoft.com/office/powerpoint/2010/main" val="11018193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3" name="Title 2"/>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0"/>
          </p:nvPr>
        </p:nvSpPr>
        <p:spPr>
          <a:xfrm>
            <a:off x="609599" y="1751352"/>
            <a:ext cx="5394960" cy="433298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1"/>
          </p:nvPr>
        </p:nvSpPr>
        <p:spPr>
          <a:xfrm>
            <a:off x="6144726" y="1743073"/>
            <a:ext cx="5394960" cy="43412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11"/>
          <p:cNvSpPr>
            <a:spLocks noGrp="1"/>
          </p:cNvSpPr>
          <p:nvPr>
            <p:ph type="ftr" sz="quarter" idx="12"/>
          </p:nvPr>
        </p:nvSpPr>
        <p:spPr/>
        <p:txBody>
          <a:bodyPr/>
          <a:lstStyle/>
          <a:p>
            <a:r>
              <a:rPr lang="en-US" dirty="0"/>
              <a:t>Confidential – For Internal Use Only. Not for Promotion.</a:t>
            </a:r>
          </a:p>
        </p:txBody>
      </p:sp>
      <p:sp>
        <p:nvSpPr>
          <p:cNvPr id="13" name="Slide Number Placeholder 12"/>
          <p:cNvSpPr>
            <a:spLocks noGrp="1"/>
          </p:cNvSpPr>
          <p:nvPr>
            <p:ph type="sldNum" sz="quarter" idx="13"/>
          </p:nvPr>
        </p:nvSpPr>
        <p:spPr/>
        <p:txBody>
          <a:bodyPr/>
          <a:lstStyle/>
          <a:p>
            <a:fld id="{4BEAA09E-D67E-864E-8466-C38E88600C4F}" type="slidenum">
              <a:rPr lang="en-US" smtClean="0"/>
              <a:pPr/>
              <a:t>‹#›</a:t>
            </a:fld>
            <a:endParaRPr lang="en-US" dirty="0"/>
          </a:p>
        </p:txBody>
      </p:sp>
    </p:spTree>
    <p:extLst>
      <p:ext uri="{BB962C8B-B14F-4D97-AF65-F5344CB8AC3E}">
        <p14:creationId xmlns:p14="http://schemas.microsoft.com/office/powerpoint/2010/main" val="35142445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 3 Column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8" name="Content Placeholder 7">
            <a:extLst>
              <a:ext uri="{FF2B5EF4-FFF2-40B4-BE49-F238E27FC236}">
                <a16:creationId xmlns:a16="http://schemas.microsoft.com/office/drawing/2014/main" id="{6CD8113E-1FCA-604A-96E5-3BF77C5AC38C}"/>
              </a:ext>
            </a:extLst>
          </p:cNvPr>
          <p:cNvSpPr>
            <a:spLocks noGrp="1"/>
          </p:cNvSpPr>
          <p:nvPr>
            <p:ph sz="quarter" idx="13"/>
          </p:nvPr>
        </p:nvSpPr>
        <p:spPr>
          <a:xfrm>
            <a:off x="577517" y="1509486"/>
            <a:ext cx="3516658" cy="4662715"/>
          </a:xfrm>
          <a:prstGeom prst="rect">
            <a:avLst/>
          </a:prstGeom>
        </p:spPr>
        <p:txBody>
          <a:bodyPr/>
          <a:lstStyle>
            <a:lvl1pPr>
              <a:lnSpc>
                <a:spcPct val="100000"/>
              </a:lnSpc>
              <a:spcAft>
                <a:spcPts val="600"/>
              </a:spcAft>
              <a:defRPr>
                <a:solidFill>
                  <a:schemeClr val="tx1"/>
                </a:solidFill>
              </a:defRPr>
            </a:lvl1pPr>
            <a:lvl2pPr marL="15875" indent="0">
              <a:lnSpc>
                <a:spcPct val="100000"/>
              </a:lnSpc>
              <a:spcAft>
                <a:spcPts val="600"/>
              </a:spcAft>
              <a:buNone/>
              <a:tabLst/>
              <a:defRPr sz="1800" b="0">
                <a:solidFill>
                  <a:schemeClr val="tx1"/>
                </a:solidFill>
              </a:defRPr>
            </a:lvl2pPr>
            <a:lvl3pPr marL="287338" indent="-169863">
              <a:lnSpc>
                <a:spcPct val="100000"/>
              </a:lnSpc>
              <a:spcAft>
                <a:spcPts val="600"/>
              </a:spcAft>
              <a:tabLst/>
              <a:defRPr sz="1600">
                <a:solidFill>
                  <a:schemeClr val="tx1"/>
                </a:solidFill>
              </a:defRPr>
            </a:lvl3pPr>
            <a:lvl4pPr marL="693738" indent="-169863">
              <a:lnSpc>
                <a:spcPct val="100000"/>
              </a:lnSpc>
              <a:spcAft>
                <a:spcPts val="600"/>
              </a:spcAft>
              <a:tabLst/>
              <a:defRPr sz="1400">
                <a:solidFill>
                  <a:schemeClr val="tx1"/>
                </a:solidFill>
              </a:defRPr>
            </a:lvl4pPr>
            <a:lvl5pPr>
              <a:lnSpc>
                <a:spcPct val="110000"/>
              </a:lnSpc>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1" name="Content Placeholder 7">
            <a:extLst>
              <a:ext uri="{FF2B5EF4-FFF2-40B4-BE49-F238E27FC236}">
                <a16:creationId xmlns:a16="http://schemas.microsoft.com/office/drawing/2014/main" id="{A0CAA9C4-E772-E443-A2A4-0F2D14E98910}"/>
              </a:ext>
            </a:extLst>
          </p:cNvPr>
          <p:cNvSpPr>
            <a:spLocks noGrp="1"/>
          </p:cNvSpPr>
          <p:nvPr>
            <p:ph sz="quarter" idx="14"/>
          </p:nvPr>
        </p:nvSpPr>
        <p:spPr>
          <a:xfrm>
            <a:off x="4305588" y="1509486"/>
            <a:ext cx="3516658" cy="4662715"/>
          </a:xfrm>
          <a:prstGeom prst="rect">
            <a:avLst/>
          </a:prstGeom>
        </p:spPr>
        <p:txBody>
          <a:bodyPr/>
          <a:lstStyle>
            <a:lvl1pPr>
              <a:lnSpc>
                <a:spcPct val="100000"/>
              </a:lnSpc>
              <a:spcAft>
                <a:spcPts val="600"/>
              </a:spcAft>
              <a:defRPr>
                <a:solidFill>
                  <a:schemeClr val="tx1"/>
                </a:solidFill>
              </a:defRPr>
            </a:lvl1pPr>
            <a:lvl2pPr marL="15875" indent="0">
              <a:lnSpc>
                <a:spcPct val="100000"/>
              </a:lnSpc>
              <a:spcAft>
                <a:spcPts val="600"/>
              </a:spcAft>
              <a:buNone/>
              <a:tabLst/>
              <a:defRPr sz="1800" b="0">
                <a:solidFill>
                  <a:schemeClr val="tx1"/>
                </a:solidFill>
              </a:defRPr>
            </a:lvl2pPr>
            <a:lvl3pPr marL="287338" indent="-169863">
              <a:lnSpc>
                <a:spcPct val="100000"/>
              </a:lnSpc>
              <a:spcAft>
                <a:spcPts val="600"/>
              </a:spcAft>
              <a:tabLst/>
              <a:defRPr sz="1600">
                <a:solidFill>
                  <a:schemeClr val="tx1"/>
                </a:solidFill>
              </a:defRPr>
            </a:lvl3pPr>
            <a:lvl4pPr marL="693738" indent="-169863">
              <a:lnSpc>
                <a:spcPct val="100000"/>
              </a:lnSpc>
              <a:spcAft>
                <a:spcPts val="600"/>
              </a:spcAft>
              <a:tabLst/>
              <a:defRPr sz="1400">
                <a:solidFill>
                  <a:schemeClr val="tx1"/>
                </a:solidFill>
              </a:defRPr>
            </a:lvl4pPr>
            <a:lvl5pPr>
              <a:lnSpc>
                <a:spcPct val="110000"/>
              </a:lnSpc>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5" name="Content Placeholder 7">
            <a:extLst>
              <a:ext uri="{FF2B5EF4-FFF2-40B4-BE49-F238E27FC236}">
                <a16:creationId xmlns:a16="http://schemas.microsoft.com/office/drawing/2014/main" id="{CC246391-91B4-BC47-A6BA-88CFDDCA116C}"/>
              </a:ext>
            </a:extLst>
          </p:cNvPr>
          <p:cNvSpPr>
            <a:spLocks noGrp="1"/>
          </p:cNvSpPr>
          <p:nvPr>
            <p:ph sz="quarter" idx="18"/>
          </p:nvPr>
        </p:nvSpPr>
        <p:spPr>
          <a:xfrm>
            <a:off x="8033658" y="1509486"/>
            <a:ext cx="3516658" cy="4662715"/>
          </a:xfrm>
          <a:prstGeom prst="rect">
            <a:avLst/>
          </a:prstGeom>
        </p:spPr>
        <p:txBody>
          <a:bodyPr/>
          <a:lstStyle>
            <a:lvl1pPr>
              <a:lnSpc>
                <a:spcPct val="100000"/>
              </a:lnSpc>
              <a:spcAft>
                <a:spcPts val="600"/>
              </a:spcAft>
              <a:defRPr>
                <a:solidFill>
                  <a:schemeClr val="tx1"/>
                </a:solidFill>
              </a:defRPr>
            </a:lvl1pPr>
            <a:lvl2pPr marL="15875" indent="0">
              <a:lnSpc>
                <a:spcPct val="100000"/>
              </a:lnSpc>
              <a:spcAft>
                <a:spcPts val="600"/>
              </a:spcAft>
              <a:buNone/>
              <a:tabLst/>
              <a:defRPr sz="1800" b="0">
                <a:solidFill>
                  <a:schemeClr val="tx1"/>
                </a:solidFill>
              </a:defRPr>
            </a:lvl2pPr>
            <a:lvl3pPr marL="287338" indent="-169863">
              <a:lnSpc>
                <a:spcPct val="100000"/>
              </a:lnSpc>
              <a:spcAft>
                <a:spcPts val="600"/>
              </a:spcAft>
              <a:tabLst/>
              <a:defRPr sz="1600">
                <a:solidFill>
                  <a:schemeClr val="tx1"/>
                </a:solidFill>
              </a:defRPr>
            </a:lvl3pPr>
            <a:lvl4pPr marL="693738" indent="-169863">
              <a:lnSpc>
                <a:spcPct val="100000"/>
              </a:lnSpc>
              <a:spcAft>
                <a:spcPts val="600"/>
              </a:spcAft>
              <a:tabLst/>
              <a:defRPr sz="1400">
                <a:solidFill>
                  <a:schemeClr val="tx1"/>
                </a:solidFill>
              </a:defRPr>
            </a:lvl4pPr>
            <a:lvl5pPr>
              <a:lnSpc>
                <a:spcPct val="110000"/>
              </a:lnSpc>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Title 2"/>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9"/>
          </p:nvPr>
        </p:nvSpPr>
        <p:spPr/>
        <p:txBody>
          <a:bodyPr/>
          <a:lstStyle/>
          <a:p>
            <a:r>
              <a:rPr lang="en-US" dirty="0"/>
              <a:t>Confidential – For Internal Use Only. Not for Promotion.</a:t>
            </a:r>
          </a:p>
        </p:txBody>
      </p:sp>
      <p:sp>
        <p:nvSpPr>
          <p:cNvPr id="5" name="Slide Number Placeholder 4"/>
          <p:cNvSpPr>
            <a:spLocks noGrp="1"/>
          </p:cNvSpPr>
          <p:nvPr>
            <p:ph type="sldNum" sz="quarter" idx="20"/>
          </p:nvPr>
        </p:nvSpPr>
        <p:spPr/>
        <p:txBody>
          <a:bodyPr/>
          <a:lstStyle/>
          <a:p>
            <a:fld id="{4BEAA09E-D67E-864E-8466-C38E88600C4F}" type="slidenum">
              <a:rPr lang="en-US" smtClean="0"/>
              <a:pPr/>
              <a:t>‹#›</a:t>
            </a:fld>
            <a:endParaRPr lang="en-US" dirty="0"/>
          </a:p>
        </p:txBody>
      </p:sp>
    </p:spTree>
    <p:extLst>
      <p:ext uri="{BB962C8B-B14F-4D97-AF65-F5344CB8AC3E}">
        <p14:creationId xmlns:p14="http://schemas.microsoft.com/office/powerpoint/2010/main" val="28562063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4952427" cy="987019"/>
          </a:xfrm>
          <a:prstGeom prst="rect">
            <a:avLst/>
          </a:prstGeom>
        </p:spPr>
        <p:txBody>
          <a:bodyPr/>
          <a:lstStyle>
            <a:lvl1pPr algn="l">
              <a:lnSpc>
                <a:spcPct val="80000"/>
              </a:lnSpc>
              <a:defRPr b="0" i="0">
                <a:solidFill>
                  <a:schemeClr val="accent1"/>
                </a:solidFill>
                <a:latin typeface="Trebuchet MS" panose="020B0703020202090204" pitchFamily="34" charset="0"/>
              </a:defRPr>
            </a:lvl1pPr>
          </a:lstStyle>
          <a:p>
            <a:r>
              <a:rPr lang="en-US" dirty="0"/>
              <a:t>Click to edit master title style</a:t>
            </a:r>
          </a:p>
        </p:txBody>
      </p:sp>
      <p:sp>
        <p:nvSpPr>
          <p:cNvPr id="8" name="Content Placeholder 7">
            <a:extLst>
              <a:ext uri="{FF2B5EF4-FFF2-40B4-BE49-F238E27FC236}">
                <a16:creationId xmlns:a16="http://schemas.microsoft.com/office/drawing/2014/main" id="{6CD8113E-1FCA-604A-96E5-3BF77C5AC38C}"/>
              </a:ext>
            </a:extLst>
          </p:cNvPr>
          <p:cNvSpPr>
            <a:spLocks noGrp="1"/>
          </p:cNvSpPr>
          <p:nvPr>
            <p:ph sz="quarter" idx="13"/>
          </p:nvPr>
        </p:nvSpPr>
        <p:spPr>
          <a:xfrm>
            <a:off x="577516" y="1509486"/>
            <a:ext cx="4952427" cy="4662715"/>
          </a:xfrm>
          <a:prstGeom prst="rect">
            <a:avLst/>
          </a:prstGeom>
        </p:spPr>
        <p:txBody>
          <a:bodyPr/>
          <a:lstStyle>
            <a:lvl1pPr>
              <a:lnSpc>
                <a:spcPct val="100000"/>
              </a:lnSpc>
              <a:spcAft>
                <a:spcPts val="600"/>
              </a:spcAft>
              <a:defRPr>
                <a:solidFill>
                  <a:schemeClr val="tx1"/>
                </a:solidFill>
              </a:defRPr>
            </a:lvl1pPr>
            <a:lvl2pPr marL="15875" indent="0">
              <a:lnSpc>
                <a:spcPct val="100000"/>
              </a:lnSpc>
              <a:spcAft>
                <a:spcPts val="600"/>
              </a:spcAft>
              <a:buNone/>
              <a:tabLst/>
              <a:defRPr sz="1800" b="0">
                <a:solidFill>
                  <a:schemeClr val="tx1"/>
                </a:solidFill>
              </a:defRPr>
            </a:lvl2pPr>
            <a:lvl3pPr marL="287338" indent="-169863">
              <a:lnSpc>
                <a:spcPct val="100000"/>
              </a:lnSpc>
              <a:spcAft>
                <a:spcPts val="600"/>
              </a:spcAft>
              <a:tabLst/>
              <a:defRPr sz="1600">
                <a:solidFill>
                  <a:schemeClr val="tx1"/>
                </a:solidFill>
              </a:defRPr>
            </a:lvl3pPr>
            <a:lvl4pPr marL="693738" indent="-169863">
              <a:lnSpc>
                <a:spcPct val="100000"/>
              </a:lnSpc>
              <a:spcAft>
                <a:spcPts val="600"/>
              </a:spcAft>
              <a:tabLst/>
              <a:defRPr sz="1400">
                <a:solidFill>
                  <a:schemeClr val="tx1"/>
                </a:solidFill>
              </a:defRPr>
            </a:lvl4pPr>
            <a:lvl5pPr>
              <a:lnSpc>
                <a:spcPct val="110000"/>
              </a:lnSpc>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1" name="Picture Placeholder 4">
            <a:extLst>
              <a:ext uri="{FF2B5EF4-FFF2-40B4-BE49-F238E27FC236}">
                <a16:creationId xmlns:a16="http://schemas.microsoft.com/office/drawing/2014/main" id="{F1022810-7811-7444-BF24-F7CE2AA9BA47}"/>
              </a:ext>
            </a:extLst>
          </p:cNvPr>
          <p:cNvSpPr>
            <a:spLocks noGrp="1"/>
          </p:cNvSpPr>
          <p:nvPr>
            <p:ph type="pic" sz="quarter" idx="10"/>
          </p:nvPr>
        </p:nvSpPr>
        <p:spPr>
          <a:xfrm>
            <a:off x="6095999" y="0"/>
            <a:ext cx="6095999" cy="6858000"/>
          </a:xfrm>
          <a:prstGeom prst="rect">
            <a:avLst/>
          </a:prstGeom>
          <a:solidFill>
            <a:schemeClr val="bg1"/>
          </a:solidFill>
        </p:spPr>
        <p:txBody>
          <a:bodyPr/>
          <a:lstStyle/>
          <a:p>
            <a:endParaRPr lang="en-US" dirty="0"/>
          </a:p>
        </p:txBody>
      </p:sp>
      <p:sp>
        <p:nvSpPr>
          <p:cNvPr id="3" name="Footer Placeholder 2"/>
          <p:cNvSpPr>
            <a:spLocks noGrp="1"/>
          </p:cNvSpPr>
          <p:nvPr>
            <p:ph type="ftr" sz="quarter" idx="14"/>
          </p:nvPr>
        </p:nvSpPr>
        <p:spPr/>
        <p:txBody>
          <a:bodyPr/>
          <a:lstStyle/>
          <a:p>
            <a:r>
              <a:rPr lang="en-US" dirty="0"/>
              <a:t>Confidential – For Internal Use Only. Not for Promotion.</a:t>
            </a:r>
          </a:p>
        </p:txBody>
      </p:sp>
      <p:sp>
        <p:nvSpPr>
          <p:cNvPr id="4" name="Slide Number Placeholder 3"/>
          <p:cNvSpPr>
            <a:spLocks noGrp="1"/>
          </p:cNvSpPr>
          <p:nvPr>
            <p:ph type="sldNum" sz="quarter" idx="15"/>
          </p:nvPr>
        </p:nvSpPr>
        <p:spPr/>
        <p:txBody>
          <a:bodyPr/>
          <a:lstStyle/>
          <a:p>
            <a:fld id="{4BEAA09E-D67E-864E-8466-C38E88600C4F}" type="slidenum">
              <a:rPr lang="en-US" smtClean="0"/>
              <a:pPr/>
              <a:t>‹#›</a:t>
            </a:fld>
            <a:endParaRPr lang="en-US" dirty="0"/>
          </a:p>
        </p:txBody>
      </p:sp>
    </p:spTree>
    <p:extLst>
      <p:ext uri="{BB962C8B-B14F-4D97-AF65-F5344CB8AC3E}">
        <p14:creationId xmlns:p14="http://schemas.microsoft.com/office/powerpoint/2010/main" val="3904661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C50F3C"/>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43CA030-B9BB-F44B-87E8-9D88D615959F}"/>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7B71CDD-03B6-5447-B8EF-BC2DD2AB7DD2}"/>
              </a:ext>
            </a:extLst>
          </p:cNvPr>
          <p:cNvSpPr>
            <a:spLocks noGrp="1"/>
          </p:cNvSpPr>
          <p:nvPr>
            <p:ph type="ctrTitle" hasCustomPrompt="1"/>
          </p:nvPr>
        </p:nvSpPr>
        <p:spPr>
          <a:xfrm>
            <a:off x="609600" y="1658249"/>
            <a:ext cx="10058400" cy="2387600"/>
          </a:xfrm>
          <a:prstGeom prst="rect">
            <a:avLst/>
          </a:prstGeom>
        </p:spPr>
        <p:txBody>
          <a:bodyPr anchor="b"/>
          <a:lstStyle>
            <a:lvl1pPr algn="l">
              <a:lnSpc>
                <a:spcPct val="80000"/>
              </a:lnSpc>
              <a:defRPr sz="5000" b="1" i="0" spc="0" baseline="0">
                <a:solidFill>
                  <a:schemeClr val="bg1"/>
                </a:solidFill>
                <a:latin typeface="Trebuchet MS" panose="020B070302020209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C3572D1E-ECF6-C04B-874C-31D977FFD310}"/>
              </a:ext>
            </a:extLst>
          </p:cNvPr>
          <p:cNvSpPr>
            <a:spLocks noGrp="1"/>
          </p:cNvSpPr>
          <p:nvPr>
            <p:ph type="subTitle" idx="1" hasCustomPrompt="1"/>
          </p:nvPr>
        </p:nvSpPr>
        <p:spPr>
          <a:xfrm>
            <a:off x="609600" y="4077886"/>
            <a:ext cx="10058400" cy="1655762"/>
          </a:xfrm>
          <a:prstGeom prst="rect">
            <a:avLst/>
          </a:prstGeom>
        </p:spPr>
        <p:txBody>
          <a:bodyPr anchor="t">
            <a:noAutofit/>
          </a:bodyPr>
          <a:lstStyle>
            <a:lvl1pPr marL="0" indent="0" algn="l">
              <a:lnSpc>
                <a:spcPct val="110000"/>
              </a:lnSpc>
              <a:buNone/>
              <a:defRPr sz="1500" b="0" i="0" kern="800" spc="300" baseline="0">
                <a:solidFill>
                  <a:schemeClr val="bg2">
                    <a:lumMod val="20000"/>
                    <a:lumOff val="80000"/>
                  </a:schemeClr>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a:extLst>
              <a:ext uri="{FF2B5EF4-FFF2-40B4-BE49-F238E27FC236}">
                <a16:creationId xmlns:a16="http://schemas.microsoft.com/office/drawing/2014/main" id="{1776B36C-1ADE-4B47-A218-99AEE676BE57}"/>
              </a:ext>
            </a:extLst>
          </p:cNvPr>
          <p:cNvPicPr>
            <a:picLocks noChangeAspect="1"/>
          </p:cNvPicPr>
          <p:nvPr userDrawn="1"/>
        </p:nvPicPr>
        <p:blipFill>
          <a:blip r:embed="rId2"/>
          <a:stretch>
            <a:fillRect/>
          </a:stretch>
        </p:blipFill>
        <p:spPr>
          <a:xfrm>
            <a:off x="11784591" y="6415616"/>
            <a:ext cx="196394" cy="261858"/>
          </a:xfrm>
          <a:prstGeom prst="rect">
            <a:avLst/>
          </a:prstGeom>
        </p:spPr>
      </p:pic>
      <p:pic>
        <p:nvPicPr>
          <p:cNvPr id="6" name="Picture 5">
            <a:extLst>
              <a:ext uri="{FF2B5EF4-FFF2-40B4-BE49-F238E27FC236}">
                <a16:creationId xmlns:a16="http://schemas.microsoft.com/office/drawing/2014/main" id="{2B0F7620-0E7C-AB48-9117-2E580F93F8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3279" y="637899"/>
            <a:ext cx="1793826" cy="496752"/>
          </a:xfrm>
          <a:prstGeom prst="rect">
            <a:avLst/>
          </a:prstGeom>
        </p:spPr>
      </p:pic>
    </p:spTree>
    <p:extLst>
      <p:ext uri="{BB962C8B-B14F-4D97-AF65-F5344CB8AC3E}">
        <p14:creationId xmlns:p14="http://schemas.microsoft.com/office/powerpoint/2010/main" val="12381736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Grey - Footer">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BF970B-3FB2-E84A-B70E-2F82C3C4236F}"/>
              </a:ext>
            </a:extLst>
          </p:cNvPr>
          <p:cNvSpPr/>
          <p:nvPr userDrawn="1"/>
        </p:nvSpPr>
        <p:spPr>
          <a:xfrm>
            <a:off x="1" y="1"/>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2" name="Footer Placeholder 1"/>
          <p:cNvSpPr>
            <a:spLocks noGrp="1"/>
          </p:cNvSpPr>
          <p:nvPr>
            <p:ph type="ftr" sz="quarter" idx="10"/>
          </p:nvPr>
        </p:nvSpPr>
        <p:spPr/>
        <p:txBody>
          <a:bodyPr/>
          <a:lstStyle/>
          <a:p>
            <a:r>
              <a:rPr lang="en-US" dirty="0"/>
              <a:t>Confidential – For Internal Use Only. Not for Promotion.</a:t>
            </a:r>
          </a:p>
        </p:txBody>
      </p:sp>
      <p:sp>
        <p:nvSpPr>
          <p:cNvPr id="3" name="Slide Number Placeholder 2"/>
          <p:cNvSpPr>
            <a:spLocks noGrp="1"/>
          </p:cNvSpPr>
          <p:nvPr>
            <p:ph type="sldNum" sz="quarter" idx="11"/>
          </p:nvPr>
        </p:nvSpPr>
        <p:spPr/>
        <p:txBody>
          <a:bodyPr/>
          <a:lstStyle/>
          <a:p>
            <a:fld id="{4BEAA09E-D67E-864E-8466-C38E88600C4F}" type="slidenum">
              <a:rPr lang="en-US" smtClean="0"/>
              <a:pPr/>
              <a:t>‹#›</a:t>
            </a:fld>
            <a:endParaRPr lang="en-US" dirty="0"/>
          </a:p>
        </p:txBody>
      </p:sp>
    </p:spTree>
    <p:extLst>
      <p:ext uri="{BB962C8B-B14F-4D97-AF65-F5344CB8AC3E}">
        <p14:creationId xmlns:p14="http://schemas.microsoft.com/office/powerpoint/2010/main" val="1179153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 With Foot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50E1FAF-85CD-FA4B-81FE-A9FD82D22E2F}"/>
              </a:ext>
            </a:extLst>
          </p:cNvPr>
          <p:cNvSpPr>
            <a:spLocks noGrp="1"/>
          </p:cNvSpPr>
          <p:nvPr>
            <p:ph type="sldNum" sz="quarter" idx="12"/>
          </p:nvPr>
        </p:nvSpPr>
        <p:spPr/>
        <p:txBody>
          <a:bodyPr/>
          <a:lstStyle>
            <a:lvl1pPr>
              <a:defRPr>
                <a:solidFill>
                  <a:schemeClr val="tx1">
                    <a:lumMod val="40000"/>
                    <a:lumOff val="60000"/>
                  </a:schemeClr>
                </a:solidFill>
              </a:defRPr>
            </a:lvl1pPr>
          </a:lstStyle>
          <a:p>
            <a:fld id="{4BEAA09E-D67E-864E-8466-C38E88600C4F}" type="slidenum">
              <a:rPr lang="en-US" smtClean="0"/>
              <a:pPr/>
              <a:t>‹#›</a:t>
            </a:fld>
            <a:endParaRPr lang="en-US" dirty="0"/>
          </a:p>
        </p:txBody>
      </p:sp>
      <p:pic>
        <p:nvPicPr>
          <p:cNvPr id="5" name="Picture 4">
            <a:extLst>
              <a:ext uri="{FF2B5EF4-FFF2-40B4-BE49-F238E27FC236}">
                <a16:creationId xmlns:a16="http://schemas.microsoft.com/office/drawing/2014/main" id="{F7216341-DBB4-0D4B-B285-B706134D811C}"/>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2" name="Footer Placeholder 1"/>
          <p:cNvSpPr>
            <a:spLocks noGrp="1"/>
          </p:cNvSpPr>
          <p:nvPr>
            <p:ph type="ftr" sz="quarter" idx="13"/>
          </p:nvPr>
        </p:nvSpPr>
        <p:spPr/>
        <p:txBody>
          <a:bodyPr/>
          <a:lstStyle/>
          <a:p>
            <a:r>
              <a:rPr lang="en-US" dirty="0"/>
              <a:t>Confidential – For Internal Use Only. Not for Promotion.</a:t>
            </a:r>
          </a:p>
        </p:txBody>
      </p:sp>
    </p:spTree>
    <p:extLst>
      <p:ext uri="{BB962C8B-B14F-4D97-AF65-F5344CB8AC3E}">
        <p14:creationId xmlns:p14="http://schemas.microsoft.com/office/powerpoint/2010/main" val="13087601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d Background">
    <p:bg>
      <p:bgPr>
        <a:solidFill>
          <a:srgbClr val="C50F3C"/>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71406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ue Background">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98059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ck Background">
    <p:bg>
      <p:bgPr>
        <a:solidFill>
          <a:schemeClr val="accent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09462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B83B0-E2EE-78AC-E65E-CF7DE9DE0F8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5E77D1-D98C-6A47-6CA7-E0D4AC351CD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8F6D02-15BB-A345-5D51-ACAF71AF346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1EA40F35-D40F-DF55-424D-4892CF89F6C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E01CC50-1B9C-26D8-FEA7-FBAB6952445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5167341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8AC92-7412-6BC7-908F-B3148DB4432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FAC3-BB24-2312-D40B-068D637CCD20}"/>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C694D4-9CEE-D1FB-9749-EB59196DDFC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C4022604-0737-5470-23D1-B9D132B458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9F1A606-5CA5-9DDA-9C10-325362F73D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5403357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A40B1-24B0-2E37-B474-FA2ED063B99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73309B-21C2-8C10-E96E-B7ABBD4CBD43}"/>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C81E2A-ACFD-58E8-3789-D57C7E57799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3894BFA6-DF3A-ECD3-78AF-9F562354ED1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1EA6F8-8644-1259-159C-FE5C251DC0AB}"/>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778351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B29F7-F617-F8E8-E9B1-10D09756A0F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BE2B0CC-E3E2-0C07-DA2A-7F6A859D2A5F}"/>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BE80F0-178D-4F64-2C72-F7C2DD9CBA29}"/>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4ADD08-280A-B326-2D67-A956CBC0FB02}"/>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39D57AA7-434E-78F6-FACF-3D9BA0E8A60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1EDA152-F8E1-8BB8-30A3-B80B47CA79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0570490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30F0A-A38B-0A18-3A3E-153AD2155FD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03A6A173-1012-6BDC-1F7D-9FCC6FFD972A}"/>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75FDF6-E93D-72CF-A749-4504AC9147BF}"/>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3217FB-CEFC-F3B8-15B4-2952D79AADF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C724F0-572B-6369-6F4D-FB49957ABCB8}"/>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98074E-0D2D-D56A-F0BF-24B69716F19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8" name="Footer Placeholder 7">
            <a:extLst>
              <a:ext uri="{FF2B5EF4-FFF2-40B4-BE49-F238E27FC236}">
                <a16:creationId xmlns:a16="http://schemas.microsoft.com/office/drawing/2014/main" id="{B177C139-AAEF-D701-B0B7-14F799DFA56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D4F56AC-07FD-E3B9-0090-387045442CE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921103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ey Point - Red 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E778F8C-30DF-F842-ADEE-52BB756B5D43}"/>
              </a:ext>
            </a:extLst>
          </p:cNvPr>
          <p:cNvSpPr/>
          <p:nvPr userDrawn="1"/>
        </p:nvSpPr>
        <p:spPr>
          <a:xfrm>
            <a:off x="1" y="1"/>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prstGeom prst="rect">
            <a:avLst/>
          </a:prstGeom>
          <a:ln w="3175">
            <a:noFill/>
          </a:ln>
        </p:spPr>
        <p:txBody>
          <a:bodyPr anchor="ctr"/>
          <a:lstStyle>
            <a:lvl1pPr algn="ctr">
              <a:lnSpc>
                <a:spcPct val="100000"/>
              </a:lnSpc>
              <a:defRPr sz="4500" b="1" i="0">
                <a:solidFill>
                  <a:schemeClr val="bg1"/>
                </a:solidFill>
                <a:latin typeface="Trebuchet MS" panose="020B0703020202090204" pitchFamily="34" charset="0"/>
              </a:defRPr>
            </a:lvl1pPr>
          </a:lstStyle>
          <a:p>
            <a:r>
              <a:rPr lang="en-US" dirty="0"/>
              <a:t>Click to edit master title style</a:t>
            </a:r>
          </a:p>
        </p:txBody>
      </p:sp>
      <p:pic>
        <p:nvPicPr>
          <p:cNvPr id="8" name="Picture 7">
            <a:extLst>
              <a:ext uri="{FF2B5EF4-FFF2-40B4-BE49-F238E27FC236}">
                <a16:creationId xmlns:a16="http://schemas.microsoft.com/office/drawing/2014/main" id="{E531A395-5299-7D44-A1C5-492B77DA57BE}"/>
              </a:ext>
            </a:extLst>
          </p:cNvPr>
          <p:cNvPicPr>
            <a:picLocks noChangeAspect="1"/>
          </p:cNvPicPr>
          <p:nvPr userDrawn="1"/>
        </p:nvPicPr>
        <p:blipFill>
          <a:blip r:embed="rId2"/>
          <a:stretch>
            <a:fillRect/>
          </a:stretch>
        </p:blipFill>
        <p:spPr>
          <a:xfrm>
            <a:off x="11784591" y="6415616"/>
            <a:ext cx="196394" cy="261858"/>
          </a:xfrm>
          <a:prstGeom prst="rect">
            <a:avLst/>
          </a:prstGeom>
        </p:spPr>
      </p:pic>
    </p:spTree>
    <p:extLst>
      <p:ext uri="{BB962C8B-B14F-4D97-AF65-F5344CB8AC3E}">
        <p14:creationId xmlns:p14="http://schemas.microsoft.com/office/powerpoint/2010/main" val="32060959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59B62-17E4-5A51-2A39-52518537506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0111855-C35F-EABF-FDB4-6B201819FC6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4" name="Footer Placeholder 3">
            <a:extLst>
              <a:ext uri="{FF2B5EF4-FFF2-40B4-BE49-F238E27FC236}">
                <a16:creationId xmlns:a16="http://schemas.microsoft.com/office/drawing/2014/main" id="{7EDEAFBE-9AD7-87C8-B485-03FE9A1B2E9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26A76D0-4E96-C564-680E-7B80F315AAF5}"/>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597272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6AF5C0-A718-029E-375E-59C0DDCDE834}"/>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3" name="Footer Placeholder 2">
            <a:extLst>
              <a:ext uri="{FF2B5EF4-FFF2-40B4-BE49-F238E27FC236}">
                <a16:creationId xmlns:a16="http://schemas.microsoft.com/office/drawing/2014/main" id="{E83D3296-CF4C-6CCD-FA0E-F0BA94F40EA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08D0510-223F-34A7-83C3-F2A64ED65969}"/>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5570393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FC26-DB88-48A9-F564-DF196226595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428BA2-443F-0455-6695-4795317BC6E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7F6511-081E-D606-64E7-8EEF21009E2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22CBBD-758D-881C-105E-20AAD62DD47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2D7D13A2-A921-366A-094A-8A2E92430F3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BB33D45-CE21-1BFA-E8BD-704D6EE10C84}"/>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7684918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B0B7-5AFC-93AA-C3F7-4B20025CCF0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4BBF63-7719-D025-5910-C2781D0C9CBF}"/>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68E296-F962-9F77-9AE8-57CB4C4CA3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0D810B-CFA9-3756-C110-C2F16C5119FD}"/>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BEBB1345-0D56-6F33-8CF9-6A454256480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83A13C9-C686-A9BB-1A11-03EF9698E022}"/>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6741943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353B-5554-B891-D607-2DBE5011B79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813115-7707-EA2E-682F-9F85EC2E4988}"/>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D154A-A514-5D63-2C64-90F86C8B10F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374538A1-B2FE-C27A-AFFB-7AA2ACB4553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9E1775F-D386-D6FB-EAEA-1798DA1D8B3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9788089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597C3D-E79F-5B16-075F-F37AA3906A99}"/>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D5811D-0E72-9061-60D4-9516A151EEB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AA037D-88DD-A18D-E251-1FD48B71BA08}"/>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25334C13-E6AF-CA13-E1C4-65D17459FDE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73601C1-ADBF-454E-95E3-E20810C96E7A}"/>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962044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 Point - Blue 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E778F8C-30DF-F842-ADEE-52BB756B5D43}"/>
              </a:ext>
            </a:extLst>
          </p:cNvPr>
          <p:cNvSpPr/>
          <p:nvPr userDrawn="1"/>
        </p:nvSpPr>
        <p:spPr>
          <a:xfrm>
            <a:off x="1" y="1"/>
            <a:ext cx="12192000" cy="6858000"/>
          </a:xfrm>
          <a:prstGeom prst="rect">
            <a:avLst/>
          </a:prstGeom>
          <a:solidFill>
            <a:srgbClr val="2036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prstGeom prst="rect">
            <a:avLst/>
          </a:prstGeom>
          <a:ln w="3175">
            <a:noFill/>
          </a:ln>
        </p:spPr>
        <p:txBody>
          <a:bodyPr anchor="ctr"/>
          <a:lstStyle>
            <a:lvl1pPr algn="ctr">
              <a:lnSpc>
                <a:spcPct val="100000"/>
              </a:lnSpc>
              <a:defRPr sz="4500" b="1" i="0">
                <a:solidFill>
                  <a:schemeClr val="bg1"/>
                </a:solidFill>
                <a:latin typeface="Trebuchet MS" panose="020B0703020202090204" pitchFamily="34" charset="0"/>
              </a:defRPr>
            </a:lvl1pPr>
          </a:lstStyle>
          <a:p>
            <a:r>
              <a:rPr lang="en-US" dirty="0"/>
              <a:t>Click to edit master title style</a:t>
            </a:r>
          </a:p>
        </p:txBody>
      </p:sp>
      <p:pic>
        <p:nvPicPr>
          <p:cNvPr id="8" name="Picture 7">
            <a:extLst>
              <a:ext uri="{FF2B5EF4-FFF2-40B4-BE49-F238E27FC236}">
                <a16:creationId xmlns:a16="http://schemas.microsoft.com/office/drawing/2014/main" id="{E531A395-5299-7D44-A1C5-492B77DA57BE}"/>
              </a:ext>
            </a:extLst>
          </p:cNvPr>
          <p:cNvPicPr>
            <a:picLocks noChangeAspect="1"/>
          </p:cNvPicPr>
          <p:nvPr userDrawn="1"/>
        </p:nvPicPr>
        <p:blipFill>
          <a:blip r:embed="rId2"/>
          <a:stretch>
            <a:fillRect/>
          </a:stretch>
        </p:blipFill>
        <p:spPr>
          <a:xfrm>
            <a:off x="11784591" y="6415616"/>
            <a:ext cx="196394" cy="261858"/>
          </a:xfrm>
          <a:prstGeom prst="rect">
            <a:avLst/>
          </a:prstGeom>
        </p:spPr>
      </p:pic>
    </p:spTree>
    <p:extLst>
      <p:ext uri="{BB962C8B-B14F-4D97-AF65-F5344CB8AC3E}">
        <p14:creationId xmlns:p14="http://schemas.microsoft.com/office/powerpoint/2010/main" val="1535164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Point - Re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E778F8C-30DF-F842-ADEE-52BB756B5D43}"/>
              </a:ext>
            </a:extLst>
          </p:cNvPr>
          <p:cNvSpPr/>
          <p:nvPr userDrawn="1"/>
        </p:nvSpPr>
        <p:spPr>
          <a:xfrm>
            <a:off x="1" y="1"/>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prstGeom prst="rect">
            <a:avLst/>
          </a:prstGeom>
          <a:ln w="3175">
            <a:noFill/>
          </a:ln>
        </p:spPr>
        <p:txBody>
          <a:bodyPr anchor="ctr"/>
          <a:lstStyle>
            <a:lvl1pPr algn="ctr">
              <a:lnSpc>
                <a:spcPct val="100000"/>
              </a:lnSpc>
              <a:defRPr sz="4500" b="1" i="0">
                <a:solidFill>
                  <a:srgbClr val="C50F3C"/>
                </a:solidFill>
                <a:latin typeface="Trebuchet MS" panose="020B0703020202090204" pitchFamily="34" charset="0"/>
              </a:defRPr>
            </a:lvl1pPr>
          </a:lstStyle>
          <a:p>
            <a:r>
              <a:rPr lang="en-US" dirty="0"/>
              <a:t>Click to edit master title style</a:t>
            </a:r>
          </a:p>
        </p:txBody>
      </p:sp>
      <p:pic>
        <p:nvPicPr>
          <p:cNvPr id="5" name="Picture 4">
            <a:extLst>
              <a:ext uri="{FF2B5EF4-FFF2-40B4-BE49-F238E27FC236}">
                <a16:creationId xmlns:a16="http://schemas.microsoft.com/office/drawing/2014/main" id="{E4C15627-71F4-D94E-9E76-16A5E0A7B8EE}"/>
              </a:ext>
            </a:extLst>
          </p:cNvPr>
          <p:cNvPicPr>
            <a:picLocks noChangeAspect="1"/>
          </p:cNvPicPr>
          <p:nvPr userDrawn="1"/>
        </p:nvPicPr>
        <p:blipFill>
          <a:blip r:embed="rId2"/>
          <a:stretch>
            <a:fillRect/>
          </a:stretch>
        </p:blipFill>
        <p:spPr>
          <a:xfrm>
            <a:off x="11765651" y="6408817"/>
            <a:ext cx="206592" cy="275456"/>
          </a:xfrm>
          <a:prstGeom prst="rect">
            <a:avLst/>
          </a:prstGeom>
        </p:spPr>
      </p:pic>
    </p:spTree>
    <p:extLst>
      <p:ext uri="{BB962C8B-B14F-4D97-AF65-F5344CB8AC3E}">
        <p14:creationId xmlns:p14="http://schemas.microsoft.com/office/powerpoint/2010/main" val="1856901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 Point - Blue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E778F8C-30DF-F842-ADEE-52BB756B5D43}"/>
              </a:ext>
            </a:extLst>
          </p:cNvPr>
          <p:cNvSpPr/>
          <p:nvPr userDrawn="1"/>
        </p:nvSpPr>
        <p:spPr>
          <a:xfrm>
            <a:off x="1" y="1"/>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prstGeom prst="rect">
            <a:avLst/>
          </a:prstGeom>
          <a:ln w="3175">
            <a:noFill/>
          </a:ln>
        </p:spPr>
        <p:txBody>
          <a:bodyPr anchor="ctr"/>
          <a:lstStyle>
            <a:lvl1pPr algn="ctr">
              <a:lnSpc>
                <a:spcPct val="100000"/>
              </a:lnSpc>
              <a:defRPr sz="4500" b="1" i="0">
                <a:solidFill>
                  <a:schemeClr val="accent1"/>
                </a:solidFill>
                <a:latin typeface="Trebuchet MS" panose="020B0703020202090204" pitchFamily="34" charset="0"/>
              </a:defRPr>
            </a:lvl1pPr>
          </a:lstStyle>
          <a:p>
            <a:r>
              <a:rPr lang="en-US" dirty="0"/>
              <a:t>Click to edit master title style</a:t>
            </a:r>
          </a:p>
        </p:txBody>
      </p:sp>
      <p:pic>
        <p:nvPicPr>
          <p:cNvPr id="5" name="Picture 4">
            <a:extLst>
              <a:ext uri="{FF2B5EF4-FFF2-40B4-BE49-F238E27FC236}">
                <a16:creationId xmlns:a16="http://schemas.microsoft.com/office/drawing/2014/main" id="{E4C15627-71F4-D94E-9E76-16A5E0A7B8EE}"/>
              </a:ext>
            </a:extLst>
          </p:cNvPr>
          <p:cNvPicPr>
            <a:picLocks noChangeAspect="1"/>
          </p:cNvPicPr>
          <p:nvPr userDrawn="1"/>
        </p:nvPicPr>
        <p:blipFill>
          <a:blip r:embed="rId2"/>
          <a:stretch>
            <a:fillRect/>
          </a:stretch>
        </p:blipFill>
        <p:spPr>
          <a:xfrm>
            <a:off x="11765651" y="6408817"/>
            <a:ext cx="206592" cy="275456"/>
          </a:xfrm>
          <a:prstGeom prst="rect">
            <a:avLst/>
          </a:prstGeom>
        </p:spPr>
      </p:pic>
    </p:spTree>
    <p:extLst>
      <p:ext uri="{BB962C8B-B14F-4D97-AF65-F5344CB8AC3E}">
        <p14:creationId xmlns:p14="http://schemas.microsoft.com/office/powerpoint/2010/main" val="3949908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 Point - Pictur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CF386F-4435-1E40-A8ED-AFFEAC3031C6}"/>
              </a:ext>
            </a:extLst>
          </p:cNvPr>
          <p:cNvSpPr>
            <a:spLocks noGrp="1"/>
          </p:cNvSpPr>
          <p:nvPr>
            <p:ph type="pic" sz="quarter" idx="13"/>
          </p:nvPr>
        </p:nvSpPr>
        <p:spPr>
          <a:xfrm>
            <a:off x="0" y="0"/>
            <a:ext cx="12192000" cy="6858000"/>
          </a:xfrm>
          <a:prstGeom prst="rect">
            <a:avLst/>
          </a:prstGeom>
        </p:spPr>
        <p:txBody>
          <a:bodyPr/>
          <a:lstStyle>
            <a:lvl1pPr marL="0" indent="0">
              <a:buNone/>
              <a:defRPr/>
            </a:lvl1pPr>
          </a:lstStyle>
          <a:p>
            <a:endParaRPr lang="en-US" dirty="0"/>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8200" y="3932482"/>
            <a:ext cx="10515600" cy="1895109"/>
          </a:xfrm>
          <a:prstGeom prst="rect">
            <a:avLst/>
          </a:prstGeom>
          <a:ln w="3175">
            <a:noFill/>
          </a:ln>
        </p:spPr>
        <p:txBody>
          <a:bodyPr anchor="ctr"/>
          <a:lstStyle>
            <a:lvl1pPr algn="ctr">
              <a:lnSpc>
                <a:spcPct val="80000"/>
              </a:lnSpc>
              <a:defRPr sz="5500" b="1" i="0" spc="300">
                <a:solidFill>
                  <a:schemeClr val="bg1"/>
                </a:solidFill>
                <a:effectLst>
                  <a:outerShdw blurRad="127000" dist="38100" dir="5400000" algn="t" rotWithShape="0">
                    <a:prstClr val="black"/>
                  </a:outerShdw>
                </a:effectLst>
                <a:latin typeface="Trebuchet MS" panose="020B0703020202090204" pitchFamily="34" charset="0"/>
              </a:defRPr>
            </a:lvl1pPr>
          </a:lstStyle>
          <a:p>
            <a:r>
              <a:rPr lang="en-US" dirty="0"/>
              <a:t>Click to edit master title style</a:t>
            </a:r>
          </a:p>
        </p:txBody>
      </p:sp>
      <p:pic>
        <p:nvPicPr>
          <p:cNvPr id="7" name="Picture 6">
            <a:extLst>
              <a:ext uri="{FF2B5EF4-FFF2-40B4-BE49-F238E27FC236}">
                <a16:creationId xmlns:a16="http://schemas.microsoft.com/office/drawing/2014/main" id="{833D4413-B16E-B048-AA99-4B9BAA9B49B6}"/>
              </a:ext>
            </a:extLst>
          </p:cNvPr>
          <p:cNvPicPr>
            <a:picLocks noChangeAspect="1"/>
          </p:cNvPicPr>
          <p:nvPr userDrawn="1"/>
        </p:nvPicPr>
        <p:blipFill>
          <a:blip r:embed="rId2"/>
          <a:stretch>
            <a:fillRect/>
          </a:stretch>
        </p:blipFill>
        <p:spPr>
          <a:xfrm>
            <a:off x="11784591" y="6415616"/>
            <a:ext cx="196394" cy="261858"/>
          </a:xfrm>
          <a:prstGeom prst="rect">
            <a:avLst/>
          </a:prstGeom>
        </p:spPr>
      </p:pic>
    </p:spTree>
    <p:extLst>
      <p:ext uri="{BB962C8B-B14F-4D97-AF65-F5344CB8AC3E}">
        <p14:creationId xmlns:p14="http://schemas.microsoft.com/office/powerpoint/2010/main" val="208734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 Pictur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p:nvPr>
        </p:nvSpPr>
        <p:spPr>
          <a:xfrm>
            <a:off x="1" y="0"/>
            <a:ext cx="12191998" cy="6858000"/>
          </a:xfrm>
          <a:prstGeom prst="rect">
            <a:avLst/>
          </a:prstGeom>
        </p:spPr>
        <p:txBody>
          <a:bodyPr/>
          <a:lstStyle>
            <a:lvl1pPr marL="0" indent="0">
              <a:buNone/>
              <a:defRPr/>
            </a:lvl1pPr>
          </a:lstStyle>
          <a:p>
            <a:endParaRPr lang="en-US" dirty="0"/>
          </a:p>
        </p:txBody>
      </p:sp>
      <p:sp>
        <p:nvSpPr>
          <p:cNvPr id="8" name="Content Placeholder 2">
            <a:extLst>
              <a:ext uri="{FF2B5EF4-FFF2-40B4-BE49-F238E27FC236}">
                <a16:creationId xmlns:a16="http://schemas.microsoft.com/office/drawing/2014/main" id="{F33E1CBD-1A22-C34C-8DC4-474E34B2CDFB}"/>
              </a:ext>
            </a:extLst>
          </p:cNvPr>
          <p:cNvSpPr>
            <a:spLocks noGrp="1"/>
          </p:cNvSpPr>
          <p:nvPr>
            <p:ph sz="half" idx="1" hasCustomPrompt="1"/>
          </p:nvPr>
        </p:nvSpPr>
        <p:spPr>
          <a:xfrm>
            <a:off x="0" y="957364"/>
            <a:ext cx="5939883" cy="4943272"/>
          </a:xfrm>
          <a:prstGeom prst="rect">
            <a:avLst/>
          </a:prstGeom>
          <a:solidFill>
            <a:srgbClr val="C50F3C"/>
          </a:solidFill>
        </p:spPr>
        <p:txBody>
          <a:bodyPr lIns="914400" tIns="914400" rIns="914400" bIns="914400" anchor="ctr">
            <a:normAutofit/>
          </a:bodyPr>
          <a:lstStyle>
            <a:lvl1pPr marL="0" indent="0" algn="ctr">
              <a:lnSpc>
                <a:spcPct val="80000"/>
              </a:lnSpc>
              <a:buNone/>
              <a:defRPr sz="3200" b="1" i="0" spc="300">
                <a:solidFill>
                  <a:schemeClr val="bg1"/>
                </a:solidFill>
                <a:latin typeface="Trebuchet MS" panose="020B0703020202090204" pitchFamily="34" charset="0"/>
                <a:cs typeface="Rockwell Nova Light" panose="02060303020205020403" pitchFamily="18" charset="0"/>
              </a:defRPr>
            </a:lvl1pPr>
          </a:lstStyle>
          <a:p>
            <a:pPr lvl="0"/>
            <a:r>
              <a:rPr lang="en-US" dirty="0"/>
              <a:t>Edit master text styles</a:t>
            </a:r>
          </a:p>
        </p:txBody>
      </p:sp>
    </p:spTree>
    <p:extLst>
      <p:ext uri="{BB962C8B-B14F-4D97-AF65-F5344CB8AC3E}">
        <p14:creationId xmlns:p14="http://schemas.microsoft.com/office/powerpoint/2010/main" val="683140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Lis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5C5E49E7-6ADE-DD40-AD32-5A28176B24BC}"/>
              </a:ext>
            </a:extLst>
          </p:cNvPr>
          <p:cNvSpPr/>
          <p:nvPr userDrawn="1"/>
        </p:nvSpPr>
        <p:spPr>
          <a:xfrm>
            <a:off x="4249783" y="0"/>
            <a:ext cx="7942218"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A45C0A2E-84ED-694A-8D40-40A9466155D7}"/>
              </a:ext>
            </a:extLst>
          </p:cNvPr>
          <p:cNvSpPr/>
          <p:nvPr userDrawn="1"/>
        </p:nvSpPr>
        <p:spPr>
          <a:xfrm>
            <a:off x="0" y="0"/>
            <a:ext cx="424978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7" y="1189899"/>
            <a:ext cx="3535407" cy="4351338"/>
          </a:xfrm>
          <a:prstGeom prst="rect">
            <a:avLst/>
          </a:prstGeom>
        </p:spPr>
        <p:txBody>
          <a:bodyPr anchor="ctr">
            <a:normAutofit/>
          </a:bodyPr>
          <a:lstStyle>
            <a:lvl1pPr marL="0" indent="0" algn="ctr">
              <a:lnSpc>
                <a:spcPct val="80000"/>
              </a:lnSpc>
              <a:buNone/>
              <a:defRPr sz="5000" b="1" i="0" spc="300">
                <a:solidFill>
                  <a:schemeClr val="bg1"/>
                </a:solidFill>
                <a:latin typeface="Trebuchet MS" panose="020B0703020202090204" pitchFamily="34" charset="0"/>
                <a:cs typeface="Rockwell Nova Light" panose="02060303020205020403" pitchFamily="18" charset="0"/>
              </a:defRPr>
            </a:lvl1pPr>
          </a:lstStyle>
          <a:p>
            <a:pPr lvl="0"/>
            <a:r>
              <a:rPr lang="en-US" dirty="0"/>
              <a:t>Edit master text styles</a:t>
            </a:r>
          </a:p>
        </p:txBody>
      </p:sp>
      <p:pic>
        <p:nvPicPr>
          <p:cNvPr id="8" name="Picture 7">
            <a:extLst>
              <a:ext uri="{FF2B5EF4-FFF2-40B4-BE49-F238E27FC236}">
                <a16:creationId xmlns:a16="http://schemas.microsoft.com/office/drawing/2014/main" id="{B9753706-DED6-894F-BE2A-F4DA16AF10A4}"/>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12" name="Text Placeholder 11">
            <a:extLst>
              <a:ext uri="{FF2B5EF4-FFF2-40B4-BE49-F238E27FC236}">
                <a16:creationId xmlns:a16="http://schemas.microsoft.com/office/drawing/2014/main" id="{CAEB27AF-DD57-7246-971E-7506C050812B}"/>
              </a:ext>
            </a:extLst>
          </p:cNvPr>
          <p:cNvSpPr>
            <a:spLocks noGrp="1"/>
          </p:cNvSpPr>
          <p:nvPr>
            <p:ph type="body" sz="quarter" idx="13" hasCustomPrompt="1"/>
          </p:nvPr>
        </p:nvSpPr>
        <p:spPr>
          <a:xfrm>
            <a:off x="4606972" y="1409700"/>
            <a:ext cx="7157992" cy="4666456"/>
          </a:xfrm>
          <a:prstGeom prst="rect">
            <a:avLst/>
          </a:prstGeom>
        </p:spPr>
        <p:txBody>
          <a:bodyPr anchor="t"/>
          <a:lstStyle>
            <a:lvl1pPr marL="457200" indent="-457200">
              <a:lnSpc>
                <a:spcPct val="110000"/>
              </a:lnSpc>
              <a:buFont typeface="+mj-lt"/>
              <a:buAutoNum type="arabicPeriod"/>
              <a:defRPr sz="2000">
                <a:solidFill>
                  <a:schemeClr val="tx1"/>
                </a:solidFill>
                <a:latin typeface="+mn-lt"/>
              </a:defRPr>
            </a:lvl1pPr>
            <a:lvl2pPr marL="800100" indent="-331788">
              <a:lnSpc>
                <a:spcPct val="110000"/>
              </a:lnSpc>
              <a:buFont typeface="+mj-lt"/>
              <a:buAutoNum type="alphaLcPeriod"/>
              <a:tabLst/>
              <a:defRPr sz="1800">
                <a:solidFill>
                  <a:schemeClr val="tx1"/>
                </a:solidFill>
                <a:latin typeface="+mn-lt"/>
              </a:defRPr>
            </a:lvl2pPr>
            <a:lvl3pPr marL="865188" indent="-342900">
              <a:buFont typeface="+mj-lt"/>
              <a:buAutoNum type="arabicPeriod"/>
              <a:defRPr/>
            </a:lvl3pPr>
            <a:lvl4pPr marL="1204913" indent="-342900">
              <a:buFont typeface="+mj-lt"/>
              <a:buAutoNum type="arabicPeriod"/>
              <a:defRPr/>
            </a:lvl4pPr>
            <a:lvl5pPr marL="1430338" indent="-228600">
              <a:buFont typeface="+mj-lt"/>
              <a:buAutoNum type="arabicPeriod"/>
              <a:defRPr/>
            </a:lvl5pPr>
          </a:lstStyle>
          <a:p>
            <a:pPr lvl="0"/>
            <a:r>
              <a:rPr lang="en-US" dirty="0"/>
              <a:t>Edit master text styles</a:t>
            </a:r>
          </a:p>
          <a:p>
            <a:pPr lvl="1"/>
            <a:r>
              <a:rPr lang="en-US" dirty="0"/>
              <a:t>Second level</a:t>
            </a:r>
          </a:p>
        </p:txBody>
      </p:sp>
      <p:sp>
        <p:nvSpPr>
          <p:cNvPr id="2" name="Footer Placeholder 1"/>
          <p:cNvSpPr>
            <a:spLocks noGrp="1"/>
          </p:cNvSpPr>
          <p:nvPr>
            <p:ph type="ftr" sz="quarter" idx="14"/>
          </p:nvPr>
        </p:nvSpPr>
        <p:spPr/>
        <p:txBody>
          <a:bodyPr/>
          <a:lstStyle/>
          <a:p>
            <a:r>
              <a:rPr lang="en-US" dirty="0"/>
              <a:t>Confidential – For Internal Use Only. Not for Promotion.</a:t>
            </a:r>
          </a:p>
        </p:txBody>
      </p:sp>
      <p:sp>
        <p:nvSpPr>
          <p:cNvPr id="4" name="Slide Number Placeholder 3"/>
          <p:cNvSpPr>
            <a:spLocks noGrp="1"/>
          </p:cNvSpPr>
          <p:nvPr>
            <p:ph type="sldNum" sz="quarter" idx="15"/>
          </p:nvPr>
        </p:nvSpPr>
        <p:spPr/>
        <p:txBody>
          <a:bodyPr/>
          <a:lstStyle/>
          <a:p>
            <a:fld id="{4BEAA09E-D67E-864E-8466-C38E88600C4F}" type="slidenum">
              <a:rPr lang="en-US" smtClean="0"/>
              <a:pPr/>
              <a:t>‹#›</a:t>
            </a:fld>
            <a:endParaRPr lang="en-US" dirty="0"/>
          </a:p>
        </p:txBody>
      </p:sp>
    </p:spTree>
    <p:extLst>
      <p:ext uri="{BB962C8B-B14F-4D97-AF65-F5344CB8AC3E}">
        <p14:creationId xmlns:p14="http://schemas.microsoft.com/office/powerpoint/2010/main" val="835758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oleObject" Target="../embeddings/oleObject1.bin"/><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5.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Footer Placeholder 8"/>
          <p:cNvSpPr>
            <a:spLocks noGrp="1"/>
          </p:cNvSpPr>
          <p:nvPr>
            <p:ph type="ftr" sz="quarter" idx="3"/>
          </p:nvPr>
        </p:nvSpPr>
        <p:spPr>
          <a:xfrm>
            <a:off x="7558905" y="6477183"/>
            <a:ext cx="4114800" cy="291492"/>
          </a:xfrm>
          <a:prstGeom prst="rect">
            <a:avLst/>
          </a:prstGeom>
        </p:spPr>
        <p:txBody>
          <a:bodyPr vert="horz" lIns="91440" tIns="45720" rIns="91440" bIns="45720" rtlCol="0" anchor="b"/>
          <a:lstStyle>
            <a:lvl1pPr algn="r">
              <a:defRPr sz="800">
                <a:solidFill>
                  <a:schemeClr val="bg2"/>
                </a:solidFill>
              </a:defRPr>
            </a:lvl1pPr>
          </a:lstStyle>
          <a:p>
            <a:r>
              <a:rPr lang="en-US" dirty="0"/>
              <a:t>Confidential – For Internal Use Only. Not for Promotion.</a:t>
            </a:r>
          </a:p>
        </p:txBody>
      </p:sp>
      <p:graphicFrame>
        <p:nvGraphicFramePr>
          <p:cNvPr id="5" name="Object 4" hidden="1">
            <a:extLst>
              <a:ext uri="{FF2B5EF4-FFF2-40B4-BE49-F238E27FC236}">
                <a16:creationId xmlns:a16="http://schemas.microsoft.com/office/drawing/2014/main" id="{86CB2D2B-1A4D-453C-820C-C7C641B0F1CA}"/>
              </a:ext>
            </a:extLst>
          </p:cNvPr>
          <p:cNvGraphicFramePr>
            <a:graphicFrameLocks noChangeAspect="1"/>
          </p:cNvGraphicFramePr>
          <p:nvPr userDrawn="1">
            <p:custDataLst>
              <p:tags r:id="rId26"/>
            </p:custDataLst>
            <p:extLst>
              <p:ext uri="{D42A27DB-BD31-4B8C-83A1-F6EECF244321}">
                <p14:modId xmlns:p14="http://schemas.microsoft.com/office/powerpoint/2010/main" val="173224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8" imgW="592" imgH="591" progId="TCLayout.ActiveDocument.1">
                  <p:embed/>
                </p:oleObj>
              </mc:Choice>
              <mc:Fallback>
                <p:oleObj name="think-cell Slide" r:id="rId28" imgW="592" imgH="591" progId="TCLayout.ActiveDocument.1">
                  <p:embed/>
                  <p:pic>
                    <p:nvPicPr>
                      <p:cNvPr id="5" name="Object 4" hidden="1">
                        <a:extLst>
                          <a:ext uri="{FF2B5EF4-FFF2-40B4-BE49-F238E27FC236}">
                            <a16:creationId xmlns:a16="http://schemas.microsoft.com/office/drawing/2014/main" id="{86CB2D2B-1A4D-453C-820C-C7C641B0F1CA}"/>
                          </a:ext>
                        </a:extLst>
                      </p:cNvPr>
                      <p:cNvPicPr/>
                      <p:nvPr/>
                    </p:nvPicPr>
                    <p:blipFill>
                      <a:blip r:embed="rId29"/>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999D1307-490B-497B-B49E-679EF84478A5}"/>
              </a:ext>
            </a:extLst>
          </p:cNvPr>
          <p:cNvSpPr/>
          <p:nvPr userDrawn="1">
            <p:custDataLst>
              <p:tags r:id="rId27"/>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3600" b="0" i="0" baseline="0" dirty="0">
              <a:latin typeface="Trebuchet MS" panose="020B0603020202020204" pitchFamily="34" charset="0"/>
              <a:ea typeface="+mj-ea"/>
              <a:sym typeface="Trebuchet MS" panose="020B0603020202020204" pitchFamily="34" charset="0"/>
            </a:endParaRPr>
          </a:p>
        </p:txBody>
      </p:sp>
      <p:sp>
        <p:nvSpPr>
          <p:cNvPr id="6" name="Slide Number Placeholder 5">
            <a:extLst>
              <a:ext uri="{FF2B5EF4-FFF2-40B4-BE49-F238E27FC236}">
                <a16:creationId xmlns:a16="http://schemas.microsoft.com/office/drawing/2014/main" id="{79CA8E2B-2B06-3049-8A99-94E0B3F727B7}"/>
              </a:ext>
            </a:extLst>
          </p:cNvPr>
          <p:cNvSpPr>
            <a:spLocks noGrp="1"/>
          </p:cNvSpPr>
          <p:nvPr>
            <p:ph type="sldNum" sz="quarter" idx="4"/>
          </p:nvPr>
        </p:nvSpPr>
        <p:spPr>
          <a:xfrm>
            <a:off x="211015" y="6442999"/>
            <a:ext cx="549561" cy="291492"/>
          </a:xfrm>
          <a:prstGeom prst="rect">
            <a:avLst/>
          </a:prstGeom>
        </p:spPr>
        <p:txBody>
          <a:bodyPr vert="horz" lIns="91440" tIns="45720" rIns="91440" bIns="45720" rtlCol="0" anchor="b"/>
          <a:lstStyle>
            <a:lvl1pPr algn="l">
              <a:defRPr sz="800" b="0" i="0">
                <a:solidFill>
                  <a:schemeClr val="bg2"/>
                </a:solidFill>
                <a:latin typeface="+mn-lt"/>
              </a:defRPr>
            </a:lvl1pPr>
          </a:lstStyle>
          <a:p>
            <a:fld id="{4BEAA09E-D67E-864E-8466-C38E88600C4F}" type="slidenum">
              <a:rPr lang="en-US" smtClean="0"/>
              <a:pPr/>
              <a:t>‹#›</a:t>
            </a:fld>
            <a:endParaRPr lang="en-US" dirty="0"/>
          </a:p>
        </p:txBody>
      </p:sp>
      <p:sp>
        <p:nvSpPr>
          <p:cNvPr id="10" name="Text Placeholder 9"/>
          <p:cNvSpPr>
            <a:spLocks noGrp="1"/>
          </p:cNvSpPr>
          <p:nvPr>
            <p:ph type="body" idx="1"/>
          </p:nvPr>
        </p:nvSpPr>
        <p:spPr>
          <a:xfrm>
            <a:off x="609600" y="1825625"/>
            <a:ext cx="10924674"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1"/>
          <p:cNvSpPr>
            <a:spLocks noGrp="1"/>
          </p:cNvSpPr>
          <p:nvPr>
            <p:ph type="title"/>
          </p:nvPr>
        </p:nvSpPr>
        <p:spPr>
          <a:xfrm>
            <a:off x="609599" y="136731"/>
            <a:ext cx="10924675" cy="1093408"/>
          </a:xfrm>
          <a:prstGeom prst="rect">
            <a:avLst/>
          </a:prstGeom>
        </p:spPr>
        <p:txBody>
          <a:bodyPr vert="horz" lIns="91440" tIns="45720" rIns="91440" bIns="45720" rtlCol="0" anchor="b">
            <a:normAutofit/>
          </a:bodyPr>
          <a:lstStyle/>
          <a:p>
            <a:r>
              <a:rPr lang="en-US" dirty="0"/>
              <a:t>Click to edit Master title style</a:t>
            </a:r>
          </a:p>
        </p:txBody>
      </p:sp>
      <p:sp>
        <p:nvSpPr>
          <p:cNvPr id="2" name="Slide Number Placeholder 5">
            <a:extLst>
              <a:ext uri="{FF2B5EF4-FFF2-40B4-BE49-F238E27FC236}">
                <a16:creationId xmlns:a16="http://schemas.microsoft.com/office/drawing/2014/main" id="{F0A81F07-BBD4-73DC-D4EA-D832E5EE96B3}"/>
              </a:ext>
            </a:extLst>
          </p:cNvPr>
          <p:cNvSpPr txBox="1">
            <a:spLocks/>
          </p:cNvSpPr>
          <p:nvPr userDrawn="1"/>
        </p:nvSpPr>
        <p:spPr>
          <a:xfrm>
            <a:off x="4700337" y="6577071"/>
            <a:ext cx="3132656"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SE-TRO-0188 Date of preparation Sept 2025</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767164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hf hdr="0" ftr="0" dt="0"/>
  <p:txStyles>
    <p:titleStyle>
      <a:lvl1pPr algn="l" defTabSz="914400" rtl="0" eaLnBrk="1" latinLnBrk="0" hangingPunct="1">
        <a:lnSpc>
          <a:spcPct val="90000"/>
        </a:lnSpc>
        <a:spcBef>
          <a:spcPct val="0"/>
        </a:spcBef>
        <a:buNone/>
        <a:defRPr sz="3200" b="0" i="0" kern="800" spc="0" baseline="0">
          <a:solidFill>
            <a:schemeClr val="accent1"/>
          </a:solidFill>
          <a:latin typeface="Trebuchet MS" panose="020B0703020202090204" pitchFamily="34" charset="0"/>
          <a:ea typeface="+mj-ea"/>
          <a:cs typeface="Trebuchet MS" panose="020B0703020202090204" pitchFamily="34" charset="0"/>
        </a:defRPr>
      </a:lvl1pPr>
    </p:titleStyle>
    <p:bodyStyle>
      <a:lvl1pPr marL="230188" indent="-230188" algn="l" defTabSz="914400" rtl="0" eaLnBrk="1" latinLnBrk="0" hangingPunct="1">
        <a:lnSpc>
          <a:spcPct val="90000"/>
        </a:lnSpc>
        <a:spcBef>
          <a:spcPts val="1200"/>
        </a:spcBef>
        <a:spcAft>
          <a:spcPts val="0"/>
        </a:spcAft>
        <a:buFont typeface="Arial" panose="020B0604020202020204" pitchFamily="34" charset="0"/>
        <a:buChar char="•"/>
        <a:defRPr sz="2400" b="0" i="0" kern="1600" spc="-50" baseline="0">
          <a:solidFill>
            <a:schemeClr val="tx1"/>
          </a:solidFill>
          <a:latin typeface="+mn-lt"/>
          <a:ea typeface="+mn-ea"/>
          <a:cs typeface="+mn-cs"/>
        </a:defRPr>
      </a:lvl1pPr>
      <a:lvl2pPr marL="512763" indent="-230188" algn="l" defTabSz="914400" rtl="0" eaLnBrk="1" latinLnBrk="0" hangingPunct="1">
        <a:lnSpc>
          <a:spcPct val="90000"/>
        </a:lnSpc>
        <a:spcBef>
          <a:spcPts val="600"/>
        </a:spcBef>
        <a:spcAft>
          <a:spcPts val="0"/>
        </a:spcAft>
        <a:buFont typeface="Apple Symbols" panose="02000000000000000000" pitchFamily="2" charset="-79"/>
        <a:buChar char="⎼"/>
        <a:tabLst/>
        <a:defRPr lang="en-US" sz="2200" b="0" i="0" kern="1600" spc="-50" baseline="0" dirty="0">
          <a:solidFill>
            <a:schemeClr val="tx1"/>
          </a:solidFill>
          <a:latin typeface="+mn-lt"/>
          <a:ea typeface="+mn-ea"/>
          <a:cs typeface="+mn-cs"/>
        </a:defRPr>
      </a:lvl2pPr>
      <a:lvl3pPr marL="742950" indent="-225425" algn="l" defTabSz="914400" rtl="0" eaLnBrk="1" latinLnBrk="0" hangingPunct="1">
        <a:lnSpc>
          <a:spcPct val="90000"/>
        </a:lnSpc>
        <a:spcBef>
          <a:spcPts val="600"/>
        </a:spcBef>
        <a:spcAft>
          <a:spcPts val="0"/>
        </a:spcAft>
        <a:buFont typeface="Arial" panose="020B0604020202020204" pitchFamily="34" charset="0"/>
        <a:buChar char="•"/>
        <a:tabLst/>
        <a:defRPr lang="en-US" sz="2000" b="0" i="0" kern="1600" spc="-50" baseline="0" dirty="0">
          <a:solidFill>
            <a:schemeClr val="tx1"/>
          </a:solidFill>
          <a:latin typeface="+mn-lt"/>
          <a:ea typeface="+mn-ea"/>
          <a:cs typeface="+mn-cs"/>
        </a:defRPr>
      </a:lvl3pPr>
      <a:lvl4pPr marL="974725" indent="-185738" algn="l" defTabSz="914400" rtl="0" eaLnBrk="1" latinLnBrk="0" hangingPunct="1">
        <a:lnSpc>
          <a:spcPct val="90000"/>
        </a:lnSpc>
        <a:spcBef>
          <a:spcPts val="600"/>
        </a:spcBef>
        <a:spcAft>
          <a:spcPts val="0"/>
        </a:spcAft>
        <a:buFont typeface="Apple Symbols" panose="02000000000000000000" pitchFamily="2" charset="-79"/>
        <a:buChar char="⎼"/>
        <a:tabLst/>
        <a:defRPr lang="en-US" sz="1800" b="0" i="0" kern="1600" spc="-50" baseline="0" dirty="0">
          <a:solidFill>
            <a:schemeClr val="tx1"/>
          </a:solidFill>
          <a:latin typeface="+mn-lt"/>
          <a:ea typeface="+mn-ea"/>
          <a:cs typeface="+mn-cs"/>
        </a:defRPr>
      </a:lvl4pPr>
      <a:lvl5pPr marL="1255713" indent="-174625" algn="l" defTabSz="914400" rtl="0" eaLnBrk="1" latinLnBrk="0" hangingPunct="1">
        <a:lnSpc>
          <a:spcPct val="90000"/>
        </a:lnSpc>
        <a:spcBef>
          <a:spcPts val="600"/>
        </a:spcBef>
        <a:spcAft>
          <a:spcPts val="0"/>
        </a:spcAft>
        <a:buFont typeface="Apple Symbols" panose="02000000000000000000" pitchFamily="2" charset="-79"/>
        <a:buChar char="⎼"/>
        <a:tabLst/>
        <a:defRPr sz="1600" b="0" i="0" kern="1600" spc="-50" baseline="0">
          <a:solidFill>
            <a:schemeClr val="tx1"/>
          </a:solidFill>
          <a:latin typeface="Trebuchet MS" panose="020B070302020209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8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CDB3AEF-F079-78D8-3804-D72FF1F97AD1}"/>
              </a:ext>
            </a:extLst>
          </p:cNvPr>
          <p:cNvSpPr/>
          <p:nvPr userDrawn="1"/>
        </p:nvSpPr>
        <p:spPr>
          <a:xfrm>
            <a:off x="0" y="-1"/>
            <a:ext cx="12192000" cy="6858001"/>
          </a:xfrm>
          <a:prstGeom prst="rect">
            <a:avLst/>
          </a:prstGeom>
          <a:gradFill flip="none" rotWithShape="1">
            <a:gsLst>
              <a:gs pos="0">
                <a:schemeClr val="accent1">
                  <a:lumMod val="5000"/>
                  <a:lumOff val="95000"/>
                </a:schemeClr>
              </a:gs>
              <a:gs pos="100000">
                <a:schemeClr val="accent1">
                  <a:lumMod val="30000"/>
                  <a:lumOff val="7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red and blue logo&#10;&#10;Description automatically generated">
            <a:extLst>
              <a:ext uri="{FF2B5EF4-FFF2-40B4-BE49-F238E27FC236}">
                <a16:creationId xmlns:a16="http://schemas.microsoft.com/office/drawing/2014/main" id="{C90098E6-254E-6B10-BCC0-7A2F1B78FEF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67591" y="238450"/>
            <a:ext cx="2248412" cy="1511644"/>
          </a:xfrm>
          <a:prstGeom prst="rect">
            <a:avLst/>
          </a:prstGeom>
        </p:spPr>
      </p:pic>
      <p:pic>
        <p:nvPicPr>
          <p:cNvPr id="2" name="Picture 1" descr="A picture containing text&#10;&#10;Description automatically generated">
            <a:extLst>
              <a:ext uri="{FF2B5EF4-FFF2-40B4-BE49-F238E27FC236}">
                <a16:creationId xmlns:a16="http://schemas.microsoft.com/office/drawing/2014/main" id="{2A26F14D-E8F2-585F-BCD6-10DCCBAA0D59}"/>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28160984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CA896B-59F5-E234-25F8-36FDCBC463F9}"/>
              </a:ext>
            </a:extLst>
          </p:cNvPr>
          <p:cNvSpPr txBox="1"/>
          <p:nvPr/>
        </p:nvSpPr>
        <p:spPr>
          <a:xfrm>
            <a:off x="119359" y="2068776"/>
            <a:ext cx="11953281" cy="34932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Effect for each chemotherapy in ASCENT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Disease: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mTNBC</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Drug: Trodelvy</a:t>
            </a:r>
            <a:r>
              <a:rPr kumimoji="0" lang="sv-SE" sz="16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Category: Phase III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Treatment line: 2L and beyond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Presenter: O’Shaughnessy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Congress: ASCO 2021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E3604F5-4A74-9F35-213A-C984C70E84CE}"/>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SE-TRO-0188 Date of preparation Sept 2025</a:t>
            </a:r>
          </a:p>
        </p:txBody>
      </p:sp>
      <p:sp>
        <p:nvSpPr>
          <p:cNvPr id="6" name="TextBox 5">
            <a:extLst>
              <a:ext uri="{FF2B5EF4-FFF2-40B4-BE49-F238E27FC236}">
                <a16:creationId xmlns:a16="http://schemas.microsoft.com/office/drawing/2014/main" id="{0A61E0A8-5D71-1D39-116C-E4F099D1E3CE}"/>
              </a:ext>
            </a:extLst>
          </p:cNvPr>
          <p:cNvSpPr txBox="1"/>
          <p:nvPr/>
        </p:nvSpPr>
        <p:spPr>
          <a:xfrm>
            <a:off x="2817253" y="6385636"/>
            <a:ext cx="6098146"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10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r>
              <a:rPr kumimoji="0" lang="sv-SE" sz="12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a:t>
            </a:r>
            <a:endParaRPr kumimoji="0" lang="sv-SE" sz="120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p:txBody>
      </p:sp>
    </p:spTree>
    <p:extLst>
      <p:ext uri="{BB962C8B-B14F-4D97-AF65-F5344CB8AC3E}">
        <p14:creationId xmlns:p14="http://schemas.microsoft.com/office/powerpoint/2010/main" val="3846850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a:t>
            </a:r>
            <a:br>
              <a:rPr lang="en-US" dirty="0"/>
            </a:br>
            <a:r>
              <a:rPr lang="en-US" sz="2000" dirty="0"/>
              <a:t>Figure 4. Overall Survival </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sp>
        <p:nvSpPr>
          <p:cNvPr id="11" name="Text Placeholder 5">
            <a:extLst>
              <a:ext uri="{FF2B5EF4-FFF2-40B4-BE49-F238E27FC236}">
                <a16:creationId xmlns:a16="http://schemas.microsoft.com/office/drawing/2014/main" id="{89E91C8D-52B4-094E-993A-C7270BF8CB50}"/>
              </a:ext>
            </a:extLst>
          </p:cNvPr>
          <p:cNvSpPr txBox="1">
            <a:spLocks/>
          </p:cNvSpPr>
          <p:nvPr/>
        </p:nvSpPr>
        <p:spPr>
          <a:xfrm>
            <a:off x="609875" y="6207486"/>
            <a:ext cx="10959549" cy="461665"/>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Assessed in the brain metastasis-negative population.</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*Hazard ratio statistical analysis based on comparison of SG vs total TPC arm</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OS, overall survival; SG, sacituzumab govitecan; TPC, treatment of physician’s choice.</a:t>
            </a:r>
          </a:p>
        </p:txBody>
      </p:sp>
      <p:pic>
        <p:nvPicPr>
          <p:cNvPr id="10" name="Picture 9">
            <a:extLst>
              <a:ext uri="{FF2B5EF4-FFF2-40B4-BE49-F238E27FC236}">
                <a16:creationId xmlns:a16="http://schemas.microsoft.com/office/drawing/2014/main" id="{9522BF39-9962-49DB-8BF6-28BA8B0E9DB7}"/>
              </a:ext>
            </a:extLst>
          </p:cNvPr>
          <p:cNvPicPr>
            <a:picLocks noChangeAspect="1"/>
          </p:cNvPicPr>
          <p:nvPr/>
        </p:nvPicPr>
        <p:blipFill rotWithShape="1">
          <a:blip r:embed="rId3"/>
          <a:srcRect l="47642" r="2946"/>
          <a:stretch/>
        </p:blipFill>
        <p:spPr>
          <a:xfrm>
            <a:off x="301246" y="1962094"/>
            <a:ext cx="9136955" cy="4206240"/>
          </a:xfrm>
          <a:prstGeom prst="rect">
            <a:avLst/>
          </a:prstGeom>
        </p:spPr>
      </p:pic>
      <p:graphicFrame>
        <p:nvGraphicFramePr>
          <p:cNvPr id="15" name="Table 14">
            <a:extLst>
              <a:ext uri="{FF2B5EF4-FFF2-40B4-BE49-F238E27FC236}">
                <a16:creationId xmlns:a16="http://schemas.microsoft.com/office/drawing/2014/main" id="{90597953-0134-B84D-9FEA-42591DA93015}"/>
              </a:ext>
            </a:extLst>
          </p:cNvPr>
          <p:cNvGraphicFramePr>
            <a:graphicFrameLocks noGrp="1"/>
          </p:cNvGraphicFramePr>
          <p:nvPr/>
        </p:nvGraphicFramePr>
        <p:xfrm>
          <a:off x="4892233" y="1409700"/>
          <a:ext cx="6615555" cy="1325880"/>
        </p:xfrm>
        <a:graphic>
          <a:graphicData uri="http://schemas.openxmlformats.org/drawingml/2006/table">
            <a:tbl>
              <a:tblPr firstRow="1" bandRow="1">
                <a:tableStyleId>{5C22544A-7EE6-4342-B048-85BDC9FD1C3A}</a:tableStyleId>
              </a:tblPr>
              <a:tblGrid>
                <a:gridCol w="1655216">
                  <a:extLst>
                    <a:ext uri="{9D8B030D-6E8A-4147-A177-3AD203B41FA5}">
                      <a16:colId xmlns:a16="http://schemas.microsoft.com/office/drawing/2014/main" val="3432892701"/>
                    </a:ext>
                  </a:extLst>
                </a:gridCol>
                <a:gridCol w="1099975">
                  <a:extLst>
                    <a:ext uri="{9D8B030D-6E8A-4147-A177-3AD203B41FA5}">
                      <a16:colId xmlns:a16="http://schemas.microsoft.com/office/drawing/2014/main" val="3180078317"/>
                    </a:ext>
                  </a:extLst>
                </a:gridCol>
                <a:gridCol w="965091">
                  <a:extLst>
                    <a:ext uri="{9D8B030D-6E8A-4147-A177-3AD203B41FA5}">
                      <a16:colId xmlns:a16="http://schemas.microsoft.com/office/drawing/2014/main" val="2837773287"/>
                    </a:ext>
                  </a:extLst>
                </a:gridCol>
                <a:gridCol w="965091">
                  <a:extLst>
                    <a:ext uri="{9D8B030D-6E8A-4147-A177-3AD203B41FA5}">
                      <a16:colId xmlns:a16="http://schemas.microsoft.com/office/drawing/2014/main" val="905652964"/>
                    </a:ext>
                  </a:extLst>
                </a:gridCol>
                <a:gridCol w="965091">
                  <a:extLst>
                    <a:ext uri="{9D8B030D-6E8A-4147-A177-3AD203B41FA5}">
                      <a16:colId xmlns:a16="http://schemas.microsoft.com/office/drawing/2014/main" val="2481998479"/>
                    </a:ext>
                  </a:extLst>
                </a:gridCol>
                <a:gridCol w="965091">
                  <a:extLst>
                    <a:ext uri="{9D8B030D-6E8A-4147-A177-3AD203B41FA5}">
                      <a16:colId xmlns:a16="http://schemas.microsoft.com/office/drawing/2014/main" val="1439092740"/>
                    </a:ext>
                  </a:extLst>
                </a:gridCol>
              </a:tblGrid>
              <a:tr h="0">
                <a:tc rowSpan="2">
                  <a:txBody>
                    <a:bodyPr/>
                    <a:lstStyle/>
                    <a:p>
                      <a:pPr marL="0" algn="l" defTabSz="914400" rtl="0" eaLnBrk="1" latinLnBrk="0" hangingPunct="1"/>
                      <a:endParaRPr lang="en-US" sz="950" b="1" kern="1200" dirty="0">
                        <a:solidFill>
                          <a:schemeClr val="bg1"/>
                        </a:solidFill>
                        <a:latin typeface="Trebuchet MS" panose="020B0703020202090204" pitchFamily="34" charset="0"/>
                        <a:ea typeface="+mn-ea"/>
                        <a:cs typeface="+mn-cs"/>
                      </a:endParaRPr>
                    </a:p>
                  </a:txBody>
                  <a:tcPr anchor="b">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rowSpan="2">
                  <a:txBody>
                    <a:bodyPr/>
                    <a:lstStyle/>
                    <a:p>
                      <a:pPr marL="0" algn="ctr" defTabSz="914400" rtl="0" eaLnBrk="1" latinLnBrk="0" hangingPunct="1"/>
                      <a:r>
                        <a:rPr lang="en-US" sz="950" b="1" kern="1200" dirty="0">
                          <a:solidFill>
                            <a:schemeClr val="bg1"/>
                          </a:solidFill>
                          <a:latin typeface="Trebuchet MS" panose="020B0703020202090204" pitchFamily="34" charset="0"/>
                          <a:ea typeface="+mn-ea"/>
                          <a:cs typeface="+mn-cs"/>
                        </a:rPr>
                        <a:t>SG</a:t>
                      </a:r>
                    </a:p>
                    <a:p>
                      <a:pPr marL="0" algn="ctr" defTabSz="914400" rtl="0" eaLnBrk="1" latinLnBrk="0" hangingPunct="1"/>
                      <a:r>
                        <a:rPr lang="en-US" sz="950" b="1" kern="1200" dirty="0">
                          <a:solidFill>
                            <a:schemeClr val="bg1"/>
                          </a:solidFill>
                          <a:latin typeface="Trebuchet MS" panose="020B0703020202090204" pitchFamily="34" charset="0"/>
                          <a:ea typeface="+mn-ea"/>
                          <a:cs typeface="+mn-cs"/>
                        </a:rPr>
                        <a:t>(n=235)</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3">
                        <a:lumMod val="75000"/>
                      </a:schemeClr>
                    </a:solidFill>
                  </a:tcPr>
                </a:tc>
                <a:tc gridSpan="4">
                  <a:txBody>
                    <a:bodyPr/>
                    <a:lstStyle/>
                    <a:p>
                      <a:pPr algn="ctr"/>
                      <a:r>
                        <a:rPr lang="en-US" sz="950" b="1" dirty="0">
                          <a:solidFill>
                            <a:schemeClr val="accent1"/>
                          </a:solidFill>
                          <a:latin typeface="Trebuchet MS" panose="020B0703020202090204" pitchFamily="34" charset="0"/>
                        </a:rPr>
                        <a:t>TPC (n=233)</a:t>
                      </a:r>
                    </a:p>
                  </a:txBody>
                  <a:tcPr anchor="ctr">
                    <a:lnL w="19050" cap="flat" cmpd="sng" algn="ctr">
                      <a:solidFill>
                        <a:schemeClr val="bg1"/>
                      </a:solidFill>
                      <a:prstDash val="solid"/>
                      <a:round/>
                      <a:headEnd type="none" w="med" len="med"/>
                      <a:tailEnd type="none" w="med" len="med"/>
                    </a:lnL>
                    <a:lnT w="28575" cap="flat" cmpd="sng" algn="ctr">
                      <a:solidFill>
                        <a:schemeClr val="accent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40000"/>
                        <a:lumOff val="60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644481813"/>
                  </a:ext>
                </a:extLst>
              </a:tr>
              <a:tr h="0">
                <a:tc vMerge="1">
                  <a:txBody>
                    <a:bodyPr/>
                    <a:lstStyle/>
                    <a:p>
                      <a:endParaRPr lang="en-US" dirty="0"/>
                    </a:p>
                  </a:txBody>
                  <a:tcPr/>
                </a:tc>
                <a:tc vMerge="1">
                  <a:txBody>
                    <a:bodyPr/>
                    <a:lstStyle/>
                    <a:p>
                      <a:endParaRPr lang="en-US" dirty="0"/>
                    </a:p>
                  </a:txBody>
                  <a:tcPr/>
                </a:tc>
                <a:tc>
                  <a:txBody>
                    <a:bodyPr/>
                    <a:lstStyle/>
                    <a:p>
                      <a:pPr algn="ctr"/>
                      <a:r>
                        <a:rPr lang="en-US" sz="950" b="1" dirty="0">
                          <a:solidFill>
                            <a:schemeClr val="bg1"/>
                          </a:solidFill>
                          <a:latin typeface="Trebuchet MS" panose="020B0703020202090204" pitchFamily="34" charset="0"/>
                        </a:rPr>
                        <a:t>Eribulin</a:t>
                      </a:r>
                    </a:p>
                    <a:p>
                      <a:pPr algn="ctr"/>
                      <a:r>
                        <a:rPr lang="en-US" sz="950" b="1" dirty="0">
                          <a:solidFill>
                            <a:schemeClr val="bg1"/>
                          </a:solidFill>
                          <a:latin typeface="Trebuchet MS" panose="020B0703020202090204" pitchFamily="34" charset="0"/>
                        </a:rPr>
                        <a:t>(n=126)</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1"/>
                    </a:solidFill>
                  </a:tcPr>
                </a:tc>
                <a:tc>
                  <a:txBody>
                    <a:bodyPr/>
                    <a:lstStyle/>
                    <a:p>
                      <a:pPr algn="ctr"/>
                      <a:r>
                        <a:rPr lang="en-US" sz="950" b="1" dirty="0">
                          <a:solidFill>
                            <a:schemeClr val="bg1"/>
                          </a:solidFill>
                          <a:latin typeface="Trebuchet MS" panose="020B0703020202090204" pitchFamily="34" charset="0"/>
                        </a:rPr>
                        <a:t>Vinorelbine</a:t>
                      </a:r>
                    </a:p>
                    <a:p>
                      <a:pPr algn="ctr"/>
                      <a:r>
                        <a:rPr lang="en-US" sz="950" b="1" dirty="0">
                          <a:solidFill>
                            <a:schemeClr val="bg1"/>
                          </a:solidFill>
                          <a:latin typeface="Trebuchet MS" panose="020B0703020202090204" pitchFamily="34" charset="0"/>
                        </a:rPr>
                        <a:t>(n=47)</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C04794"/>
                    </a:solidFill>
                  </a:tcPr>
                </a:tc>
                <a:tc>
                  <a:txBody>
                    <a:bodyPr/>
                    <a:lstStyle/>
                    <a:p>
                      <a:pPr algn="ctr"/>
                      <a:r>
                        <a:rPr lang="en-US" sz="950" b="1" dirty="0">
                          <a:solidFill>
                            <a:schemeClr val="bg1"/>
                          </a:solidFill>
                          <a:latin typeface="Trebuchet MS" panose="020B0703020202090204" pitchFamily="34" charset="0"/>
                        </a:rPr>
                        <a:t>Capecitabine</a:t>
                      </a:r>
                    </a:p>
                    <a:p>
                      <a:pPr algn="ctr"/>
                      <a:r>
                        <a:rPr lang="en-US" sz="950" b="1" dirty="0">
                          <a:solidFill>
                            <a:schemeClr val="bg1"/>
                          </a:solidFill>
                          <a:latin typeface="Trebuchet MS" panose="020B0703020202090204" pitchFamily="34" charset="0"/>
                        </a:rPr>
                        <a:t>(n=31)</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F89D50"/>
                    </a:solidFill>
                  </a:tcPr>
                </a:tc>
                <a:tc>
                  <a:txBody>
                    <a:bodyPr/>
                    <a:lstStyle/>
                    <a:p>
                      <a:pPr algn="ctr"/>
                      <a:r>
                        <a:rPr lang="en-US" sz="950" b="1" dirty="0">
                          <a:solidFill>
                            <a:schemeClr val="bg1"/>
                          </a:solidFill>
                          <a:latin typeface="Trebuchet MS" panose="020B0703020202090204" pitchFamily="34" charset="0"/>
                        </a:rPr>
                        <a:t>Gemcitabine</a:t>
                      </a:r>
                    </a:p>
                    <a:p>
                      <a:pPr algn="ctr"/>
                      <a:r>
                        <a:rPr lang="en-US" sz="950" b="1" dirty="0">
                          <a:solidFill>
                            <a:schemeClr val="bg1"/>
                          </a:solidFill>
                          <a:latin typeface="Trebuchet MS" panose="020B0703020202090204" pitchFamily="34" charset="0"/>
                        </a:rPr>
                        <a:t>(n=29)</a:t>
                      </a:r>
                    </a:p>
                  </a:txBody>
                  <a:tcPr anchor="b">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tx1">
                        <a:lumMod val="60000"/>
                        <a:lumOff val="40000"/>
                      </a:schemeClr>
                    </a:solidFill>
                  </a:tcPr>
                </a:tc>
                <a:extLst>
                  <a:ext uri="{0D108BD9-81ED-4DB2-BD59-A6C34878D82A}">
                    <a16:rowId xmlns:a16="http://schemas.microsoft.com/office/drawing/2014/main" val="1843249014"/>
                  </a:ext>
                </a:extLst>
              </a:tr>
              <a:tr h="0">
                <a:tc>
                  <a:txBody>
                    <a:bodyPr/>
                    <a:lstStyle/>
                    <a:p>
                      <a:r>
                        <a:rPr lang="en-US" sz="950" b="1" dirty="0">
                          <a:latin typeface="Trebuchet MS" panose="020B0703020202090204" pitchFamily="34" charset="0"/>
                        </a:rPr>
                        <a:t>No. of events</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950" dirty="0">
                          <a:latin typeface="Trebuchet MS" panose="020B0703020202090204" pitchFamily="34" charset="0"/>
                        </a:rPr>
                        <a:t>155</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950" dirty="0">
                          <a:latin typeface="Trebuchet MS" panose="020B0703020202090204" pitchFamily="34" charset="0"/>
                        </a:rPr>
                        <a:t>103</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950" dirty="0">
                          <a:latin typeface="Trebuchet MS" panose="020B0703020202090204" pitchFamily="34" charset="0"/>
                        </a:rPr>
                        <a:t>36</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950" dirty="0">
                          <a:latin typeface="Trebuchet MS" panose="020B0703020202090204" pitchFamily="34" charset="0"/>
                        </a:rPr>
                        <a:t>23</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950" dirty="0">
                          <a:latin typeface="Trebuchet MS" panose="020B0703020202090204" pitchFamily="34" charset="0"/>
                        </a:rPr>
                        <a:t>23</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1147181520"/>
                  </a:ext>
                </a:extLst>
              </a:tr>
              <a:tr h="0">
                <a:tc>
                  <a:txBody>
                    <a:bodyPr/>
                    <a:lstStyle/>
                    <a:p>
                      <a:r>
                        <a:rPr lang="en-US" sz="950" b="1" dirty="0">
                          <a:latin typeface="Trebuchet MS" panose="020B0703020202090204" pitchFamily="34" charset="0"/>
                        </a:rPr>
                        <a:t>Median OS—mo. (95% CI)</a:t>
                      </a:r>
                      <a:endParaRPr lang="en-US" sz="950" b="1" baseline="30000" dirty="0">
                        <a:latin typeface="Trebuchet MS" panose="020B0703020202090204" pitchFamily="34" charset="0"/>
                      </a:endParaRPr>
                    </a:p>
                  </a:txBody>
                  <a:tcPr anchor="ctr">
                    <a:solidFill>
                      <a:schemeClr val="bg1"/>
                    </a:solidFill>
                  </a:tcPr>
                </a:tc>
                <a:tc>
                  <a:txBody>
                    <a:bodyPr/>
                    <a:lstStyle/>
                    <a:p>
                      <a:pPr algn="ctr"/>
                      <a:r>
                        <a:rPr kumimoji="0" lang="en-US" sz="95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12.1 (10.7-14.0)</a:t>
                      </a:r>
                      <a:endParaRPr lang="en-US" sz="950" dirty="0">
                        <a:latin typeface="Trebuchet MS" panose="020B0703020202090204" pitchFamily="34" charset="0"/>
                      </a:endParaRPr>
                    </a:p>
                  </a:txBody>
                  <a:tcPr anchor="ctr">
                    <a:solidFill>
                      <a:schemeClr val="bg1"/>
                    </a:solidFill>
                  </a:tcPr>
                </a:tc>
                <a:tc>
                  <a:txBody>
                    <a:bodyPr/>
                    <a:lstStyle/>
                    <a:p>
                      <a:pPr algn="ctr"/>
                      <a:r>
                        <a:rPr kumimoji="0" lang="en-US" sz="95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6.9 (5.8-7.8)</a:t>
                      </a:r>
                      <a:endParaRPr lang="en-US" sz="950" dirty="0">
                        <a:latin typeface="Trebuchet MS" panose="020B0703020202090204" pitchFamily="34" charset="0"/>
                      </a:endParaRPr>
                    </a:p>
                  </a:txBody>
                  <a:tcPr anchor="ctr">
                    <a:solidFill>
                      <a:schemeClr val="bg1"/>
                    </a:solidFill>
                  </a:tcPr>
                </a:tc>
                <a:tc>
                  <a:txBody>
                    <a:bodyPr/>
                    <a:lstStyle/>
                    <a:p>
                      <a:pPr algn="ctr"/>
                      <a:r>
                        <a:rPr kumimoji="0" lang="en-US" sz="95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5.9 (4.5-6.7)</a:t>
                      </a:r>
                      <a:endParaRPr lang="en-US" sz="950" dirty="0">
                        <a:latin typeface="Trebuchet MS" panose="020B0703020202090204" pitchFamily="34" charset="0"/>
                      </a:endParaRPr>
                    </a:p>
                  </a:txBody>
                  <a:tcPr anchor="ctr">
                    <a:solidFill>
                      <a:schemeClr val="bg1"/>
                    </a:solidFill>
                  </a:tcPr>
                </a:tc>
                <a:tc>
                  <a:txBody>
                    <a:bodyPr/>
                    <a:lstStyle/>
                    <a:p>
                      <a:pPr algn="ctr"/>
                      <a:r>
                        <a:rPr kumimoji="0" lang="en-US" sz="95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5.2 (3.5-8.6)</a:t>
                      </a:r>
                      <a:endParaRPr lang="en-US" sz="950" dirty="0">
                        <a:latin typeface="Trebuchet MS" panose="020B0703020202090204" pitchFamily="34" charset="0"/>
                      </a:endParaRPr>
                    </a:p>
                  </a:txBody>
                  <a:tcPr anchor="ctr">
                    <a:solidFill>
                      <a:schemeClr val="bg1"/>
                    </a:solidFill>
                  </a:tcPr>
                </a:tc>
                <a:tc>
                  <a:txBody>
                    <a:bodyPr/>
                    <a:lstStyle/>
                    <a:p>
                      <a:pPr algn="ctr"/>
                      <a:r>
                        <a:rPr kumimoji="0" lang="en-US" sz="95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8.4 (5.0-9.6)</a:t>
                      </a:r>
                      <a:endParaRPr lang="en-US" sz="950" dirty="0">
                        <a:latin typeface="Trebuchet MS" panose="020B0703020202090204" pitchFamily="34" charset="0"/>
                      </a:endParaRPr>
                    </a:p>
                  </a:txBody>
                  <a:tcPr anchor="ctr">
                    <a:solidFill>
                      <a:schemeClr val="bg1"/>
                    </a:solidFill>
                  </a:tcPr>
                </a:tc>
                <a:extLst>
                  <a:ext uri="{0D108BD9-81ED-4DB2-BD59-A6C34878D82A}">
                    <a16:rowId xmlns:a16="http://schemas.microsoft.com/office/drawing/2014/main" val="1117824076"/>
                  </a:ext>
                </a:extLst>
              </a:tr>
              <a:tr h="0">
                <a:tc>
                  <a:txBody>
                    <a:bodyPr/>
                    <a:lstStyle/>
                    <a:p>
                      <a:r>
                        <a:rPr lang="en-US" sz="950" b="1" dirty="0">
                          <a:latin typeface="Trebuchet MS" panose="020B0703020202090204" pitchFamily="34" charset="0"/>
                        </a:rPr>
                        <a:t>HR (95% CI), </a:t>
                      </a:r>
                      <a:r>
                        <a:rPr lang="en-US" sz="950" b="1" i="1" dirty="0">
                          <a:latin typeface="Trebuchet MS" panose="020B0703020202090204" pitchFamily="34" charset="0"/>
                        </a:rPr>
                        <a:t>P</a:t>
                      </a:r>
                      <a:r>
                        <a:rPr lang="en-US" sz="950" b="1" dirty="0">
                          <a:latin typeface="Trebuchet MS" panose="020B0703020202090204" pitchFamily="34" charset="0"/>
                        </a:rPr>
                        <a:t> value*</a:t>
                      </a:r>
                      <a:endParaRPr lang="en-US" sz="950" b="1" baseline="30000" dirty="0">
                        <a:latin typeface="Trebuchet MS" panose="020B0703020202090204" pitchFamily="34" charset="0"/>
                      </a:endParaRPr>
                    </a:p>
                  </a:txBody>
                  <a:tcPr anchor="ctr">
                    <a:lnB w="28575" cap="flat" cmpd="sng" algn="ctr">
                      <a:solidFill>
                        <a:schemeClr val="accent1"/>
                      </a:solidFill>
                      <a:prstDash val="solid"/>
                      <a:round/>
                      <a:headEnd type="none" w="med" len="med"/>
                      <a:tailEnd type="none" w="med" len="med"/>
                    </a:lnB>
                    <a:solidFill>
                      <a:schemeClr val="bg1">
                        <a:lumMod val="95000"/>
                      </a:schemeClr>
                    </a:solidFill>
                  </a:tcPr>
                </a:tc>
                <a:tc gridSpan="5">
                  <a:txBody>
                    <a:bodyPr/>
                    <a:lstStyle/>
                    <a:p>
                      <a:pPr algn="ctr"/>
                      <a:r>
                        <a:rPr kumimoji="0" lang="en-US" sz="950" b="1"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0.48</a:t>
                      </a:r>
                      <a:r>
                        <a:rPr kumimoji="0" lang="en-US" sz="95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 (0.38-0.59), </a:t>
                      </a:r>
                      <a:r>
                        <a:rPr kumimoji="0" lang="en-US" sz="950" b="1" i="1"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P</a:t>
                      </a:r>
                      <a:r>
                        <a:rPr kumimoji="0" lang="en-US" sz="950" b="1"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&lt;0.001</a:t>
                      </a:r>
                      <a:endParaRPr lang="en-US" sz="950" b="1" dirty="0">
                        <a:latin typeface="Trebuchet MS" panose="020B0703020202090204" pitchFamily="34" charset="0"/>
                      </a:endParaRPr>
                    </a:p>
                  </a:txBody>
                  <a:tcPr anchor="ctr">
                    <a:lnB w="28575" cap="flat" cmpd="sng" algn="ctr">
                      <a:solidFill>
                        <a:schemeClr val="accent1"/>
                      </a:solidFill>
                      <a:prstDash val="solid"/>
                      <a:round/>
                      <a:headEnd type="none" w="med" len="med"/>
                      <a:tailEnd type="none" w="med" len="med"/>
                    </a:lnB>
                    <a:solidFill>
                      <a:schemeClr val="bg1">
                        <a:lumMod val="95000"/>
                      </a:schemeClr>
                    </a:solidFill>
                  </a:tcPr>
                </a:tc>
                <a:tc hMerge="1">
                  <a:txBody>
                    <a:bodyPr/>
                    <a:lstStyle/>
                    <a:p>
                      <a:pPr algn="ctr"/>
                      <a:r>
                        <a:rPr kumimoji="0" lang="en-US" sz="7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3.6 (2.9-4.2)</a:t>
                      </a:r>
                      <a:endParaRPr lang="en-US" sz="700" dirty="0">
                        <a:latin typeface="Trebuchet MS" panose="020B0703020202090204" pitchFamily="34" charset="0"/>
                      </a:endParaRPr>
                    </a:p>
                  </a:txBody>
                  <a:tcPr marL="56777" marR="56777" marT="19389" marB="45803" anchor="ctr">
                    <a:lnB w="28575" cap="flat" cmpd="sng" algn="ctr">
                      <a:solidFill>
                        <a:schemeClr val="accent1"/>
                      </a:solidFill>
                      <a:prstDash val="solid"/>
                      <a:round/>
                      <a:headEnd type="none" w="med" len="med"/>
                      <a:tailEnd type="none" w="med" len="med"/>
                    </a:lnB>
                    <a:solidFill>
                      <a:schemeClr val="bg1"/>
                    </a:solidFill>
                  </a:tcPr>
                </a:tc>
                <a:tc hMerge="1">
                  <a:txBody>
                    <a:bodyPr/>
                    <a:lstStyle/>
                    <a:p>
                      <a:pPr algn="ctr"/>
                      <a:r>
                        <a:rPr kumimoji="0" lang="en-US" sz="7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2.8 (NE)</a:t>
                      </a:r>
                      <a:endParaRPr lang="en-US" sz="700" dirty="0">
                        <a:latin typeface="Trebuchet MS" panose="020B0703020202090204" pitchFamily="34" charset="0"/>
                      </a:endParaRPr>
                    </a:p>
                  </a:txBody>
                  <a:tcPr marL="56777" marR="56777" marT="19389" marB="45803" anchor="ctr">
                    <a:lnB w="28575" cap="flat" cmpd="sng" algn="ctr">
                      <a:solidFill>
                        <a:schemeClr val="accent1"/>
                      </a:solidFill>
                      <a:prstDash val="solid"/>
                      <a:round/>
                      <a:headEnd type="none" w="med" len="med"/>
                      <a:tailEnd type="none" w="med" len="med"/>
                    </a:lnB>
                    <a:solidFill>
                      <a:schemeClr val="bg1"/>
                    </a:solidFill>
                  </a:tcPr>
                </a:tc>
                <a:tc hMerge="1">
                  <a:txBody>
                    <a:bodyPr/>
                    <a:lstStyle/>
                    <a:p>
                      <a:pPr algn="ctr"/>
                      <a:r>
                        <a:rPr kumimoji="0" lang="en-US" sz="7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NE</a:t>
                      </a:r>
                      <a:endParaRPr lang="en-US" sz="700" dirty="0">
                        <a:latin typeface="Trebuchet MS" panose="020B0703020202090204" pitchFamily="34" charset="0"/>
                      </a:endParaRPr>
                    </a:p>
                  </a:txBody>
                  <a:tcPr marL="56777" marR="56777" marT="19389" marB="45803" anchor="ctr">
                    <a:lnB w="28575" cap="flat" cmpd="sng" algn="ctr">
                      <a:solidFill>
                        <a:schemeClr val="accent1"/>
                      </a:solidFill>
                      <a:prstDash val="solid"/>
                      <a:round/>
                      <a:headEnd type="none" w="med" len="med"/>
                      <a:tailEnd type="none" w="med" len="med"/>
                    </a:lnB>
                    <a:solidFill>
                      <a:schemeClr val="bg1"/>
                    </a:solidFill>
                  </a:tcPr>
                </a:tc>
                <a:tc hMerge="1">
                  <a:txBody>
                    <a:bodyPr/>
                    <a:lstStyle/>
                    <a:p>
                      <a:pPr algn="ctr"/>
                      <a:r>
                        <a:rPr kumimoji="0" lang="en-US" sz="7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2.9 (NE)</a:t>
                      </a:r>
                      <a:endParaRPr lang="en-US" sz="700" dirty="0">
                        <a:latin typeface="Trebuchet MS" panose="020B0703020202090204" pitchFamily="34" charset="0"/>
                      </a:endParaRPr>
                    </a:p>
                  </a:txBody>
                  <a:tcPr marL="56777" marR="56777" marT="19389" marB="45803" anchor="ctr">
                    <a:lnB w="28575"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938374248"/>
                  </a:ext>
                </a:extLst>
              </a:tr>
            </a:tbl>
          </a:graphicData>
        </a:graphic>
      </p:graphicFrame>
    </p:spTree>
    <p:extLst>
      <p:ext uri="{BB962C8B-B14F-4D97-AF65-F5344CB8AC3E}">
        <p14:creationId xmlns:p14="http://schemas.microsoft.com/office/powerpoint/2010/main" val="1794963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a:t>
            </a:r>
            <a:br>
              <a:rPr lang="en-US" dirty="0"/>
            </a:br>
            <a:r>
              <a:rPr lang="en-US" sz="2000" dirty="0"/>
              <a:t>Table 3. Responses</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graphicFrame>
        <p:nvGraphicFramePr>
          <p:cNvPr id="7" name="Table 7">
            <a:extLst>
              <a:ext uri="{FF2B5EF4-FFF2-40B4-BE49-F238E27FC236}">
                <a16:creationId xmlns:a16="http://schemas.microsoft.com/office/drawing/2014/main" id="{34F36423-63A5-C941-8BD1-E1D880825048}"/>
              </a:ext>
            </a:extLst>
          </p:cNvPr>
          <p:cNvGraphicFramePr>
            <a:graphicFrameLocks noGrp="1"/>
          </p:cNvGraphicFramePr>
          <p:nvPr/>
        </p:nvGraphicFramePr>
        <p:xfrm>
          <a:off x="603250" y="1409700"/>
          <a:ext cx="10904536" cy="2651760"/>
        </p:xfrm>
        <a:graphic>
          <a:graphicData uri="http://schemas.openxmlformats.org/drawingml/2006/table">
            <a:tbl>
              <a:tblPr firstRow="1" bandRow="1">
                <a:tableStyleId>{5C22544A-7EE6-4342-B048-85BDC9FD1C3A}</a:tableStyleId>
              </a:tblPr>
              <a:tblGrid>
                <a:gridCol w="2950656">
                  <a:extLst>
                    <a:ext uri="{9D8B030D-6E8A-4147-A177-3AD203B41FA5}">
                      <a16:colId xmlns:a16="http://schemas.microsoft.com/office/drawing/2014/main" val="3432892701"/>
                    </a:ext>
                  </a:extLst>
                </a:gridCol>
                <a:gridCol w="1590776">
                  <a:extLst>
                    <a:ext uri="{9D8B030D-6E8A-4147-A177-3AD203B41FA5}">
                      <a16:colId xmlns:a16="http://schemas.microsoft.com/office/drawing/2014/main" val="3180078317"/>
                    </a:ext>
                  </a:extLst>
                </a:gridCol>
                <a:gridCol w="1590776">
                  <a:extLst>
                    <a:ext uri="{9D8B030D-6E8A-4147-A177-3AD203B41FA5}">
                      <a16:colId xmlns:a16="http://schemas.microsoft.com/office/drawing/2014/main" val="2837773287"/>
                    </a:ext>
                  </a:extLst>
                </a:gridCol>
                <a:gridCol w="1590776">
                  <a:extLst>
                    <a:ext uri="{9D8B030D-6E8A-4147-A177-3AD203B41FA5}">
                      <a16:colId xmlns:a16="http://schemas.microsoft.com/office/drawing/2014/main" val="905652964"/>
                    </a:ext>
                  </a:extLst>
                </a:gridCol>
                <a:gridCol w="1590776">
                  <a:extLst>
                    <a:ext uri="{9D8B030D-6E8A-4147-A177-3AD203B41FA5}">
                      <a16:colId xmlns:a16="http://schemas.microsoft.com/office/drawing/2014/main" val="2481998479"/>
                    </a:ext>
                  </a:extLst>
                </a:gridCol>
                <a:gridCol w="1590776">
                  <a:extLst>
                    <a:ext uri="{9D8B030D-6E8A-4147-A177-3AD203B41FA5}">
                      <a16:colId xmlns:a16="http://schemas.microsoft.com/office/drawing/2014/main" val="1439092740"/>
                    </a:ext>
                  </a:extLst>
                </a:gridCol>
              </a:tblGrid>
              <a:tr h="0">
                <a:tc rowSpan="2">
                  <a:txBody>
                    <a:bodyPr/>
                    <a:lstStyle/>
                    <a:p>
                      <a:pPr algn="ctr"/>
                      <a:endParaRPr lang="en-US" sz="1400" b="1" baseline="0" dirty="0">
                        <a:solidFill>
                          <a:schemeClr val="bg1"/>
                        </a:solidFill>
                        <a:latin typeface="Trebuchet MS" panose="020B0703020202090204" pitchFamily="34" charset="0"/>
                      </a:endParaRPr>
                    </a:p>
                  </a:txBody>
                  <a:tcPr anchor="ctr">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rowSpan="2">
                  <a:txBody>
                    <a:bodyPr/>
                    <a:lstStyle/>
                    <a:p>
                      <a:pPr algn="ctr"/>
                      <a:r>
                        <a:rPr lang="en-US" sz="1400" b="1" baseline="0" dirty="0">
                          <a:solidFill>
                            <a:schemeClr val="bg1"/>
                          </a:solidFill>
                          <a:latin typeface="Trebuchet MS" panose="020B0703020202090204" pitchFamily="34" charset="0"/>
                        </a:rPr>
                        <a:t>SG</a:t>
                      </a:r>
                    </a:p>
                    <a:p>
                      <a:pPr algn="ctr"/>
                      <a:r>
                        <a:rPr lang="en-US" sz="1400" b="1" baseline="0" dirty="0">
                          <a:solidFill>
                            <a:schemeClr val="bg1"/>
                          </a:solidFill>
                          <a:latin typeface="Trebuchet MS" panose="020B0703020202090204" pitchFamily="34" charset="0"/>
                        </a:rPr>
                        <a:t>(n=235)</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3">
                        <a:lumMod val="75000"/>
                      </a:schemeClr>
                    </a:solidFill>
                  </a:tcPr>
                </a:tc>
                <a:tc gridSpan="4">
                  <a:txBody>
                    <a:bodyPr/>
                    <a:lstStyle/>
                    <a:p>
                      <a:pPr algn="ctr"/>
                      <a:r>
                        <a:rPr lang="en-US" sz="1400" b="1" baseline="0" dirty="0">
                          <a:solidFill>
                            <a:schemeClr val="accent1"/>
                          </a:solidFill>
                          <a:latin typeface="Trebuchet MS" panose="020B0703020202090204" pitchFamily="34" charset="0"/>
                        </a:rPr>
                        <a:t>TPC (n=233)</a:t>
                      </a:r>
                    </a:p>
                  </a:txBody>
                  <a:tcPr anchor="ctr">
                    <a:lnL w="19050" cap="flat" cmpd="sng" algn="ctr">
                      <a:solidFill>
                        <a:schemeClr val="bg1"/>
                      </a:solidFill>
                      <a:prstDash val="solid"/>
                      <a:round/>
                      <a:headEnd type="none" w="med" len="med"/>
                      <a:tailEnd type="none" w="med" len="med"/>
                    </a:lnL>
                    <a:lnT w="28575" cap="flat" cmpd="sng" algn="ctr">
                      <a:solidFill>
                        <a:schemeClr val="accent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9BBBF"/>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644481813"/>
                  </a:ext>
                </a:extLst>
              </a:tr>
              <a:tr h="0">
                <a:tc vMerge="1">
                  <a:txBody>
                    <a:bodyPr/>
                    <a:lstStyle/>
                    <a:p>
                      <a:endParaRPr lang="en-US" dirty="0"/>
                    </a:p>
                  </a:txBody>
                  <a:tcPr/>
                </a:tc>
                <a:tc vMerge="1">
                  <a:txBody>
                    <a:bodyPr/>
                    <a:lstStyle/>
                    <a:p>
                      <a:endParaRPr lang="en-US" dirty="0"/>
                    </a:p>
                  </a:txBody>
                  <a:tcPr/>
                </a:tc>
                <a:tc>
                  <a:txBody>
                    <a:bodyPr/>
                    <a:lstStyle/>
                    <a:p>
                      <a:pPr algn="ctr"/>
                      <a:r>
                        <a:rPr lang="en-US" sz="1400" b="1" baseline="0" dirty="0">
                          <a:solidFill>
                            <a:schemeClr val="bg1"/>
                          </a:solidFill>
                          <a:latin typeface="Trebuchet MS" panose="020B0703020202090204" pitchFamily="34" charset="0"/>
                        </a:rPr>
                        <a:t>Eribulin</a:t>
                      </a:r>
                    </a:p>
                    <a:p>
                      <a:pPr algn="ctr"/>
                      <a:r>
                        <a:rPr lang="en-US" sz="1400" b="1" baseline="0" dirty="0">
                          <a:solidFill>
                            <a:schemeClr val="bg1"/>
                          </a:solidFill>
                          <a:latin typeface="Trebuchet MS" panose="020B0703020202090204" pitchFamily="34" charset="0"/>
                        </a:rPr>
                        <a:t>(n=126)</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1"/>
                    </a:solidFill>
                  </a:tcPr>
                </a:tc>
                <a:tc>
                  <a:txBody>
                    <a:bodyPr/>
                    <a:lstStyle/>
                    <a:p>
                      <a:pPr algn="ctr"/>
                      <a:r>
                        <a:rPr lang="en-US" sz="1400" b="1" baseline="0" dirty="0">
                          <a:solidFill>
                            <a:schemeClr val="bg1"/>
                          </a:solidFill>
                          <a:latin typeface="Trebuchet MS" panose="020B0703020202090204" pitchFamily="34" charset="0"/>
                        </a:rPr>
                        <a:t>Vinorelbine</a:t>
                      </a:r>
                    </a:p>
                    <a:p>
                      <a:pPr algn="ctr"/>
                      <a:r>
                        <a:rPr lang="en-US" sz="1400" b="1" baseline="0" dirty="0">
                          <a:solidFill>
                            <a:schemeClr val="bg1"/>
                          </a:solidFill>
                          <a:latin typeface="Trebuchet MS" panose="020B0703020202090204" pitchFamily="34" charset="0"/>
                        </a:rPr>
                        <a:t>(n=47)</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C04794"/>
                    </a:solidFill>
                  </a:tcPr>
                </a:tc>
                <a:tc>
                  <a:txBody>
                    <a:bodyPr/>
                    <a:lstStyle/>
                    <a:p>
                      <a:pPr algn="ctr"/>
                      <a:r>
                        <a:rPr lang="en-US" sz="1400" b="1" baseline="0" dirty="0">
                          <a:solidFill>
                            <a:schemeClr val="bg1"/>
                          </a:solidFill>
                          <a:latin typeface="Trebuchet MS" panose="020B0703020202090204" pitchFamily="34" charset="0"/>
                        </a:rPr>
                        <a:t>Capecitabine</a:t>
                      </a:r>
                    </a:p>
                    <a:p>
                      <a:pPr algn="ctr"/>
                      <a:r>
                        <a:rPr lang="en-US" sz="1400" b="1" baseline="0" dirty="0">
                          <a:solidFill>
                            <a:schemeClr val="bg1"/>
                          </a:solidFill>
                          <a:latin typeface="Trebuchet MS" panose="020B0703020202090204" pitchFamily="34" charset="0"/>
                        </a:rPr>
                        <a:t>(n=31)</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F89D50"/>
                    </a:solidFill>
                  </a:tcPr>
                </a:tc>
                <a:tc>
                  <a:txBody>
                    <a:bodyPr/>
                    <a:lstStyle/>
                    <a:p>
                      <a:pPr algn="ctr"/>
                      <a:r>
                        <a:rPr lang="en-US" sz="1400" b="1" baseline="0" dirty="0">
                          <a:solidFill>
                            <a:schemeClr val="bg1"/>
                          </a:solidFill>
                          <a:latin typeface="Trebuchet MS" panose="020B0703020202090204" pitchFamily="34" charset="0"/>
                        </a:rPr>
                        <a:t>Gemcitabine</a:t>
                      </a:r>
                    </a:p>
                    <a:p>
                      <a:pPr algn="ctr"/>
                      <a:r>
                        <a:rPr lang="en-US" sz="1400" b="1" baseline="0" dirty="0">
                          <a:solidFill>
                            <a:schemeClr val="bg1"/>
                          </a:solidFill>
                          <a:latin typeface="Trebuchet MS" panose="020B0703020202090204" pitchFamily="34" charset="0"/>
                        </a:rPr>
                        <a:t>(n=29)</a:t>
                      </a:r>
                    </a:p>
                  </a:txBody>
                  <a:tcPr anchor="b">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tx1">
                        <a:lumMod val="60000"/>
                        <a:lumOff val="40000"/>
                      </a:schemeClr>
                    </a:solidFill>
                  </a:tcPr>
                </a:tc>
                <a:extLst>
                  <a:ext uri="{0D108BD9-81ED-4DB2-BD59-A6C34878D82A}">
                    <a16:rowId xmlns:a16="http://schemas.microsoft.com/office/drawing/2014/main" val="1843249014"/>
                  </a:ext>
                </a:extLst>
              </a:tr>
              <a:tr h="0">
                <a:tc>
                  <a:txBody>
                    <a:bodyPr/>
                    <a:lstStyle/>
                    <a:p>
                      <a:r>
                        <a:rPr lang="en-US" sz="1400" b="1" baseline="0" dirty="0">
                          <a:latin typeface="Trebuchet MS" panose="020B0703020202090204" pitchFamily="34" charset="0"/>
                        </a:rPr>
                        <a:t>ORR—no. (%)</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1400" baseline="0" dirty="0">
                          <a:latin typeface="Trebuchet MS" panose="020B0703020202090204" pitchFamily="34" charset="0"/>
                        </a:rPr>
                        <a:t>82 (35)</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6 (5)</a:t>
                      </a:r>
                      <a:endParaRPr lang="en-US" sz="1400" baseline="0" dirty="0">
                        <a:latin typeface="Trebuchet MS" panose="020B0703020202090204" pitchFamily="34" charset="0"/>
                      </a:endParaRP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 (4)</a:t>
                      </a:r>
                      <a:endParaRPr lang="en-US" sz="1400" baseline="0" dirty="0">
                        <a:latin typeface="Trebuchet MS" panose="020B0703020202090204" pitchFamily="34" charset="0"/>
                      </a:endParaRP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 (6)</a:t>
                      </a:r>
                      <a:endParaRPr lang="en-US" sz="1400" baseline="0" dirty="0">
                        <a:latin typeface="Trebuchet MS" panose="020B0703020202090204" pitchFamily="34" charset="0"/>
                      </a:endParaRP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1 (3)</a:t>
                      </a:r>
                      <a:endParaRPr lang="en-US" sz="1400" baseline="0" dirty="0">
                        <a:latin typeface="Trebuchet MS" panose="020B0703020202090204" pitchFamily="34" charset="0"/>
                      </a:endParaRPr>
                    </a:p>
                  </a:txBody>
                  <a:tcPr anchor="ctr">
                    <a:lnT w="28575" cap="flat" cmpd="sng" algn="ctr">
                      <a:solidFill>
                        <a:schemeClr val="accent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1147181520"/>
                  </a:ext>
                </a:extLst>
              </a:tr>
              <a:tr h="0">
                <a:tc>
                  <a:txBody>
                    <a:bodyPr/>
                    <a:lstStyle/>
                    <a:p>
                      <a:r>
                        <a:rPr lang="en-US" sz="1400" b="1" baseline="0" dirty="0">
                          <a:latin typeface="Trebuchet MS" panose="020B0703020202090204" pitchFamily="34" charset="0"/>
                        </a:rPr>
                        <a:t>Best overall response—no. (%)</a:t>
                      </a:r>
                    </a:p>
                  </a:txBody>
                  <a:tcPr anchor="ctr">
                    <a:solidFill>
                      <a:schemeClr val="bg1"/>
                    </a:solidFill>
                  </a:tcPr>
                </a:tc>
                <a:tc>
                  <a:txBody>
                    <a:bodyPr/>
                    <a:lstStyle/>
                    <a:p>
                      <a:pPr algn="ctr"/>
                      <a:endParaRPr lang="en-US" sz="1400" baseline="0" dirty="0">
                        <a:latin typeface="Trebuchet MS" panose="020B0703020202090204" pitchFamily="34" charset="0"/>
                      </a:endParaRPr>
                    </a:p>
                  </a:txBody>
                  <a:tcPr anchor="ctr">
                    <a:solidFill>
                      <a:schemeClr val="bg1"/>
                    </a:solidFill>
                  </a:tcPr>
                </a:tc>
                <a:tc>
                  <a:txBody>
                    <a:bodyPr/>
                    <a:lstStyle/>
                    <a:p>
                      <a:pPr algn="ctr"/>
                      <a:endParaRPr lang="en-US" sz="1400" baseline="0" dirty="0">
                        <a:latin typeface="Trebuchet MS" panose="020B0703020202090204" pitchFamily="34" charset="0"/>
                      </a:endParaRPr>
                    </a:p>
                  </a:txBody>
                  <a:tcPr anchor="ctr">
                    <a:solidFill>
                      <a:schemeClr val="bg1"/>
                    </a:solidFill>
                  </a:tcPr>
                </a:tc>
                <a:tc>
                  <a:txBody>
                    <a:bodyPr/>
                    <a:lstStyle/>
                    <a:p>
                      <a:pPr algn="ctr"/>
                      <a:endParaRPr lang="en-US" sz="1400" baseline="0" dirty="0">
                        <a:latin typeface="Trebuchet MS" panose="020B0703020202090204" pitchFamily="34" charset="0"/>
                      </a:endParaRPr>
                    </a:p>
                  </a:txBody>
                  <a:tcPr anchor="ctr">
                    <a:solidFill>
                      <a:schemeClr val="bg1"/>
                    </a:solidFill>
                  </a:tcPr>
                </a:tc>
                <a:tc>
                  <a:txBody>
                    <a:bodyPr/>
                    <a:lstStyle/>
                    <a:p>
                      <a:pPr algn="ctr"/>
                      <a:endParaRPr lang="en-US" sz="1400" baseline="0" dirty="0">
                        <a:latin typeface="Trebuchet MS" panose="020B0703020202090204" pitchFamily="34" charset="0"/>
                      </a:endParaRPr>
                    </a:p>
                  </a:txBody>
                  <a:tcPr anchor="ctr">
                    <a:solidFill>
                      <a:schemeClr val="bg1"/>
                    </a:solidFill>
                  </a:tcPr>
                </a:tc>
                <a:tc>
                  <a:txBody>
                    <a:bodyPr/>
                    <a:lstStyle/>
                    <a:p>
                      <a:pPr algn="ctr"/>
                      <a:endParaRPr lang="en-US" sz="1400" baseline="0" dirty="0">
                        <a:latin typeface="Trebuchet MS" panose="020B0703020202090204" pitchFamily="34" charset="0"/>
                      </a:endParaRPr>
                    </a:p>
                  </a:txBody>
                  <a:tcPr anchor="ctr">
                    <a:solidFill>
                      <a:schemeClr val="bg1"/>
                    </a:solidFill>
                  </a:tcPr>
                </a:tc>
                <a:extLst>
                  <a:ext uri="{0D108BD9-81ED-4DB2-BD59-A6C34878D82A}">
                    <a16:rowId xmlns:a16="http://schemas.microsoft.com/office/drawing/2014/main" val="965417081"/>
                  </a:ext>
                </a:extLst>
              </a:tr>
              <a:tr h="0">
                <a:tc>
                  <a:txBody>
                    <a:bodyPr/>
                    <a:lstStyle/>
                    <a:p>
                      <a:pPr marL="233363" indent="0"/>
                      <a:r>
                        <a:rPr lang="en-US" sz="1400" b="1" baseline="0" dirty="0">
                          <a:latin typeface="Trebuchet MS" panose="020B0703020202090204" pitchFamily="34" charset="0"/>
                        </a:rPr>
                        <a:t>CR</a:t>
                      </a: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10 (4)</a:t>
                      </a:r>
                      <a:endParaRPr lang="en-US" sz="1400" baseline="0" dirty="0">
                        <a:latin typeface="Trebuchet MS" panose="020B0703020202090204" pitchFamily="34" charset="0"/>
                      </a:endParaRP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 (2)</a:t>
                      </a:r>
                      <a:endParaRPr lang="en-US" sz="1400" baseline="0" dirty="0">
                        <a:latin typeface="Trebuchet MS" panose="020B0703020202090204" pitchFamily="34" charset="0"/>
                      </a:endParaRP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0</a:t>
                      </a:r>
                      <a:endParaRPr lang="en-US" sz="1400" baseline="0" dirty="0">
                        <a:latin typeface="Trebuchet MS" panose="020B0703020202090204" pitchFamily="34" charset="0"/>
                      </a:endParaRP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0</a:t>
                      </a:r>
                      <a:endParaRPr lang="en-US" sz="1400" baseline="0" dirty="0">
                        <a:latin typeface="Trebuchet MS" panose="020B0703020202090204" pitchFamily="34" charset="0"/>
                      </a:endParaRP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0</a:t>
                      </a:r>
                      <a:endParaRPr lang="en-US" sz="1400" baseline="0" dirty="0">
                        <a:latin typeface="Trebuchet MS" panose="020B0703020202090204" pitchFamily="34" charset="0"/>
                      </a:endParaRPr>
                    </a:p>
                  </a:txBody>
                  <a:tcPr anchor="ctr">
                    <a:solidFill>
                      <a:schemeClr val="bg1"/>
                    </a:solidFill>
                  </a:tcPr>
                </a:tc>
                <a:extLst>
                  <a:ext uri="{0D108BD9-81ED-4DB2-BD59-A6C34878D82A}">
                    <a16:rowId xmlns:a16="http://schemas.microsoft.com/office/drawing/2014/main" val="1703156005"/>
                  </a:ext>
                </a:extLst>
              </a:tr>
              <a:tr h="0">
                <a:tc>
                  <a:txBody>
                    <a:bodyPr/>
                    <a:lstStyle/>
                    <a:p>
                      <a:pPr marL="233363" indent="0"/>
                      <a:r>
                        <a:rPr lang="en-US" sz="1400" b="1" baseline="0" dirty="0">
                          <a:latin typeface="Trebuchet MS" panose="020B0703020202090204" pitchFamily="34" charset="0"/>
                        </a:rPr>
                        <a:t>PR</a:t>
                      </a: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72 (31)</a:t>
                      </a:r>
                      <a:endParaRPr lang="en-US" sz="1400" baseline="0" dirty="0">
                        <a:latin typeface="Trebuchet MS" panose="020B0703020202090204" pitchFamily="34" charset="0"/>
                      </a:endParaRP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4 (3)</a:t>
                      </a:r>
                      <a:endParaRPr lang="en-US" sz="1400" baseline="0" dirty="0">
                        <a:latin typeface="Trebuchet MS" panose="020B0703020202090204" pitchFamily="34" charset="0"/>
                      </a:endParaRP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 (4)</a:t>
                      </a:r>
                      <a:endParaRPr lang="en-US" sz="1400" baseline="0" dirty="0">
                        <a:latin typeface="Trebuchet MS" panose="020B0703020202090204" pitchFamily="34" charset="0"/>
                      </a:endParaRP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 (6)</a:t>
                      </a:r>
                      <a:endParaRPr lang="en-US" sz="1400" baseline="0" dirty="0">
                        <a:latin typeface="Trebuchet MS" panose="020B0703020202090204" pitchFamily="34" charset="0"/>
                      </a:endParaRPr>
                    </a:p>
                  </a:txBody>
                  <a:tcPr anchor="ctr">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1 (3)</a:t>
                      </a:r>
                      <a:endParaRPr lang="en-US" sz="1400" baseline="0" dirty="0">
                        <a:latin typeface="Trebuchet MS" panose="020B0703020202090204" pitchFamily="34" charset="0"/>
                      </a:endParaRPr>
                    </a:p>
                  </a:txBody>
                  <a:tcPr anchor="ctr">
                    <a:solidFill>
                      <a:schemeClr val="bg1"/>
                    </a:solidFill>
                  </a:tcPr>
                </a:tc>
                <a:extLst>
                  <a:ext uri="{0D108BD9-81ED-4DB2-BD59-A6C34878D82A}">
                    <a16:rowId xmlns:a16="http://schemas.microsoft.com/office/drawing/2014/main" val="441940720"/>
                  </a:ext>
                </a:extLst>
              </a:tr>
              <a:tr h="0">
                <a:tc>
                  <a:txBody>
                    <a:bodyPr/>
                    <a:lstStyle/>
                    <a:p>
                      <a:r>
                        <a:rPr lang="en-US" sz="1400" b="1" baseline="0" dirty="0">
                          <a:latin typeface="Trebuchet MS" panose="020B0703020202090204" pitchFamily="34" charset="0"/>
                        </a:rPr>
                        <a:t>CBR*—no. (%)</a:t>
                      </a:r>
                    </a:p>
                  </a:txBody>
                  <a:tcPr anchor="ctr">
                    <a:solidFill>
                      <a:schemeClr val="bg1">
                        <a:lumMod val="95000"/>
                      </a:schemeClr>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105 (45)</a:t>
                      </a:r>
                      <a:endParaRPr lang="en-US" sz="1400" baseline="0" dirty="0">
                        <a:latin typeface="Trebuchet MS" panose="020B0703020202090204" pitchFamily="34" charset="0"/>
                      </a:endParaRPr>
                    </a:p>
                  </a:txBody>
                  <a:tcPr anchor="ctr">
                    <a:solidFill>
                      <a:schemeClr val="bg1">
                        <a:lumMod val="95000"/>
                      </a:schemeClr>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10 (8)</a:t>
                      </a:r>
                      <a:endParaRPr lang="en-US" sz="1400" baseline="0" dirty="0">
                        <a:latin typeface="Trebuchet MS" panose="020B0703020202090204" pitchFamily="34" charset="0"/>
                      </a:endParaRPr>
                    </a:p>
                  </a:txBody>
                  <a:tcPr anchor="ctr">
                    <a:solidFill>
                      <a:schemeClr val="bg1">
                        <a:lumMod val="95000"/>
                      </a:schemeClr>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3 (6)</a:t>
                      </a:r>
                      <a:endParaRPr lang="en-US" sz="1400" baseline="0" dirty="0">
                        <a:latin typeface="Trebuchet MS" panose="020B0703020202090204" pitchFamily="34" charset="0"/>
                      </a:endParaRPr>
                    </a:p>
                  </a:txBody>
                  <a:tcPr anchor="ctr">
                    <a:solidFill>
                      <a:schemeClr val="bg1">
                        <a:lumMod val="95000"/>
                      </a:schemeClr>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3 (10)</a:t>
                      </a:r>
                      <a:endParaRPr lang="en-US" sz="1400" baseline="0" dirty="0">
                        <a:latin typeface="Trebuchet MS" panose="020B0703020202090204" pitchFamily="34" charset="0"/>
                      </a:endParaRPr>
                    </a:p>
                  </a:txBody>
                  <a:tcPr anchor="ctr">
                    <a:solidFill>
                      <a:schemeClr val="bg1">
                        <a:lumMod val="95000"/>
                      </a:schemeClr>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4 (14)</a:t>
                      </a:r>
                      <a:endParaRPr lang="en-US" sz="1400" baseline="0" dirty="0">
                        <a:latin typeface="Trebuchet MS" panose="020B0703020202090204" pitchFamily="34" charset="0"/>
                      </a:endParaRPr>
                    </a:p>
                  </a:txBody>
                  <a:tcPr anchor="ctr">
                    <a:solidFill>
                      <a:schemeClr val="bg1">
                        <a:lumMod val="95000"/>
                      </a:schemeClr>
                    </a:solidFill>
                  </a:tcPr>
                </a:tc>
                <a:extLst>
                  <a:ext uri="{0D108BD9-81ED-4DB2-BD59-A6C34878D82A}">
                    <a16:rowId xmlns:a16="http://schemas.microsoft.com/office/drawing/2014/main" val="1117824076"/>
                  </a:ext>
                </a:extLst>
              </a:tr>
              <a:tr h="0">
                <a:tc>
                  <a:txBody>
                    <a:bodyPr/>
                    <a:lstStyle/>
                    <a:p>
                      <a:r>
                        <a:rPr lang="en-US" sz="1400" b="1" baseline="0" dirty="0">
                          <a:latin typeface="Trebuchet MS" panose="020B0703020202090204" pitchFamily="34" charset="0"/>
                        </a:rPr>
                        <a:t>Median DOR—mo. (95% CI)</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6.3 (5.5-9.0)</a:t>
                      </a:r>
                      <a:endParaRPr lang="en-US" sz="1400" baseline="0" dirty="0">
                        <a:latin typeface="Trebuchet MS" panose="020B0703020202090204" pitchFamily="34" charset="0"/>
                      </a:endParaRP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3.6 (2.9-4.2)</a:t>
                      </a:r>
                      <a:endParaRPr lang="en-US" sz="1400" baseline="0" dirty="0">
                        <a:latin typeface="Trebuchet MS" panose="020B0703020202090204" pitchFamily="34" charset="0"/>
                      </a:endParaRP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2.8 (NE)</a:t>
                      </a:r>
                      <a:endParaRPr lang="en-US" sz="1400" baseline="0" dirty="0">
                        <a:latin typeface="Trebuchet MS" panose="020B0703020202090204" pitchFamily="34" charset="0"/>
                      </a:endParaRP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NE</a:t>
                      </a:r>
                      <a:endParaRPr lang="en-US" sz="1400" baseline="0" dirty="0">
                        <a:latin typeface="Trebuchet MS" panose="020B0703020202090204" pitchFamily="34" charset="0"/>
                      </a:endParaRP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p>
                      <a:pPr algn="ctr"/>
                      <a:r>
                        <a:rPr kumimoji="0" lang="en-US" sz="14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2.9 (NE)</a:t>
                      </a:r>
                      <a:endParaRPr lang="en-US" sz="1400" baseline="0" dirty="0">
                        <a:latin typeface="Trebuchet MS" panose="020B0703020202090204" pitchFamily="34" charset="0"/>
                      </a:endParaRPr>
                    </a:p>
                  </a:txBody>
                  <a:tcPr anchor="ctr">
                    <a:lnB w="28575"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938374248"/>
                  </a:ext>
                </a:extLst>
              </a:tr>
            </a:tbl>
          </a:graphicData>
        </a:graphic>
      </p:graphicFrame>
      <p:sp>
        <p:nvSpPr>
          <p:cNvPr id="10" name="Text Placeholder 5">
            <a:extLst>
              <a:ext uri="{FF2B5EF4-FFF2-40B4-BE49-F238E27FC236}">
                <a16:creationId xmlns:a16="http://schemas.microsoft.com/office/drawing/2014/main" id="{74F47A4B-264A-DD4A-BF9D-15BB41ABECD3}"/>
              </a:ext>
            </a:extLst>
          </p:cNvPr>
          <p:cNvSpPr txBox="1">
            <a:spLocks/>
          </p:cNvSpPr>
          <p:nvPr/>
        </p:nvSpPr>
        <p:spPr>
          <a:xfrm>
            <a:off x="609875" y="6207486"/>
            <a:ext cx="10959549" cy="461665"/>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Assessed by independent central review in the brain metastasis-negative population.</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*CBR is defined as the percentage of patients with a confirmed best overall response of CR or PR and SD ≥6 months.</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CBR, clinical benefit rate; CR, complete response; DOR, duration of response; NE, not evaluable; ORR, objective response rate; PR, partial response; SD, stable disease; SG, sacituzumab govitecan; TPC, treatment of physician’s choice.</a:t>
            </a:r>
          </a:p>
        </p:txBody>
      </p:sp>
    </p:spTree>
    <p:extLst>
      <p:ext uri="{BB962C8B-B14F-4D97-AF65-F5344CB8AC3E}">
        <p14:creationId xmlns:p14="http://schemas.microsoft.com/office/powerpoint/2010/main" val="3288357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5DB0607-EB83-E242-B745-9EEF46DD7922}"/>
              </a:ext>
            </a:extLst>
          </p:cNvPr>
          <p:cNvSpPr/>
          <p:nvPr/>
        </p:nvSpPr>
        <p:spPr>
          <a:xfrm>
            <a:off x="609596" y="1418252"/>
            <a:ext cx="11155680" cy="4093428"/>
          </a:xfrm>
          <a:prstGeom prst="rect">
            <a:avLst/>
          </a:prstGeom>
          <a:noFill/>
        </p:spPr>
        <p:txBody>
          <a:bodyPr wrap="square">
            <a:spAutoFit/>
          </a:bodyPr>
          <a:lstStyle/>
          <a:p>
            <a:pPr marL="284163" marR="0" lvl="0" indent="-28416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Key grade ≥3 TRAEs with </a:t>
            </a:r>
            <a:r>
              <a:rPr kumimoji="0" lang="en-US" sz="2000" b="1" i="0" u="none" strike="noStrike" kern="1200" cap="none" spc="0" normalizeH="0" baseline="0" noProof="0" dirty="0">
                <a:ln>
                  <a:noFill/>
                </a:ln>
                <a:solidFill>
                  <a:srgbClr val="002060"/>
                </a:solidFill>
                <a:effectLst/>
                <a:uLnTx/>
                <a:uFillTx/>
                <a:latin typeface="Trebuchet MS" panose="020B0603020202020204" pitchFamily="34" charset="0"/>
                <a:ea typeface="+mn-ea"/>
                <a:cs typeface="+mn-cs"/>
              </a:rPr>
              <a:t>SG vs eribulin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included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neutropenia</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(51% vs 31%),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leukopenia</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a:t>
            </a:r>
            <a:b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b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(10% vs 5%),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diarrhea</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(10% vs 0%),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anemia</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(8% vs 2%),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febrile neutropenia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(6% vs 2%),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fatigue</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(3% vs 5%), and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peripheral neuropathy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(0% vs 2%) (Table 4)</a:t>
            </a:r>
          </a:p>
          <a:p>
            <a:pPr marL="284163" marR="0" lvl="0" indent="-28416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Key grade ≥3 TRAEs with </a:t>
            </a:r>
            <a:r>
              <a:rPr kumimoji="0" lang="en-US" sz="2000" b="1" i="0" u="none" strike="noStrike" kern="1200" cap="none" spc="0" normalizeH="0" baseline="0" noProof="0" dirty="0">
                <a:ln>
                  <a:noFill/>
                </a:ln>
                <a:solidFill>
                  <a:srgbClr val="002060"/>
                </a:solidFill>
                <a:effectLst/>
                <a:uLnTx/>
                <a:uFillTx/>
                <a:latin typeface="Trebuchet MS" panose="020B0603020202020204" pitchFamily="34" charset="0"/>
                <a:ea typeface="+mn-ea"/>
                <a:cs typeface="+mn-cs"/>
              </a:rPr>
              <a:t>SG vs vinorelbine, capecitabine, and gemcitabine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combined</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included neutropenia (51% vs 36%), leukopenia (10% vs 6%), diarrhea (10% vs 1%), </a:t>
            </a:r>
            <a:b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b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anemia (8% vs 8%), febrile neutropenia (6% vs 2%), and fatigue (3% vs 6%) (Table 4)</a:t>
            </a:r>
          </a:p>
          <a:p>
            <a:pPr marL="284163" marR="0" lvl="0" indent="-28416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Discontinuation rates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due to TEAEs for SG, eribulin, vinorelbine, capecitabine, and gemcitabine were 5%, 2%, 10%, 7%, and 9%, respectively</a:t>
            </a:r>
          </a:p>
          <a:p>
            <a:pPr marL="284163" marR="0" lvl="0" indent="-28416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1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treatment-related death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was reported for the TPC arm (eribulin; neutropenic sepsis) </a:t>
            </a:r>
            <a:b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b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and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none with SG</a:t>
            </a:r>
          </a:p>
          <a:p>
            <a:pPr marL="284163" marR="0" lvl="0" indent="-28416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
        <p:nvSpPr>
          <p:cNvPr id="3" name="Title 2"/>
          <p:cNvSpPr>
            <a:spLocks noGrp="1"/>
          </p:cNvSpPr>
          <p:nvPr>
            <p:ph type="title"/>
          </p:nvPr>
        </p:nvSpPr>
        <p:spPr/>
        <p:txBody>
          <a:bodyPr/>
          <a:lstStyle/>
          <a:p>
            <a:r>
              <a:rPr lang="en-US" dirty="0"/>
              <a:t>Results</a:t>
            </a:r>
            <a:br>
              <a:rPr lang="en-US" dirty="0"/>
            </a:br>
            <a:r>
              <a:rPr lang="en-US" sz="2000" dirty="0"/>
              <a:t>Safety</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sp>
        <p:nvSpPr>
          <p:cNvPr id="5" name="Text Placeholder 5">
            <a:extLst>
              <a:ext uri="{FF2B5EF4-FFF2-40B4-BE49-F238E27FC236}">
                <a16:creationId xmlns:a16="http://schemas.microsoft.com/office/drawing/2014/main" id="{74F47A4B-264A-DD4A-BF9D-15BB41ABECD3}"/>
              </a:ext>
            </a:extLst>
          </p:cNvPr>
          <p:cNvSpPr txBox="1">
            <a:spLocks/>
          </p:cNvSpPr>
          <p:nvPr/>
        </p:nvSpPr>
        <p:spPr>
          <a:xfrm>
            <a:off x="609875" y="6453707"/>
            <a:ext cx="10959549" cy="215444"/>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SG, sacituzumab govitecan; TEAE, treatment-emergent adverse event; TPC, treatment of physician’s choice; TRAE, treatment-related adverse event.</a:t>
            </a:r>
          </a:p>
        </p:txBody>
      </p:sp>
    </p:spTree>
    <p:extLst>
      <p:ext uri="{BB962C8B-B14F-4D97-AF65-F5344CB8AC3E}">
        <p14:creationId xmlns:p14="http://schemas.microsoft.com/office/powerpoint/2010/main" val="1942897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Results </a:t>
            </a:r>
            <a:br>
              <a:rPr lang="en-US" dirty="0"/>
            </a:br>
            <a:r>
              <a:rPr lang="en-US" sz="2000" dirty="0"/>
              <a:t>Table 4. TRAEs (All Grade, &gt;20%; Grade 3/4, &gt;5% of Patients)*</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graphicFrame>
        <p:nvGraphicFramePr>
          <p:cNvPr id="11" name="Table 11">
            <a:extLst>
              <a:ext uri="{FF2B5EF4-FFF2-40B4-BE49-F238E27FC236}">
                <a16:creationId xmlns:a16="http://schemas.microsoft.com/office/drawing/2014/main" id="{081A291C-F1E2-6140-B1A4-72219E41AE0E}"/>
              </a:ext>
            </a:extLst>
          </p:cNvPr>
          <p:cNvGraphicFramePr>
            <a:graphicFrameLocks noGrp="1"/>
          </p:cNvGraphicFramePr>
          <p:nvPr/>
        </p:nvGraphicFramePr>
        <p:xfrm>
          <a:off x="603250" y="1409700"/>
          <a:ext cx="10908027" cy="3657600"/>
        </p:xfrm>
        <a:graphic>
          <a:graphicData uri="http://schemas.openxmlformats.org/drawingml/2006/table">
            <a:tbl>
              <a:tblPr firstRow="1" bandRow="1">
                <a:tableStyleId>{5C22544A-7EE6-4342-B048-85BDC9FD1C3A}</a:tableStyleId>
              </a:tblPr>
              <a:tblGrid>
                <a:gridCol w="1630992">
                  <a:extLst>
                    <a:ext uri="{9D8B030D-6E8A-4147-A177-3AD203B41FA5}">
                      <a16:colId xmlns:a16="http://schemas.microsoft.com/office/drawing/2014/main" val="2881406565"/>
                    </a:ext>
                  </a:extLst>
                </a:gridCol>
                <a:gridCol w="71120">
                  <a:extLst>
                    <a:ext uri="{9D8B030D-6E8A-4147-A177-3AD203B41FA5}">
                      <a16:colId xmlns:a16="http://schemas.microsoft.com/office/drawing/2014/main" val="1106059769"/>
                    </a:ext>
                  </a:extLst>
                </a:gridCol>
                <a:gridCol w="1698625">
                  <a:extLst>
                    <a:ext uri="{9D8B030D-6E8A-4147-A177-3AD203B41FA5}">
                      <a16:colId xmlns:a16="http://schemas.microsoft.com/office/drawing/2014/main" val="110474292"/>
                    </a:ext>
                  </a:extLst>
                </a:gridCol>
                <a:gridCol w="1251215">
                  <a:extLst>
                    <a:ext uri="{9D8B030D-6E8A-4147-A177-3AD203B41FA5}">
                      <a16:colId xmlns:a16="http://schemas.microsoft.com/office/drawing/2014/main" val="897923595"/>
                    </a:ext>
                  </a:extLst>
                </a:gridCol>
                <a:gridCol w="1251215">
                  <a:extLst>
                    <a:ext uri="{9D8B030D-6E8A-4147-A177-3AD203B41FA5}">
                      <a16:colId xmlns:a16="http://schemas.microsoft.com/office/drawing/2014/main" val="515440174"/>
                    </a:ext>
                  </a:extLst>
                </a:gridCol>
                <a:gridCol w="1251215">
                  <a:extLst>
                    <a:ext uri="{9D8B030D-6E8A-4147-A177-3AD203B41FA5}">
                      <a16:colId xmlns:a16="http://schemas.microsoft.com/office/drawing/2014/main" val="1239514683"/>
                    </a:ext>
                  </a:extLst>
                </a:gridCol>
                <a:gridCol w="1251215">
                  <a:extLst>
                    <a:ext uri="{9D8B030D-6E8A-4147-A177-3AD203B41FA5}">
                      <a16:colId xmlns:a16="http://schemas.microsoft.com/office/drawing/2014/main" val="2583704649"/>
                    </a:ext>
                  </a:extLst>
                </a:gridCol>
                <a:gridCol w="1251215">
                  <a:extLst>
                    <a:ext uri="{9D8B030D-6E8A-4147-A177-3AD203B41FA5}">
                      <a16:colId xmlns:a16="http://schemas.microsoft.com/office/drawing/2014/main" val="3480735291"/>
                    </a:ext>
                  </a:extLst>
                </a:gridCol>
                <a:gridCol w="1251215">
                  <a:extLst>
                    <a:ext uri="{9D8B030D-6E8A-4147-A177-3AD203B41FA5}">
                      <a16:colId xmlns:a16="http://schemas.microsoft.com/office/drawing/2014/main" val="73981776"/>
                    </a:ext>
                  </a:extLst>
                </a:gridCol>
              </a:tblGrid>
              <a:tr h="0">
                <a:tc rowSpan="2" gridSpan="3">
                  <a:txBody>
                    <a:bodyPr/>
                    <a:lstStyle/>
                    <a:p>
                      <a:endParaRPr lang="en-US" sz="1400" baseline="30000" dirty="0">
                        <a:latin typeface="+mj-lt"/>
                      </a:endParaRPr>
                    </a:p>
                  </a:txBody>
                  <a:tcPr marL="45720" marR="45720">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rowSpan="2" hMerge="1">
                  <a:txBody>
                    <a:bodyPr/>
                    <a:lstStyle/>
                    <a:p>
                      <a:endParaRPr lang="en-US" sz="1400" baseline="30000" dirty="0">
                        <a:latin typeface="+mj-l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rowSpan="2" hMerge="1">
                  <a:txBody>
                    <a:bodyPr/>
                    <a:lstStyle/>
                    <a:p>
                      <a:endParaRPr lang="en-US"/>
                    </a:p>
                  </a:txBody>
                  <a:tcPr/>
                </a:tc>
                <a:tc rowSpan="2" gridSpan="2">
                  <a:txBody>
                    <a:bodyPr/>
                    <a:lstStyle/>
                    <a:p>
                      <a:pPr algn="ctr"/>
                      <a:r>
                        <a:rPr lang="en-US" sz="1400" b="1" dirty="0">
                          <a:latin typeface="+mj-lt"/>
                        </a:rPr>
                        <a:t>SG (n=258)</a:t>
                      </a:r>
                    </a:p>
                  </a:txBody>
                  <a:tcPr marL="45720" marR="4572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rowSpan="2" hMerge="1">
                  <a:txBody>
                    <a:bodyPr/>
                    <a:lstStyle/>
                    <a:p>
                      <a:endParaRPr lang="en-US" dirty="0"/>
                    </a:p>
                  </a:txBody>
                  <a:tcPr/>
                </a:tc>
                <a:tc gridSpan="4">
                  <a:txBody>
                    <a:bodyPr/>
                    <a:lstStyle/>
                    <a:p>
                      <a:pPr algn="ctr"/>
                      <a:r>
                        <a:rPr lang="en-US" sz="1400" b="1" dirty="0">
                          <a:solidFill>
                            <a:schemeClr val="accent1"/>
                          </a:solidFill>
                          <a:latin typeface="+mj-lt"/>
                        </a:rPr>
                        <a:t>TPC (n=224)</a:t>
                      </a:r>
                    </a:p>
                  </a:txBody>
                  <a:tcPr marL="45720" marR="45720" anchor="ctr">
                    <a:lnL w="12700" cap="flat" cmpd="sng" algn="ctr">
                      <a:solidFill>
                        <a:schemeClr val="bg1"/>
                      </a:solidFill>
                      <a:prstDash val="solid"/>
                      <a:round/>
                      <a:headEnd type="none" w="med" len="med"/>
                      <a:tailEnd type="none" w="med" len="med"/>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9BBBF"/>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789589944"/>
                  </a:ext>
                </a:extLst>
              </a:tr>
              <a:tr h="0">
                <a:tc gridSpan="3" vMerge="1">
                  <a:txBody>
                    <a:bodyPr/>
                    <a:lstStyle/>
                    <a:p>
                      <a:endParaRPr lang="en-US"/>
                    </a:p>
                  </a:txBody>
                  <a:tcPr/>
                </a:tc>
                <a:tc hMerge="1" vMerge="1">
                  <a:txBody>
                    <a:bodyPr/>
                    <a:lstStyle/>
                    <a:p>
                      <a:endParaRPr lang="en-US" dirty="0"/>
                    </a:p>
                  </a:txBody>
                  <a:tcPr/>
                </a:tc>
                <a:tc hMerge="1" vMerge="1">
                  <a:txBody>
                    <a:bodyPr/>
                    <a:lstStyle/>
                    <a:p>
                      <a:endParaRPr lang="en-US"/>
                    </a:p>
                  </a:txBody>
                  <a:tcPr/>
                </a:tc>
                <a:tc gridSpan="2" vMerge="1">
                  <a:txBody>
                    <a:bodyPr/>
                    <a:lstStyle/>
                    <a:p>
                      <a:endParaRPr lang="en-US"/>
                    </a:p>
                  </a:txBody>
                  <a:tcPr/>
                </a:tc>
                <a:tc hMerge="1" vMerge="1">
                  <a:txBody>
                    <a:bodyPr/>
                    <a:lstStyle/>
                    <a:p>
                      <a:endParaRPr lang="en-US" dirty="0"/>
                    </a:p>
                  </a:txBody>
                  <a:tcPr/>
                </a:tc>
                <a:tc gridSpan="2">
                  <a:txBody>
                    <a:bodyPr/>
                    <a:lstStyle/>
                    <a:p>
                      <a:pPr algn="ctr"/>
                      <a:r>
                        <a:rPr lang="en-US" sz="1400" b="1" dirty="0">
                          <a:solidFill>
                            <a:schemeClr val="bg1"/>
                          </a:solidFill>
                          <a:latin typeface="+mj-lt"/>
                        </a:rPr>
                        <a:t>Eribulin (n=123)</a:t>
                      </a:r>
                    </a:p>
                  </a:txBody>
                  <a:tcPr marL="45720" marR="45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endParaRPr lang="en-US" dirty="0"/>
                    </a:p>
                  </a:txBody>
                  <a:tcPr/>
                </a:tc>
                <a:tc gridSpan="2">
                  <a:txBody>
                    <a:bodyPr/>
                    <a:lstStyle/>
                    <a:p>
                      <a:pPr algn="ctr"/>
                      <a:r>
                        <a:rPr lang="en-US" sz="1400" b="1" dirty="0">
                          <a:solidFill>
                            <a:schemeClr val="bg1"/>
                          </a:solidFill>
                          <a:latin typeface="+mj-lt"/>
                        </a:rPr>
                        <a:t>Vin+Cap+Gem (n=101)</a:t>
                      </a:r>
                    </a:p>
                  </a:txBody>
                  <a:tcPr marL="45720" marR="4572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US" dirty="0"/>
                    </a:p>
                  </a:txBody>
                  <a:tcPr/>
                </a:tc>
                <a:extLst>
                  <a:ext uri="{0D108BD9-81ED-4DB2-BD59-A6C34878D82A}">
                    <a16:rowId xmlns:a16="http://schemas.microsoft.com/office/drawing/2014/main" val="3097022391"/>
                  </a:ext>
                </a:extLst>
              </a:tr>
              <a:tr h="0">
                <a:tc gridSpan="2">
                  <a:txBody>
                    <a:bodyPr/>
                    <a:lstStyle/>
                    <a:p>
                      <a:endParaRPr lang="en-US" sz="1400" b="1" baseline="30000" dirty="0">
                        <a:latin typeface="+mj-lt"/>
                      </a:endParaRPr>
                    </a:p>
                  </a:txBody>
                  <a:tcPr marL="45720" marR="45720">
                    <a:lnL w="12700" cmpd="sng">
                      <a:noFill/>
                    </a:lnL>
                    <a:lnR w="12700" cmpd="sng">
                      <a:noFill/>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hMerge="1">
                  <a:txBody>
                    <a:bodyPr/>
                    <a:lstStyle/>
                    <a:p>
                      <a:endParaRPr lang="en-US" sz="1400" b="1" baseline="30000" dirty="0">
                        <a:latin typeface="+mj-lt"/>
                      </a:endParaRPr>
                    </a:p>
                  </a:txBody>
                  <a:tcPr>
                    <a:lnL w="12700" cmpd="sng">
                      <a:noFill/>
                    </a:lnL>
                    <a:lnR w="12700" cmpd="sng">
                      <a:noFill/>
                    </a:lnR>
                    <a:lnT w="12700" cap="flat" cmpd="sng" algn="ctr">
                      <a:solidFill>
                        <a:schemeClr val="accent1"/>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mj-lt"/>
                        </a:rPr>
                        <a:t>TRAE*</a:t>
                      </a:r>
                      <a:endParaRPr lang="en-US" sz="1400" b="1" baseline="30000" dirty="0">
                        <a:latin typeface="+mj-lt"/>
                      </a:endParaRPr>
                    </a:p>
                  </a:txBody>
                  <a:tcPr marL="45720" marR="45720">
                    <a:lnL w="12700" cmpd="sng">
                      <a:noFill/>
                    </a:lnL>
                    <a:lnR w="12700" cmpd="sng">
                      <a:noFill/>
                    </a:lnR>
                    <a:lnT w="12700" cap="flat" cmpd="sng" algn="ctr">
                      <a:solidFill>
                        <a:schemeClr val="accent1"/>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400" b="1" dirty="0">
                          <a:latin typeface="+mj-lt"/>
                        </a:rPr>
                        <a:t>All grade, %</a:t>
                      </a:r>
                    </a:p>
                  </a:txBody>
                  <a:tcPr marL="45720" marR="45720">
                    <a:lnL w="12700" cmpd="sng">
                      <a:noFill/>
                    </a:lnL>
                    <a:lnR w="12700" cmpd="sng">
                      <a:noFill/>
                    </a:lnR>
                    <a:lnT w="12700" cap="flat" cmpd="sng" algn="ctr">
                      <a:solidFill>
                        <a:schemeClr val="accent1"/>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400" b="1" dirty="0">
                          <a:latin typeface="+mj-lt"/>
                        </a:rPr>
                        <a:t>Grade</a:t>
                      </a:r>
                      <a:r>
                        <a:rPr lang="en-US" sz="1400" b="1" baseline="0" dirty="0">
                          <a:latin typeface="+mj-lt"/>
                        </a:rPr>
                        <a:t> 3/4</a:t>
                      </a:r>
                      <a:r>
                        <a:rPr lang="en-US" sz="1400" b="1" dirty="0">
                          <a:latin typeface="+mj-lt"/>
                        </a:rPr>
                        <a:t>, %</a:t>
                      </a:r>
                    </a:p>
                  </a:txBody>
                  <a:tcPr marL="45720" marR="45720">
                    <a:lnL w="12700" cmpd="sng">
                      <a:noFill/>
                    </a:lnL>
                    <a:lnR w="12700" cmpd="sng">
                      <a:noFill/>
                    </a:lnR>
                    <a:lnT w="12700" cap="flat" cmpd="sng" algn="ctr">
                      <a:solidFill>
                        <a:schemeClr val="accent1"/>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400" b="1" dirty="0">
                          <a:latin typeface="+mj-lt"/>
                        </a:rPr>
                        <a:t>All grade, %</a:t>
                      </a:r>
                    </a:p>
                  </a:txBody>
                  <a:tcPr marL="45720" marR="45720">
                    <a:lnL w="12700" cmpd="sng">
                      <a:noFill/>
                    </a:lnL>
                    <a:lnR w="12700" cmpd="sng">
                      <a:noFill/>
                    </a:lnR>
                    <a:lnT w="12700" cap="flat" cmpd="sng" algn="ctr">
                      <a:solidFill>
                        <a:schemeClr val="accent1"/>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400" b="1" dirty="0">
                          <a:latin typeface="+mj-lt"/>
                        </a:rPr>
                        <a:t>Grade</a:t>
                      </a:r>
                      <a:r>
                        <a:rPr lang="en-US" sz="1400" b="1" baseline="0" dirty="0">
                          <a:latin typeface="+mj-lt"/>
                        </a:rPr>
                        <a:t> 3/4</a:t>
                      </a:r>
                      <a:r>
                        <a:rPr lang="en-US" sz="1400" b="1" dirty="0">
                          <a:latin typeface="+mj-lt"/>
                        </a:rPr>
                        <a:t>, %</a:t>
                      </a:r>
                    </a:p>
                  </a:txBody>
                  <a:tcPr marL="45720" marR="45720">
                    <a:lnL w="12700" cmpd="sng">
                      <a:noFill/>
                    </a:lnL>
                    <a:lnR w="12700" cmpd="sng">
                      <a:noFill/>
                    </a:lnR>
                    <a:lnT w="12700" cap="flat" cmpd="sng" algn="ctr">
                      <a:solidFill>
                        <a:schemeClr val="accent1"/>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400" b="1" dirty="0">
                          <a:latin typeface="+mj-lt"/>
                        </a:rPr>
                        <a:t>All grade, %</a:t>
                      </a:r>
                    </a:p>
                  </a:txBody>
                  <a:tcPr marL="45720" marR="45720">
                    <a:lnL w="12700" cmpd="sng">
                      <a:noFill/>
                    </a:lnL>
                    <a:lnR w="12700" cmpd="sng">
                      <a:noFill/>
                    </a:lnR>
                    <a:lnT w="12700" cap="flat" cmpd="sng" algn="ctr">
                      <a:solidFill>
                        <a:schemeClr val="accent1"/>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400" b="1" dirty="0">
                          <a:latin typeface="+mj-lt"/>
                        </a:rPr>
                        <a:t>Grade 3/4, %</a:t>
                      </a:r>
                    </a:p>
                  </a:txBody>
                  <a:tcPr marL="45720" marR="45720">
                    <a:lnL w="12700" cmpd="sng">
                      <a:noFill/>
                    </a:lnL>
                    <a:lnR w="12700" cmpd="sng">
                      <a:noFill/>
                    </a:lnR>
                    <a:lnT w="12700" cap="flat" cmpd="sng" algn="ctr">
                      <a:solidFill>
                        <a:schemeClr val="accent1"/>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56381236"/>
                  </a:ext>
                </a:extLst>
              </a:tr>
              <a:tr h="0">
                <a:tc rowSpan="4">
                  <a:txBody>
                    <a:bodyPr/>
                    <a:lstStyle/>
                    <a:p>
                      <a:pPr marL="0" algn="l" defTabSz="914400" rtl="0" eaLnBrk="1" latinLnBrk="0" hangingPunct="1"/>
                      <a:r>
                        <a:rPr lang="en-US" sz="1400" b="1" kern="1200" baseline="0" dirty="0">
                          <a:solidFill>
                            <a:schemeClr val="dk1"/>
                          </a:solidFill>
                          <a:latin typeface="+mj-lt"/>
                          <a:ea typeface="+mn-ea"/>
                          <a:cs typeface="+mn-cs"/>
                        </a:rPr>
                        <a:t>Hematologic</a:t>
                      </a:r>
                    </a:p>
                  </a:txBody>
                  <a:tcPr marL="45720" marR="45720" anchor="ctr">
                    <a:lnL w="12700" cmpd="sng">
                      <a:noFill/>
                    </a:lnL>
                    <a:lnR w="127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gridSpan="2">
                  <a:txBody>
                    <a:bodyPr/>
                    <a:lstStyle/>
                    <a:p>
                      <a:r>
                        <a:rPr lang="en-US" sz="1400" b="0" dirty="0">
                          <a:latin typeface="+mj-lt"/>
                        </a:rPr>
                        <a:t>Neutropenia</a:t>
                      </a:r>
                      <a:r>
                        <a:rPr lang="en-US" sz="1400" b="0" baseline="30000" dirty="0">
                          <a:solidFill>
                            <a:schemeClr val="accent1"/>
                          </a:solidFill>
                          <a:latin typeface="+mj-lt"/>
                          <a:ea typeface="MS Mincho" panose="02020609040205080304" pitchFamily="49" charset="-128"/>
                          <a:cs typeface="Arial" panose="020B0604020202020204" pitchFamily="34" charset="0"/>
                        </a:rPr>
                        <a:t>†</a:t>
                      </a:r>
                      <a:endParaRPr lang="en-US" sz="1400" b="0" baseline="30000" dirty="0">
                        <a:latin typeface="+mj-lt"/>
                      </a:endParaRPr>
                    </a:p>
                  </a:txBody>
                  <a:tcPr marL="45720" marR="45720">
                    <a:lnL w="12700" cap="flat" cmpd="sng" algn="ctr">
                      <a:solidFill>
                        <a:srgbClr val="FF0000"/>
                      </a:solidFill>
                      <a:prstDash val="solid"/>
                      <a:round/>
                      <a:headEnd type="none" w="med" len="med"/>
                      <a:tailEnd type="none" w="med" len="med"/>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63</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51</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39</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kern="1200" dirty="0">
                          <a:solidFill>
                            <a:schemeClr val="tx1"/>
                          </a:solidFill>
                          <a:effectLst/>
                          <a:latin typeface="+mj-lt"/>
                          <a:ea typeface="+mn-ea"/>
                          <a:cs typeface="+mn-cs"/>
                        </a:rPr>
                        <a:t>31</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solidFill>
                            <a:schemeClr val="tx1"/>
                          </a:solidFill>
                          <a:latin typeface="+mj-lt"/>
                        </a:rPr>
                        <a:t>48</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7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36</a:t>
                      </a:r>
                    </a:p>
                  </a:txBody>
                  <a:tcPr marL="45720" marR="45720" anchor="ctr">
                    <a:lnL w="12700" cmpd="sng">
                      <a:noFill/>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7809222"/>
                  </a:ext>
                </a:extLst>
              </a:tr>
              <a:tr h="0">
                <a:tc vMerge="1">
                  <a:txBody>
                    <a:bodyPr/>
                    <a:lstStyle/>
                    <a:p>
                      <a:pPr marL="0" algn="l" defTabSz="914400" rtl="0" eaLnBrk="1" latinLnBrk="0" hangingPunct="1"/>
                      <a:endParaRPr lang="en-US" sz="1400" b="1" kern="1200" baseline="0" dirty="0">
                        <a:solidFill>
                          <a:schemeClr val="dk1"/>
                        </a:solidFill>
                        <a:latin typeface="+mj-lt"/>
                        <a:ea typeface="+mn-ea"/>
                        <a:cs typeface="+mn-cs"/>
                      </a:endParaRPr>
                    </a:p>
                  </a:txBody>
                  <a:tcPr marL="121706" marR="121706" marT="28800" marB="288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gridSpan="2">
                  <a:txBody>
                    <a:bodyPr/>
                    <a:lstStyle/>
                    <a:p>
                      <a:r>
                        <a:rPr lang="en-US" sz="1400" b="0" dirty="0">
                          <a:latin typeface="+mj-lt"/>
                        </a:rPr>
                        <a:t>Anemia</a:t>
                      </a:r>
                      <a:r>
                        <a:rPr lang="en-US" sz="1400" b="0" baseline="30000" dirty="0">
                          <a:solidFill>
                            <a:schemeClr val="accent1"/>
                          </a:solidFill>
                          <a:latin typeface="+mj-lt"/>
                          <a:ea typeface="MS Mincho" panose="02020609040205080304" pitchFamily="49" charset="-128"/>
                          <a:cs typeface="Arial" panose="020B0604020202020204" pitchFamily="34" charset="0"/>
                        </a:rPr>
                        <a:t>†</a:t>
                      </a:r>
                      <a:endParaRPr lang="en-US" sz="1400" b="0" dirty="0">
                        <a:latin typeface="+mj-lt"/>
                      </a:endParaRPr>
                    </a:p>
                  </a:txBody>
                  <a:tcPr marL="45720" marR="45720">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34</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8</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23</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kern="1200" dirty="0">
                          <a:solidFill>
                            <a:schemeClr val="tx1"/>
                          </a:solidFill>
                          <a:effectLst/>
                          <a:latin typeface="+mj-lt"/>
                          <a:ea typeface="+mn-ea"/>
                          <a:cs typeface="+mn-cs"/>
                        </a:rPr>
                        <a:t>2</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solidFill>
                            <a:schemeClr val="tx1"/>
                          </a:solidFill>
                          <a:latin typeface="+mj-lt"/>
                        </a:rPr>
                        <a:t>26</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kern="1200" dirty="0">
                          <a:solidFill>
                            <a:schemeClr val="tx1"/>
                          </a:solidFill>
                          <a:effectLst/>
                          <a:latin typeface="+mj-lt"/>
                          <a:ea typeface="+mn-ea"/>
                          <a:cs typeface="+mn-cs"/>
                        </a:rPr>
                        <a:t>8</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67494010"/>
                  </a:ext>
                </a:extLst>
              </a:tr>
              <a:tr h="0">
                <a:tc vMerge="1">
                  <a:txBody>
                    <a:bodyPr/>
                    <a:lstStyle/>
                    <a:p>
                      <a:pPr marL="0" algn="l" defTabSz="914400" rtl="0" eaLnBrk="1" latinLnBrk="0" hangingPunct="1"/>
                      <a:endParaRPr lang="en-US" sz="1400" b="1" kern="1200" baseline="0" dirty="0">
                        <a:solidFill>
                          <a:schemeClr val="dk1"/>
                        </a:solidFill>
                        <a:latin typeface="+mj-lt"/>
                        <a:ea typeface="+mn-ea"/>
                        <a:cs typeface="+mn-cs"/>
                      </a:endParaRPr>
                    </a:p>
                  </a:txBody>
                  <a:tcPr marL="121706" marR="121706" marT="28800" marB="288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gridSpan="2">
                  <a:txBody>
                    <a:bodyPr/>
                    <a:lstStyle/>
                    <a:p>
                      <a:r>
                        <a:rPr lang="en-US" sz="1400" b="0" dirty="0">
                          <a:latin typeface="+mj-lt"/>
                        </a:rPr>
                        <a:t>Leukopenia</a:t>
                      </a:r>
                      <a:r>
                        <a:rPr lang="en-US" sz="1400" b="0" baseline="30000" dirty="0">
                          <a:solidFill>
                            <a:schemeClr val="accent1"/>
                          </a:solidFill>
                          <a:latin typeface="+mj-lt"/>
                          <a:ea typeface="MS Mincho" panose="02020609040205080304" pitchFamily="49" charset="-128"/>
                          <a:cs typeface="Arial" panose="020B0604020202020204" pitchFamily="34" charset="0"/>
                        </a:rPr>
                        <a:t>†</a:t>
                      </a:r>
                      <a:endParaRPr lang="en-US" sz="1400" b="0" dirty="0">
                        <a:latin typeface="+mj-lt"/>
                      </a:endParaRPr>
                    </a:p>
                  </a:txBody>
                  <a:tcPr marL="45720" marR="45720">
                    <a:lnL w="12700" cap="flat" cmpd="sng" algn="ctr">
                      <a:solidFill>
                        <a:srgbClr val="FF0000"/>
                      </a:solidFill>
                      <a:prstDash val="solid"/>
                      <a:round/>
                      <a:headEnd type="none" w="med" len="med"/>
                      <a:tailEnd type="none" w="med" len="med"/>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16</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10</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11</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kern="1200" dirty="0">
                          <a:solidFill>
                            <a:schemeClr val="tx1"/>
                          </a:solidFill>
                          <a:effectLst/>
                          <a:latin typeface="+mj-lt"/>
                          <a:ea typeface="+mn-ea"/>
                          <a:cs typeface="+mn-cs"/>
                        </a:rPr>
                        <a:t>5</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solidFill>
                            <a:schemeClr val="tx1"/>
                          </a:solidFill>
                          <a:latin typeface="+mj-lt"/>
                        </a:rPr>
                        <a:t>11</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7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6</a:t>
                      </a:r>
                    </a:p>
                  </a:txBody>
                  <a:tcPr marL="45720" marR="45720" anchor="ctr">
                    <a:lnL w="12700" cmpd="sng">
                      <a:noFill/>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1048865"/>
                  </a:ext>
                </a:extLst>
              </a:tr>
              <a:tr h="0">
                <a:tc vMerge="1">
                  <a:txBody>
                    <a:bodyPr/>
                    <a:lstStyle/>
                    <a:p>
                      <a:pPr marL="0" algn="l" defTabSz="914400" rtl="0" eaLnBrk="1" latinLnBrk="0" hangingPunct="1"/>
                      <a:endParaRPr lang="en-US" sz="1400" b="1" kern="1200" baseline="0" dirty="0">
                        <a:solidFill>
                          <a:schemeClr val="dk1"/>
                        </a:solidFill>
                        <a:latin typeface="+mj-lt"/>
                        <a:ea typeface="+mn-ea"/>
                        <a:cs typeface="+mn-cs"/>
                      </a:endParaRPr>
                    </a:p>
                  </a:txBody>
                  <a:tcPr marL="121706" marR="121706" marT="28800" marB="288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gridSpan="2">
                  <a:txBody>
                    <a:bodyPr/>
                    <a:lstStyle/>
                    <a:p>
                      <a:r>
                        <a:rPr lang="en-US" sz="1400" b="0" dirty="0">
                          <a:latin typeface="+mj-lt"/>
                        </a:rPr>
                        <a:t>Febrile neutropenia</a:t>
                      </a:r>
                    </a:p>
                  </a:txBody>
                  <a:tcPr marL="45720" marR="45720">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6</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6</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2</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kern="1200" dirty="0">
                          <a:solidFill>
                            <a:schemeClr val="tx1"/>
                          </a:solidFill>
                          <a:effectLst/>
                          <a:latin typeface="+mj-lt"/>
                          <a:ea typeface="+mn-ea"/>
                          <a:cs typeface="+mn-cs"/>
                        </a:rPr>
                        <a:t>2</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solidFill>
                            <a:schemeClr val="tx1"/>
                          </a:solidFill>
                          <a:latin typeface="+mj-lt"/>
                        </a:rPr>
                        <a:t>2</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kern="1200" dirty="0">
                          <a:solidFill>
                            <a:schemeClr val="tx1"/>
                          </a:solidFill>
                          <a:effectLst/>
                          <a:latin typeface="+mj-lt"/>
                          <a:ea typeface="+mn-ea"/>
                          <a:cs typeface="+mn-cs"/>
                        </a:rPr>
                        <a:t> 2</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7104093"/>
                  </a:ext>
                </a:extLst>
              </a:tr>
              <a:tr h="0">
                <a:tc rowSpan="3">
                  <a:txBody>
                    <a:bodyPr/>
                    <a:lstStyle/>
                    <a:p>
                      <a:pPr marL="0" algn="l" defTabSz="914400" rtl="0" eaLnBrk="1" latinLnBrk="0" hangingPunct="1"/>
                      <a:r>
                        <a:rPr lang="en-US" sz="1400" b="1" kern="1200" baseline="0" dirty="0">
                          <a:solidFill>
                            <a:schemeClr val="dk1"/>
                          </a:solidFill>
                          <a:latin typeface="+mj-lt"/>
                          <a:ea typeface="+mn-ea"/>
                          <a:cs typeface="+mn-cs"/>
                        </a:rPr>
                        <a:t>Gastrointestinal</a:t>
                      </a:r>
                    </a:p>
                  </a:txBody>
                  <a:tcPr marL="45720" marR="45720" anchor="ctr">
                    <a:lnL w="12700" cmpd="sng">
                      <a:noFill/>
                    </a:lnL>
                    <a:lnR w="127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gridSpan="2">
                  <a:txBody>
                    <a:bodyPr/>
                    <a:lstStyle/>
                    <a:p>
                      <a:r>
                        <a:rPr lang="en-US" sz="1400" b="0" dirty="0">
                          <a:latin typeface="+mj-lt"/>
                        </a:rPr>
                        <a:t>Diarrhea</a:t>
                      </a:r>
                    </a:p>
                  </a:txBody>
                  <a:tcPr marL="45720" marR="45720">
                    <a:lnL w="12700" cap="flat" cmpd="sng" algn="ctr">
                      <a:solidFill>
                        <a:srgbClr val="FF0000"/>
                      </a:solidFill>
                      <a:prstDash val="solid"/>
                      <a:round/>
                      <a:headEnd type="none" w="med" len="med"/>
                      <a:tailEnd type="none" w="med" len="med"/>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59</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10</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strike="noStrike" dirty="0">
                          <a:solidFill>
                            <a:schemeClr val="tx1"/>
                          </a:solidFill>
                          <a:latin typeface="+mj-lt"/>
                          <a:ea typeface="Cambria" panose="02040503050406030204" pitchFamily="18" charset="0"/>
                          <a:cs typeface="Arial" panose="020B0604020202020204" pitchFamily="34" charset="0"/>
                        </a:rPr>
                        <a:t>8</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0</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strike="noStrike" dirty="0">
                          <a:solidFill>
                            <a:schemeClr val="tx1"/>
                          </a:solidFill>
                          <a:effectLst/>
                          <a:latin typeface="+mj-lt"/>
                          <a:ea typeface="Cambria" panose="02040503050406030204" pitchFamily="18" charset="0"/>
                          <a:cs typeface="Arial" panose="020B0604020202020204" pitchFamily="34" charset="0"/>
                        </a:rPr>
                        <a:t>17</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kern="1200" dirty="0">
                          <a:solidFill>
                            <a:schemeClr val="tx1"/>
                          </a:solidFill>
                          <a:effectLst/>
                          <a:latin typeface="+mj-lt"/>
                          <a:ea typeface="+mn-ea"/>
                          <a:cs typeface="+mn-cs"/>
                        </a:rPr>
                        <a:t>1</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524377723"/>
                  </a:ext>
                </a:extLst>
              </a:tr>
              <a:tr h="0">
                <a:tc vMerge="1">
                  <a:txBody>
                    <a:bodyPr/>
                    <a:lstStyle/>
                    <a:p>
                      <a:endParaRPr lang="en-US" sz="1400" b="1" dirty="0">
                        <a:latin typeface="+mj-lt"/>
                      </a:endParaRPr>
                    </a:p>
                  </a:txBody>
                  <a:tcPr marL="288000" marR="121706" marT="28800" marB="2880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gridSpan="2">
                  <a:txBody>
                    <a:bodyPr/>
                    <a:lstStyle/>
                    <a:p>
                      <a:r>
                        <a:rPr lang="en-US" sz="1400" b="0" dirty="0">
                          <a:latin typeface="+mj-lt"/>
                        </a:rPr>
                        <a:t>Nausea</a:t>
                      </a:r>
                    </a:p>
                  </a:txBody>
                  <a:tcPr marL="45720" marR="45720">
                    <a:lnL w="12700" cmpd="sng">
                      <a:noFill/>
                    </a:lnL>
                    <a:lnR w="12700" cmpd="sng">
                      <a:noFill/>
                    </a:lnR>
                    <a:lnT w="127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57</a:t>
                      </a:r>
                    </a:p>
                  </a:txBody>
                  <a:tcPr marL="45720" marR="45720">
                    <a:lnL w="12700" cmpd="sng">
                      <a:noFill/>
                    </a:lnL>
                    <a:lnR w="12700" cmpd="sng">
                      <a:noFill/>
                    </a:lnR>
                    <a:lnT w="127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3</a:t>
                      </a:r>
                    </a:p>
                  </a:txBody>
                  <a:tcPr marL="45720" marR="45720">
                    <a:lnL w="12700" cmpd="sng">
                      <a:noFill/>
                    </a:lnL>
                    <a:lnR w="12700" cmpd="sng">
                      <a:noFill/>
                    </a:lnR>
                    <a:lnT w="127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strike="noStrike" dirty="0">
                          <a:solidFill>
                            <a:schemeClr val="tx1"/>
                          </a:solidFill>
                          <a:latin typeface="+mj-lt"/>
                          <a:ea typeface="Cambria" panose="02040503050406030204" pitchFamily="18" charset="0"/>
                          <a:cs typeface="Arial" panose="020B0604020202020204" pitchFamily="34" charset="0"/>
                        </a:rPr>
                        <a:t>29</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kern="1200" dirty="0">
                          <a:solidFill>
                            <a:schemeClr val="tx1"/>
                          </a:solidFill>
                          <a:effectLst/>
                          <a:latin typeface="+mj-lt"/>
                          <a:ea typeface="+mn-ea"/>
                          <a:cs typeface="+mn-cs"/>
                        </a:rPr>
                        <a:t>1</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strike="noStrike" dirty="0">
                          <a:solidFill>
                            <a:schemeClr val="tx1"/>
                          </a:solidFill>
                          <a:latin typeface="+mj-lt"/>
                          <a:ea typeface="Cambria" panose="02040503050406030204" pitchFamily="18" charset="0"/>
                          <a:cs typeface="Arial" panose="020B0604020202020204" pitchFamily="34" charset="0"/>
                        </a:rPr>
                        <a:t>23</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0</a:t>
                      </a:r>
                    </a:p>
                  </a:txBody>
                  <a:tcPr marL="45720" marR="45720" anchor="ctr">
                    <a:lnL w="12700" cmpd="sng">
                      <a:noFill/>
                    </a:lnL>
                    <a:lnR w="12700" cmpd="sng">
                      <a:noFill/>
                    </a:lnR>
                    <a:lnT w="127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534545734"/>
                  </a:ext>
                </a:extLst>
              </a:tr>
              <a:tr h="0">
                <a:tc vMerge="1">
                  <a:txBody>
                    <a:bodyPr/>
                    <a:lstStyle/>
                    <a:p>
                      <a:endParaRPr lang="en-US" sz="1400" b="1" dirty="0">
                        <a:latin typeface="+mj-lt"/>
                      </a:endParaRPr>
                    </a:p>
                  </a:txBody>
                  <a:tcPr marL="288000" marR="121706" marT="28800" marB="4320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gridSpan="2">
                  <a:txBody>
                    <a:bodyPr/>
                    <a:lstStyle/>
                    <a:p>
                      <a:r>
                        <a:rPr lang="en-US" sz="1400" b="0" dirty="0">
                          <a:latin typeface="+mj-lt"/>
                        </a:rPr>
                        <a:t>Vomiting</a:t>
                      </a:r>
                    </a:p>
                  </a:txBody>
                  <a:tcPr marL="45720" marR="4572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29</a:t>
                      </a:r>
                    </a:p>
                  </a:txBody>
                  <a:tcPr marL="45720" marR="4572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1</a:t>
                      </a:r>
                    </a:p>
                  </a:txBody>
                  <a:tcPr marL="45720" marR="4572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11</a:t>
                      </a:r>
                    </a:p>
                  </a:txBody>
                  <a:tcPr marL="45720" marR="4572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kern="1200" dirty="0">
                          <a:solidFill>
                            <a:schemeClr val="tx1"/>
                          </a:solidFill>
                          <a:effectLst/>
                          <a:latin typeface="+mj-lt"/>
                          <a:ea typeface="+mn-ea"/>
                          <a:cs typeface="+mn-cs"/>
                        </a:rPr>
                        <a:t>1</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9</a:t>
                      </a:r>
                    </a:p>
                  </a:txBody>
                  <a:tcPr marL="45720" marR="4572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0</a:t>
                      </a:r>
                    </a:p>
                  </a:txBody>
                  <a:tcPr marL="45720" marR="4572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248146045"/>
                  </a:ext>
                </a:extLst>
              </a:tr>
              <a:tr h="0">
                <a:tc rowSpan="2">
                  <a:txBody>
                    <a:bodyPr/>
                    <a:lstStyle/>
                    <a:p>
                      <a:r>
                        <a:rPr lang="en-US" sz="1400" b="1" kern="1200" baseline="0" dirty="0">
                          <a:solidFill>
                            <a:schemeClr val="dk1"/>
                          </a:solidFill>
                          <a:latin typeface="+mj-lt"/>
                          <a:ea typeface="+mn-ea"/>
                          <a:cs typeface="+mn-cs"/>
                        </a:rPr>
                        <a:t>Other</a:t>
                      </a:r>
                    </a:p>
                  </a:txBody>
                  <a:tcPr marL="45720" marR="45720" anchor="ctr">
                    <a:lnL w="12700" cmpd="sng">
                      <a:noFill/>
                    </a:lnL>
                    <a:lnR w="12700" cmpd="sng">
                      <a:noFill/>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r>
                        <a:rPr lang="en-US" sz="1400" b="0" dirty="0">
                          <a:latin typeface="+mj-lt"/>
                        </a:rPr>
                        <a:t>Alopecia</a:t>
                      </a:r>
                    </a:p>
                  </a:txBody>
                  <a:tcPr marL="45720" marR="4572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endParaRPr lang="en-US"/>
                    </a:p>
                  </a:txBody>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46</a:t>
                      </a:r>
                    </a:p>
                  </a:txBody>
                  <a:tcPr marL="45720" marR="4572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0</a:t>
                      </a:r>
                    </a:p>
                  </a:txBody>
                  <a:tcPr marL="45720" marR="4572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25</a:t>
                      </a:r>
                    </a:p>
                  </a:txBody>
                  <a:tcPr marL="45720" marR="4572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0</a:t>
                      </a:r>
                    </a:p>
                  </a:txBody>
                  <a:tcPr marL="45720" marR="4572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4</a:t>
                      </a:r>
                    </a:p>
                  </a:txBody>
                  <a:tcPr marL="45720" marR="4572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0</a:t>
                      </a:r>
                    </a:p>
                  </a:txBody>
                  <a:tcPr marL="45720" marR="4572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48933693"/>
                  </a:ext>
                </a:extLst>
              </a:tr>
              <a:tr h="0">
                <a:tc vMerge="1">
                  <a:txBody>
                    <a:bodyPr/>
                    <a:lstStyle/>
                    <a:p>
                      <a:endParaRPr lang="en-US" sz="1400" b="1" dirty="0">
                        <a:latin typeface="+mj-lt"/>
                      </a:endParaRPr>
                    </a:p>
                  </a:txBody>
                  <a:tcPr marL="288000" marR="108000" marT="28800" marB="43200">
                    <a:lnL w="12700" cmpd="sng">
                      <a:noFill/>
                    </a:lnL>
                    <a:lnR w="12700" cmpd="sng">
                      <a:noFill/>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r>
                        <a:rPr lang="en-US" sz="1400" b="0" dirty="0">
                          <a:latin typeface="+mj-lt"/>
                        </a:rPr>
                        <a:t>Fatigue</a:t>
                      </a:r>
                    </a:p>
                  </a:txBody>
                  <a:tcPr marL="45720" marR="45720">
                    <a:lnL w="12700" cmpd="sng">
                      <a:noFill/>
                    </a:lnL>
                    <a:lnR w="12700" cmpd="sng">
                      <a:noFill/>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45</a:t>
                      </a:r>
                    </a:p>
                  </a:txBody>
                  <a:tcPr marL="45720" marR="45720" anchor="ctr">
                    <a:lnL w="12700" cmpd="sng">
                      <a:noFill/>
                    </a:lnL>
                    <a:lnR w="12700" cmpd="sng">
                      <a:noFill/>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3</a:t>
                      </a:r>
                    </a:p>
                  </a:txBody>
                  <a:tcPr marL="45720" marR="45720" anchor="ctr">
                    <a:lnL w="12700" cmpd="sng">
                      <a:noFill/>
                    </a:lnL>
                    <a:lnR w="12700" cmpd="sng">
                      <a:noFill/>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31</a:t>
                      </a:r>
                    </a:p>
                  </a:txBody>
                  <a:tcPr marL="45720" marR="45720" anchor="ctr">
                    <a:lnL w="12700" cmpd="sng">
                      <a:noFill/>
                    </a:lnL>
                    <a:lnR w="12700" cmpd="sng">
                      <a:noFill/>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kern="1200" dirty="0">
                          <a:solidFill>
                            <a:schemeClr val="tx1"/>
                          </a:solidFill>
                          <a:effectLst/>
                          <a:latin typeface="+mj-lt"/>
                          <a:ea typeface="+mn-ea"/>
                          <a:cs typeface="+mn-cs"/>
                        </a:rPr>
                        <a:t>5</a:t>
                      </a:r>
                      <a:endParaRPr lang="en-US" sz="1400" b="0" dirty="0">
                        <a:solidFill>
                          <a:schemeClr val="tx1"/>
                        </a:solidFill>
                        <a:latin typeface="+mj-lt"/>
                        <a:ea typeface="Cambria" panose="02040503050406030204" pitchFamily="18" charset="0"/>
                        <a:cs typeface="Arial" panose="020B0604020202020204" pitchFamily="34" charset="0"/>
                      </a:endParaRPr>
                    </a:p>
                  </a:txBody>
                  <a:tcPr marL="45720" marR="45720" anchor="ctr">
                    <a:lnL w="12700" cmpd="sng">
                      <a:noFill/>
                    </a:lnL>
                    <a:lnR w="12700" cmpd="sng">
                      <a:noFill/>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solidFill>
                            <a:schemeClr val="tx1"/>
                          </a:solidFill>
                          <a:effectLst/>
                          <a:latin typeface="+mj-lt"/>
                          <a:ea typeface="Times New Roman" panose="02020603050405020304" pitchFamily="18" charset="0"/>
                          <a:cs typeface="Times New Roman" panose="02020603050405020304" pitchFamily="18" charset="0"/>
                        </a:rPr>
                        <a:t>30</a:t>
                      </a:r>
                    </a:p>
                  </a:txBody>
                  <a:tcPr marL="45720" marR="45720" anchor="ctr">
                    <a:lnL w="12700" cmpd="sng">
                      <a:noFill/>
                    </a:lnL>
                    <a:lnR w="12700" cmpd="sng">
                      <a:noFill/>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7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6</a:t>
                      </a:r>
                    </a:p>
                  </a:txBody>
                  <a:tcPr marL="45720" marR="45720" anchor="ctr">
                    <a:lnL w="12700" cmpd="sng">
                      <a:noFill/>
                    </a:lnL>
                    <a:lnR w="12700" cmpd="sng">
                      <a:noFill/>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82231346"/>
                  </a:ext>
                </a:extLst>
              </a:tr>
            </a:tbl>
          </a:graphicData>
        </a:graphic>
      </p:graphicFrame>
      <p:sp>
        <p:nvSpPr>
          <p:cNvPr id="9" name="Text Placeholder 5">
            <a:extLst>
              <a:ext uri="{FF2B5EF4-FFF2-40B4-BE49-F238E27FC236}">
                <a16:creationId xmlns:a16="http://schemas.microsoft.com/office/drawing/2014/main" id="{D08C408A-5F41-1341-A426-46B9FDEC2B8D}"/>
              </a:ext>
            </a:extLst>
          </p:cNvPr>
          <p:cNvSpPr txBox="1">
            <a:spLocks/>
          </p:cNvSpPr>
          <p:nvPr/>
        </p:nvSpPr>
        <p:spPr>
          <a:xfrm>
            <a:off x="609876" y="5961265"/>
            <a:ext cx="10897912" cy="707886"/>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*Patients may report more than 1 event per preferred term. AEs were coded using MedDRA v22.1, and AE severity was graded per NCI CTCAE v4.03. </a:t>
            </a:r>
            <a:br>
              <a:rPr kumimoji="0" lang="en-US" sz="800" b="0" i="0" u="none" strike="noStrike" kern="1200" cap="none" spc="0" normalizeH="0" baseline="0" noProof="0" dirty="0">
                <a:ln>
                  <a:noFill/>
                </a:ln>
                <a:solidFill>
                  <a:srgbClr val="54565B"/>
                </a:solidFill>
                <a:effectLst/>
                <a:uLnTx/>
                <a:uFillTx/>
                <a:latin typeface="Trebuchet MS"/>
                <a:ea typeface="+mn-ea"/>
                <a:cs typeface="+mn-cs"/>
              </a:rPr>
            </a:br>
            <a:r>
              <a:rPr kumimoji="0" lang="en-US" sz="800" b="0" i="0" u="none" strike="noStrike" kern="1200" cap="none" spc="0" normalizeH="0" baseline="30000" noProof="0" dirty="0">
                <a:ln>
                  <a:noFill/>
                </a:ln>
                <a:solidFill>
                  <a:srgbClr val="54565B"/>
                </a:solidFill>
                <a:effectLst/>
                <a:uLnTx/>
                <a:uFillTx/>
                <a:latin typeface="Trebuchet MS"/>
                <a:ea typeface="+mn-ea"/>
                <a:cs typeface="+mn-cs"/>
              </a:rPr>
              <a:t>†</a:t>
            </a:r>
            <a:r>
              <a:rPr kumimoji="0" lang="en-US" sz="800" b="0" i="0" u="none" strike="noStrike" kern="1200" cap="none" spc="0" normalizeH="0" baseline="0" noProof="0" dirty="0">
                <a:ln>
                  <a:noFill/>
                </a:ln>
                <a:solidFill>
                  <a:srgbClr val="54565B"/>
                </a:solidFill>
                <a:effectLst/>
                <a:uLnTx/>
                <a:uFillTx/>
                <a:latin typeface="Trebuchet MS"/>
                <a:ea typeface="+mn-ea"/>
                <a:cs typeface="+mn-cs"/>
              </a:rPr>
              <a:t>Neutropenia contains combined preferred terms of neutropenia and decreased neutrophil count; anemia contains combined preferred terms of anemia, decreased hemoglobin, and decreased red blood cell count; </a:t>
            </a:r>
            <a:br>
              <a:rPr kumimoji="0" lang="en-US" sz="800" b="0" i="0" u="none" strike="noStrike" kern="1200" cap="none" spc="0" normalizeH="0" baseline="0" noProof="0" dirty="0">
                <a:ln>
                  <a:noFill/>
                </a:ln>
                <a:solidFill>
                  <a:srgbClr val="54565B"/>
                </a:solidFill>
                <a:effectLst/>
                <a:uLnTx/>
                <a:uFillTx/>
                <a:latin typeface="Trebuchet MS"/>
                <a:ea typeface="+mn-ea"/>
                <a:cs typeface="+mn-cs"/>
              </a:rPr>
            </a:br>
            <a:r>
              <a:rPr kumimoji="0" lang="en-US" sz="800" b="0" i="0" u="none" strike="noStrike" kern="1200" cap="none" spc="0" normalizeH="0" baseline="0" noProof="0" dirty="0">
                <a:ln>
                  <a:noFill/>
                </a:ln>
                <a:solidFill>
                  <a:srgbClr val="54565B"/>
                </a:solidFill>
                <a:effectLst/>
                <a:uLnTx/>
                <a:uFillTx/>
                <a:latin typeface="Trebuchet MS"/>
                <a:ea typeface="+mn-ea"/>
                <a:cs typeface="+mn-cs"/>
              </a:rPr>
              <a:t>and leukopenia contains combined preferred terms of leukopenia and decreased white blood cell count; all are counted once for each preferred term.</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AE, adverse event; cap, capecitabine; gem, gemcitabine; MedDRA, Medical Dictionary for Regulatory Activities; NCI CTCAE, National Cancer Institute Common Terminology Criteria for AEs; SG, sacituzumab govitecan; </a:t>
            </a:r>
            <a:br>
              <a:rPr kumimoji="0" lang="en-US" sz="800" b="0" i="0" u="none" strike="noStrike" kern="1200" cap="none" spc="0" normalizeH="0" baseline="0" noProof="0" dirty="0">
                <a:ln>
                  <a:noFill/>
                </a:ln>
                <a:solidFill>
                  <a:srgbClr val="54565B"/>
                </a:solidFill>
                <a:effectLst/>
                <a:uLnTx/>
                <a:uFillTx/>
                <a:latin typeface="Trebuchet MS"/>
                <a:ea typeface="+mn-ea"/>
                <a:cs typeface="+mn-cs"/>
              </a:rPr>
            </a:br>
            <a:r>
              <a:rPr kumimoji="0" lang="en-US" sz="800" b="0" i="0" u="none" strike="noStrike" kern="1200" cap="none" spc="0" normalizeH="0" baseline="0" noProof="0" dirty="0">
                <a:ln>
                  <a:noFill/>
                </a:ln>
                <a:solidFill>
                  <a:srgbClr val="54565B"/>
                </a:solidFill>
                <a:effectLst/>
                <a:uLnTx/>
                <a:uFillTx/>
                <a:latin typeface="Trebuchet MS"/>
                <a:ea typeface="+mn-ea"/>
                <a:cs typeface="+mn-cs"/>
              </a:rPr>
              <a:t>TPC, treatment of physician’s choice; TRAE, treatment-related AE; vin, vinorelbine.</a:t>
            </a:r>
          </a:p>
        </p:txBody>
      </p:sp>
    </p:spTree>
    <p:extLst>
      <p:ext uri="{BB962C8B-B14F-4D97-AF65-F5344CB8AC3E}">
        <p14:creationId xmlns:p14="http://schemas.microsoft.com/office/powerpoint/2010/main" val="3721743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609598" y="1412817"/>
            <a:ext cx="10894997" cy="4818617"/>
          </a:xfrm>
        </p:spPr>
        <p:txBody>
          <a:bodyPr>
            <a:noAutofit/>
          </a:bodyPr>
          <a:lstStyle/>
          <a:p>
            <a:pPr>
              <a:lnSpc>
                <a:spcPct val="100000"/>
              </a:lnSpc>
              <a:spcBef>
                <a:spcPts val="0"/>
              </a:spcBef>
              <a:spcAft>
                <a:spcPts val="600"/>
              </a:spcAft>
              <a:buClr>
                <a:schemeClr val="tx1"/>
              </a:buClr>
            </a:pPr>
            <a:r>
              <a:rPr lang="en-US" sz="2000" b="1" kern="1200" dirty="0">
                <a:solidFill>
                  <a:srgbClr val="15233F"/>
                </a:solidFill>
                <a:latin typeface="Trebuchet MS" panose="020B0603020202020204" pitchFamily="34" charset="0"/>
              </a:rPr>
              <a:t>The efficacy benefit seen with SG vs TPC in patients with mTNBC in ASCENT was retained when evaluating each TPC chemotherapy agent individually </a:t>
            </a:r>
            <a:r>
              <a:rPr lang="en-US" sz="2000" kern="1200" dirty="0">
                <a:latin typeface="Trebuchet MS" panose="020B0603020202020204" pitchFamily="34" charset="0"/>
              </a:rPr>
              <a:t>(eribulin, vinorelbine, capecitabine, or gemcitabine):</a:t>
            </a:r>
          </a:p>
          <a:p>
            <a:pPr lvl="1">
              <a:lnSpc>
                <a:spcPct val="100000"/>
              </a:lnSpc>
              <a:spcBef>
                <a:spcPts val="0"/>
              </a:spcBef>
              <a:spcAft>
                <a:spcPts val="600"/>
              </a:spcAft>
            </a:pPr>
            <a:r>
              <a:rPr lang="en-US" sz="1800" kern="1200" dirty="0">
                <a:latin typeface="Trebuchet MS" panose="020B0603020202020204" pitchFamily="34" charset="0"/>
              </a:rPr>
              <a:t>Median PFS of 5.6 months vs 2.1, 1.6, 1.6, and 2.7 months</a:t>
            </a:r>
          </a:p>
          <a:p>
            <a:pPr lvl="1">
              <a:lnSpc>
                <a:spcPct val="100000"/>
              </a:lnSpc>
              <a:spcBef>
                <a:spcPts val="0"/>
              </a:spcBef>
              <a:spcAft>
                <a:spcPts val="600"/>
              </a:spcAft>
            </a:pPr>
            <a:r>
              <a:rPr lang="en-US" sz="1800" kern="1200" dirty="0">
                <a:latin typeface="Trebuchet MS" panose="020B0603020202020204" pitchFamily="34" charset="0"/>
              </a:rPr>
              <a:t>Median OS of 12.1 months vs 6.9, 5.9, 5.2, and 8.4 months</a:t>
            </a:r>
          </a:p>
          <a:p>
            <a:pPr lvl="1">
              <a:lnSpc>
                <a:spcPct val="100000"/>
              </a:lnSpc>
              <a:spcBef>
                <a:spcPts val="0"/>
              </a:spcBef>
              <a:spcAft>
                <a:spcPts val="1800"/>
              </a:spcAft>
            </a:pPr>
            <a:r>
              <a:rPr lang="en-US" sz="1800" kern="1200" dirty="0">
                <a:latin typeface="Trebuchet MS" panose="020B0603020202020204" pitchFamily="34" charset="0"/>
              </a:rPr>
              <a:t>ORR of 35% vs 5%, 4%, 6%, and 3%</a:t>
            </a:r>
            <a:endParaRPr lang="en-US" sz="2000" kern="1200" dirty="0">
              <a:latin typeface="Trebuchet MS" panose="020B0603020202020204" pitchFamily="34" charset="0"/>
            </a:endParaRPr>
          </a:p>
          <a:p>
            <a:pPr>
              <a:lnSpc>
                <a:spcPct val="100000"/>
              </a:lnSpc>
              <a:spcBef>
                <a:spcPts val="0"/>
              </a:spcBef>
              <a:spcAft>
                <a:spcPts val="1800"/>
              </a:spcAft>
              <a:buClr>
                <a:schemeClr val="tx1"/>
              </a:buClr>
            </a:pPr>
            <a:r>
              <a:rPr lang="en-US" sz="2000" b="1" kern="1200" dirty="0">
                <a:solidFill>
                  <a:srgbClr val="15233F"/>
                </a:solidFill>
                <a:latin typeface="Trebuchet MS" panose="020B0603020202020204" pitchFamily="34" charset="0"/>
              </a:rPr>
              <a:t>SG has a manageable safety profile</a:t>
            </a:r>
            <a:r>
              <a:rPr lang="en-US" sz="2000" kern="1200" dirty="0">
                <a:latin typeface="Trebuchet MS" panose="020B0603020202020204" pitchFamily="34" charset="0"/>
              </a:rPr>
              <a:t>, with </a:t>
            </a:r>
            <a:r>
              <a:rPr lang="en-US" sz="2000" b="1" kern="1200" dirty="0">
                <a:solidFill>
                  <a:srgbClr val="15233F"/>
                </a:solidFill>
                <a:latin typeface="Trebuchet MS" panose="020B0603020202020204" pitchFamily="34" charset="0"/>
              </a:rPr>
              <a:t>low rates of discontinuations due to AEs</a:t>
            </a:r>
            <a:r>
              <a:rPr lang="en-US" sz="2000" kern="1200" dirty="0">
                <a:latin typeface="Trebuchet MS" panose="020B0603020202020204" pitchFamily="34" charset="0"/>
              </a:rPr>
              <a:t>, and </a:t>
            </a:r>
            <a:br>
              <a:rPr lang="en-US" sz="2000" kern="1200" dirty="0">
                <a:latin typeface="Trebuchet MS" panose="020B0603020202020204" pitchFamily="34" charset="0"/>
              </a:rPr>
            </a:br>
            <a:r>
              <a:rPr lang="en-US" sz="2000" b="1" kern="1200" dirty="0">
                <a:solidFill>
                  <a:srgbClr val="15233F"/>
                </a:solidFill>
                <a:latin typeface="Trebuchet MS" panose="020B0603020202020204" pitchFamily="34" charset="0"/>
              </a:rPr>
              <a:t>no treatment related deaths reported</a:t>
            </a:r>
            <a:endParaRPr lang="en-US" sz="2000" b="1" kern="1200" dirty="0">
              <a:latin typeface="Trebuchet MS" panose="020B0603020202020204" pitchFamily="34" charset="0"/>
            </a:endParaRPr>
          </a:p>
          <a:p>
            <a:pPr>
              <a:lnSpc>
                <a:spcPct val="100000"/>
              </a:lnSpc>
              <a:spcBef>
                <a:spcPts val="0"/>
              </a:spcBef>
              <a:spcAft>
                <a:spcPts val="1800"/>
              </a:spcAft>
            </a:pPr>
            <a:r>
              <a:rPr lang="en-US" sz="2000" kern="1200" dirty="0">
                <a:latin typeface="Trebuchet MS" panose="020B0603020202020204" pitchFamily="34" charset="0"/>
              </a:rPr>
              <a:t>The safety profiles of eribulin, vinorelbine, capecitabine, and gemcitabine were consistent with that of TPC overall</a:t>
            </a:r>
            <a:r>
              <a:rPr lang="en-US" sz="2000" kern="1200" baseline="30000" dirty="0">
                <a:latin typeface="Trebuchet MS" panose="020B0603020202020204" pitchFamily="34" charset="0"/>
              </a:rPr>
              <a:t>1</a:t>
            </a:r>
          </a:p>
          <a:p>
            <a:pPr>
              <a:lnSpc>
                <a:spcPct val="100000"/>
              </a:lnSpc>
              <a:spcBef>
                <a:spcPts val="0"/>
              </a:spcBef>
              <a:spcAft>
                <a:spcPts val="1800"/>
              </a:spcAft>
            </a:pPr>
            <a:r>
              <a:rPr lang="en-US" sz="2000" kern="1200" dirty="0">
                <a:latin typeface="Trebuchet MS" panose="020B0603020202020204" pitchFamily="34" charset="0"/>
              </a:rPr>
              <a:t>These results confirm that SG should be considered as a new standard of care in patients with pretreated mTNBC</a:t>
            </a:r>
          </a:p>
        </p:txBody>
      </p:sp>
      <p:sp>
        <p:nvSpPr>
          <p:cNvPr id="5" name="Title 4"/>
          <p:cNvSpPr>
            <a:spLocks noGrp="1"/>
          </p:cNvSpPr>
          <p:nvPr>
            <p:ph type="title"/>
          </p:nvPr>
        </p:nvSpPr>
        <p:spPr/>
        <p:txBody>
          <a:bodyPr/>
          <a:lstStyle/>
          <a:p>
            <a:r>
              <a:rPr lang="en-US" dirty="0"/>
              <a:t>Conclusions</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sp>
        <p:nvSpPr>
          <p:cNvPr id="7" name="Text Placeholder 5">
            <a:extLst>
              <a:ext uri="{FF2B5EF4-FFF2-40B4-BE49-F238E27FC236}">
                <a16:creationId xmlns:a16="http://schemas.microsoft.com/office/drawing/2014/main" id="{D08C408A-5F41-1341-A426-46B9FDEC2B8D}"/>
              </a:ext>
            </a:extLst>
          </p:cNvPr>
          <p:cNvSpPr txBox="1">
            <a:spLocks/>
          </p:cNvSpPr>
          <p:nvPr/>
        </p:nvSpPr>
        <p:spPr>
          <a:xfrm>
            <a:off x="609876" y="6207486"/>
            <a:ext cx="10424160" cy="461665"/>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AE, adverse event; mTNBC, metastatic triple-negative breast cancer; ORR, objective response rate; OS, overall survival; PFS, progression-free survival; SG, sacituzumab govitecan; TPC, treatment of physician’s choice.</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1. Bardia A, et al. </a:t>
            </a:r>
            <a:r>
              <a:rPr kumimoji="0" lang="en-US" sz="800" b="0" i="1" u="none" strike="noStrike" kern="1200" cap="none" spc="0" normalizeH="0" baseline="0" noProof="0" dirty="0">
                <a:ln>
                  <a:noFill/>
                </a:ln>
                <a:solidFill>
                  <a:srgbClr val="54565B"/>
                </a:solidFill>
                <a:effectLst/>
                <a:uLnTx/>
                <a:uFillTx/>
                <a:latin typeface="Trebuchet MS"/>
                <a:ea typeface="+mn-ea"/>
                <a:cs typeface="+mn-cs"/>
              </a:rPr>
              <a:t>N Engl J Med</a:t>
            </a:r>
            <a:r>
              <a:rPr kumimoji="0" lang="en-US" sz="800" b="0" i="0" u="none" strike="noStrike" kern="1200" cap="none" spc="0" normalizeH="0" baseline="0" noProof="0" dirty="0">
                <a:ln>
                  <a:noFill/>
                </a:ln>
                <a:solidFill>
                  <a:srgbClr val="54565B"/>
                </a:solidFill>
                <a:effectLst/>
                <a:uLnTx/>
                <a:uFillTx/>
                <a:latin typeface="Trebuchet MS"/>
                <a:ea typeface="+mn-ea"/>
                <a:cs typeface="+mn-cs"/>
              </a:rPr>
              <a:t>. 2021;384:1529-1541.</a:t>
            </a:r>
          </a:p>
        </p:txBody>
      </p:sp>
    </p:spTree>
    <p:extLst>
      <p:ext uri="{BB962C8B-B14F-4D97-AF65-F5344CB8AC3E}">
        <p14:creationId xmlns:p14="http://schemas.microsoft.com/office/powerpoint/2010/main" val="1671496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54BB27-91FC-7593-091F-50C1A872F69B}"/>
              </a:ext>
            </a:extLst>
          </p:cNvPr>
          <p:cNvSpPr txBox="1"/>
          <p:nvPr/>
        </p:nvSpPr>
        <p:spPr>
          <a:xfrm>
            <a:off x="2273581" y="1748127"/>
            <a:ext cx="9370664"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Trodelvy</a:t>
            </a:r>
            <a:r>
              <a:rPr kumimoji="0" lang="sv-SE" sz="14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310EF036-2D90-15E8-71F2-CE932C5FE588}"/>
              </a:ext>
            </a:extLst>
          </p:cNvPr>
          <p:cNvSpPr txBox="1"/>
          <p:nvPr/>
        </p:nvSpPr>
        <p:spPr>
          <a:xfrm>
            <a:off x="2273581" y="2280624"/>
            <a:ext cx="8681291" cy="37610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05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endParaRPr kumimoji="0" lang="sv-SE" sz="105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err="1">
                <a:ln>
                  <a:noFill/>
                </a:ln>
                <a:solidFill>
                  <a:prstClr val="black"/>
                </a:solidFill>
                <a:effectLst/>
                <a:uLnTx/>
                <a:uFillTx/>
                <a:latin typeface="Calibri" panose="020F0502020204030204"/>
                <a:ea typeface="+mn-ea"/>
                <a:cs typeface="+mn-cs"/>
              </a:rPr>
              <a:t>Trodelvy</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200 mg pulver till koncentrat till infusionsvätska, lösning. Antineoplastiska medel. Antikropp-</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läkemedelskonjugat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Rx</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Indikationer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resektabel</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trippelnegativ bröstcancer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mTNBC</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som tidigare har fått två eller flera systemiska behandlingar, varav minst en av dem mot avancerad sjukdom.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resektabel</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hormonreceptor (HR)-positiv, HER2-negativ bröstcancer som har fått endokrinbaserad behandling och minst två ytterligare systemiska behandlingar för avancerad sjukdom.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Kontraindikationer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Överkänslighet mot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hjälpämne.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Varningar och försiktighet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Kan orsaka svår eller livshotande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neutropeni</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Det rekommenderas att patienternas blodvärden övervakas under behandlingen. Ska inte administreras om det absoluta antalet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neutrofiler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understiger 1 500/mm3 på dag 1 under någon cykel eller om antalet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neutrofiler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understiger 1 000/mm3 på dag 8 under någon cykel eller vid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feber. Kan orsaka svår diarré. Ska inte administreras vid diarré av grad 3–4. Kan orsaka svår eller livshotande överkänslighet. Premedicinering rekommenderas och noggrann observation med avseende på infusionsrelaterade reaktioner. Primärprofylax med granulocytkolonistimulerande faktor (G-CSF) bör övervägas med start i den första behandlingscykeln hos patienter med ökad risk för febril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neutropeni</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Överväg profylax i efterföljande behandlingscykler om det är kliniskt indicerat. Hantering av biverkningar kan innebära tillfälligt avbrott, dosminskning eller avbruten behandling av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För att förebygga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cytostatikainducerat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illamående och kräkningar rekommenderas förebyggande behandling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med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antiemetika</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Patienten måste övervakas under varje infusion och i minst 30 minuter efter varje infusion. Patienter med känd reducerad UGT1A1-aktivitet ska övervakas noga med avseende på biverkningar. Gravida kvinnor och fertila kvinnor ska informeras om den potentiella risken för foster.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Innehåller natrium, ska beaktas i relation till patientens totala natriumintag.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Innehavare av marknadsföringstillståndet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Gilead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Sciences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Ireland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För information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Kontakta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Gilead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Sciences Sweden AB, + 46 (0) 8 5057 1849. För fullständig information om dosering, varningar och försiktighet, interaktioner och biverkningar samt aktuell information om förpackningar och priser se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www.fass.se</a:t>
            </a:r>
            <a:endPar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Baserad på produktresumé: 06/2025</a:t>
            </a:r>
          </a:p>
        </p:txBody>
      </p:sp>
      <p:sp>
        <p:nvSpPr>
          <p:cNvPr id="3" name="TextBox 2">
            <a:extLst>
              <a:ext uri="{FF2B5EF4-FFF2-40B4-BE49-F238E27FC236}">
                <a16:creationId xmlns:a16="http://schemas.microsoft.com/office/drawing/2014/main" id="{13C73636-8E41-F9A0-63D5-7D65DBFEB427}"/>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SE-TRO-0188 Date of preparation Sept 2025</a:t>
            </a:r>
          </a:p>
        </p:txBody>
      </p:sp>
    </p:spTree>
    <p:extLst>
      <p:ext uri="{BB962C8B-B14F-4D97-AF65-F5344CB8AC3E}">
        <p14:creationId xmlns:p14="http://schemas.microsoft.com/office/powerpoint/2010/main" val="2656823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B0F7620-0E7C-AB48-9117-2E580F93F8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279" y="637899"/>
            <a:ext cx="1793826" cy="496752"/>
          </a:xfrm>
          <a:prstGeom prst="rect">
            <a:avLst/>
          </a:prstGeom>
        </p:spPr>
      </p:pic>
      <p:sp>
        <p:nvSpPr>
          <p:cNvPr id="10" name="Slide Number Placeholder 9"/>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sp>
        <p:nvSpPr>
          <p:cNvPr id="11" name="Content Placeholder 8">
            <a:extLst>
              <a:ext uri="{FF2B5EF4-FFF2-40B4-BE49-F238E27FC236}">
                <a16:creationId xmlns:a16="http://schemas.microsoft.com/office/drawing/2014/main" id="{80000A49-0FCB-9647-B094-7913EDC0E06B}"/>
              </a:ext>
            </a:extLst>
          </p:cNvPr>
          <p:cNvSpPr txBox="1">
            <a:spLocks/>
          </p:cNvSpPr>
          <p:nvPr/>
        </p:nvSpPr>
        <p:spPr>
          <a:xfrm>
            <a:off x="6493260" y="742110"/>
            <a:ext cx="5362944" cy="5373779"/>
          </a:xfrm>
          <a:prstGeom prst="rect">
            <a:avLst/>
          </a:prstGeom>
        </p:spPr>
        <p:txBody>
          <a:bodyPr vert="horz" wrap="square" lIns="91440" tIns="45720" rIns="91440" bIns="45720" rtlCol="0" anchor="ctr">
            <a:spAutoFit/>
          </a:bodyPr>
          <a:lstStyle>
            <a:lvl1pPr marL="0" indent="0" algn="l" defTabSz="914400" rtl="0" eaLnBrk="1" latinLnBrk="0" hangingPunct="1">
              <a:lnSpc>
                <a:spcPct val="80000"/>
              </a:lnSpc>
              <a:spcBef>
                <a:spcPts val="1200"/>
              </a:spcBef>
              <a:spcAft>
                <a:spcPts val="0"/>
              </a:spcAft>
              <a:buFont typeface="Arial" panose="020B0604020202020204" pitchFamily="34" charset="0"/>
              <a:buNone/>
              <a:defRPr sz="4000" b="0" i="0" kern="1600" spc="-50" baseline="0">
                <a:solidFill>
                  <a:schemeClr val="tx1"/>
                </a:solidFill>
                <a:latin typeface="+mj-lt"/>
                <a:ea typeface="+mn-ea"/>
                <a:cs typeface="Rockwell Nova Light" panose="02060303020205020403" pitchFamily="18" charset="0"/>
              </a:defRPr>
            </a:lvl1pPr>
            <a:lvl2pPr marL="512763" indent="-230188" algn="l" defTabSz="914400" rtl="0" eaLnBrk="1" latinLnBrk="0" hangingPunct="1">
              <a:lnSpc>
                <a:spcPct val="90000"/>
              </a:lnSpc>
              <a:spcBef>
                <a:spcPts val="600"/>
              </a:spcBef>
              <a:spcAft>
                <a:spcPts val="0"/>
              </a:spcAft>
              <a:buFont typeface="Apple Symbols" panose="02000000000000000000" pitchFamily="2" charset="-79"/>
              <a:buChar char="⎼"/>
              <a:tabLst/>
              <a:defRPr lang="en-US" sz="2200" b="0" i="0" kern="1600" spc="-50" baseline="0" dirty="0">
                <a:solidFill>
                  <a:schemeClr val="tx1"/>
                </a:solidFill>
                <a:latin typeface="+mn-lt"/>
                <a:ea typeface="+mn-ea"/>
                <a:cs typeface="+mn-cs"/>
              </a:defRPr>
            </a:lvl2pPr>
            <a:lvl3pPr marL="742950" indent="-225425" algn="l" defTabSz="914400" rtl="0" eaLnBrk="1" latinLnBrk="0" hangingPunct="1">
              <a:lnSpc>
                <a:spcPct val="90000"/>
              </a:lnSpc>
              <a:spcBef>
                <a:spcPts val="600"/>
              </a:spcBef>
              <a:spcAft>
                <a:spcPts val="0"/>
              </a:spcAft>
              <a:buFont typeface="Arial" panose="020B0604020202020204" pitchFamily="34" charset="0"/>
              <a:buChar char="•"/>
              <a:tabLst/>
              <a:defRPr lang="en-US" sz="2000" b="0" i="0" kern="1600" spc="-50" baseline="0" dirty="0">
                <a:solidFill>
                  <a:schemeClr val="tx1"/>
                </a:solidFill>
                <a:latin typeface="+mn-lt"/>
                <a:ea typeface="+mn-ea"/>
                <a:cs typeface="+mn-cs"/>
              </a:defRPr>
            </a:lvl3pPr>
            <a:lvl4pPr marL="974725" indent="-185738" algn="l" defTabSz="914400" rtl="0" eaLnBrk="1" latinLnBrk="0" hangingPunct="1">
              <a:lnSpc>
                <a:spcPct val="90000"/>
              </a:lnSpc>
              <a:spcBef>
                <a:spcPts val="600"/>
              </a:spcBef>
              <a:spcAft>
                <a:spcPts val="0"/>
              </a:spcAft>
              <a:buFont typeface="Apple Symbols" panose="02000000000000000000" pitchFamily="2" charset="-79"/>
              <a:buChar char="⎼"/>
              <a:tabLst/>
              <a:defRPr lang="en-US" sz="1800" b="0" i="0" kern="1600" spc="-50" baseline="0" dirty="0">
                <a:solidFill>
                  <a:schemeClr val="tx1"/>
                </a:solidFill>
                <a:latin typeface="+mn-lt"/>
                <a:ea typeface="+mn-ea"/>
                <a:cs typeface="+mn-cs"/>
              </a:defRPr>
            </a:lvl4pPr>
            <a:lvl5pPr marL="1255713" indent="-174625" algn="l" defTabSz="914400" rtl="0" eaLnBrk="1" latinLnBrk="0" hangingPunct="1">
              <a:lnSpc>
                <a:spcPct val="90000"/>
              </a:lnSpc>
              <a:spcBef>
                <a:spcPts val="600"/>
              </a:spcBef>
              <a:spcAft>
                <a:spcPts val="0"/>
              </a:spcAft>
              <a:buFont typeface="Apple Symbols" panose="02000000000000000000" pitchFamily="2" charset="-79"/>
              <a:buChar char="⎼"/>
              <a:tabLst/>
              <a:defRPr sz="1600" b="0" i="0" kern="1600" spc="-50" baseline="0">
                <a:solidFill>
                  <a:schemeClr val="tx1"/>
                </a:solidFill>
                <a:latin typeface="Trebuchet MS" panose="020B070302020209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200"/>
              </a:spcBef>
              <a:spcAft>
                <a:spcPts val="1200"/>
              </a:spcAft>
              <a:buClrTx/>
              <a:buSzTx/>
              <a:buFont typeface="Arial" panose="020B0604020202020204" pitchFamily="34" charset="0"/>
              <a:buNone/>
              <a:tabLst/>
              <a:defRPr/>
            </a:pPr>
            <a:r>
              <a:rPr kumimoji="0" lang="en-US" sz="1400" b="0" i="0" u="none" strike="noStrike" kern="1600" cap="none" spc="-50" normalizeH="0" baseline="0" noProof="0" dirty="0">
                <a:ln>
                  <a:noFill/>
                </a:ln>
                <a:solidFill>
                  <a:srgbClr val="54565B"/>
                </a:solidFill>
                <a:effectLst/>
                <a:uLnTx/>
                <a:uFillTx/>
                <a:latin typeface="Trebuchet MS"/>
                <a:ea typeface="+mn-ea"/>
              </a:rPr>
              <a:t>Poster 1077</a:t>
            </a:r>
          </a:p>
          <a:p>
            <a:pPr marL="0" marR="0" lvl="0" indent="0" algn="l" defTabSz="914400" rtl="0" eaLnBrk="1" fontAlgn="auto" latinLnBrk="0" hangingPunct="1">
              <a:lnSpc>
                <a:spcPct val="110000"/>
              </a:lnSpc>
              <a:spcBef>
                <a:spcPts val="0"/>
              </a:spcBef>
              <a:spcAft>
                <a:spcPts val="1200"/>
              </a:spcAft>
              <a:buClrTx/>
              <a:buSzTx/>
              <a:buFont typeface="Arial" panose="020B0604020202020204" pitchFamily="34" charset="0"/>
              <a:buNone/>
              <a:tabLst/>
              <a:defRPr/>
            </a:pPr>
            <a:r>
              <a:rPr kumimoji="0" lang="en-US" sz="2000" b="1" i="0" u="none" strike="noStrike" kern="1600" cap="none" spc="-50" normalizeH="0" baseline="0" noProof="0" dirty="0">
                <a:ln>
                  <a:noFill/>
                </a:ln>
                <a:solidFill>
                  <a:srgbClr val="54565B"/>
                </a:solidFill>
                <a:effectLst/>
                <a:uLnTx/>
                <a:uFillTx/>
                <a:latin typeface="Trebuchet MS"/>
                <a:ea typeface="+mn-ea"/>
              </a:rPr>
              <a:t>Assessment of Sacituzumab Govitecan vs Treatment of Physician’s Choice Cohort by Agent in the Phase 3 ASCENT Study of Patients With Metastatic Triple‑Negative Breast Cancer</a:t>
            </a:r>
          </a:p>
          <a:p>
            <a:pPr marL="0" marR="0" lvl="0" indent="0" algn="l" defTabSz="914400" rtl="0" eaLnBrk="1" fontAlgn="auto" latinLnBrk="0" hangingPunct="1">
              <a:lnSpc>
                <a:spcPct val="110000"/>
              </a:lnSpc>
              <a:spcBef>
                <a:spcPts val="0"/>
              </a:spcBef>
              <a:spcAft>
                <a:spcPts val="1200"/>
              </a:spcAft>
              <a:buClrTx/>
              <a:buSzTx/>
              <a:buFont typeface="Arial" panose="020B0604020202020204" pitchFamily="34" charset="0"/>
              <a:buNone/>
              <a:tabLst/>
              <a:defRPr/>
            </a:pP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Joyce O’Shaughnessy,</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Kevin Punie,</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2</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Mafalda Oliveira,</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3</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Filipa Lynce,</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4,5</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Sara M. Tolaney,</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5</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Florence Dalenc,</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6</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Priyanka Sharma,</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7</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Michaela Tsai,</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8</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Aditya Bardia,</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9</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Javier Cortés,</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10</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Michael Danso,</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11</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Stephanie Henry,</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12</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Alejandra Perez,</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13</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Sara A. Hurvitz,</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14</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Kevin Kalinsky,</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15</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Quan Hong,</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16</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Martin S. Olivo,</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16</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Loretta M. Itri,</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16</a:t>
            </a:r>
            <a:r>
              <a:rPr kumimoji="0" lang="en-US" sz="12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 and Hope S. Rugo</a:t>
            </a:r>
            <a:r>
              <a:rPr kumimoji="0" lang="en-US" sz="12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17</a:t>
            </a:r>
          </a:p>
          <a:p>
            <a:pPr marL="0" marR="0" lvl="0" indent="0" algn="l" defTabSz="914400" rtl="0" eaLnBrk="1" fontAlgn="auto" latinLnBrk="0" hangingPunct="1">
              <a:lnSpc>
                <a:spcPct val="110000"/>
              </a:lnSpc>
              <a:spcBef>
                <a:spcPts val="0"/>
              </a:spcBef>
              <a:spcAft>
                <a:spcPts val="1200"/>
              </a:spcAft>
              <a:buClrTx/>
              <a:buSzTx/>
              <a:buFont typeface="Arial" panose="020B0604020202020204" pitchFamily="34" charset="0"/>
              <a:buNone/>
              <a:tabLst/>
              <a:defRPr/>
            </a:pP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Baylor University Medical Center, Texas Oncology, US Oncology, Dallas, TX,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2</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Department of General Medical Oncology and Multidisciplinary Breast Centre, Leuven Cancer Institute, University Hospitals Leuven, Leuven, Belgium;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3</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Medical Oncology Department and Breast Cancer Group, Vall d’Hebron University Hospital and Vall d’Hebron Institute of Oncology (VHIO), Barcelona, Spain;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4</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Georgetown Lombardi Comprehensive Cancer Center, Washington, DC,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5</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Medical Oncology, Dana‑Farber Cancer Institute, Boston, MA,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6</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Institut Claudius Regaud, IUCT‑Oncopole, Toulouse, France;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7</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University of Kansas Medical Center, Westwood, KS,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8</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VPCI Oncology Research, Minneapolis, MN,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9</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Department of Hematology/Oncology, Massachusetts General Hospital Cancer Center, Harvard Medical School, Boston, MA,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10</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International Breast Cancer Center, Quiron Group, Barcelona, Spain;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11</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Virginia Oncology Associates, Norfolk and Virginia Beach, VA,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12</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Department of Oncology‑Hematology, Radiotherapy, and Nuclear Medicine, CHU UCL Namur, Namur, Belgium;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13</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Department of Medicine, University of Miami Miller School of Medicine, Miami, FL,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14</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Department of Medicine, Division of Hematology/Oncology, David Geffen School of Medicine, University of California, Los Angeles, Jonsson Comprehensive Cancer Center, Los Angeles, CA,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15</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Winship Cancer Institute, Emory University, Atlanta, GA, USA;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16</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Gilead Sciences, Inc, Morris Plains, NJ, USA; and </a:t>
            </a:r>
            <a:r>
              <a:rPr kumimoji="0" lang="en-US" sz="800" b="0" i="0" u="none" strike="noStrike" kern="1600" cap="none" spc="-50" normalizeH="0" baseline="3000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17</a:t>
            </a:r>
            <a:r>
              <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Department of Medicine, University of California San Francisco Helen Diller Family </a:t>
            </a:r>
            <a:r>
              <a:rPr kumimoji="0" lang="it-IT"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rPr>
              <a:t>Comprehensive Cancer Center, San Francisco, CA, USA</a:t>
            </a:r>
            <a:endParaRPr kumimoji="0" lang="en-U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Times New Roman" panose="02020603050405020304" pitchFamily="18" charset="0"/>
            </a:endParaRPr>
          </a:p>
        </p:txBody>
      </p:sp>
    </p:spTree>
    <p:extLst>
      <p:ext uri="{BB962C8B-B14F-4D97-AF65-F5344CB8AC3E}">
        <p14:creationId xmlns:p14="http://schemas.microsoft.com/office/powerpoint/2010/main" val="537790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5DB0607-EB83-E242-B745-9EEF46DD7922}"/>
              </a:ext>
            </a:extLst>
          </p:cNvPr>
          <p:cNvSpPr/>
          <p:nvPr/>
        </p:nvSpPr>
        <p:spPr>
          <a:xfrm>
            <a:off x="609597" y="1418253"/>
            <a:ext cx="10898191" cy="4548831"/>
          </a:xfrm>
          <a:prstGeom prst="rect">
            <a:avLst/>
          </a:prstGeom>
          <a:noFill/>
        </p:spPr>
        <p:txBody>
          <a:bodyPr wrap="square">
            <a:noAutofit/>
          </a:bodyPr>
          <a:lstStyle/>
          <a:p>
            <a:pPr marL="284163" marR="0" lvl="0" indent="-28416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54565B"/>
                </a:solidFill>
                <a:effectLst/>
                <a:uLnTx/>
                <a:uFillTx/>
                <a:latin typeface="Trebuchet MS"/>
                <a:ea typeface="+mn-ea"/>
                <a:cs typeface="+mn-cs"/>
              </a:rPr>
              <a:t>mTNBC is a </a:t>
            </a:r>
            <a:r>
              <a:rPr kumimoji="0" lang="en-US" sz="1800" b="0" i="0" u="none" strike="noStrike" kern="1200" cap="none" spc="0" normalizeH="0" baseline="0" noProof="0" dirty="0">
                <a:ln>
                  <a:noFill/>
                </a:ln>
                <a:solidFill>
                  <a:srgbClr val="595959"/>
                </a:solidFill>
                <a:effectLst/>
                <a:uLnTx/>
                <a:uFillTx/>
                <a:latin typeface="Trebuchet MS"/>
                <a:ea typeface="+mn-ea"/>
                <a:cs typeface="+mn-cs"/>
              </a:rPr>
              <a:t>heterogeneous</a:t>
            </a:r>
            <a:r>
              <a:rPr kumimoji="0" lang="en-US" sz="1800" b="0" i="0" u="none" strike="noStrike" kern="1200" cap="none" spc="0" normalizeH="0" baseline="0" noProof="0" dirty="0">
                <a:ln>
                  <a:noFill/>
                </a:ln>
                <a:solidFill>
                  <a:srgbClr val="54565B"/>
                </a:solidFill>
                <a:effectLst/>
                <a:uLnTx/>
                <a:uFillTx/>
                <a:latin typeface="Trebuchet MS"/>
                <a:ea typeface="+mn-ea"/>
                <a:cs typeface="+mn-cs"/>
              </a:rPr>
              <a:t> disease with few treatment options and poor outcomes</a:t>
            </a:r>
            <a:r>
              <a:rPr kumimoji="0" lang="en-US" sz="1800" b="0" i="0" u="none" strike="noStrike" kern="1200" cap="none" spc="0" normalizeH="0" baseline="30000" noProof="0" dirty="0">
                <a:ln>
                  <a:noFill/>
                </a:ln>
                <a:solidFill>
                  <a:srgbClr val="54565B"/>
                </a:solidFill>
                <a:effectLst/>
                <a:uLnTx/>
                <a:uFillTx/>
                <a:latin typeface="Trebuchet MS"/>
                <a:ea typeface="+mn-ea"/>
                <a:cs typeface="+mn-cs"/>
              </a:rPr>
              <a:t>1-3</a:t>
            </a:r>
          </a:p>
          <a:p>
            <a:pPr marL="284163" marR="0" lvl="0" indent="-284163"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54565B"/>
                </a:solidFill>
                <a:effectLst/>
                <a:uLnTx/>
                <a:uFillTx/>
                <a:latin typeface="Trebuchet MS"/>
                <a:ea typeface="+mn-ea"/>
                <a:cs typeface="+mn-cs"/>
              </a:rPr>
              <a:t>Single-agent chemotherapy remains standard for previously treated mTNBC, but is associated with low response rates (&lt;20%) and short median PFS (2-3 months)</a:t>
            </a:r>
            <a:r>
              <a:rPr kumimoji="0" lang="en-US" sz="1800" b="0" i="0" u="none" strike="noStrike" kern="1200" cap="none" spc="0" normalizeH="0" baseline="30000" noProof="0" dirty="0">
                <a:ln>
                  <a:noFill/>
                </a:ln>
                <a:solidFill>
                  <a:srgbClr val="54565B"/>
                </a:solidFill>
                <a:effectLst/>
                <a:uLnTx/>
                <a:uFillTx/>
                <a:latin typeface="Trebuchet MS"/>
                <a:ea typeface="+mn-ea"/>
                <a:cs typeface="+mn-cs"/>
              </a:rPr>
              <a:t>4-9</a:t>
            </a:r>
          </a:p>
          <a:p>
            <a:pPr marL="742950" marR="0" lvl="1" indent="-285750" algn="l" defTabSz="914400" rtl="0" eaLnBrk="1" fontAlgn="auto" latinLnBrk="0" hangingPunct="1">
              <a:lnSpc>
                <a:spcPct val="100000"/>
              </a:lnSpc>
              <a:spcBef>
                <a:spcPts val="0"/>
              </a:spcBef>
              <a:spcAft>
                <a:spcPts val="1200"/>
              </a:spcAft>
              <a:buClrTx/>
              <a:buSzTx/>
              <a:buFont typeface="Trebuchet MS" panose="020B0603020202020204" pitchFamily="34" charset="0"/>
              <a:buChar char="—"/>
              <a:tabLst/>
              <a:defRPr/>
            </a:pPr>
            <a:r>
              <a:rPr kumimoji="0" lang="en-US" sz="1600" b="0" i="0" u="none" strike="noStrike" kern="1200" cap="none" spc="0" normalizeH="0" baseline="0" noProof="0" dirty="0">
                <a:ln>
                  <a:noFill/>
                </a:ln>
                <a:solidFill>
                  <a:srgbClr val="54565B"/>
                </a:solidFill>
                <a:effectLst/>
                <a:uLnTx/>
                <a:uFillTx/>
                <a:latin typeface="Trebuchet MS"/>
                <a:ea typeface="+mn-ea"/>
                <a:cs typeface="+mn-cs"/>
              </a:rPr>
              <a:t>Eribulin is commonly used as monotherapy for previously treated mTNBC, but median PFS remains poor </a:t>
            </a:r>
            <a:br>
              <a:rPr kumimoji="0" lang="en-US" sz="1600" b="0" i="0" u="none" strike="noStrike" kern="1200" cap="none" spc="0" normalizeH="0" baseline="0" noProof="0" dirty="0">
                <a:ln>
                  <a:noFill/>
                </a:ln>
                <a:solidFill>
                  <a:srgbClr val="54565B"/>
                </a:solidFill>
                <a:effectLst/>
                <a:uLnTx/>
                <a:uFillTx/>
                <a:latin typeface="Trebuchet MS"/>
                <a:ea typeface="+mn-ea"/>
                <a:cs typeface="+mn-cs"/>
              </a:rPr>
            </a:br>
            <a:r>
              <a:rPr kumimoji="0" lang="en-US" sz="1600" b="0" i="0" u="none" strike="noStrike" kern="1200" cap="none" spc="0" normalizeH="0" baseline="0" noProof="0" dirty="0">
                <a:ln>
                  <a:noFill/>
                </a:ln>
                <a:solidFill>
                  <a:srgbClr val="54565B"/>
                </a:solidFill>
                <a:effectLst/>
                <a:uLnTx/>
                <a:uFillTx/>
                <a:latin typeface="Trebuchet MS"/>
                <a:ea typeface="+mn-ea"/>
                <a:cs typeface="+mn-cs"/>
              </a:rPr>
              <a:t>(&lt;3 months) </a:t>
            </a:r>
          </a:p>
          <a:p>
            <a:pPr marL="284163" marR="0" lvl="0" indent="-28416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54565B"/>
                </a:solidFill>
                <a:effectLst/>
                <a:uLnTx/>
                <a:uFillTx/>
                <a:latin typeface="Trebuchet MS"/>
                <a:ea typeface="+mn-ea"/>
                <a:cs typeface="+mn-cs"/>
              </a:rPr>
              <a:t>ASCENT is a Phase 3 trial of SG vs single‑agent TPC, which included </a:t>
            </a:r>
            <a:r>
              <a:rPr kumimoji="0" lang="en-US" sz="1800" b="1" i="0" u="none" strike="noStrike" kern="1200" cap="none" spc="0" normalizeH="0" baseline="0" noProof="0" dirty="0">
                <a:ln>
                  <a:noFill/>
                </a:ln>
                <a:solidFill>
                  <a:srgbClr val="54565B"/>
                </a:solidFill>
                <a:effectLst/>
                <a:uLnTx/>
                <a:uFillTx/>
                <a:latin typeface="Trebuchet MS"/>
                <a:ea typeface="+mn-ea"/>
                <a:cs typeface="+mn-cs"/>
              </a:rPr>
              <a:t>eribulin, vinorelbine, gemcitabine, or capecitabine</a:t>
            </a:r>
            <a:r>
              <a:rPr kumimoji="0" lang="en-US" sz="1800" b="0" i="0" u="none" strike="noStrike" kern="1200" cap="none" spc="0" normalizeH="0" baseline="0" noProof="0" dirty="0">
                <a:ln>
                  <a:noFill/>
                </a:ln>
                <a:solidFill>
                  <a:srgbClr val="54565B"/>
                </a:solidFill>
                <a:effectLst/>
                <a:uLnTx/>
                <a:uFillTx/>
                <a:latin typeface="Trebuchet MS"/>
                <a:ea typeface="+mn-ea"/>
                <a:cs typeface="+mn-cs"/>
              </a:rPr>
              <a:t> (Figure 2)</a:t>
            </a:r>
          </a:p>
          <a:p>
            <a:pPr marL="284163" marR="0" lvl="0" indent="-284163"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54565B"/>
                </a:solidFill>
                <a:effectLst/>
                <a:uLnTx/>
                <a:uFillTx/>
                <a:latin typeface="Trebuchet MS"/>
                <a:ea typeface="+mn-ea"/>
                <a:cs typeface="+mn-cs"/>
              </a:rPr>
              <a:t>Efficacy outcomes were assessed in the BMNeg population for each agent </a:t>
            </a:r>
          </a:p>
          <a:p>
            <a:pPr marL="633413" marR="0" lvl="1" indent="-285750" algn="l" defTabSz="914400" rtl="0" eaLnBrk="1" fontAlgn="auto" latinLnBrk="0" hangingPunct="1">
              <a:lnSpc>
                <a:spcPct val="100000"/>
              </a:lnSpc>
              <a:spcBef>
                <a:spcPts val="0"/>
              </a:spcBef>
              <a:spcAft>
                <a:spcPts val="600"/>
              </a:spcAft>
              <a:buClrTx/>
              <a:buSzTx/>
              <a:buFont typeface="Trebuchet MS" panose="020B0603020202020204" pitchFamily="34" charset="0"/>
              <a:buChar char="—"/>
              <a:tabLst/>
              <a:defRPr/>
            </a:pPr>
            <a:r>
              <a:rPr kumimoji="0" lang="en-US" sz="1600" b="0" i="0" u="none" strike="noStrike" kern="1200" cap="none" spc="0" normalizeH="0" baseline="0" noProof="0" dirty="0">
                <a:ln>
                  <a:noFill/>
                </a:ln>
                <a:solidFill>
                  <a:srgbClr val="54565B"/>
                </a:solidFill>
                <a:effectLst/>
                <a:uLnTx/>
                <a:uFillTx/>
                <a:latin typeface="Trebuchet MS"/>
                <a:ea typeface="+mn-ea"/>
                <a:cs typeface="+mn-cs"/>
              </a:rPr>
              <a:t>PFS (primary endpoint) and ORR were assessed by BICR per RECIST 1.1 </a:t>
            </a:r>
          </a:p>
          <a:p>
            <a:pPr marL="633413" marR="0" lvl="1" indent="-285750" algn="l" defTabSz="914400" rtl="0" eaLnBrk="1" fontAlgn="auto" latinLnBrk="0" hangingPunct="1">
              <a:lnSpc>
                <a:spcPct val="100000"/>
              </a:lnSpc>
              <a:spcBef>
                <a:spcPts val="0"/>
              </a:spcBef>
              <a:spcAft>
                <a:spcPts val="1200"/>
              </a:spcAft>
              <a:buClrTx/>
              <a:buSzTx/>
              <a:buFont typeface="Trebuchet MS" panose="020B0603020202020204" pitchFamily="34" charset="0"/>
              <a:buChar char="—"/>
              <a:tabLst/>
              <a:defRPr/>
            </a:pPr>
            <a:r>
              <a:rPr kumimoji="0" lang="en-US" sz="1600" b="0" i="0" u="none" strike="noStrike" kern="1200" cap="none" spc="0" normalizeH="0" baseline="0" noProof="0" dirty="0">
                <a:ln>
                  <a:noFill/>
                </a:ln>
                <a:solidFill>
                  <a:srgbClr val="54565B"/>
                </a:solidFill>
                <a:effectLst/>
                <a:uLnTx/>
                <a:uFillTx/>
                <a:latin typeface="Trebuchet MS"/>
                <a:ea typeface="+mn-ea"/>
                <a:cs typeface="+mn-cs"/>
              </a:rPr>
              <a:t>Secondary endpoints were ORR per RECIST 1.1, DOR, OS, and safety</a:t>
            </a:r>
            <a:endParaRPr kumimoji="0" lang="en-US" sz="1800" b="0" i="0" u="none" strike="noStrike" kern="1200" cap="none" spc="0" normalizeH="0" baseline="0" noProof="0" dirty="0">
              <a:ln>
                <a:noFill/>
              </a:ln>
              <a:solidFill>
                <a:srgbClr val="54565B"/>
              </a:solidFill>
              <a:effectLst/>
              <a:uLnTx/>
              <a:uFillTx/>
              <a:latin typeface="Trebuchet MS"/>
              <a:ea typeface="+mn-ea"/>
              <a:cs typeface="+mn-cs"/>
            </a:endParaRPr>
          </a:p>
          <a:p>
            <a:pPr marL="284163" marR="0" lvl="0" indent="-284163"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54565B"/>
                </a:solidFill>
                <a:effectLst/>
                <a:uLnTx/>
                <a:uFillTx/>
                <a:latin typeface="Trebuchet MS"/>
                <a:ea typeface="+mn-ea"/>
                <a:cs typeface="+mn-cs"/>
              </a:rPr>
              <a:t>Safety outcomes were assessed in the population of patients who received ≥1 dose of study treatment</a:t>
            </a:r>
            <a:r>
              <a:rPr kumimoji="0" lang="en-US" sz="1800" b="0" i="0" u="none" strike="noStrike" kern="1200" cap="none" spc="0" normalizeH="0" baseline="0" noProof="0" dirty="0">
                <a:ln>
                  <a:noFill/>
                </a:ln>
                <a:solidFill>
                  <a:srgbClr val="54565B"/>
                </a:solidFill>
                <a:effectLst/>
                <a:uLnTx/>
                <a:uFillTx/>
                <a:latin typeface="Trebuchet MS"/>
                <a:ea typeface="+mn-ea"/>
                <a:cs typeface="+mn-cs"/>
              </a:rPr>
              <a:t> (safety population) </a:t>
            </a:r>
            <a:r>
              <a:rPr kumimoji="0" lang="en-US" sz="1800" b="1" i="0" u="none" strike="noStrike" kern="1200" cap="none" spc="0" normalizeH="0" baseline="0" noProof="0" dirty="0">
                <a:ln>
                  <a:noFill/>
                </a:ln>
                <a:solidFill>
                  <a:srgbClr val="54565B"/>
                </a:solidFill>
                <a:effectLst/>
                <a:uLnTx/>
                <a:uFillTx/>
                <a:latin typeface="Trebuchet MS"/>
                <a:ea typeface="+mn-ea"/>
                <a:cs typeface="+mn-cs"/>
              </a:rPr>
              <a:t>for each agent</a:t>
            </a:r>
          </a:p>
          <a:p>
            <a:pPr marL="284163" marR="0" lvl="0" indent="-284163"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54565B"/>
                </a:solidFill>
                <a:effectLst/>
                <a:uLnTx/>
                <a:uFillTx/>
                <a:latin typeface="Trebuchet MS"/>
                <a:ea typeface="+mn-ea"/>
                <a:cs typeface="+mn-cs"/>
              </a:rPr>
              <a:t>Data cutoff for analysis is March 11, 2020</a:t>
            </a:r>
            <a:endParaRPr kumimoji="0" lang="en-US" sz="1800" b="0" i="1" u="none" strike="noStrike" kern="1200" cap="none" spc="0" normalizeH="0" baseline="0" noProof="0" dirty="0">
              <a:ln>
                <a:noFill/>
              </a:ln>
              <a:solidFill>
                <a:srgbClr val="54565B"/>
              </a:solidFill>
              <a:effectLst/>
              <a:uLnTx/>
              <a:uFillTx/>
              <a:latin typeface="Trebuchet MS"/>
              <a:ea typeface="+mn-ea"/>
              <a:cs typeface="+mn-cs"/>
            </a:endParaRP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54565B"/>
              </a:solidFill>
              <a:effectLst/>
              <a:uLnTx/>
              <a:uFillTx/>
              <a:latin typeface="Trebuchet MS"/>
              <a:ea typeface="+mn-ea"/>
              <a:cs typeface="+mn-cs"/>
            </a:endParaRPr>
          </a:p>
        </p:txBody>
      </p:sp>
      <p:sp>
        <p:nvSpPr>
          <p:cNvPr id="3" name="Title 2"/>
          <p:cNvSpPr>
            <a:spLocks noGrp="1"/>
          </p:cNvSpPr>
          <p:nvPr>
            <p:ph type="title"/>
          </p:nvPr>
        </p:nvSpPr>
        <p:spPr/>
        <p:txBody>
          <a:bodyPr/>
          <a:lstStyle/>
          <a:p>
            <a:r>
              <a:rPr lang="en-US" dirty="0"/>
              <a:t>Methods</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sp>
        <p:nvSpPr>
          <p:cNvPr id="5" name="Text Placeholder 5">
            <a:extLst>
              <a:ext uri="{FF2B5EF4-FFF2-40B4-BE49-F238E27FC236}">
                <a16:creationId xmlns:a16="http://schemas.microsoft.com/office/drawing/2014/main" id="{D4FB2C52-7540-6B42-890F-CECD7E2497FE}"/>
              </a:ext>
            </a:extLst>
          </p:cNvPr>
          <p:cNvSpPr txBox="1">
            <a:spLocks/>
          </p:cNvSpPr>
          <p:nvPr/>
        </p:nvSpPr>
        <p:spPr>
          <a:xfrm>
            <a:off x="609874" y="5961265"/>
            <a:ext cx="11064240" cy="707886"/>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BICR, blind independent central review; BMNeg, brain metastases-negative; DOR, duration of response; mTNBC, metastatic triple-negative breast cancer; ORR, objective response rate; OS, overall survival; PFS, progression-free survival; RECIST 1.1, Response Evaluation Criteria in Solid Tumors, version 1.1; SG, sacituzumab govitecan; TPC, treatment of physician’s choice.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1. Berrocal JK,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Am J Hematol Oncol</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2017;13:16-19. 2. Kohler BA,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J Natl Cancer Inst</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2015;107:djv048. 3. Plasilova ML,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Medicine</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2016;95:35(e4614). 4. Perez EA,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Breast Cancer Res Treat</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2010;121:261-2715. </a:t>
            </a:r>
            <a:b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b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5. Brufsky A,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Breast Cancer Res Treat</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2012;133:1067-1075. 6. Pivot X,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Ann Oncol</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2016;27:1525-1531. 7. Park IH,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Cancer Res Treat</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2019;51:43-52. 8. Cortes J,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Ann Oncol </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(ESMO). 2019;30:v859-v860 (abstract LBA21). 9. Twelves C,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Breast Cancer Res Treat</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2014;148:553-561. </a:t>
            </a:r>
            <a:endParaRPr kumimoji="0" lang="en-US" sz="800" b="0" i="0" u="none" strike="sngStrike" kern="1200" cap="none" spc="0" normalizeH="0" baseline="0" noProof="0" dirty="0">
              <a:ln>
                <a:noFill/>
              </a:ln>
              <a:solidFill>
                <a:srgbClr val="54565B"/>
              </a:solidFill>
              <a:effectLst/>
              <a:uLnTx/>
              <a:uFillTx/>
              <a:latin typeface="Trebuchet MS"/>
              <a:ea typeface="Helvetica" charset="0"/>
              <a:cs typeface="Arial" panose="020B0604020202020204" pitchFamily="34" charset="0"/>
            </a:endParaRPr>
          </a:p>
        </p:txBody>
      </p:sp>
    </p:spTree>
    <p:extLst>
      <p:ext uri="{BB962C8B-B14F-4D97-AF65-F5344CB8AC3E}">
        <p14:creationId xmlns:p14="http://schemas.microsoft.com/office/powerpoint/2010/main" val="3596102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4CD55924-F81D-C040-BCAD-258A3F2E8B7D}"/>
              </a:ext>
            </a:extLst>
          </p:cNvPr>
          <p:cNvGrpSpPr/>
          <p:nvPr/>
        </p:nvGrpSpPr>
        <p:grpSpPr>
          <a:xfrm>
            <a:off x="2775362" y="1672340"/>
            <a:ext cx="6429305" cy="2617789"/>
            <a:chOff x="3171895" y="1609707"/>
            <a:chExt cx="6429305" cy="2617789"/>
          </a:xfrm>
        </p:grpSpPr>
        <p:sp>
          <p:nvSpPr>
            <p:cNvPr id="4" name="Rounded Rectangle 12">
              <a:extLst>
                <a:ext uri="{FF2B5EF4-FFF2-40B4-BE49-F238E27FC236}">
                  <a16:creationId xmlns:a16="http://schemas.microsoft.com/office/drawing/2014/main" id="{1607A459-89EE-43A0-8E4B-3E65DDCAA84D}"/>
                </a:ext>
              </a:extLst>
            </p:cNvPr>
            <p:cNvSpPr/>
            <p:nvPr/>
          </p:nvSpPr>
          <p:spPr>
            <a:xfrm>
              <a:off x="3958599" y="2225940"/>
              <a:ext cx="473745" cy="1385322"/>
            </a:xfrm>
            <a:custGeom>
              <a:avLst/>
              <a:gdLst>
                <a:gd name="connsiteX0" fmla="*/ 0 w 1000125"/>
                <a:gd name="connsiteY0" fmla="*/ 0 h 1000125"/>
                <a:gd name="connsiteX1" fmla="*/ 0 w 1000125"/>
                <a:gd name="connsiteY1" fmla="*/ 0 h 1000125"/>
                <a:gd name="connsiteX2" fmla="*/ 1000125 w 1000125"/>
                <a:gd name="connsiteY2" fmla="*/ 0 h 1000125"/>
                <a:gd name="connsiteX3" fmla="*/ 1000125 w 1000125"/>
                <a:gd name="connsiteY3" fmla="*/ 0 h 1000125"/>
                <a:gd name="connsiteX4" fmla="*/ 1000125 w 1000125"/>
                <a:gd name="connsiteY4" fmla="*/ 1000125 h 1000125"/>
                <a:gd name="connsiteX5" fmla="*/ 1000125 w 1000125"/>
                <a:gd name="connsiteY5" fmla="*/ 1000125 h 1000125"/>
                <a:gd name="connsiteX6" fmla="*/ 0 w 1000125"/>
                <a:gd name="connsiteY6" fmla="*/ 1000125 h 1000125"/>
                <a:gd name="connsiteX7" fmla="*/ 0 w 1000125"/>
                <a:gd name="connsiteY7" fmla="*/ 1000125 h 1000125"/>
                <a:gd name="connsiteX8" fmla="*/ 0 w 1000125"/>
                <a:gd name="connsiteY8" fmla="*/ 0 h 1000125"/>
                <a:gd name="connsiteX0dup0" fmla="*/ 1000125 w 1091565"/>
                <a:gd name="connsiteY0dup0" fmla="*/ 1000125 h 1000125"/>
                <a:gd name="connsiteX1dup0" fmla="*/ 1000125 w 1091565"/>
                <a:gd name="connsiteY1dup0" fmla="*/ 1000125 h 1000125"/>
                <a:gd name="connsiteX2dup0" fmla="*/ 0 w 1091565"/>
                <a:gd name="connsiteY2dup0" fmla="*/ 1000125 h 1000125"/>
                <a:gd name="connsiteX3dup0" fmla="*/ 0 w 1091565"/>
                <a:gd name="connsiteY3dup0" fmla="*/ 1000125 h 1000125"/>
                <a:gd name="connsiteX4dup0" fmla="*/ 0 w 1091565"/>
                <a:gd name="connsiteY4dup0" fmla="*/ 0 h 1000125"/>
                <a:gd name="connsiteX5dup0" fmla="*/ 0 w 1091565"/>
                <a:gd name="connsiteY5dup0" fmla="*/ 0 h 1000125"/>
                <a:gd name="connsiteX6dup0" fmla="*/ 1000125 w 1091565"/>
                <a:gd name="connsiteY6dup0" fmla="*/ 0 h 1000125"/>
                <a:gd name="connsiteX7dup0" fmla="*/ 1091565 w 1091565"/>
                <a:gd name="connsiteY7dup0" fmla="*/ 91440 h 1000125"/>
                <a:gd name="connsiteX0dup0dup1" fmla="*/ 1000125 w 1000125"/>
                <a:gd name="connsiteY0dup0dup1" fmla="*/ 1000125 h 1000125"/>
                <a:gd name="connsiteX1dup0dup1" fmla="*/ 1000125 w 1000125"/>
                <a:gd name="connsiteY1dup0dup1" fmla="*/ 1000125 h 1000125"/>
                <a:gd name="connsiteX2dup0dup1" fmla="*/ 0 w 1000125"/>
                <a:gd name="connsiteY2dup0dup1" fmla="*/ 1000125 h 1000125"/>
                <a:gd name="connsiteX3dup0dup1" fmla="*/ 0 w 1000125"/>
                <a:gd name="connsiteY3dup0dup1" fmla="*/ 1000125 h 1000125"/>
                <a:gd name="connsiteX4dup0dup1" fmla="*/ 0 w 1000125"/>
                <a:gd name="connsiteY4dup0dup1" fmla="*/ 0 h 1000125"/>
                <a:gd name="connsiteX5dup0dup1" fmla="*/ 0 w 1000125"/>
                <a:gd name="connsiteY5dup0dup1" fmla="*/ 0 h 1000125"/>
                <a:gd name="connsiteX6dup0dup1" fmla="*/ 1000125 w 1000125"/>
                <a:gd name="connsiteY6dup0dup1" fmla="*/ 0 h 1000125"/>
              </a:gdLst>
              <a:ahLst/>
              <a:cxnLst>
                <a:cxn ang="0">
                  <a:pos x="connsiteX0dup0dup1" y="connsiteY0dup0dup1"/>
                </a:cxn>
                <a:cxn ang="0">
                  <a:pos x="connsiteX1dup0dup1" y="connsiteY1dup0dup1"/>
                </a:cxn>
                <a:cxn ang="0">
                  <a:pos x="connsiteX2dup0dup1" y="connsiteY2dup0dup1"/>
                </a:cxn>
                <a:cxn ang="0">
                  <a:pos x="connsiteX3dup0dup1" y="connsiteY3dup0dup1"/>
                </a:cxn>
                <a:cxn ang="0">
                  <a:pos x="connsiteX4dup0dup1" y="connsiteY4dup0dup1"/>
                </a:cxn>
                <a:cxn ang="0">
                  <a:pos x="connsiteX5dup0dup1" y="connsiteY5dup0dup1"/>
                </a:cxn>
                <a:cxn ang="0">
                  <a:pos x="connsiteX6dup0dup1" y="connsiteY6dup0dup1"/>
                </a:cxn>
              </a:cxnLst>
              <a:rect l="l" t="t" r="r" b="b"/>
              <a:pathLst>
                <a:path w="1000125" h="1000125">
                  <a:moveTo>
                    <a:pt x="1000125" y="1000125"/>
                  </a:moveTo>
                  <a:lnTo>
                    <a:pt x="1000125" y="1000125"/>
                  </a:lnTo>
                  <a:lnTo>
                    <a:pt x="0" y="1000125"/>
                  </a:lnTo>
                  <a:lnTo>
                    <a:pt x="0" y="1000125"/>
                  </a:lnTo>
                  <a:lnTo>
                    <a:pt x="0" y="0"/>
                  </a:lnTo>
                  <a:lnTo>
                    <a:pt x="0" y="0"/>
                  </a:lnTo>
                  <a:lnTo>
                    <a:pt x="1000125" y="0"/>
                  </a:lnTo>
                </a:path>
              </a:pathLst>
            </a:custGeom>
            <a:noFill/>
            <a:ln w="28575" cap="flat" cmpd="sng" algn="ctr">
              <a:solidFill>
                <a:srgbClr val="000000"/>
              </a:solidFill>
              <a:prstDash val="solid"/>
              <a:headEnd type="triangle" w="med" len="med"/>
              <a:tailEnd type="triangle" w="med" len="med"/>
            </a:ln>
          </p:spPr>
          <p:txBody>
            <a:bodyPr rtlCol="0" anchor="ctr"/>
            <a:lstStyle/>
            <a:p>
              <a:pPr marL="0" marR="0" lvl="0" indent="0" algn="ctr" defTabSz="609463" rtl="0" eaLnBrk="1" fontAlgn="auto" latinLnBrk="0" hangingPunct="1">
                <a:lnSpc>
                  <a:spcPct val="100000"/>
                </a:lnSpc>
                <a:spcBef>
                  <a:spcPts val="0"/>
                </a:spcBef>
                <a:spcAft>
                  <a:spcPts val="0"/>
                </a:spcAft>
                <a:buClrTx/>
                <a:buSzTx/>
                <a:buFontTx/>
                <a:buNone/>
                <a:tabLst/>
                <a:defRPr/>
              </a:pPr>
              <a:endParaRPr kumimoji="0" lang="en-US" sz="2200" b="0" i="0" u="none" strike="noStrike" kern="0" cap="none" spc="0" normalizeH="0" baseline="0" noProof="0" dirty="0">
                <a:ln>
                  <a:noFill/>
                </a:ln>
                <a:solidFill>
                  <a:srgbClr val="15233F"/>
                </a:solidFill>
                <a:effectLst/>
                <a:uLnTx/>
                <a:uFillTx/>
                <a:latin typeface="Trebuchet MS" panose="020B0703020202090204" pitchFamily="34" charset="0"/>
                <a:ea typeface="+mn-ea"/>
                <a:cs typeface="Arial" panose="020B0604020202020204" pitchFamily="34" charset="0"/>
              </a:endParaRPr>
            </a:p>
          </p:txBody>
        </p:sp>
        <p:cxnSp>
          <p:nvCxnSpPr>
            <p:cNvPr id="6" name="Straight Connector 5">
              <a:extLst>
                <a:ext uri="{FF2B5EF4-FFF2-40B4-BE49-F238E27FC236}">
                  <a16:creationId xmlns:a16="http://schemas.microsoft.com/office/drawing/2014/main" id="{E5C194E4-0AAD-4CFD-A40F-CF367A2B774D}"/>
                </a:ext>
              </a:extLst>
            </p:cNvPr>
            <p:cNvCxnSpPr>
              <a:cxnSpLocks/>
            </p:cNvCxnSpPr>
            <p:nvPr/>
          </p:nvCxnSpPr>
          <p:spPr>
            <a:xfrm flipH="1">
              <a:off x="3171895" y="2918601"/>
              <a:ext cx="1055968" cy="0"/>
            </a:xfrm>
            <a:prstGeom prst="line">
              <a:avLst/>
            </a:prstGeom>
            <a:noFill/>
            <a:ln w="28575" cap="flat" cmpd="sng" algn="ctr">
              <a:solidFill>
                <a:srgbClr val="000000"/>
              </a:solidFill>
              <a:prstDash val="solid"/>
            </a:ln>
          </p:spPr>
        </p:cxnSp>
        <p:cxnSp>
          <p:nvCxnSpPr>
            <p:cNvPr id="8" name="Straight Connector 7">
              <a:extLst>
                <a:ext uri="{FF2B5EF4-FFF2-40B4-BE49-F238E27FC236}">
                  <a16:creationId xmlns:a16="http://schemas.microsoft.com/office/drawing/2014/main" id="{9BB18169-6139-4362-9B27-C901BEE52941}"/>
                </a:ext>
              </a:extLst>
            </p:cNvPr>
            <p:cNvCxnSpPr>
              <a:cxnSpLocks/>
            </p:cNvCxnSpPr>
            <p:nvPr/>
          </p:nvCxnSpPr>
          <p:spPr>
            <a:xfrm>
              <a:off x="8292226" y="2918601"/>
              <a:ext cx="1308974" cy="0"/>
            </a:xfrm>
            <a:prstGeom prst="line">
              <a:avLst/>
            </a:prstGeom>
            <a:noFill/>
            <a:ln w="28575" cap="flat" cmpd="sng" algn="ctr">
              <a:solidFill>
                <a:srgbClr val="000000"/>
              </a:solidFill>
              <a:prstDash val="solid"/>
              <a:headEnd type="none" w="med" len="med"/>
              <a:tailEnd type="triangle" w="med" len="med"/>
            </a:ln>
          </p:spPr>
        </p:cxnSp>
        <p:sp>
          <p:nvSpPr>
            <p:cNvPr id="9" name="Rounded Rectangle 12">
              <a:extLst>
                <a:ext uri="{FF2B5EF4-FFF2-40B4-BE49-F238E27FC236}">
                  <a16:creationId xmlns:a16="http://schemas.microsoft.com/office/drawing/2014/main" id="{94455CA3-C52B-4F90-B1B8-4B314124E278}"/>
                </a:ext>
              </a:extLst>
            </p:cNvPr>
            <p:cNvSpPr/>
            <p:nvPr/>
          </p:nvSpPr>
          <p:spPr>
            <a:xfrm rot="10800000" flipV="1">
              <a:off x="7673969" y="2225939"/>
              <a:ext cx="219157" cy="1385324"/>
            </a:xfrm>
            <a:custGeom>
              <a:avLst/>
              <a:gdLst>
                <a:gd name="connsiteX0" fmla="*/ 0 w 1000125"/>
                <a:gd name="connsiteY0" fmla="*/ 0 h 1000125"/>
                <a:gd name="connsiteX1" fmla="*/ 0 w 1000125"/>
                <a:gd name="connsiteY1" fmla="*/ 0 h 1000125"/>
                <a:gd name="connsiteX2" fmla="*/ 1000125 w 1000125"/>
                <a:gd name="connsiteY2" fmla="*/ 0 h 1000125"/>
                <a:gd name="connsiteX3" fmla="*/ 1000125 w 1000125"/>
                <a:gd name="connsiteY3" fmla="*/ 0 h 1000125"/>
                <a:gd name="connsiteX4" fmla="*/ 1000125 w 1000125"/>
                <a:gd name="connsiteY4" fmla="*/ 1000125 h 1000125"/>
                <a:gd name="connsiteX5" fmla="*/ 1000125 w 1000125"/>
                <a:gd name="connsiteY5" fmla="*/ 1000125 h 1000125"/>
                <a:gd name="connsiteX6" fmla="*/ 0 w 1000125"/>
                <a:gd name="connsiteY6" fmla="*/ 1000125 h 1000125"/>
                <a:gd name="connsiteX7" fmla="*/ 0 w 1000125"/>
                <a:gd name="connsiteY7" fmla="*/ 1000125 h 1000125"/>
                <a:gd name="connsiteX8" fmla="*/ 0 w 1000125"/>
                <a:gd name="connsiteY8" fmla="*/ 0 h 1000125"/>
                <a:gd name="connsiteX0dup0" fmla="*/ 1000125 w 1091565"/>
                <a:gd name="connsiteY0dup0" fmla="*/ 1000125 h 1000125"/>
                <a:gd name="connsiteX1dup0" fmla="*/ 1000125 w 1091565"/>
                <a:gd name="connsiteY1dup0" fmla="*/ 1000125 h 1000125"/>
                <a:gd name="connsiteX2dup0" fmla="*/ 0 w 1091565"/>
                <a:gd name="connsiteY2dup0" fmla="*/ 1000125 h 1000125"/>
                <a:gd name="connsiteX3dup0" fmla="*/ 0 w 1091565"/>
                <a:gd name="connsiteY3dup0" fmla="*/ 1000125 h 1000125"/>
                <a:gd name="connsiteX4dup0" fmla="*/ 0 w 1091565"/>
                <a:gd name="connsiteY4dup0" fmla="*/ 0 h 1000125"/>
                <a:gd name="connsiteX5dup0" fmla="*/ 0 w 1091565"/>
                <a:gd name="connsiteY5dup0" fmla="*/ 0 h 1000125"/>
                <a:gd name="connsiteX6dup0" fmla="*/ 1000125 w 1091565"/>
                <a:gd name="connsiteY6dup0" fmla="*/ 0 h 1000125"/>
                <a:gd name="connsiteX7dup0" fmla="*/ 1091565 w 1091565"/>
                <a:gd name="connsiteY7dup0" fmla="*/ 91440 h 1000125"/>
                <a:gd name="connsiteX0dup0dup1" fmla="*/ 1000125 w 1000125"/>
                <a:gd name="connsiteY0dup0dup1" fmla="*/ 1000125 h 1000125"/>
                <a:gd name="connsiteX1dup0dup1" fmla="*/ 1000125 w 1000125"/>
                <a:gd name="connsiteY1dup0dup1" fmla="*/ 1000125 h 1000125"/>
                <a:gd name="connsiteX2dup0dup1" fmla="*/ 0 w 1000125"/>
                <a:gd name="connsiteY2dup0dup1" fmla="*/ 1000125 h 1000125"/>
                <a:gd name="connsiteX3dup0dup1" fmla="*/ 0 w 1000125"/>
                <a:gd name="connsiteY3dup0dup1" fmla="*/ 1000125 h 1000125"/>
                <a:gd name="connsiteX4dup0dup1" fmla="*/ 0 w 1000125"/>
                <a:gd name="connsiteY4dup0dup1" fmla="*/ 0 h 1000125"/>
                <a:gd name="connsiteX5dup0dup1" fmla="*/ 0 w 1000125"/>
                <a:gd name="connsiteY5dup0dup1" fmla="*/ 0 h 1000125"/>
                <a:gd name="connsiteX6dup0dup1" fmla="*/ 1000125 w 1000125"/>
                <a:gd name="connsiteY6dup0dup1" fmla="*/ 0 h 1000125"/>
              </a:gdLst>
              <a:ahLst/>
              <a:cxnLst>
                <a:cxn ang="0">
                  <a:pos x="connsiteX0dup0dup1" y="connsiteY0dup0dup1"/>
                </a:cxn>
                <a:cxn ang="0">
                  <a:pos x="connsiteX1dup0dup1" y="connsiteY1dup0dup1"/>
                </a:cxn>
                <a:cxn ang="0">
                  <a:pos x="connsiteX2dup0dup1" y="connsiteY2dup0dup1"/>
                </a:cxn>
                <a:cxn ang="0">
                  <a:pos x="connsiteX3dup0dup1" y="connsiteY3dup0dup1"/>
                </a:cxn>
                <a:cxn ang="0">
                  <a:pos x="connsiteX4dup0dup1" y="connsiteY4dup0dup1"/>
                </a:cxn>
                <a:cxn ang="0">
                  <a:pos x="connsiteX5dup0dup1" y="connsiteY5dup0dup1"/>
                </a:cxn>
                <a:cxn ang="0">
                  <a:pos x="connsiteX6dup0dup1" y="connsiteY6dup0dup1"/>
                </a:cxn>
              </a:cxnLst>
              <a:rect l="l" t="t" r="r" b="b"/>
              <a:pathLst>
                <a:path w="1000125" h="1000125">
                  <a:moveTo>
                    <a:pt x="1000125" y="1000125"/>
                  </a:moveTo>
                  <a:lnTo>
                    <a:pt x="1000125" y="1000125"/>
                  </a:lnTo>
                  <a:lnTo>
                    <a:pt x="0" y="1000125"/>
                  </a:lnTo>
                  <a:lnTo>
                    <a:pt x="0" y="1000125"/>
                  </a:lnTo>
                  <a:lnTo>
                    <a:pt x="0" y="0"/>
                  </a:lnTo>
                  <a:lnTo>
                    <a:pt x="0" y="0"/>
                  </a:lnTo>
                  <a:lnTo>
                    <a:pt x="1000125" y="0"/>
                  </a:lnTo>
                </a:path>
              </a:pathLst>
            </a:custGeom>
            <a:noFill/>
            <a:ln w="28575" cap="flat" cmpd="sng" algn="ctr">
              <a:solidFill>
                <a:srgbClr val="000000"/>
              </a:solidFill>
              <a:prstDash val="solid"/>
              <a:headEnd type="none" w="med" len="med"/>
              <a:tailEnd type="none" w="med" len="med"/>
            </a:ln>
          </p:spPr>
          <p:txBody>
            <a:bodyPr rtlCol="0" anchor="ctr"/>
            <a:lstStyle/>
            <a:p>
              <a:pPr marL="0" marR="0" lvl="0" indent="0" algn="ctr" defTabSz="609463" rtl="0" eaLnBrk="1" fontAlgn="auto" latinLnBrk="0" hangingPunct="1">
                <a:lnSpc>
                  <a:spcPct val="100000"/>
                </a:lnSpc>
                <a:spcBef>
                  <a:spcPts val="0"/>
                </a:spcBef>
                <a:spcAft>
                  <a:spcPts val="0"/>
                </a:spcAft>
                <a:buClrTx/>
                <a:buSzTx/>
                <a:buFontTx/>
                <a:buNone/>
                <a:tabLst/>
                <a:defRPr/>
              </a:pPr>
              <a:endParaRPr kumimoji="0" lang="en-US" sz="2200" b="0" i="0" u="none" strike="noStrike" kern="0" cap="none" spc="0" normalizeH="0" baseline="0" noProof="0" dirty="0">
                <a:ln>
                  <a:noFill/>
                </a:ln>
                <a:solidFill>
                  <a:srgbClr val="15233F"/>
                </a:solidFill>
                <a:effectLst/>
                <a:uLnTx/>
                <a:uFillTx/>
                <a:latin typeface="Trebuchet MS" panose="020B0703020202090204" pitchFamily="34" charset="0"/>
                <a:ea typeface="+mn-ea"/>
                <a:cs typeface="Arial" panose="020B0604020202020204" pitchFamily="34" charset="0"/>
              </a:endParaRPr>
            </a:p>
          </p:txBody>
        </p:sp>
        <p:sp>
          <p:nvSpPr>
            <p:cNvPr id="11" name="Rectangle: Rounded Corners 10">
              <a:extLst>
                <a:ext uri="{FF2B5EF4-FFF2-40B4-BE49-F238E27FC236}">
                  <a16:creationId xmlns:a16="http://schemas.microsoft.com/office/drawing/2014/main" id="{B73070D3-D854-4B9C-ABFD-344433F61CA3}"/>
                </a:ext>
              </a:extLst>
            </p:cNvPr>
            <p:cNvSpPr/>
            <p:nvPr/>
          </p:nvSpPr>
          <p:spPr>
            <a:xfrm>
              <a:off x="4427385" y="1609707"/>
              <a:ext cx="3273163" cy="1228394"/>
            </a:xfrm>
            <a:prstGeom prst="roundRect">
              <a:avLst>
                <a:gd name="adj" fmla="val 0"/>
              </a:avLst>
            </a:prstGeom>
            <a:solidFill>
              <a:srgbClr val="4EB0B2"/>
            </a:solidFill>
            <a:ln w="25400" cap="flat" cmpd="sng" algn="ctr">
              <a:noFill/>
              <a:prstDash val="solid"/>
            </a:ln>
            <a:effectLst/>
          </p:spPr>
          <p:txBody>
            <a:bodyPr rtlCol="0" anchor="ctr"/>
            <a:lstStyle/>
            <a:p>
              <a:pPr marL="0" marR="0" lvl="0" indent="0" algn="ctr" defTabSz="609463"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FFFFFF"/>
                  </a:solidFill>
                  <a:effectLst/>
                  <a:uLnTx/>
                  <a:uFillTx/>
                  <a:latin typeface="Trebuchet MS" panose="020B0703020202090204" pitchFamily="34" charset="0"/>
                  <a:ea typeface="+mn-ea"/>
                  <a:cs typeface="Arial" panose="020B0604020202020204" pitchFamily="34" charset="0"/>
                </a:rPr>
                <a:t>Sacituzumab Govitecan (SG) </a:t>
              </a:r>
            </a:p>
            <a:p>
              <a:pPr marL="0" marR="0" lvl="0" indent="0" algn="ctr" defTabSz="609463"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FFFFFF"/>
                  </a:solidFill>
                  <a:effectLst/>
                  <a:uLnTx/>
                  <a:uFillTx/>
                  <a:latin typeface="Trebuchet MS" panose="020B0703020202090204" pitchFamily="34" charset="0"/>
                  <a:ea typeface="+mn-ea"/>
                  <a:cs typeface="Arial" panose="020B0604020202020204" pitchFamily="34" charset="0"/>
                </a:rPr>
                <a:t>10 mg/kg IV</a:t>
              </a:r>
              <a:br>
                <a:rPr kumimoji="0" lang="en-US" sz="1600" b="1" i="0" u="none" strike="noStrike" kern="0" cap="none" spc="0" normalizeH="0" baseline="0" noProof="0" dirty="0">
                  <a:ln>
                    <a:noFill/>
                  </a:ln>
                  <a:solidFill>
                    <a:srgbClr val="FFFFFF"/>
                  </a:solidFill>
                  <a:effectLst/>
                  <a:uLnTx/>
                  <a:uFillTx/>
                  <a:latin typeface="Trebuchet MS" panose="020B0703020202090204" pitchFamily="34" charset="0"/>
                  <a:ea typeface="+mn-ea"/>
                  <a:cs typeface="Arial" panose="020B0604020202020204" pitchFamily="34" charset="0"/>
                </a:rPr>
              </a:br>
              <a:r>
                <a:rPr kumimoji="0" lang="en-US" sz="1600" b="1" i="0" u="none" strike="noStrike" kern="0" cap="none" spc="0" normalizeH="0" baseline="0" noProof="0" dirty="0">
                  <a:ln>
                    <a:noFill/>
                  </a:ln>
                  <a:solidFill>
                    <a:srgbClr val="FFFFFF"/>
                  </a:solidFill>
                  <a:effectLst/>
                  <a:uLnTx/>
                  <a:uFillTx/>
                  <a:latin typeface="Trebuchet MS" panose="020B0703020202090204" pitchFamily="34" charset="0"/>
                  <a:ea typeface="+mn-ea"/>
                  <a:cs typeface="Arial" panose="020B0604020202020204" pitchFamily="34" charset="0"/>
                </a:rPr>
                <a:t>days 1 &amp; 8, every 21-day cycle</a:t>
              </a:r>
            </a:p>
            <a:p>
              <a:pPr marL="0" marR="0" lvl="0" indent="0" algn="ctr" defTabSz="609463"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FFFFF"/>
                  </a:solidFill>
                  <a:effectLst/>
                  <a:uLnTx/>
                  <a:uFillTx/>
                  <a:latin typeface="Trebuchet MS" panose="020B0703020202090204" pitchFamily="34" charset="0"/>
                  <a:ea typeface="+mn-ea"/>
                  <a:cs typeface="Arial" panose="020B0604020202020204" pitchFamily="34" charset="0"/>
                </a:rPr>
                <a:t>(n=267)</a:t>
              </a:r>
            </a:p>
          </p:txBody>
        </p:sp>
        <p:sp>
          <p:nvSpPr>
            <p:cNvPr id="12" name="Rectangle: Rounded Corners 11">
              <a:extLst>
                <a:ext uri="{FF2B5EF4-FFF2-40B4-BE49-F238E27FC236}">
                  <a16:creationId xmlns:a16="http://schemas.microsoft.com/office/drawing/2014/main" id="{97891795-283F-470C-8FF7-643213ECEBB6}"/>
                </a:ext>
              </a:extLst>
            </p:cNvPr>
            <p:cNvSpPr/>
            <p:nvPr/>
          </p:nvSpPr>
          <p:spPr>
            <a:xfrm>
              <a:off x="4427385" y="2999102"/>
              <a:ext cx="3270261" cy="1228394"/>
            </a:xfrm>
            <a:prstGeom prst="roundRect">
              <a:avLst>
                <a:gd name="adj" fmla="val 0"/>
              </a:avLst>
            </a:prstGeom>
            <a:solidFill>
              <a:srgbClr val="D9D9D9"/>
            </a:solidFill>
            <a:ln w="25400" cap="flat" cmpd="sng" algn="ctr">
              <a:noFill/>
              <a:prstDash val="solid"/>
            </a:ln>
            <a:effectLst/>
          </p:spPr>
          <p:txBody>
            <a:bodyPr lIns="22857" rIns="22857" rtlCol="0" anchor="ctr"/>
            <a:lstStyle/>
            <a:p>
              <a:pPr marL="0" marR="0" lvl="0" indent="0" algn="ctr" defTabSz="609463"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15233F"/>
                  </a:solidFill>
                  <a:effectLst/>
                  <a:uLnTx/>
                  <a:uFillTx/>
                  <a:latin typeface="Trebuchet MS" panose="020B0703020202090204" pitchFamily="34" charset="0"/>
                  <a:ea typeface="+mn-ea"/>
                  <a:cs typeface="Arial" panose="020B0604020202020204" pitchFamily="34" charset="0"/>
                </a:rPr>
                <a:t>Treatment of Physician’s Choice</a:t>
              </a:r>
              <a:br>
                <a:rPr kumimoji="0" lang="en-US" sz="1600" b="1" i="0" u="none" strike="noStrike" kern="0" cap="none" spc="0" normalizeH="0" baseline="0" noProof="0" dirty="0">
                  <a:ln>
                    <a:noFill/>
                  </a:ln>
                  <a:solidFill>
                    <a:srgbClr val="15233F"/>
                  </a:solidFill>
                  <a:effectLst/>
                  <a:uLnTx/>
                  <a:uFillTx/>
                  <a:latin typeface="Trebuchet MS" panose="020B0703020202090204" pitchFamily="34" charset="0"/>
                  <a:ea typeface="+mn-ea"/>
                  <a:cs typeface="Arial" panose="020B0604020202020204" pitchFamily="34" charset="0"/>
                </a:rPr>
              </a:br>
              <a:r>
                <a:rPr kumimoji="0" lang="en-US" sz="1600" b="1" i="0" u="none" strike="noStrike" kern="0" cap="none" spc="0" normalizeH="0" baseline="0" noProof="0" dirty="0">
                  <a:ln>
                    <a:noFill/>
                  </a:ln>
                  <a:solidFill>
                    <a:srgbClr val="15233F"/>
                  </a:solidFill>
                  <a:effectLst/>
                  <a:uLnTx/>
                  <a:uFillTx/>
                  <a:latin typeface="Trebuchet MS" panose="020B0703020202090204" pitchFamily="34" charset="0"/>
                  <a:ea typeface="+mn-ea"/>
                  <a:cs typeface="Arial" panose="020B0604020202020204" pitchFamily="34" charset="0"/>
                </a:rPr>
                <a:t>(capecitabine, eribulin, vinorelbine, or gemcitabine</a:t>
              </a:r>
              <a:r>
                <a:rPr kumimoji="0" lang="en-US" sz="1600" b="1" i="0" u="none" strike="noStrike" kern="0" cap="none" spc="0" normalizeH="0" baseline="0" noProof="0" dirty="0">
                  <a:ln>
                    <a:noFill/>
                  </a:ln>
                  <a:solidFill>
                    <a:srgbClr val="15233F"/>
                  </a:solidFill>
                  <a:effectLst/>
                  <a:uLnTx/>
                  <a:uFillTx/>
                  <a:latin typeface="Trebuchet MS" panose="020B0703020202090204" pitchFamily="34" charset="0"/>
                  <a:ea typeface="+mn-ea"/>
                  <a:cs typeface="+mn-cs"/>
                </a:rPr>
                <a:t>)</a:t>
              </a:r>
              <a:br>
                <a:rPr kumimoji="0" lang="en-US" sz="1600" b="1" i="0" u="none" strike="noStrike" kern="0" cap="none" spc="0" normalizeH="0" baseline="0" noProof="0" dirty="0">
                  <a:ln>
                    <a:noFill/>
                  </a:ln>
                  <a:solidFill>
                    <a:srgbClr val="15233F"/>
                  </a:solidFill>
                  <a:effectLst/>
                  <a:uLnTx/>
                  <a:uFillTx/>
                  <a:latin typeface="Trebuchet MS" panose="020B0703020202090204" pitchFamily="34" charset="0"/>
                  <a:ea typeface="+mn-ea"/>
                  <a:cs typeface="Arial" panose="020B0604020202020204" pitchFamily="34" charset="0"/>
                </a:rPr>
              </a:br>
              <a:r>
                <a:rPr kumimoji="0" lang="en-US" sz="1400" b="0" i="0" u="none" strike="noStrike" kern="0" cap="none" spc="0" normalizeH="0" baseline="0" noProof="0" dirty="0">
                  <a:ln>
                    <a:noFill/>
                  </a:ln>
                  <a:solidFill>
                    <a:srgbClr val="15233F"/>
                  </a:solidFill>
                  <a:effectLst/>
                  <a:uLnTx/>
                  <a:uFillTx/>
                  <a:latin typeface="Trebuchet MS" panose="020B0703020202090204" pitchFamily="34" charset="0"/>
                  <a:ea typeface="+mn-ea"/>
                  <a:cs typeface="Arial" panose="020B0604020202020204" pitchFamily="34" charset="0"/>
                </a:rPr>
                <a:t>(n=262) </a:t>
              </a:r>
            </a:p>
          </p:txBody>
        </p:sp>
        <p:sp>
          <p:nvSpPr>
            <p:cNvPr id="15" name="Rounded Rectangle 24">
              <a:extLst>
                <a:ext uri="{FF2B5EF4-FFF2-40B4-BE49-F238E27FC236}">
                  <a16:creationId xmlns:a16="http://schemas.microsoft.com/office/drawing/2014/main" id="{75EFC54F-44D3-430C-AD9D-9A3D49F47E00}"/>
                </a:ext>
              </a:extLst>
            </p:cNvPr>
            <p:cNvSpPr/>
            <p:nvPr/>
          </p:nvSpPr>
          <p:spPr>
            <a:xfrm>
              <a:off x="8057266" y="2225939"/>
              <a:ext cx="1370681" cy="1381455"/>
            </a:xfrm>
            <a:prstGeom prst="roundRect">
              <a:avLst>
                <a:gd name="adj" fmla="val 8826"/>
              </a:avLst>
            </a:prstGeom>
            <a:solidFill>
              <a:schemeClr val="bg1">
                <a:lumMod val="95000"/>
              </a:schemeClr>
            </a:solidFill>
            <a:ln w="6350">
              <a:solidFill>
                <a:schemeClr val="accent1"/>
              </a:solidFill>
            </a:ln>
            <a:effectLst/>
          </p:spPr>
          <p:txBody>
            <a:bodyPr wrap="square" lIns="91428" anchor="ctr">
              <a:noAutofit/>
            </a:bodyPr>
            <a:lstStyle/>
            <a:p>
              <a:pPr marL="0" marR="0" lvl="0" indent="0" algn="ctr" defTabSz="457109" rtl="0" eaLnBrk="1" fontAlgn="auto" latinLnBrk="0" hangingPunct="1">
                <a:lnSpc>
                  <a:spcPct val="100000"/>
                </a:lnSpc>
                <a:spcBef>
                  <a:spcPts val="300"/>
                </a:spcBef>
                <a:spcAft>
                  <a:spcPts val="150"/>
                </a:spcAft>
                <a:buClr>
                  <a:srgbClr val="4CACA8"/>
                </a:buClr>
                <a:buSzTx/>
                <a:buFontTx/>
                <a:buNone/>
                <a:tabLst/>
                <a:defRPr/>
              </a:pPr>
              <a:r>
                <a:rPr kumimoji="0" lang="en-US" altLang="en-US" sz="1300" b="1" i="0" u="none" strike="noStrike" kern="0" cap="none" spc="0" normalizeH="0" baseline="0" noProof="0" dirty="0">
                  <a:ln>
                    <a:noFill/>
                  </a:ln>
                  <a:solidFill>
                    <a:srgbClr val="15233F"/>
                  </a:solidFill>
                  <a:effectLst/>
                  <a:uLnTx/>
                  <a:uFillTx/>
                  <a:latin typeface="Trebuchet MS" panose="020B0703020202090204" pitchFamily="34" charset="0"/>
                  <a:ea typeface="+mn-ea"/>
                  <a:cs typeface="+mn-cs"/>
                </a:rPr>
                <a:t>Continue treatment until progression or unacceptable toxicity</a:t>
              </a:r>
            </a:p>
          </p:txBody>
        </p:sp>
        <p:cxnSp>
          <p:nvCxnSpPr>
            <p:cNvPr id="16" name="Straight Connector 15">
              <a:extLst>
                <a:ext uri="{FF2B5EF4-FFF2-40B4-BE49-F238E27FC236}">
                  <a16:creationId xmlns:a16="http://schemas.microsoft.com/office/drawing/2014/main" id="{6749CCAA-5D1C-4CB6-9392-D5AB7908620B}"/>
                </a:ext>
              </a:extLst>
            </p:cNvPr>
            <p:cNvCxnSpPr>
              <a:cxnSpLocks/>
              <a:endCxn id="15" idx="1"/>
            </p:cNvCxnSpPr>
            <p:nvPr/>
          </p:nvCxnSpPr>
          <p:spPr>
            <a:xfrm flipV="1">
              <a:off x="7900840" y="2916667"/>
              <a:ext cx="156426" cy="1934"/>
            </a:xfrm>
            <a:prstGeom prst="line">
              <a:avLst/>
            </a:prstGeom>
            <a:noFill/>
            <a:ln w="28575" cap="flat" cmpd="sng" algn="ctr">
              <a:solidFill>
                <a:srgbClr val="000000"/>
              </a:solidFill>
              <a:prstDash val="solid"/>
              <a:headEnd type="none" w="med" len="med"/>
              <a:tailEnd type="triangle" w="med" len="med"/>
            </a:ln>
          </p:spPr>
        </p:cxnSp>
      </p:grpSp>
      <p:sp>
        <p:nvSpPr>
          <p:cNvPr id="5" name="Title 4">
            <a:extLst>
              <a:ext uri="{FF2B5EF4-FFF2-40B4-BE49-F238E27FC236}">
                <a16:creationId xmlns:a16="http://schemas.microsoft.com/office/drawing/2014/main" id="{F71B38C5-8E4E-844B-93D2-9FA3EDC5E2C0}"/>
              </a:ext>
            </a:extLst>
          </p:cNvPr>
          <p:cNvSpPr>
            <a:spLocks noGrp="1"/>
          </p:cNvSpPr>
          <p:nvPr>
            <p:ph type="title"/>
          </p:nvPr>
        </p:nvSpPr>
        <p:spPr>
          <a:xfrm>
            <a:off x="609599" y="136731"/>
            <a:ext cx="10924675" cy="1093408"/>
          </a:xfrm>
        </p:spPr>
        <p:txBody>
          <a:bodyPr>
            <a:normAutofit/>
          </a:bodyPr>
          <a:lstStyle/>
          <a:p>
            <a:r>
              <a:rPr lang="en-US" dirty="0"/>
              <a:t>ASCENT: A Phase 3 Confirmatory Study of Sacituzumab Govitecan in Refractory/Relapsed mTNBC</a:t>
            </a:r>
          </a:p>
        </p:txBody>
      </p:sp>
      <p:sp>
        <p:nvSpPr>
          <p:cNvPr id="14" name="Rectangle 13">
            <a:extLst>
              <a:ext uri="{FF2B5EF4-FFF2-40B4-BE49-F238E27FC236}">
                <a16:creationId xmlns:a16="http://schemas.microsoft.com/office/drawing/2014/main" id="{EFEBFE41-E5E2-4454-8BAA-85C4F43EFF0D}"/>
              </a:ext>
            </a:extLst>
          </p:cNvPr>
          <p:cNvSpPr/>
          <p:nvPr/>
        </p:nvSpPr>
        <p:spPr>
          <a:xfrm>
            <a:off x="4011054" y="4445890"/>
            <a:ext cx="4926046" cy="984885"/>
          </a:xfrm>
          <a:prstGeom prst="rect">
            <a:avLst/>
          </a:prstGeom>
        </p:spPr>
        <p:txBody>
          <a:bodyPr wrap="square">
            <a:spAutoFit/>
          </a:bodyPr>
          <a:lstStyle/>
          <a:p>
            <a:pPr marL="0" marR="0" lvl="0" indent="0" algn="l" defTabSz="457109" rtl="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15233F"/>
                </a:solidFill>
                <a:effectLst/>
                <a:uLnTx/>
                <a:uFillTx/>
                <a:latin typeface="Trebuchet MS" panose="020B0703020202090204" pitchFamily="34" charset="0"/>
                <a:ea typeface="+mn-ea"/>
                <a:cs typeface="+mn-cs"/>
              </a:rPr>
              <a:t>Stratification factors</a:t>
            </a:r>
            <a:endParaRPr kumimoji="0" lang="en-US" sz="1600" b="0" i="0" u="none" strike="noStrike" kern="0" cap="none" spc="0" normalizeH="0" baseline="0" noProof="0" dirty="0">
              <a:ln>
                <a:noFill/>
              </a:ln>
              <a:solidFill>
                <a:srgbClr val="15233F"/>
              </a:solidFill>
              <a:effectLst/>
              <a:uLnTx/>
              <a:uFillTx/>
              <a:latin typeface="Trebuchet MS" panose="020B0703020202090204" pitchFamily="34" charset="0"/>
              <a:ea typeface="+mn-ea"/>
              <a:cs typeface="+mn-cs"/>
            </a:endParaRPr>
          </a:p>
          <a:p>
            <a:pPr marL="233363" marR="0" lvl="0" indent="-233363" algn="l" defTabSz="45710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0" cap="none" spc="0" normalizeH="0" baseline="0" noProof="0" dirty="0">
                <a:ln>
                  <a:noFill/>
                </a:ln>
                <a:solidFill>
                  <a:srgbClr val="15233F"/>
                </a:solidFill>
                <a:effectLst/>
                <a:uLnTx/>
                <a:uFillTx/>
                <a:latin typeface="Trebuchet MS" panose="020B0703020202090204" pitchFamily="34" charset="0"/>
                <a:ea typeface="+mn-ea"/>
                <a:cs typeface="+mn-cs"/>
              </a:rPr>
              <a:t>Number of prior chemotherapies (2-3 vs &gt;3)</a:t>
            </a:r>
          </a:p>
          <a:p>
            <a:pPr marL="233363" marR="0" lvl="0" indent="-233363" algn="l" defTabSz="45710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0" cap="none" spc="0" normalizeH="0" baseline="0" noProof="0" dirty="0">
                <a:ln>
                  <a:noFill/>
                </a:ln>
                <a:solidFill>
                  <a:srgbClr val="15233F"/>
                </a:solidFill>
                <a:effectLst/>
                <a:uLnTx/>
                <a:uFillTx/>
                <a:latin typeface="Trebuchet MS" panose="020B0703020202090204" pitchFamily="34" charset="0"/>
                <a:ea typeface="+mn-ea"/>
                <a:cs typeface="+mn-cs"/>
              </a:rPr>
              <a:t>Geographic region (North America vs Europe)</a:t>
            </a:r>
          </a:p>
          <a:p>
            <a:pPr marL="233363" marR="0" lvl="0" indent="-233363" algn="l" defTabSz="45710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0" cap="none" spc="0" normalizeH="0" baseline="0" noProof="0" dirty="0">
                <a:ln>
                  <a:noFill/>
                </a:ln>
                <a:solidFill>
                  <a:srgbClr val="15233F"/>
                </a:solidFill>
                <a:effectLst/>
                <a:uLnTx/>
                <a:uFillTx/>
                <a:latin typeface="Trebuchet MS" panose="020B0703020202090204" pitchFamily="34" charset="0"/>
                <a:ea typeface="+mn-ea"/>
                <a:cs typeface="+mn-cs"/>
              </a:rPr>
              <a:t>Presence/absence of known brain metastases (Yes/No)</a:t>
            </a:r>
          </a:p>
        </p:txBody>
      </p:sp>
      <p:sp>
        <p:nvSpPr>
          <p:cNvPr id="10" name="Rectangle: Rounded Corners 9">
            <a:extLst>
              <a:ext uri="{FF2B5EF4-FFF2-40B4-BE49-F238E27FC236}">
                <a16:creationId xmlns:a16="http://schemas.microsoft.com/office/drawing/2014/main" id="{1F8508DE-CDE8-4C6B-BC40-1045597BA643}"/>
              </a:ext>
            </a:extLst>
          </p:cNvPr>
          <p:cNvSpPr/>
          <p:nvPr/>
        </p:nvSpPr>
        <p:spPr>
          <a:xfrm>
            <a:off x="603249" y="1598770"/>
            <a:ext cx="2322353" cy="2773550"/>
          </a:xfrm>
          <a:prstGeom prst="roundRect">
            <a:avLst>
              <a:gd name="adj" fmla="val 0"/>
            </a:avLst>
          </a:prstGeom>
          <a:solidFill>
            <a:schemeClr val="bg1"/>
          </a:solidFill>
          <a:ln w="12700" cap="flat" cmpd="sng" algn="ctr">
            <a:solidFill>
              <a:srgbClr val="262261"/>
            </a:solidFill>
            <a:prstDash val="solid"/>
          </a:ln>
          <a:effectLst/>
        </p:spPr>
        <p:txBody>
          <a:bodyPr rtlCol="0" anchor="ctr"/>
          <a:lstStyle/>
          <a:p>
            <a:pPr marL="0" marR="0" lvl="0" indent="0" algn="ctr" defTabSz="609463" rtl="0" eaLnBrk="1" fontAlgn="auto" latinLnBrk="0" hangingPunct="1">
              <a:lnSpc>
                <a:spcPct val="95000"/>
              </a:lnSpc>
              <a:spcBef>
                <a:spcPts val="300"/>
              </a:spcBef>
              <a:spcAft>
                <a:spcPts val="0"/>
              </a:spcAft>
              <a:buClrTx/>
              <a:buSzTx/>
              <a:buFontTx/>
              <a:buNone/>
              <a:tabLst/>
              <a:defRPr/>
            </a:pPr>
            <a:r>
              <a:rPr kumimoji="0" lang="en-US" sz="1600" b="1"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rPr>
              <a:t>Metastatic TNBC</a:t>
            </a:r>
          </a:p>
          <a:p>
            <a:pPr marL="0" marR="0" lvl="0" indent="0" algn="ctr" defTabSz="609463" rtl="0" eaLnBrk="1" fontAlgn="auto" latinLnBrk="0" hangingPunct="1">
              <a:lnSpc>
                <a:spcPct val="95000"/>
              </a:lnSpc>
              <a:spcBef>
                <a:spcPts val="300"/>
              </a:spcBef>
              <a:spcAft>
                <a:spcPts val="0"/>
              </a:spcAft>
              <a:buClrTx/>
              <a:buSzTx/>
              <a:buFontTx/>
              <a:buNone/>
              <a:tabLst/>
              <a:defRPr/>
            </a:pPr>
            <a:r>
              <a:rPr kumimoji="0" lang="en-US" sz="1600" b="1"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rPr>
              <a:t>(per ASCO/CAP)</a:t>
            </a:r>
          </a:p>
          <a:p>
            <a:pPr marL="0" marR="0" lvl="0" indent="0" algn="ctr" defTabSz="609463" rtl="0" eaLnBrk="1" fontAlgn="auto" latinLnBrk="0" hangingPunct="1">
              <a:lnSpc>
                <a:spcPct val="95000"/>
              </a:lnSpc>
              <a:spcBef>
                <a:spcPts val="300"/>
              </a:spcBef>
              <a:spcAft>
                <a:spcPts val="0"/>
              </a:spcAft>
              <a:buClrTx/>
              <a:buSzTx/>
              <a:buFontTx/>
              <a:buNone/>
              <a:tabLst/>
              <a:defRPr/>
            </a:pPr>
            <a:r>
              <a:rPr kumimoji="0" lang="en-US" sz="1600" b="0"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rPr>
              <a:t>≥2 chemotherapies for advanced disease </a:t>
            </a:r>
          </a:p>
          <a:p>
            <a:pPr marL="0" marR="0" lvl="0" indent="0" algn="ctr" defTabSz="609463" rtl="0" eaLnBrk="1" fontAlgn="auto" latinLnBrk="0" hangingPunct="1">
              <a:lnSpc>
                <a:spcPct val="95000"/>
              </a:lnSpc>
              <a:spcBef>
                <a:spcPts val="300"/>
              </a:spcBef>
              <a:spcAft>
                <a:spcPts val="0"/>
              </a:spcAft>
              <a:buClrTx/>
              <a:buSzTx/>
              <a:buFontTx/>
              <a:buNone/>
              <a:tabLst/>
              <a:defRPr/>
            </a:pPr>
            <a:r>
              <a:rPr kumimoji="0" lang="en-US" sz="1400" b="0"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rPr>
              <a:t>[no upper limit; </a:t>
            </a:r>
            <a:r>
              <a:rPr kumimoji="0" lang="en-US" sz="1400" b="0"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sym typeface="Symbol" panose="05050102010706020507" pitchFamily="18" charset="2"/>
              </a:rPr>
              <a:t>1 of the required prior regimens could be from progression that occurred within a </a:t>
            </a:r>
            <a:br>
              <a:rPr kumimoji="0" lang="en-US" sz="1400" b="0"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sym typeface="Symbol" panose="05050102010706020507" pitchFamily="18" charset="2"/>
              </a:rPr>
            </a:br>
            <a:r>
              <a:rPr kumimoji="0" lang="en-US" sz="1400" b="0"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sym typeface="Symbol" panose="05050102010706020507" pitchFamily="18" charset="2"/>
              </a:rPr>
              <a:t>12-month period after completion of (neo)adjuvant therapy]</a:t>
            </a:r>
          </a:p>
          <a:p>
            <a:pPr marL="0" marR="0" lvl="0" indent="0" algn="ctr" defTabSz="609463" rtl="0" eaLnBrk="1" fontAlgn="auto" latinLnBrk="0" hangingPunct="1">
              <a:lnSpc>
                <a:spcPct val="95000"/>
              </a:lnSpc>
              <a:spcBef>
                <a:spcPts val="300"/>
              </a:spcBef>
              <a:spcAft>
                <a:spcPts val="0"/>
              </a:spcAft>
              <a:buClrTx/>
              <a:buSzTx/>
              <a:buFontTx/>
              <a:buNone/>
              <a:tabLst/>
              <a:defRPr/>
            </a:pPr>
            <a:r>
              <a:rPr kumimoji="0" lang="en-US" sz="1400" b="0"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sym typeface="Symbol" panose="05050102010706020507" pitchFamily="18" charset="2"/>
              </a:rPr>
              <a:t>N=529</a:t>
            </a:r>
            <a:endParaRPr kumimoji="0" lang="en-US" sz="1400" b="0"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endParaRPr>
          </a:p>
        </p:txBody>
      </p:sp>
      <p:sp>
        <p:nvSpPr>
          <p:cNvPr id="17" name="AutoShape 26">
            <a:extLst>
              <a:ext uri="{FF2B5EF4-FFF2-40B4-BE49-F238E27FC236}">
                <a16:creationId xmlns:a16="http://schemas.microsoft.com/office/drawing/2014/main" id="{20038627-5787-4F68-B149-99AB6D9B0D1B}"/>
              </a:ext>
            </a:extLst>
          </p:cNvPr>
          <p:cNvSpPr>
            <a:spLocks noChangeArrowheads="1"/>
          </p:cNvSpPr>
          <p:nvPr/>
        </p:nvSpPr>
        <p:spPr bwMode="auto">
          <a:xfrm>
            <a:off x="9264947" y="1672341"/>
            <a:ext cx="2242841" cy="2617788"/>
          </a:xfrm>
          <a:prstGeom prst="rect">
            <a:avLst/>
          </a:prstGeom>
          <a:solidFill>
            <a:schemeClr val="bg1"/>
          </a:solidFill>
          <a:ln>
            <a:solidFill>
              <a:srgbClr val="002060"/>
            </a:solidFill>
          </a:ln>
          <a:effectLst/>
          <a:scene3d>
            <a:camera prst="orthographicFront">
              <a:rot lat="0" lon="0" rev="0"/>
            </a:camera>
            <a:lightRig rig="threePt" dir="t">
              <a:rot lat="0" lon="0" rev="1200000"/>
            </a:lightRig>
          </a:scene3d>
          <a:sp3d/>
        </p:spPr>
        <p:txBody>
          <a:bodyPr lIns="91440" tIns="45720" rIns="91440" bIns="45720" anchor="ctr"/>
          <a:lstStyle>
            <a:lvl1pPr eaLnBrk="0" hangingPunct="0">
              <a:defRPr kumimoji="1" sz="1200">
                <a:solidFill>
                  <a:schemeClr val="tx1"/>
                </a:solidFill>
                <a:latin typeface="Arial" pitchFamily="34" charset="0"/>
                <a:ea typeface="HGP創英角ｺﾞｼｯｸUB"/>
                <a:cs typeface="HGP創英角ｺﾞｼｯｸUB"/>
              </a:defRPr>
            </a:lvl1pPr>
            <a:lvl2pPr marL="742950" indent="-285750" eaLnBrk="0" hangingPunct="0">
              <a:defRPr kumimoji="1" sz="1200">
                <a:solidFill>
                  <a:schemeClr val="tx1"/>
                </a:solidFill>
                <a:latin typeface="Arial" pitchFamily="34" charset="0"/>
                <a:ea typeface="HGP創英角ｺﾞｼｯｸUB"/>
                <a:cs typeface="HGP創英角ｺﾞｼｯｸUB"/>
              </a:defRPr>
            </a:lvl2pPr>
            <a:lvl3pPr marL="1143000" indent="-228600" eaLnBrk="0" hangingPunct="0">
              <a:defRPr kumimoji="1" sz="1200">
                <a:solidFill>
                  <a:schemeClr val="tx1"/>
                </a:solidFill>
                <a:latin typeface="Arial" pitchFamily="34" charset="0"/>
                <a:ea typeface="HGP創英角ｺﾞｼｯｸUB"/>
                <a:cs typeface="HGP創英角ｺﾞｼｯｸUB"/>
              </a:defRPr>
            </a:lvl3pPr>
            <a:lvl4pPr marL="1600200" indent="-228600" eaLnBrk="0" hangingPunct="0">
              <a:defRPr kumimoji="1" sz="1200">
                <a:solidFill>
                  <a:schemeClr val="tx1"/>
                </a:solidFill>
                <a:latin typeface="Arial" pitchFamily="34" charset="0"/>
                <a:ea typeface="HGP創英角ｺﾞｼｯｸUB"/>
                <a:cs typeface="HGP創英角ｺﾞｼｯｸUB"/>
              </a:defRPr>
            </a:lvl4pPr>
            <a:lvl5pPr marL="2057400" indent="-228600" eaLnBrk="0" hangingPunct="0">
              <a:defRPr kumimoji="1" sz="1200">
                <a:solidFill>
                  <a:schemeClr val="tx1"/>
                </a:solidFill>
                <a:latin typeface="Arial" pitchFamily="34" charset="0"/>
                <a:ea typeface="HGP創英角ｺﾞｼｯｸUB"/>
                <a:cs typeface="HGP創英角ｺﾞｼｯｸUB"/>
              </a:defRPr>
            </a:lvl5pPr>
            <a:lvl6pPr marL="2514600" indent="-228600" eaLnBrk="0" fontAlgn="base" hangingPunct="0">
              <a:spcBef>
                <a:spcPct val="0"/>
              </a:spcBef>
              <a:spcAft>
                <a:spcPct val="0"/>
              </a:spcAft>
              <a:defRPr kumimoji="1" sz="1200">
                <a:solidFill>
                  <a:schemeClr val="tx1"/>
                </a:solidFill>
                <a:latin typeface="Arial" pitchFamily="34" charset="0"/>
                <a:ea typeface="HGP創英角ｺﾞｼｯｸUB"/>
                <a:cs typeface="HGP創英角ｺﾞｼｯｸUB"/>
              </a:defRPr>
            </a:lvl6pPr>
            <a:lvl7pPr marL="2971800" indent="-228600" eaLnBrk="0" fontAlgn="base" hangingPunct="0">
              <a:spcBef>
                <a:spcPct val="0"/>
              </a:spcBef>
              <a:spcAft>
                <a:spcPct val="0"/>
              </a:spcAft>
              <a:defRPr kumimoji="1" sz="1200">
                <a:solidFill>
                  <a:schemeClr val="tx1"/>
                </a:solidFill>
                <a:latin typeface="Arial" pitchFamily="34" charset="0"/>
                <a:ea typeface="HGP創英角ｺﾞｼｯｸUB"/>
                <a:cs typeface="HGP創英角ｺﾞｼｯｸUB"/>
              </a:defRPr>
            </a:lvl7pPr>
            <a:lvl8pPr marL="3429000" indent="-228600" eaLnBrk="0" fontAlgn="base" hangingPunct="0">
              <a:spcBef>
                <a:spcPct val="0"/>
              </a:spcBef>
              <a:spcAft>
                <a:spcPct val="0"/>
              </a:spcAft>
              <a:defRPr kumimoji="1" sz="1200">
                <a:solidFill>
                  <a:schemeClr val="tx1"/>
                </a:solidFill>
                <a:latin typeface="Arial" pitchFamily="34" charset="0"/>
                <a:ea typeface="HGP創英角ｺﾞｼｯｸUB"/>
                <a:cs typeface="HGP創英角ｺﾞｼｯｸUB"/>
              </a:defRPr>
            </a:lvl8pPr>
            <a:lvl9pPr marL="3886200" indent="-228600" eaLnBrk="0" fontAlgn="base" hangingPunct="0">
              <a:spcBef>
                <a:spcPct val="0"/>
              </a:spcBef>
              <a:spcAft>
                <a:spcPct val="0"/>
              </a:spcAft>
              <a:defRPr kumimoji="1" sz="1200">
                <a:solidFill>
                  <a:schemeClr val="tx1"/>
                </a:solidFill>
                <a:latin typeface="Arial" pitchFamily="34" charset="0"/>
                <a:ea typeface="HGP創英角ｺﾞｼｯｸUB"/>
                <a:cs typeface="HGP創英角ｺﾞｼｯｸUB"/>
              </a:defRPr>
            </a:lvl9pPr>
          </a:lstStyle>
          <a:p>
            <a:pPr marL="0" marR="0" lvl="0" indent="0" algn="l" defTabSz="457109" rtl="0" eaLnBrk="1" fontAlgn="auto" latinLnBrk="0" hangingPunct="1">
              <a:lnSpc>
                <a:spcPct val="100000"/>
              </a:lnSpc>
              <a:spcBef>
                <a:spcPts val="0"/>
              </a:spcBef>
              <a:spcAft>
                <a:spcPts val="600"/>
              </a:spcAft>
              <a:buClrTx/>
              <a:buSzTx/>
              <a:buFontTx/>
              <a:buNone/>
              <a:tabLst/>
              <a:defRPr/>
            </a:pPr>
            <a:r>
              <a:rPr kumimoji="0" lang="en-US" altLang="en-US" sz="1600" b="1" i="0" u="none" strike="noStrike" kern="0" cap="none" spc="0" normalizeH="0" baseline="0" noProof="0" dirty="0">
                <a:ln>
                  <a:noFill/>
                </a:ln>
                <a:solidFill>
                  <a:srgbClr val="15233F"/>
                </a:solidFill>
                <a:effectLst/>
                <a:uLnTx/>
                <a:uFillTx/>
                <a:latin typeface="Trebuchet MS" panose="020B0703020202090204" pitchFamily="34" charset="0"/>
                <a:ea typeface="MS PGothic" pitchFamily="50" charset="-128"/>
                <a:cs typeface="Arial" panose="020B0604020202020204" pitchFamily="34" charset="0"/>
              </a:rPr>
              <a:t>Endpoints</a:t>
            </a:r>
            <a:endParaRPr kumimoji="0" lang="en-US" altLang="en-US" sz="1400" b="1" i="0" u="none" strike="noStrike" kern="0" cap="none" spc="0" normalizeH="0" baseline="0" noProof="0" dirty="0">
              <a:ln>
                <a:noFill/>
              </a:ln>
              <a:solidFill>
                <a:srgbClr val="15233F"/>
              </a:solidFill>
              <a:effectLst/>
              <a:uLnTx/>
              <a:uFillTx/>
              <a:latin typeface="Trebuchet MS" panose="020B0703020202090204" pitchFamily="34" charset="0"/>
              <a:ea typeface="MS PGothic" pitchFamily="50" charset="-128"/>
              <a:cs typeface="Arial" panose="020B0604020202020204" pitchFamily="34" charset="0"/>
            </a:endParaRPr>
          </a:p>
          <a:p>
            <a:pPr marL="0" marR="0" lvl="0" indent="0" algn="l" defTabSz="457109" rtl="0" eaLnBrk="1" fontAlgn="auto" latinLnBrk="0" hangingPunct="1">
              <a:lnSpc>
                <a:spcPct val="100000"/>
              </a:lnSpc>
              <a:spcBef>
                <a:spcPts val="0"/>
              </a:spcBef>
              <a:spcAft>
                <a:spcPts val="600"/>
              </a:spcAft>
              <a:buClrTx/>
              <a:buSzTx/>
              <a:buFontTx/>
              <a:buNone/>
              <a:tabLst/>
              <a:defRPr/>
            </a:pPr>
            <a:r>
              <a:rPr kumimoji="0" lang="en-US" altLang="en-US" sz="1400" b="1" i="0" u="none" strike="noStrike" kern="0" cap="none" spc="0" normalizeH="0" baseline="0" noProof="0" dirty="0">
                <a:ln>
                  <a:noFill/>
                </a:ln>
                <a:solidFill>
                  <a:srgbClr val="15233F"/>
                </a:solidFill>
                <a:effectLst/>
                <a:uLnTx/>
                <a:uFillTx/>
                <a:latin typeface="Trebuchet MS" panose="020B0703020202090204" pitchFamily="34" charset="0"/>
                <a:ea typeface="MS PGothic" pitchFamily="50" charset="-128"/>
                <a:cs typeface="Arial" panose="020B0604020202020204" pitchFamily="34" charset="0"/>
              </a:rPr>
              <a:t>Primary </a:t>
            </a:r>
          </a:p>
          <a:p>
            <a:pPr marL="230188" marR="0" lvl="0" indent="-230188" algn="l" defTabSz="457109"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altLang="en-US" sz="1400" b="0" i="0" u="none" strike="noStrike" kern="0" cap="none" spc="0" normalizeH="0" baseline="0" noProof="0" dirty="0">
                <a:ln>
                  <a:noFill/>
                </a:ln>
                <a:solidFill>
                  <a:srgbClr val="15233F"/>
                </a:solidFill>
                <a:effectLst/>
                <a:uLnTx/>
                <a:uFillTx/>
                <a:latin typeface="Trebuchet MS" panose="020B0703020202090204" pitchFamily="34" charset="0"/>
                <a:ea typeface="MS PGothic" pitchFamily="50" charset="-128"/>
                <a:cs typeface="Arial" panose="020B0604020202020204" pitchFamily="34" charset="0"/>
              </a:rPr>
              <a:t>PFS*</a:t>
            </a:r>
          </a:p>
          <a:p>
            <a:pPr marL="0" marR="0" lvl="0" indent="0" algn="l" defTabSz="457109" rtl="0" eaLnBrk="1" fontAlgn="auto" latinLnBrk="0" hangingPunct="1">
              <a:lnSpc>
                <a:spcPct val="100000"/>
              </a:lnSpc>
              <a:spcBef>
                <a:spcPts val="0"/>
              </a:spcBef>
              <a:spcAft>
                <a:spcPts val="600"/>
              </a:spcAft>
              <a:buClrTx/>
              <a:buSzTx/>
              <a:buFontTx/>
              <a:buNone/>
              <a:tabLst/>
              <a:defRPr/>
            </a:pPr>
            <a:r>
              <a:rPr kumimoji="0" lang="en-US" altLang="en-US" sz="1400" b="1" i="0" u="none" strike="noStrike" kern="0" cap="none" spc="0" normalizeH="0" baseline="0" noProof="0" dirty="0">
                <a:ln>
                  <a:noFill/>
                </a:ln>
                <a:solidFill>
                  <a:srgbClr val="15233F"/>
                </a:solidFill>
                <a:effectLst/>
                <a:uLnTx/>
                <a:uFillTx/>
                <a:latin typeface="Trebuchet MS" panose="020B0703020202090204" pitchFamily="34" charset="0"/>
                <a:ea typeface="MS PGothic" pitchFamily="50" charset="-128"/>
                <a:cs typeface="Arial" panose="020B0604020202020204" pitchFamily="34" charset="0"/>
              </a:rPr>
              <a:t>Secondary </a:t>
            </a:r>
            <a:endParaRPr kumimoji="0" lang="en-US" altLang="en-US" sz="1400" b="0" i="0" u="none" strike="noStrike" kern="0" cap="none" spc="0" normalizeH="0" baseline="0" noProof="0" dirty="0">
              <a:ln>
                <a:noFill/>
              </a:ln>
              <a:solidFill>
                <a:srgbClr val="15233F"/>
              </a:solidFill>
              <a:effectLst/>
              <a:uLnTx/>
              <a:uFillTx/>
              <a:latin typeface="Trebuchet MS" panose="020B0703020202090204" pitchFamily="34" charset="0"/>
              <a:ea typeface="HGP創英角ｺﾞｼｯｸUB"/>
              <a:cs typeface="Arial" panose="020B0604020202020204" pitchFamily="34" charset="0"/>
            </a:endParaRPr>
          </a:p>
          <a:p>
            <a:pPr marL="233363" marR="0" lvl="0" indent="-230188" algn="l" defTabSz="457109"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altLang="en-US" sz="1400" b="0" i="0" u="none" strike="noStrike" kern="0" cap="none" spc="0" normalizeH="0" baseline="0" noProof="0" dirty="0">
                <a:ln>
                  <a:noFill/>
                </a:ln>
                <a:solidFill>
                  <a:srgbClr val="15233F"/>
                </a:solidFill>
                <a:effectLst/>
                <a:uLnTx/>
                <a:uFillTx/>
                <a:latin typeface="Trebuchet MS" panose="020B0703020202090204" pitchFamily="34" charset="0"/>
                <a:ea typeface="HGP創英角ｺﾞｼｯｸUB"/>
                <a:cs typeface="Arial" panose="020B0604020202020204" pitchFamily="34" charset="0"/>
              </a:rPr>
              <a:t>PFS for the full population</a:t>
            </a:r>
            <a:r>
              <a:rPr kumimoji="0" lang="en-US" altLang="en-US" sz="1400" b="0" i="0" u="none" strike="noStrike" kern="0" cap="none" spc="0" normalizeH="0" baseline="30000" noProof="0" dirty="0">
                <a:ln>
                  <a:noFill/>
                </a:ln>
                <a:solidFill>
                  <a:srgbClr val="15233F"/>
                </a:solidFill>
                <a:effectLst/>
                <a:uLnTx/>
                <a:uFillTx/>
                <a:latin typeface="Trebuchet MS" panose="020B0703020202090204" pitchFamily="34" charset="0"/>
                <a:ea typeface="MS PGothic" pitchFamily="50" charset="-128"/>
                <a:cs typeface="Arial" panose="020B0604020202020204" pitchFamily="34" charset="0"/>
              </a:rPr>
              <a:t>†</a:t>
            </a:r>
            <a:endParaRPr kumimoji="0" lang="en-US" altLang="en-US" sz="1400" b="0" i="0" u="none" strike="noStrike" kern="0" cap="none" spc="0" normalizeH="0" baseline="30000" noProof="0" dirty="0">
              <a:ln>
                <a:noFill/>
              </a:ln>
              <a:solidFill>
                <a:srgbClr val="15233F"/>
              </a:solidFill>
              <a:effectLst/>
              <a:uLnTx/>
              <a:uFillTx/>
              <a:latin typeface="Trebuchet MS" panose="020B0703020202090204" pitchFamily="34" charset="0"/>
              <a:ea typeface="HGP創英角ｺﾞｼｯｸUB"/>
              <a:cs typeface="Arial" panose="020B0604020202020204" pitchFamily="34" charset="0"/>
            </a:endParaRPr>
          </a:p>
          <a:p>
            <a:pPr marL="233363" marR="0" lvl="0" indent="-230188" algn="l" defTabSz="457109"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altLang="en-US" sz="1400" b="0" i="0" u="none" strike="noStrike" kern="0" cap="none" spc="0" normalizeH="0" baseline="0" noProof="0" dirty="0">
                <a:ln>
                  <a:noFill/>
                </a:ln>
                <a:solidFill>
                  <a:srgbClr val="15233F"/>
                </a:solidFill>
                <a:effectLst/>
                <a:uLnTx/>
                <a:uFillTx/>
                <a:latin typeface="Trebuchet MS" panose="020B0703020202090204" pitchFamily="34" charset="0"/>
                <a:ea typeface="HGP創英角ｺﾞｼｯｸUB"/>
                <a:cs typeface="Arial" panose="020B0604020202020204" pitchFamily="34" charset="0"/>
              </a:rPr>
              <a:t>OS, ORR, DOR, TTR, safety, QoL</a:t>
            </a:r>
          </a:p>
        </p:txBody>
      </p:sp>
      <p:sp>
        <p:nvSpPr>
          <p:cNvPr id="18" name="TextBox 17">
            <a:extLst>
              <a:ext uri="{FF2B5EF4-FFF2-40B4-BE49-F238E27FC236}">
                <a16:creationId xmlns:a16="http://schemas.microsoft.com/office/drawing/2014/main" id="{18D12442-612E-4561-8A51-3DD25C258FEA}"/>
              </a:ext>
            </a:extLst>
          </p:cNvPr>
          <p:cNvSpPr txBox="1"/>
          <p:nvPr/>
        </p:nvSpPr>
        <p:spPr>
          <a:xfrm>
            <a:off x="9264947" y="4376615"/>
            <a:ext cx="2519999" cy="307777"/>
          </a:xfrm>
          <a:prstGeom prst="rect">
            <a:avLst/>
          </a:prstGeom>
          <a:noFill/>
        </p:spPr>
        <p:txBody>
          <a:bodyPr wrap="square" lIns="0" rtlCol="0">
            <a:spAutoFit/>
          </a:bodyPr>
          <a:lstStyle/>
          <a:p>
            <a:pPr marL="0" marR="0" lvl="0" indent="0" algn="l" defTabSz="457109" rtl="0" eaLnBrk="1" fontAlgn="auto" latinLnBrk="0" hangingPunct="1">
              <a:lnSpc>
                <a:spcPct val="100000"/>
              </a:lnSpc>
              <a:spcBef>
                <a:spcPts val="0"/>
              </a:spcBef>
              <a:spcAft>
                <a:spcPts val="0"/>
              </a:spcAft>
              <a:buClrTx/>
              <a:buSzTx/>
              <a:buFontTx/>
              <a:buNone/>
              <a:tabLst>
                <a:tab pos="626144" algn="l"/>
              </a:tabLst>
              <a:defRPr/>
            </a:pPr>
            <a:r>
              <a:rPr kumimoji="0" lang="en-US" sz="1400" b="1" i="0" u="none" strike="noStrike" kern="0" cap="none" spc="0" normalizeH="0" baseline="0" noProof="0" dirty="0">
                <a:ln>
                  <a:noFill/>
                </a:ln>
                <a:solidFill>
                  <a:srgbClr val="15233F"/>
                </a:solidFill>
                <a:effectLst/>
                <a:uLnTx/>
                <a:uFillTx/>
                <a:latin typeface="Trebuchet MS" panose="020B0703020202090204" pitchFamily="34" charset="0"/>
                <a:ea typeface="HGP創英角ｺﾞｼｯｸUB"/>
                <a:cs typeface="Arial" panose="020B0604020202020204" pitchFamily="34" charset="0"/>
              </a:rPr>
              <a:t>Data cutoff: </a:t>
            </a:r>
            <a:r>
              <a:rPr kumimoji="0" lang="en-US" sz="1400" b="0" i="0" u="none" strike="noStrike" kern="0" cap="none" spc="0" normalizeH="0" baseline="0" noProof="0" dirty="0">
                <a:ln>
                  <a:noFill/>
                </a:ln>
                <a:solidFill>
                  <a:srgbClr val="15233F"/>
                </a:solidFill>
                <a:effectLst/>
                <a:uLnTx/>
                <a:uFillTx/>
                <a:latin typeface="Trebuchet MS" panose="020B0703020202090204" pitchFamily="34" charset="0"/>
                <a:ea typeface="HGP創英角ｺﾞｼｯｸUB"/>
                <a:cs typeface="Arial" panose="020B0604020202020204" pitchFamily="34" charset="0"/>
              </a:rPr>
              <a:t>March 11, 2020</a:t>
            </a:r>
          </a:p>
        </p:txBody>
      </p:sp>
      <p:sp>
        <p:nvSpPr>
          <p:cNvPr id="19" name="Text Placeholder 5">
            <a:extLst>
              <a:ext uri="{FF2B5EF4-FFF2-40B4-BE49-F238E27FC236}">
                <a16:creationId xmlns:a16="http://schemas.microsoft.com/office/drawing/2014/main" id="{AE196A0A-5D9D-4442-AF9A-634754CCF223}"/>
              </a:ext>
            </a:extLst>
          </p:cNvPr>
          <p:cNvSpPr txBox="1">
            <a:spLocks/>
          </p:cNvSpPr>
          <p:nvPr/>
        </p:nvSpPr>
        <p:spPr>
          <a:xfrm>
            <a:off x="609875" y="5765844"/>
            <a:ext cx="10897913" cy="954107"/>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Adapted from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The New England Journal of Medicine</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Bardia A, Hurvitz SA, Tolaney SM, et al. Sacituzumab govitecan in metastatic triple-negative breast cancer. Vol. 384, pp 1529-1541. Copyright ©2021 Massachusetts Medical Society. Reused with permission from Massachusetts Medical Society.</a:t>
            </a:r>
            <a:b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b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*PFS measured by an independent, centralized, and blinded group of radiology experts who assessed tumor response using RECIST 1.1 criteria in patients without brain metastasis.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30000" noProof="0" dirty="0">
                <a:ln>
                  <a:noFill/>
                </a:ln>
                <a:solidFill>
                  <a:srgbClr val="54565B"/>
                </a:solidFill>
                <a:effectLst/>
                <a:uLnTx/>
                <a:uFillTx/>
                <a:latin typeface="Trebuchet MS"/>
                <a:ea typeface="Helvetica" charset="0"/>
                <a:cs typeface="Arial" panose="020B0604020202020204" pitchFamily="34" charset="0"/>
              </a:rPr>
              <a:t>†</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The full population includes all randomized patients (with and without brain metastases). Baseline brain MRI only required for patients with known brain metastasis.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ASCO/CAP, American Society of Clinical Oncology/College of American Pathologists; DOR, duration of response; IV, intravenous; MRI, magnetic resonance imaging; mTNBC, metastatic triple-negative breast cancer; </a:t>
            </a:r>
            <a:b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b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ORR, objective response rate; OS, overall survival; PFS, progression-free survival; R, randomization; RECIST 1.1, Response Evaluation Criteria in Solid Tumors, version 1.1; TTR, time to response; QoL, quality of life.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National Institutes of Health. https://clinicaltrials.gov/ct2/show/NCT02574455.</a:t>
            </a:r>
          </a:p>
        </p:txBody>
      </p:sp>
      <p:sp>
        <p:nvSpPr>
          <p:cNvPr id="20" name="TextBox 19">
            <a:extLst>
              <a:ext uri="{FF2B5EF4-FFF2-40B4-BE49-F238E27FC236}">
                <a16:creationId xmlns:a16="http://schemas.microsoft.com/office/drawing/2014/main" id="{2EF066FC-6BD5-4DE7-8CC7-990157F6A790}"/>
              </a:ext>
            </a:extLst>
          </p:cNvPr>
          <p:cNvSpPr txBox="1"/>
          <p:nvPr/>
        </p:nvSpPr>
        <p:spPr>
          <a:xfrm>
            <a:off x="603249" y="4475730"/>
            <a:ext cx="1497197" cy="307777"/>
          </a:xfrm>
          <a:prstGeom prst="rect">
            <a:avLst/>
          </a:prstGeom>
          <a:noFill/>
        </p:spPr>
        <p:txBody>
          <a:bodyPr wrap="squar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203661"/>
                </a:solidFill>
                <a:effectLst/>
                <a:uLnTx/>
                <a:uFillTx/>
                <a:latin typeface="Trebuchet MS" panose="020B0703020202090204" pitchFamily="34" charset="0"/>
                <a:ea typeface="+mn-ea"/>
                <a:cs typeface="Arial" panose="020B0604020202020204" pitchFamily="34" charset="0"/>
              </a:rPr>
              <a:t>NCT02574455</a:t>
            </a:r>
          </a:p>
        </p:txBody>
      </p:sp>
      <p:sp>
        <p:nvSpPr>
          <p:cNvPr id="38" name="Slide Number Placeholder 37">
            <a:extLst>
              <a:ext uri="{FF2B5EF4-FFF2-40B4-BE49-F238E27FC236}">
                <a16:creationId xmlns:a16="http://schemas.microsoft.com/office/drawing/2014/main" id="{EC87F072-A9F3-7947-900E-7C8CD98DF7C0}"/>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sp>
        <p:nvSpPr>
          <p:cNvPr id="22" name="Oval 21">
            <a:extLst>
              <a:ext uri="{FF2B5EF4-FFF2-40B4-BE49-F238E27FC236}">
                <a16:creationId xmlns:a16="http://schemas.microsoft.com/office/drawing/2014/main" id="{731E9282-5A4E-4BBF-9A67-B510CC67C768}"/>
              </a:ext>
            </a:extLst>
          </p:cNvPr>
          <p:cNvSpPr/>
          <p:nvPr/>
        </p:nvSpPr>
        <p:spPr>
          <a:xfrm>
            <a:off x="3075508" y="2519497"/>
            <a:ext cx="914400" cy="914400"/>
          </a:xfrm>
          <a:prstGeom prst="ellipse">
            <a:avLst/>
          </a:prstGeom>
          <a:solidFill>
            <a:srgbClr val="262261"/>
          </a:solidFill>
          <a:ln w="12700" cap="flat" cmpd="sng" algn="ctr">
            <a:solidFill>
              <a:srgbClr val="4472C4">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FFFFFF"/>
                </a:solidFill>
                <a:effectLst/>
                <a:uLnTx/>
                <a:uFillTx/>
                <a:latin typeface="Trebuchet MS"/>
                <a:ea typeface="+mn-ea"/>
                <a:cs typeface="Arial" panose="020B0604020202020204" pitchFamily="34" charset="0"/>
              </a:rPr>
              <a:t>R </a:t>
            </a:r>
            <a:br>
              <a:rPr kumimoji="0" lang="en-US" sz="1600" b="0" i="0" u="none" strike="noStrike" kern="0" cap="none" spc="0" normalizeH="0" baseline="0" noProof="0" dirty="0">
                <a:ln>
                  <a:noFill/>
                </a:ln>
                <a:solidFill>
                  <a:srgbClr val="FFFFFF"/>
                </a:solidFill>
                <a:effectLst/>
                <a:uLnTx/>
                <a:uFillTx/>
                <a:latin typeface="Trebuchet MS"/>
                <a:ea typeface="+mn-ea"/>
                <a:cs typeface="Arial" panose="020B0604020202020204" pitchFamily="34" charset="0"/>
              </a:rPr>
            </a:br>
            <a:r>
              <a:rPr kumimoji="0" lang="en-US" sz="1600" b="1" i="0" u="none" strike="noStrike" kern="0" cap="none" spc="0" normalizeH="0" baseline="0" noProof="0" dirty="0">
                <a:ln>
                  <a:noFill/>
                </a:ln>
                <a:solidFill>
                  <a:srgbClr val="FFFFFF"/>
                </a:solidFill>
                <a:effectLst/>
                <a:uLnTx/>
                <a:uFillTx/>
                <a:latin typeface="Trebuchet MS"/>
                <a:ea typeface="+mn-ea"/>
                <a:cs typeface="Arial" panose="020B0604020202020204" pitchFamily="34" charset="0"/>
              </a:rPr>
              <a:t>1:1</a:t>
            </a:r>
          </a:p>
        </p:txBody>
      </p:sp>
    </p:spTree>
    <p:extLst>
      <p:ext uri="{BB962C8B-B14F-4D97-AF65-F5344CB8AC3E}">
        <p14:creationId xmlns:p14="http://schemas.microsoft.com/office/powerpoint/2010/main" val="757050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5DB0607-EB83-E242-B745-9EEF46DD7922}"/>
              </a:ext>
            </a:extLst>
          </p:cNvPr>
          <p:cNvSpPr/>
          <p:nvPr/>
        </p:nvSpPr>
        <p:spPr>
          <a:xfrm>
            <a:off x="609597" y="1418253"/>
            <a:ext cx="10898191" cy="4724370"/>
          </a:xfrm>
          <a:prstGeom prst="rect">
            <a:avLst/>
          </a:prstGeom>
          <a:noFill/>
        </p:spPr>
        <p:txBody>
          <a:bodyPr wrap="square">
            <a:noAutofit/>
          </a:bodyPr>
          <a:lstStyle/>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Of 529 total patients enrolled in ASCENT, there were 235</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Calibri" panose="020F0502020204030204" pitchFamily="34" charset="0"/>
                <a:cs typeface="+mn-cs"/>
              </a:rPr>
              <a:t> and 233 BMNeg patients in</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the </a:t>
            </a:r>
            <a:b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b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SG and TPC arms, respectively</a:t>
            </a: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Within the TPC arm,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eribulin was the most commonly chosen chemotherapy (n=126</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followed by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vinorelbine (n=47), capecitabine (n=31),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and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gemcitabine (n=29)</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Calibri" panose="020F0502020204030204" pitchFamily="34" charset="0"/>
                <a:cs typeface="+mn-cs"/>
              </a:rPr>
              <a:t>At data cutoff,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Calibri" panose="020F0502020204030204" pitchFamily="34" charset="0"/>
                <a:cs typeface="+mn-cs"/>
              </a:rPr>
              <a:t>15 patients (6%) remained on treatment in the SG arm and no patients remained on treatment for any TPC agent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Calibri" panose="020F0502020204030204" pitchFamily="34" charset="0"/>
                <a:cs typeface="+mn-cs"/>
              </a:rPr>
              <a:t>(Table 1) </a:t>
            </a:r>
          </a:p>
          <a:p>
            <a:pPr marL="633413" marR="0" lvl="0" indent="-285750" algn="l" defTabSz="914400" rtl="0" eaLnBrk="1" fontAlgn="auto" latinLnBrk="0" hangingPunct="1">
              <a:lnSpc>
                <a:spcPct val="100000"/>
              </a:lnSpc>
              <a:spcBef>
                <a:spcPts val="0"/>
              </a:spcBef>
              <a:spcAft>
                <a:spcPts val="1800"/>
              </a:spcAft>
              <a:buClrTx/>
              <a:buSzTx/>
              <a:buFont typeface="Trebuchet MS" panose="020B0603020202020204" pitchFamily="34" charset="0"/>
              <a:buChar char="—"/>
              <a:tabLst/>
              <a:defRPr/>
            </a:pPr>
            <a:r>
              <a:rPr kumimoji="0" lang="en-US" sz="1800" b="0" i="0" u="none" strike="noStrike" kern="1200" cap="none" spc="0" normalizeH="0" baseline="0" noProof="0" dirty="0">
                <a:ln>
                  <a:noFill/>
                </a:ln>
                <a:solidFill>
                  <a:srgbClr val="54565B"/>
                </a:solidFill>
                <a:effectLst/>
                <a:uLnTx/>
                <a:uFillTx/>
                <a:latin typeface="Trebuchet MS" panose="020B0603020202020204" pitchFamily="34" charset="0"/>
                <a:ea typeface="Calibri" panose="020F0502020204030204" pitchFamily="34" charset="0"/>
                <a:cs typeface="+mn-cs"/>
              </a:rPr>
              <a:t>The most common reasons for treatment discontinuation for TPC agents were </a:t>
            </a:r>
            <a:r>
              <a:rPr kumimoji="0" lang="en-US" sz="1800" b="1" i="0" u="none" strike="noStrike" kern="1200" cap="none" spc="0" normalizeH="0" baseline="0" noProof="0" dirty="0">
                <a:ln>
                  <a:noFill/>
                </a:ln>
                <a:solidFill>
                  <a:srgbClr val="54565B"/>
                </a:solidFill>
                <a:effectLst/>
                <a:uLnTx/>
                <a:uFillTx/>
                <a:latin typeface="Trebuchet MS" panose="020B0603020202020204" pitchFamily="34" charset="0"/>
                <a:ea typeface="Calibri" panose="020F0502020204030204" pitchFamily="34" charset="0"/>
                <a:cs typeface="+mn-cs"/>
              </a:rPr>
              <a:t>disease progression and withdrawal of consent</a:t>
            </a:r>
            <a:endParaRPr kumimoji="0" lang="en-US" sz="1800" b="1" i="0" u="none" strike="noStrike" kern="1200" cap="none" spc="0" normalizeH="0" baseline="0" noProof="0" dirty="0">
              <a:ln>
                <a:noFill/>
              </a:ln>
              <a:solidFill>
                <a:srgbClr val="54565B"/>
              </a:solidFill>
              <a:effectLst/>
              <a:highlight>
                <a:srgbClr val="FFFF00"/>
              </a:highlight>
              <a:uLnTx/>
              <a:uFillTx/>
              <a:latin typeface="Trebuchet MS" panose="020B0603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Calibri" panose="020F0502020204030204" pitchFamily="34" charset="0"/>
                <a:cs typeface="+mn-cs"/>
              </a:rPr>
              <a:t>Demographics and baseline characteristics for SG and each TPC agent subgroup were balanced between treatment arms (Table 2)</a:t>
            </a:r>
            <a:endPar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endParaRPr kumimoji="0" lang="en-US" sz="32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
        <p:nvSpPr>
          <p:cNvPr id="3" name="Title 2"/>
          <p:cNvSpPr>
            <a:spLocks noGrp="1"/>
          </p:cNvSpPr>
          <p:nvPr>
            <p:ph type="title"/>
          </p:nvPr>
        </p:nvSpPr>
        <p:spPr/>
        <p:txBody>
          <a:bodyPr/>
          <a:lstStyle/>
          <a:p>
            <a:r>
              <a:rPr lang="en-US" dirty="0"/>
              <a:t>Results</a:t>
            </a:r>
            <a:br>
              <a:rPr lang="en-US" sz="2000" dirty="0"/>
            </a:br>
            <a:r>
              <a:rPr lang="en-US" sz="2000" dirty="0"/>
              <a:t>Patients </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sp>
        <p:nvSpPr>
          <p:cNvPr id="5" name="Text Placeholder 5">
            <a:extLst>
              <a:ext uri="{FF2B5EF4-FFF2-40B4-BE49-F238E27FC236}">
                <a16:creationId xmlns:a16="http://schemas.microsoft.com/office/drawing/2014/main" id="{D4FB2C52-7540-6B42-890F-CECD7E2497FE}"/>
              </a:ext>
            </a:extLst>
          </p:cNvPr>
          <p:cNvSpPr txBox="1">
            <a:spLocks/>
          </p:cNvSpPr>
          <p:nvPr/>
        </p:nvSpPr>
        <p:spPr>
          <a:xfrm>
            <a:off x="609874" y="6453707"/>
            <a:ext cx="11064240" cy="215444"/>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BMNeg, brain metastases-negative; SG, sacituzumab govitecan; TPC, treatment of physician’s choice.</a:t>
            </a:r>
          </a:p>
        </p:txBody>
      </p:sp>
    </p:spTree>
    <p:extLst>
      <p:ext uri="{BB962C8B-B14F-4D97-AF65-F5344CB8AC3E}">
        <p14:creationId xmlns:p14="http://schemas.microsoft.com/office/powerpoint/2010/main" val="309817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a:t>
            </a:r>
            <a:br>
              <a:rPr lang="en-US" dirty="0"/>
            </a:br>
            <a:r>
              <a:rPr lang="en-US" sz="2000" dirty="0"/>
              <a:t>Table 1. Patient Disposition </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graphicFrame>
        <p:nvGraphicFramePr>
          <p:cNvPr id="7" name="Table 7">
            <a:extLst>
              <a:ext uri="{FF2B5EF4-FFF2-40B4-BE49-F238E27FC236}">
                <a16:creationId xmlns:a16="http://schemas.microsoft.com/office/drawing/2014/main" id="{34F36423-63A5-C941-8BD1-E1D880825048}"/>
              </a:ext>
            </a:extLst>
          </p:cNvPr>
          <p:cNvGraphicFramePr>
            <a:graphicFrameLocks noGrp="1"/>
          </p:cNvGraphicFramePr>
          <p:nvPr/>
        </p:nvGraphicFramePr>
        <p:xfrm>
          <a:off x="603250" y="1409700"/>
          <a:ext cx="10904537" cy="4175760"/>
        </p:xfrm>
        <a:graphic>
          <a:graphicData uri="http://schemas.openxmlformats.org/drawingml/2006/table">
            <a:tbl>
              <a:tblPr firstRow="1" bandRow="1">
                <a:tableStyleId>{5C22544A-7EE6-4342-B048-85BDC9FD1C3A}</a:tableStyleId>
              </a:tblPr>
              <a:tblGrid>
                <a:gridCol w="3110438">
                  <a:extLst>
                    <a:ext uri="{9D8B030D-6E8A-4147-A177-3AD203B41FA5}">
                      <a16:colId xmlns:a16="http://schemas.microsoft.com/office/drawing/2014/main" val="3432892701"/>
                    </a:ext>
                  </a:extLst>
                </a:gridCol>
                <a:gridCol w="1430995">
                  <a:extLst>
                    <a:ext uri="{9D8B030D-6E8A-4147-A177-3AD203B41FA5}">
                      <a16:colId xmlns:a16="http://schemas.microsoft.com/office/drawing/2014/main" val="3180078317"/>
                    </a:ext>
                  </a:extLst>
                </a:gridCol>
                <a:gridCol w="1590776">
                  <a:extLst>
                    <a:ext uri="{9D8B030D-6E8A-4147-A177-3AD203B41FA5}">
                      <a16:colId xmlns:a16="http://schemas.microsoft.com/office/drawing/2014/main" val="2837773287"/>
                    </a:ext>
                  </a:extLst>
                </a:gridCol>
                <a:gridCol w="1590776">
                  <a:extLst>
                    <a:ext uri="{9D8B030D-6E8A-4147-A177-3AD203B41FA5}">
                      <a16:colId xmlns:a16="http://schemas.microsoft.com/office/drawing/2014/main" val="905652964"/>
                    </a:ext>
                  </a:extLst>
                </a:gridCol>
                <a:gridCol w="1590776">
                  <a:extLst>
                    <a:ext uri="{9D8B030D-6E8A-4147-A177-3AD203B41FA5}">
                      <a16:colId xmlns:a16="http://schemas.microsoft.com/office/drawing/2014/main" val="2481998479"/>
                    </a:ext>
                  </a:extLst>
                </a:gridCol>
                <a:gridCol w="1590776">
                  <a:extLst>
                    <a:ext uri="{9D8B030D-6E8A-4147-A177-3AD203B41FA5}">
                      <a16:colId xmlns:a16="http://schemas.microsoft.com/office/drawing/2014/main" val="1439092740"/>
                    </a:ext>
                  </a:extLst>
                </a:gridCol>
              </a:tblGrid>
              <a:tr h="0">
                <a:tc rowSpan="2">
                  <a:txBody>
                    <a:bodyPr/>
                    <a:lstStyle/>
                    <a:p>
                      <a:pPr algn="ctr">
                        <a:lnSpc>
                          <a:spcPct val="100000"/>
                        </a:lnSpc>
                      </a:pPr>
                      <a:endParaRPr lang="en-US" sz="1400" b="1" dirty="0">
                        <a:solidFill>
                          <a:schemeClr val="bg1"/>
                        </a:solidFill>
                        <a:latin typeface="+mj-lt"/>
                      </a:endParaRPr>
                    </a:p>
                  </a:txBody>
                  <a:tcPr anchor="ctr">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rowSpan="2">
                  <a:txBody>
                    <a:bodyPr/>
                    <a:lstStyle/>
                    <a:p>
                      <a:pPr algn="ctr">
                        <a:lnSpc>
                          <a:spcPct val="100000"/>
                        </a:lnSpc>
                      </a:pPr>
                      <a:r>
                        <a:rPr lang="en-US" sz="1400" b="1" dirty="0">
                          <a:solidFill>
                            <a:schemeClr val="bg1"/>
                          </a:solidFill>
                          <a:latin typeface="+mj-lt"/>
                        </a:rPr>
                        <a:t>SG*</a:t>
                      </a:r>
                    </a:p>
                    <a:p>
                      <a:pPr algn="ctr">
                        <a:lnSpc>
                          <a:spcPct val="100000"/>
                        </a:lnSpc>
                      </a:pPr>
                      <a:r>
                        <a:rPr lang="en-US" sz="1400" b="1" dirty="0">
                          <a:solidFill>
                            <a:schemeClr val="bg1"/>
                          </a:solidFill>
                          <a:latin typeface="+mj-lt"/>
                        </a:rPr>
                        <a:t>(n=235)</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3">
                        <a:lumMod val="75000"/>
                      </a:schemeClr>
                    </a:solidFill>
                  </a:tcPr>
                </a:tc>
                <a:tc gridSpan="4">
                  <a:txBody>
                    <a:bodyPr/>
                    <a:lstStyle/>
                    <a:p>
                      <a:pPr algn="ctr">
                        <a:lnSpc>
                          <a:spcPct val="100000"/>
                        </a:lnSpc>
                      </a:pPr>
                      <a:r>
                        <a:rPr lang="en-US" sz="1400" b="1" dirty="0">
                          <a:solidFill>
                            <a:schemeClr val="accent1"/>
                          </a:solidFill>
                          <a:latin typeface="+mj-lt"/>
                        </a:rPr>
                        <a:t>TPC (n=233)*</a:t>
                      </a:r>
                    </a:p>
                  </a:txBody>
                  <a:tcPr anchor="ctr">
                    <a:lnL w="19050" cap="flat" cmpd="sng" algn="ctr">
                      <a:solidFill>
                        <a:schemeClr val="bg1"/>
                      </a:solidFill>
                      <a:prstDash val="solid"/>
                      <a:round/>
                      <a:headEnd type="none" w="med" len="med"/>
                      <a:tailEnd type="none" w="med" len="med"/>
                    </a:lnL>
                    <a:lnT w="28575" cap="flat" cmpd="sng" algn="ctr">
                      <a:solidFill>
                        <a:schemeClr val="accent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40000"/>
                        <a:lumOff val="60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644481813"/>
                  </a:ext>
                </a:extLst>
              </a:tr>
              <a:tr h="0">
                <a:tc vMerge="1">
                  <a:txBody>
                    <a:bodyPr/>
                    <a:lstStyle/>
                    <a:p>
                      <a:endParaRPr lang="en-US" dirty="0"/>
                    </a:p>
                  </a:txBody>
                  <a:tcPr/>
                </a:tc>
                <a:tc vMerge="1">
                  <a:txBody>
                    <a:bodyPr/>
                    <a:lstStyle/>
                    <a:p>
                      <a:endParaRPr lang="en-US" dirty="0"/>
                    </a:p>
                  </a:txBody>
                  <a:tcPr/>
                </a:tc>
                <a:tc>
                  <a:txBody>
                    <a:bodyPr/>
                    <a:lstStyle/>
                    <a:p>
                      <a:pPr algn="ctr">
                        <a:lnSpc>
                          <a:spcPct val="100000"/>
                        </a:lnSpc>
                      </a:pPr>
                      <a:r>
                        <a:rPr lang="en-US" sz="1400" b="1" dirty="0">
                          <a:solidFill>
                            <a:schemeClr val="bg1"/>
                          </a:solidFill>
                          <a:latin typeface="+mj-lt"/>
                        </a:rPr>
                        <a:t>Eribulin</a:t>
                      </a:r>
                    </a:p>
                    <a:p>
                      <a:pPr algn="ctr">
                        <a:lnSpc>
                          <a:spcPct val="100000"/>
                        </a:lnSpc>
                      </a:pPr>
                      <a:r>
                        <a:rPr lang="en-US" sz="1400" b="1" dirty="0">
                          <a:solidFill>
                            <a:schemeClr val="bg1"/>
                          </a:solidFill>
                          <a:latin typeface="+mj-lt"/>
                        </a:rPr>
                        <a:t>(n=126)</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1"/>
                    </a:solidFill>
                  </a:tcPr>
                </a:tc>
                <a:tc>
                  <a:txBody>
                    <a:bodyPr/>
                    <a:lstStyle/>
                    <a:p>
                      <a:pPr algn="ctr">
                        <a:lnSpc>
                          <a:spcPct val="100000"/>
                        </a:lnSpc>
                      </a:pPr>
                      <a:r>
                        <a:rPr lang="en-US" sz="1400" b="1" dirty="0">
                          <a:solidFill>
                            <a:schemeClr val="bg1"/>
                          </a:solidFill>
                          <a:latin typeface="+mj-lt"/>
                        </a:rPr>
                        <a:t>Vinorelbine</a:t>
                      </a:r>
                    </a:p>
                    <a:p>
                      <a:pPr algn="ctr">
                        <a:lnSpc>
                          <a:spcPct val="100000"/>
                        </a:lnSpc>
                      </a:pPr>
                      <a:r>
                        <a:rPr lang="en-US" sz="1400" b="1" dirty="0">
                          <a:solidFill>
                            <a:schemeClr val="bg1"/>
                          </a:solidFill>
                          <a:latin typeface="+mj-lt"/>
                        </a:rPr>
                        <a:t>(n=47)</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C04794"/>
                    </a:solidFill>
                  </a:tcPr>
                </a:tc>
                <a:tc>
                  <a:txBody>
                    <a:bodyPr/>
                    <a:lstStyle/>
                    <a:p>
                      <a:pPr algn="ctr">
                        <a:lnSpc>
                          <a:spcPct val="100000"/>
                        </a:lnSpc>
                      </a:pPr>
                      <a:r>
                        <a:rPr lang="en-US" sz="1400" b="1" dirty="0">
                          <a:solidFill>
                            <a:schemeClr val="bg1"/>
                          </a:solidFill>
                          <a:latin typeface="+mj-lt"/>
                        </a:rPr>
                        <a:t>Capecitabine</a:t>
                      </a:r>
                    </a:p>
                    <a:p>
                      <a:pPr algn="ctr">
                        <a:lnSpc>
                          <a:spcPct val="100000"/>
                        </a:lnSpc>
                      </a:pPr>
                      <a:r>
                        <a:rPr lang="en-US" sz="1400" b="1" dirty="0">
                          <a:solidFill>
                            <a:schemeClr val="bg1"/>
                          </a:solidFill>
                          <a:latin typeface="+mj-lt"/>
                        </a:rPr>
                        <a:t>(n=31)</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F89D50"/>
                    </a:solidFill>
                  </a:tcPr>
                </a:tc>
                <a:tc>
                  <a:txBody>
                    <a:bodyPr/>
                    <a:lstStyle/>
                    <a:p>
                      <a:pPr algn="ctr">
                        <a:lnSpc>
                          <a:spcPct val="100000"/>
                        </a:lnSpc>
                      </a:pPr>
                      <a:r>
                        <a:rPr lang="en-US" sz="1400" b="1" dirty="0">
                          <a:solidFill>
                            <a:schemeClr val="bg1"/>
                          </a:solidFill>
                          <a:latin typeface="+mj-lt"/>
                        </a:rPr>
                        <a:t>Gemcitabine</a:t>
                      </a:r>
                    </a:p>
                    <a:p>
                      <a:pPr algn="ctr">
                        <a:lnSpc>
                          <a:spcPct val="100000"/>
                        </a:lnSpc>
                      </a:pPr>
                      <a:r>
                        <a:rPr lang="en-US" sz="1400" b="1" dirty="0">
                          <a:solidFill>
                            <a:schemeClr val="bg1"/>
                          </a:solidFill>
                          <a:latin typeface="+mj-lt"/>
                        </a:rPr>
                        <a:t>(n=29)</a:t>
                      </a:r>
                    </a:p>
                  </a:txBody>
                  <a:tcPr anchor="b">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tx1">
                        <a:lumMod val="60000"/>
                        <a:lumOff val="40000"/>
                      </a:schemeClr>
                    </a:solidFill>
                  </a:tcPr>
                </a:tc>
                <a:extLst>
                  <a:ext uri="{0D108BD9-81ED-4DB2-BD59-A6C34878D82A}">
                    <a16:rowId xmlns:a16="http://schemas.microsoft.com/office/drawing/2014/main" val="1843249014"/>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nSpc>
                          <a:spcPct val="100000"/>
                        </a:lnSpc>
                      </a:pPr>
                      <a:r>
                        <a:rPr lang="en-US" sz="1400" b="1" i="0" dirty="0">
                          <a:solidFill>
                            <a:schemeClr val="tx1"/>
                          </a:solidFill>
                          <a:latin typeface="+mj-lt"/>
                          <a:ea typeface="Cambria" panose="02040503050406030204" pitchFamily="18" charset="0"/>
                          <a:cs typeface="Arial" panose="020B0604020202020204" pitchFamily="34" charset="0"/>
                        </a:rPr>
                        <a:t>Randomized</a:t>
                      </a:r>
                      <a:r>
                        <a:rPr lang="en-US" sz="1400" b="1" baseline="0" dirty="0">
                          <a:solidFill>
                            <a:schemeClr val="tx1"/>
                          </a:solidFill>
                          <a:latin typeface="+mj-lt"/>
                          <a:cs typeface="Arial" panose="020B0604020202020204" pitchFamily="34" charset="0"/>
                        </a:rPr>
                        <a:t>—no.</a:t>
                      </a:r>
                      <a:endParaRPr lang="en-US" sz="1400" b="1" i="0" dirty="0">
                        <a:solidFill>
                          <a:schemeClr val="tx1"/>
                        </a:solidFill>
                        <a:latin typeface="+mj-lt"/>
                        <a:ea typeface="Cambria" panose="02040503050406030204" pitchFamily="18" charset="0"/>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235</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 126</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47</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31</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29</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1147181520"/>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b="1" i="0" dirty="0">
                          <a:solidFill>
                            <a:schemeClr val="tx1"/>
                          </a:solidFill>
                          <a:latin typeface="+mj-lt"/>
                          <a:ea typeface="Cambria" panose="02040503050406030204" pitchFamily="18" charset="0"/>
                          <a:cs typeface="Arial" panose="020B0604020202020204" pitchFamily="34" charset="0"/>
                        </a:rPr>
                        <a:t>Randomized (not treated)</a:t>
                      </a:r>
                      <a:r>
                        <a:rPr lang="en-US" sz="1400" b="1" baseline="0" dirty="0">
                          <a:solidFill>
                            <a:schemeClr val="tx1"/>
                          </a:solidFill>
                          <a:latin typeface="+mj-lt"/>
                          <a:cs typeface="Arial" panose="020B0604020202020204" pitchFamily="34" charset="0"/>
                        </a:rPr>
                        <a:t>—no. (%)</a:t>
                      </a:r>
                      <a:endParaRPr lang="en-US" sz="1400" b="1" i="0" dirty="0">
                        <a:solidFill>
                          <a:schemeClr val="tx1"/>
                        </a:solidFill>
                        <a:latin typeface="+mj-lt"/>
                        <a:ea typeface="Cambria" panose="02040503050406030204" pitchFamily="18" charset="0"/>
                        <a:cs typeface="Arial" panose="020B0604020202020204" pitchFamily="34" charset="0"/>
                      </a:endParaRP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7 (3)</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13 (10)</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10 (21)</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3 (10)</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6 (21)</a:t>
                      </a:r>
                    </a:p>
                  </a:txBody>
                  <a:tcPr anchor="ctr">
                    <a:solidFill>
                      <a:schemeClr val="bg1"/>
                    </a:solidFill>
                  </a:tcPr>
                </a:tc>
                <a:extLst>
                  <a:ext uri="{0D108BD9-81ED-4DB2-BD59-A6C34878D82A}">
                    <a16:rowId xmlns:a16="http://schemas.microsoft.com/office/drawing/2014/main" val="965417081"/>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nSpc>
                          <a:spcPct val="100000"/>
                        </a:lnSpc>
                      </a:pPr>
                      <a:r>
                        <a:rPr lang="en-US" sz="1400" b="1" i="0" dirty="0">
                          <a:solidFill>
                            <a:schemeClr val="tx1"/>
                          </a:solidFill>
                          <a:latin typeface="+mj-lt"/>
                          <a:ea typeface="Cambria" panose="02040503050406030204" pitchFamily="18" charset="0"/>
                          <a:cs typeface="Arial" panose="020B0604020202020204" pitchFamily="34" charset="0"/>
                        </a:rPr>
                        <a:t>Remain on treatment</a:t>
                      </a:r>
                      <a:r>
                        <a:rPr lang="en-US" sz="1400" b="1" baseline="0" dirty="0">
                          <a:solidFill>
                            <a:schemeClr val="tx1"/>
                          </a:solidFill>
                          <a:latin typeface="+mj-lt"/>
                          <a:cs typeface="Arial" panose="020B0604020202020204" pitchFamily="34" charset="0"/>
                        </a:rPr>
                        <a:t>—no. (%)</a:t>
                      </a:r>
                      <a:endParaRPr lang="en-US" sz="1400" b="1" i="0" dirty="0">
                        <a:solidFill>
                          <a:schemeClr val="tx1"/>
                        </a:solidFill>
                        <a:latin typeface="+mj-lt"/>
                        <a:ea typeface="Cambria" panose="02040503050406030204" pitchFamily="18" charset="0"/>
                        <a:cs typeface="Arial" panose="020B0604020202020204" pitchFamily="34" charset="0"/>
                      </a:endParaRPr>
                    </a:p>
                  </a:txBody>
                  <a:tcPr anchor="c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15 (6)</a:t>
                      </a:r>
                    </a:p>
                  </a:txBody>
                  <a:tcPr anchor="c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lumMod val="95000"/>
                      </a:schemeClr>
                    </a:solidFill>
                  </a:tcPr>
                </a:tc>
                <a:extLst>
                  <a:ext uri="{0D108BD9-81ED-4DB2-BD59-A6C34878D82A}">
                    <a16:rowId xmlns:a16="http://schemas.microsoft.com/office/drawing/2014/main" val="1703156005"/>
                  </a:ext>
                </a:extLst>
              </a:tr>
              <a:tr h="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nSpc>
                          <a:spcPct val="100000"/>
                        </a:lnSpc>
                      </a:pPr>
                      <a:r>
                        <a:rPr lang="en-US" sz="1400" b="1" baseline="0" dirty="0">
                          <a:solidFill>
                            <a:schemeClr val="tx1"/>
                          </a:solidFill>
                          <a:latin typeface="+mj-lt"/>
                          <a:cs typeface="Arial" panose="020B0604020202020204" pitchFamily="34" charset="0"/>
                        </a:rPr>
                        <a:t>Discontinued treatment—no. (%)</a:t>
                      </a:r>
                      <a:endParaRPr lang="en-US" sz="1400" b="1" dirty="0">
                        <a:solidFill>
                          <a:schemeClr val="tx1"/>
                        </a:solidFill>
                        <a:latin typeface="+mj-lt"/>
                        <a:cs typeface="Arial" panose="020B0604020202020204" pitchFamily="34" charset="0"/>
                      </a:endParaRPr>
                    </a:p>
                  </a:txBody>
                  <a:tcPr anchor="ctr">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213 (91)</a:t>
                      </a:r>
                    </a:p>
                  </a:txBody>
                  <a:tcPr anchor="ctr">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 113 (90)</a:t>
                      </a:r>
                    </a:p>
                  </a:txBody>
                  <a:tcPr anchor="ctr">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37 (79)</a:t>
                      </a:r>
                    </a:p>
                  </a:txBody>
                  <a:tcPr anchor="ctr">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28 (90)</a:t>
                      </a:r>
                    </a:p>
                  </a:txBody>
                  <a:tcPr anchor="ctr">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23 (79)</a:t>
                      </a:r>
                    </a:p>
                  </a:txBody>
                  <a:tcPr anchor="ctr">
                    <a:lnB w="1270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441940720"/>
                  </a:ext>
                </a:extLst>
              </a:tr>
              <a:tr h="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indent="227013">
                        <a:lnSpc>
                          <a:spcPct val="100000"/>
                        </a:lnSpc>
                      </a:pPr>
                      <a:r>
                        <a:rPr lang="en-US" sz="1400" b="1" i="0" dirty="0">
                          <a:solidFill>
                            <a:schemeClr val="tx1"/>
                          </a:solidFill>
                          <a:latin typeface="+mj-lt"/>
                          <a:ea typeface="Cambria" panose="02040503050406030204" pitchFamily="18" charset="0"/>
                          <a:cs typeface="Arial" panose="020B0604020202020204" pitchFamily="34" charset="0"/>
                        </a:rPr>
                        <a:t>Disease progression</a:t>
                      </a:r>
                    </a:p>
                  </a:txBody>
                  <a:tcPr anchor="ctr">
                    <a:lnL w="12700" cap="flat" cmpd="sng" algn="ctr">
                      <a:solidFill>
                        <a:srgbClr val="FF0000"/>
                      </a:solidFill>
                      <a:prstDash val="solid"/>
                      <a:round/>
                      <a:headEnd type="none" w="med" len="med"/>
                      <a:tailEnd type="none" w="med" len="med"/>
                    </a:lnL>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199 (85)</a:t>
                      </a:r>
                    </a:p>
                  </a:txBody>
                  <a:tcPr anchor="ctr">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95 (75)</a:t>
                      </a:r>
                    </a:p>
                  </a:txBody>
                  <a:tcPr anchor="ctr">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29 (62)</a:t>
                      </a:r>
                    </a:p>
                  </a:txBody>
                  <a:tcPr anchor="ctr">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23 (74)</a:t>
                      </a:r>
                    </a:p>
                  </a:txBody>
                  <a:tcPr anchor="ctr">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19 (66)</a:t>
                      </a:r>
                    </a:p>
                  </a:txBody>
                  <a:tcPr anchor="ctr">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solidFill>
                      <a:schemeClr val="bg1"/>
                    </a:solidFill>
                  </a:tcPr>
                </a:tc>
                <a:extLst>
                  <a:ext uri="{0D108BD9-81ED-4DB2-BD59-A6C34878D82A}">
                    <a16:rowId xmlns:a16="http://schemas.microsoft.com/office/drawing/2014/main" val="1117824076"/>
                  </a:ext>
                </a:extLst>
              </a:tr>
              <a:tr h="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indent="227013">
                        <a:lnSpc>
                          <a:spcPct val="100000"/>
                        </a:lnSpc>
                      </a:pPr>
                      <a:r>
                        <a:rPr lang="en-US" sz="1400" b="1" i="0" dirty="0">
                          <a:solidFill>
                            <a:schemeClr val="tx1"/>
                          </a:solidFill>
                          <a:latin typeface="+mj-lt"/>
                          <a:ea typeface="Cambria" panose="02040503050406030204" pitchFamily="18" charset="0"/>
                          <a:cs typeface="Arial" panose="020B0604020202020204" pitchFamily="34" charset="0"/>
                        </a:rPr>
                        <a:t>Withdrawal of consent</a:t>
                      </a:r>
                    </a:p>
                  </a:txBody>
                  <a:tcPr anchor="ctr">
                    <a:lnL w="12700" cap="flat" cmpd="sng" algn="ctr">
                      <a:solidFill>
                        <a:srgbClr val="FF0000"/>
                      </a:solidFill>
                      <a:prstDash val="solid"/>
                      <a:round/>
                      <a:headEnd type="none" w="med" len="med"/>
                      <a:tailEnd type="none" w="med" len="med"/>
                    </a:lnL>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buFont typeface="Arial" panose="020B0604020202020204" pitchFamily="34" charset="0"/>
                        <a:buNone/>
                      </a:pPr>
                      <a:r>
                        <a:rPr lang="en-US" sz="1400" b="0" dirty="0">
                          <a:solidFill>
                            <a:schemeClr val="tx1"/>
                          </a:solidFill>
                          <a:latin typeface="+mj-lt"/>
                          <a:ea typeface="Cambria" panose="02040503050406030204" pitchFamily="18" charset="0"/>
                          <a:cs typeface="Arial" panose="020B0604020202020204" pitchFamily="34" charset="0"/>
                        </a:rPr>
                        <a:t>4 (2)</a:t>
                      </a:r>
                    </a:p>
                  </a:txBody>
                  <a:tcPr anchor="ctr">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12 (10)</a:t>
                      </a:r>
                    </a:p>
                  </a:txBody>
                  <a:tcPr anchor="ctr">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6 (13)</a:t>
                      </a:r>
                    </a:p>
                  </a:txBody>
                  <a:tcPr anchor="ctr">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 (6)</a:t>
                      </a:r>
                    </a:p>
                  </a:txBody>
                  <a:tcPr anchor="ctr">
                    <a:lnB w="12700" cap="flat" cmpd="sng" algn="ctr">
                      <a:solidFill>
                        <a:srgbClr val="FF0000"/>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3 (10)</a:t>
                      </a:r>
                    </a:p>
                  </a:txBody>
                  <a:tcPr anchor="ctr">
                    <a:lnR w="12700" cap="flat" cmpd="sng" algn="ctr">
                      <a:solidFill>
                        <a:srgbClr val="FF0000"/>
                      </a:solidFill>
                      <a:prstDash val="solid"/>
                      <a:round/>
                      <a:headEnd type="none" w="med" len="med"/>
                      <a:tailEnd type="none" w="med" len="med"/>
                    </a:lnR>
                    <a:lnB w="1270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3938374248"/>
                  </a:ext>
                </a:extLst>
              </a:tr>
              <a:tr h="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indent="227013">
                        <a:lnSpc>
                          <a:spcPct val="100000"/>
                        </a:lnSpc>
                      </a:pPr>
                      <a:r>
                        <a:rPr lang="en-US" sz="1400" b="1" i="0" dirty="0">
                          <a:solidFill>
                            <a:schemeClr val="tx1"/>
                          </a:solidFill>
                          <a:latin typeface="+mj-lt"/>
                          <a:ea typeface="Cambria" panose="02040503050406030204" pitchFamily="18" charset="0"/>
                          <a:cs typeface="Arial" panose="020B0604020202020204" pitchFamily="34" charset="0"/>
                        </a:rPr>
                        <a:t>Adverse event</a:t>
                      </a:r>
                    </a:p>
                  </a:txBody>
                  <a:tcPr anchor="ctr">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6 (3)</a:t>
                      </a:r>
                    </a:p>
                  </a:txBody>
                  <a:tcPr anchor="ctr">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3 (6)</a:t>
                      </a:r>
                    </a:p>
                  </a:txBody>
                  <a:tcPr anchor="ctr">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 (6)</a:t>
                      </a:r>
                    </a:p>
                  </a:txBody>
                  <a:tcPr anchor="ctr">
                    <a:lnT w="12700" cap="flat" cmpd="sng" algn="ctr">
                      <a:solidFill>
                        <a:srgbClr val="FF0000"/>
                      </a:solidFill>
                      <a:prstDash val="solid"/>
                      <a:round/>
                      <a:headEnd type="none" w="med" len="med"/>
                      <a:tailEnd type="none" w="med" len="med"/>
                    </a:lnT>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 (7)</a:t>
                      </a:r>
                    </a:p>
                  </a:txBody>
                  <a:tcPr anchor="ctr">
                    <a:lnT w="12700" cap="flat" cmpd="sng" algn="ctr">
                      <a:solidFill>
                        <a:srgbClr val="FF0000"/>
                      </a:solidFill>
                      <a:prstDash val="solid"/>
                      <a:round/>
                      <a:headEnd type="none" w="med" len="med"/>
                      <a:tailEnd type="none" w="med" len="med"/>
                    </a:lnT>
                    <a:solidFill>
                      <a:schemeClr val="bg1"/>
                    </a:solidFill>
                  </a:tcPr>
                </a:tc>
                <a:extLst>
                  <a:ext uri="{0D108BD9-81ED-4DB2-BD59-A6C34878D82A}">
                    <a16:rowId xmlns:a16="http://schemas.microsoft.com/office/drawing/2014/main" val="579812298"/>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227013">
                        <a:lnSpc>
                          <a:spcPct val="100000"/>
                        </a:lnSpc>
                      </a:pPr>
                      <a:r>
                        <a:rPr lang="en-US" sz="1400" b="1" i="0" dirty="0">
                          <a:solidFill>
                            <a:schemeClr val="tx1"/>
                          </a:solidFill>
                          <a:latin typeface="+mj-lt"/>
                          <a:ea typeface="Cambria" panose="02040503050406030204" pitchFamily="18" charset="0"/>
                          <a:cs typeface="Arial" panose="020B0604020202020204" pitchFamily="34" charset="0"/>
                        </a:rPr>
                        <a:t>Investigator decision</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3 (1)</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 (2)</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1 (2)</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1 (3)</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solidFill>
                  </a:tcPr>
                </a:tc>
                <a:extLst>
                  <a:ext uri="{0D108BD9-81ED-4DB2-BD59-A6C34878D82A}">
                    <a16:rowId xmlns:a16="http://schemas.microsoft.com/office/drawing/2014/main" val="914278429"/>
                  </a:ext>
                </a:extLst>
              </a:tr>
              <a:tr h="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indent="227013">
                        <a:lnSpc>
                          <a:spcPct val="100000"/>
                        </a:lnSpc>
                      </a:pPr>
                      <a:r>
                        <a:rPr lang="en-US" sz="1400" b="1" i="0" dirty="0">
                          <a:solidFill>
                            <a:schemeClr val="tx1"/>
                          </a:solidFill>
                          <a:latin typeface="+mj-lt"/>
                          <a:ea typeface="Cambria" panose="02040503050406030204" pitchFamily="18" charset="0"/>
                          <a:cs typeface="Arial" panose="020B0604020202020204" pitchFamily="34" charset="0"/>
                        </a:rPr>
                        <a:t>Death</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1 (0.4)</a:t>
                      </a:r>
                      <a:r>
                        <a:rPr kumimoji="0" lang="en-US" sz="1400" b="0" i="0" u="none" strike="noStrike" kern="1200" cap="none" spc="0" normalizeH="0" baseline="30000" noProof="0" dirty="0">
                          <a:ln>
                            <a:noFill/>
                          </a:ln>
                          <a:solidFill>
                            <a:schemeClr val="tx1"/>
                          </a:solidFill>
                          <a:effectLst/>
                          <a:uLnTx/>
                          <a:uFillTx/>
                          <a:latin typeface="+mj-lt"/>
                          <a:ea typeface="+mn-ea"/>
                          <a:cs typeface="+mn-cs"/>
                        </a:rPr>
                        <a:t>†</a:t>
                      </a:r>
                      <a:endParaRPr lang="en-US" sz="1400" b="0" baseline="30000" dirty="0">
                        <a:solidFill>
                          <a:schemeClr val="tx1"/>
                        </a:solidFill>
                        <a:latin typeface="+mj-lt"/>
                        <a:ea typeface="Cambria" panose="02040503050406030204" pitchFamily="18" charset="0"/>
                        <a:cs typeface="Arial" panose="020B0604020202020204" pitchFamily="34" charset="0"/>
                      </a:endParaRP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3 (2)</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1 (3)</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solidFill>
                  </a:tcPr>
                </a:tc>
                <a:extLst>
                  <a:ext uri="{0D108BD9-81ED-4DB2-BD59-A6C34878D82A}">
                    <a16:rowId xmlns:a16="http://schemas.microsoft.com/office/drawing/2014/main" val="3633294074"/>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227013">
                        <a:lnSpc>
                          <a:spcPct val="100000"/>
                        </a:lnSpc>
                      </a:pPr>
                      <a:r>
                        <a:rPr lang="en-US" sz="1400" b="1" i="0" dirty="0">
                          <a:solidFill>
                            <a:schemeClr val="tx1"/>
                          </a:solidFill>
                          <a:latin typeface="+mj-lt"/>
                          <a:ea typeface="Cambria" panose="02040503050406030204" pitchFamily="18" charset="0"/>
                          <a:cs typeface="Arial" panose="020B0604020202020204" pitchFamily="34" charset="0"/>
                        </a:rPr>
                        <a:t>Treatment delay &gt;3 weeks</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0</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2 (2)</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solidFill>
                      <a:schemeClr val="bg1"/>
                    </a:solidFill>
                  </a:tcPr>
                </a:tc>
                <a:extLst>
                  <a:ext uri="{0D108BD9-81ED-4DB2-BD59-A6C34878D82A}">
                    <a16:rowId xmlns:a16="http://schemas.microsoft.com/office/drawing/2014/main" val="474649093"/>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227013">
                        <a:lnSpc>
                          <a:spcPct val="100000"/>
                        </a:lnSpc>
                      </a:pPr>
                      <a:r>
                        <a:rPr lang="en-US" sz="1400" b="1" i="0" dirty="0">
                          <a:solidFill>
                            <a:schemeClr val="tx1"/>
                          </a:solidFill>
                          <a:latin typeface="+mj-lt"/>
                          <a:ea typeface="Cambria" panose="02040503050406030204" pitchFamily="18" charset="0"/>
                          <a:cs typeface="Arial" panose="020B0604020202020204" pitchFamily="34" charset="0"/>
                        </a:rPr>
                        <a:t>Unacceptable toxicity</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j-lt"/>
                          <a:ea typeface="Cambria" panose="02040503050406030204" pitchFamily="18" charset="0"/>
                          <a:cs typeface="Arial" panose="020B0604020202020204" pitchFamily="34" charset="0"/>
                        </a:rPr>
                        <a:t>0</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1 (2)</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400" dirty="0">
                          <a:solidFill>
                            <a:schemeClr val="tx1"/>
                          </a:solidFill>
                          <a:effectLst/>
                          <a:latin typeface="+mj-lt"/>
                          <a:ea typeface="Times New Roman" panose="02020603050405020304" pitchFamily="18" charset="0"/>
                          <a:cs typeface="Times New Roman" panose="02020603050405020304" pitchFamily="18" charset="0"/>
                        </a:rPr>
                        <a:t>0</a:t>
                      </a:r>
                    </a:p>
                  </a:txBody>
                  <a:tcPr anchor="ctr">
                    <a:lnB w="28575"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471204416"/>
                  </a:ext>
                </a:extLst>
              </a:tr>
            </a:tbl>
          </a:graphicData>
        </a:graphic>
      </p:graphicFrame>
      <p:sp>
        <p:nvSpPr>
          <p:cNvPr id="10" name="Text Placeholder 5">
            <a:extLst>
              <a:ext uri="{FF2B5EF4-FFF2-40B4-BE49-F238E27FC236}">
                <a16:creationId xmlns:a16="http://schemas.microsoft.com/office/drawing/2014/main" id="{74F47A4B-264A-DD4A-BF9D-15BB41ABECD3}"/>
              </a:ext>
            </a:extLst>
          </p:cNvPr>
          <p:cNvSpPr txBox="1">
            <a:spLocks/>
          </p:cNvSpPr>
          <p:nvPr/>
        </p:nvSpPr>
        <p:spPr>
          <a:xfrm>
            <a:off x="609875" y="6084376"/>
            <a:ext cx="10959549" cy="584775"/>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Assessed in the brain metastases-negative population. </a:t>
            </a:r>
            <a:br>
              <a:rPr kumimoji="0" lang="en-US" sz="800" b="0" i="0" u="none" strike="noStrike" kern="1200" cap="none" spc="0" normalizeH="0" baseline="0" noProof="0" dirty="0">
                <a:ln>
                  <a:noFill/>
                </a:ln>
                <a:solidFill>
                  <a:srgbClr val="54565B"/>
                </a:solidFill>
                <a:effectLst/>
                <a:uLnTx/>
                <a:uFillTx/>
                <a:latin typeface="Trebuchet MS"/>
                <a:ea typeface="+mn-ea"/>
                <a:cs typeface="+mn-cs"/>
              </a:rPr>
            </a:br>
            <a:r>
              <a:rPr kumimoji="0" lang="en-US" sz="800" b="0" i="0" u="none" strike="noStrike" kern="1200" cap="none" spc="0" normalizeH="0" baseline="0" noProof="0" dirty="0">
                <a:ln>
                  <a:noFill/>
                </a:ln>
                <a:solidFill>
                  <a:srgbClr val="54565B"/>
                </a:solidFill>
                <a:effectLst/>
                <a:uLnTx/>
                <a:uFillTx/>
                <a:latin typeface="Trebuchet MS"/>
                <a:ea typeface="+mn-ea"/>
                <a:cs typeface="+mn-cs"/>
              </a:rPr>
              <a:t>*7 patients in the SG arm and 32 patients in the TPC arm were randomized but not treated in the brain metastases-negative population. </a:t>
            </a:r>
            <a:br>
              <a:rPr kumimoji="0" lang="en-US" sz="800" b="0" i="0" u="none" strike="noStrike" kern="1200" cap="none" spc="0" normalizeH="0" baseline="0" noProof="0" dirty="0">
                <a:ln>
                  <a:noFill/>
                </a:ln>
                <a:solidFill>
                  <a:srgbClr val="54565B"/>
                </a:solidFill>
                <a:effectLst/>
                <a:uLnTx/>
                <a:uFillTx/>
                <a:latin typeface="Trebuchet MS"/>
                <a:ea typeface="+mn-ea"/>
                <a:cs typeface="+mn-cs"/>
              </a:rPr>
            </a:br>
            <a:r>
              <a:rPr kumimoji="0" lang="en-US" sz="800" b="0" i="0" u="none" strike="noStrike" kern="1200" cap="none" spc="0" normalizeH="0" baseline="30000" noProof="0" dirty="0">
                <a:ln>
                  <a:noFill/>
                </a:ln>
                <a:solidFill>
                  <a:srgbClr val="54565B"/>
                </a:solidFill>
                <a:effectLst/>
                <a:uLnTx/>
                <a:uFillTx/>
                <a:latin typeface="Trebuchet MS"/>
                <a:ea typeface="+mn-ea"/>
                <a:cs typeface="+mn-cs"/>
              </a:rPr>
              <a:t>†</a:t>
            </a:r>
            <a:r>
              <a:rPr kumimoji="0" lang="en-US" sz="800" b="0" i="0" u="none" strike="noStrike" kern="1200" cap="none" spc="0" normalizeH="0" baseline="0" noProof="0" dirty="0">
                <a:ln>
                  <a:noFill/>
                </a:ln>
                <a:solidFill>
                  <a:srgbClr val="54565B"/>
                </a:solidFill>
                <a:effectLst/>
                <a:uLnTx/>
                <a:uFillTx/>
                <a:latin typeface="Trebuchet MS"/>
                <a:ea typeface="+mn-ea"/>
                <a:cs typeface="+mn-cs"/>
              </a:rPr>
              <a:t>This was considered unlikely to be related to SG treatment.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SG, sacituzumab govitecan; TPC, treatment of physician’s choice.</a:t>
            </a:r>
            <a:endParaRPr kumimoji="0" lang="en-US" sz="2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endParaRPr>
          </a:p>
        </p:txBody>
      </p:sp>
    </p:spTree>
    <p:extLst>
      <p:ext uri="{BB962C8B-B14F-4D97-AF65-F5344CB8AC3E}">
        <p14:creationId xmlns:p14="http://schemas.microsoft.com/office/powerpoint/2010/main" val="495262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a:t>
            </a:r>
            <a:br>
              <a:rPr lang="en-US" dirty="0"/>
            </a:br>
            <a:r>
              <a:rPr lang="en-US" sz="2000" dirty="0"/>
              <a:t>Table 2. Demographics and Patient Characteristics</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graphicFrame>
        <p:nvGraphicFramePr>
          <p:cNvPr id="7" name="Table 7">
            <a:extLst>
              <a:ext uri="{FF2B5EF4-FFF2-40B4-BE49-F238E27FC236}">
                <a16:creationId xmlns:a16="http://schemas.microsoft.com/office/drawing/2014/main" id="{34F36423-63A5-C941-8BD1-E1D880825048}"/>
              </a:ext>
            </a:extLst>
          </p:cNvPr>
          <p:cNvGraphicFramePr>
            <a:graphicFrameLocks noGrp="1"/>
          </p:cNvGraphicFramePr>
          <p:nvPr/>
        </p:nvGraphicFramePr>
        <p:xfrm>
          <a:off x="603250" y="1409700"/>
          <a:ext cx="10904537" cy="4792980"/>
        </p:xfrm>
        <a:graphic>
          <a:graphicData uri="http://schemas.openxmlformats.org/drawingml/2006/table">
            <a:tbl>
              <a:tblPr firstRow="1" bandRow="1">
                <a:tableStyleId>{5C22544A-7EE6-4342-B048-85BDC9FD1C3A}</a:tableStyleId>
              </a:tblPr>
              <a:tblGrid>
                <a:gridCol w="3122855">
                  <a:extLst>
                    <a:ext uri="{9D8B030D-6E8A-4147-A177-3AD203B41FA5}">
                      <a16:colId xmlns:a16="http://schemas.microsoft.com/office/drawing/2014/main" val="3432892701"/>
                    </a:ext>
                  </a:extLst>
                </a:gridCol>
                <a:gridCol w="1418578">
                  <a:extLst>
                    <a:ext uri="{9D8B030D-6E8A-4147-A177-3AD203B41FA5}">
                      <a16:colId xmlns:a16="http://schemas.microsoft.com/office/drawing/2014/main" val="3180078317"/>
                    </a:ext>
                  </a:extLst>
                </a:gridCol>
                <a:gridCol w="1590776">
                  <a:extLst>
                    <a:ext uri="{9D8B030D-6E8A-4147-A177-3AD203B41FA5}">
                      <a16:colId xmlns:a16="http://schemas.microsoft.com/office/drawing/2014/main" val="2837773287"/>
                    </a:ext>
                  </a:extLst>
                </a:gridCol>
                <a:gridCol w="1590776">
                  <a:extLst>
                    <a:ext uri="{9D8B030D-6E8A-4147-A177-3AD203B41FA5}">
                      <a16:colId xmlns:a16="http://schemas.microsoft.com/office/drawing/2014/main" val="905652964"/>
                    </a:ext>
                  </a:extLst>
                </a:gridCol>
                <a:gridCol w="1590776">
                  <a:extLst>
                    <a:ext uri="{9D8B030D-6E8A-4147-A177-3AD203B41FA5}">
                      <a16:colId xmlns:a16="http://schemas.microsoft.com/office/drawing/2014/main" val="2481998479"/>
                    </a:ext>
                  </a:extLst>
                </a:gridCol>
                <a:gridCol w="1590776">
                  <a:extLst>
                    <a:ext uri="{9D8B030D-6E8A-4147-A177-3AD203B41FA5}">
                      <a16:colId xmlns:a16="http://schemas.microsoft.com/office/drawing/2014/main" val="1439092740"/>
                    </a:ext>
                  </a:extLst>
                </a:gridCol>
              </a:tblGrid>
              <a:tr h="0">
                <a:tc rowSpan="2">
                  <a:txBody>
                    <a:bodyPr/>
                    <a:lstStyle/>
                    <a:p>
                      <a:pPr algn="ctr">
                        <a:lnSpc>
                          <a:spcPct val="100000"/>
                        </a:lnSpc>
                        <a:spcBef>
                          <a:spcPts val="0"/>
                        </a:spcBef>
                      </a:pPr>
                      <a:endParaRPr lang="en-US" sz="1150" b="1" dirty="0">
                        <a:solidFill>
                          <a:schemeClr val="bg1"/>
                        </a:solidFill>
                        <a:latin typeface="+mj-lt"/>
                      </a:endParaRPr>
                    </a:p>
                  </a:txBody>
                  <a:tcPr anchor="ctr">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rowSpan="2">
                  <a:txBody>
                    <a:bodyPr/>
                    <a:lstStyle/>
                    <a:p>
                      <a:pPr algn="ctr">
                        <a:lnSpc>
                          <a:spcPct val="100000"/>
                        </a:lnSpc>
                        <a:spcBef>
                          <a:spcPts val="0"/>
                        </a:spcBef>
                      </a:pPr>
                      <a:r>
                        <a:rPr lang="en-US" sz="1150" b="1" dirty="0">
                          <a:solidFill>
                            <a:schemeClr val="bg1"/>
                          </a:solidFill>
                          <a:latin typeface="+mj-lt"/>
                        </a:rPr>
                        <a:t>SG</a:t>
                      </a:r>
                    </a:p>
                    <a:p>
                      <a:pPr algn="ctr">
                        <a:lnSpc>
                          <a:spcPct val="100000"/>
                        </a:lnSpc>
                        <a:spcBef>
                          <a:spcPts val="0"/>
                        </a:spcBef>
                      </a:pPr>
                      <a:r>
                        <a:rPr lang="en-US" sz="1150" b="1" dirty="0">
                          <a:solidFill>
                            <a:schemeClr val="bg1"/>
                          </a:solidFill>
                          <a:latin typeface="+mj-lt"/>
                        </a:rPr>
                        <a:t>(n=235)</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3">
                        <a:lumMod val="75000"/>
                      </a:schemeClr>
                    </a:solidFill>
                  </a:tcPr>
                </a:tc>
                <a:tc gridSpan="4">
                  <a:txBody>
                    <a:bodyPr/>
                    <a:lstStyle/>
                    <a:p>
                      <a:pPr algn="ctr">
                        <a:lnSpc>
                          <a:spcPct val="100000"/>
                        </a:lnSpc>
                        <a:spcBef>
                          <a:spcPts val="0"/>
                        </a:spcBef>
                      </a:pPr>
                      <a:r>
                        <a:rPr lang="en-US" sz="1150" b="1" dirty="0">
                          <a:solidFill>
                            <a:schemeClr val="accent1"/>
                          </a:solidFill>
                          <a:latin typeface="+mj-lt"/>
                        </a:rPr>
                        <a:t>TPC (n=233)</a:t>
                      </a:r>
                    </a:p>
                  </a:txBody>
                  <a:tcPr anchor="ctr">
                    <a:lnL w="19050" cap="flat" cmpd="sng" algn="ctr">
                      <a:solidFill>
                        <a:schemeClr val="bg1"/>
                      </a:solidFill>
                      <a:prstDash val="solid"/>
                      <a:round/>
                      <a:headEnd type="none" w="med" len="med"/>
                      <a:tailEnd type="none" w="med" len="med"/>
                    </a:lnL>
                    <a:lnT w="28575" cap="flat" cmpd="sng" algn="ctr">
                      <a:solidFill>
                        <a:schemeClr val="accent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40000"/>
                        <a:lumOff val="60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644481813"/>
                  </a:ext>
                </a:extLst>
              </a:tr>
              <a:tr h="0">
                <a:tc vMerge="1">
                  <a:txBody>
                    <a:bodyPr/>
                    <a:lstStyle/>
                    <a:p>
                      <a:endParaRPr lang="en-US" dirty="0"/>
                    </a:p>
                  </a:txBody>
                  <a:tcPr/>
                </a:tc>
                <a:tc vMerge="1">
                  <a:txBody>
                    <a:bodyPr/>
                    <a:lstStyle/>
                    <a:p>
                      <a:endParaRPr lang="en-US" dirty="0"/>
                    </a:p>
                  </a:txBody>
                  <a:tcPr/>
                </a:tc>
                <a:tc>
                  <a:txBody>
                    <a:bodyPr/>
                    <a:lstStyle/>
                    <a:p>
                      <a:pPr algn="ctr">
                        <a:lnSpc>
                          <a:spcPct val="100000"/>
                        </a:lnSpc>
                        <a:spcBef>
                          <a:spcPts val="0"/>
                        </a:spcBef>
                      </a:pPr>
                      <a:r>
                        <a:rPr lang="en-US" sz="1150" b="1" dirty="0">
                          <a:solidFill>
                            <a:schemeClr val="bg1"/>
                          </a:solidFill>
                          <a:latin typeface="+mj-lt"/>
                        </a:rPr>
                        <a:t>Eribulin</a:t>
                      </a:r>
                    </a:p>
                    <a:p>
                      <a:pPr algn="ctr">
                        <a:lnSpc>
                          <a:spcPct val="100000"/>
                        </a:lnSpc>
                        <a:spcBef>
                          <a:spcPts val="0"/>
                        </a:spcBef>
                      </a:pPr>
                      <a:r>
                        <a:rPr lang="en-US" sz="1150" b="1" dirty="0">
                          <a:solidFill>
                            <a:schemeClr val="bg1"/>
                          </a:solidFill>
                          <a:latin typeface="+mj-lt"/>
                        </a:rPr>
                        <a:t>(n=126)</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1"/>
                    </a:solidFill>
                  </a:tcPr>
                </a:tc>
                <a:tc>
                  <a:txBody>
                    <a:bodyPr/>
                    <a:lstStyle/>
                    <a:p>
                      <a:pPr algn="ctr">
                        <a:lnSpc>
                          <a:spcPct val="100000"/>
                        </a:lnSpc>
                        <a:spcBef>
                          <a:spcPts val="0"/>
                        </a:spcBef>
                      </a:pPr>
                      <a:r>
                        <a:rPr lang="en-US" sz="1150" b="1" dirty="0">
                          <a:solidFill>
                            <a:schemeClr val="bg1"/>
                          </a:solidFill>
                          <a:latin typeface="+mj-lt"/>
                        </a:rPr>
                        <a:t>Vinorelbine</a:t>
                      </a:r>
                    </a:p>
                    <a:p>
                      <a:pPr algn="ctr">
                        <a:lnSpc>
                          <a:spcPct val="100000"/>
                        </a:lnSpc>
                        <a:spcBef>
                          <a:spcPts val="0"/>
                        </a:spcBef>
                      </a:pPr>
                      <a:r>
                        <a:rPr lang="en-US" sz="1150" b="1" dirty="0">
                          <a:solidFill>
                            <a:schemeClr val="bg1"/>
                          </a:solidFill>
                          <a:latin typeface="+mj-lt"/>
                        </a:rPr>
                        <a:t>(n=47)</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C04794"/>
                    </a:solidFill>
                  </a:tcPr>
                </a:tc>
                <a:tc>
                  <a:txBody>
                    <a:bodyPr/>
                    <a:lstStyle/>
                    <a:p>
                      <a:pPr algn="ctr">
                        <a:lnSpc>
                          <a:spcPct val="100000"/>
                        </a:lnSpc>
                        <a:spcBef>
                          <a:spcPts val="0"/>
                        </a:spcBef>
                      </a:pPr>
                      <a:r>
                        <a:rPr lang="en-US" sz="1150" b="1" dirty="0">
                          <a:solidFill>
                            <a:schemeClr val="bg1"/>
                          </a:solidFill>
                          <a:latin typeface="+mj-lt"/>
                        </a:rPr>
                        <a:t>Capecitabine</a:t>
                      </a:r>
                    </a:p>
                    <a:p>
                      <a:pPr algn="ctr">
                        <a:lnSpc>
                          <a:spcPct val="100000"/>
                        </a:lnSpc>
                        <a:spcBef>
                          <a:spcPts val="0"/>
                        </a:spcBef>
                      </a:pPr>
                      <a:r>
                        <a:rPr lang="en-US" sz="1150" b="1" dirty="0">
                          <a:solidFill>
                            <a:schemeClr val="bg1"/>
                          </a:solidFill>
                          <a:latin typeface="+mj-lt"/>
                        </a:rPr>
                        <a:t>(n=31)</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F89D50"/>
                    </a:solidFill>
                  </a:tcPr>
                </a:tc>
                <a:tc>
                  <a:txBody>
                    <a:bodyPr/>
                    <a:lstStyle/>
                    <a:p>
                      <a:pPr algn="ctr">
                        <a:lnSpc>
                          <a:spcPct val="100000"/>
                        </a:lnSpc>
                        <a:spcBef>
                          <a:spcPts val="0"/>
                        </a:spcBef>
                      </a:pPr>
                      <a:r>
                        <a:rPr lang="en-US" sz="1150" b="1" dirty="0">
                          <a:solidFill>
                            <a:schemeClr val="bg1"/>
                          </a:solidFill>
                          <a:latin typeface="+mj-lt"/>
                        </a:rPr>
                        <a:t>Gemcitabine</a:t>
                      </a:r>
                    </a:p>
                    <a:p>
                      <a:pPr algn="ctr">
                        <a:lnSpc>
                          <a:spcPct val="100000"/>
                        </a:lnSpc>
                        <a:spcBef>
                          <a:spcPts val="0"/>
                        </a:spcBef>
                      </a:pPr>
                      <a:r>
                        <a:rPr lang="en-US" sz="1150" b="1" dirty="0">
                          <a:solidFill>
                            <a:schemeClr val="bg1"/>
                          </a:solidFill>
                          <a:latin typeface="+mj-lt"/>
                        </a:rPr>
                        <a:t>(n=29)</a:t>
                      </a:r>
                    </a:p>
                  </a:txBody>
                  <a:tcPr anchor="b">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tx1">
                        <a:lumMod val="60000"/>
                        <a:lumOff val="40000"/>
                      </a:schemeClr>
                    </a:solidFill>
                  </a:tcPr>
                </a:tc>
                <a:extLst>
                  <a:ext uri="{0D108BD9-81ED-4DB2-BD59-A6C34878D82A}">
                    <a16:rowId xmlns:a16="http://schemas.microsoft.com/office/drawing/2014/main" val="1843249014"/>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lvl="0" algn="l">
                        <a:lnSpc>
                          <a:spcPct val="100000"/>
                        </a:lnSpc>
                        <a:spcBef>
                          <a:spcPts val="0"/>
                        </a:spcBef>
                      </a:pPr>
                      <a:r>
                        <a:rPr lang="en-US" sz="1150" b="1" dirty="0">
                          <a:solidFill>
                            <a:schemeClr val="tx1"/>
                          </a:solidFill>
                          <a:latin typeface="+mj-lt"/>
                          <a:cs typeface="Arial" panose="020B0604020202020204" pitchFamily="34" charset="0"/>
                        </a:rPr>
                        <a:t>Female</a:t>
                      </a:r>
                      <a:r>
                        <a:rPr lang="en-US" sz="1150" b="1" i="0" baseline="0" dirty="0">
                          <a:solidFill>
                            <a:schemeClr val="tx1"/>
                          </a:solidFill>
                          <a:latin typeface="+mj-lt"/>
                          <a:cs typeface="Arial" panose="020B0604020202020204" pitchFamily="34" charset="0"/>
                        </a:rPr>
                        <a:t>—</a:t>
                      </a:r>
                      <a:r>
                        <a:rPr lang="en-US" sz="1150" b="1" baseline="0" dirty="0">
                          <a:solidFill>
                            <a:schemeClr val="tx1"/>
                          </a:solidFill>
                          <a:latin typeface="+mj-lt"/>
                          <a:cs typeface="Arial" panose="020B0604020202020204" pitchFamily="34" charset="0"/>
                        </a:rPr>
                        <a:t>no. (%)</a:t>
                      </a:r>
                      <a:endParaRPr lang="en-US" sz="1150" b="1" dirty="0">
                        <a:solidFill>
                          <a:schemeClr val="tx1"/>
                        </a:solidFill>
                        <a:latin typeface="+mj-lt"/>
                        <a:cs typeface="Arial" panose="020B0604020202020204" pitchFamily="34" charset="0"/>
                      </a:endParaRP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lnSpc>
                          <a:spcPct val="100000"/>
                        </a:lnSpc>
                        <a:spcBef>
                          <a:spcPts val="0"/>
                        </a:spcBef>
                      </a:pPr>
                      <a:r>
                        <a:rPr lang="en-US" sz="1150" b="0" dirty="0">
                          <a:solidFill>
                            <a:schemeClr val="tx1"/>
                          </a:solidFill>
                          <a:latin typeface="+mj-lt"/>
                          <a:cs typeface="Arial" panose="020B0604020202020204" pitchFamily="34" charset="0"/>
                        </a:rPr>
                        <a:t>233 (99)</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126 (100)</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47 (100)</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31 (100)</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29 (100)</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1147181520"/>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50" b="1" i="0" baseline="0" dirty="0">
                          <a:solidFill>
                            <a:schemeClr val="tx1"/>
                          </a:solidFill>
                          <a:latin typeface="+mj-lt"/>
                          <a:cs typeface="Arial" panose="020B0604020202020204" pitchFamily="34" charset="0"/>
                        </a:rPr>
                        <a:t>Median age (range)—y</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lnSpc>
                          <a:spcPct val="100000"/>
                        </a:lnSpc>
                        <a:spcBef>
                          <a:spcPts val="0"/>
                        </a:spcBef>
                      </a:pPr>
                      <a:r>
                        <a:rPr lang="en-US" sz="1150" b="0" dirty="0">
                          <a:solidFill>
                            <a:schemeClr val="tx1"/>
                          </a:solidFill>
                          <a:latin typeface="+mj-lt"/>
                          <a:cs typeface="Arial" panose="020B0604020202020204" pitchFamily="34" charset="0"/>
                        </a:rPr>
                        <a:t>54 (29-82)</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53 (27-80)</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54 (30-74)</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50 (31-81)</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56 (37-80)</a:t>
                      </a:r>
                    </a:p>
                  </a:txBody>
                  <a:tcPr anchor="ctr">
                    <a:solidFill>
                      <a:schemeClr val="bg1"/>
                    </a:solidFill>
                  </a:tcPr>
                </a:tc>
                <a:extLst>
                  <a:ext uri="{0D108BD9-81ED-4DB2-BD59-A6C34878D82A}">
                    <a16:rowId xmlns:a16="http://schemas.microsoft.com/office/drawing/2014/main" val="1791461585"/>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457200" marR="0" lvl="1" indent="-457200" algn="l" defTabSz="914400" rtl="0" eaLnBrk="1" fontAlgn="auto" latinLnBrk="0" hangingPunct="1">
                        <a:lnSpc>
                          <a:spcPct val="100000"/>
                        </a:lnSpc>
                        <a:spcBef>
                          <a:spcPts val="0"/>
                        </a:spcBef>
                        <a:spcAft>
                          <a:spcPts val="0"/>
                        </a:spcAft>
                        <a:buClrTx/>
                        <a:buSzTx/>
                        <a:buFontTx/>
                        <a:buNone/>
                        <a:tabLst/>
                        <a:defRPr/>
                      </a:pPr>
                      <a:r>
                        <a:rPr lang="en-US" sz="1150" b="1" i="0" baseline="0" dirty="0">
                          <a:solidFill>
                            <a:schemeClr val="tx1"/>
                          </a:solidFill>
                          <a:latin typeface="+mj-lt"/>
                          <a:cs typeface="Arial" panose="020B0604020202020204" pitchFamily="34" charset="0"/>
                        </a:rPr>
                        <a:t>Race or ethnic group—no. (%)</a:t>
                      </a: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lnSpc>
                          <a:spcPct val="100000"/>
                        </a:lnSpc>
                        <a:spcBef>
                          <a:spcPts val="0"/>
                        </a:spcBef>
                      </a:pPr>
                      <a:endParaRPr lang="en-US" sz="1150" b="0" dirty="0">
                        <a:solidFill>
                          <a:schemeClr val="tx1"/>
                        </a:solidFill>
                        <a:latin typeface="+mj-lt"/>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70576358"/>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33363" marR="0" lvl="2" indent="0" algn="l" defTabSz="914400" rtl="0" eaLnBrk="1" fontAlgn="auto" latinLnBrk="0" hangingPunct="1">
                        <a:lnSpc>
                          <a:spcPct val="100000"/>
                        </a:lnSpc>
                        <a:spcBef>
                          <a:spcPts val="0"/>
                        </a:spcBef>
                        <a:spcAft>
                          <a:spcPts val="0"/>
                        </a:spcAft>
                        <a:buClrTx/>
                        <a:buSzTx/>
                        <a:buFontTx/>
                        <a:buNone/>
                        <a:tabLst/>
                        <a:defRPr/>
                      </a:pPr>
                      <a:r>
                        <a:rPr lang="en-US" sz="1150" b="1" i="0" baseline="0" dirty="0">
                          <a:solidFill>
                            <a:schemeClr val="tx1"/>
                          </a:solidFill>
                          <a:latin typeface="+mj-lt"/>
                          <a:cs typeface="Arial" panose="020B0604020202020204" pitchFamily="34" charset="0"/>
                        </a:rPr>
                        <a:t>White</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b="0" dirty="0">
                          <a:solidFill>
                            <a:schemeClr val="tx1"/>
                          </a:solidFill>
                          <a:effectLst/>
                          <a:latin typeface="+mj-lt"/>
                          <a:ea typeface="Calibri" panose="020F0502020204030204" pitchFamily="34" charset="0"/>
                          <a:cs typeface="Arial" panose="020B0604020202020204" pitchFamily="34" charset="0"/>
                        </a:rPr>
                        <a:t>188 (80)</a:t>
                      </a:r>
                      <a:endParaRPr lang="en-US" sz="1150" b="0" dirty="0">
                        <a:solidFill>
                          <a:schemeClr val="tx1"/>
                        </a:solidFill>
                        <a:effectLst/>
                        <a:latin typeface="+mj-lt"/>
                        <a:ea typeface="Times New Roman" panose="02020603050405020304" pitchFamily="18" charset="0"/>
                        <a:cs typeface="Arial" panose="020B0604020202020204" pitchFamily="34" charset="0"/>
                      </a:endParaRP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98 (78)</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35 (74)</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25 (81)</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23 (79)</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84562526"/>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33363" marR="0" lvl="2" indent="0" algn="l" defTabSz="914400" rtl="0" eaLnBrk="1" fontAlgn="auto" latinLnBrk="0" hangingPunct="1">
                        <a:lnSpc>
                          <a:spcPct val="100000"/>
                        </a:lnSpc>
                        <a:spcBef>
                          <a:spcPts val="0"/>
                        </a:spcBef>
                        <a:spcAft>
                          <a:spcPts val="0"/>
                        </a:spcAft>
                        <a:buClrTx/>
                        <a:buSzTx/>
                        <a:buFontTx/>
                        <a:buNone/>
                        <a:tabLst/>
                        <a:defRPr/>
                      </a:pPr>
                      <a:r>
                        <a:rPr lang="en-US" sz="1150" b="1" i="0" baseline="0" dirty="0">
                          <a:solidFill>
                            <a:schemeClr val="tx1"/>
                          </a:solidFill>
                          <a:latin typeface="+mj-lt"/>
                          <a:cs typeface="Arial" panose="020B0604020202020204" pitchFamily="34" charset="0"/>
                        </a:rPr>
                        <a:t>Black</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b="0" dirty="0">
                          <a:solidFill>
                            <a:schemeClr val="tx1"/>
                          </a:solidFill>
                          <a:effectLst/>
                          <a:latin typeface="+mj-lt"/>
                          <a:ea typeface="Calibri" panose="020F0502020204030204" pitchFamily="34" charset="0"/>
                          <a:cs typeface="Arial" panose="020B0604020202020204" pitchFamily="34" charset="0"/>
                        </a:rPr>
                        <a:t>28 (12)</a:t>
                      </a:r>
                      <a:endParaRPr lang="en-US" sz="1150" b="0" dirty="0">
                        <a:solidFill>
                          <a:schemeClr val="tx1"/>
                        </a:solidFill>
                        <a:effectLst/>
                        <a:latin typeface="+mj-lt"/>
                        <a:ea typeface="Times New Roman" panose="02020603050405020304" pitchFamily="18" charset="0"/>
                        <a:cs typeface="Arial" panose="020B0604020202020204" pitchFamily="34" charset="0"/>
                      </a:endParaRP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16 (13)</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8 (17)</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 (6)</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 (7)</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65417081"/>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33363" lvl="1" indent="0" algn="l">
                        <a:lnSpc>
                          <a:spcPct val="100000"/>
                        </a:lnSpc>
                        <a:spcBef>
                          <a:spcPts val="0"/>
                        </a:spcBef>
                      </a:pPr>
                      <a:r>
                        <a:rPr lang="en-US" sz="1150" b="1" dirty="0">
                          <a:solidFill>
                            <a:schemeClr val="tx1"/>
                          </a:solidFill>
                          <a:latin typeface="+mj-lt"/>
                          <a:cs typeface="Arial" panose="020B0604020202020204" pitchFamily="34" charset="0"/>
                        </a:rPr>
                        <a:t>Asian</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b="0" dirty="0">
                          <a:solidFill>
                            <a:schemeClr val="tx1"/>
                          </a:solidFill>
                          <a:effectLst/>
                          <a:latin typeface="+mj-lt"/>
                          <a:ea typeface="Calibri" panose="020F0502020204030204" pitchFamily="34" charset="0"/>
                          <a:cs typeface="Arial" panose="020B0604020202020204" pitchFamily="34" charset="0"/>
                        </a:rPr>
                        <a:t>9 (4)</a:t>
                      </a:r>
                      <a:endParaRPr lang="en-US" sz="1150" b="0" dirty="0">
                        <a:solidFill>
                          <a:schemeClr val="tx1"/>
                        </a:solidFill>
                        <a:effectLst/>
                        <a:latin typeface="+mj-lt"/>
                        <a:ea typeface="Times New Roman" panose="02020603050405020304" pitchFamily="18" charset="0"/>
                        <a:cs typeface="Arial" panose="020B0604020202020204" pitchFamily="34" charset="0"/>
                      </a:endParaRP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3 (2)</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 (4)</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3 (10)</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1 (3)</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03156005"/>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33363" marR="0" lvl="2" indent="0" algn="l" defTabSz="914400" rtl="0" eaLnBrk="1" fontAlgn="auto" latinLnBrk="0" hangingPunct="1">
                        <a:lnSpc>
                          <a:spcPct val="100000"/>
                        </a:lnSpc>
                        <a:spcBef>
                          <a:spcPts val="0"/>
                        </a:spcBef>
                        <a:spcAft>
                          <a:spcPts val="0"/>
                        </a:spcAft>
                        <a:buClrTx/>
                        <a:buSzTx/>
                        <a:buFontTx/>
                        <a:buNone/>
                        <a:tabLst/>
                        <a:defRPr/>
                      </a:pPr>
                      <a:r>
                        <a:rPr lang="en-US" sz="1150" b="1" i="0" baseline="0" dirty="0">
                          <a:solidFill>
                            <a:schemeClr val="tx1"/>
                          </a:solidFill>
                          <a:latin typeface="+mj-lt"/>
                          <a:cs typeface="Arial" panose="020B0604020202020204" pitchFamily="34" charset="0"/>
                        </a:rPr>
                        <a:t>Other</a:t>
                      </a: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b="0" dirty="0">
                          <a:solidFill>
                            <a:schemeClr val="tx1"/>
                          </a:solidFill>
                          <a:effectLst/>
                          <a:latin typeface="+mj-lt"/>
                          <a:ea typeface="Calibri" panose="020F0502020204030204" pitchFamily="34" charset="0"/>
                          <a:cs typeface="Arial" panose="020B0604020202020204" pitchFamily="34" charset="0"/>
                        </a:rPr>
                        <a:t>10 (4)</a:t>
                      </a:r>
                      <a:endParaRPr lang="en-US" sz="1150" b="0" dirty="0">
                        <a:solidFill>
                          <a:schemeClr val="tx1"/>
                        </a:solidFill>
                        <a:effectLst/>
                        <a:latin typeface="+mj-lt"/>
                        <a:ea typeface="Times New Roman" panose="02020603050405020304" pitchFamily="18" charset="0"/>
                        <a:cs typeface="Arial" panose="020B0604020202020204" pitchFamily="34" charset="0"/>
                      </a:endParaRP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9 (7)</a:t>
                      </a: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 (4)</a:t>
                      </a: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1 (3)</a:t>
                      </a: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3 (10)</a:t>
                      </a:r>
                    </a:p>
                  </a:txBody>
                  <a:tcPr anchor="ctr">
                    <a:lnT w="12700" cap="flat" cmpd="sng" algn="ctr">
                      <a:no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441940720"/>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457200" lvl="1" indent="-457200" algn="l">
                        <a:lnSpc>
                          <a:spcPct val="100000"/>
                        </a:lnSpc>
                        <a:spcBef>
                          <a:spcPts val="0"/>
                        </a:spcBef>
                      </a:pPr>
                      <a:r>
                        <a:rPr lang="en-US" sz="1150" b="1" dirty="0">
                          <a:solidFill>
                            <a:schemeClr val="tx1"/>
                          </a:solidFill>
                          <a:latin typeface="+mj-lt"/>
                          <a:cs typeface="Arial" panose="020B0604020202020204" pitchFamily="34" charset="0"/>
                        </a:rPr>
                        <a:t>ECOG </a:t>
                      </a:r>
                      <a:r>
                        <a:rPr lang="en-US" sz="1150" b="1" i="0" baseline="0" dirty="0">
                          <a:solidFill>
                            <a:schemeClr val="tx1"/>
                          </a:solidFill>
                          <a:latin typeface="+mj-lt"/>
                          <a:cs typeface="Arial" panose="020B0604020202020204" pitchFamily="34" charset="0"/>
                        </a:rPr>
                        <a:t>performance status—no. (%)</a:t>
                      </a:r>
                      <a:endParaRPr lang="en-US" sz="1150" b="1" dirty="0">
                        <a:solidFill>
                          <a:schemeClr val="tx1"/>
                        </a:solidFill>
                        <a:latin typeface="+mj-lt"/>
                        <a:cs typeface="Arial" panose="020B0604020202020204" pitchFamily="34" charset="0"/>
                      </a:endParaRP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lnSpc>
                          <a:spcPct val="100000"/>
                        </a:lnSpc>
                        <a:spcBef>
                          <a:spcPts val="0"/>
                        </a:spcBef>
                      </a:pPr>
                      <a:endParaRPr lang="en-US" sz="1150" b="0" dirty="0">
                        <a:solidFill>
                          <a:schemeClr val="tx1"/>
                        </a:solidFill>
                        <a:latin typeface="+mj-lt"/>
                        <a:cs typeface="Arial" panose="020B0604020202020204" pitchFamily="34" charset="0"/>
                      </a:endParaRP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spcBef>
                          <a:spcPts val="0"/>
                        </a:spcBef>
                        <a:buFont typeface="Arial" panose="020B0604020202020204" pitchFamily="34" charset="0"/>
                        <a:buNone/>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spcBef>
                          <a:spcPts val="0"/>
                        </a:spcBef>
                        <a:buFont typeface="Arial" panose="020B0604020202020204" pitchFamily="34" charset="0"/>
                        <a:buNone/>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spcBef>
                          <a:spcPts val="0"/>
                        </a:spcBef>
                        <a:buFont typeface="Arial" panose="020B0604020202020204" pitchFamily="34" charset="0"/>
                        <a:buNone/>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indent="0" algn="ctr">
                        <a:lnSpc>
                          <a:spcPct val="100000"/>
                        </a:lnSpc>
                        <a:spcBef>
                          <a:spcPts val="0"/>
                        </a:spcBef>
                        <a:buFont typeface="Arial" panose="020B0604020202020204" pitchFamily="34" charset="0"/>
                        <a:buNone/>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solidFill>
                      <a:schemeClr val="bg1"/>
                    </a:solidFill>
                  </a:tcPr>
                </a:tc>
                <a:extLst>
                  <a:ext uri="{0D108BD9-81ED-4DB2-BD59-A6C34878D82A}">
                    <a16:rowId xmlns:a16="http://schemas.microsoft.com/office/drawing/2014/main" val="1117824076"/>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33363" lvl="2" indent="0" algn="l">
                        <a:lnSpc>
                          <a:spcPct val="100000"/>
                        </a:lnSpc>
                        <a:spcBef>
                          <a:spcPts val="0"/>
                        </a:spcBef>
                      </a:pPr>
                      <a:r>
                        <a:rPr lang="en-US" sz="1150" b="1" dirty="0">
                          <a:solidFill>
                            <a:schemeClr val="tx1"/>
                          </a:solidFill>
                          <a:latin typeface="+mj-lt"/>
                          <a:cs typeface="Arial" panose="020B0604020202020204" pitchFamily="34" charset="0"/>
                        </a:rPr>
                        <a:t>0</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b="0" dirty="0">
                          <a:solidFill>
                            <a:schemeClr val="tx1"/>
                          </a:solidFill>
                          <a:effectLst/>
                          <a:latin typeface="+mj-lt"/>
                          <a:ea typeface="Calibri" panose="020F0502020204030204" pitchFamily="34" charset="0"/>
                          <a:cs typeface="Arial" panose="020B0604020202020204" pitchFamily="34" charset="0"/>
                        </a:rPr>
                        <a:t>108 (46)</a:t>
                      </a:r>
                      <a:endParaRPr lang="en-US" sz="1150" b="0" dirty="0">
                        <a:solidFill>
                          <a:schemeClr val="tx1"/>
                        </a:solidFill>
                        <a:effectLst/>
                        <a:latin typeface="+mj-lt"/>
                        <a:ea typeface="Times New Roman" panose="02020603050405020304" pitchFamily="18" charset="0"/>
                        <a:cs typeface="Arial" panose="020B0604020202020204" pitchFamily="34" charset="0"/>
                      </a:endParaRP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57 (45)</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21 (45)</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12 (39)</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8 (28)</a:t>
                      </a:r>
                    </a:p>
                  </a:txBody>
                  <a:tcPr anchor="ctr">
                    <a:solidFill>
                      <a:schemeClr val="bg1"/>
                    </a:solidFill>
                  </a:tcPr>
                </a:tc>
                <a:extLst>
                  <a:ext uri="{0D108BD9-81ED-4DB2-BD59-A6C34878D82A}">
                    <a16:rowId xmlns:a16="http://schemas.microsoft.com/office/drawing/2014/main" val="3938374248"/>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33363" lvl="2" indent="0" algn="l">
                        <a:lnSpc>
                          <a:spcPct val="100000"/>
                        </a:lnSpc>
                        <a:spcBef>
                          <a:spcPts val="0"/>
                        </a:spcBef>
                      </a:pPr>
                      <a:r>
                        <a:rPr lang="en-US" sz="1150" b="1" dirty="0">
                          <a:solidFill>
                            <a:schemeClr val="tx1"/>
                          </a:solidFill>
                          <a:latin typeface="+mj-lt"/>
                          <a:cs typeface="Arial" panose="020B0604020202020204" pitchFamily="34" charset="0"/>
                        </a:rPr>
                        <a:t>1</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b="0" dirty="0">
                          <a:solidFill>
                            <a:schemeClr val="tx1"/>
                          </a:solidFill>
                          <a:effectLst/>
                          <a:latin typeface="+mj-lt"/>
                          <a:ea typeface="Calibri" panose="020F0502020204030204" pitchFamily="34" charset="0"/>
                          <a:cs typeface="Arial" panose="020B0604020202020204" pitchFamily="34" charset="0"/>
                        </a:rPr>
                        <a:t>127 (54)</a:t>
                      </a:r>
                      <a:endParaRPr lang="en-US" sz="1150" b="0" dirty="0">
                        <a:solidFill>
                          <a:schemeClr val="tx1"/>
                        </a:solidFill>
                        <a:effectLst/>
                        <a:latin typeface="+mj-lt"/>
                        <a:ea typeface="Times New Roman" panose="02020603050405020304" pitchFamily="18" charset="0"/>
                        <a:cs typeface="Arial" panose="020B0604020202020204" pitchFamily="34" charset="0"/>
                      </a:endParaRP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69 (55)</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26 (55)</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19 (61)</a:t>
                      </a:r>
                    </a:p>
                  </a:txBody>
                  <a:tcPr anchor="ctr">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21 (72)</a:t>
                      </a:r>
                    </a:p>
                  </a:txBody>
                  <a:tcPr anchor="ctr">
                    <a:solidFill>
                      <a:schemeClr val="bg1"/>
                    </a:solidFill>
                  </a:tcPr>
                </a:tc>
                <a:extLst>
                  <a:ext uri="{0D108BD9-81ED-4DB2-BD59-A6C34878D82A}">
                    <a16:rowId xmlns:a16="http://schemas.microsoft.com/office/drawing/2014/main" val="579812298"/>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50" b="1" i="0" baseline="0" dirty="0">
                          <a:solidFill>
                            <a:schemeClr val="tx1"/>
                          </a:solidFill>
                          <a:latin typeface="+mj-lt"/>
                          <a:cs typeface="Arial" panose="020B0604020202020204" pitchFamily="34" charset="0"/>
                        </a:rPr>
                        <a:t>Number of prior chemotherapies from randomization stratification</a:t>
                      </a:r>
                      <a:r>
                        <a:rPr lang="en-US" sz="1150" b="1" i="0" kern="1200" baseline="0" dirty="0">
                          <a:solidFill>
                            <a:schemeClr val="tx1"/>
                          </a:solidFill>
                          <a:latin typeface="Arial"/>
                          <a:ea typeface="+mn-ea"/>
                          <a:cs typeface="Arial" panose="020B0604020202020204" pitchFamily="34" charset="0"/>
                        </a:rPr>
                        <a:t>—no. (%)</a:t>
                      </a:r>
                      <a:endParaRPr lang="en-US" sz="1150" b="1" i="0" baseline="0" dirty="0">
                        <a:solidFill>
                          <a:schemeClr val="tx1"/>
                        </a:solidFill>
                        <a:latin typeface="+mj-lt"/>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lnSpc>
                          <a:spcPct val="100000"/>
                        </a:lnSpc>
                        <a:spcBef>
                          <a:spcPts val="0"/>
                        </a:spcBef>
                      </a:pPr>
                      <a:endParaRPr lang="en-US" sz="1150" b="0" dirty="0">
                        <a:solidFill>
                          <a:schemeClr val="tx1"/>
                        </a:solidFill>
                        <a:latin typeface="+mj-lt"/>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50" b="0" dirty="0">
                        <a:solidFill>
                          <a:schemeClr val="tx1"/>
                        </a:solidFill>
                        <a:latin typeface="+mj-lt"/>
                        <a:ea typeface="Cambria" panose="02040503050406030204" pitchFamily="18" charset="0"/>
                        <a:cs typeface="Arial" panose="020B0604020202020204" pitchFamily="34" charset="0"/>
                      </a:endParaRPr>
                    </a:p>
                  </a:txBody>
                  <a:tcPr anchor="ctr">
                    <a:lnB w="12700" cap="flat" cmpd="sng" algn="ctr">
                      <a:no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14278429"/>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33363" marR="0" lvl="1" indent="0" algn="l" defTabSz="914400" rtl="0" eaLnBrk="1" fontAlgn="auto" latinLnBrk="0" hangingPunct="1">
                        <a:lnSpc>
                          <a:spcPct val="100000"/>
                        </a:lnSpc>
                        <a:spcBef>
                          <a:spcPts val="0"/>
                        </a:spcBef>
                        <a:spcAft>
                          <a:spcPts val="0"/>
                        </a:spcAft>
                        <a:buClrTx/>
                        <a:buSzTx/>
                        <a:buFontTx/>
                        <a:buNone/>
                        <a:tabLst/>
                        <a:defRPr/>
                      </a:pPr>
                      <a:r>
                        <a:rPr lang="en-US" sz="1150" b="1" i="0" baseline="0" dirty="0">
                          <a:solidFill>
                            <a:schemeClr val="tx1"/>
                          </a:solidFill>
                          <a:latin typeface="+mj-lt"/>
                          <a:cs typeface="Arial" panose="020B0604020202020204" pitchFamily="34" charset="0"/>
                        </a:rPr>
                        <a:t>2-3</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b="0" dirty="0">
                          <a:solidFill>
                            <a:schemeClr val="tx1"/>
                          </a:solidFill>
                          <a:effectLst/>
                          <a:latin typeface="+mj-lt"/>
                          <a:ea typeface="Calibri" panose="020F0502020204030204" pitchFamily="34" charset="0"/>
                          <a:cs typeface="Arial" panose="020B0604020202020204" pitchFamily="34" charset="0"/>
                        </a:rPr>
                        <a:t>166 (71)</a:t>
                      </a:r>
                      <a:endParaRPr lang="en-US" sz="1150" b="0" dirty="0">
                        <a:solidFill>
                          <a:schemeClr val="tx1"/>
                        </a:solidFill>
                        <a:effectLst/>
                        <a:latin typeface="+mj-lt"/>
                        <a:ea typeface="Times New Roman" panose="02020603050405020304" pitchFamily="18" charset="0"/>
                        <a:cs typeface="Arial" panose="020B0604020202020204" pitchFamily="34" charset="0"/>
                      </a:endParaRP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98 (78)</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19 (40)</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27 (87)</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20 (69)</a:t>
                      </a:r>
                    </a:p>
                  </a:txBody>
                  <a:tcPr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33294074"/>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33363" marR="0" lvl="1" indent="0" algn="l" defTabSz="914400" rtl="0" eaLnBrk="1" fontAlgn="auto" latinLnBrk="0" hangingPunct="1">
                        <a:lnSpc>
                          <a:spcPct val="100000"/>
                        </a:lnSpc>
                        <a:spcBef>
                          <a:spcPts val="0"/>
                        </a:spcBef>
                        <a:spcAft>
                          <a:spcPts val="0"/>
                        </a:spcAft>
                        <a:buClrTx/>
                        <a:buSzTx/>
                        <a:buFontTx/>
                        <a:buNone/>
                        <a:tabLst/>
                        <a:defRPr/>
                      </a:pPr>
                      <a:r>
                        <a:rPr lang="en-US" sz="1150" b="1" i="0" baseline="0" dirty="0">
                          <a:solidFill>
                            <a:schemeClr val="tx1"/>
                          </a:solidFill>
                          <a:latin typeface="+mj-lt"/>
                          <a:cs typeface="Arial" panose="020B0604020202020204" pitchFamily="34" charset="0"/>
                        </a:rPr>
                        <a:t>&gt;3</a:t>
                      </a: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b="0" dirty="0">
                          <a:solidFill>
                            <a:schemeClr val="tx1"/>
                          </a:solidFill>
                          <a:effectLst/>
                          <a:latin typeface="+mj-lt"/>
                          <a:ea typeface="Calibri" panose="020F0502020204030204" pitchFamily="34" charset="0"/>
                          <a:cs typeface="Arial" panose="020B0604020202020204" pitchFamily="34" charset="0"/>
                        </a:rPr>
                        <a:t>69 (29)</a:t>
                      </a:r>
                      <a:endParaRPr lang="en-US" sz="1150" b="0" dirty="0">
                        <a:solidFill>
                          <a:schemeClr val="tx1"/>
                        </a:solidFill>
                        <a:effectLst/>
                        <a:latin typeface="+mj-lt"/>
                        <a:ea typeface="Times New Roman" panose="02020603050405020304" pitchFamily="18" charset="0"/>
                        <a:cs typeface="Arial" panose="020B0604020202020204" pitchFamily="34" charset="0"/>
                      </a:endParaRP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28 (22)</a:t>
                      </a: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28 (60)</a:t>
                      </a: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4 (13)</a:t>
                      </a:r>
                    </a:p>
                  </a:txBody>
                  <a:tcPr anchor="ctr">
                    <a:lnT w="12700" cap="flat" cmpd="sng" algn="ctr">
                      <a:noFill/>
                      <a:prstDash val="solid"/>
                      <a:round/>
                      <a:headEnd type="none" w="med" len="med"/>
                      <a:tailEnd type="none" w="med" len="med"/>
                    </a:lnT>
                    <a:solidFill>
                      <a:schemeClr val="bg1">
                        <a:lumMod val="95000"/>
                      </a:scheme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9 (31)</a:t>
                      </a:r>
                    </a:p>
                  </a:txBody>
                  <a:tcPr anchor="ctr">
                    <a:lnT w="12700" cap="flat" cmpd="sng" algn="ctr">
                      <a:no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474649093"/>
                  </a:ext>
                </a:extLst>
              </a:tr>
              <a:tr h="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nSpc>
                          <a:spcPct val="100000"/>
                        </a:lnSpc>
                        <a:spcBef>
                          <a:spcPts val="0"/>
                        </a:spcBef>
                      </a:pPr>
                      <a:r>
                        <a:rPr lang="en-US" sz="1150" b="1" dirty="0">
                          <a:solidFill>
                            <a:schemeClr val="tx1"/>
                          </a:solidFill>
                          <a:latin typeface="+mj-lt"/>
                        </a:rPr>
                        <a:t>Median prior anticancer </a:t>
                      </a:r>
                      <a:r>
                        <a:rPr lang="en-US" sz="1150" b="1" baseline="0" dirty="0">
                          <a:solidFill>
                            <a:schemeClr val="tx1"/>
                          </a:solidFill>
                          <a:latin typeface="+mj-lt"/>
                        </a:rPr>
                        <a:t>regimens*</a:t>
                      </a:r>
                      <a:r>
                        <a:rPr lang="en-US" sz="1150" b="1" i="0" baseline="0" dirty="0">
                          <a:solidFill>
                            <a:schemeClr val="tx1"/>
                          </a:solidFill>
                          <a:latin typeface="+mj-lt"/>
                          <a:cs typeface="Arial" panose="020B0604020202020204" pitchFamily="34" charset="0"/>
                        </a:rPr>
                        <a:t>—no. </a:t>
                      </a:r>
                      <a:r>
                        <a:rPr lang="en-US" sz="1150" b="1" dirty="0">
                          <a:solidFill>
                            <a:schemeClr val="tx1"/>
                          </a:solidFill>
                          <a:latin typeface="+mj-lt"/>
                        </a:rPr>
                        <a:t>(range) </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1150" b="0" i="0" baseline="0" dirty="0">
                          <a:solidFill>
                            <a:schemeClr val="tx1"/>
                          </a:solidFill>
                          <a:latin typeface="+mj-lt"/>
                          <a:cs typeface="Arial" panose="020B0604020202020204" pitchFamily="34" charset="0"/>
                        </a:rPr>
                        <a:t>4 (2-17)</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4 (2-14)</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5 (2-14)</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3 (2-7)</a:t>
                      </a:r>
                    </a:p>
                  </a:txBody>
                  <a:tcPr anchor="ctr">
                    <a:lnB w="28575" cap="flat" cmpd="sng" algn="ctr">
                      <a:solidFill>
                        <a:schemeClr val="accent1"/>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lnSpc>
                          <a:spcPct val="100000"/>
                        </a:lnSpc>
                        <a:spcBef>
                          <a:spcPts val="0"/>
                        </a:spcBef>
                        <a:spcAft>
                          <a:spcPts val="0"/>
                        </a:spcAft>
                      </a:pPr>
                      <a:r>
                        <a:rPr lang="en-US" sz="1150" dirty="0">
                          <a:solidFill>
                            <a:schemeClr val="tx1"/>
                          </a:solidFill>
                          <a:effectLst/>
                          <a:latin typeface="+mj-lt"/>
                          <a:ea typeface="Times New Roman" panose="02020603050405020304" pitchFamily="18" charset="0"/>
                          <a:cs typeface="Times New Roman" panose="02020603050405020304" pitchFamily="18" charset="0"/>
                        </a:rPr>
                        <a:t>5 (2-9)</a:t>
                      </a:r>
                    </a:p>
                  </a:txBody>
                  <a:tcPr anchor="ctr">
                    <a:lnB w="28575"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471204416"/>
                  </a:ext>
                </a:extLst>
              </a:tr>
            </a:tbl>
          </a:graphicData>
        </a:graphic>
      </p:graphicFrame>
      <p:sp>
        <p:nvSpPr>
          <p:cNvPr id="10" name="Text Placeholder 5">
            <a:extLst>
              <a:ext uri="{FF2B5EF4-FFF2-40B4-BE49-F238E27FC236}">
                <a16:creationId xmlns:a16="http://schemas.microsoft.com/office/drawing/2014/main" id="{74F47A4B-264A-DD4A-BF9D-15BB41ABECD3}"/>
              </a:ext>
            </a:extLst>
          </p:cNvPr>
          <p:cNvSpPr txBox="1">
            <a:spLocks/>
          </p:cNvSpPr>
          <p:nvPr/>
        </p:nvSpPr>
        <p:spPr>
          <a:xfrm>
            <a:off x="609875" y="5961265"/>
            <a:ext cx="10959549" cy="707886"/>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br>
              <a:rPr kumimoji="0" lang="en-US" sz="800" b="0" i="0" u="none" strike="noStrike" kern="1200" cap="none" spc="0" normalizeH="0" baseline="0" noProof="0" dirty="0">
                <a:ln>
                  <a:noFill/>
                </a:ln>
                <a:solidFill>
                  <a:srgbClr val="54565B"/>
                </a:solidFill>
                <a:effectLst/>
                <a:uLnTx/>
                <a:uFillTx/>
                <a:latin typeface="Trebuchet MS"/>
                <a:ea typeface="+mn-ea"/>
                <a:cs typeface="+mn-cs"/>
              </a:rPr>
            </a:br>
            <a:br>
              <a:rPr kumimoji="0" lang="en-US" sz="800" b="0" i="0" u="none" strike="noStrike" kern="1200" cap="none" spc="0" normalizeH="0" baseline="0" noProof="0" dirty="0">
                <a:ln>
                  <a:noFill/>
                </a:ln>
                <a:solidFill>
                  <a:srgbClr val="54565B"/>
                </a:solidFill>
                <a:effectLst/>
                <a:uLnTx/>
                <a:uFillTx/>
                <a:latin typeface="Trebuchet MS"/>
                <a:ea typeface="+mn-ea"/>
                <a:cs typeface="+mn-cs"/>
              </a:rPr>
            </a:br>
            <a:r>
              <a:rPr kumimoji="0" lang="en-US" sz="800" b="0" i="0" u="none" strike="noStrike" kern="1200" cap="none" spc="0" normalizeH="0" baseline="0" noProof="0" dirty="0">
                <a:ln>
                  <a:noFill/>
                </a:ln>
                <a:solidFill>
                  <a:srgbClr val="54565B"/>
                </a:solidFill>
                <a:effectLst/>
                <a:uLnTx/>
                <a:uFillTx/>
                <a:latin typeface="Trebuchet MS"/>
                <a:ea typeface="+mn-ea"/>
                <a:cs typeface="+mn-cs"/>
              </a:rPr>
              <a:t>Assessed in the brain metastasis-negative population.</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*Anticancer regimens refer to any treatment regimen that was used to treat breast cancer in any setting.</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ECOG, Eastern Cooperative Oncology Group; SG, sacituzumab govitecan; TPC, treatment of physician’s choice.</a:t>
            </a:r>
          </a:p>
        </p:txBody>
      </p:sp>
    </p:spTree>
    <p:extLst>
      <p:ext uri="{BB962C8B-B14F-4D97-AF65-F5344CB8AC3E}">
        <p14:creationId xmlns:p14="http://schemas.microsoft.com/office/powerpoint/2010/main" val="3009171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5DB0607-EB83-E242-B745-9EEF46DD7922}"/>
              </a:ext>
            </a:extLst>
          </p:cNvPr>
          <p:cNvSpPr/>
          <p:nvPr/>
        </p:nvSpPr>
        <p:spPr>
          <a:xfrm>
            <a:off x="609597" y="1418254"/>
            <a:ext cx="10898191" cy="3801041"/>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Treatment with SG resulted in longer median PFS vs eribulin, vinorelbine, capecitabine, or gemcitabine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(5.6 vs 2.1, 1.6, 1.6, or 2.7 months, respectively; Figure 3)</a:t>
            </a: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Similarly, treatment with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SG resulted in longer median OS vs eribulin, vinorelbine, capecitabine, or gemcitabine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(12.1 vs 6.9, 5.9, 5.2, or 8.4 months, respectively; Figure 4)</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The ORR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(35% vs 5%, 4%, 6%, or 3%)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and CBR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(45% vs 8%, 6%, 10%, or 14%)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were higher with SG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vs eribulin, vinorelbine, capecitabine, or gemcitabine (Table 3) </a:t>
            </a:r>
          </a:p>
          <a:p>
            <a:pPr marL="633413" marR="0" lvl="0" indent="-285750" algn="l" defTabSz="914400" rtl="0" eaLnBrk="1" fontAlgn="auto" latinLnBrk="0" hangingPunct="1">
              <a:lnSpc>
                <a:spcPct val="100000"/>
              </a:lnSpc>
              <a:spcBef>
                <a:spcPts val="0"/>
              </a:spcBef>
              <a:spcAft>
                <a:spcPts val="1800"/>
              </a:spcAft>
              <a:buClrTx/>
              <a:buSzTx/>
              <a:buFont typeface="Trebuchet MS" panose="020B0603020202020204" pitchFamily="34" charset="0"/>
              <a:buChar char="—"/>
              <a:tabLst/>
              <a:defRPr/>
            </a:pPr>
            <a:r>
              <a:rPr kumimoji="0" lang="en-US" sz="1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10 patients in the SG arm had a CR vs 2 patients in the TPC arm (eribulin)</a:t>
            </a: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The </a:t>
            </a:r>
            <a:r>
              <a:rPr kumimoji="0" lang="en-US" sz="2000" b="1"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median DOR </a:t>
            </a:r>
            <a:r>
              <a:rPr kumimoji="0" lang="en-US" sz="2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was 6.3 months for SG and ranged from 2.8 to 3.6 months for TPC agents</a:t>
            </a: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
        <p:nvSpPr>
          <p:cNvPr id="3" name="Title 2"/>
          <p:cNvSpPr>
            <a:spLocks noGrp="1"/>
          </p:cNvSpPr>
          <p:nvPr>
            <p:ph type="title"/>
          </p:nvPr>
        </p:nvSpPr>
        <p:spPr/>
        <p:txBody>
          <a:bodyPr/>
          <a:lstStyle/>
          <a:p>
            <a:r>
              <a:rPr lang="en-US" dirty="0"/>
              <a:t>Results </a:t>
            </a:r>
            <a:br>
              <a:rPr lang="en-US" dirty="0"/>
            </a:br>
            <a:r>
              <a:rPr lang="en-US" sz="2000" dirty="0"/>
              <a:t>Efficacy</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sp>
        <p:nvSpPr>
          <p:cNvPr id="5" name="Text Placeholder 5">
            <a:extLst>
              <a:ext uri="{FF2B5EF4-FFF2-40B4-BE49-F238E27FC236}">
                <a16:creationId xmlns:a16="http://schemas.microsoft.com/office/drawing/2014/main" id="{74F47A4B-264A-DD4A-BF9D-15BB41ABECD3}"/>
              </a:ext>
            </a:extLst>
          </p:cNvPr>
          <p:cNvSpPr txBox="1">
            <a:spLocks/>
          </p:cNvSpPr>
          <p:nvPr/>
        </p:nvSpPr>
        <p:spPr>
          <a:xfrm>
            <a:off x="609875" y="6453707"/>
            <a:ext cx="10959549" cy="215444"/>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CBR, clinical benefit rate; CR, complete response; DOR, duration of response; ORR, objective response rate; OS, overall survival; PFS, progression-free survival; SG, sacituzumab govitecan; TPC, treatment of physician’s choice.</a:t>
            </a:r>
            <a:endParaRPr kumimoji="0" lang="en-US" sz="2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endParaRPr>
          </a:p>
        </p:txBody>
      </p:sp>
    </p:spTree>
    <p:extLst>
      <p:ext uri="{BB962C8B-B14F-4D97-AF65-F5344CB8AC3E}">
        <p14:creationId xmlns:p14="http://schemas.microsoft.com/office/powerpoint/2010/main" val="2022612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a:t>
            </a:r>
            <a:br>
              <a:rPr lang="en-US" dirty="0"/>
            </a:br>
            <a:r>
              <a:rPr lang="en-US" sz="2000" dirty="0"/>
              <a:t>Figure 3. Progression-Free Survival </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800" b="0" i="0" u="none" strike="noStrike" kern="1200" cap="none" spc="0" normalizeH="0" baseline="0" noProof="0" dirty="0">
              <a:ln>
                <a:noFill/>
              </a:ln>
              <a:solidFill>
                <a:srgbClr val="C6CAC6"/>
              </a:solidFill>
              <a:effectLst/>
              <a:uLnTx/>
              <a:uFillTx/>
              <a:latin typeface="Arial"/>
              <a:ea typeface="+mn-ea"/>
              <a:cs typeface="+mn-cs"/>
            </a:endParaRPr>
          </a:p>
        </p:txBody>
      </p:sp>
      <p:sp>
        <p:nvSpPr>
          <p:cNvPr id="11" name="Text Placeholder 5">
            <a:extLst>
              <a:ext uri="{FF2B5EF4-FFF2-40B4-BE49-F238E27FC236}">
                <a16:creationId xmlns:a16="http://schemas.microsoft.com/office/drawing/2014/main" id="{E68DC373-A71C-2A47-A6A2-552859EA6577}"/>
              </a:ext>
            </a:extLst>
          </p:cNvPr>
          <p:cNvSpPr txBox="1">
            <a:spLocks/>
          </p:cNvSpPr>
          <p:nvPr/>
        </p:nvSpPr>
        <p:spPr>
          <a:xfrm>
            <a:off x="609875" y="6207486"/>
            <a:ext cx="10959549" cy="461665"/>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Assessed by independent central review in the brain metastasis-negative population.</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*Hazard ratio statistical analysis based on comparison of SG vs total TPC arm.</a:t>
            </a:r>
          </a:p>
          <a:p>
            <a:pPr marL="0" marR="0" lvl="0" indent="0" algn="l"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mn-ea"/>
                <a:cs typeface="+mn-cs"/>
              </a:rPr>
              <a:t>BICR, blinded independent central review; PFS, progression-free survival; SG, sacituzumab govitecan; TPC, treatment of physician’s choice.</a:t>
            </a:r>
          </a:p>
        </p:txBody>
      </p:sp>
      <p:pic>
        <p:nvPicPr>
          <p:cNvPr id="8" name="Picture 7">
            <a:extLst>
              <a:ext uri="{FF2B5EF4-FFF2-40B4-BE49-F238E27FC236}">
                <a16:creationId xmlns:a16="http://schemas.microsoft.com/office/drawing/2014/main" id="{E9D56024-AE83-4EA0-9D16-983E85CC1F44}"/>
              </a:ext>
            </a:extLst>
          </p:cNvPr>
          <p:cNvPicPr>
            <a:picLocks noChangeAspect="1"/>
          </p:cNvPicPr>
          <p:nvPr/>
        </p:nvPicPr>
        <p:blipFill rotWithShape="1">
          <a:blip r:embed="rId3"/>
          <a:srcRect r="54490"/>
          <a:stretch/>
        </p:blipFill>
        <p:spPr>
          <a:xfrm>
            <a:off x="935738" y="1632172"/>
            <a:ext cx="8793478" cy="4394620"/>
          </a:xfrm>
          <a:prstGeom prst="rect">
            <a:avLst/>
          </a:prstGeom>
        </p:spPr>
      </p:pic>
      <p:graphicFrame>
        <p:nvGraphicFramePr>
          <p:cNvPr id="10" name="Table 9">
            <a:extLst>
              <a:ext uri="{FF2B5EF4-FFF2-40B4-BE49-F238E27FC236}">
                <a16:creationId xmlns:a16="http://schemas.microsoft.com/office/drawing/2014/main" id="{90597953-0134-B84D-9FEA-42591DA93015}"/>
              </a:ext>
            </a:extLst>
          </p:cNvPr>
          <p:cNvGraphicFramePr>
            <a:graphicFrameLocks noGrp="1"/>
          </p:cNvGraphicFramePr>
          <p:nvPr/>
        </p:nvGraphicFramePr>
        <p:xfrm>
          <a:off x="4892233" y="1409700"/>
          <a:ext cx="6615555" cy="1371600"/>
        </p:xfrm>
        <a:graphic>
          <a:graphicData uri="http://schemas.openxmlformats.org/drawingml/2006/table">
            <a:tbl>
              <a:tblPr firstRow="1" bandRow="1">
                <a:tableStyleId>{5C22544A-7EE6-4342-B048-85BDC9FD1C3A}</a:tableStyleId>
              </a:tblPr>
              <a:tblGrid>
                <a:gridCol w="1846844">
                  <a:extLst>
                    <a:ext uri="{9D8B030D-6E8A-4147-A177-3AD203B41FA5}">
                      <a16:colId xmlns:a16="http://schemas.microsoft.com/office/drawing/2014/main" val="3432892701"/>
                    </a:ext>
                  </a:extLst>
                </a:gridCol>
                <a:gridCol w="908347">
                  <a:extLst>
                    <a:ext uri="{9D8B030D-6E8A-4147-A177-3AD203B41FA5}">
                      <a16:colId xmlns:a16="http://schemas.microsoft.com/office/drawing/2014/main" val="3180078317"/>
                    </a:ext>
                  </a:extLst>
                </a:gridCol>
                <a:gridCol w="965091">
                  <a:extLst>
                    <a:ext uri="{9D8B030D-6E8A-4147-A177-3AD203B41FA5}">
                      <a16:colId xmlns:a16="http://schemas.microsoft.com/office/drawing/2014/main" val="2837773287"/>
                    </a:ext>
                  </a:extLst>
                </a:gridCol>
                <a:gridCol w="965091">
                  <a:extLst>
                    <a:ext uri="{9D8B030D-6E8A-4147-A177-3AD203B41FA5}">
                      <a16:colId xmlns:a16="http://schemas.microsoft.com/office/drawing/2014/main" val="905652964"/>
                    </a:ext>
                  </a:extLst>
                </a:gridCol>
                <a:gridCol w="965091">
                  <a:extLst>
                    <a:ext uri="{9D8B030D-6E8A-4147-A177-3AD203B41FA5}">
                      <a16:colId xmlns:a16="http://schemas.microsoft.com/office/drawing/2014/main" val="2481998479"/>
                    </a:ext>
                  </a:extLst>
                </a:gridCol>
                <a:gridCol w="965091">
                  <a:extLst>
                    <a:ext uri="{9D8B030D-6E8A-4147-A177-3AD203B41FA5}">
                      <a16:colId xmlns:a16="http://schemas.microsoft.com/office/drawing/2014/main" val="1439092740"/>
                    </a:ext>
                  </a:extLst>
                </a:gridCol>
              </a:tblGrid>
              <a:tr h="0">
                <a:tc rowSpan="2">
                  <a:txBody>
                    <a:bodyPr/>
                    <a:lstStyle/>
                    <a:p>
                      <a:pPr marL="0" algn="l" defTabSz="914400" rtl="0" eaLnBrk="1" latinLnBrk="0" hangingPunct="1"/>
                      <a:r>
                        <a:rPr lang="en-US" sz="1000" b="1" kern="1200" dirty="0">
                          <a:solidFill>
                            <a:schemeClr val="bg1"/>
                          </a:solidFill>
                          <a:latin typeface="Trebuchet MS" panose="020B0703020202090204" pitchFamily="34" charset="0"/>
                          <a:ea typeface="+mn-ea"/>
                          <a:cs typeface="+mn-cs"/>
                        </a:rPr>
                        <a:t>BICR Analysis</a:t>
                      </a:r>
                    </a:p>
                  </a:txBody>
                  <a:tcPr anchor="b">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rowSpan="2">
                  <a:txBody>
                    <a:bodyPr/>
                    <a:lstStyle/>
                    <a:p>
                      <a:pPr marL="0" algn="ctr" defTabSz="914400" rtl="0" eaLnBrk="1" latinLnBrk="0" hangingPunct="1"/>
                      <a:r>
                        <a:rPr lang="en-US" sz="1000" b="1" kern="1200" dirty="0">
                          <a:solidFill>
                            <a:schemeClr val="bg1"/>
                          </a:solidFill>
                          <a:latin typeface="Trebuchet MS" panose="020B0703020202090204" pitchFamily="34" charset="0"/>
                          <a:ea typeface="+mn-ea"/>
                          <a:cs typeface="+mn-cs"/>
                        </a:rPr>
                        <a:t>SG</a:t>
                      </a:r>
                    </a:p>
                    <a:p>
                      <a:pPr marL="0" algn="ctr" defTabSz="914400" rtl="0" eaLnBrk="1" latinLnBrk="0" hangingPunct="1"/>
                      <a:r>
                        <a:rPr lang="en-US" sz="1000" b="1" kern="1200" dirty="0">
                          <a:solidFill>
                            <a:schemeClr val="bg1"/>
                          </a:solidFill>
                          <a:latin typeface="Trebuchet MS" panose="020B0703020202090204" pitchFamily="34" charset="0"/>
                          <a:ea typeface="+mn-ea"/>
                          <a:cs typeface="+mn-cs"/>
                        </a:rPr>
                        <a:t>(n=235)</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3">
                        <a:lumMod val="75000"/>
                      </a:schemeClr>
                    </a:solidFill>
                  </a:tcPr>
                </a:tc>
                <a:tc gridSpan="4">
                  <a:txBody>
                    <a:bodyPr/>
                    <a:lstStyle/>
                    <a:p>
                      <a:pPr algn="ctr"/>
                      <a:r>
                        <a:rPr lang="en-US" sz="1000" b="1" dirty="0">
                          <a:solidFill>
                            <a:schemeClr val="accent1"/>
                          </a:solidFill>
                          <a:latin typeface="Trebuchet MS" panose="020B0703020202090204" pitchFamily="34" charset="0"/>
                        </a:rPr>
                        <a:t>TPC (n=233)</a:t>
                      </a:r>
                    </a:p>
                  </a:txBody>
                  <a:tcPr anchor="ctr">
                    <a:lnL w="19050" cap="flat" cmpd="sng" algn="ctr">
                      <a:solidFill>
                        <a:schemeClr val="bg1"/>
                      </a:solidFill>
                      <a:prstDash val="solid"/>
                      <a:round/>
                      <a:headEnd type="none" w="med" len="med"/>
                      <a:tailEnd type="none" w="med" len="med"/>
                    </a:lnL>
                    <a:lnT w="28575" cap="flat" cmpd="sng" algn="ctr">
                      <a:solidFill>
                        <a:schemeClr val="accent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tx1">
                        <a:lumMod val="40000"/>
                        <a:lumOff val="60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644481813"/>
                  </a:ext>
                </a:extLst>
              </a:tr>
              <a:tr h="0">
                <a:tc vMerge="1">
                  <a:txBody>
                    <a:bodyPr/>
                    <a:lstStyle/>
                    <a:p>
                      <a:endParaRPr lang="en-US" dirty="0"/>
                    </a:p>
                  </a:txBody>
                  <a:tcPr/>
                </a:tc>
                <a:tc vMerge="1">
                  <a:txBody>
                    <a:bodyPr/>
                    <a:lstStyle/>
                    <a:p>
                      <a:endParaRPr lang="en-US" dirty="0"/>
                    </a:p>
                  </a:txBody>
                  <a:tcPr/>
                </a:tc>
                <a:tc>
                  <a:txBody>
                    <a:bodyPr/>
                    <a:lstStyle/>
                    <a:p>
                      <a:pPr algn="ctr"/>
                      <a:r>
                        <a:rPr lang="en-US" sz="1000" b="1" dirty="0">
                          <a:solidFill>
                            <a:schemeClr val="bg1"/>
                          </a:solidFill>
                          <a:latin typeface="Trebuchet MS" panose="020B0703020202090204" pitchFamily="34" charset="0"/>
                        </a:rPr>
                        <a:t>Eribulin</a:t>
                      </a:r>
                    </a:p>
                    <a:p>
                      <a:pPr algn="ctr"/>
                      <a:r>
                        <a:rPr lang="en-US" sz="1000" b="1" dirty="0">
                          <a:solidFill>
                            <a:schemeClr val="bg1"/>
                          </a:solidFill>
                          <a:latin typeface="Trebuchet MS" panose="020B0703020202090204" pitchFamily="34" charset="0"/>
                        </a:rPr>
                        <a:t>(n=126)</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1"/>
                    </a:solidFill>
                  </a:tcPr>
                </a:tc>
                <a:tc>
                  <a:txBody>
                    <a:bodyPr/>
                    <a:lstStyle/>
                    <a:p>
                      <a:pPr algn="ctr"/>
                      <a:r>
                        <a:rPr lang="en-US" sz="1000" b="1" dirty="0">
                          <a:solidFill>
                            <a:schemeClr val="bg1"/>
                          </a:solidFill>
                          <a:latin typeface="Trebuchet MS" panose="020B0703020202090204" pitchFamily="34" charset="0"/>
                        </a:rPr>
                        <a:t>Vinorelbine</a:t>
                      </a:r>
                    </a:p>
                    <a:p>
                      <a:pPr algn="ctr"/>
                      <a:r>
                        <a:rPr lang="en-US" sz="1000" b="1" dirty="0">
                          <a:solidFill>
                            <a:schemeClr val="bg1"/>
                          </a:solidFill>
                          <a:latin typeface="Trebuchet MS" panose="020B0703020202090204" pitchFamily="34" charset="0"/>
                        </a:rPr>
                        <a:t>(n=47)</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C04794"/>
                    </a:solidFill>
                  </a:tcPr>
                </a:tc>
                <a:tc>
                  <a:txBody>
                    <a:bodyPr/>
                    <a:lstStyle/>
                    <a:p>
                      <a:pPr algn="ctr"/>
                      <a:r>
                        <a:rPr lang="en-US" sz="1000" b="1" dirty="0">
                          <a:solidFill>
                            <a:schemeClr val="bg1"/>
                          </a:solidFill>
                          <a:latin typeface="Trebuchet MS" panose="020B0703020202090204" pitchFamily="34" charset="0"/>
                        </a:rPr>
                        <a:t>Capecitabine</a:t>
                      </a:r>
                    </a:p>
                    <a:p>
                      <a:pPr algn="ctr"/>
                      <a:r>
                        <a:rPr lang="en-US" sz="1000" b="1" dirty="0">
                          <a:solidFill>
                            <a:schemeClr val="bg1"/>
                          </a:solidFill>
                          <a:latin typeface="Trebuchet MS" panose="020B0703020202090204" pitchFamily="34" charset="0"/>
                        </a:rPr>
                        <a:t>(n=31)</a:t>
                      </a:r>
                    </a:p>
                  </a:txBody>
                  <a:tcPr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rgbClr val="F89D50"/>
                    </a:solidFill>
                  </a:tcPr>
                </a:tc>
                <a:tc>
                  <a:txBody>
                    <a:bodyPr/>
                    <a:lstStyle/>
                    <a:p>
                      <a:pPr algn="ctr"/>
                      <a:r>
                        <a:rPr lang="en-US" sz="1000" b="1" dirty="0">
                          <a:solidFill>
                            <a:schemeClr val="bg1"/>
                          </a:solidFill>
                          <a:latin typeface="Trebuchet MS" panose="020B0703020202090204" pitchFamily="34" charset="0"/>
                        </a:rPr>
                        <a:t>Gemcitabine</a:t>
                      </a:r>
                    </a:p>
                    <a:p>
                      <a:pPr algn="ctr"/>
                      <a:r>
                        <a:rPr lang="en-US" sz="1000" b="1" dirty="0">
                          <a:solidFill>
                            <a:schemeClr val="bg1"/>
                          </a:solidFill>
                          <a:latin typeface="Trebuchet MS" panose="020B0703020202090204" pitchFamily="34" charset="0"/>
                        </a:rPr>
                        <a:t>(n=29)</a:t>
                      </a:r>
                    </a:p>
                  </a:txBody>
                  <a:tcPr anchor="b">
                    <a:lnL w="19050" cap="flat" cmpd="sng" algn="ctr">
                      <a:solidFill>
                        <a:schemeClr val="bg1"/>
                      </a:solidFill>
                      <a:prstDash val="solid"/>
                      <a:round/>
                      <a:headEnd type="none" w="med" len="med"/>
                      <a:tailEnd type="none" w="med" len="med"/>
                    </a:lnL>
                    <a:lnT w="19050" cap="flat" cmpd="sng" algn="ctr">
                      <a:solidFill>
                        <a:schemeClr val="bg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tx1">
                        <a:lumMod val="60000"/>
                        <a:lumOff val="40000"/>
                      </a:schemeClr>
                    </a:solidFill>
                  </a:tcPr>
                </a:tc>
                <a:extLst>
                  <a:ext uri="{0D108BD9-81ED-4DB2-BD59-A6C34878D82A}">
                    <a16:rowId xmlns:a16="http://schemas.microsoft.com/office/drawing/2014/main" val="1843249014"/>
                  </a:ext>
                </a:extLst>
              </a:tr>
              <a:tr h="0">
                <a:tc>
                  <a:txBody>
                    <a:bodyPr/>
                    <a:lstStyle/>
                    <a:p>
                      <a:r>
                        <a:rPr lang="en-US" sz="1000" b="1" dirty="0">
                          <a:latin typeface="Trebuchet MS" panose="020B0703020202090204" pitchFamily="34" charset="0"/>
                        </a:rPr>
                        <a:t>No. of events</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1000" dirty="0">
                          <a:latin typeface="Trebuchet MS" panose="020B0703020202090204" pitchFamily="34" charset="0"/>
                        </a:rPr>
                        <a:t>166</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1000" dirty="0">
                          <a:latin typeface="Trebuchet MS" panose="020B0703020202090204" pitchFamily="34" charset="0"/>
                        </a:rPr>
                        <a:t>86</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1000" dirty="0">
                          <a:latin typeface="Trebuchet MS" panose="020B0703020202090204" pitchFamily="34" charset="0"/>
                        </a:rPr>
                        <a:t>29</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1000" dirty="0">
                          <a:latin typeface="Trebuchet MS" panose="020B0703020202090204" pitchFamily="34" charset="0"/>
                        </a:rPr>
                        <a:t>20</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tc>
                  <a:txBody>
                    <a:bodyPr/>
                    <a:lstStyle/>
                    <a:p>
                      <a:pPr algn="ctr"/>
                      <a:r>
                        <a:rPr lang="en-US" sz="1000" dirty="0">
                          <a:latin typeface="Trebuchet MS" panose="020B0703020202090204" pitchFamily="34" charset="0"/>
                        </a:rPr>
                        <a:t>15</a:t>
                      </a:r>
                    </a:p>
                  </a:txBody>
                  <a:tcPr anchor="ctr">
                    <a:lnT w="28575" cap="flat" cmpd="sng" algn="ctr">
                      <a:solidFill>
                        <a:schemeClr val="accent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1147181520"/>
                  </a:ext>
                </a:extLst>
              </a:tr>
              <a:tr h="0">
                <a:tc>
                  <a:txBody>
                    <a:bodyPr/>
                    <a:lstStyle/>
                    <a:p>
                      <a:r>
                        <a:rPr lang="en-US" sz="1000" b="1" dirty="0">
                          <a:latin typeface="Trebuchet MS" panose="020B0703020202090204" pitchFamily="34" charset="0"/>
                        </a:rPr>
                        <a:t>Median PFS—mo. (95% CI)</a:t>
                      </a:r>
                      <a:endParaRPr lang="en-US" sz="1000" b="1" baseline="30000" dirty="0">
                        <a:latin typeface="Trebuchet MS" panose="020B0703020202090204" pitchFamily="34" charset="0"/>
                      </a:endParaRPr>
                    </a:p>
                  </a:txBody>
                  <a:tcPr anchor="ctr">
                    <a:solidFill>
                      <a:schemeClr val="bg1"/>
                    </a:solidFill>
                  </a:tcPr>
                </a:tc>
                <a:tc>
                  <a:txBody>
                    <a:bodyPr/>
                    <a:lstStyle/>
                    <a:p>
                      <a:pPr algn="ctr"/>
                      <a:r>
                        <a:rPr kumimoji="0" lang="en-US" sz="10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5.6 (4.3-6.3)</a:t>
                      </a:r>
                      <a:endParaRPr lang="en-US" sz="1000" dirty="0">
                        <a:latin typeface="Trebuchet MS" panose="020B0703020202090204" pitchFamily="34" charset="0"/>
                      </a:endParaRPr>
                    </a:p>
                  </a:txBody>
                  <a:tcPr anchor="ctr">
                    <a:solidFill>
                      <a:schemeClr val="bg1"/>
                    </a:solidFill>
                  </a:tcPr>
                </a:tc>
                <a:tc>
                  <a:txBody>
                    <a:bodyPr/>
                    <a:lstStyle/>
                    <a:p>
                      <a:pPr algn="ctr"/>
                      <a:r>
                        <a:rPr kumimoji="0" lang="en-US" sz="10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2.1 (1.5-2.8)</a:t>
                      </a:r>
                      <a:endParaRPr lang="en-US" sz="1000" dirty="0">
                        <a:latin typeface="Trebuchet MS" panose="020B0703020202090204" pitchFamily="34" charset="0"/>
                      </a:endParaRPr>
                    </a:p>
                  </a:txBody>
                  <a:tcPr anchor="ctr">
                    <a:solidFill>
                      <a:schemeClr val="bg1"/>
                    </a:solidFill>
                  </a:tcPr>
                </a:tc>
                <a:tc>
                  <a:txBody>
                    <a:bodyPr/>
                    <a:lstStyle/>
                    <a:p>
                      <a:pPr algn="ctr"/>
                      <a:r>
                        <a:rPr kumimoji="0" lang="en-US" sz="10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1.6 (1.4-2.7)</a:t>
                      </a:r>
                      <a:endParaRPr lang="en-US" sz="1000" dirty="0">
                        <a:latin typeface="Trebuchet MS" panose="020B0703020202090204" pitchFamily="34" charset="0"/>
                      </a:endParaRPr>
                    </a:p>
                  </a:txBody>
                  <a:tcPr anchor="ctr">
                    <a:solidFill>
                      <a:schemeClr val="bg1"/>
                    </a:solidFill>
                  </a:tcPr>
                </a:tc>
                <a:tc>
                  <a:txBody>
                    <a:bodyPr/>
                    <a:lstStyle/>
                    <a:p>
                      <a:pPr algn="ctr"/>
                      <a:r>
                        <a:rPr kumimoji="0" lang="en-US" sz="10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1.6 (1.4-2.4)</a:t>
                      </a:r>
                      <a:endParaRPr lang="en-US" sz="1000" dirty="0">
                        <a:latin typeface="Trebuchet MS" panose="020B0703020202090204" pitchFamily="34" charset="0"/>
                      </a:endParaRPr>
                    </a:p>
                  </a:txBody>
                  <a:tcPr anchor="ctr">
                    <a:solidFill>
                      <a:schemeClr val="bg1"/>
                    </a:solidFill>
                  </a:tcPr>
                </a:tc>
                <a:tc>
                  <a:txBody>
                    <a:bodyPr/>
                    <a:lstStyle/>
                    <a:p>
                      <a:pPr algn="ctr"/>
                      <a:r>
                        <a:rPr kumimoji="0" lang="en-US" sz="10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2.7 (1.6-4.8)</a:t>
                      </a:r>
                      <a:endParaRPr lang="en-US" sz="1000" dirty="0">
                        <a:latin typeface="Trebuchet MS" panose="020B0703020202090204" pitchFamily="34" charset="0"/>
                      </a:endParaRPr>
                    </a:p>
                  </a:txBody>
                  <a:tcPr anchor="ctr">
                    <a:solidFill>
                      <a:schemeClr val="bg1"/>
                    </a:solidFill>
                  </a:tcPr>
                </a:tc>
                <a:extLst>
                  <a:ext uri="{0D108BD9-81ED-4DB2-BD59-A6C34878D82A}">
                    <a16:rowId xmlns:a16="http://schemas.microsoft.com/office/drawing/2014/main" val="1117824076"/>
                  </a:ext>
                </a:extLst>
              </a:tr>
              <a:tr h="0">
                <a:tc>
                  <a:txBody>
                    <a:bodyPr/>
                    <a:lstStyle/>
                    <a:p>
                      <a:r>
                        <a:rPr lang="en-US" sz="1000" b="1" dirty="0">
                          <a:latin typeface="Trebuchet MS" panose="020B0703020202090204" pitchFamily="34" charset="0"/>
                        </a:rPr>
                        <a:t>HR (95% CI), </a:t>
                      </a:r>
                      <a:r>
                        <a:rPr lang="en-US" sz="1000" b="1" i="1" dirty="0">
                          <a:latin typeface="Trebuchet MS" panose="020B0703020202090204" pitchFamily="34" charset="0"/>
                        </a:rPr>
                        <a:t>P</a:t>
                      </a:r>
                      <a:r>
                        <a:rPr lang="en-US" sz="1000" b="1" dirty="0">
                          <a:latin typeface="Trebuchet MS" panose="020B0703020202090204" pitchFamily="34" charset="0"/>
                        </a:rPr>
                        <a:t> value*</a:t>
                      </a:r>
                      <a:endParaRPr lang="en-US" sz="1000" b="1" baseline="30000" dirty="0">
                        <a:latin typeface="Trebuchet MS" panose="020B0703020202090204" pitchFamily="34" charset="0"/>
                      </a:endParaRPr>
                    </a:p>
                  </a:txBody>
                  <a:tcPr anchor="ctr">
                    <a:lnB w="28575" cap="flat" cmpd="sng" algn="ctr">
                      <a:solidFill>
                        <a:schemeClr val="accent1"/>
                      </a:solidFill>
                      <a:prstDash val="solid"/>
                      <a:round/>
                      <a:headEnd type="none" w="med" len="med"/>
                      <a:tailEnd type="none" w="med" len="med"/>
                    </a:lnB>
                    <a:solidFill>
                      <a:schemeClr val="bg1">
                        <a:lumMod val="95000"/>
                      </a:schemeClr>
                    </a:solidFill>
                  </a:tcPr>
                </a:tc>
                <a:tc gridSpan="5">
                  <a:txBody>
                    <a:bodyPr/>
                    <a:lstStyle/>
                    <a:p>
                      <a:pPr algn="ctr"/>
                      <a:r>
                        <a:rPr kumimoji="0" lang="en-US" sz="1000" b="1"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0.41</a:t>
                      </a:r>
                      <a:r>
                        <a:rPr kumimoji="0" lang="en-US" sz="10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 (0.32-0.52), </a:t>
                      </a:r>
                      <a:r>
                        <a:rPr kumimoji="0" lang="en-US" sz="1000" b="1" i="1"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P</a:t>
                      </a:r>
                      <a:r>
                        <a:rPr kumimoji="0" lang="en-US" sz="1000" b="1"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&lt;0.001</a:t>
                      </a:r>
                      <a:endParaRPr lang="en-US" sz="1000" b="1" dirty="0">
                        <a:latin typeface="Trebuchet MS" panose="020B0703020202090204" pitchFamily="34" charset="0"/>
                      </a:endParaRPr>
                    </a:p>
                  </a:txBody>
                  <a:tcPr anchor="ctr">
                    <a:lnB w="28575" cap="flat" cmpd="sng" algn="ctr">
                      <a:solidFill>
                        <a:schemeClr val="accent1"/>
                      </a:solidFill>
                      <a:prstDash val="solid"/>
                      <a:round/>
                      <a:headEnd type="none" w="med" len="med"/>
                      <a:tailEnd type="none" w="med" len="med"/>
                    </a:lnB>
                    <a:solidFill>
                      <a:schemeClr val="bg1">
                        <a:lumMod val="95000"/>
                      </a:schemeClr>
                    </a:solidFill>
                  </a:tcPr>
                </a:tc>
                <a:tc hMerge="1">
                  <a:txBody>
                    <a:bodyPr/>
                    <a:lstStyle/>
                    <a:p>
                      <a:pPr algn="ctr"/>
                      <a:r>
                        <a:rPr kumimoji="0" lang="en-US" sz="7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3.6 (2.9-4.2)</a:t>
                      </a:r>
                      <a:endParaRPr lang="en-US" sz="700" dirty="0">
                        <a:latin typeface="Trebuchet MS" panose="020B0703020202090204" pitchFamily="34" charset="0"/>
                      </a:endParaRPr>
                    </a:p>
                  </a:txBody>
                  <a:tcPr marL="56777" marR="56777" marT="19389" marB="45803" anchor="ctr">
                    <a:lnB w="28575" cap="flat" cmpd="sng" algn="ctr">
                      <a:solidFill>
                        <a:schemeClr val="accent1"/>
                      </a:solidFill>
                      <a:prstDash val="solid"/>
                      <a:round/>
                      <a:headEnd type="none" w="med" len="med"/>
                      <a:tailEnd type="none" w="med" len="med"/>
                    </a:lnB>
                    <a:solidFill>
                      <a:schemeClr val="bg1"/>
                    </a:solidFill>
                  </a:tcPr>
                </a:tc>
                <a:tc hMerge="1">
                  <a:txBody>
                    <a:bodyPr/>
                    <a:lstStyle/>
                    <a:p>
                      <a:pPr algn="ctr"/>
                      <a:r>
                        <a:rPr kumimoji="0" lang="en-US" sz="7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2.8 (NE)</a:t>
                      </a:r>
                      <a:endParaRPr lang="en-US" sz="700" dirty="0">
                        <a:latin typeface="Trebuchet MS" panose="020B0703020202090204" pitchFamily="34" charset="0"/>
                      </a:endParaRPr>
                    </a:p>
                  </a:txBody>
                  <a:tcPr marL="56777" marR="56777" marT="19389" marB="45803" anchor="ctr">
                    <a:lnB w="28575" cap="flat" cmpd="sng" algn="ctr">
                      <a:solidFill>
                        <a:schemeClr val="accent1"/>
                      </a:solidFill>
                      <a:prstDash val="solid"/>
                      <a:round/>
                      <a:headEnd type="none" w="med" len="med"/>
                      <a:tailEnd type="none" w="med" len="med"/>
                    </a:lnB>
                    <a:solidFill>
                      <a:schemeClr val="bg1"/>
                    </a:solidFill>
                  </a:tcPr>
                </a:tc>
                <a:tc hMerge="1">
                  <a:txBody>
                    <a:bodyPr/>
                    <a:lstStyle/>
                    <a:p>
                      <a:pPr algn="ctr"/>
                      <a:r>
                        <a:rPr kumimoji="0" lang="en-US" sz="7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NE</a:t>
                      </a:r>
                      <a:endParaRPr lang="en-US" sz="700" dirty="0">
                        <a:latin typeface="Trebuchet MS" panose="020B0703020202090204" pitchFamily="34" charset="0"/>
                      </a:endParaRPr>
                    </a:p>
                  </a:txBody>
                  <a:tcPr marL="56777" marR="56777" marT="19389" marB="45803" anchor="ctr">
                    <a:lnB w="28575" cap="flat" cmpd="sng" algn="ctr">
                      <a:solidFill>
                        <a:schemeClr val="accent1"/>
                      </a:solidFill>
                      <a:prstDash val="solid"/>
                      <a:round/>
                      <a:headEnd type="none" w="med" len="med"/>
                      <a:tailEnd type="none" w="med" len="med"/>
                    </a:lnB>
                    <a:solidFill>
                      <a:schemeClr val="bg1"/>
                    </a:solidFill>
                  </a:tcPr>
                </a:tc>
                <a:tc hMerge="1">
                  <a:txBody>
                    <a:bodyPr/>
                    <a:lstStyle/>
                    <a:p>
                      <a:pPr algn="ctr"/>
                      <a:r>
                        <a:rPr kumimoji="0" lang="en-US" sz="700" b="0" i="0" u="none" strike="noStrike" kern="1200" cap="none" spc="0" normalizeH="0" baseline="0" noProof="0" dirty="0">
                          <a:ln>
                            <a:noFill/>
                          </a:ln>
                          <a:solidFill>
                            <a:srgbClr val="54565B"/>
                          </a:solidFill>
                          <a:effectLst/>
                          <a:uLnTx/>
                          <a:uFillTx/>
                          <a:latin typeface="Trebuchet MS" panose="020B0703020202090204" pitchFamily="34" charset="0"/>
                          <a:ea typeface="+mn-ea"/>
                          <a:cs typeface="+mn-cs"/>
                        </a:rPr>
                        <a:t>2.9 (NE)</a:t>
                      </a:r>
                      <a:endParaRPr lang="en-US" sz="700" dirty="0">
                        <a:latin typeface="Trebuchet MS" panose="020B0703020202090204" pitchFamily="34" charset="0"/>
                      </a:endParaRPr>
                    </a:p>
                  </a:txBody>
                  <a:tcPr marL="56777" marR="56777" marT="19389" marB="45803" anchor="ctr">
                    <a:lnB w="28575"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938374248"/>
                  </a:ext>
                </a:extLst>
              </a:tr>
            </a:tbl>
          </a:graphicData>
        </a:graphic>
      </p:graphicFrame>
    </p:spTree>
    <p:extLst>
      <p:ext uri="{BB962C8B-B14F-4D97-AF65-F5344CB8AC3E}">
        <p14:creationId xmlns:p14="http://schemas.microsoft.com/office/powerpoint/2010/main" val="39699101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mcrfdlaWbkgB01FD4nP8TA"/>
</p:tagLst>
</file>

<file path=ppt/theme/theme1.xml><?xml version="1.0" encoding="utf-8"?>
<a:theme xmlns:a="http://schemas.openxmlformats.org/drawingml/2006/main" name="Use Me_Creating Possible">
  <a:themeElements>
    <a:clrScheme name="Custom 19">
      <a:dk1>
        <a:srgbClr val="54565B"/>
      </a:dk1>
      <a:lt1>
        <a:srgbClr val="FFFFFF"/>
      </a:lt1>
      <a:dk2>
        <a:srgbClr val="C50E3C"/>
      </a:dk2>
      <a:lt2>
        <a:srgbClr val="C6CAC6"/>
      </a:lt2>
      <a:accent1>
        <a:srgbClr val="203661"/>
      </a:accent1>
      <a:accent2>
        <a:srgbClr val="3C587F"/>
      </a:accent2>
      <a:accent3>
        <a:srgbClr val="8DC1C5"/>
      </a:accent3>
      <a:accent4>
        <a:srgbClr val="688C38"/>
      </a:accent4>
      <a:accent5>
        <a:srgbClr val="AEB618"/>
      </a:accent5>
      <a:accent6>
        <a:srgbClr val="000000"/>
      </a:accent6>
      <a:hlink>
        <a:srgbClr val="3A6C8A"/>
      </a:hlink>
      <a:folHlink>
        <a:srgbClr val="8F7F9E"/>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noFill/>
        <a:ln w="28575" cap="flat" cmpd="sng" algn="ctr">
          <a:solidFill>
            <a:srgbClr val="000000"/>
          </a:solidFill>
          <a:prstDash val="solid"/>
          <a:headEnd type="none" w="med" len="med"/>
          <a:tailEnd type="triangle" w="med" len="med"/>
        </a:ln>
      </a:spPr>
      <a:body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3872</Words>
  <Application>Microsoft Macintosh PowerPoint</Application>
  <PresentationFormat>Widescreen</PresentationFormat>
  <Paragraphs>472</Paragraphs>
  <Slides>15</Slides>
  <Notes>13</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26" baseType="lpstr">
      <vt:lpstr>Apple Symbols</vt:lpstr>
      <vt:lpstr>Arial</vt:lpstr>
      <vt:lpstr>Arial Narrow</vt:lpstr>
      <vt:lpstr>Calibri</vt:lpstr>
      <vt:lpstr>Helvetica</vt:lpstr>
      <vt:lpstr>Proxima Nova Regular</vt:lpstr>
      <vt:lpstr>Times New Roman</vt:lpstr>
      <vt:lpstr>Trebuchet MS</vt:lpstr>
      <vt:lpstr>Use Me_Creating Possible</vt:lpstr>
      <vt:lpstr>Office Theme</vt:lpstr>
      <vt:lpstr>think-cell Slide</vt:lpstr>
      <vt:lpstr>PowerPoint Presentation</vt:lpstr>
      <vt:lpstr>PowerPoint Presentation</vt:lpstr>
      <vt:lpstr>Methods</vt:lpstr>
      <vt:lpstr>ASCENT: A Phase 3 Confirmatory Study of Sacituzumab Govitecan in Refractory/Relapsed mTNBC</vt:lpstr>
      <vt:lpstr>Results Patients </vt:lpstr>
      <vt:lpstr>Results Table 1. Patient Disposition </vt:lpstr>
      <vt:lpstr>Results Table 2. Demographics and Patient Characteristics</vt:lpstr>
      <vt:lpstr>Results  Efficacy</vt:lpstr>
      <vt:lpstr>Results  Figure 3. Progression-Free Survival </vt:lpstr>
      <vt:lpstr>Results  Figure 4. Overall Survival </vt:lpstr>
      <vt:lpstr>Results Table 3. Responses</vt:lpstr>
      <vt:lpstr>Results Safety</vt:lpstr>
      <vt:lpstr>Results  Table 4. TRAEs (All Grade, &gt;20%; Grade 3/4, &gt;5% of Patients)*</vt:lpstr>
      <vt:lpstr>Conclusions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Jonas Söderholm</dc:creator>
  <cp:lastModifiedBy>Jonas Söderholm</cp:lastModifiedBy>
  <cp:revision>1</cp:revision>
  <dcterms:created xsi:type="dcterms:W3CDTF">2023-04-24T13:40:56Z</dcterms:created>
  <dcterms:modified xsi:type="dcterms:W3CDTF">2025-09-05T12:11:38Z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8c1083-8924-401d-97ae-40f5eed0fcd8_Enabled">
    <vt:lpwstr>true</vt:lpwstr>
  </property>
  <property fmtid="{D5CDD505-2E9C-101B-9397-08002B2CF9AE}" pid="3" name="MSIP_Label_418c1083-8924-401d-97ae-40f5eed0fcd8_SetDate">
    <vt:lpwstr>2023-04-24T13:40:56Z</vt:lpwstr>
  </property>
  <property fmtid="{D5CDD505-2E9C-101B-9397-08002B2CF9AE}" pid="4" name="MSIP_Label_418c1083-8924-401d-97ae-40f5eed0fcd8_Method">
    <vt:lpwstr>Standard</vt:lpwstr>
  </property>
  <property fmtid="{D5CDD505-2E9C-101B-9397-08002B2CF9AE}" pid="5" name="MSIP_Label_418c1083-8924-401d-97ae-40f5eed0fcd8_Name">
    <vt:lpwstr>418c1083-8924-401d-97ae-40f5eed0fcd8</vt:lpwstr>
  </property>
  <property fmtid="{D5CDD505-2E9C-101B-9397-08002B2CF9AE}" pid="6" name="MSIP_Label_418c1083-8924-401d-97ae-40f5eed0fcd8_SiteId">
    <vt:lpwstr>a5a8bcaa-3292-41e6-b735-5e8b21f4dbfd</vt:lpwstr>
  </property>
  <property fmtid="{D5CDD505-2E9C-101B-9397-08002B2CF9AE}" pid="7" name="MSIP_Label_418c1083-8924-401d-97ae-40f5eed0fcd8_ActionId">
    <vt:lpwstr>7df3d857-6ade-4c5c-94cc-a18b85644301</vt:lpwstr>
  </property>
  <property fmtid="{D5CDD505-2E9C-101B-9397-08002B2CF9AE}" pid="8" name="MSIP_Label_418c1083-8924-401d-97ae-40f5eed0fcd8_ContentBits">
    <vt:lpwstr>0</vt:lpwstr>
  </property>
</Properties>
</file>