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6" r:id="rId2"/>
  </p:sldMasterIdLst>
  <p:notesMasterIdLst>
    <p:notesMasterId r:id="rId18"/>
  </p:notesMasterIdLst>
  <p:sldIdLst>
    <p:sldId id="13132" r:id="rId3"/>
    <p:sldId id="2145707119" r:id="rId4"/>
    <p:sldId id="2145707225" r:id="rId5"/>
    <p:sldId id="2145707258" r:id="rId6"/>
    <p:sldId id="2145707259" r:id="rId7"/>
    <p:sldId id="2145707260" r:id="rId8"/>
    <p:sldId id="2145707261" r:id="rId9"/>
    <p:sldId id="2145707262" r:id="rId10"/>
    <p:sldId id="2145707263" r:id="rId11"/>
    <p:sldId id="2145707332" r:id="rId12"/>
    <p:sldId id="2145707267" r:id="rId13"/>
    <p:sldId id="2145707307" r:id="rId14"/>
    <p:sldId id="2145707268" r:id="rId15"/>
    <p:sldId id="2145707266" r:id="rId16"/>
    <p:sldId id="214737586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A0861B-BAFC-0149-8280-701C8F9074AB}" v="7" dt="2025-09-05T12:15:00.5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2" d="100"/>
          <a:sy n="102" d="100"/>
        </p:scale>
        <p:origin x="1472"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s Söderholm" userId="b146546c-6bf2-46e5-8a26-00cca8510547" providerId="ADAL" clId="{636D659B-5923-4D0C-BAED-5D41515A1B23}"/>
    <pc:docChg chg="custSel modSld modMainMaster">
      <pc:chgData name="Jonas Söderholm" userId="b146546c-6bf2-46e5-8a26-00cca8510547" providerId="ADAL" clId="{636D659B-5923-4D0C-BAED-5D41515A1B23}" dt="2024-11-01T13:36:18.246" v="42"/>
      <pc:docMkLst>
        <pc:docMk/>
      </pc:docMkLst>
      <pc:sldChg chg="modSp mod">
        <pc:chgData name="Jonas Söderholm" userId="b146546c-6bf2-46e5-8a26-00cca8510547" providerId="ADAL" clId="{636D659B-5923-4D0C-BAED-5D41515A1B23}" dt="2024-11-01T13:33:30.221" v="21" actId="20577"/>
        <pc:sldMkLst>
          <pc:docMk/>
          <pc:sldMk cId="3846850421" sldId="13132"/>
        </pc:sldMkLst>
      </pc:sldChg>
      <pc:sldChg chg="addSp modSp mod">
        <pc:chgData name="Jonas Söderholm" userId="b146546c-6bf2-46e5-8a26-00cca8510547" providerId="ADAL" clId="{636D659B-5923-4D0C-BAED-5D41515A1B23}" dt="2024-11-01T13:35:09.067" v="39" actId="1076"/>
        <pc:sldMkLst>
          <pc:docMk/>
          <pc:sldMk cId="1090913128" sldId="2145707119"/>
        </pc:sldMkLst>
      </pc:sldChg>
      <pc:sldChg chg="addSp delSp modSp mod">
        <pc:chgData name="Jonas Söderholm" userId="b146546c-6bf2-46e5-8a26-00cca8510547" providerId="ADAL" clId="{636D659B-5923-4D0C-BAED-5D41515A1B23}" dt="2024-11-01T13:36:18.246" v="42"/>
        <pc:sldMkLst>
          <pc:docMk/>
          <pc:sldMk cId="625220288" sldId="2147375861"/>
        </pc:sldMkLst>
      </pc:sldChg>
      <pc:sldMasterChg chg="addSp modSp mod">
        <pc:chgData name="Jonas Söderholm" userId="b146546c-6bf2-46e5-8a26-00cca8510547" providerId="ADAL" clId="{636D659B-5923-4D0C-BAED-5D41515A1B23}" dt="2024-11-01T13:34:17.515" v="37" actId="20577"/>
        <pc:sldMasterMkLst>
          <pc:docMk/>
          <pc:sldMasterMk cId="3781979936" sldId="2147483660"/>
        </pc:sldMasterMkLst>
      </pc:sldMasterChg>
    </pc:docChg>
  </pc:docChgLst>
  <pc:docChgLst>
    <pc:chgData name="Jonas Söderholm" userId="b146546c-6bf2-46e5-8a26-00cca8510547" providerId="ADAL" clId="{1BA6AFD4-5626-5074-83B3-37EDF692C4D5}"/>
    <pc:docChg chg="custSel addSld delSld modSld modMainMaster">
      <pc:chgData name="Jonas Söderholm" userId="b146546c-6bf2-46e5-8a26-00cca8510547" providerId="ADAL" clId="{1BA6AFD4-5626-5074-83B3-37EDF692C4D5}" dt="2025-09-05T12:15:18.337" v="37" actId="2696"/>
      <pc:docMkLst>
        <pc:docMk/>
      </pc:docMkLst>
      <pc:sldChg chg="modSp mod">
        <pc:chgData name="Jonas Söderholm" userId="b146546c-6bf2-46e5-8a26-00cca8510547" providerId="ADAL" clId="{1BA6AFD4-5626-5074-83B3-37EDF692C4D5}" dt="2025-09-05T12:12:54.845" v="9" actId="20577"/>
        <pc:sldMkLst>
          <pc:docMk/>
          <pc:sldMk cId="3846850421" sldId="13132"/>
        </pc:sldMkLst>
        <pc:spChg chg="mod">
          <ac:chgData name="Jonas Söderholm" userId="b146546c-6bf2-46e5-8a26-00cca8510547" providerId="ADAL" clId="{1BA6AFD4-5626-5074-83B3-37EDF692C4D5}" dt="2025-09-05T12:12:54.845" v="9" actId="20577"/>
          <ac:spMkLst>
            <pc:docMk/>
            <pc:sldMk cId="3846850421" sldId="13132"/>
            <ac:spMk id="5" creationId="{1E3604F5-4A74-9F35-213A-C984C70E84CE}"/>
          </ac:spMkLst>
        </pc:spChg>
      </pc:sldChg>
      <pc:sldChg chg="modSp mod">
        <pc:chgData name="Jonas Söderholm" userId="b146546c-6bf2-46e5-8a26-00cca8510547" providerId="ADAL" clId="{1BA6AFD4-5626-5074-83B3-37EDF692C4D5}" dt="2025-09-05T12:14:42.886" v="24" actId="20577"/>
        <pc:sldMkLst>
          <pc:docMk/>
          <pc:sldMk cId="1090913128" sldId="2145707119"/>
        </pc:sldMkLst>
        <pc:spChg chg="mod">
          <ac:chgData name="Jonas Söderholm" userId="b146546c-6bf2-46e5-8a26-00cca8510547" providerId="ADAL" clId="{1BA6AFD4-5626-5074-83B3-37EDF692C4D5}" dt="2025-09-05T12:14:42.886" v="24" actId="20577"/>
          <ac:spMkLst>
            <pc:docMk/>
            <pc:sldMk cId="1090913128" sldId="2145707119"/>
            <ac:spMk id="3" creationId="{987E677B-E7B5-FB00-841A-9E945C8E70CB}"/>
          </ac:spMkLst>
        </pc:spChg>
      </pc:sldChg>
      <pc:sldChg chg="addSp modSp">
        <pc:chgData name="Jonas Söderholm" userId="b146546c-6bf2-46e5-8a26-00cca8510547" providerId="ADAL" clId="{1BA6AFD4-5626-5074-83B3-37EDF692C4D5}" dt="2025-09-05T12:14:52.549" v="26"/>
        <pc:sldMkLst>
          <pc:docMk/>
          <pc:sldMk cId="2457893640" sldId="2145707266"/>
        </pc:sldMkLst>
        <pc:picChg chg="add mod">
          <ac:chgData name="Jonas Söderholm" userId="b146546c-6bf2-46e5-8a26-00cca8510547" providerId="ADAL" clId="{1BA6AFD4-5626-5074-83B3-37EDF692C4D5}" dt="2025-09-05T12:14:52.549" v="26"/>
          <ac:picMkLst>
            <pc:docMk/>
            <pc:sldMk cId="2457893640" sldId="2145707266"/>
            <ac:picMk id="4" creationId="{AD0DDFAD-74B4-6207-EE2E-96F443199B92}"/>
          </ac:picMkLst>
        </pc:picChg>
      </pc:sldChg>
      <pc:sldChg chg="del">
        <pc:chgData name="Jonas Söderholm" userId="b146546c-6bf2-46e5-8a26-00cca8510547" providerId="ADAL" clId="{1BA6AFD4-5626-5074-83B3-37EDF692C4D5}" dt="2025-09-05T12:15:18.337" v="37" actId="2696"/>
        <pc:sldMkLst>
          <pc:docMk/>
          <pc:sldMk cId="625220288" sldId="2147375861"/>
        </pc:sldMkLst>
      </pc:sldChg>
      <pc:sldChg chg="add del">
        <pc:chgData name="Jonas Söderholm" userId="b146546c-6bf2-46e5-8a26-00cca8510547" providerId="ADAL" clId="{1BA6AFD4-5626-5074-83B3-37EDF692C4D5}" dt="2025-09-05T12:15:00.560" v="28"/>
        <pc:sldMkLst>
          <pc:docMk/>
          <pc:sldMk cId="3233543693" sldId="2147375862"/>
        </pc:sldMkLst>
      </pc:sldChg>
      <pc:sldChg chg="modSp add mod">
        <pc:chgData name="Jonas Söderholm" userId="b146546c-6bf2-46e5-8a26-00cca8510547" providerId="ADAL" clId="{1BA6AFD4-5626-5074-83B3-37EDF692C4D5}" dt="2025-09-05T12:15:06.444" v="36" actId="20577"/>
        <pc:sldMkLst>
          <pc:docMk/>
          <pc:sldMk cId="3307603701" sldId="2147375862"/>
        </pc:sldMkLst>
        <pc:spChg chg="mod">
          <ac:chgData name="Jonas Söderholm" userId="b146546c-6bf2-46e5-8a26-00cca8510547" providerId="ADAL" clId="{1BA6AFD4-5626-5074-83B3-37EDF692C4D5}" dt="2025-09-05T12:15:06.444" v="36" actId="20577"/>
          <ac:spMkLst>
            <pc:docMk/>
            <pc:sldMk cId="3307603701" sldId="2147375862"/>
            <ac:spMk id="3" creationId="{13C73636-8E41-F9A0-63D5-7D65DBFEB427}"/>
          </ac:spMkLst>
        </pc:spChg>
      </pc:sldChg>
      <pc:sldMasterChg chg="modSp mod modSldLayout">
        <pc:chgData name="Jonas Söderholm" userId="b146546c-6bf2-46e5-8a26-00cca8510547" providerId="ADAL" clId="{1BA6AFD4-5626-5074-83B3-37EDF692C4D5}" dt="2025-09-05T12:13:49.550" v="18" actId="478"/>
        <pc:sldMasterMkLst>
          <pc:docMk/>
          <pc:sldMasterMk cId="3781979936" sldId="2147483660"/>
        </pc:sldMasterMkLst>
        <pc:spChg chg="mod">
          <ac:chgData name="Jonas Söderholm" userId="b146546c-6bf2-46e5-8a26-00cca8510547" providerId="ADAL" clId="{1BA6AFD4-5626-5074-83B3-37EDF692C4D5}" dt="2025-09-05T12:13:07.218" v="15" actId="20577"/>
          <ac:spMkLst>
            <pc:docMk/>
            <pc:sldMasterMk cId="3781979936" sldId="2147483660"/>
            <ac:spMk id="2" creationId="{A2C86067-9360-0AE5-22A3-18849359E5D6}"/>
          </ac:spMkLst>
        </pc:spChg>
        <pc:sldLayoutChg chg="addSp delSp modSp mod">
          <pc:chgData name="Jonas Söderholm" userId="b146546c-6bf2-46e5-8a26-00cca8510547" providerId="ADAL" clId="{1BA6AFD4-5626-5074-83B3-37EDF692C4D5}" dt="2025-09-05T12:13:49.550" v="18" actId="478"/>
          <pc:sldLayoutMkLst>
            <pc:docMk/>
            <pc:sldMasterMk cId="3781979936" sldId="2147483660"/>
            <pc:sldLayoutMk cId="2768569389" sldId="2147483679"/>
          </pc:sldLayoutMkLst>
          <pc:spChg chg="add del mod">
            <ac:chgData name="Jonas Söderholm" userId="b146546c-6bf2-46e5-8a26-00cca8510547" providerId="ADAL" clId="{1BA6AFD4-5626-5074-83B3-37EDF692C4D5}" dt="2025-09-05T12:13:49.550" v="18" actId="478"/>
            <ac:spMkLst>
              <pc:docMk/>
              <pc:sldMasterMk cId="3781979936" sldId="2147483660"/>
              <pc:sldLayoutMk cId="2768569389" sldId="2147483679"/>
              <ac:spMk id="5" creationId="{A7F879EC-9A91-83F0-B0EE-1E358212D7BC}"/>
            </ac:spMkLst>
          </pc:spChg>
          <pc:spChg chg="mod">
            <ac:chgData name="Jonas Söderholm" userId="b146546c-6bf2-46e5-8a26-00cca8510547" providerId="ADAL" clId="{1BA6AFD4-5626-5074-83B3-37EDF692C4D5}" dt="2025-09-05T12:13:44.513" v="16" actId="167"/>
            <ac:spMkLst>
              <pc:docMk/>
              <pc:sldMasterMk cId="3781979936" sldId="2147483660"/>
              <pc:sldLayoutMk cId="2768569389" sldId="2147483679"/>
              <ac:spMk id="11" creationId="{F1022810-7811-7444-BF24-F7CE2AA9BA47}"/>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5F9B64-9430-42BF-857E-3E9D81E1A9FD}" type="datetimeFigureOut">
              <a:rPr lang="en-US" smtClean="0"/>
              <a:t>9/5/25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7C32F5-D77B-4757-88F2-56440EB1E070}" type="slidenum">
              <a:rPr lang="en-US" smtClean="0"/>
              <a:t>‹#›</a:t>
            </a:fld>
            <a:endParaRPr lang="en-US"/>
          </a:p>
        </p:txBody>
      </p:sp>
    </p:spTree>
    <p:extLst>
      <p:ext uri="{BB962C8B-B14F-4D97-AF65-F5344CB8AC3E}">
        <p14:creationId xmlns:p14="http://schemas.microsoft.com/office/powerpoint/2010/main" val="1038822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a:t>MAIN MESSAGE: </a:t>
            </a:r>
          </a:p>
          <a:p>
            <a:pPr marL="0" indent="0">
              <a:buNone/>
            </a:pPr>
            <a:r>
              <a:rPr lang="en-US"/>
              <a:t>This analysis details the health-related quality of life outcomes in the ASCENT study of SG in mTNBC</a:t>
            </a:r>
          </a:p>
          <a:p>
            <a:pPr lvl="1"/>
            <a:endParaRPr lang="en-US"/>
          </a:p>
          <a:p>
            <a:pPr marL="0" indent="0">
              <a:buNone/>
            </a:pPr>
            <a:r>
              <a:rPr lang="en-US" b="1"/>
              <a:t>KEY POINT: </a:t>
            </a:r>
          </a:p>
          <a:p>
            <a:r>
              <a:rPr lang="en-US"/>
              <a:t>These data were presented at ESMO 2021 as a poster</a:t>
            </a:r>
          </a:p>
          <a:p>
            <a:pPr lvl="1"/>
            <a:endParaRPr lang="en-US"/>
          </a:p>
          <a:p>
            <a:pPr marL="0" indent="0">
              <a:buNone/>
            </a:pPr>
            <a:r>
              <a:rPr lang="en-US" b="1"/>
              <a:t>REFERENCE:</a:t>
            </a:r>
          </a:p>
          <a:p>
            <a:pPr marL="0" lvl="0" indent="0">
              <a:buNone/>
            </a:pPr>
            <a:r>
              <a:rPr lang="en-US"/>
              <a:t>Loibl S, et al. Presented at: ESMO. 2021 (poster 257P). Health-related quality of life (HRQoL) in the ASCENT study of sacituzumab govitecan (SG) in metastatic triple-negative breast cancer (mTNBC).</a:t>
            </a:r>
          </a:p>
          <a:p>
            <a:pPr marL="0" indent="0">
              <a:buNone/>
            </a:pPr>
            <a:endParaRPr lang="en-US"/>
          </a:p>
          <a:p>
            <a:pPr marL="0" lvl="0" indent="0">
              <a:buNone/>
            </a:pPr>
            <a:r>
              <a:rPr lang="en-US" b="1"/>
              <a:t>ABBREVIATIONS:</a:t>
            </a:r>
          </a:p>
          <a:p>
            <a:pPr marL="0" lvl="0" indent="0">
              <a:buNone/>
            </a:pPr>
            <a:r>
              <a:rPr lang="en-US"/>
              <a:t>HRQoL, health-related quality of life; mTNBC, metastatic triple-negative breast cancer; SG, sacituzumab govitecan</a:t>
            </a:r>
          </a:p>
          <a:p>
            <a:pPr lvl="1"/>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 name="Slide Image Placeholder 9">
            <a:extLst>
              <a:ext uri="{FF2B5EF4-FFF2-40B4-BE49-F238E27FC236}">
                <a16:creationId xmlns:a16="http://schemas.microsoft.com/office/drawing/2014/main" id="{DC6F7AE0-C677-4843-B092-07097B11F2C1}"/>
              </a:ext>
            </a:extLst>
          </p:cNvPr>
          <p:cNvSpPr>
            <a:spLocks noGrp="1" noRot="1" noChangeAspect="1"/>
          </p:cNvSpPr>
          <p:nvPr>
            <p:ph type="sldImg"/>
          </p:nvPr>
        </p:nvSpPr>
        <p:spPr/>
      </p:sp>
    </p:spTree>
    <p:extLst>
      <p:ext uri="{BB962C8B-B14F-4D97-AF65-F5344CB8AC3E}">
        <p14:creationId xmlns:p14="http://schemas.microsoft.com/office/powerpoint/2010/main" val="3920171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a:t>MAIN MESSAGE: </a:t>
            </a:r>
          </a:p>
          <a:p>
            <a:pPr marL="0" indent="0">
              <a:buNone/>
            </a:pPr>
            <a:r>
              <a:rPr lang="en-US"/>
              <a:t>For each of the primary domains, patients in the SG arm had statistically significantly better overall mean change and changes at 1 or more assessments. Improvements were seen as early as the start of cycle 2  </a:t>
            </a:r>
          </a:p>
          <a:p>
            <a:endParaRPr lang="en-US"/>
          </a:p>
          <a:p>
            <a:pPr marL="0" indent="0">
              <a:buNone/>
            </a:pPr>
            <a:r>
              <a:rPr lang="en-US" b="1"/>
              <a:t>KEY POINTS: </a:t>
            </a:r>
          </a:p>
          <a:p>
            <a:pPr lvl="0"/>
            <a:r>
              <a:rPr lang="en-US"/>
              <a:t>The LS mean change from baseline in global health status/QoL was 0.66 (95% CI, -2.21, 3.53) in the SG arm and -3.42 (95% CI, -6.77, -0.08) in the TPC arm. The difference between SG and TPC was 4.08 (95% CI, 0.82, 7.35), and the noninferiority margin between groups was -4</a:t>
            </a:r>
          </a:p>
          <a:p>
            <a:pPr lvl="0"/>
            <a:r>
              <a:rPr lang="en-US"/>
              <a:t>The LS mean change from baseline in physical functioning was 1.31 (95% CI, -1.38, 3.99) in the SG arm and -4.39 (95% CI, -7.52, -1.26) in the TPC arm. The difference between SG and TPC was 5.69 (95% CI, 2.63, 8.76), and the noninferiority margin between groups was -5</a:t>
            </a:r>
          </a:p>
          <a:p>
            <a:pPr lvl="0"/>
            <a:r>
              <a:rPr lang="en-US"/>
              <a:t>The LS mean change from baseline in physical functioning was -2.24 (95% CI, -6.13, 1.65) in the SG arm and -7.83 (95% CI, -12.41, -3.25) in the TPC arm. The difference between SG and TPC was 5.59 (95% CI, 1.13, 10.05), and the noninferiority margin between groups was -6</a:t>
            </a:r>
          </a:p>
          <a:p>
            <a:pPr lvl="1"/>
            <a:endParaRPr lang="en-US"/>
          </a:p>
          <a:p>
            <a:pPr marL="0" lvl="1" indent="0">
              <a:buNone/>
            </a:pPr>
            <a:r>
              <a:rPr lang="en-US" b="1"/>
              <a:t>BACKGROUND:</a:t>
            </a:r>
          </a:p>
          <a:p>
            <a:r>
              <a:rPr lang="en-US"/>
              <a:t>Additional data are shown on the next slide</a:t>
            </a:r>
          </a:p>
          <a:p>
            <a:pPr lvl="1"/>
            <a:endParaRPr lang="en-US"/>
          </a:p>
          <a:p>
            <a:pPr marL="0" indent="0">
              <a:buNone/>
            </a:pPr>
            <a:r>
              <a:rPr lang="en-US" b="1"/>
              <a:t>REFERENCE:</a:t>
            </a:r>
          </a:p>
          <a:p>
            <a:pPr marL="0" lvl="0" indent="0">
              <a:buNone/>
            </a:pPr>
            <a:r>
              <a:rPr lang="en-US" sz="900"/>
              <a:t>Loibl S, et al. Presented at: ESMO. 2021 (poster 257P). Health-related quality of life (HRQoL) in the ASCENT study of sacituzumab govitecan (SG) in metastatic triple-negative breast cancer (mTNBC).</a:t>
            </a:r>
          </a:p>
          <a:p>
            <a:pPr marL="0" lvl="0" indent="0">
              <a:buNone/>
            </a:pPr>
            <a:endParaRPr lang="en-US"/>
          </a:p>
          <a:p>
            <a:pPr marL="0" lvl="0" indent="0">
              <a:buNone/>
            </a:pPr>
            <a:r>
              <a:rPr lang="en-US" b="1"/>
              <a:t>ABBREVIATIONS:</a:t>
            </a:r>
          </a:p>
          <a:p>
            <a:pPr marL="0" lvl="0" indent="0">
              <a:buNone/>
            </a:pPr>
            <a:r>
              <a:rPr lang="en-US" sz="900"/>
              <a:t>CI, confidence interval; HRQoL, health-related quality of life; LS, least square; SG, sacituzumab govitecan; TPC, treatment of physician’s choice</a:t>
            </a:r>
          </a:p>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1BFBC0BA-47DB-4B4F-AE34-BEA77853C151}"/>
              </a:ext>
            </a:extLst>
          </p:cNvPr>
          <p:cNvSpPr>
            <a:spLocks noGrp="1" noRot="1" noChangeAspect="1"/>
          </p:cNvSpPr>
          <p:nvPr>
            <p:ph type="sldImg"/>
          </p:nvPr>
        </p:nvSpPr>
        <p:spPr/>
      </p:sp>
    </p:spTree>
    <p:extLst>
      <p:ext uri="{BB962C8B-B14F-4D97-AF65-F5344CB8AC3E}">
        <p14:creationId xmlns:p14="http://schemas.microsoft.com/office/powerpoint/2010/main" val="30695946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a:t>MAIN MESSAGE: </a:t>
            </a:r>
          </a:p>
          <a:p>
            <a:pPr marL="0" indent="0">
              <a:buNone/>
            </a:pPr>
            <a:r>
              <a:rPr lang="en-US"/>
              <a:t>For each of the primary domains, patients in the SG arm had statistically significantly better overall mean change and changes at one or more assessments. Improvements were seen as early as the start of cycle 2  </a:t>
            </a:r>
          </a:p>
          <a:p>
            <a:pPr marL="0" indent="0">
              <a:buNone/>
            </a:pPr>
            <a:endParaRPr lang="en-US"/>
          </a:p>
          <a:p>
            <a:pPr marL="0" indent="0">
              <a:buNone/>
            </a:pPr>
            <a:r>
              <a:rPr lang="en-US" b="1"/>
              <a:t>KEY POINTS: </a:t>
            </a:r>
          </a:p>
          <a:p>
            <a:pPr lvl="0"/>
            <a:r>
              <a:rPr lang="en-US"/>
              <a:t>The LS mean change from baseline in fatigue was 1.97 (95% CI, -1.20, 5.13) in the SG arm and 7.13 (95% CI, 3.40, 10.87) in the TPC arm. The difference between SG and TPC was -5.17 (95% CI, -8.81, -1.52), and the noninferiority margin between groups was 5</a:t>
            </a:r>
          </a:p>
          <a:p>
            <a:pPr lvl="0"/>
            <a:r>
              <a:rPr lang="en-US"/>
              <a:t>The LS mean change from baseline in pain was -8.93 (95% CI, -12.57, -5.30) in the SG arm and </a:t>
            </a:r>
            <a:br>
              <a:rPr lang="en-US"/>
            </a:br>
            <a:r>
              <a:rPr lang="en-US"/>
              <a:t>-1.89 (95% CI, -6.18, 2.40) in the TPC arm. The difference between SG and TPC was -7.04 (95% CI, -11.24, -2.85), and the noninferiority margin between groups was 6</a:t>
            </a:r>
          </a:p>
          <a:p>
            <a:pPr lvl="0"/>
            <a:endParaRPr lang="en-US"/>
          </a:p>
          <a:p>
            <a:pPr marL="0" indent="0">
              <a:buNone/>
            </a:pPr>
            <a:r>
              <a:rPr lang="en-US" b="1"/>
              <a:t>REFERENCE:</a:t>
            </a:r>
          </a:p>
          <a:p>
            <a:pPr marL="0" lvl="0" indent="0">
              <a:buNone/>
            </a:pPr>
            <a:r>
              <a:rPr lang="en-US"/>
              <a:t>Loibl S, et al. Presented at: ESMO. 2021 (poster 257P). Health-related quality of life (HRQoL) in the ASCENT study of sacituzumab govitecan (SG) in metastatic triple-negative breast cancer (mTNBC).</a:t>
            </a:r>
          </a:p>
          <a:p>
            <a:pPr marL="0" lvl="0" indent="0">
              <a:buNone/>
            </a:pPr>
            <a:endParaRPr lang="en-US"/>
          </a:p>
          <a:p>
            <a:pPr marL="0" lvl="0" indent="0">
              <a:buNone/>
            </a:pPr>
            <a:r>
              <a:rPr lang="en-US" b="1"/>
              <a:t>ABBREVIATIONS:</a:t>
            </a:r>
          </a:p>
          <a:p>
            <a:pPr marL="0" lvl="0" indent="0">
              <a:buNone/>
            </a:pPr>
            <a:r>
              <a:rPr lang="en-US"/>
              <a:t>CI, confidence interval; HRQoL, health-related quality of life; LS, least square; SG, sacituzumab govitecan; TPC, treatment of physician’s choice</a:t>
            </a:r>
          </a:p>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D3902726-007C-461E-A60C-8632D9C0335F}"/>
              </a:ext>
            </a:extLst>
          </p:cNvPr>
          <p:cNvSpPr>
            <a:spLocks noGrp="1" noRot="1" noChangeAspect="1"/>
          </p:cNvSpPr>
          <p:nvPr>
            <p:ph type="sldImg"/>
          </p:nvPr>
        </p:nvSpPr>
        <p:spPr/>
      </p:sp>
    </p:spTree>
    <p:extLst>
      <p:ext uri="{BB962C8B-B14F-4D97-AF65-F5344CB8AC3E}">
        <p14:creationId xmlns:p14="http://schemas.microsoft.com/office/powerpoint/2010/main" val="4545840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fontScale="92500" lnSpcReduction="10000"/>
          </a:bodyPr>
          <a:lstStyle/>
          <a:p>
            <a:pPr marL="0" indent="0">
              <a:buNone/>
            </a:pPr>
            <a:r>
              <a:rPr lang="en-CA" sz="1000" b="1"/>
              <a:t>MAIN MESSAGE: </a:t>
            </a:r>
          </a:p>
          <a:p>
            <a:pPr marL="0" indent="0">
              <a:buNone/>
            </a:pPr>
            <a:r>
              <a:rPr lang="en-US" sz="1000"/>
              <a:t>The time to first clinically meaningful deterioration was significantly longer for SG vs TPC in 4 of the 5 primary domains, while the time to first clinically meaningful improvement was significantly shorter in 2 domains  </a:t>
            </a:r>
          </a:p>
          <a:p>
            <a:pPr marL="0" indent="0">
              <a:buNone/>
            </a:pPr>
            <a:endParaRPr lang="en-US" sz="1000"/>
          </a:p>
          <a:p>
            <a:pPr marL="0" indent="0">
              <a:buNone/>
            </a:pPr>
            <a:r>
              <a:rPr lang="en-US" sz="1000" b="1"/>
              <a:t>KEY POINTS: </a:t>
            </a:r>
          </a:p>
          <a:p>
            <a:pPr lvl="0">
              <a:defRPr/>
            </a:pPr>
            <a:r>
              <a:rPr lang="en-US" sz="1000"/>
              <a:t>Time to first clinically meaningful deterioration (within individual worsening ≥ responder definition [RD] of 10) was significantly longer for SG vs TPC for physical functioning, role functioning, fatigue, and pain, but not for global health status/QoL </a:t>
            </a:r>
          </a:p>
          <a:p>
            <a:pPr lvl="1">
              <a:defRPr/>
            </a:pPr>
            <a:r>
              <a:rPr lang="en-US" sz="1000"/>
              <a:t>Physical functioning: 22.1 weeks in the SG arm and 12.1 weeks in the TPC arm (HR, 0.61; 95% CI, 0.49-0.75)</a:t>
            </a:r>
          </a:p>
          <a:p>
            <a:pPr lvl="1">
              <a:defRPr/>
            </a:pPr>
            <a:r>
              <a:rPr lang="en-US" sz="1000"/>
              <a:t>Role functioning: 11.4 weeks in the SG arm and 7.1 weeks in the TPC arm (HR, 0.70; 95% CI, 0.56-0.86)</a:t>
            </a:r>
          </a:p>
          <a:p>
            <a:pPr lvl="1">
              <a:defRPr/>
            </a:pPr>
            <a:r>
              <a:rPr lang="en-US" sz="1000"/>
              <a:t>Fatigue: 7.7 weeks in the SG arm and 6.0 weeks in the TPC arm (HR, 0.82; 95% CI, 0.66-1.00)</a:t>
            </a:r>
          </a:p>
          <a:p>
            <a:pPr lvl="1">
              <a:defRPr/>
            </a:pPr>
            <a:r>
              <a:rPr lang="en-US" sz="1000"/>
              <a:t>Pain: 21.6 weeks in the SG arm and 9.9 weeks in the TPC arm (HR, 0.60; 95% CI, 0.48-0.74)</a:t>
            </a:r>
          </a:p>
          <a:p>
            <a:pPr lvl="1">
              <a:defRPr/>
            </a:pPr>
            <a:r>
              <a:rPr lang="en-US" sz="1000"/>
              <a:t>Global health status/QoL: 14.1 weeks in the SG arm and 15.1 weeks in the TPC arm (HR, 0.87; 95% CI, 0.70-1.07)</a:t>
            </a:r>
          </a:p>
          <a:p>
            <a:pPr lvl="0">
              <a:defRPr/>
            </a:pPr>
            <a:r>
              <a:rPr lang="en-US" sz="1000"/>
              <a:t>The time to first clinically meaningful improvement in physical functioning (HR=1.66; </a:t>
            </a:r>
            <a:r>
              <a:rPr lang="en-US" sz="1000" i="1"/>
              <a:t>P</a:t>
            </a:r>
            <a:r>
              <a:rPr lang="en-US" sz="1000"/>
              <a:t>=0.01) and pain (HR=1.41; </a:t>
            </a:r>
            <a:r>
              <a:rPr lang="en-US" sz="1000" i="1"/>
              <a:t>P</a:t>
            </a:r>
            <a:r>
              <a:rPr lang="en-US" sz="1000"/>
              <a:t>=0.01) was significantly shorter in the SG arm than the TPC arm</a:t>
            </a:r>
          </a:p>
          <a:p>
            <a:pPr marL="0" lvl="0" indent="0">
              <a:buNone/>
            </a:pPr>
            <a:endParaRPr lang="en-US" sz="1000"/>
          </a:p>
          <a:p>
            <a:pPr marL="0" lvl="0" indent="0">
              <a:buNone/>
            </a:pPr>
            <a:r>
              <a:rPr lang="en-US" sz="1000" b="1"/>
              <a:t>BACKGROUND:</a:t>
            </a:r>
          </a:p>
          <a:p>
            <a:pPr lvl="0"/>
            <a:r>
              <a:rPr lang="en-US" sz="1000"/>
              <a:t>236 patients in the SG arm and 183 patients in the TPC arm were included in this analysis </a:t>
            </a:r>
          </a:p>
          <a:p>
            <a:pPr marL="0" lvl="0" indent="0">
              <a:buNone/>
            </a:pPr>
            <a:endParaRPr lang="en-US" sz="1000"/>
          </a:p>
          <a:p>
            <a:pPr marL="0" indent="0">
              <a:buNone/>
            </a:pPr>
            <a:r>
              <a:rPr lang="en-US" sz="1000" b="1"/>
              <a:t>REFERENCE:</a:t>
            </a:r>
          </a:p>
          <a:p>
            <a:pPr marL="0" lvl="0" indent="0">
              <a:buNone/>
            </a:pPr>
            <a:r>
              <a:rPr lang="en-US" sz="1000"/>
              <a:t>Loibl S, et al. Presented at: ESMO. 2021 (poster 257P). Health-related quality of life (HRQoL) in the ASCENT study of sacituzumab govitecan (SG) in metastatic triple-negative breast cancer (mTNBC).</a:t>
            </a:r>
          </a:p>
          <a:p>
            <a:pPr marL="0" lvl="0" indent="0">
              <a:buNone/>
            </a:pPr>
            <a:endParaRPr lang="en-US" sz="1000"/>
          </a:p>
          <a:p>
            <a:pPr marL="0" lvl="0" indent="0">
              <a:buNone/>
            </a:pPr>
            <a:r>
              <a:rPr lang="en-US" sz="1000" b="1"/>
              <a:t>ABBREVIATIONS:</a:t>
            </a:r>
          </a:p>
          <a:p>
            <a:pPr marL="0" lvl="0" indent="0">
              <a:buNone/>
            </a:pPr>
            <a:r>
              <a:rPr lang="en-US" sz="1000"/>
              <a:t>CI, confidence interval; HR, hazard ratio; HRQoL, health-related quality of life; SG, sacituzumab govitecan; TPC, treatment of physician’s choice</a:t>
            </a:r>
          </a:p>
          <a:p>
            <a:endParaRPr lang="en-US" sz="100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02CFC4CC-C249-455B-85CC-7CE7AF45F00C}"/>
              </a:ext>
            </a:extLst>
          </p:cNvPr>
          <p:cNvSpPr>
            <a:spLocks noGrp="1" noRot="1" noChangeAspect="1"/>
          </p:cNvSpPr>
          <p:nvPr>
            <p:ph type="sldImg"/>
          </p:nvPr>
        </p:nvSpPr>
        <p:spPr/>
      </p:sp>
    </p:spTree>
    <p:extLst>
      <p:ext uri="{BB962C8B-B14F-4D97-AF65-F5344CB8AC3E}">
        <p14:creationId xmlns:p14="http://schemas.microsoft.com/office/powerpoint/2010/main" val="134440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a:t>MAIN MESSAGE: </a:t>
            </a:r>
          </a:p>
          <a:p>
            <a:pPr marL="0" indent="0">
              <a:buNone/>
            </a:pPr>
            <a:r>
              <a:rPr lang="en-US"/>
              <a:t>Patients receiving SG in the ASCENT study maintained or improved HRQoL</a:t>
            </a:r>
          </a:p>
          <a:p>
            <a:pPr marL="0" indent="0">
              <a:buNone/>
            </a:pPr>
            <a:endParaRPr lang="en-US"/>
          </a:p>
          <a:p>
            <a:pPr marL="0" indent="0">
              <a:buNone/>
            </a:pPr>
            <a:r>
              <a:rPr lang="en-US" b="1"/>
              <a:t>KEY POINTS: </a:t>
            </a:r>
          </a:p>
          <a:p>
            <a:pPr lvl="0"/>
            <a:r>
              <a:rPr lang="en-US"/>
              <a:t>Patients treated with SG showed statistically significant and/or clinically meaningful greater improvements across primary HRQoL domains than patients receiving single-agent TPC </a:t>
            </a:r>
          </a:p>
          <a:p>
            <a:pPr lvl="0"/>
            <a:r>
              <a:rPr lang="en-US"/>
              <a:t>Despite patients on SG having greater symptomatology in nausea/vomiting and diarrhea than patients on TPC, it did not seem to translate to an adverse impact on functioning or global health status/QoL domains  </a:t>
            </a:r>
          </a:p>
          <a:p>
            <a:pPr lvl="0"/>
            <a:r>
              <a:rPr lang="en-US"/>
              <a:t>SG significantly prolonged time to first deterioration in 4 of the 5 HRQoL domains  </a:t>
            </a:r>
          </a:p>
          <a:p>
            <a:pPr lvl="0"/>
            <a:r>
              <a:rPr lang="en-US"/>
              <a:t>SG significantly shortened time to improvement in physical functioning and pain</a:t>
            </a:r>
          </a:p>
          <a:p>
            <a:pPr lvl="0"/>
            <a:endParaRPr lang="en-US"/>
          </a:p>
          <a:p>
            <a:pPr marL="0" indent="0">
              <a:buNone/>
            </a:pPr>
            <a:r>
              <a:rPr lang="en-US" b="1"/>
              <a:t>REFERENCE:</a:t>
            </a:r>
          </a:p>
          <a:p>
            <a:pPr marL="0" lvl="0" indent="0">
              <a:buNone/>
            </a:pPr>
            <a:r>
              <a:rPr lang="en-US" sz="1050"/>
              <a:t>Loibl S, et al. Presented at: ESMO. 2021 (poster 257P). Health-related quality of life (HRQoL) in the ASCENT study of sacituzumab govitecan (SG) in metastatic triple-negative breast cancer (mTNBC).</a:t>
            </a:r>
          </a:p>
          <a:p>
            <a:pPr marL="0" lvl="0" indent="0">
              <a:buNone/>
            </a:pPr>
            <a:endParaRPr lang="en-US"/>
          </a:p>
          <a:p>
            <a:pPr marL="0" lvl="0" indent="0">
              <a:buNone/>
            </a:pPr>
            <a:r>
              <a:rPr lang="en-US" b="1"/>
              <a:t>ABBREVIATIONS:</a:t>
            </a:r>
          </a:p>
          <a:p>
            <a:pPr marL="0" lvl="0" indent="0">
              <a:buNone/>
            </a:pPr>
            <a:r>
              <a:rPr lang="en-US"/>
              <a:t>HRQoL, health-related quality of life; OS, overall survival; PFS, progression-free survival; QoL, quality of life; SG, sacituzumab govitecan; TPC, treatment of physician’s choice</a:t>
            </a:r>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2328EC5F-7621-42EE-B7D4-6E1186E8E74C}"/>
              </a:ext>
            </a:extLst>
          </p:cNvPr>
          <p:cNvSpPr>
            <a:spLocks noGrp="1" noRot="1" noChangeAspect="1"/>
          </p:cNvSpPr>
          <p:nvPr>
            <p:ph type="sldImg"/>
          </p:nvPr>
        </p:nvSpPr>
        <p:spPr/>
      </p:sp>
    </p:spTree>
    <p:extLst>
      <p:ext uri="{BB962C8B-B14F-4D97-AF65-F5344CB8AC3E}">
        <p14:creationId xmlns:p14="http://schemas.microsoft.com/office/powerpoint/2010/main" val="2464237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a:t>MAIN MESSAGE: </a:t>
            </a:r>
          </a:p>
          <a:p>
            <a:pPr marL="0" lvl="1" indent="0">
              <a:buNone/>
            </a:pPr>
            <a:r>
              <a:rPr lang="en-US"/>
              <a:t>This main objective of this analysis was to determine whether HRQoL was similar in patients receiving SG and those receiving treatment of physician’s choice (TPC) over the course of treatment </a:t>
            </a:r>
          </a:p>
          <a:p>
            <a:pPr lvl="1"/>
            <a:endParaRPr lang="en-US"/>
          </a:p>
          <a:p>
            <a:pPr marL="0" indent="0">
              <a:buNone/>
            </a:pPr>
            <a:r>
              <a:rPr lang="en-US" b="1"/>
              <a:t>KEY POINTS: </a:t>
            </a:r>
          </a:p>
          <a:p>
            <a:r>
              <a:rPr lang="en-US"/>
              <a:t>HRQoL is becoming an increasingly important determinant in physician-patient decision making, as well as in formulary and reimbursement decisions, especially in patients with metastatic disease</a:t>
            </a:r>
          </a:p>
          <a:p>
            <a:r>
              <a:rPr lang="en-US"/>
              <a:t>In the phase 3 ASCENT trial, SG significantly prolonged progression-free survival (4.8 vs 1.7 months) and overall survival (11.8 vs 6.9 months) compared with single-agent chemotherapy TPC in patients with refractory or relapsed mTNBC</a:t>
            </a:r>
          </a:p>
          <a:p>
            <a:pPr lvl="1"/>
            <a:endParaRPr lang="en-US"/>
          </a:p>
          <a:p>
            <a:pPr marL="0" indent="0">
              <a:buNone/>
            </a:pPr>
            <a:r>
              <a:rPr lang="en-US" b="1"/>
              <a:t>REFERENCE:</a:t>
            </a:r>
          </a:p>
          <a:p>
            <a:pPr marL="0" lvl="0" indent="0">
              <a:buNone/>
            </a:pPr>
            <a:r>
              <a:rPr lang="en-US"/>
              <a:t>Loibl S, et al. Presented at: ESMO. 2021 (poster 257P). Health-related quality of life (HRQoL) in the ASCENT study of sacituzumab govitecan (SG) in metastatic triple-negative breast cancer (mTNBC).</a:t>
            </a:r>
          </a:p>
          <a:p>
            <a:endParaRPr lang="en-US"/>
          </a:p>
          <a:p>
            <a:pPr marL="0" lvl="0" indent="0">
              <a:buNone/>
            </a:pPr>
            <a:r>
              <a:rPr lang="en-US" b="1"/>
              <a:t>ABBREVIATIONS</a:t>
            </a:r>
            <a:r>
              <a:rPr lang="en-US"/>
              <a:t>:</a:t>
            </a:r>
          </a:p>
          <a:p>
            <a:pPr marL="0" lvl="0" indent="0">
              <a:buNone/>
            </a:pPr>
            <a:r>
              <a:rPr lang="en-US"/>
              <a:t>CI, confidence interval; HR, hazard ratio; HRQoL, health-related quality of life; ITT, intent to treat; mTNBC, metastatic triple-negative breast cancer; OS, overall survival; PFS, progression-free survival; SG, sacituzumab govitecan; TPC, treatment of physician’s choice; Trop-2, trophoblast cell surface antigen 2</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F07EB92C-E5B4-4C18-97AF-A78F07D70199}"/>
              </a:ext>
            </a:extLst>
          </p:cNvPr>
          <p:cNvSpPr>
            <a:spLocks noGrp="1" noRot="1" noChangeAspect="1"/>
          </p:cNvSpPr>
          <p:nvPr>
            <p:ph type="sldImg"/>
          </p:nvPr>
        </p:nvSpPr>
        <p:spPr/>
      </p:sp>
    </p:spTree>
    <p:extLst>
      <p:ext uri="{BB962C8B-B14F-4D97-AF65-F5344CB8AC3E}">
        <p14:creationId xmlns:p14="http://schemas.microsoft.com/office/powerpoint/2010/main" val="203206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685800" y="4400550"/>
            <a:ext cx="5486400" cy="4537124"/>
          </a:xfrm>
        </p:spPr>
        <p:txBody>
          <a:bodyPr/>
          <a:lstStyle/>
          <a:p>
            <a:pPr marL="0" indent="0">
              <a:buNone/>
            </a:pPr>
            <a:r>
              <a:rPr lang="en-CA" sz="1000" b="1"/>
              <a:t>MAIN MESSAGE: </a:t>
            </a:r>
          </a:p>
          <a:p>
            <a:pPr marL="0" lvl="1" indent="0">
              <a:buNone/>
            </a:pPr>
            <a:r>
              <a:rPr lang="en-US" sz="1000"/>
              <a:t>HRQoL was measured using the European Organisation for Research and Treatment of Cancer Quality of Life Core 30 Questionnaire (EORTC QLQ-C30)</a:t>
            </a:r>
          </a:p>
          <a:p>
            <a:pPr marL="285750" lvl="1" indent="0">
              <a:buNone/>
            </a:pPr>
            <a:r>
              <a:rPr lang="en-US" sz="1000"/>
              <a:t> </a:t>
            </a:r>
          </a:p>
          <a:p>
            <a:pPr marL="0" indent="0">
              <a:buNone/>
            </a:pPr>
            <a:r>
              <a:rPr lang="en-US" sz="1000" b="1"/>
              <a:t>KEY POINTS: </a:t>
            </a:r>
          </a:p>
          <a:p>
            <a:pPr lvl="0"/>
            <a:r>
              <a:rPr lang="en-US" sz="1000"/>
              <a:t>HRQoL was assessed at baseline (≤28 days before cycle 1 day 1), on day 1 of each cycle, and at the final study visit (4 weeks after the last dose of study drug or at premature study termination) </a:t>
            </a:r>
          </a:p>
          <a:p>
            <a:pPr lvl="0"/>
            <a:r>
              <a:rPr lang="en-US" sz="1000"/>
              <a:t>Global health status/quality of life (QoL), physical functioning, role functioning, pain, and fatigue were preselected as the primary HRQoL domains   </a:t>
            </a:r>
          </a:p>
          <a:p>
            <a:pPr lvl="0"/>
            <a:r>
              <a:rPr lang="en-US" sz="1000"/>
              <a:t>The remaining EORTC QLQ-C30 domains were assessed as secondary HRQoL domains</a:t>
            </a:r>
          </a:p>
          <a:p>
            <a:pPr lvl="0"/>
            <a:r>
              <a:rPr lang="en-US" sz="1000"/>
              <a:t>An increased score for the global health status/QoL and functioning domains reflects improvement</a:t>
            </a:r>
          </a:p>
          <a:p>
            <a:pPr lvl="0"/>
            <a:r>
              <a:rPr lang="en-US" sz="1000"/>
              <a:t>An increased score for the symptom domains indicates worsening</a:t>
            </a:r>
          </a:p>
          <a:p>
            <a:pPr lvl="1"/>
            <a:r>
              <a:rPr lang="en-US" sz="1000"/>
              <a:t>Symptoms assessed included fatigue, pain, nausea/vomiting, dyspnea, insomnia, appetite loss, constipation, diarrhea, and financial difficulties </a:t>
            </a:r>
          </a:p>
          <a:p>
            <a:pPr lvl="0"/>
            <a:endParaRPr lang="en-US" sz="1000"/>
          </a:p>
          <a:p>
            <a:pPr marL="0" lvl="0" indent="0">
              <a:buNone/>
            </a:pPr>
            <a:r>
              <a:rPr lang="en-US" sz="1000" b="1"/>
              <a:t>BACKGROUND:</a:t>
            </a:r>
          </a:p>
          <a:p>
            <a:pPr lvl="0"/>
            <a:r>
              <a:rPr lang="en-US" sz="1000"/>
              <a:t>In ASCENT, patients with refractory or relapsed mTNBC after ≥2 prior lines of therapy (at least one in the metastatic setting) were randomized to open-label treatment with SG or single-agent TPC (capecitabine, eribulin, vinorelbine, or gemcitabine)</a:t>
            </a:r>
          </a:p>
          <a:p>
            <a:pPr lvl="0"/>
            <a:endParaRPr lang="en-US" sz="1000"/>
          </a:p>
          <a:p>
            <a:pPr marL="0" indent="0">
              <a:buNone/>
            </a:pPr>
            <a:r>
              <a:rPr lang="en-US" sz="1000" b="1"/>
              <a:t>REFERENCE:</a:t>
            </a:r>
          </a:p>
          <a:p>
            <a:pPr marL="0" lvl="0" indent="0">
              <a:buNone/>
            </a:pPr>
            <a:r>
              <a:rPr lang="en-US" sz="900"/>
              <a:t>Loibl S, et al. Presented at: ESMO. 2021 (poster 257P). Health-related quality of life (HRQoL) in the ASCENT study of sacituzumab govitecan (SG) in metastatic triple-negative breast cancer (mTNBC).</a:t>
            </a:r>
          </a:p>
          <a:p>
            <a:pPr marL="0" indent="0">
              <a:buNone/>
            </a:pPr>
            <a:endParaRPr lang="en-US" sz="1000"/>
          </a:p>
          <a:p>
            <a:pPr marL="0" lvl="0" indent="0">
              <a:buNone/>
            </a:pPr>
            <a:r>
              <a:rPr lang="en-US" sz="1000" b="1"/>
              <a:t>ABBREVIATIONS:</a:t>
            </a:r>
          </a:p>
          <a:p>
            <a:pPr marL="0" lvl="0" indent="0">
              <a:buNone/>
            </a:pPr>
            <a:r>
              <a:rPr lang="en-US" sz="900"/>
              <a:t>ECOG, Eastern Cooperative Oncology Group; EORTC QLQ-C30, European Organisation for Research and Treatment of Cancer Quality of Life Core 30 Questionnaire; HRQoL, health-related quality of life; mTNBC, metastatic triple-negative breast cancer; QoL, quality of life; SG, sacituzumab govitecan; TPC, treatment of physician’s choice</a:t>
            </a:r>
          </a:p>
          <a:p>
            <a:endParaRPr lang="en-US" sz="100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3848FF78-6ABD-4236-9F3C-507B01F0BD09}"/>
              </a:ext>
            </a:extLst>
          </p:cNvPr>
          <p:cNvSpPr>
            <a:spLocks noGrp="1" noRot="1" noChangeAspect="1"/>
          </p:cNvSpPr>
          <p:nvPr>
            <p:ph type="sldImg"/>
          </p:nvPr>
        </p:nvSpPr>
        <p:spPr/>
      </p:sp>
    </p:spTree>
    <p:extLst>
      <p:ext uri="{BB962C8B-B14F-4D97-AF65-F5344CB8AC3E}">
        <p14:creationId xmlns:p14="http://schemas.microsoft.com/office/powerpoint/2010/main" val="2517964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sz="900" b="1"/>
              <a:t>MAIN MESSAGE: </a:t>
            </a:r>
          </a:p>
          <a:p>
            <a:pPr marL="0" indent="0">
              <a:buNone/>
            </a:pPr>
            <a:r>
              <a:rPr lang="en-US" sz="900"/>
              <a:t>Between-group differences were assessed using a linear mixed-effect model for repeated measures (MMRM) in all patients in the ITT population who had evaluable data at baseline and at least one post-baseline assessment, and the noninferiority and superiority of SG were assessed using minimal important difference (MID) values based on published thresholds</a:t>
            </a:r>
          </a:p>
          <a:p>
            <a:pPr marL="285750" lvl="1" indent="0">
              <a:buNone/>
            </a:pPr>
            <a:endParaRPr lang="en-US" sz="900"/>
          </a:p>
          <a:p>
            <a:pPr marL="0" indent="0">
              <a:buNone/>
            </a:pPr>
            <a:r>
              <a:rPr lang="en-US" sz="900" b="1"/>
              <a:t>KEY POINTS: </a:t>
            </a:r>
          </a:p>
          <a:p>
            <a:r>
              <a:rPr lang="en-US" sz="900"/>
              <a:t>The HRQoL-evaluable population was defined as all patients in the ITT population who had an evaluable assessment of the EORTC QLQ-C30 at baseline and at least one post-baseline assessment </a:t>
            </a:r>
          </a:p>
          <a:p>
            <a:pPr lvl="1"/>
            <a:r>
              <a:rPr lang="en-US" sz="900"/>
              <a:t>An evaluable assessment was defined as at least 1 of the 15 EORTC QLQ-C30 domains being completed </a:t>
            </a:r>
          </a:p>
          <a:p>
            <a:r>
              <a:rPr lang="en-US" sz="900"/>
              <a:t>Between-group differences were assessed using linear MMRM, adjusting for baseline scores, treatment, visit, and the stratification factors</a:t>
            </a:r>
          </a:p>
          <a:p>
            <a:pPr lvl="0"/>
            <a:r>
              <a:rPr lang="en-US" sz="900"/>
              <a:t>To assess noninferiority and superiority of SG vs TPC, MID values based on previously published thresholds were applied</a:t>
            </a:r>
          </a:p>
          <a:p>
            <a:pPr lvl="0"/>
            <a:r>
              <a:rPr lang="en-US" sz="900"/>
              <a:t>Time to first clinically meaningful improvement or deterioration of HRQoL, prespecified as a change of 10 points, was analyzed by the Kaplan-Meier product limit method</a:t>
            </a:r>
          </a:p>
          <a:p>
            <a:pPr lvl="0"/>
            <a:r>
              <a:rPr lang="en-US" sz="900"/>
              <a:t>HRs for first clinically meaningful improvement or deterioration were estimated using Cox proportional hazards regression models, which were adjusted for baseline score and were stratified by number of prior treatments for advanced disease, geographic region, and known brain metastases at study entry</a:t>
            </a:r>
          </a:p>
          <a:p>
            <a:pPr lvl="0"/>
            <a:endParaRPr lang="en-US" sz="900"/>
          </a:p>
          <a:p>
            <a:pPr marL="0" indent="0">
              <a:buNone/>
            </a:pPr>
            <a:r>
              <a:rPr lang="en-US" sz="900" b="1"/>
              <a:t>REFERENCE:</a:t>
            </a:r>
          </a:p>
          <a:p>
            <a:pPr marL="0" lvl="0" indent="0">
              <a:buNone/>
            </a:pPr>
            <a:r>
              <a:rPr lang="en-US" sz="900"/>
              <a:t>Loibl S, et al. Presented at: ESMO. 2021 (poster 257P). Health-related quality of life (HRQoL) in the ASCENT study of sacituzumab govitecan (SG) in metastatic triple-negative breast cancer (mTNBC).</a:t>
            </a:r>
          </a:p>
          <a:p>
            <a:pPr marL="0" lvl="0" indent="0">
              <a:buNone/>
            </a:pPr>
            <a:endParaRPr lang="en-US" sz="900"/>
          </a:p>
          <a:p>
            <a:pPr marL="0" lvl="0" indent="0">
              <a:buNone/>
            </a:pPr>
            <a:r>
              <a:rPr lang="en-US" sz="900" b="1"/>
              <a:t>ABBREVIATIONS:</a:t>
            </a:r>
          </a:p>
          <a:p>
            <a:pPr marL="0" lvl="0" indent="0">
              <a:buNone/>
            </a:pPr>
            <a:r>
              <a:rPr lang="en-US" sz="900"/>
              <a:t>EORTC QLQ-C30, European Organization for Research and Treatment of Cancer Quality of Life Core 30 Questionnaire; HRQoL, health-related quality of life; LS, least squares; MID, minimal important difference; MMRM, mixed-effect models for repeated measures; SG, sacituzumab govitecan; TPC, treatment of physician’s choice</a:t>
            </a:r>
          </a:p>
          <a:p>
            <a:pPr lvl="0"/>
            <a:endParaRPr lang="en-US" sz="900"/>
          </a:p>
          <a:p>
            <a:endParaRPr lang="en-US" sz="900"/>
          </a:p>
          <a:p>
            <a:endParaRPr lang="en-US" sz="90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1090B330-2030-40F1-BE06-CA22BFCDFE7E}"/>
              </a:ext>
            </a:extLst>
          </p:cNvPr>
          <p:cNvSpPr>
            <a:spLocks noGrp="1" noRot="1" noChangeAspect="1"/>
          </p:cNvSpPr>
          <p:nvPr>
            <p:ph type="sldImg"/>
          </p:nvPr>
        </p:nvSpPr>
        <p:spPr/>
      </p:sp>
    </p:spTree>
    <p:extLst>
      <p:ext uri="{BB962C8B-B14F-4D97-AF65-F5344CB8AC3E}">
        <p14:creationId xmlns:p14="http://schemas.microsoft.com/office/powerpoint/2010/main" val="1906368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a:t>MAIN MESSAGE: </a:t>
            </a:r>
          </a:p>
          <a:p>
            <a:pPr marL="0" indent="0">
              <a:buNone/>
            </a:pPr>
            <a:r>
              <a:rPr lang="en-US"/>
              <a:t>The HRQoL-evaluable population was composed of 236 patients randomized to SG and 183 randomized to single-agent treatment of physician’s choice (TPC) </a:t>
            </a:r>
          </a:p>
          <a:p>
            <a:endParaRPr lang="en-US"/>
          </a:p>
          <a:p>
            <a:pPr marL="0" indent="0">
              <a:buNone/>
            </a:pPr>
            <a:r>
              <a:rPr lang="en-US" b="1"/>
              <a:t>KEY POINTS: </a:t>
            </a:r>
          </a:p>
          <a:p>
            <a:r>
              <a:rPr lang="en-US"/>
              <a:t>88.4% of the SG and 69.8% of the TPC population were HRQoL evaluable</a:t>
            </a:r>
          </a:p>
          <a:p>
            <a:r>
              <a:rPr lang="en-US"/>
              <a:t>In the SG arm, 31 patients were considered HRQoL nonevaluable; 12 had no baseline visit and 22 had no post-baseline visit</a:t>
            </a:r>
          </a:p>
          <a:p>
            <a:r>
              <a:rPr lang="en-US"/>
              <a:t>In the TPC arm, 79 patients were considered HRQoL nonevaluable; 17 had no baseline visit and 73 had no post-baseline visit</a:t>
            </a:r>
          </a:p>
          <a:p>
            <a:endParaRPr lang="en-US"/>
          </a:p>
          <a:p>
            <a:pPr marL="0" indent="0">
              <a:buNone/>
            </a:pPr>
            <a:r>
              <a:rPr lang="en-US" b="1"/>
              <a:t>REFERENCE:</a:t>
            </a:r>
          </a:p>
          <a:p>
            <a:pPr marL="0" lvl="0" indent="0">
              <a:buNone/>
            </a:pPr>
            <a:r>
              <a:rPr lang="en-US"/>
              <a:t>Loibl S, et al. Presented at: ESMO. 2021 (poster 257P). Health-related quality of life (HRQoL) in the ASCENT study of sacituzumab govitecan (SG) in metastatic triple-negative breast cancer (mTNBC).</a:t>
            </a:r>
          </a:p>
          <a:p>
            <a:pPr marL="0" lvl="0" indent="0">
              <a:buNone/>
            </a:pPr>
            <a:endParaRPr lang="en-US"/>
          </a:p>
          <a:p>
            <a:pPr marL="0" lvl="0" indent="0">
              <a:buNone/>
            </a:pPr>
            <a:r>
              <a:rPr lang="en-US" b="1"/>
              <a:t>ABBREVIATIONS:</a:t>
            </a:r>
          </a:p>
          <a:p>
            <a:pPr marL="0" lvl="0" indent="0">
              <a:buNone/>
            </a:pPr>
            <a:r>
              <a:rPr lang="en-US"/>
              <a:t>HRQoL, health-related quality of life; SG, sacituzumab govitecan; TPC, treatment of physician’s choice</a:t>
            </a:r>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A1EEF42E-16DA-4D7D-91EF-C64CDBFC718C}"/>
              </a:ext>
            </a:extLst>
          </p:cNvPr>
          <p:cNvSpPr>
            <a:spLocks noGrp="1" noRot="1" noChangeAspect="1"/>
          </p:cNvSpPr>
          <p:nvPr>
            <p:ph type="sldImg"/>
          </p:nvPr>
        </p:nvSpPr>
        <p:spPr/>
      </p:sp>
    </p:spTree>
    <p:extLst>
      <p:ext uri="{BB962C8B-B14F-4D97-AF65-F5344CB8AC3E}">
        <p14:creationId xmlns:p14="http://schemas.microsoft.com/office/powerpoint/2010/main" val="3334386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fontScale="85000" lnSpcReduction="20000"/>
          </a:bodyPr>
          <a:lstStyle/>
          <a:p>
            <a:pPr marL="0" indent="0">
              <a:buNone/>
            </a:pPr>
            <a:r>
              <a:rPr lang="en-CA" b="1"/>
              <a:t>MAIN MESSAGE: </a:t>
            </a:r>
          </a:p>
          <a:p>
            <a:pPr marL="0" indent="0">
              <a:buNone/>
            </a:pPr>
            <a:r>
              <a:rPr lang="en-US"/>
              <a:t>Demographics and baseline clinical characteristics in the HRQoL-evaluable population were generally well balanced between arms</a:t>
            </a:r>
          </a:p>
          <a:p>
            <a:endParaRPr lang="en-US"/>
          </a:p>
          <a:p>
            <a:pPr marL="0" indent="0">
              <a:buNone/>
            </a:pPr>
            <a:r>
              <a:rPr lang="en-US" b="1"/>
              <a:t>KEY POINTS: </a:t>
            </a:r>
          </a:p>
          <a:p>
            <a:r>
              <a:rPr lang="en-US"/>
              <a:t>The mean age of patients was 53.8 years for those randomized to SG and 55.5 years for patients randomized to treatment of physician’s choice (TPC)</a:t>
            </a:r>
          </a:p>
          <a:p>
            <a:r>
              <a:rPr lang="en-US"/>
              <a:t>The majority of patients in this analysis were white </a:t>
            </a:r>
          </a:p>
          <a:p>
            <a:r>
              <a:rPr lang="en-US"/>
              <a:t>The majority of patients (~72%) received 2 or 3 prior chemotherapies; the remaining patients received more than 3 prior lines of chemotherapy</a:t>
            </a:r>
          </a:p>
          <a:p>
            <a:r>
              <a:rPr lang="en-US"/>
              <a:t>The median number of prior systemic therapies was 4 for both the SG and TPC arms</a:t>
            </a:r>
          </a:p>
          <a:p>
            <a:r>
              <a:rPr lang="en-US"/>
              <a:t>Approximately 10% of patients had known brain metastases at study entry</a:t>
            </a:r>
          </a:p>
          <a:p>
            <a:r>
              <a:rPr lang="en-US"/>
              <a:t>The majority of patients in both arms (~65%) were located in North America; the remaining patients were categorized as “rest of the world” </a:t>
            </a:r>
          </a:p>
          <a:p>
            <a:r>
              <a:rPr lang="en-US"/>
              <a:t>6.4% of patients randomized to SG and 7.7% of patients randomized to TPC were BRCA1/2 positive; 57.6% of patients randomized to SG and 55.2% of patients randomized to TPC were BRCA1/2 negative; 36.0% of patients randomized to SG and 37.2% of patients randomized to TPC had missing BRCA1/2 status</a:t>
            </a:r>
          </a:p>
          <a:p>
            <a:r>
              <a:rPr lang="en-US"/>
              <a:t>The mean time from diagnosis to study entry was 61.2 months in the SG arm and 65.1 months in the TPC arm</a:t>
            </a:r>
          </a:p>
          <a:p>
            <a:endParaRPr lang="en-US"/>
          </a:p>
          <a:p>
            <a:pPr marL="0" indent="0">
              <a:buNone/>
            </a:pPr>
            <a:r>
              <a:rPr lang="en-US" b="1"/>
              <a:t>REFERENCE:</a:t>
            </a:r>
          </a:p>
          <a:p>
            <a:pPr marL="0" lvl="0" indent="0">
              <a:buNone/>
            </a:pPr>
            <a:r>
              <a:rPr lang="en-US" sz="900"/>
              <a:t>Loibl S, et al. Presented at: ESMO. 2021 (poster 257P). Health-related quality of life (HRQoL) in the ASCENT study of sacituzumab govitecan (SG) in metastatic triple-negative breast cancer (mTNBC).</a:t>
            </a:r>
          </a:p>
          <a:p>
            <a:pPr marL="0" lvl="0" indent="0">
              <a:buNone/>
            </a:pPr>
            <a:endParaRPr lang="en-US"/>
          </a:p>
          <a:p>
            <a:pPr marL="0" lvl="0" indent="0">
              <a:buNone/>
            </a:pPr>
            <a:r>
              <a:rPr lang="en-US" b="1"/>
              <a:t>ABBREVIATIONS:</a:t>
            </a:r>
          </a:p>
          <a:p>
            <a:pPr marL="0" lvl="0" indent="0">
              <a:buNone/>
            </a:pPr>
            <a:r>
              <a:rPr lang="en-US" sz="900" i="1"/>
              <a:t>BRCA</a:t>
            </a:r>
            <a:r>
              <a:rPr lang="en-US" sz="900"/>
              <a:t>, breast cancer gene; HRQoL, health-related quality of life; SG, sacituzumab govitecan; TPC, treatment of physician’s choice</a:t>
            </a:r>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125091DD-E511-4363-9497-986347410892}"/>
              </a:ext>
            </a:extLst>
          </p:cNvPr>
          <p:cNvSpPr>
            <a:spLocks noGrp="1" noRot="1" noChangeAspect="1"/>
          </p:cNvSpPr>
          <p:nvPr>
            <p:ph type="sldImg"/>
          </p:nvPr>
        </p:nvSpPr>
        <p:spPr/>
      </p:sp>
    </p:spTree>
    <p:extLst>
      <p:ext uri="{BB962C8B-B14F-4D97-AF65-F5344CB8AC3E}">
        <p14:creationId xmlns:p14="http://schemas.microsoft.com/office/powerpoint/2010/main" val="1738655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b="1"/>
              <a:t>MAIN MESSAGE: </a:t>
            </a:r>
          </a:p>
          <a:p>
            <a:pPr marL="0" indent="0">
              <a:buNone/>
            </a:pPr>
            <a:r>
              <a:rPr lang="en-US"/>
              <a:t>The completion rate was comparable between SG and treatment of physician’s choice (TPC) across visits, and the available data rate declined in both arms but was consistently higher in the SG arm</a:t>
            </a:r>
          </a:p>
          <a:p>
            <a:pPr lvl="1"/>
            <a:endParaRPr lang="en-US"/>
          </a:p>
          <a:p>
            <a:pPr marL="0" indent="0">
              <a:buNone/>
            </a:pPr>
            <a:r>
              <a:rPr lang="en-US" b="1"/>
              <a:t>KEY POINTS: </a:t>
            </a:r>
          </a:p>
          <a:p>
            <a:r>
              <a:rPr lang="en-US"/>
              <a:t>The completion rate was defined as the number of valid HRQoL assessments divided by number of ITT patients expected to provide an HRQoL assessment at that timepoint</a:t>
            </a:r>
          </a:p>
          <a:p>
            <a:r>
              <a:rPr lang="en-US"/>
              <a:t>The available data rate was defined as the number of valid HRQoL assessments divided by the number of ITT patients randomized at the start of the study </a:t>
            </a:r>
          </a:p>
          <a:p>
            <a:r>
              <a:rPr lang="en-US"/>
              <a:t>At baseline, the primary HRQoL domains were generally comparable between treatment arms, and worse than the general population with similar age and sex distributions; the TPC arm had worse global heath status/QoL</a:t>
            </a:r>
          </a:p>
          <a:p>
            <a:pPr lvl="1"/>
            <a:endParaRPr lang="en-US"/>
          </a:p>
          <a:p>
            <a:pPr marL="0" indent="0">
              <a:buNone/>
            </a:pPr>
            <a:r>
              <a:rPr lang="en-US" b="1"/>
              <a:t>REFERENCE:</a:t>
            </a:r>
          </a:p>
          <a:p>
            <a:pPr marL="0" lvl="0" indent="0">
              <a:buNone/>
            </a:pPr>
            <a:r>
              <a:rPr lang="en-US"/>
              <a:t>Loibl S, et al. Presented at: ESMO. 2021 (poster 257P). Health-related quality of life (HRQoL) in the ASCENT study of sacituzumab govitecan (SG) in metastatic triple-negative breast cancer (mTNBC).</a:t>
            </a:r>
          </a:p>
          <a:p>
            <a:pPr marL="0" lvl="0" indent="0">
              <a:buNone/>
            </a:pPr>
            <a:endParaRPr lang="en-US"/>
          </a:p>
          <a:p>
            <a:pPr marL="0" lvl="0" indent="0">
              <a:buNone/>
            </a:pPr>
            <a:r>
              <a:rPr lang="en-US" b="1"/>
              <a:t>ABBREVIATIONS:</a:t>
            </a:r>
          </a:p>
          <a:p>
            <a:pPr marL="0" lvl="0" indent="0">
              <a:buNone/>
            </a:pPr>
            <a:r>
              <a:rPr lang="en-US"/>
              <a:t>HRQoL, health-related quality of life; ITT, intention to treat; QoL, quality of life; SG, sacituzumab govitecan; TPC, treatment of physician’s choice</a:t>
            </a:r>
          </a:p>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2E816685-39C8-429A-9F2B-C6C6F8EDFE2D}"/>
              </a:ext>
            </a:extLst>
          </p:cNvPr>
          <p:cNvSpPr>
            <a:spLocks noGrp="1" noRot="1" noChangeAspect="1"/>
          </p:cNvSpPr>
          <p:nvPr>
            <p:ph type="sldImg"/>
          </p:nvPr>
        </p:nvSpPr>
        <p:spPr/>
      </p:sp>
    </p:spTree>
    <p:extLst>
      <p:ext uri="{BB962C8B-B14F-4D97-AF65-F5344CB8AC3E}">
        <p14:creationId xmlns:p14="http://schemas.microsoft.com/office/powerpoint/2010/main" val="182047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CA" sz="900" b="1"/>
              <a:t>MAIN MESSAGE: </a:t>
            </a:r>
          </a:p>
          <a:p>
            <a:pPr marL="0" indent="0">
              <a:buNone/>
            </a:pPr>
            <a:r>
              <a:rPr lang="en-US" sz="900"/>
              <a:t>At baseline, the primary HRQoL domains were generally comparable between treatment arms, and worse than the general population with similar age and sex distributions</a:t>
            </a:r>
          </a:p>
          <a:p>
            <a:pPr marL="0" indent="0">
              <a:spcBef>
                <a:spcPts val="600"/>
              </a:spcBef>
              <a:buNone/>
            </a:pPr>
            <a:r>
              <a:rPr lang="en-US" sz="900" b="1"/>
              <a:t>KEY POINTS: </a:t>
            </a:r>
          </a:p>
          <a:p>
            <a:pPr lvl="0">
              <a:defRPr/>
            </a:pPr>
            <a:r>
              <a:rPr lang="en-US" sz="900"/>
              <a:t>At baseline, all primary HRQoL domains scores were below the general population norm, with the differences exceeding the prespecified MID, with the exception of global health status/QoL in the SG arm  </a:t>
            </a:r>
          </a:p>
          <a:p>
            <a:pPr lvl="0">
              <a:defRPr/>
            </a:pPr>
            <a:r>
              <a:rPr lang="en-US" sz="900"/>
              <a:t>The TPC arm had worse baseline global health status/QoL greater than the MID compared with the SG arm</a:t>
            </a:r>
            <a:endParaRPr lang="en-US" sz="900" b="1" u="sng">
              <a:latin typeface="Calibri" panose="020F0502020204030204" pitchFamily="34" charset="0"/>
              <a:cs typeface="Calibri" panose="020F0502020204030204" pitchFamily="34" charset="0"/>
            </a:endParaRPr>
          </a:p>
          <a:p>
            <a:pPr lvl="1"/>
            <a:r>
              <a:rPr lang="en-US" sz="900"/>
              <a:t>Baseline global health status/QoL score was 63.2 in the SG arm, 58.1 in the TPC arm, and 63.6 in the general population norm. The MID between groups was 4</a:t>
            </a:r>
          </a:p>
          <a:p>
            <a:pPr lvl="1"/>
            <a:r>
              <a:rPr lang="en-US" sz="900"/>
              <a:t>Baseline physical functioning score was 74.9 in the SG arm, 73.0 in the TPC arm, and 83.4 in the general population norm. The MID between groups was 5</a:t>
            </a:r>
          </a:p>
          <a:p>
            <a:pPr lvl="1"/>
            <a:r>
              <a:rPr lang="en-US" sz="900"/>
              <a:t>Baseline role functioning score was 69.6 in the SG arm, 67.9 in the TPC arm, and 83.0 in the general population norm. The MID between groups was 6</a:t>
            </a:r>
          </a:p>
          <a:p>
            <a:pPr lvl="1"/>
            <a:r>
              <a:rPr lang="en-US" sz="900"/>
              <a:t>Baseline fatigue score was 38.3 in the SG arm, 40.1 in the TPC arm, and 31.3 in the general population norm. The MID between groups was 5</a:t>
            </a:r>
          </a:p>
          <a:p>
            <a:pPr lvl="1"/>
            <a:r>
              <a:rPr lang="en-US" sz="900"/>
              <a:t>Baseline pain score was 36.4 in the SG arm, 40.3 in the TPC arm, and 26.7 in the general population. The MID between groups was 6</a:t>
            </a:r>
          </a:p>
          <a:p>
            <a:pPr marL="0" lvl="1" indent="0">
              <a:spcBef>
                <a:spcPts val="400"/>
              </a:spcBef>
              <a:buNone/>
            </a:pPr>
            <a:r>
              <a:rPr lang="en-US" sz="900" b="1"/>
              <a:t>BACKGROUND:</a:t>
            </a:r>
          </a:p>
          <a:p>
            <a:r>
              <a:rPr lang="en-US" sz="900"/>
              <a:t>Values marked in red are differences compared with the general population norm that are greater than the prespecified MID</a:t>
            </a:r>
          </a:p>
          <a:p>
            <a:r>
              <a:rPr lang="en-US" sz="900"/>
              <a:t>Values underlined indicate TPC worse than SG by greater than the MID</a:t>
            </a:r>
          </a:p>
          <a:p>
            <a:r>
              <a:rPr lang="en-US" sz="900"/>
              <a:t>For global health status/QoL, a higher score represents higher QoL</a:t>
            </a:r>
          </a:p>
          <a:p>
            <a:r>
              <a:rPr lang="en-US" sz="900"/>
              <a:t>For physical and role functioning, a higher score represents a higher level of functioning</a:t>
            </a:r>
          </a:p>
          <a:p>
            <a:r>
              <a:rPr lang="en-US" sz="900"/>
              <a:t>For fatigue and pain, a higher score represents a higher level of symptomatology</a:t>
            </a:r>
          </a:p>
          <a:p>
            <a:pPr marL="0" indent="0">
              <a:spcBef>
                <a:spcPts val="600"/>
              </a:spcBef>
              <a:buNone/>
            </a:pPr>
            <a:r>
              <a:rPr lang="en-US" sz="900" b="1"/>
              <a:t>REFERENCE:</a:t>
            </a:r>
          </a:p>
          <a:p>
            <a:pPr marL="0" lvl="0" indent="0">
              <a:buNone/>
            </a:pPr>
            <a:r>
              <a:rPr lang="en-US" sz="900"/>
              <a:t>Loibl S, et al. Presented at: ESMO. 2021 (poster 257P). Health-related quality of life (HRQoL) in the ASCENT study of sacituzumab govitecan (SG) in metastatic triple-negative breast cancer (mTNBC).</a:t>
            </a:r>
          </a:p>
          <a:p>
            <a:pPr marL="0" lvl="0" indent="0">
              <a:spcBef>
                <a:spcPts val="600"/>
              </a:spcBef>
              <a:buNone/>
            </a:pPr>
            <a:r>
              <a:rPr lang="en-US" sz="900" b="1"/>
              <a:t>ABBREVIATIONS:</a:t>
            </a:r>
          </a:p>
          <a:p>
            <a:pPr marL="0" indent="0">
              <a:buNone/>
            </a:pPr>
            <a:r>
              <a:rPr lang="en-US" sz="900"/>
              <a:t>HRQoL, health-related quality of life; MID, minimal important difference; QoL, quality of life; SG, sacituzumab govitecan; TPC, treatment of physician’s choice</a:t>
            </a:r>
          </a:p>
          <a:p>
            <a:endParaRPr lang="en-US" sz="900"/>
          </a:p>
          <a:p>
            <a:endParaRPr lang="en-US" sz="90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Slide Image Placeholder 6">
            <a:extLst>
              <a:ext uri="{FF2B5EF4-FFF2-40B4-BE49-F238E27FC236}">
                <a16:creationId xmlns:a16="http://schemas.microsoft.com/office/drawing/2014/main" id="{3A432EF8-DE5B-4776-BF69-5A5A3B3DC1B0}"/>
              </a:ext>
            </a:extLst>
          </p:cNvPr>
          <p:cNvSpPr>
            <a:spLocks noGrp="1" noRot="1" noChangeAspect="1"/>
          </p:cNvSpPr>
          <p:nvPr>
            <p:ph type="sldImg"/>
          </p:nvPr>
        </p:nvSpPr>
        <p:spPr/>
      </p:sp>
    </p:spTree>
    <p:extLst>
      <p:ext uri="{BB962C8B-B14F-4D97-AF65-F5344CB8AC3E}">
        <p14:creationId xmlns:p14="http://schemas.microsoft.com/office/powerpoint/2010/main" val="10432106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fontScale="47500" lnSpcReduction="20000"/>
          </a:bodyPr>
          <a:lstStyle/>
          <a:p>
            <a:pPr marL="0" indent="0">
              <a:buNone/>
            </a:pPr>
            <a:r>
              <a:rPr lang="en-CA"/>
              <a:t>MAIN MESSAGE: </a:t>
            </a:r>
          </a:p>
          <a:p>
            <a:r>
              <a:rPr lang="en-US"/>
              <a:t>SG was noninferior to TPC in all primary prespecified domains and was superior to TPC in 4 of 5 primary domains, including global health status/QoL, physical functioning, fatigue, and pain </a:t>
            </a:r>
          </a:p>
          <a:p>
            <a:endParaRPr lang="en-US"/>
          </a:p>
          <a:p>
            <a:pPr marL="0" indent="0">
              <a:buNone/>
            </a:pPr>
            <a:r>
              <a:rPr lang="en-US"/>
              <a:t>KEY POINTS: </a:t>
            </a:r>
          </a:p>
          <a:p>
            <a:pPr lvl="0"/>
            <a:r>
              <a:rPr lang="en-US"/>
              <a:t>SG was noninferior to TPC in all primary HRQoL domains and was superior to TPC in global health status/QoL, physical functioning, fatigue, and pain </a:t>
            </a:r>
          </a:p>
          <a:p>
            <a:pPr lvl="1"/>
            <a:r>
              <a:rPr lang="en-US" sz="1000"/>
              <a:t>The LS mean change from baseline in global health status/QoL was 0.66 (95% CI, -2.21, 3.53) in the SG arm and -3.42 (95% CI, -6.77, -0.08) in the TPC arm. The difference between SG and TPC was 4.08 (95% CI, 0.82, 7.35), and the noninferiority margin between groups was -4</a:t>
            </a:r>
          </a:p>
          <a:p>
            <a:pPr lvl="1"/>
            <a:r>
              <a:rPr lang="en-US" sz="1000"/>
              <a:t>The LS mean change from baseline in physical functioning was 1.31 (95% CI, -1.38, 3.99) in the SG arm and -4.39 (95% CI, -7.52, -1.26) in the TPC arm. The difference between SG and TPC was 5.69 (95% CI, 2.63, 8.76), and the noninferiority margin between groups was -5</a:t>
            </a:r>
          </a:p>
          <a:p>
            <a:pPr lvl="1"/>
            <a:r>
              <a:rPr lang="en-US" sz="1000"/>
              <a:t>The LS mean change from baseline in fatigue was 1.97 (95% CI, -1.20, 5.13) in the SG arm and 7.13 (95% CI, 3.40, 10.87) in the TPC arm. The difference between SG and TPC was -5.17 (95% CI, -8.81, -1.52), and the noninferiority margin between groups was 5</a:t>
            </a:r>
          </a:p>
          <a:p>
            <a:pPr lvl="1"/>
            <a:r>
              <a:rPr lang="en-US" sz="1000"/>
              <a:t>The LS mean change from baseline in pain was -8.93 (95% CI, -12.57, -5.30) in the SG arm and -1.89 (95% CI, -6.18, 2.40) in the TPC arm. The difference between SG and TPC was -7.04 (95% CI, -11.24, -2.85), and the noninferiority margin between groups was 6</a:t>
            </a:r>
          </a:p>
          <a:p>
            <a:pPr lvl="0"/>
            <a:r>
              <a:rPr lang="en-US"/>
              <a:t>SG was inferior to TPC for nausea/vomiting and diarrhea but was noninferior to TPC in all other secondary HRQoL domains</a:t>
            </a:r>
          </a:p>
          <a:p>
            <a:pPr lvl="1"/>
            <a:r>
              <a:rPr lang="en-US"/>
              <a:t>The LS mean change from baseline in nausea/vomiting was 4.30 (95% CI, 1.92, 6.68) in the SG arm and 2.50 (95% CI, -0.23, 5.22) in the TPC arm. The difference between SG and TPC was 1.81 (95% CI, -0.83, 4.44), and the noninferiority margin between groups was 3</a:t>
            </a:r>
          </a:p>
          <a:p>
            <a:pPr lvl="1"/>
            <a:r>
              <a:rPr lang="en-US"/>
              <a:t>The LS mean change from baseline in diarrhea was 14.07 (95% CI, 9.94, 18.20) in the SG arm and -1.27 (95% CI, -6.08, 3.54) in the TPC arm. The difference between SG and TPC was 15.34 (95% CI, 10.65, 20.03), and the noninferiority margin between groups was 3</a:t>
            </a:r>
          </a:p>
          <a:p>
            <a:pPr lvl="0"/>
            <a:r>
              <a:rPr lang="en-US"/>
              <a:t>SG was superior to TPC for emotional functioning, dyspnea, and insomnia</a:t>
            </a:r>
          </a:p>
          <a:p>
            <a:pPr lvl="1"/>
            <a:r>
              <a:rPr lang="en-US"/>
              <a:t>The LS mean change from baseline in emotional functioning was 3.34 (95% CI, 0.46, 6.22) in the SG arm and -0.55 (95% CI, -3.94, 2.84) in the TPC arm. The difference between SG and TPC was 3.89 (95% CI, 0.56, 7.22), and the noninferiority margin between groups was -3</a:t>
            </a:r>
          </a:p>
          <a:p>
            <a:pPr lvl="1"/>
            <a:r>
              <a:rPr lang="en-US"/>
              <a:t>The LS mean change from baseline in dyspnea was -3.79 (95% CI, -7.52, -0.06) in the SG arm and 3.95 (95% CI, -0.51, 8.40) in the TPC arm. The difference between SG and TPC was -7.74 (95% CI, -12.13, -3.35), and the noninferiority margin between groups was 4</a:t>
            </a:r>
          </a:p>
          <a:p>
            <a:pPr lvl="1"/>
            <a:r>
              <a:rPr lang="en-US"/>
              <a:t>The LS mean change from baseline in insomnia was –4.69 (95% CI, -8.92, -0.46) in the SG arm and 0.34 (95% CI, -4.64, 5.32) in the TPC arm. The difference between SG and TPC is -5.03 (95% CI, -9.89, -0.16), and the noninferiority margin between groups was 4</a:t>
            </a:r>
          </a:p>
          <a:p>
            <a:pPr marL="0" lvl="1" indent="0">
              <a:buNone/>
            </a:pPr>
            <a:r>
              <a:rPr lang="en-US"/>
              <a:t>BACKGROUND:</a:t>
            </a:r>
          </a:p>
          <a:p>
            <a:r>
              <a:rPr lang="en-US"/>
              <a:t>Values marked in red indicate SG is superior to TPC based on the MID and significance </a:t>
            </a:r>
          </a:p>
          <a:p>
            <a:r>
              <a:rPr lang="en-US"/>
              <a:t>Underlined values indicate upper or lower bound (as applicable) of the 95% CI did not exceed the noninferiority margin </a:t>
            </a:r>
          </a:p>
          <a:p>
            <a:r>
              <a:rPr lang="en-US"/>
              <a:t>For global health status/QoL, a higher score represents higher QoL</a:t>
            </a:r>
          </a:p>
          <a:p>
            <a:r>
              <a:rPr lang="en-US"/>
              <a:t>For physical, role, emotional, and cognitive functioning, a higher score represents a higher level of functioning</a:t>
            </a:r>
          </a:p>
          <a:p>
            <a:r>
              <a:rPr lang="en-US"/>
              <a:t>For fatigue, pain, nausea/vomiting, dyspnea, insomnia, appetite loss, constipation, diarrhea and financial difficulties, a higher score represents a higher level of symptomatology</a:t>
            </a:r>
          </a:p>
          <a:p>
            <a:pPr marL="0" indent="0">
              <a:buNone/>
            </a:pPr>
            <a:endParaRPr lang="en-US"/>
          </a:p>
          <a:p>
            <a:pPr marL="0" indent="0">
              <a:buNone/>
            </a:pPr>
            <a:r>
              <a:rPr lang="en-US"/>
              <a:t>REFERENCE:</a:t>
            </a:r>
          </a:p>
          <a:p>
            <a:pPr lvl="0"/>
            <a:r>
              <a:rPr lang="en-US"/>
              <a:t>Loibl S, et al. Presented at: ESMO. 2021 (poster 257P). Health-related quality of life (HRQoL) in the ASCENT study of sacituzumab govitecan (SG) in metastatic triple-negative breast cancer (mTNBC).</a:t>
            </a:r>
          </a:p>
          <a:p>
            <a:pPr marL="0" lvl="0" indent="0">
              <a:buNone/>
            </a:pPr>
            <a:endParaRPr lang="en-US"/>
          </a:p>
          <a:p>
            <a:pPr marL="0" lvl="0" indent="0">
              <a:buNone/>
            </a:pPr>
            <a:r>
              <a:rPr lang="en-US"/>
              <a:t>ABBREVIATIONS:</a:t>
            </a:r>
          </a:p>
          <a:p>
            <a:pPr lvl="0"/>
            <a:r>
              <a:rPr lang="en-US"/>
              <a:t>CI, confidence interval; HRQoL, health-related quality of life; LS, least squares; MMRM, mixed-effect model for repeated measures; QoL, quality of life; SG, sacituzumab govitecan; TPC, treatment of physician’s choice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8B77D1-C200-4F70-9098-2548807E244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Slide Image Placeholder 5">
            <a:extLst>
              <a:ext uri="{FF2B5EF4-FFF2-40B4-BE49-F238E27FC236}">
                <a16:creationId xmlns:a16="http://schemas.microsoft.com/office/drawing/2014/main" id="{3CBA2BED-592D-4620-A68B-CD99653B4037}"/>
              </a:ext>
            </a:extLst>
          </p:cNvPr>
          <p:cNvSpPr>
            <a:spLocks noGrp="1" noRot="1" noChangeAspect="1"/>
          </p:cNvSpPr>
          <p:nvPr>
            <p:ph type="sldImg"/>
          </p:nvPr>
        </p:nvSpPr>
        <p:spPr/>
      </p:sp>
    </p:spTree>
    <p:extLst>
      <p:ext uri="{BB962C8B-B14F-4D97-AF65-F5344CB8AC3E}">
        <p14:creationId xmlns:p14="http://schemas.microsoft.com/office/powerpoint/2010/main" val="28009776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rgbClr val="C50F3C"/>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43CA030-B9BB-F44B-87E8-9D88D615959F}"/>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B71CDD-03B6-5447-B8EF-BC2DD2AB7DD2}"/>
              </a:ext>
            </a:extLst>
          </p:cNvPr>
          <p:cNvSpPr>
            <a:spLocks noGrp="1"/>
          </p:cNvSpPr>
          <p:nvPr>
            <p:ph type="ctrTitle" hasCustomPrompt="1"/>
          </p:nvPr>
        </p:nvSpPr>
        <p:spPr>
          <a:xfrm>
            <a:off x="609600" y="1658249"/>
            <a:ext cx="10058400" cy="2387600"/>
          </a:xfrm>
          <a:prstGeom prst="rect">
            <a:avLst/>
          </a:prstGeom>
        </p:spPr>
        <p:txBody>
          <a:bodyPr anchor="b"/>
          <a:lstStyle>
            <a:lvl1pPr algn="l">
              <a:lnSpc>
                <a:spcPct val="80000"/>
              </a:lnSpc>
              <a:defRPr sz="5000" b="1" i="0" spc="0" baseline="0">
                <a:solidFill>
                  <a:schemeClr val="bg1"/>
                </a:solidFill>
                <a:latin typeface="Trebuchet MS" panose="020B070302020209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C3572D1E-ECF6-C04B-874C-31D977FFD310}"/>
              </a:ext>
            </a:extLst>
          </p:cNvPr>
          <p:cNvSpPr>
            <a:spLocks noGrp="1"/>
          </p:cNvSpPr>
          <p:nvPr>
            <p:ph type="subTitle" idx="1" hasCustomPrompt="1"/>
          </p:nvPr>
        </p:nvSpPr>
        <p:spPr>
          <a:xfrm>
            <a:off x="609600" y="4077886"/>
            <a:ext cx="10058400" cy="1655762"/>
          </a:xfrm>
          <a:prstGeom prst="rect">
            <a:avLst/>
          </a:prstGeom>
        </p:spPr>
        <p:txBody>
          <a:bodyPr anchor="t">
            <a:noAutofit/>
          </a:bodyPr>
          <a:lstStyle>
            <a:lvl1pPr marL="0" indent="0" algn="l">
              <a:lnSpc>
                <a:spcPct val="110000"/>
              </a:lnSpc>
              <a:buNone/>
              <a:defRPr sz="1500" b="0" i="0" kern="800" spc="300" baseline="0">
                <a:solidFill>
                  <a:schemeClr val="bg2">
                    <a:lumMod val="20000"/>
                    <a:lumOff val="80000"/>
                  </a:schemeClr>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1776B36C-1ADE-4B47-A218-99AEE676BE57}"/>
              </a:ext>
            </a:extLst>
          </p:cNvPr>
          <p:cNvPicPr>
            <a:picLocks noChangeAspect="1"/>
          </p:cNvPicPr>
          <p:nvPr userDrawn="1"/>
        </p:nvPicPr>
        <p:blipFill>
          <a:blip r:embed="rId2"/>
          <a:stretch>
            <a:fillRect/>
          </a:stretch>
        </p:blipFill>
        <p:spPr>
          <a:xfrm>
            <a:off x="11784591" y="6415616"/>
            <a:ext cx="196394" cy="261858"/>
          </a:xfrm>
          <a:prstGeom prst="rect">
            <a:avLst/>
          </a:prstGeom>
        </p:spPr>
      </p:pic>
      <p:pic>
        <p:nvPicPr>
          <p:cNvPr id="6" name="Picture 5">
            <a:extLst>
              <a:ext uri="{FF2B5EF4-FFF2-40B4-BE49-F238E27FC236}">
                <a16:creationId xmlns:a16="http://schemas.microsoft.com/office/drawing/2014/main" id="{2B0F7620-0E7C-AB48-9117-2E580F93F8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3279" y="637899"/>
            <a:ext cx="1793826" cy="496752"/>
          </a:xfrm>
          <a:prstGeom prst="rect">
            <a:avLst/>
          </a:prstGeom>
        </p:spPr>
      </p:pic>
    </p:spTree>
    <p:extLst>
      <p:ext uri="{BB962C8B-B14F-4D97-AF65-F5344CB8AC3E}">
        <p14:creationId xmlns:p14="http://schemas.microsoft.com/office/powerpoint/2010/main" val="3130789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ontent - Side By S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357188" y="1189899"/>
            <a:ext cx="3544252" cy="4351338"/>
          </a:xfrm>
          <a:prstGeom prst="rect">
            <a:avLst/>
          </a:prstGeom>
        </p:spPr>
        <p:txBody>
          <a:bodyPr anchor="ctr">
            <a:noAutofit/>
          </a:bodyPr>
          <a:lstStyle>
            <a:lvl1pPr algn="r">
              <a:lnSpc>
                <a:spcPct val="80000"/>
              </a:lnSpc>
              <a:defRPr sz="3200" b="0" i="0">
                <a:solidFill>
                  <a:schemeClr val="accent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7" name="Slide Number Placeholder 6">
            <a:extLst>
              <a:ext uri="{FF2B5EF4-FFF2-40B4-BE49-F238E27FC236}">
                <a16:creationId xmlns:a16="http://schemas.microsoft.com/office/drawing/2014/main" id="{81BB3B64-FFC3-D742-A6BD-5B3A95232C50}"/>
              </a:ext>
            </a:extLst>
          </p:cNvPr>
          <p:cNvSpPr>
            <a:spLocks noGrp="1"/>
          </p:cNvSpPr>
          <p:nvPr>
            <p:ph type="sldNum" sz="quarter" idx="12"/>
          </p:nvPr>
        </p:nvSpPr>
        <p:spPr/>
        <p:txBody>
          <a:bodyPr/>
          <a:lstStyle/>
          <a:p>
            <a:fld id="{4BEAA09E-D67E-864E-8466-C38E88600C4F}" type="slidenum">
              <a:rPr lang="en-US" smtClean="0"/>
              <a:t>‹#›</a:t>
            </a:fld>
            <a:endParaRPr lang="en-US"/>
          </a:p>
        </p:txBody>
      </p:sp>
      <p:pic>
        <p:nvPicPr>
          <p:cNvPr id="8" name="Picture 7">
            <a:extLst>
              <a:ext uri="{FF2B5EF4-FFF2-40B4-BE49-F238E27FC236}">
                <a16:creationId xmlns:a16="http://schemas.microsoft.com/office/drawing/2014/main" id="{B9753706-DED6-894F-BE2A-F4DA16AF10A4}"/>
              </a:ext>
            </a:extLst>
          </p:cNvPr>
          <p:cNvPicPr>
            <a:picLocks noChangeAspect="1"/>
          </p:cNvPicPr>
          <p:nvPr userDrawn="1"/>
        </p:nvPicPr>
        <p:blipFill>
          <a:blip r:embed="rId2"/>
          <a:stretch>
            <a:fillRect/>
          </a:stretch>
        </p:blipFill>
        <p:spPr>
          <a:xfrm>
            <a:off x="11765651" y="6408817"/>
            <a:ext cx="206592" cy="275456"/>
          </a:xfrm>
          <a:prstGeom prst="rect">
            <a:avLst/>
          </a:prstGeom>
        </p:spPr>
      </p:pic>
      <p:cxnSp>
        <p:nvCxnSpPr>
          <p:cNvPr id="9" name="Straight Connector 8">
            <a:extLst>
              <a:ext uri="{FF2B5EF4-FFF2-40B4-BE49-F238E27FC236}">
                <a16:creationId xmlns:a16="http://schemas.microsoft.com/office/drawing/2014/main" id="{F113FFD9-00BB-A343-8353-85DCCB1A6FE5}"/>
              </a:ext>
            </a:extLst>
          </p:cNvPr>
          <p:cNvCxnSpPr>
            <a:cxnSpLocks/>
          </p:cNvCxnSpPr>
          <p:nvPr userDrawn="1"/>
        </p:nvCxnSpPr>
        <p:spPr>
          <a:xfrm>
            <a:off x="4260501" y="1628503"/>
            <a:ext cx="0" cy="347472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8">
            <a:extLst>
              <a:ext uri="{FF2B5EF4-FFF2-40B4-BE49-F238E27FC236}">
                <a16:creationId xmlns:a16="http://schemas.microsoft.com/office/drawing/2014/main" id="{56E2F89F-DE6E-8E49-BDFB-6B8DE8B72ABF}"/>
              </a:ext>
            </a:extLst>
          </p:cNvPr>
          <p:cNvSpPr>
            <a:spLocks noGrp="1"/>
          </p:cNvSpPr>
          <p:nvPr>
            <p:ph type="body" sz="quarter" idx="13" hasCustomPrompt="1"/>
          </p:nvPr>
        </p:nvSpPr>
        <p:spPr>
          <a:xfrm>
            <a:off x="4606972" y="800327"/>
            <a:ext cx="7157992" cy="5257346"/>
          </a:xfrm>
          <a:prstGeom prst="rect">
            <a:avLst/>
          </a:prstGeom>
        </p:spPr>
        <p:txBody>
          <a:bodyPr anchor="ctr"/>
          <a:lstStyle>
            <a:lvl1pPr>
              <a:lnSpc>
                <a:spcPct val="110000"/>
              </a:lnSpc>
              <a:defRPr>
                <a:solidFill>
                  <a:schemeClr val="tx1"/>
                </a:solidFill>
              </a:defRPr>
            </a:lvl1pPr>
            <a:lvl2pPr marL="15875" indent="0">
              <a:lnSpc>
                <a:spcPct val="110000"/>
              </a:lnSpc>
              <a:buNone/>
              <a:tabLst/>
              <a:defRPr sz="1800" b="0">
                <a:solidFill>
                  <a:schemeClr val="tx1"/>
                </a:solidFill>
              </a:defRPr>
            </a:lvl2pPr>
            <a:lvl3pPr marL="287338" indent="-169863">
              <a:lnSpc>
                <a:spcPct val="110000"/>
              </a:lnSpc>
              <a:tabLst/>
              <a:defRPr sz="1600">
                <a:solidFill>
                  <a:schemeClr val="tx1"/>
                </a:solidFill>
              </a:defRPr>
            </a:lvl3pPr>
            <a:lvl4pPr marL="693738" indent="-169863">
              <a:lnSpc>
                <a:spcPct val="110000"/>
              </a:lnSpc>
              <a:tabLst/>
              <a:defRPr sz="1400">
                <a:solidFill>
                  <a:schemeClr val="tx1"/>
                </a:solidFill>
              </a:defRPr>
            </a:lvl4pPr>
            <a:lvl5pPr>
              <a:lnSpc>
                <a:spcPct val="11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2" name="Footer Placeholder 1"/>
          <p:cNvSpPr>
            <a:spLocks noGrp="1"/>
          </p:cNvSpPr>
          <p:nvPr>
            <p:ph type="ftr" sz="quarter" idx="14"/>
          </p:nvPr>
        </p:nvSpPr>
        <p:spPr/>
        <p:txBody>
          <a:bodyPr/>
          <a:lstStyle/>
          <a:p>
            <a:r>
              <a:rPr lang="en-US"/>
              <a:t>Confidential – For Internal Use Only. Not for Promotion.</a:t>
            </a:r>
          </a:p>
        </p:txBody>
      </p:sp>
    </p:spTree>
    <p:extLst>
      <p:ext uri="{BB962C8B-B14F-4D97-AF65-F5344CB8AC3E}">
        <p14:creationId xmlns:p14="http://schemas.microsoft.com/office/powerpoint/2010/main" val="3120117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Content - Side By S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357188" y="1189899"/>
            <a:ext cx="3544252" cy="4351338"/>
          </a:xfrm>
          <a:prstGeom prst="rect">
            <a:avLst/>
          </a:prstGeom>
        </p:spPr>
        <p:txBody>
          <a:bodyPr anchor="ctr">
            <a:noAutofit/>
          </a:bodyPr>
          <a:lstStyle>
            <a:lvl1pPr algn="r">
              <a:lnSpc>
                <a:spcPct val="80000"/>
              </a:lnSpc>
              <a:defRPr sz="3200" b="0" i="0">
                <a:solidFill>
                  <a:schemeClr val="accent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7" name="Slide Number Placeholder 6">
            <a:extLst>
              <a:ext uri="{FF2B5EF4-FFF2-40B4-BE49-F238E27FC236}">
                <a16:creationId xmlns:a16="http://schemas.microsoft.com/office/drawing/2014/main" id="{81BB3B64-FFC3-D742-A6BD-5B3A95232C50}"/>
              </a:ext>
            </a:extLst>
          </p:cNvPr>
          <p:cNvSpPr>
            <a:spLocks noGrp="1"/>
          </p:cNvSpPr>
          <p:nvPr>
            <p:ph type="sldNum" sz="quarter" idx="12"/>
          </p:nvPr>
        </p:nvSpPr>
        <p:spPr/>
        <p:txBody>
          <a:bodyPr/>
          <a:lstStyle/>
          <a:p>
            <a:fld id="{4BEAA09E-D67E-864E-8466-C38E88600C4F}" type="slidenum">
              <a:rPr lang="en-US" smtClean="0"/>
              <a:t>‹#›</a:t>
            </a:fld>
            <a:endParaRPr lang="en-US"/>
          </a:p>
        </p:txBody>
      </p:sp>
      <p:pic>
        <p:nvPicPr>
          <p:cNvPr id="8" name="Picture 7">
            <a:extLst>
              <a:ext uri="{FF2B5EF4-FFF2-40B4-BE49-F238E27FC236}">
                <a16:creationId xmlns:a16="http://schemas.microsoft.com/office/drawing/2014/main" id="{B9753706-DED6-894F-BE2A-F4DA16AF10A4}"/>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11" name="Text Placeholder 8">
            <a:extLst>
              <a:ext uri="{FF2B5EF4-FFF2-40B4-BE49-F238E27FC236}">
                <a16:creationId xmlns:a16="http://schemas.microsoft.com/office/drawing/2014/main" id="{56E2F89F-DE6E-8E49-BDFB-6B8DE8B72ABF}"/>
              </a:ext>
            </a:extLst>
          </p:cNvPr>
          <p:cNvSpPr>
            <a:spLocks noGrp="1"/>
          </p:cNvSpPr>
          <p:nvPr>
            <p:ph type="body" sz="quarter" idx="13" hasCustomPrompt="1"/>
          </p:nvPr>
        </p:nvSpPr>
        <p:spPr>
          <a:xfrm>
            <a:off x="4606972" y="800327"/>
            <a:ext cx="7157992" cy="5257346"/>
          </a:xfrm>
          <a:prstGeom prst="rect">
            <a:avLst/>
          </a:prstGeom>
        </p:spPr>
        <p:txBody>
          <a:bodyPr anchor="ctr"/>
          <a:lstStyle>
            <a:lvl1pPr>
              <a:lnSpc>
                <a:spcPct val="110000"/>
              </a:lnSpc>
              <a:defRPr>
                <a:solidFill>
                  <a:schemeClr val="tx1"/>
                </a:solidFill>
              </a:defRPr>
            </a:lvl1pPr>
            <a:lvl2pPr marL="15875" indent="0">
              <a:lnSpc>
                <a:spcPct val="110000"/>
              </a:lnSpc>
              <a:buNone/>
              <a:tabLst/>
              <a:defRPr sz="1800" b="0">
                <a:solidFill>
                  <a:schemeClr val="tx1"/>
                </a:solidFill>
              </a:defRPr>
            </a:lvl2pPr>
            <a:lvl3pPr marL="287338" indent="-169863">
              <a:lnSpc>
                <a:spcPct val="110000"/>
              </a:lnSpc>
              <a:tabLst/>
              <a:defRPr sz="1600">
                <a:solidFill>
                  <a:schemeClr val="tx1"/>
                </a:solidFill>
              </a:defRPr>
            </a:lvl3pPr>
            <a:lvl4pPr marL="693738" indent="-169863">
              <a:lnSpc>
                <a:spcPct val="110000"/>
              </a:lnSpc>
              <a:tabLst/>
              <a:defRPr sz="1400">
                <a:solidFill>
                  <a:schemeClr val="tx1"/>
                </a:solidFill>
              </a:defRPr>
            </a:lvl4pPr>
            <a:lvl5pPr>
              <a:lnSpc>
                <a:spcPct val="11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2" name="Footer Placeholder 1"/>
          <p:cNvSpPr>
            <a:spLocks noGrp="1"/>
          </p:cNvSpPr>
          <p:nvPr>
            <p:ph type="ftr" sz="quarter" idx="14"/>
          </p:nvPr>
        </p:nvSpPr>
        <p:spPr/>
        <p:txBody>
          <a:bodyPr/>
          <a:lstStyle/>
          <a:p>
            <a:r>
              <a:rPr lang="en-US"/>
              <a:t>Confidential – For Internal Use Only. Not for Promotion.</a:t>
            </a:r>
          </a:p>
        </p:txBody>
      </p:sp>
    </p:spTree>
    <p:extLst>
      <p:ext uri="{BB962C8B-B14F-4D97-AF65-F5344CB8AC3E}">
        <p14:creationId xmlns:p14="http://schemas.microsoft.com/office/powerpoint/2010/main" val="2435594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Key Compariso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549406C-54AA-BB4A-A894-DCE9A23B31DE}"/>
              </a:ext>
            </a:extLst>
          </p:cNvPr>
          <p:cNvSpPr/>
          <p:nvPr userDrawn="1"/>
        </p:nvSpPr>
        <p:spPr>
          <a:xfrm>
            <a:off x="0" y="0"/>
            <a:ext cx="6096000" cy="6858000"/>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Proxima Nova Regular" panose="02000506030000020004" pitchFamily="2"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357188" y="1189899"/>
            <a:ext cx="5220003" cy="4351338"/>
          </a:xfrm>
          <a:prstGeom prst="rect">
            <a:avLst/>
          </a:prstGeom>
        </p:spPr>
        <p:txBody>
          <a:bodyPr anchor="ctr">
            <a:normAutofit/>
          </a:bodyPr>
          <a:lstStyle>
            <a:lvl1pPr algn="r">
              <a:lnSpc>
                <a:spcPct val="80000"/>
              </a:lnSpc>
              <a:defRPr sz="3200" b="1" i="0">
                <a:solidFill>
                  <a:srgbClr val="C50F3C"/>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11" name="Picture 10">
            <a:extLst>
              <a:ext uri="{FF2B5EF4-FFF2-40B4-BE49-F238E27FC236}">
                <a16:creationId xmlns:a16="http://schemas.microsoft.com/office/drawing/2014/main" id="{F1F86E1D-B041-3D46-9EA6-1DD6635C6137}"/>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189899"/>
            <a:ext cx="5150842" cy="4351338"/>
          </a:xfrm>
          <a:prstGeom prst="rect">
            <a:avLst/>
          </a:prstGeom>
        </p:spPr>
        <p:txBody>
          <a:bodyPr anchor="ctr">
            <a:normAutofit/>
          </a:bodyPr>
          <a:lstStyle>
            <a:lvl1pPr algn="l">
              <a:lnSpc>
                <a:spcPct val="80000"/>
              </a:lnSpc>
              <a:defRPr sz="3200" b="0" i="0">
                <a:solidFill>
                  <a:schemeClr val="tx1"/>
                </a:solidFill>
                <a:latin typeface="+mn-lt"/>
                <a:cs typeface="Rockwell Nova Light" panose="02060303020205020403" pitchFamily="18" charset="0"/>
              </a:defRPr>
            </a:lvl1pPr>
          </a:lstStyle>
          <a:p>
            <a:pPr lvl="0"/>
            <a:r>
              <a:rPr lang="en-US"/>
              <a:t>Edit master text styles</a:t>
            </a:r>
          </a:p>
        </p:txBody>
      </p:sp>
      <p:sp>
        <p:nvSpPr>
          <p:cNvPr id="4" name="Slide Number Placeholder 3"/>
          <p:cNvSpPr>
            <a:spLocks noGrp="1"/>
          </p:cNvSpPr>
          <p:nvPr>
            <p:ph type="sldNum" sz="quarter" idx="11"/>
          </p:nvPr>
        </p:nvSpPr>
        <p:spPr/>
        <p:txBody>
          <a:bodyPr/>
          <a:lstStyle/>
          <a:p>
            <a:fld id="{4BEAA09E-D67E-864E-8466-C38E88600C4F}" type="slidenum">
              <a:rPr lang="en-US" smtClean="0"/>
              <a:pPr/>
              <a:t>‹#›</a:t>
            </a:fld>
            <a:endParaRPr lang="en-US"/>
          </a:p>
        </p:txBody>
      </p:sp>
      <p:sp>
        <p:nvSpPr>
          <p:cNvPr id="5" name="Footer Placeholder 4"/>
          <p:cNvSpPr>
            <a:spLocks noGrp="1"/>
          </p:cNvSpPr>
          <p:nvPr>
            <p:ph type="ftr" sz="quarter" idx="12"/>
          </p:nvPr>
        </p:nvSpPr>
        <p:spPr/>
        <p:txBody>
          <a:bodyPr/>
          <a:lstStyle/>
          <a:p>
            <a:r>
              <a:rPr lang="en-US"/>
              <a:t>Confidential – For Internal Use Only. Not for Promotion.</a:t>
            </a:r>
          </a:p>
        </p:txBody>
      </p:sp>
    </p:spTree>
    <p:extLst>
      <p:ext uri="{BB962C8B-B14F-4D97-AF65-F5344CB8AC3E}">
        <p14:creationId xmlns:p14="http://schemas.microsoft.com/office/powerpoint/2010/main" val="12204227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Key Comparison - Blu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549406C-54AA-BB4A-A894-DCE9A23B31DE}"/>
              </a:ext>
            </a:extLst>
          </p:cNvPr>
          <p:cNvSpPr/>
          <p:nvPr userDrawn="1"/>
        </p:nvSpPr>
        <p:spPr>
          <a:xfrm>
            <a:off x="0" y="0"/>
            <a:ext cx="6096000" cy="6858000"/>
          </a:xfrm>
          <a:prstGeom prst="rect">
            <a:avLst/>
          </a:prstGeom>
          <a:solidFill>
            <a:srgbClr val="2036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Proxima Nova Regular" panose="02000506030000020004" pitchFamily="2"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357188" y="1189899"/>
            <a:ext cx="5220003" cy="4351338"/>
          </a:xfrm>
          <a:prstGeom prst="rect">
            <a:avLst/>
          </a:prstGeom>
          <a:ln>
            <a:noFill/>
          </a:ln>
        </p:spPr>
        <p:txBody>
          <a:bodyPr anchor="ctr">
            <a:normAutofit/>
          </a:bodyPr>
          <a:lstStyle>
            <a:lvl1pPr marL="0" indent="0" algn="r">
              <a:lnSpc>
                <a:spcPct val="80000"/>
              </a:lnSpc>
              <a:buNone/>
              <a:defRPr sz="3200" b="1" i="0">
                <a:ln>
                  <a:noFill/>
                </a:ln>
                <a:solidFill>
                  <a:schemeClr val="bg1"/>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11" name="Picture 10">
            <a:extLst>
              <a:ext uri="{FF2B5EF4-FFF2-40B4-BE49-F238E27FC236}">
                <a16:creationId xmlns:a16="http://schemas.microsoft.com/office/drawing/2014/main" id="{F1F86E1D-B041-3D46-9EA6-1DD6635C6137}"/>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189899"/>
            <a:ext cx="5150842" cy="4351338"/>
          </a:xfrm>
          <a:prstGeom prst="rect">
            <a:avLst/>
          </a:prstGeom>
        </p:spPr>
        <p:txBody>
          <a:bodyPr anchor="ctr">
            <a:normAutofit/>
          </a:bodyPr>
          <a:lstStyle>
            <a:lvl1pPr marL="0" indent="0" algn="l">
              <a:lnSpc>
                <a:spcPct val="80000"/>
              </a:lnSpc>
              <a:buNone/>
              <a:defRPr sz="4000" b="0" i="0">
                <a:solidFill>
                  <a:schemeClr val="tx1"/>
                </a:solidFill>
                <a:latin typeface="+mj-lt"/>
                <a:cs typeface="Rockwell Nova Light" panose="02060303020205020403" pitchFamily="18" charset="0"/>
              </a:defRPr>
            </a:lvl1pPr>
          </a:lstStyle>
          <a:p>
            <a:pPr lvl="0"/>
            <a:r>
              <a:rPr lang="en-US"/>
              <a:t>Edit master text styles</a:t>
            </a:r>
          </a:p>
        </p:txBody>
      </p:sp>
      <p:sp>
        <p:nvSpPr>
          <p:cNvPr id="4" name="Footer Placeholder 3"/>
          <p:cNvSpPr>
            <a:spLocks noGrp="1"/>
          </p:cNvSpPr>
          <p:nvPr>
            <p:ph type="ftr" sz="quarter" idx="11"/>
          </p:nvPr>
        </p:nvSpPr>
        <p:spPr/>
        <p:txBody>
          <a:bodyPr/>
          <a:lstStyle/>
          <a:p>
            <a:r>
              <a:rPr lang="en-US"/>
              <a:t>Confidential – For Internal Use Only. Not for Promotion.</a:t>
            </a:r>
          </a:p>
        </p:txBody>
      </p:sp>
      <p:sp>
        <p:nvSpPr>
          <p:cNvPr id="5" name="Slide Number Placeholder 4"/>
          <p:cNvSpPr>
            <a:spLocks noGrp="1"/>
          </p:cNvSpPr>
          <p:nvPr>
            <p:ph type="sldNum" sz="quarter" idx="12"/>
          </p:nvPr>
        </p:nvSpPr>
        <p:spPr/>
        <p:txBody>
          <a:bodyPr/>
          <a:lstStyle/>
          <a:p>
            <a:fld id="{4BEAA09E-D67E-864E-8466-C38E88600C4F}" type="slidenum">
              <a:rPr lang="en-US" smtClean="0"/>
              <a:pPr/>
              <a:t>‹#›</a:t>
            </a:fld>
            <a:endParaRPr lang="en-US"/>
          </a:p>
        </p:txBody>
      </p:sp>
    </p:spTree>
    <p:extLst>
      <p:ext uri="{BB962C8B-B14F-4D97-AF65-F5344CB8AC3E}">
        <p14:creationId xmlns:p14="http://schemas.microsoft.com/office/powerpoint/2010/main" val="20693710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Picture Spli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p:nvPr>
        </p:nvSpPr>
        <p:spPr>
          <a:xfrm>
            <a:off x="6095999" y="0"/>
            <a:ext cx="6095999" cy="6858000"/>
          </a:xfrm>
          <a:prstGeom prst="rect">
            <a:avLst/>
          </a:prstGeom>
        </p:spPr>
        <p:txBody>
          <a:bodyPr/>
          <a:lstStyle/>
          <a:p>
            <a:endParaRPr lang="en-US"/>
          </a:p>
        </p:txBody>
      </p:sp>
      <p:pic>
        <p:nvPicPr>
          <p:cNvPr id="15" name="Picture 14">
            <a:extLst>
              <a:ext uri="{FF2B5EF4-FFF2-40B4-BE49-F238E27FC236}">
                <a16:creationId xmlns:a16="http://schemas.microsoft.com/office/drawing/2014/main" id="{F8C30483-00F3-D64E-AAE5-F07B9B5C01D3}"/>
              </a:ext>
            </a:extLst>
          </p:cNvPr>
          <p:cNvPicPr>
            <a:picLocks noChangeAspect="1"/>
          </p:cNvPicPr>
          <p:nvPr userDrawn="1"/>
        </p:nvPicPr>
        <p:blipFill>
          <a:blip r:embed="rId2"/>
          <a:stretch>
            <a:fillRect/>
          </a:stretch>
        </p:blipFill>
        <p:spPr>
          <a:xfrm>
            <a:off x="5594406" y="6408817"/>
            <a:ext cx="206592" cy="275456"/>
          </a:xfrm>
          <a:prstGeom prst="rect">
            <a:avLst/>
          </a:prstGeom>
        </p:spPr>
      </p:pic>
      <p:sp>
        <p:nvSpPr>
          <p:cNvPr id="8" name="Content Placeholder 2">
            <a:extLst>
              <a:ext uri="{FF2B5EF4-FFF2-40B4-BE49-F238E27FC236}">
                <a16:creationId xmlns:a16="http://schemas.microsoft.com/office/drawing/2014/main" id="{A0ECE671-F431-CD4B-9BF1-7FDB1F327553}"/>
              </a:ext>
            </a:extLst>
          </p:cNvPr>
          <p:cNvSpPr>
            <a:spLocks noGrp="1"/>
          </p:cNvSpPr>
          <p:nvPr>
            <p:ph sz="half" idx="1" hasCustomPrompt="1"/>
          </p:nvPr>
        </p:nvSpPr>
        <p:spPr>
          <a:xfrm>
            <a:off x="357188" y="1189899"/>
            <a:ext cx="5220003" cy="4351338"/>
          </a:xfrm>
          <a:prstGeom prst="rect">
            <a:avLst/>
          </a:prstGeom>
        </p:spPr>
        <p:txBody>
          <a:bodyPr anchor="ctr">
            <a:normAutofit/>
          </a:bodyPr>
          <a:lstStyle>
            <a:lvl1pPr algn="ctr">
              <a:lnSpc>
                <a:spcPct val="80000"/>
              </a:lnSpc>
              <a:defRPr sz="3200" b="1" i="0">
                <a:solidFill>
                  <a:schemeClr val="accent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2" name="Footer Placeholder 1"/>
          <p:cNvSpPr>
            <a:spLocks noGrp="1"/>
          </p:cNvSpPr>
          <p:nvPr>
            <p:ph type="ftr" sz="quarter" idx="11"/>
          </p:nvPr>
        </p:nvSpPr>
        <p:spPr>
          <a:xfrm>
            <a:off x="2499361" y="6442999"/>
            <a:ext cx="2987040" cy="291492"/>
          </a:xfrm>
        </p:spPr>
        <p:txBody>
          <a:bodyPr/>
          <a:lstStyle/>
          <a:p>
            <a:r>
              <a:rPr lang="en-US"/>
              <a:t>Confidential – For Internal Use Only. Not for Promotion.</a:t>
            </a:r>
          </a:p>
        </p:txBody>
      </p:sp>
      <p:sp>
        <p:nvSpPr>
          <p:cNvPr id="4" name="Slide Number Placeholder 3"/>
          <p:cNvSpPr>
            <a:spLocks noGrp="1"/>
          </p:cNvSpPr>
          <p:nvPr>
            <p:ph type="sldNum" sz="quarter" idx="12"/>
          </p:nvPr>
        </p:nvSpPr>
        <p:spPr/>
        <p:txBody>
          <a:bodyPr/>
          <a:lstStyle/>
          <a:p>
            <a:fld id="{4BEAA09E-D67E-864E-8466-C38E88600C4F}" type="slidenum">
              <a:rPr lang="en-US" smtClean="0"/>
              <a:pPr/>
              <a:t>‹#›</a:t>
            </a:fld>
            <a:endParaRPr lang="en-US"/>
          </a:p>
        </p:txBody>
      </p:sp>
    </p:spTree>
    <p:extLst>
      <p:ext uri="{BB962C8B-B14F-4D97-AF65-F5344CB8AC3E}">
        <p14:creationId xmlns:p14="http://schemas.microsoft.com/office/powerpoint/2010/main" val="4025386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6BAE6AD-B7D4-B04A-86FE-7779FC9A234F}"/>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4" name="Content Placeholder 3"/>
          <p:cNvSpPr>
            <a:spLocks noGrp="1"/>
          </p:cNvSpPr>
          <p:nvPr>
            <p:ph sz="quarter" idx="10" hasCustomPrompt="1"/>
          </p:nvPr>
        </p:nvSpPr>
        <p:spPr>
          <a:xfrm>
            <a:off x="609598" y="1409700"/>
            <a:ext cx="10894997" cy="4497200"/>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4"/>
          <p:cNvSpPr>
            <a:spLocks noGrp="1"/>
          </p:cNvSpPr>
          <p:nvPr>
            <p:ph type="title"/>
          </p:nvPr>
        </p:nvSpPr>
        <p:spPr/>
        <p:txBody>
          <a:bodyPr>
            <a:noAutofit/>
          </a:bodyPr>
          <a:lstStyle/>
          <a:p>
            <a:r>
              <a:rPr lang="en-US"/>
              <a:t>Click to edit Master title style</a:t>
            </a:r>
          </a:p>
        </p:txBody>
      </p:sp>
      <p:sp>
        <p:nvSpPr>
          <p:cNvPr id="6" name="Footer Placeholder 5"/>
          <p:cNvSpPr>
            <a:spLocks noGrp="1"/>
          </p:cNvSpPr>
          <p:nvPr>
            <p:ph type="ftr" sz="quarter" idx="11"/>
          </p:nvPr>
        </p:nvSpPr>
        <p:spPr/>
        <p:txBody>
          <a:bodyPr/>
          <a:lstStyle/>
          <a:p>
            <a:r>
              <a:rPr lang="en-US"/>
              <a:t>Confidential – For Internal Use Only. Not for Promotion.</a:t>
            </a:r>
          </a:p>
        </p:txBody>
      </p:sp>
      <p:sp>
        <p:nvSpPr>
          <p:cNvPr id="10" name="Slide Number Placeholder 9"/>
          <p:cNvSpPr>
            <a:spLocks noGrp="1"/>
          </p:cNvSpPr>
          <p:nvPr>
            <p:ph type="sldNum" sz="quarter" idx="12"/>
          </p:nvPr>
        </p:nvSpPr>
        <p:spPr/>
        <p:txBody>
          <a:bodyPr/>
          <a:lstStyle/>
          <a:p>
            <a:fld id="{4BEAA09E-D67E-864E-8466-C38E88600C4F}" type="slidenum">
              <a:rPr lang="en-US" smtClean="0"/>
              <a:pPr/>
              <a:t>‹#›</a:t>
            </a:fld>
            <a:endParaRPr lang="en-US"/>
          </a:p>
        </p:txBody>
      </p:sp>
    </p:spTree>
    <p:extLst>
      <p:ext uri="{BB962C8B-B14F-4D97-AF65-F5344CB8AC3E}">
        <p14:creationId xmlns:p14="http://schemas.microsoft.com/office/powerpoint/2010/main" val="1174433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6BAE6AD-B7D4-B04A-86FE-7779FC9A234F}"/>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5" name="Title 4"/>
          <p:cNvSpPr>
            <a:spLocks noGrp="1"/>
          </p:cNvSpPr>
          <p:nvPr>
            <p:ph type="title"/>
          </p:nvPr>
        </p:nvSpPr>
        <p:spPr/>
        <p:txBody>
          <a:bodyPr/>
          <a:lstStyle/>
          <a:p>
            <a:r>
              <a:rPr lang="en-US"/>
              <a:t>Click to edit Master title style</a:t>
            </a:r>
          </a:p>
        </p:txBody>
      </p:sp>
      <p:sp>
        <p:nvSpPr>
          <p:cNvPr id="6" name="Footer Placeholder 5"/>
          <p:cNvSpPr>
            <a:spLocks noGrp="1"/>
          </p:cNvSpPr>
          <p:nvPr>
            <p:ph type="ftr" sz="quarter" idx="11"/>
          </p:nvPr>
        </p:nvSpPr>
        <p:spPr/>
        <p:txBody>
          <a:bodyPr/>
          <a:lstStyle/>
          <a:p>
            <a:r>
              <a:rPr lang="en-US"/>
              <a:t>Confidential – For Internal Use Only. Not for Promotion.</a:t>
            </a:r>
          </a:p>
        </p:txBody>
      </p:sp>
      <p:sp>
        <p:nvSpPr>
          <p:cNvPr id="10" name="Slide Number Placeholder 9"/>
          <p:cNvSpPr>
            <a:spLocks noGrp="1"/>
          </p:cNvSpPr>
          <p:nvPr>
            <p:ph type="sldNum" sz="quarter" idx="12"/>
          </p:nvPr>
        </p:nvSpPr>
        <p:spPr/>
        <p:txBody>
          <a:bodyPr/>
          <a:lstStyle/>
          <a:p>
            <a:fld id="{4BEAA09E-D67E-864E-8466-C38E88600C4F}" type="slidenum">
              <a:rPr lang="en-US" smtClean="0"/>
              <a:pPr/>
              <a:t>‹#›</a:t>
            </a:fld>
            <a:endParaRPr lang="en-US"/>
          </a:p>
        </p:txBody>
      </p:sp>
    </p:spTree>
    <p:extLst>
      <p:ext uri="{BB962C8B-B14F-4D97-AF65-F5344CB8AC3E}">
        <p14:creationId xmlns:p14="http://schemas.microsoft.com/office/powerpoint/2010/main" val="883217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 2 Column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6BAE6AD-B7D4-B04A-86FE-7779FC9A234F}"/>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3" name="Title 2"/>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0"/>
          </p:nvPr>
        </p:nvSpPr>
        <p:spPr>
          <a:xfrm>
            <a:off x="609599" y="1751352"/>
            <a:ext cx="5394960" cy="433298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1"/>
          </p:nvPr>
        </p:nvSpPr>
        <p:spPr>
          <a:xfrm>
            <a:off x="6144726" y="1743073"/>
            <a:ext cx="5394960" cy="43412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11"/>
          <p:cNvSpPr>
            <a:spLocks noGrp="1"/>
          </p:cNvSpPr>
          <p:nvPr>
            <p:ph type="ftr" sz="quarter" idx="12"/>
          </p:nvPr>
        </p:nvSpPr>
        <p:spPr/>
        <p:txBody>
          <a:bodyPr/>
          <a:lstStyle/>
          <a:p>
            <a:r>
              <a:rPr lang="en-US"/>
              <a:t>Confidential – For Internal Use Only. Not for Promotion.</a:t>
            </a:r>
          </a:p>
        </p:txBody>
      </p:sp>
      <p:sp>
        <p:nvSpPr>
          <p:cNvPr id="13" name="Slide Number Placeholder 12"/>
          <p:cNvSpPr>
            <a:spLocks noGrp="1"/>
          </p:cNvSpPr>
          <p:nvPr>
            <p:ph type="sldNum" sz="quarter" idx="13"/>
          </p:nvPr>
        </p:nvSpPr>
        <p:spPr/>
        <p:txBody>
          <a:bodyPr/>
          <a:lstStyle/>
          <a:p>
            <a:fld id="{4BEAA09E-D67E-864E-8466-C38E88600C4F}" type="slidenum">
              <a:rPr lang="en-US" smtClean="0"/>
              <a:pPr/>
              <a:t>‹#›</a:t>
            </a:fld>
            <a:endParaRPr lang="en-US"/>
          </a:p>
        </p:txBody>
      </p:sp>
    </p:spTree>
    <p:extLst>
      <p:ext uri="{BB962C8B-B14F-4D97-AF65-F5344CB8AC3E}">
        <p14:creationId xmlns:p14="http://schemas.microsoft.com/office/powerpoint/2010/main" val="27062960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 3 Column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6BAE6AD-B7D4-B04A-86FE-7779FC9A234F}"/>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8" name="Content Placeholder 7">
            <a:extLst>
              <a:ext uri="{FF2B5EF4-FFF2-40B4-BE49-F238E27FC236}">
                <a16:creationId xmlns:a16="http://schemas.microsoft.com/office/drawing/2014/main" id="{6CD8113E-1FCA-604A-96E5-3BF77C5AC38C}"/>
              </a:ext>
            </a:extLst>
          </p:cNvPr>
          <p:cNvSpPr>
            <a:spLocks noGrp="1"/>
          </p:cNvSpPr>
          <p:nvPr>
            <p:ph sz="quarter" idx="13"/>
          </p:nvPr>
        </p:nvSpPr>
        <p:spPr>
          <a:xfrm>
            <a:off x="577517" y="1509486"/>
            <a:ext cx="3516658" cy="4662715"/>
          </a:xfrm>
          <a:prstGeom prst="rect">
            <a:avLst/>
          </a:prstGeom>
        </p:spPr>
        <p:txBody>
          <a:bodyPr/>
          <a:lstStyle>
            <a:lvl1pPr>
              <a:lnSpc>
                <a:spcPct val="100000"/>
              </a:lnSpc>
              <a:spcAft>
                <a:spcPts val="600"/>
              </a:spcAft>
              <a:defRPr>
                <a:solidFill>
                  <a:schemeClr val="tx1"/>
                </a:solidFill>
              </a:defRPr>
            </a:lvl1pPr>
            <a:lvl2pPr marL="15875" indent="0">
              <a:lnSpc>
                <a:spcPct val="100000"/>
              </a:lnSpc>
              <a:spcAft>
                <a:spcPts val="600"/>
              </a:spcAft>
              <a:buNone/>
              <a:tabLst/>
              <a:defRPr sz="1800" b="0">
                <a:solidFill>
                  <a:schemeClr val="tx1"/>
                </a:solidFill>
              </a:defRPr>
            </a:lvl2pPr>
            <a:lvl3pPr marL="287338" indent="-169863">
              <a:lnSpc>
                <a:spcPct val="100000"/>
              </a:lnSpc>
              <a:spcAft>
                <a:spcPts val="600"/>
              </a:spcAft>
              <a:tabLst/>
              <a:defRPr sz="1600">
                <a:solidFill>
                  <a:schemeClr val="tx1"/>
                </a:solidFill>
              </a:defRPr>
            </a:lvl3pPr>
            <a:lvl4pPr marL="693738" indent="-169863">
              <a:lnSpc>
                <a:spcPct val="100000"/>
              </a:lnSpc>
              <a:spcAft>
                <a:spcPts val="600"/>
              </a:spcAft>
              <a:tabLst/>
              <a:defRPr sz="1400">
                <a:solidFill>
                  <a:schemeClr val="tx1"/>
                </a:solidFill>
              </a:defRPr>
            </a:lvl4pPr>
            <a:lvl5pPr>
              <a:lnSpc>
                <a:spcPct val="11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11" name="Content Placeholder 7">
            <a:extLst>
              <a:ext uri="{FF2B5EF4-FFF2-40B4-BE49-F238E27FC236}">
                <a16:creationId xmlns:a16="http://schemas.microsoft.com/office/drawing/2014/main" id="{A0CAA9C4-E772-E443-A2A4-0F2D14E98910}"/>
              </a:ext>
            </a:extLst>
          </p:cNvPr>
          <p:cNvSpPr>
            <a:spLocks noGrp="1"/>
          </p:cNvSpPr>
          <p:nvPr>
            <p:ph sz="quarter" idx="14"/>
          </p:nvPr>
        </p:nvSpPr>
        <p:spPr>
          <a:xfrm>
            <a:off x="4305588" y="1509486"/>
            <a:ext cx="3516658" cy="4662715"/>
          </a:xfrm>
          <a:prstGeom prst="rect">
            <a:avLst/>
          </a:prstGeom>
        </p:spPr>
        <p:txBody>
          <a:bodyPr/>
          <a:lstStyle>
            <a:lvl1pPr>
              <a:lnSpc>
                <a:spcPct val="100000"/>
              </a:lnSpc>
              <a:spcAft>
                <a:spcPts val="600"/>
              </a:spcAft>
              <a:defRPr>
                <a:solidFill>
                  <a:schemeClr val="tx1"/>
                </a:solidFill>
              </a:defRPr>
            </a:lvl1pPr>
            <a:lvl2pPr marL="15875" indent="0">
              <a:lnSpc>
                <a:spcPct val="100000"/>
              </a:lnSpc>
              <a:spcAft>
                <a:spcPts val="600"/>
              </a:spcAft>
              <a:buNone/>
              <a:tabLst/>
              <a:defRPr sz="1800" b="0">
                <a:solidFill>
                  <a:schemeClr val="tx1"/>
                </a:solidFill>
              </a:defRPr>
            </a:lvl2pPr>
            <a:lvl3pPr marL="287338" indent="-169863">
              <a:lnSpc>
                <a:spcPct val="100000"/>
              </a:lnSpc>
              <a:spcAft>
                <a:spcPts val="600"/>
              </a:spcAft>
              <a:tabLst/>
              <a:defRPr sz="1600">
                <a:solidFill>
                  <a:schemeClr val="tx1"/>
                </a:solidFill>
              </a:defRPr>
            </a:lvl3pPr>
            <a:lvl4pPr marL="693738" indent="-169863">
              <a:lnSpc>
                <a:spcPct val="100000"/>
              </a:lnSpc>
              <a:spcAft>
                <a:spcPts val="600"/>
              </a:spcAft>
              <a:tabLst/>
              <a:defRPr sz="1400">
                <a:solidFill>
                  <a:schemeClr val="tx1"/>
                </a:solidFill>
              </a:defRPr>
            </a:lvl4pPr>
            <a:lvl5pPr>
              <a:lnSpc>
                <a:spcPct val="11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15" name="Content Placeholder 7">
            <a:extLst>
              <a:ext uri="{FF2B5EF4-FFF2-40B4-BE49-F238E27FC236}">
                <a16:creationId xmlns:a16="http://schemas.microsoft.com/office/drawing/2014/main" id="{CC246391-91B4-BC47-A6BA-88CFDDCA116C}"/>
              </a:ext>
            </a:extLst>
          </p:cNvPr>
          <p:cNvSpPr>
            <a:spLocks noGrp="1"/>
          </p:cNvSpPr>
          <p:nvPr>
            <p:ph sz="quarter" idx="18"/>
          </p:nvPr>
        </p:nvSpPr>
        <p:spPr>
          <a:xfrm>
            <a:off x="8033658" y="1509486"/>
            <a:ext cx="3516658" cy="4662715"/>
          </a:xfrm>
          <a:prstGeom prst="rect">
            <a:avLst/>
          </a:prstGeom>
        </p:spPr>
        <p:txBody>
          <a:bodyPr/>
          <a:lstStyle>
            <a:lvl1pPr>
              <a:lnSpc>
                <a:spcPct val="100000"/>
              </a:lnSpc>
              <a:spcAft>
                <a:spcPts val="600"/>
              </a:spcAft>
              <a:defRPr>
                <a:solidFill>
                  <a:schemeClr val="tx1"/>
                </a:solidFill>
              </a:defRPr>
            </a:lvl1pPr>
            <a:lvl2pPr marL="15875" indent="0">
              <a:lnSpc>
                <a:spcPct val="100000"/>
              </a:lnSpc>
              <a:spcAft>
                <a:spcPts val="600"/>
              </a:spcAft>
              <a:buNone/>
              <a:tabLst/>
              <a:defRPr sz="1800" b="0">
                <a:solidFill>
                  <a:schemeClr val="tx1"/>
                </a:solidFill>
              </a:defRPr>
            </a:lvl2pPr>
            <a:lvl3pPr marL="287338" indent="-169863">
              <a:lnSpc>
                <a:spcPct val="100000"/>
              </a:lnSpc>
              <a:spcAft>
                <a:spcPts val="600"/>
              </a:spcAft>
              <a:tabLst/>
              <a:defRPr sz="1600">
                <a:solidFill>
                  <a:schemeClr val="tx1"/>
                </a:solidFill>
              </a:defRPr>
            </a:lvl3pPr>
            <a:lvl4pPr marL="693738" indent="-169863">
              <a:lnSpc>
                <a:spcPct val="100000"/>
              </a:lnSpc>
              <a:spcAft>
                <a:spcPts val="600"/>
              </a:spcAft>
              <a:tabLst/>
              <a:defRPr sz="1400">
                <a:solidFill>
                  <a:schemeClr val="tx1"/>
                </a:solidFill>
              </a:defRPr>
            </a:lvl4pPr>
            <a:lvl5pPr>
              <a:lnSpc>
                <a:spcPct val="11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3" name="Title 2"/>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9"/>
          </p:nvPr>
        </p:nvSpPr>
        <p:spPr/>
        <p:txBody>
          <a:bodyPr/>
          <a:lstStyle/>
          <a:p>
            <a:r>
              <a:rPr lang="en-US"/>
              <a:t>Confidential – For Internal Use Only. Not for Promotion.</a:t>
            </a:r>
          </a:p>
        </p:txBody>
      </p:sp>
      <p:sp>
        <p:nvSpPr>
          <p:cNvPr id="5" name="Slide Number Placeholder 4"/>
          <p:cNvSpPr>
            <a:spLocks noGrp="1"/>
          </p:cNvSpPr>
          <p:nvPr>
            <p:ph type="sldNum" sz="quarter" idx="20"/>
          </p:nvPr>
        </p:nvSpPr>
        <p:spPr/>
        <p:txBody>
          <a:bodyPr/>
          <a:lstStyle/>
          <a:p>
            <a:fld id="{4BEAA09E-D67E-864E-8466-C38E88600C4F}" type="slidenum">
              <a:rPr lang="en-US" smtClean="0"/>
              <a:pPr/>
              <a:t>‹#›</a:t>
            </a:fld>
            <a:endParaRPr lang="en-US"/>
          </a:p>
        </p:txBody>
      </p:sp>
    </p:spTree>
    <p:extLst>
      <p:ext uri="{BB962C8B-B14F-4D97-AF65-F5344CB8AC3E}">
        <p14:creationId xmlns:p14="http://schemas.microsoft.com/office/powerpoint/2010/main" val="24584310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Content">
    <p:spTree>
      <p:nvGrpSpPr>
        <p:cNvPr id="1" name=""/>
        <p:cNvGrpSpPr/>
        <p:nvPr/>
      </p:nvGrpSpPr>
      <p:grpSpPr>
        <a:xfrm>
          <a:off x="0" y="0"/>
          <a:ext cx="0" cy="0"/>
          <a:chOff x="0" y="0"/>
          <a:chExt cx="0" cy="0"/>
        </a:xfrm>
      </p:grpSpPr>
      <p:sp>
        <p:nvSpPr>
          <p:cNvPr id="11" name="Picture Placeholder 4">
            <a:extLst>
              <a:ext uri="{FF2B5EF4-FFF2-40B4-BE49-F238E27FC236}">
                <a16:creationId xmlns:a16="http://schemas.microsoft.com/office/drawing/2014/main" id="{F1022810-7811-7444-BF24-F7CE2AA9BA47}"/>
              </a:ext>
            </a:extLst>
          </p:cNvPr>
          <p:cNvSpPr>
            <a:spLocks noGrp="1"/>
          </p:cNvSpPr>
          <p:nvPr>
            <p:ph type="pic" sz="quarter" idx="10"/>
          </p:nvPr>
        </p:nvSpPr>
        <p:spPr>
          <a:xfrm>
            <a:off x="6095999" y="0"/>
            <a:ext cx="6095999" cy="6858000"/>
          </a:xfrm>
          <a:prstGeom prst="rect">
            <a:avLst/>
          </a:prstGeom>
          <a:solidFill>
            <a:schemeClr val="bg1"/>
          </a:solidFill>
        </p:spPr>
        <p:txBody>
          <a:bodyPr/>
          <a:lstStyle/>
          <a:p>
            <a:endParaRPr lang="en-US"/>
          </a:p>
        </p:txBody>
      </p:sp>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4952427" cy="987019"/>
          </a:xfrm>
          <a:prstGeom prst="rect">
            <a:avLst/>
          </a:prstGeom>
        </p:spPr>
        <p:txBody>
          <a:bodyPr/>
          <a:lstStyle>
            <a:lvl1pPr algn="l">
              <a:lnSpc>
                <a:spcPct val="80000"/>
              </a:lnSpc>
              <a:defRPr b="0" i="0">
                <a:solidFill>
                  <a:schemeClr val="accent1"/>
                </a:solidFill>
                <a:latin typeface="Trebuchet MS" panose="020B0703020202090204" pitchFamily="34" charset="0"/>
              </a:defRPr>
            </a:lvl1pPr>
          </a:lstStyle>
          <a:p>
            <a:r>
              <a:rPr lang="en-US"/>
              <a:t>Click to edit master title style</a:t>
            </a:r>
          </a:p>
        </p:txBody>
      </p:sp>
      <p:sp>
        <p:nvSpPr>
          <p:cNvPr id="8" name="Content Placeholder 7">
            <a:extLst>
              <a:ext uri="{FF2B5EF4-FFF2-40B4-BE49-F238E27FC236}">
                <a16:creationId xmlns:a16="http://schemas.microsoft.com/office/drawing/2014/main" id="{6CD8113E-1FCA-604A-96E5-3BF77C5AC38C}"/>
              </a:ext>
            </a:extLst>
          </p:cNvPr>
          <p:cNvSpPr>
            <a:spLocks noGrp="1"/>
          </p:cNvSpPr>
          <p:nvPr>
            <p:ph sz="quarter" idx="13"/>
          </p:nvPr>
        </p:nvSpPr>
        <p:spPr>
          <a:xfrm>
            <a:off x="577516" y="1509486"/>
            <a:ext cx="4952427" cy="4662715"/>
          </a:xfrm>
          <a:prstGeom prst="rect">
            <a:avLst/>
          </a:prstGeom>
        </p:spPr>
        <p:txBody>
          <a:bodyPr/>
          <a:lstStyle>
            <a:lvl1pPr>
              <a:lnSpc>
                <a:spcPct val="100000"/>
              </a:lnSpc>
              <a:spcAft>
                <a:spcPts val="600"/>
              </a:spcAft>
              <a:defRPr>
                <a:solidFill>
                  <a:schemeClr val="tx1"/>
                </a:solidFill>
              </a:defRPr>
            </a:lvl1pPr>
            <a:lvl2pPr marL="15875" indent="0">
              <a:lnSpc>
                <a:spcPct val="100000"/>
              </a:lnSpc>
              <a:spcAft>
                <a:spcPts val="600"/>
              </a:spcAft>
              <a:buNone/>
              <a:tabLst/>
              <a:defRPr sz="1800" b="0">
                <a:solidFill>
                  <a:schemeClr val="tx1"/>
                </a:solidFill>
              </a:defRPr>
            </a:lvl2pPr>
            <a:lvl3pPr marL="287338" indent="-169863">
              <a:lnSpc>
                <a:spcPct val="100000"/>
              </a:lnSpc>
              <a:spcAft>
                <a:spcPts val="600"/>
              </a:spcAft>
              <a:tabLst/>
              <a:defRPr sz="1600">
                <a:solidFill>
                  <a:schemeClr val="tx1"/>
                </a:solidFill>
              </a:defRPr>
            </a:lvl3pPr>
            <a:lvl4pPr marL="693738" indent="-169863">
              <a:lnSpc>
                <a:spcPct val="100000"/>
              </a:lnSpc>
              <a:spcAft>
                <a:spcPts val="600"/>
              </a:spcAft>
              <a:tabLst/>
              <a:defRPr sz="1400">
                <a:solidFill>
                  <a:schemeClr val="tx1"/>
                </a:solidFill>
              </a:defRPr>
            </a:lvl4pPr>
            <a:lvl5pPr>
              <a:lnSpc>
                <a:spcPct val="110000"/>
              </a:lnSpc>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3" name="Footer Placeholder 2"/>
          <p:cNvSpPr>
            <a:spLocks noGrp="1"/>
          </p:cNvSpPr>
          <p:nvPr>
            <p:ph type="ftr" sz="quarter" idx="14"/>
          </p:nvPr>
        </p:nvSpPr>
        <p:spPr/>
        <p:txBody>
          <a:bodyPr/>
          <a:lstStyle/>
          <a:p>
            <a:r>
              <a:rPr lang="en-US"/>
              <a:t>Confidential – For Internal Use Only. Not for Promotion.</a:t>
            </a:r>
          </a:p>
        </p:txBody>
      </p:sp>
      <p:sp>
        <p:nvSpPr>
          <p:cNvPr id="4" name="Slide Number Placeholder 3"/>
          <p:cNvSpPr>
            <a:spLocks noGrp="1"/>
          </p:cNvSpPr>
          <p:nvPr>
            <p:ph type="sldNum" sz="quarter" idx="15"/>
          </p:nvPr>
        </p:nvSpPr>
        <p:spPr/>
        <p:txBody>
          <a:bodyPr/>
          <a:lstStyle/>
          <a:p>
            <a:fld id="{4BEAA09E-D67E-864E-8466-C38E88600C4F}" type="slidenum">
              <a:rPr lang="en-US" smtClean="0"/>
              <a:pPr/>
              <a:t>‹#›</a:t>
            </a:fld>
            <a:endParaRPr lang="en-US"/>
          </a:p>
        </p:txBody>
      </p:sp>
    </p:spTree>
    <p:extLst>
      <p:ext uri="{BB962C8B-B14F-4D97-AF65-F5344CB8AC3E}">
        <p14:creationId xmlns:p14="http://schemas.microsoft.com/office/powerpoint/2010/main" val="2768569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C50F3C"/>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43CA030-B9BB-F44B-87E8-9D88D615959F}"/>
              </a:ext>
            </a:extLst>
          </p:cNvPr>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B71CDD-03B6-5447-B8EF-BC2DD2AB7DD2}"/>
              </a:ext>
            </a:extLst>
          </p:cNvPr>
          <p:cNvSpPr>
            <a:spLocks noGrp="1"/>
          </p:cNvSpPr>
          <p:nvPr>
            <p:ph type="ctrTitle" hasCustomPrompt="1"/>
          </p:nvPr>
        </p:nvSpPr>
        <p:spPr>
          <a:xfrm>
            <a:off x="609600" y="1658249"/>
            <a:ext cx="10058400" cy="2387600"/>
          </a:xfrm>
          <a:prstGeom prst="rect">
            <a:avLst/>
          </a:prstGeom>
        </p:spPr>
        <p:txBody>
          <a:bodyPr anchor="b"/>
          <a:lstStyle>
            <a:lvl1pPr algn="l">
              <a:lnSpc>
                <a:spcPct val="80000"/>
              </a:lnSpc>
              <a:defRPr sz="5000" b="1" i="0" spc="0" baseline="0">
                <a:solidFill>
                  <a:schemeClr val="bg1"/>
                </a:solidFill>
                <a:latin typeface="Trebuchet MS" panose="020B070302020209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C3572D1E-ECF6-C04B-874C-31D977FFD310}"/>
              </a:ext>
            </a:extLst>
          </p:cNvPr>
          <p:cNvSpPr>
            <a:spLocks noGrp="1"/>
          </p:cNvSpPr>
          <p:nvPr>
            <p:ph type="subTitle" idx="1" hasCustomPrompt="1"/>
          </p:nvPr>
        </p:nvSpPr>
        <p:spPr>
          <a:xfrm>
            <a:off x="609600" y="4077886"/>
            <a:ext cx="10058400" cy="1655762"/>
          </a:xfrm>
          <a:prstGeom prst="rect">
            <a:avLst/>
          </a:prstGeom>
        </p:spPr>
        <p:txBody>
          <a:bodyPr anchor="t">
            <a:noAutofit/>
          </a:bodyPr>
          <a:lstStyle>
            <a:lvl1pPr marL="0" indent="0" algn="l">
              <a:lnSpc>
                <a:spcPct val="110000"/>
              </a:lnSpc>
              <a:buNone/>
              <a:defRPr sz="1500" b="0" i="0" kern="800" spc="300" baseline="0">
                <a:solidFill>
                  <a:schemeClr val="bg2">
                    <a:lumMod val="20000"/>
                    <a:lumOff val="80000"/>
                  </a:schemeClr>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1776B36C-1ADE-4B47-A218-99AEE676BE57}"/>
              </a:ext>
            </a:extLst>
          </p:cNvPr>
          <p:cNvPicPr>
            <a:picLocks noChangeAspect="1"/>
          </p:cNvPicPr>
          <p:nvPr userDrawn="1"/>
        </p:nvPicPr>
        <p:blipFill>
          <a:blip r:embed="rId2"/>
          <a:stretch>
            <a:fillRect/>
          </a:stretch>
        </p:blipFill>
        <p:spPr>
          <a:xfrm>
            <a:off x="11784591" y="6415616"/>
            <a:ext cx="196394" cy="261858"/>
          </a:xfrm>
          <a:prstGeom prst="rect">
            <a:avLst/>
          </a:prstGeom>
        </p:spPr>
      </p:pic>
      <p:pic>
        <p:nvPicPr>
          <p:cNvPr id="6" name="Picture 5">
            <a:extLst>
              <a:ext uri="{FF2B5EF4-FFF2-40B4-BE49-F238E27FC236}">
                <a16:creationId xmlns:a16="http://schemas.microsoft.com/office/drawing/2014/main" id="{2B0F7620-0E7C-AB48-9117-2E580F93F8F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3279" y="637899"/>
            <a:ext cx="1793826" cy="496752"/>
          </a:xfrm>
          <a:prstGeom prst="rect">
            <a:avLst/>
          </a:prstGeom>
        </p:spPr>
      </p:pic>
    </p:spTree>
    <p:extLst>
      <p:ext uri="{BB962C8B-B14F-4D97-AF65-F5344CB8AC3E}">
        <p14:creationId xmlns:p14="http://schemas.microsoft.com/office/powerpoint/2010/main" val="19437466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Grey - Footer">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2BF970B-3FB2-E84A-B70E-2F82C3C4236F}"/>
              </a:ext>
            </a:extLst>
          </p:cNvPr>
          <p:cNvSpPr/>
          <p:nvPr userDrawn="1"/>
        </p:nvSpPr>
        <p:spPr>
          <a:xfrm>
            <a:off x="1" y="1"/>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D6BAE6AD-B7D4-B04A-86FE-7779FC9A234F}"/>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2" name="Footer Placeholder 1"/>
          <p:cNvSpPr>
            <a:spLocks noGrp="1"/>
          </p:cNvSpPr>
          <p:nvPr>
            <p:ph type="ftr" sz="quarter" idx="10"/>
          </p:nvPr>
        </p:nvSpPr>
        <p:spPr/>
        <p:txBody>
          <a:bodyPr/>
          <a:lstStyle/>
          <a:p>
            <a:r>
              <a:rPr lang="en-US"/>
              <a:t>Confidential – For Internal Use Only. Not for Promotion.</a:t>
            </a:r>
          </a:p>
        </p:txBody>
      </p:sp>
      <p:sp>
        <p:nvSpPr>
          <p:cNvPr id="3" name="Slide Number Placeholder 2"/>
          <p:cNvSpPr>
            <a:spLocks noGrp="1"/>
          </p:cNvSpPr>
          <p:nvPr>
            <p:ph type="sldNum" sz="quarter" idx="11"/>
          </p:nvPr>
        </p:nvSpPr>
        <p:spPr/>
        <p:txBody>
          <a:bodyPr/>
          <a:lstStyle/>
          <a:p>
            <a:fld id="{4BEAA09E-D67E-864E-8466-C38E88600C4F}" type="slidenum">
              <a:rPr lang="en-US" smtClean="0"/>
              <a:pPr/>
              <a:t>‹#›</a:t>
            </a:fld>
            <a:endParaRPr lang="en-US"/>
          </a:p>
        </p:txBody>
      </p:sp>
    </p:spTree>
    <p:extLst>
      <p:ext uri="{BB962C8B-B14F-4D97-AF65-F5344CB8AC3E}">
        <p14:creationId xmlns:p14="http://schemas.microsoft.com/office/powerpoint/2010/main" val="9843821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 With Foot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50E1FAF-85CD-FA4B-81FE-A9FD82D22E2F}"/>
              </a:ext>
            </a:extLst>
          </p:cNvPr>
          <p:cNvSpPr>
            <a:spLocks noGrp="1"/>
          </p:cNvSpPr>
          <p:nvPr>
            <p:ph type="sldNum" sz="quarter" idx="12"/>
          </p:nvPr>
        </p:nvSpPr>
        <p:spPr/>
        <p:txBody>
          <a:bodyPr/>
          <a:lstStyle>
            <a:lvl1pPr>
              <a:defRPr>
                <a:solidFill>
                  <a:schemeClr val="tx1">
                    <a:lumMod val="40000"/>
                    <a:lumOff val="60000"/>
                  </a:schemeClr>
                </a:solidFill>
              </a:defRPr>
            </a:lvl1pPr>
          </a:lstStyle>
          <a:p>
            <a:fld id="{4BEAA09E-D67E-864E-8466-C38E88600C4F}" type="slidenum">
              <a:rPr lang="en-US" smtClean="0"/>
              <a:pPr/>
              <a:t>‹#›</a:t>
            </a:fld>
            <a:endParaRPr lang="en-US"/>
          </a:p>
        </p:txBody>
      </p:sp>
      <p:pic>
        <p:nvPicPr>
          <p:cNvPr id="5" name="Picture 4">
            <a:extLst>
              <a:ext uri="{FF2B5EF4-FFF2-40B4-BE49-F238E27FC236}">
                <a16:creationId xmlns:a16="http://schemas.microsoft.com/office/drawing/2014/main" id="{F7216341-DBB4-0D4B-B285-B706134D811C}"/>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2" name="Footer Placeholder 1"/>
          <p:cNvSpPr>
            <a:spLocks noGrp="1"/>
          </p:cNvSpPr>
          <p:nvPr>
            <p:ph type="ftr" sz="quarter" idx="13"/>
          </p:nvPr>
        </p:nvSpPr>
        <p:spPr/>
        <p:txBody>
          <a:bodyPr/>
          <a:lstStyle/>
          <a:p>
            <a:r>
              <a:rPr lang="en-US"/>
              <a:t>Confidential – For Internal Use Only. Not for Promotion.</a:t>
            </a:r>
          </a:p>
        </p:txBody>
      </p:sp>
    </p:spTree>
    <p:extLst>
      <p:ext uri="{BB962C8B-B14F-4D97-AF65-F5344CB8AC3E}">
        <p14:creationId xmlns:p14="http://schemas.microsoft.com/office/powerpoint/2010/main" val="26079538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d Background">
    <p:bg>
      <p:bgPr>
        <a:solidFill>
          <a:srgbClr val="C50F3C"/>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11732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ue Background">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27540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ck Background">
    <p:bg>
      <p:bgPr>
        <a:solidFill>
          <a:schemeClr val="accent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22525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a:t>Click to edit Master title style</a:t>
            </a:r>
          </a:p>
        </p:txBody>
      </p:sp>
      <p:sp>
        <p:nvSpPr>
          <p:cNvPr id="3" name="Content Placeholder 2"/>
          <p:cNvSpPr>
            <a:spLocks noGrp="1"/>
          </p:cNvSpPr>
          <p:nvPr>
            <p:ph idx="1"/>
          </p:nvPr>
        </p:nvSpPr>
        <p:spPr>
          <a:xfrm>
            <a:off x="304800" y="1447800"/>
            <a:ext cx="11582400" cy="4678363"/>
          </a:xfrm>
        </p:spPr>
        <p:txBody>
          <a:bodyPr/>
          <a:lstStyle>
            <a:lvl1pPr marL="274320" indent="-274320">
              <a:defRPr sz="2400">
                <a:solidFill>
                  <a:srgbClr val="000000"/>
                </a:solidFill>
              </a:defRPr>
            </a:lvl1pPr>
            <a:lvl2pPr>
              <a:defRPr sz="2400">
                <a:solidFill>
                  <a:srgbClr val="000000"/>
                </a:solidFill>
              </a:defRPr>
            </a:lvl2pPr>
            <a:lvl3pPr>
              <a:defRPr sz="2000">
                <a:solidFill>
                  <a:srgbClr val="000000"/>
                </a:solidFill>
              </a:defRPr>
            </a:lvl3pPr>
            <a:lvl4pPr>
              <a:defRPr sz="2000">
                <a:solidFill>
                  <a:srgbClr val="000000"/>
                </a:solidFill>
              </a:defRPr>
            </a:lvl4pPr>
            <a:lvl5pPr>
              <a:defRPr sz="16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1">
            <a:extLst>
              <a:ext uri="{FF2B5EF4-FFF2-40B4-BE49-F238E27FC236}">
                <a16:creationId xmlns:a16="http://schemas.microsoft.com/office/drawing/2014/main" id="{221F0B64-3941-BE47-A369-19787358EFD3}"/>
              </a:ext>
            </a:extLst>
          </p:cNvPr>
          <p:cNvSpPr>
            <a:spLocks noGrp="1"/>
          </p:cNvSpPr>
          <p:nvPr>
            <p:ph type="sldNum" sz="quarter" idx="4"/>
          </p:nvPr>
        </p:nvSpPr>
        <p:spPr>
          <a:xfrm>
            <a:off x="9158884" y="6454946"/>
            <a:ext cx="2844800" cy="365125"/>
          </a:xfrm>
          <a:prstGeom prst="rect">
            <a:avLst/>
          </a:prstGeom>
        </p:spPr>
        <p:txBody>
          <a:bodyPr vert="horz" lIns="91440" tIns="45720" rIns="91440" bIns="45720" rtlCol="0" anchor="ctr"/>
          <a:lstStyle>
            <a:lvl1pPr algn="r">
              <a:defRPr sz="800">
                <a:solidFill>
                  <a:srgbClr val="000000"/>
                </a:solidFill>
              </a:defRPr>
            </a:lvl1pPr>
          </a:lstStyle>
          <a:p>
            <a:fld id="{C56F65C3-23B5-4698-B522-33A710716E61}" type="slidenum">
              <a:rPr lang="en-US" smtClean="0"/>
              <a:pPr/>
              <a:t>‹#›</a:t>
            </a:fld>
            <a:endParaRPr lang="en-US"/>
          </a:p>
        </p:txBody>
      </p:sp>
    </p:spTree>
    <p:extLst>
      <p:ext uri="{BB962C8B-B14F-4D97-AF65-F5344CB8AC3E}">
        <p14:creationId xmlns:p14="http://schemas.microsoft.com/office/powerpoint/2010/main" val="32319186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B83B0-E2EE-78AC-E65E-CF7DE9DE0F8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5E77D1-D98C-6A47-6CA7-E0D4AC351CDD}"/>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8F6D02-15BB-A345-5D51-ACAF71AF346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1EA40F35-D40F-DF55-424D-4892CF89F6C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E01CC50-1B9C-26D8-FEA7-FBAB6952445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2400398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8AC92-7412-6BC7-908F-B3148DB4432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FAC3-BB24-2312-D40B-068D637CCD20}"/>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C694D4-9CEE-D1FB-9749-EB59196DDFC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C4022604-0737-5470-23D1-B9D132B458E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9F1A606-5CA5-9DDA-9C10-325362F73D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8974927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A40B1-24B0-2E37-B474-FA2ED063B99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73309B-21C2-8C10-E96E-B7ABBD4CBD43}"/>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C81E2A-ACFD-58E8-3789-D57C7E57799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3894BFA6-DF3A-ECD3-78AF-9F562354ED1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61EA6F8-8644-1259-159C-FE5C251DC0AB}"/>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9478237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B29F7-F617-F8E8-E9B1-10D09756A0F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BE2B0CC-E3E2-0C07-DA2A-7F6A859D2A5F}"/>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BE80F0-178D-4F64-2C72-F7C2DD9CBA29}"/>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4ADD08-280A-B326-2D67-A956CBC0FB02}"/>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39D57AA7-434E-78F6-FACF-3D9BA0E8A60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1EDA152-F8E1-8BB8-30A3-B80B47CA79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4228232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ey Point - Red 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E778F8C-30DF-F842-ADEE-52BB756B5D43}"/>
              </a:ext>
            </a:extLst>
          </p:cNvPr>
          <p:cNvSpPr/>
          <p:nvPr userDrawn="1"/>
        </p:nvSpPr>
        <p:spPr>
          <a:xfrm>
            <a:off x="1" y="1"/>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prstGeom prst="rect">
            <a:avLst/>
          </a:prstGeom>
          <a:ln w="3175">
            <a:noFill/>
          </a:ln>
        </p:spPr>
        <p:txBody>
          <a:bodyPr anchor="ctr"/>
          <a:lstStyle>
            <a:lvl1pPr algn="ctr">
              <a:lnSpc>
                <a:spcPct val="100000"/>
              </a:lnSpc>
              <a:defRPr sz="4500" b="1" i="0">
                <a:solidFill>
                  <a:schemeClr val="bg1"/>
                </a:solidFill>
                <a:latin typeface="Trebuchet MS" panose="020B0703020202090204" pitchFamily="34" charset="0"/>
              </a:defRPr>
            </a:lvl1pPr>
          </a:lstStyle>
          <a:p>
            <a:r>
              <a:rPr lang="en-US"/>
              <a:t>Click to edit master title style</a:t>
            </a:r>
          </a:p>
        </p:txBody>
      </p:sp>
      <p:pic>
        <p:nvPicPr>
          <p:cNvPr id="8" name="Picture 7">
            <a:extLst>
              <a:ext uri="{FF2B5EF4-FFF2-40B4-BE49-F238E27FC236}">
                <a16:creationId xmlns:a16="http://schemas.microsoft.com/office/drawing/2014/main" id="{E531A395-5299-7D44-A1C5-492B77DA57BE}"/>
              </a:ext>
            </a:extLst>
          </p:cNvPr>
          <p:cNvPicPr>
            <a:picLocks noChangeAspect="1"/>
          </p:cNvPicPr>
          <p:nvPr userDrawn="1"/>
        </p:nvPicPr>
        <p:blipFill>
          <a:blip r:embed="rId2"/>
          <a:stretch>
            <a:fillRect/>
          </a:stretch>
        </p:blipFill>
        <p:spPr>
          <a:xfrm>
            <a:off x="11784591" y="6415616"/>
            <a:ext cx="196394" cy="261858"/>
          </a:xfrm>
          <a:prstGeom prst="rect">
            <a:avLst/>
          </a:prstGeom>
        </p:spPr>
      </p:pic>
    </p:spTree>
    <p:extLst>
      <p:ext uri="{BB962C8B-B14F-4D97-AF65-F5344CB8AC3E}">
        <p14:creationId xmlns:p14="http://schemas.microsoft.com/office/powerpoint/2010/main" val="152595625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30F0A-A38B-0A18-3A3E-153AD2155FD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03A6A173-1012-6BDC-1F7D-9FCC6FFD972A}"/>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75FDF6-E93D-72CF-A749-4504AC9147BF}"/>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A3217FB-CEFC-F3B8-15B4-2952D79AADF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C724F0-572B-6369-6F4D-FB49957ABCB8}"/>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98074E-0D2D-D56A-F0BF-24B69716F19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8" name="Footer Placeholder 7">
            <a:extLst>
              <a:ext uri="{FF2B5EF4-FFF2-40B4-BE49-F238E27FC236}">
                <a16:creationId xmlns:a16="http://schemas.microsoft.com/office/drawing/2014/main" id="{B177C139-AAEF-D701-B0B7-14F799DFA56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7D4F56AC-07FD-E3B9-0090-387045442CE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7084197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59B62-17E4-5A51-2A39-52518537506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B0111855-C35F-EABF-FDB4-6B201819FC6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4" name="Footer Placeholder 3">
            <a:extLst>
              <a:ext uri="{FF2B5EF4-FFF2-40B4-BE49-F238E27FC236}">
                <a16:creationId xmlns:a16="http://schemas.microsoft.com/office/drawing/2014/main" id="{7EDEAFBE-9AD7-87C8-B485-03FE9A1B2E9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426A76D0-4E96-C564-680E-7B80F315AAF5}"/>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4039442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6AF5C0-A718-029E-375E-59C0DDCDE834}"/>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3" name="Footer Placeholder 2">
            <a:extLst>
              <a:ext uri="{FF2B5EF4-FFF2-40B4-BE49-F238E27FC236}">
                <a16:creationId xmlns:a16="http://schemas.microsoft.com/office/drawing/2014/main" id="{E83D3296-CF4C-6CCD-FA0E-F0BA94F40EA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08D0510-223F-34A7-83C3-F2A64ED65969}"/>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3872636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DFC26-DB88-48A9-F564-DF196226595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428BA2-443F-0455-6695-4795317BC6E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7F6511-081E-D606-64E7-8EEF21009E2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22CBBD-758D-881C-105E-20AAD62DD47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2D7D13A2-A921-366A-094A-8A2E92430F3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BB33D45-CE21-1BFA-E8BD-704D6EE10C84}"/>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2744339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6B0B7-5AFC-93AA-C3F7-4B20025CCF0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4BBF63-7719-D025-5910-C2781D0C9CBF}"/>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68E296-F962-9F77-9AE8-57CB4C4CA3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0D810B-CFA9-3756-C110-C2F16C5119FD}"/>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6" name="Footer Placeholder 5">
            <a:extLst>
              <a:ext uri="{FF2B5EF4-FFF2-40B4-BE49-F238E27FC236}">
                <a16:creationId xmlns:a16="http://schemas.microsoft.com/office/drawing/2014/main" id="{BEBB1345-0D56-6F33-8CF9-6A454256480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83A13C9-C686-A9BB-1A11-03EF9698E022}"/>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75957627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9353B-5554-B891-D607-2DBE5011B79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813115-7707-EA2E-682F-9F85EC2E4988}"/>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4D154A-A514-5D63-2C64-90F86C8B10F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374538A1-B2FE-C27A-AFFB-7AA2ACB4553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9E1775F-D386-D6FB-EAEA-1798DA1D8B3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75366528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597C3D-E79F-5B16-075F-F37AA3906A99}"/>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D5811D-0E72-9061-60D4-9516A151EEB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AA037D-88DD-A18D-E251-1FD48B71BA08}"/>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9/5/25</a:t>
            </a:fld>
            <a:endParaRPr lang="en-US"/>
          </a:p>
        </p:txBody>
      </p:sp>
      <p:sp>
        <p:nvSpPr>
          <p:cNvPr id="5" name="Footer Placeholder 4">
            <a:extLst>
              <a:ext uri="{FF2B5EF4-FFF2-40B4-BE49-F238E27FC236}">
                <a16:creationId xmlns:a16="http://schemas.microsoft.com/office/drawing/2014/main" id="{25334C13-E6AF-CA13-E1C4-65D17459FDE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73601C1-ADBF-454E-95E3-E20810C96E7A}"/>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396748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ey Point - Blue 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E778F8C-30DF-F842-ADEE-52BB756B5D43}"/>
              </a:ext>
            </a:extLst>
          </p:cNvPr>
          <p:cNvSpPr/>
          <p:nvPr userDrawn="1"/>
        </p:nvSpPr>
        <p:spPr>
          <a:xfrm>
            <a:off x="1" y="1"/>
            <a:ext cx="12192000" cy="6858000"/>
          </a:xfrm>
          <a:prstGeom prst="rect">
            <a:avLst/>
          </a:prstGeom>
          <a:solidFill>
            <a:srgbClr val="2036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prstGeom prst="rect">
            <a:avLst/>
          </a:prstGeom>
          <a:ln w="3175">
            <a:noFill/>
          </a:ln>
        </p:spPr>
        <p:txBody>
          <a:bodyPr anchor="ctr"/>
          <a:lstStyle>
            <a:lvl1pPr algn="ctr">
              <a:lnSpc>
                <a:spcPct val="100000"/>
              </a:lnSpc>
              <a:defRPr sz="4500" b="1" i="0">
                <a:solidFill>
                  <a:schemeClr val="bg1"/>
                </a:solidFill>
                <a:latin typeface="Trebuchet MS" panose="020B0703020202090204" pitchFamily="34" charset="0"/>
              </a:defRPr>
            </a:lvl1pPr>
          </a:lstStyle>
          <a:p>
            <a:r>
              <a:rPr lang="en-US"/>
              <a:t>Click to edit master title style</a:t>
            </a:r>
          </a:p>
        </p:txBody>
      </p:sp>
      <p:pic>
        <p:nvPicPr>
          <p:cNvPr id="8" name="Picture 7">
            <a:extLst>
              <a:ext uri="{FF2B5EF4-FFF2-40B4-BE49-F238E27FC236}">
                <a16:creationId xmlns:a16="http://schemas.microsoft.com/office/drawing/2014/main" id="{E531A395-5299-7D44-A1C5-492B77DA57BE}"/>
              </a:ext>
            </a:extLst>
          </p:cNvPr>
          <p:cNvPicPr>
            <a:picLocks noChangeAspect="1"/>
          </p:cNvPicPr>
          <p:nvPr userDrawn="1"/>
        </p:nvPicPr>
        <p:blipFill>
          <a:blip r:embed="rId2"/>
          <a:stretch>
            <a:fillRect/>
          </a:stretch>
        </p:blipFill>
        <p:spPr>
          <a:xfrm>
            <a:off x="11784591" y="6415616"/>
            <a:ext cx="196394" cy="261858"/>
          </a:xfrm>
          <a:prstGeom prst="rect">
            <a:avLst/>
          </a:prstGeom>
        </p:spPr>
      </p:pic>
    </p:spTree>
    <p:extLst>
      <p:ext uri="{BB962C8B-B14F-4D97-AF65-F5344CB8AC3E}">
        <p14:creationId xmlns:p14="http://schemas.microsoft.com/office/powerpoint/2010/main" val="1683968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Point - Red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E778F8C-30DF-F842-ADEE-52BB756B5D43}"/>
              </a:ext>
            </a:extLst>
          </p:cNvPr>
          <p:cNvSpPr/>
          <p:nvPr userDrawn="1"/>
        </p:nvSpPr>
        <p:spPr>
          <a:xfrm>
            <a:off x="1" y="1"/>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prstGeom prst="rect">
            <a:avLst/>
          </a:prstGeom>
          <a:ln w="3175">
            <a:noFill/>
          </a:ln>
        </p:spPr>
        <p:txBody>
          <a:bodyPr anchor="ctr"/>
          <a:lstStyle>
            <a:lvl1pPr algn="ctr">
              <a:lnSpc>
                <a:spcPct val="100000"/>
              </a:lnSpc>
              <a:defRPr sz="4500" b="1" i="0">
                <a:solidFill>
                  <a:srgbClr val="C50F3C"/>
                </a:solidFill>
                <a:latin typeface="Trebuchet MS" panose="020B0703020202090204" pitchFamily="34" charset="0"/>
              </a:defRPr>
            </a:lvl1pPr>
          </a:lstStyle>
          <a:p>
            <a:r>
              <a:rPr lang="en-US"/>
              <a:t>Click to edit master title style</a:t>
            </a:r>
          </a:p>
        </p:txBody>
      </p:sp>
      <p:pic>
        <p:nvPicPr>
          <p:cNvPr id="5" name="Picture 4">
            <a:extLst>
              <a:ext uri="{FF2B5EF4-FFF2-40B4-BE49-F238E27FC236}">
                <a16:creationId xmlns:a16="http://schemas.microsoft.com/office/drawing/2014/main" id="{E4C15627-71F4-D94E-9E76-16A5E0A7B8EE}"/>
              </a:ext>
            </a:extLst>
          </p:cNvPr>
          <p:cNvPicPr>
            <a:picLocks noChangeAspect="1"/>
          </p:cNvPicPr>
          <p:nvPr userDrawn="1"/>
        </p:nvPicPr>
        <p:blipFill>
          <a:blip r:embed="rId2"/>
          <a:stretch>
            <a:fillRect/>
          </a:stretch>
        </p:blipFill>
        <p:spPr>
          <a:xfrm>
            <a:off x="11765651" y="6408817"/>
            <a:ext cx="206592" cy="275456"/>
          </a:xfrm>
          <a:prstGeom prst="rect">
            <a:avLst/>
          </a:prstGeom>
        </p:spPr>
      </p:pic>
    </p:spTree>
    <p:extLst>
      <p:ext uri="{BB962C8B-B14F-4D97-AF65-F5344CB8AC3E}">
        <p14:creationId xmlns:p14="http://schemas.microsoft.com/office/powerpoint/2010/main" val="3799106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 Point - Blue Tex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E778F8C-30DF-F842-ADEE-52BB756B5D43}"/>
              </a:ext>
            </a:extLst>
          </p:cNvPr>
          <p:cNvSpPr/>
          <p:nvPr userDrawn="1"/>
        </p:nvSpPr>
        <p:spPr>
          <a:xfrm>
            <a:off x="1" y="1"/>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prstGeom prst="rect">
            <a:avLst/>
          </a:prstGeom>
          <a:ln w="3175">
            <a:noFill/>
          </a:ln>
        </p:spPr>
        <p:txBody>
          <a:bodyPr anchor="ctr"/>
          <a:lstStyle>
            <a:lvl1pPr algn="ctr">
              <a:lnSpc>
                <a:spcPct val="100000"/>
              </a:lnSpc>
              <a:defRPr sz="4500" b="1" i="0">
                <a:solidFill>
                  <a:schemeClr val="accent1"/>
                </a:solidFill>
                <a:latin typeface="Trebuchet MS" panose="020B0703020202090204" pitchFamily="34" charset="0"/>
              </a:defRPr>
            </a:lvl1pPr>
          </a:lstStyle>
          <a:p>
            <a:r>
              <a:rPr lang="en-US"/>
              <a:t>Click to edit master title style</a:t>
            </a:r>
          </a:p>
        </p:txBody>
      </p:sp>
      <p:pic>
        <p:nvPicPr>
          <p:cNvPr id="5" name="Picture 4">
            <a:extLst>
              <a:ext uri="{FF2B5EF4-FFF2-40B4-BE49-F238E27FC236}">
                <a16:creationId xmlns:a16="http://schemas.microsoft.com/office/drawing/2014/main" id="{E4C15627-71F4-D94E-9E76-16A5E0A7B8EE}"/>
              </a:ext>
            </a:extLst>
          </p:cNvPr>
          <p:cNvPicPr>
            <a:picLocks noChangeAspect="1"/>
          </p:cNvPicPr>
          <p:nvPr userDrawn="1"/>
        </p:nvPicPr>
        <p:blipFill>
          <a:blip r:embed="rId2"/>
          <a:stretch>
            <a:fillRect/>
          </a:stretch>
        </p:blipFill>
        <p:spPr>
          <a:xfrm>
            <a:off x="11765651" y="6408817"/>
            <a:ext cx="206592" cy="275456"/>
          </a:xfrm>
          <a:prstGeom prst="rect">
            <a:avLst/>
          </a:prstGeom>
        </p:spPr>
      </p:pic>
    </p:spTree>
    <p:extLst>
      <p:ext uri="{BB962C8B-B14F-4D97-AF65-F5344CB8AC3E}">
        <p14:creationId xmlns:p14="http://schemas.microsoft.com/office/powerpoint/2010/main" val="1465781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ey Point - Pictur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CF386F-4435-1E40-A8ED-AFFEAC3031C6}"/>
              </a:ext>
            </a:extLst>
          </p:cNvPr>
          <p:cNvSpPr>
            <a:spLocks noGrp="1"/>
          </p:cNvSpPr>
          <p:nvPr>
            <p:ph type="pic" sz="quarter" idx="13"/>
          </p:nvPr>
        </p:nvSpPr>
        <p:spPr>
          <a:xfrm>
            <a:off x="0" y="0"/>
            <a:ext cx="12192000" cy="6858000"/>
          </a:xfrm>
          <a:prstGeom prst="rect">
            <a:avLst/>
          </a:prstGeom>
        </p:spPr>
        <p:txBody>
          <a:bodyPr/>
          <a:lstStyle>
            <a:lvl1pPr marL="0" indent="0">
              <a:buNone/>
              <a:defRPr/>
            </a:lvl1pPr>
          </a:lstStyle>
          <a:p>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8200" y="3932482"/>
            <a:ext cx="10515600" cy="1895109"/>
          </a:xfrm>
          <a:prstGeom prst="rect">
            <a:avLst/>
          </a:prstGeom>
          <a:ln w="3175">
            <a:noFill/>
          </a:ln>
        </p:spPr>
        <p:txBody>
          <a:bodyPr anchor="ctr"/>
          <a:lstStyle>
            <a:lvl1pPr algn="ctr">
              <a:lnSpc>
                <a:spcPct val="80000"/>
              </a:lnSpc>
              <a:defRPr sz="5500" b="1" i="0" spc="300">
                <a:solidFill>
                  <a:schemeClr val="bg1"/>
                </a:solidFill>
                <a:effectLst>
                  <a:outerShdw blurRad="127000" dist="38100" dir="5400000" algn="t" rotWithShape="0">
                    <a:prstClr val="black"/>
                  </a:outerShdw>
                </a:effectLst>
                <a:latin typeface="Trebuchet MS" panose="020B0703020202090204" pitchFamily="34" charset="0"/>
              </a:defRPr>
            </a:lvl1pPr>
          </a:lstStyle>
          <a:p>
            <a:r>
              <a:rPr lang="en-US"/>
              <a:t>Click to edit master title style</a:t>
            </a:r>
          </a:p>
        </p:txBody>
      </p:sp>
      <p:pic>
        <p:nvPicPr>
          <p:cNvPr id="7" name="Picture 6">
            <a:extLst>
              <a:ext uri="{FF2B5EF4-FFF2-40B4-BE49-F238E27FC236}">
                <a16:creationId xmlns:a16="http://schemas.microsoft.com/office/drawing/2014/main" id="{833D4413-B16E-B048-AA99-4B9BAA9B49B6}"/>
              </a:ext>
            </a:extLst>
          </p:cNvPr>
          <p:cNvPicPr>
            <a:picLocks noChangeAspect="1"/>
          </p:cNvPicPr>
          <p:nvPr userDrawn="1"/>
        </p:nvPicPr>
        <p:blipFill>
          <a:blip r:embed="rId2"/>
          <a:stretch>
            <a:fillRect/>
          </a:stretch>
        </p:blipFill>
        <p:spPr>
          <a:xfrm>
            <a:off x="11784591" y="6415616"/>
            <a:ext cx="196394" cy="261858"/>
          </a:xfrm>
          <a:prstGeom prst="rect">
            <a:avLst/>
          </a:prstGeom>
        </p:spPr>
      </p:pic>
    </p:spTree>
    <p:extLst>
      <p:ext uri="{BB962C8B-B14F-4D97-AF65-F5344CB8AC3E}">
        <p14:creationId xmlns:p14="http://schemas.microsoft.com/office/powerpoint/2010/main" val="2822028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 Pictur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p:nvPr>
        </p:nvSpPr>
        <p:spPr>
          <a:xfrm>
            <a:off x="1" y="0"/>
            <a:ext cx="12191998" cy="6858000"/>
          </a:xfrm>
          <a:prstGeom prst="rect">
            <a:avLst/>
          </a:prstGeom>
        </p:spPr>
        <p:txBody>
          <a:bodyPr/>
          <a:lstStyle>
            <a:lvl1pPr marL="0" indent="0">
              <a:buNone/>
              <a:defRPr/>
            </a:lvl1pPr>
          </a:lstStyle>
          <a:p>
            <a:endParaRPr lang="en-US"/>
          </a:p>
        </p:txBody>
      </p:sp>
      <p:sp>
        <p:nvSpPr>
          <p:cNvPr id="8" name="Content Placeholder 2">
            <a:extLst>
              <a:ext uri="{FF2B5EF4-FFF2-40B4-BE49-F238E27FC236}">
                <a16:creationId xmlns:a16="http://schemas.microsoft.com/office/drawing/2014/main" id="{F33E1CBD-1A22-C34C-8DC4-474E34B2CDFB}"/>
              </a:ext>
            </a:extLst>
          </p:cNvPr>
          <p:cNvSpPr>
            <a:spLocks noGrp="1"/>
          </p:cNvSpPr>
          <p:nvPr>
            <p:ph sz="half" idx="1" hasCustomPrompt="1"/>
          </p:nvPr>
        </p:nvSpPr>
        <p:spPr>
          <a:xfrm>
            <a:off x="0" y="957364"/>
            <a:ext cx="5939883" cy="4943272"/>
          </a:xfrm>
          <a:prstGeom prst="rect">
            <a:avLst/>
          </a:prstGeom>
          <a:solidFill>
            <a:srgbClr val="C50F3C"/>
          </a:solidFill>
        </p:spPr>
        <p:txBody>
          <a:bodyPr lIns="914400" tIns="914400" rIns="914400" bIns="914400" anchor="ctr">
            <a:normAutofit/>
          </a:bodyPr>
          <a:lstStyle>
            <a:lvl1pPr marL="0" indent="0" algn="ctr">
              <a:lnSpc>
                <a:spcPct val="80000"/>
              </a:lnSpc>
              <a:buNone/>
              <a:defRPr sz="3200" b="1" i="0" spc="30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Tree>
    <p:extLst>
      <p:ext uri="{BB962C8B-B14F-4D97-AF65-F5344CB8AC3E}">
        <p14:creationId xmlns:p14="http://schemas.microsoft.com/office/powerpoint/2010/main" val="1391673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Lis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5C5E49E7-6ADE-DD40-AD32-5A28176B24BC}"/>
              </a:ext>
            </a:extLst>
          </p:cNvPr>
          <p:cNvSpPr/>
          <p:nvPr userDrawn="1"/>
        </p:nvSpPr>
        <p:spPr>
          <a:xfrm>
            <a:off x="4249783" y="0"/>
            <a:ext cx="7942218"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45C0A2E-84ED-694A-8D40-40A9466155D7}"/>
              </a:ext>
            </a:extLst>
          </p:cNvPr>
          <p:cNvSpPr/>
          <p:nvPr userDrawn="1"/>
        </p:nvSpPr>
        <p:spPr>
          <a:xfrm>
            <a:off x="0" y="0"/>
            <a:ext cx="424978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357187" y="1189899"/>
            <a:ext cx="3535407" cy="4351338"/>
          </a:xfrm>
          <a:prstGeom prst="rect">
            <a:avLst/>
          </a:prstGeom>
        </p:spPr>
        <p:txBody>
          <a:bodyPr anchor="ctr">
            <a:normAutofit/>
          </a:bodyPr>
          <a:lstStyle>
            <a:lvl1pPr marL="0" indent="0" algn="ctr">
              <a:lnSpc>
                <a:spcPct val="80000"/>
              </a:lnSpc>
              <a:buNone/>
              <a:defRPr sz="5000" b="1" i="0" spc="30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pic>
        <p:nvPicPr>
          <p:cNvPr id="8" name="Picture 7">
            <a:extLst>
              <a:ext uri="{FF2B5EF4-FFF2-40B4-BE49-F238E27FC236}">
                <a16:creationId xmlns:a16="http://schemas.microsoft.com/office/drawing/2014/main" id="{B9753706-DED6-894F-BE2A-F4DA16AF10A4}"/>
              </a:ext>
            </a:extLst>
          </p:cNvPr>
          <p:cNvPicPr>
            <a:picLocks noChangeAspect="1"/>
          </p:cNvPicPr>
          <p:nvPr userDrawn="1"/>
        </p:nvPicPr>
        <p:blipFill>
          <a:blip r:embed="rId2"/>
          <a:stretch>
            <a:fillRect/>
          </a:stretch>
        </p:blipFill>
        <p:spPr>
          <a:xfrm>
            <a:off x="11765651" y="6408817"/>
            <a:ext cx="206592" cy="275456"/>
          </a:xfrm>
          <a:prstGeom prst="rect">
            <a:avLst/>
          </a:prstGeom>
        </p:spPr>
      </p:pic>
      <p:sp>
        <p:nvSpPr>
          <p:cNvPr id="12" name="Text Placeholder 11">
            <a:extLst>
              <a:ext uri="{FF2B5EF4-FFF2-40B4-BE49-F238E27FC236}">
                <a16:creationId xmlns:a16="http://schemas.microsoft.com/office/drawing/2014/main" id="{CAEB27AF-DD57-7246-971E-7506C050812B}"/>
              </a:ext>
            </a:extLst>
          </p:cNvPr>
          <p:cNvSpPr>
            <a:spLocks noGrp="1"/>
          </p:cNvSpPr>
          <p:nvPr>
            <p:ph type="body" sz="quarter" idx="13" hasCustomPrompt="1"/>
          </p:nvPr>
        </p:nvSpPr>
        <p:spPr>
          <a:xfrm>
            <a:off x="4606972" y="1409700"/>
            <a:ext cx="7157992" cy="4666456"/>
          </a:xfrm>
          <a:prstGeom prst="rect">
            <a:avLst/>
          </a:prstGeom>
        </p:spPr>
        <p:txBody>
          <a:bodyPr anchor="t"/>
          <a:lstStyle>
            <a:lvl1pPr marL="457200" indent="-457200">
              <a:lnSpc>
                <a:spcPct val="110000"/>
              </a:lnSpc>
              <a:buFont typeface="+mj-lt"/>
              <a:buAutoNum type="arabicPeriod"/>
              <a:defRPr sz="2000">
                <a:solidFill>
                  <a:schemeClr val="tx1"/>
                </a:solidFill>
                <a:latin typeface="+mn-lt"/>
              </a:defRPr>
            </a:lvl1pPr>
            <a:lvl2pPr marL="800100" indent="-331788">
              <a:lnSpc>
                <a:spcPct val="110000"/>
              </a:lnSpc>
              <a:buFont typeface="+mj-lt"/>
              <a:buAutoNum type="alphaLcPeriod"/>
              <a:tabLst/>
              <a:defRPr sz="1800">
                <a:solidFill>
                  <a:schemeClr val="tx1"/>
                </a:solidFill>
                <a:latin typeface="+mn-lt"/>
              </a:defRPr>
            </a:lvl2pPr>
            <a:lvl3pPr marL="865188" indent="-342900">
              <a:buFont typeface="+mj-lt"/>
              <a:buAutoNum type="arabicPeriod"/>
              <a:defRPr/>
            </a:lvl3pPr>
            <a:lvl4pPr marL="1204913" indent="-342900">
              <a:buFont typeface="+mj-lt"/>
              <a:buAutoNum type="arabicPeriod"/>
              <a:defRPr/>
            </a:lvl4pPr>
            <a:lvl5pPr marL="1430338" indent="-228600">
              <a:buFont typeface="+mj-lt"/>
              <a:buAutoNum type="arabicPeriod"/>
              <a:defRPr/>
            </a:lvl5pPr>
          </a:lstStyle>
          <a:p>
            <a:pPr lvl="0"/>
            <a:r>
              <a:rPr lang="en-US"/>
              <a:t>Edit master text styles</a:t>
            </a:r>
          </a:p>
          <a:p>
            <a:pPr lvl="1"/>
            <a:r>
              <a:rPr lang="en-US"/>
              <a:t>Second level</a:t>
            </a:r>
          </a:p>
        </p:txBody>
      </p:sp>
      <p:sp>
        <p:nvSpPr>
          <p:cNvPr id="2" name="Footer Placeholder 1"/>
          <p:cNvSpPr>
            <a:spLocks noGrp="1"/>
          </p:cNvSpPr>
          <p:nvPr>
            <p:ph type="ftr" sz="quarter" idx="14"/>
          </p:nvPr>
        </p:nvSpPr>
        <p:spPr/>
        <p:txBody>
          <a:bodyPr/>
          <a:lstStyle/>
          <a:p>
            <a:r>
              <a:rPr lang="en-US"/>
              <a:t>Confidential – For Internal Use Only. Not for Promotion.</a:t>
            </a:r>
          </a:p>
        </p:txBody>
      </p:sp>
      <p:sp>
        <p:nvSpPr>
          <p:cNvPr id="4" name="Slide Number Placeholder 3"/>
          <p:cNvSpPr>
            <a:spLocks noGrp="1"/>
          </p:cNvSpPr>
          <p:nvPr>
            <p:ph type="sldNum" sz="quarter" idx="15"/>
          </p:nvPr>
        </p:nvSpPr>
        <p:spPr/>
        <p:txBody>
          <a:bodyPr/>
          <a:lstStyle/>
          <a:p>
            <a:fld id="{4BEAA09E-D67E-864E-8466-C38E88600C4F}" type="slidenum">
              <a:rPr lang="en-US" smtClean="0"/>
              <a:pPr/>
              <a:t>‹#›</a:t>
            </a:fld>
            <a:endParaRPr lang="en-US"/>
          </a:p>
        </p:txBody>
      </p:sp>
    </p:spTree>
    <p:extLst>
      <p:ext uri="{BB962C8B-B14F-4D97-AF65-F5344CB8AC3E}">
        <p14:creationId xmlns:p14="http://schemas.microsoft.com/office/powerpoint/2010/main" val="1102335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1.xml"/><Relationship Id="rId30"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image" Target="../media/image5.png"/><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2.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Footer Placeholder 8"/>
          <p:cNvSpPr>
            <a:spLocks noGrp="1"/>
          </p:cNvSpPr>
          <p:nvPr>
            <p:ph type="ftr" sz="quarter" idx="3"/>
          </p:nvPr>
        </p:nvSpPr>
        <p:spPr>
          <a:xfrm>
            <a:off x="7558905" y="6477183"/>
            <a:ext cx="4114800" cy="291492"/>
          </a:xfrm>
          <a:prstGeom prst="rect">
            <a:avLst/>
          </a:prstGeom>
        </p:spPr>
        <p:txBody>
          <a:bodyPr vert="horz" lIns="91440" tIns="45720" rIns="91440" bIns="45720" rtlCol="0" anchor="b"/>
          <a:lstStyle>
            <a:lvl1pPr algn="r">
              <a:defRPr sz="800">
                <a:solidFill>
                  <a:schemeClr val="bg2"/>
                </a:solidFill>
              </a:defRPr>
            </a:lvl1pPr>
          </a:lstStyle>
          <a:p>
            <a:r>
              <a:rPr lang="en-US"/>
              <a:t>Confidential – For Internal Use Only. Not for Promotion.</a:t>
            </a:r>
          </a:p>
        </p:txBody>
      </p:sp>
      <p:graphicFrame>
        <p:nvGraphicFramePr>
          <p:cNvPr id="5" name="Object 4" hidden="1">
            <a:extLst>
              <a:ext uri="{FF2B5EF4-FFF2-40B4-BE49-F238E27FC236}">
                <a16:creationId xmlns:a16="http://schemas.microsoft.com/office/drawing/2014/main" id="{86CB2D2B-1A4D-453C-820C-C7C641B0F1CA}"/>
              </a:ext>
            </a:extLst>
          </p:cNvPr>
          <p:cNvGraphicFramePr>
            <a:graphicFrameLocks noChangeAspect="1"/>
          </p:cNvGraphicFramePr>
          <p:nvPr userDrawn="1">
            <p:custDataLst>
              <p:tags r:id="rId27"/>
            </p:custDataLst>
            <p:extLst>
              <p:ext uri="{D42A27DB-BD31-4B8C-83A1-F6EECF244321}">
                <p14:modId xmlns:p14="http://schemas.microsoft.com/office/powerpoint/2010/main" val="173224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9" imgW="592" imgH="591" progId="TCLayout.ActiveDocument.1">
                  <p:embed/>
                </p:oleObj>
              </mc:Choice>
              <mc:Fallback>
                <p:oleObj name="think-cell Slide" r:id="rId29" imgW="592" imgH="591" progId="TCLayout.ActiveDocument.1">
                  <p:embed/>
                  <p:pic>
                    <p:nvPicPr>
                      <p:cNvPr id="5" name="Object 4" hidden="1">
                        <a:extLst>
                          <a:ext uri="{FF2B5EF4-FFF2-40B4-BE49-F238E27FC236}">
                            <a16:creationId xmlns:a16="http://schemas.microsoft.com/office/drawing/2014/main" id="{86CB2D2B-1A4D-453C-820C-C7C641B0F1CA}"/>
                          </a:ext>
                        </a:extLst>
                      </p:cNvPr>
                      <p:cNvPicPr/>
                      <p:nvPr/>
                    </p:nvPicPr>
                    <p:blipFill>
                      <a:blip r:embed="rId30"/>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999D1307-490B-497B-B49E-679EF84478A5}"/>
              </a:ext>
            </a:extLst>
          </p:cNvPr>
          <p:cNvSpPr/>
          <p:nvPr userDrawn="1">
            <p:custDataLst>
              <p:tags r:id="rId28"/>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3600" b="0" i="0" baseline="0">
              <a:latin typeface="Trebuchet MS" panose="020B0603020202020204" pitchFamily="34" charset="0"/>
              <a:ea typeface="+mj-ea"/>
              <a:sym typeface="Trebuchet MS" panose="020B0603020202020204" pitchFamily="34" charset="0"/>
            </a:endParaRPr>
          </a:p>
        </p:txBody>
      </p:sp>
      <p:sp>
        <p:nvSpPr>
          <p:cNvPr id="6" name="Slide Number Placeholder 5">
            <a:extLst>
              <a:ext uri="{FF2B5EF4-FFF2-40B4-BE49-F238E27FC236}">
                <a16:creationId xmlns:a16="http://schemas.microsoft.com/office/drawing/2014/main" id="{79CA8E2B-2B06-3049-8A99-94E0B3F727B7}"/>
              </a:ext>
            </a:extLst>
          </p:cNvPr>
          <p:cNvSpPr>
            <a:spLocks noGrp="1"/>
          </p:cNvSpPr>
          <p:nvPr>
            <p:ph type="sldNum" sz="quarter" idx="4"/>
          </p:nvPr>
        </p:nvSpPr>
        <p:spPr>
          <a:xfrm>
            <a:off x="211015" y="6442999"/>
            <a:ext cx="549561" cy="291492"/>
          </a:xfrm>
          <a:prstGeom prst="rect">
            <a:avLst/>
          </a:prstGeom>
        </p:spPr>
        <p:txBody>
          <a:bodyPr vert="horz" lIns="91440" tIns="45720" rIns="91440" bIns="45720" rtlCol="0" anchor="b"/>
          <a:lstStyle>
            <a:lvl1pPr algn="l">
              <a:defRPr sz="800" b="0" i="0">
                <a:solidFill>
                  <a:schemeClr val="bg2"/>
                </a:solidFill>
                <a:latin typeface="+mn-lt"/>
              </a:defRPr>
            </a:lvl1pPr>
          </a:lstStyle>
          <a:p>
            <a:fld id="{4BEAA09E-D67E-864E-8466-C38E88600C4F}" type="slidenum">
              <a:rPr lang="en-US" smtClean="0"/>
              <a:pPr/>
              <a:t>‹#›</a:t>
            </a:fld>
            <a:endParaRPr lang="en-US"/>
          </a:p>
        </p:txBody>
      </p:sp>
      <p:sp>
        <p:nvSpPr>
          <p:cNvPr id="10" name="Text Placeholder 9"/>
          <p:cNvSpPr>
            <a:spLocks noGrp="1"/>
          </p:cNvSpPr>
          <p:nvPr>
            <p:ph type="body" idx="1"/>
          </p:nvPr>
        </p:nvSpPr>
        <p:spPr>
          <a:xfrm>
            <a:off x="609600" y="1409700"/>
            <a:ext cx="10924674" cy="4351338"/>
          </a:xfrm>
          <a:prstGeom prst="rect">
            <a:avLst/>
          </a:prstGeom>
        </p:spPr>
        <p:txBody>
          <a:bodyPr vert="horz" lIns="91440" tIns="45720" rIns="91440" bIns="4572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Placeholder 11"/>
          <p:cNvSpPr>
            <a:spLocks noGrp="1"/>
          </p:cNvSpPr>
          <p:nvPr>
            <p:ph type="title"/>
          </p:nvPr>
        </p:nvSpPr>
        <p:spPr>
          <a:xfrm>
            <a:off x="609599" y="136731"/>
            <a:ext cx="10924675" cy="1093408"/>
          </a:xfrm>
          <a:prstGeom prst="rect">
            <a:avLst/>
          </a:prstGeom>
        </p:spPr>
        <p:txBody>
          <a:bodyPr vert="horz" lIns="91440" tIns="45720" rIns="91440" bIns="45720" rtlCol="0" anchor="b">
            <a:noAutofit/>
          </a:bodyPr>
          <a:lstStyle/>
          <a:p>
            <a:r>
              <a:rPr lang="en-US"/>
              <a:t>Click to edit Master title style</a:t>
            </a:r>
          </a:p>
        </p:txBody>
      </p:sp>
      <p:sp>
        <p:nvSpPr>
          <p:cNvPr id="2" name="Slide Number Placeholder 5">
            <a:extLst>
              <a:ext uri="{FF2B5EF4-FFF2-40B4-BE49-F238E27FC236}">
                <a16:creationId xmlns:a16="http://schemas.microsoft.com/office/drawing/2014/main" id="{A2C86067-9360-0AE5-22A3-18849359E5D6}"/>
              </a:ext>
            </a:extLst>
          </p:cNvPr>
          <p:cNvSpPr txBox="1">
            <a:spLocks/>
          </p:cNvSpPr>
          <p:nvPr userDrawn="1"/>
        </p:nvSpPr>
        <p:spPr>
          <a:xfrm>
            <a:off x="4700337" y="6577071"/>
            <a:ext cx="3132656"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dirty="0">
                <a:solidFill>
                  <a:srgbClr val="787A7E"/>
                </a:solidFill>
                <a:latin typeface="Trebuchet MS" panose="020B0703020202090204" pitchFamily="34" charset="0"/>
              </a:rPr>
              <a:t>External Use and Distribution </a:t>
            </a:r>
          </a:p>
          <a:p>
            <a:pPr algn="ctr"/>
            <a:r>
              <a:rPr lang="en-US" b="0" i="0" dirty="0">
                <a:solidFill>
                  <a:srgbClr val="787A7E"/>
                </a:solidFill>
                <a:effectLst/>
                <a:latin typeface="Trebuchet MS" panose="020B0603020202020204" pitchFamily="34" charset="0"/>
              </a:rPr>
              <a:t>SE-TRO-0218 Date of preparation Sept 2025</a:t>
            </a:r>
            <a:endParaRPr lang="en-US" b="0" i="0" dirty="0">
              <a:solidFill>
                <a:srgbClr val="787A7E"/>
              </a:solidFill>
              <a:latin typeface="Trebuchet MS" panose="020B0603020202020204" pitchFamily="34" charset="0"/>
            </a:endParaRPr>
          </a:p>
        </p:txBody>
      </p:sp>
    </p:spTree>
    <p:extLst>
      <p:ext uri="{BB962C8B-B14F-4D97-AF65-F5344CB8AC3E}">
        <p14:creationId xmlns:p14="http://schemas.microsoft.com/office/powerpoint/2010/main" val="37819799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Lst>
  <p:hf hdr="0" ftr="0" dt="0"/>
  <p:txStyles>
    <p:titleStyle>
      <a:lvl1pPr algn="l" defTabSz="914400" rtl="0" eaLnBrk="1" latinLnBrk="0" hangingPunct="1">
        <a:lnSpc>
          <a:spcPct val="90000"/>
        </a:lnSpc>
        <a:spcBef>
          <a:spcPct val="0"/>
        </a:spcBef>
        <a:buNone/>
        <a:defRPr sz="3200" b="0" i="0" kern="800" spc="0" baseline="0">
          <a:solidFill>
            <a:schemeClr val="accent1"/>
          </a:solidFill>
          <a:latin typeface="Trebuchet MS" panose="020B0703020202090204" pitchFamily="34" charset="0"/>
          <a:ea typeface="+mj-ea"/>
          <a:cs typeface="Trebuchet MS" panose="020B0703020202090204" pitchFamily="34" charset="0"/>
        </a:defRPr>
      </a:lvl1pPr>
    </p:titleStyle>
    <p:bodyStyle>
      <a:lvl1pPr marL="230188" indent="-230188" algn="l" defTabSz="914400" rtl="0" eaLnBrk="1" latinLnBrk="0" hangingPunct="1">
        <a:lnSpc>
          <a:spcPct val="100000"/>
        </a:lnSpc>
        <a:spcBef>
          <a:spcPts val="1200"/>
        </a:spcBef>
        <a:spcAft>
          <a:spcPts val="300"/>
        </a:spcAft>
        <a:buFont typeface="Arial" panose="020B0604020202020204" pitchFamily="34" charset="0"/>
        <a:buChar char="•"/>
        <a:defRPr sz="2400" b="0" i="0" kern="1600" spc="-50" baseline="0">
          <a:solidFill>
            <a:schemeClr val="tx1"/>
          </a:solidFill>
          <a:latin typeface="+mj-lt"/>
          <a:ea typeface="+mn-ea"/>
          <a:cs typeface="+mn-cs"/>
        </a:defRPr>
      </a:lvl1pPr>
      <a:lvl2pPr marL="512763" indent="-230188" algn="l" defTabSz="914400" rtl="0" eaLnBrk="1" latinLnBrk="0" hangingPunct="1">
        <a:lnSpc>
          <a:spcPct val="100000"/>
        </a:lnSpc>
        <a:spcBef>
          <a:spcPts val="600"/>
        </a:spcBef>
        <a:spcAft>
          <a:spcPts val="0"/>
        </a:spcAft>
        <a:buFont typeface="Apple Symbols" panose="02000000000000000000" pitchFamily="2" charset="-79"/>
        <a:buChar char="⎼"/>
        <a:tabLst/>
        <a:defRPr lang="en-US" sz="2200" b="0" i="0" kern="1600" spc="-50" baseline="0" dirty="0">
          <a:solidFill>
            <a:schemeClr val="tx1"/>
          </a:solidFill>
          <a:latin typeface="+mj-lt"/>
          <a:ea typeface="+mn-ea"/>
          <a:cs typeface="+mn-cs"/>
        </a:defRPr>
      </a:lvl2pPr>
      <a:lvl3pPr marL="742950" indent="-225425" algn="l" defTabSz="914400" rtl="0" eaLnBrk="1" latinLnBrk="0" hangingPunct="1">
        <a:lnSpc>
          <a:spcPct val="100000"/>
        </a:lnSpc>
        <a:spcBef>
          <a:spcPts val="600"/>
        </a:spcBef>
        <a:spcAft>
          <a:spcPts val="0"/>
        </a:spcAft>
        <a:buFont typeface="Arial" panose="020B0604020202020204" pitchFamily="34" charset="0"/>
        <a:buChar char="•"/>
        <a:tabLst/>
        <a:defRPr lang="en-US" sz="2000" b="0" i="0" kern="1600" spc="-50" baseline="0" dirty="0">
          <a:solidFill>
            <a:schemeClr val="tx1"/>
          </a:solidFill>
          <a:latin typeface="+mj-lt"/>
          <a:ea typeface="+mn-ea"/>
          <a:cs typeface="+mn-cs"/>
        </a:defRPr>
      </a:lvl3pPr>
      <a:lvl4pPr marL="974725" indent="-185738" algn="l" defTabSz="914400" rtl="0" eaLnBrk="1" latinLnBrk="0" hangingPunct="1">
        <a:lnSpc>
          <a:spcPct val="100000"/>
        </a:lnSpc>
        <a:spcBef>
          <a:spcPts val="600"/>
        </a:spcBef>
        <a:spcAft>
          <a:spcPts val="0"/>
        </a:spcAft>
        <a:buFont typeface="Apple Symbols" panose="02000000000000000000" pitchFamily="2" charset="-79"/>
        <a:buChar char="⎼"/>
        <a:tabLst/>
        <a:defRPr lang="en-US" sz="1800" b="0" i="0" kern="1600" spc="-50" baseline="0" dirty="0">
          <a:solidFill>
            <a:schemeClr val="tx1"/>
          </a:solidFill>
          <a:latin typeface="+mj-lt"/>
          <a:ea typeface="+mn-ea"/>
          <a:cs typeface="+mn-cs"/>
        </a:defRPr>
      </a:lvl4pPr>
      <a:lvl5pPr marL="1255713" indent="-174625" algn="l" defTabSz="914400" rtl="0" eaLnBrk="1" latinLnBrk="0" hangingPunct="1">
        <a:lnSpc>
          <a:spcPct val="100000"/>
        </a:lnSpc>
        <a:spcBef>
          <a:spcPts val="600"/>
        </a:spcBef>
        <a:spcAft>
          <a:spcPts val="0"/>
        </a:spcAft>
        <a:buFont typeface="Apple Symbols" panose="02000000000000000000" pitchFamily="2" charset="-79"/>
        <a:buChar char="⎼"/>
        <a:tabLst/>
        <a:defRPr sz="1600" b="0" i="0" kern="1600" spc="-50" baseline="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8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CDB3AEF-F079-78D8-3804-D72FF1F97AD1}"/>
              </a:ext>
            </a:extLst>
          </p:cNvPr>
          <p:cNvSpPr/>
          <p:nvPr userDrawn="1"/>
        </p:nvSpPr>
        <p:spPr>
          <a:xfrm>
            <a:off x="0" y="-1"/>
            <a:ext cx="12192000" cy="6858001"/>
          </a:xfrm>
          <a:prstGeom prst="rect">
            <a:avLst/>
          </a:prstGeom>
          <a:gradFill flip="none" rotWithShape="1">
            <a:gsLst>
              <a:gs pos="0">
                <a:schemeClr val="accent1">
                  <a:lumMod val="5000"/>
                  <a:lumOff val="95000"/>
                </a:schemeClr>
              </a:gs>
              <a:gs pos="100000">
                <a:schemeClr val="accent1">
                  <a:lumMod val="30000"/>
                  <a:lumOff val="70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red and blue logo&#10;&#10;Description automatically generated">
            <a:extLst>
              <a:ext uri="{FF2B5EF4-FFF2-40B4-BE49-F238E27FC236}">
                <a16:creationId xmlns:a16="http://schemas.microsoft.com/office/drawing/2014/main" id="{C90098E6-254E-6B10-BCC0-7A2F1B78FEF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67591" y="238450"/>
            <a:ext cx="2248412" cy="1511644"/>
          </a:xfrm>
          <a:prstGeom prst="rect">
            <a:avLst/>
          </a:prstGeom>
        </p:spPr>
      </p:pic>
      <p:pic>
        <p:nvPicPr>
          <p:cNvPr id="2" name="Picture 1" descr="A picture containing text&#10;&#10;Description automatically generated">
            <a:extLst>
              <a:ext uri="{FF2B5EF4-FFF2-40B4-BE49-F238E27FC236}">
                <a16:creationId xmlns:a16="http://schemas.microsoft.com/office/drawing/2014/main" id="{2A26F14D-E8F2-585F-BCD6-10DCCBAA0D59}"/>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80001186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CA896B-59F5-E234-25F8-36FDCBC463F9}"/>
              </a:ext>
            </a:extLst>
          </p:cNvPr>
          <p:cNvSpPr txBox="1"/>
          <p:nvPr/>
        </p:nvSpPr>
        <p:spPr>
          <a:xfrm>
            <a:off x="119359" y="2068776"/>
            <a:ext cx="11953281" cy="34932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Health-Related Quality of Life in ASCENT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Disease: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mTNBC</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Drug: Trodelvy</a:t>
            </a:r>
            <a:r>
              <a:rPr kumimoji="0" lang="sv-SE" sz="16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Category: Phase III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Treatment line: 2L and beyond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Presenter: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Loibl</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Congress: ESMO 2021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E3604F5-4A74-9F35-213A-C984C70E84CE}"/>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SE-TRO-0218 Date of preparation </a:t>
            </a:r>
            <a:r>
              <a:rPr lang="en-US" sz="1100" dirty="0">
                <a:solidFill>
                  <a:srgbClr val="787A7E"/>
                </a:solidFill>
                <a:latin typeface="Trebuchet MS" panose="020B0603020202020204" pitchFamily="34" charset="0"/>
              </a:rPr>
              <a:t>Sept</a:t>
            </a: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 2025</a:t>
            </a:r>
          </a:p>
        </p:txBody>
      </p:sp>
      <p:sp>
        <p:nvSpPr>
          <p:cNvPr id="6" name="TextBox 5">
            <a:extLst>
              <a:ext uri="{FF2B5EF4-FFF2-40B4-BE49-F238E27FC236}">
                <a16:creationId xmlns:a16="http://schemas.microsoft.com/office/drawing/2014/main" id="{0A61E0A8-5D71-1D39-116C-E4F099D1E3CE}"/>
              </a:ext>
            </a:extLst>
          </p:cNvPr>
          <p:cNvSpPr txBox="1"/>
          <p:nvPr/>
        </p:nvSpPr>
        <p:spPr>
          <a:xfrm>
            <a:off x="2817253" y="6385636"/>
            <a:ext cx="6098146"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10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r>
              <a:rPr kumimoji="0" lang="sv-SE" sz="12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a:t>
            </a:r>
            <a:endParaRPr kumimoji="0" lang="sv-SE" sz="120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p:txBody>
      </p:sp>
    </p:spTree>
    <p:extLst>
      <p:ext uri="{BB962C8B-B14F-4D97-AF65-F5344CB8AC3E}">
        <p14:creationId xmlns:p14="http://schemas.microsoft.com/office/powerpoint/2010/main" val="3846850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b="1"/>
              <a:t>Mean Change From Baseline in HRQoL Domains</a:t>
            </a:r>
            <a:endParaRPr lang="en-US" sz="2000" b="1"/>
          </a:p>
        </p:txBody>
      </p:sp>
      <p:sp>
        <p:nvSpPr>
          <p:cNvPr id="7" name="Content Placeholder 1"/>
          <p:cNvSpPr>
            <a:spLocks noGrp="1"/>
          </p:cNvSpPr>
          <p:nvPr>
            <p:ph sz="quarter" idx="4294967295"/>
          </p:nvPr>
        </p:nvSpPr>
        <p:spPr>
          <a:xfrm>
            <a:off x="7781192" y="1401763"/>
            <a:ext cx="3753082" cy="3975100"/>
          </a:xfrm>
        </p:spPr>
        <p:txBody>
          <a:bodyPr>
            <a:normAutofit/>
          </a:bodyPr>
          <a:lstStyle/>
          <a:p>
            <a:pPr>
              <a:spcAft>
                <a:spcPts val="0"/>
              </a:spcAft>
            </a:pPr>
            <a:r>
              <a:rPr lang="en-US" sz="1800">
                <a:latin typeface="+mj-lt"/>
              </a:rPr>
              <a:t>SG was noninferior to TPC on all primary HRQoL domains and was superior to TPC on global health status/QoL, physical functioning, fatigue, and pain (</a:t>
            </a:r>
            <a:r>
              <a:rPr lang="en-US" sz="1800" b="1">
                <a:latin typeface="+mj-lt"/>
              </a:rPr>
              <a:t>Table 3</a:t>
            </a:r>
            <a:r>
              <a:rPr lang="en-US" sz="1800">
                <a:latin typeface="+mj-lt"/>
              </a:rPr>
              <a:t>)</a:t>
            </a:r>
          </a:p>
          <a:p>
            <a:pPr>
              <a:spcAft>
                <a:spcPts val="0"/>
              </a:spcAft>
            </a:pPr>
            <a:r>
              <a:rPr lang="en-US" sz="1800">
                <a:latin typeface="+mj-lt"/>
              </a:rPr>
              <a:t>SG was inferior to TPC on nausea/vomiting and diarrhea but was noninferior to TPC on all other secondary HRQoL domains</a:t>
            </a:r>
          </a:p>
          <a:p>
            <a:pPr>
              <a:spcAft>
                <a:spcPts val="0"/>
              </a:spcAft>
            </a:pPr>
            <a:r>
              <a:rPr lang="en-US" sz="1800">
                <a:latin typeface="+mj-lt"/>
              </a:rPr>
              <a:t>SG was superior to TPC on emotional functioning, dyspnea, and insomnia</a:t>
            </a:r>
          </a:p>
        </p:txBody>
      </p:sp>
      <p:sp>
        <p:nvSpPr>
          <p:cNvPr id="8" name="Text Placeholder 5">
            <a:extLst>
              <a:ext uri="{FF2B5EF4-FFF2-40B4-BE49-F238E27FC236}">
                <a16:creationId xmlns:a16="http://schemas.microsoft.com/office/drawing/2014/main" id="{AE196A0A-5D9D-4442-AF9A-634754CCF223}"/>
              </a:ext>
            </a:extLst>
          </p:cNvPr>
          <p:cNvSpPr txBox="1">
            <a:spLocks/>
          </p:cNvSpPr>
          <p:nvPr/>
        </p:nvSpPr>
        <p:spPr>
          <a:xfrm>
            <a:off x="609874" y="5806176"/>
            <a:ext cx="10972800" cy="861774"/>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FF0000"/>
                </a:solidFill>
                <a:effectLst/>
                <a:uLnTx/>
                <a:uFillTx/>
                <a:latin typeface="Trebuchet MS"/>
                <a:ea typeface="Helvetica" charset="0"/>
                <a:cs typeface="Arial" panose="020B0604020202020204" pitchFamily="34" charset="0"/>
              </a:rPr>
              <a:t>Red</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 SG superior to TPC (based on the MID and significance testing). </a:t>
            </a:r>
            <a:r>
              <a:rPr kumimoji="0" lang="en-US" sz="800" b="0" i="0" u="sng"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Underlined</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 upper or lower bound (as applicable) of the 95% CI did not exceed the noninferiority margin.</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a:t>
            </a:r>
            <a:r>
              <a:rPr kumimoji="0" lang="en-US" sz="800" b="0" i="1"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P</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&lt;0.05; **</a:t>
            </a:r>
            <a:r>
              <a:rPr kumimoji="0" lang="en-US" sz="800" b="0" i="1"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P</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&lt;0.01.</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30000" noProof="0">
                <a:ln>
                  <a:noFill/>
                </a:ln>
                <a:solidFill>
                  <a:srgbClr val="54565B"/>
                </a:solidFill>
                <a:effectLst/>
                <a:uLnTx/>
                <a:uFillTx/>
                <a:latin typeface="Trebuchet MS"/>
                <a:ea typeface="Helvetica" charset="0"/>
                <a:cs typeface="Arial" panose="020B0604020202020204" pitchFamily="34" charset="0"/>
              </a:rPr>
              <a:t>a</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A higher score represents higher QoL. </a:t>
            </a:r>
            <a:r>
              <a:rPr kumimoji="0" lang="en-US" sz="800" b="0" i="0" u="none" strike="noStrike" kern="1200" cap="none" spc="0" normalizeH="0" baseline="30000" noProof="0">
                <a:ln>
                  <a:noFill/>
                </a:ln>
                <a:solidFill>
                  <a:srgbClr val="54565B"/>
                </a:solidFill>
                <a:effectLst/>
                <a:uLnTx/>
                <a:uFillTx/>
                <a:latin typeface="Trebuchet MS"/>
                <a:ea typeface="Helvetica" charset="0"/>
                <a:cs typeface="Arial" panose="020B0604020202020204" pitchFamily="34" charset="0"/>
              </a:rPr>
              <a:t>b</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A higher score represents a higher level of functioning. </a:t>
            </a:r>
            <a:r>
              <a:rPr kumimoji="0" lang="en-US" sz="800" b="0" i="0" u="none" strike="noStrike" kern="1200" cap="none" spc="0" normalizeH="0" baseline="30000" noProof="0">
                <a:ln>
                  <a:noFill/>
                </a:ln>
                <a:solidFill>
                  <a:srgbClr val="54565B"/>
                </a:solidFill>
                <a:effectLst/>
                <a:uLnTx/>
                <a:uFillTx/>
                <a:latin typeface="Trebuchet MS"/>
                <a:ea typeface="Helvetica" charset="0"/>
                <a:cs typeface="Arial" panose="020B0604020202020204" pitchFamily="34" charset="0"/>
              </a:rPr>
              <a:t>c</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A higher score represents a higher level of symptomatology.</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HRQoL, health-related quality of life; LS, least square; MID, minimal important difference; MMRM, mixed-effect model for repeated measures; QoL, quality of life; SG, sacituzumab govitecan; TPC, treatment of physician’s choice.</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1. Cocks K, et al. </a:t>
            </a:r>
            <a:r>
              <a:rPr kumimoji="0" lang="en-US" sz="800" b="0" i="1"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J Clin Oncol</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 2011;29:89-96.</a:t>
            </a:r>
          </a:p>
        </p:txBody>
      </p:sp>
      <p:graphicFrame>
        <p:nvGraphicFramePr>
          <p:cNvPr id="11" name="Table 10">
            <a:extLst>
              <a:ext uri="{FF2B5EF4-FFF2-40B4-BE49-F238E27FC236}">
                <a16:creationId xmlns:a16="http://schemas.microsoft.com/office/drawing/2014/main" id="{CEA58AB7-C4E6-47A9-B17A-197193EA88FC}"/>
              </a:ext>
            </a:extLst>
          </p:cNvPr>
          <p:cNvGraphicFramePr>
            <a:graphicFrameLocks noGrp="1"/>
          </p:cNvGraphicFramePr>
          <p:nvPr/>
        </p:nvGraphicFramePr>
        <p:xfrm>
          <a:off x="609599" y="2019924"/>
          <a:ext cx="7141031" cy="3648456"/>
        </p:xfrm>
        <a:graphic>
          <a:graphicData uri="http://schemas.openxmlformats.org/drawingml/2006/table">
            <a:tbl>
              <a:tblPr firstRow="1" firstCol="1" bandRow="1">
                <a:tableStyleId>{5C22544A-7EE6-4342-B048-85BDC9FD1C3A}</a:tableStyleId>
              </a:tblPr>
              <a:tblGrid>
                <a:gridCol w="1752319">
                  <a:extLst>
                    <a:ext uri="{9D8B030D-6E8A-4147-A177-3AD203B41FA5}">
                      <a16:colId xmlns:a16="http://schemas.microsoft.com/office/drawing/2014/main" val="964084399"/>
                    </a:ext>
                  </a:extLst>
                </a:gridCol>
                <a:gridCol w="1347178">
                  <a:extLst>
                    <a:ext uri="{9D8B030D-6E8A-4147-A177-3AD203B41FA5}">
                      <a16:colId xmlns:a16="http://schemas.microsoft.com/office/drawing/2014/main" val="2735599707"/>
                    </a:ext>
                  </a:extLst>
                </a:gridCol>
                <a:gridCol w="1347178">
                  <a:extLst>
                    <a:ext uri="{9D8B030D-6E8A-4147-A177-3AD203B41FA5}">
                      <a16:colId xmlns:a16="http://schemas.microsoft.com/office/drawing/2014/main" val="1920801679"/>
                    </a:ext>
                  </a:extLst>
                </a:gridCol>
                <a:gridCol w="1347178">
                  <a:extLst>
                    <a:ext uri="{9D8B030D-6E8A-4147-A177-3AD203B41FA5}">
                      <a16:colId xmlns:a16="http://schemas.microsoft.com/office/drawing/2014/main" val="866492499"/>
                    </a:ext>
                  </a:extLst>
                </a:gridCol>
                <a:gridCol w="1347178">
                  <a:extLst>
                    <a:ext uri="{9D8B030D-6E8A-4147-A177-3AD203B41FA5}">
                      <a16:colId xmlns:a16="http://schemas.microsoft.com/office/drawing/2014/main" val="3977423515"/>
                    </a:ext>
                  </a:extLst>
                </a:gridCol>
              </a:tblGrid>
              <a:tr h="0">
                <a:tc rowSpan="2">
                  <a:txBody>
                    <a:bodyPr/>
                    <a:lstStyle/>
                    <a:p>
                      <a:pPr>
                        <a:lnSpc>
                          <a:spcPct val="100000"/>
                        </a:lnSpc>
                        <a:spcBef>
                          <a:spcPts val="0"/>
                        </a:spcBef>
                        <a:spcAft>
                          <a:spcPts val="0"/>
                        </a:spcAft>
                      </a:pPr>
                      <a:r>
                        <a:rPr lang="en-US" sz="900" u="none" noProof="0">
                          <a:solidFill>
                            <a:schemeClr val="tx1"/>
                          </a:solidFill>
                          <a:effectLst/>
                          <a:latin typeface="+mj-lt"/>
                        </a:rPr>
                        <a:t> </a:t>
                      </a:r>
                      <a:endParaRPr lang="en-US" sz="900" u="none" noProof="0">
                        <a:solidFill>
                          <a:schemeClr val="tx1"/>
                        </a:solidFill>
                        <a:effectLst/>
                        <a:latin typeface="+mj-lt"/>
                        <a:ea typeface="Calibri" panose="020F0502020204030204" pitchFamily="34" charset="0"/>
                        <a:cs typeface="Times New Roman" panose="02020603050405020304" pitchFamily="18" charset="0"/>
                      </a:endParaRPr>
                    </a:p>
                  </a:txBody>
                  <a:tcPr marT="27432" marB="27432" anchor="b">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u="none" noProof="0">
                          <a:solidFill>
                            <a:schemeClr val="bg1"/>
                          </a:solidFill>
                          <a:effectLst/>
                          <a:latin typeface="+mj-lt"/>
                        </a:rPr>
                        <a:t>LS Mean Change From Baseline (95% CI)</a:t>
                      </a:r>
                      <a:endParaRPr lang="en-US" sz="900" b="1" u="none" noProof="0">
                        <a:solidFill>
                          <a:schemeClr val="bg1"/>
                        </a:solidFill>
                        <a:effectLst/>
                        <a:latin typeface="+mj-lt"/>
                        <a:ea typeface="Calibri" panose="020F0502020204030204" pitchFamily="34" charset="0"/>
                        <a:cs typeface="Times New Roman" panose="02020603050405020304" pitchFamily="18" charset="0"/>
                      </a:endParaRPr>
                    </a:p>
                  </a:txBody>
                  <a:tcPr marT="27432" marB="27432"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endParaRPr lang="en-GB"/>
                    </a:p>
                  </a:txBody>
                  <a:tcPr/>
                </a:tc>
                <a:tc hMerge="1">
                  <a:txBody>
                    <a:bodyPr/>
                    <a:lstStyle/>
                    <a:p>
                      <a:endParaRPr lang="en-GB"/>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u="none" noProof="0">
                          <a:solidFill>
                            <a:schemeClr val="bg1"/>
                          </a:solidFill>
                          <a:effectLst/>
                          <a:latin typeface="+mj-lt"/>
                          <a:ea typeface="Calibri" panose="020F0502020204030204" pitchFamily="34" charset="0"/>
                          <a:cs typeface="Times New Roman" panose="02020603050405020304" pitchFamily="18" charset="0"/>
                        </a:rPr>
                        <a:t>Noninferiority Margin (MID)</a:t>
                      </a:r>
                      <a:r>
                        <a:rPr lang="en-US" sz="900" u="none" baseline="30000" noProof="0">
                          <a:solidFill>
                            <a:schemeClr val="bg1"/>
                          </a:solidFill>
                          <a:effectLst/>
                          <a:latin typeface="+mj-lt"/>
                          <a:ea typeface="Calibri" panose="020F0502020204030204" pitchFamily="34" charset="0"/>
                          <a:cs typeface="Times New Roman" panose="02020603050405020304" pitchFamily="18" charset="0"/>
                        </a:rPr>
                        <a:t>1</a:t>
                      </a:r>
                    </a:p>
                  </a:txBody>
                  <a:tcPr marT="27432" marB="27432" anchor="b">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9D50"/>
                    </a:solidFill>
                  </a:tcPr>
                </a:tc>
                <a:extLst>
                  <a:ext uri="{0D108BD9-81ED-4DB2-BD59-A6C34878D82A}">
                    <a16:rowId xmlns:a16="http://schemas.microsoft.com/office/drawing/2014/main" val="2472330898"/>
                  </a:ext>
                </a:extLst>
              </a:tr>
              <a:tr h="0">
                <a:tc vMerge="1">
                  <a:txBody>
                    <a:bodyPr/>
                    <a:lstStyle/>
                    <a:p>
                      <a:pPr marL="107950">
                        <a:lnSpc>
                          <a:spcPct val="200000"/>
                        </a:lnSpc>
                      </a:pPr>
                      <a:endParaRPr lang="en-US" sz="800" u="none" noProof="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0000"/>
                        </a:lnSpc>
                        <a:spcBef>
                          <a:spcPts val="0"/>
                        </a:spcBef>
                        <a:spcAft>
                          <a:spcPts val="0"/>
                        </a:spcAft>
                      </a:pPr>
                      <a:r>
                        <a:rPr lang="en-US" sz="900" b="1" u="none" noProof="0">
                          <a:solidFill>
                            <a:schemeClr val="bg1"/>
                          </a:solidFill>
                          <a:effectLst/>
                          <a:latin typeface="+mj-lt"/>
                          <a:ea typeface="Calibri" panose="020F0502020204030204" pitchFamily="34" charset="0"/>
                          <a:cs typeface="Times New Roman" panose="02020603050405020304" pitchFamily="18" charset="0"/>
                        </a:rPr>
                        <a:t>SG (N=236)</a:t>
                      </a:r>
                    </a:p>
                  </a:txBody>
                  <a:tcPr marT="27432" marB="27432"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55A2A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u="none" noProof="0">
                          <a:solidFill>
                            <a:schemeClr val="bg1"/>
                          </a:solidFill>
                          <a:effectLst/>
                          <a:latin typeface="+mj-lt"/>
                          <a:ea typeface="Calibri" panose="020F0502020204030204" pitchFamily="34" charset="0"/>
                          <a:cs typeface="Times New Roman" panose="02020603050405020304" pitchFamily="18" charset="0"/>
                        </a:rPr>
                        <a:t>TPC (N=183)</a:t>
                      </a:r>
                    </a:p>
                  </a:txBody>
                  <a:tcPr marT="27432" marB="27432"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b="1" u="none" noProof="0">
                          <a:solidFill>
                            <a:schemeClr val="bg1"/>
                          </a:solidFill>
                          <a:effectLst/>
                          <a:latin typeface="+mj-lt"/>
                          <a:ea typeface="Calibri" panose="020F0502020204030204" pitchFamily="34" charset="0"/>
                          <a:cs typeface="Times New Roman" panose="02020603050405020304" pitchFamily="18" charset="0"/>
                        </a:rPr>
                        <a:t>SG Minus TPC</a:t>
                      </a:r>
                    </a:p>
                  </a:txBody>
                  <a:tcPr marT="27432" marB="27432"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C04794"/>
                    </a:solidFill>
                  </a:tcPr>
                </a:tc>
                <a:tc vMerge="1">
                  <a:txBody>
                    <a:bodyPr/>
                    <a:lstStyle/>
                    <a:p>
                      <a:pPr algn="ctr">
                        <a:lnSpc>
                          <a:spcPct val="200000"/>
                        </a:lnSpc>
                      </a:pPr>
                      <a:endParaRPr lang="en-GB" sz="8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73251035"/>
                  </a:ext>
                </a:extLst>
              </a:tr>
              <a:tr h="0">
                <a:tc>
                  <a:txBody>
                    <a:bodyPr/>
                    <a:lstStyle/>
                    <a:p>
                      <a:pPr marL="0">
                        <a:lnSpc>
                          <a:spcPct val="100000"/>
                        </a:lnSpc>
                        <a:spcBef>
                          <a:spcPts val="0"/>
                        </a:spcBef>
                        <a:spcAft>
                          <a:spcPts val="0"/>
                        </a:spcAft>
                      </a:pPr>
                      <a:r>
                        <a:rPr lang="en-US" sz="900" u="none" noProof="0">
                          <a:solidFill>
                            <a:schemeClr val="tx1"/>
                          </a:solidFill>
                          <a:effectLst/>
                          <a:latin typeface="+mj-lt"/>
                          <a:ea typeface="Calibri" panose="020F0502020204030204" pitchFamily="34" charset="0"/>
                          <a:cs typeface="Times New Roman" panose="02020603050405020304" pitchFamily="18" charset="0"/>
                        </a:rPr>
                        <a:t>Primary HRQoL domains</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endParaRPr lang="en-US" sz="900" b="0" u="none" noProof="0">
                        <a:solidFill>
                          <a:schemeClr val="tx1"/>
                        </a:solidFill>
                        <a:effectLst/>
                        <a:latin typeface="+mj-lt"/>
                        <a:ea typeface="Times New Roman" panose="02020603050405020304" pitchFamily="18" charset="0"/>
                        <a:cs typeface="Calibri" panose="020F0502020204030204" pitchFamily="34" charset="0"/>
                      </a:endParaRP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endParaRPr lang="en-US" sz="900" b="0" u="none" noProof="0">
                        <a:solidFill>
                          <a:schemeClr val="tx1"/>
                        </a:solidFill>
                        <a:effectLst/>
                        <a:latin typeface="+mj-lt"/>
                        <a:ea typeface="Times New Roman" panose="02020603050405020304" pitchFamily="18" charset="0"/>
                        <a:cs typeface="Calibri" panose="020F0502020204030204" pitchFamily="34" charset="0"/>
                      </a:endParaRP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endParaRPr lang="en-US" sz="900" b="0" u="none" noProof="0">
                        <a:solidFill>
                          <a:schemeClr val="tx1"/>
                        </a:solidFill>
                        <a:effectLst/>
                        <a:latin typeface="+mj-lt"/>
                        <a:ea typeface="Times New Roman" panose="02020603050405020304" pitchFamily="18" charset="0"/>
                        <a:cs typeface="Calibri" panose="020F0502020204030204" pitchFamily="34" charset="0"/>
                      </a:endParaRP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sz="900" b="0" i="0" u="none" strike="noStrike" kern="1200" noProof="0">
                        <a:solidFill>
                          <a:schemeClr val="tx1"/>
                        </a:solidFill>
                        <a:effectLst/>
                        <a:latin typeface="+mj-lt"/>
                        <a:ea typeface="+mn-ea"/>
                        <a:cs typeface="+mn-cs"/>
                      </a:endParaRP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7546499"/>
                  </a:ext>
                </a:extLst>
              </a:tr>
              <a:tr h="0">
                <a:tc>
                  <a:txBody>
                    <a:bodyPr/>
                    <a:lstStyle/>
                    <a:p>
                      <a:pPr marL="108000">
                        <a:lnSpc>
                          <a:spcPct val="100000"/>
                        </a:lnSpc>
                        <a:spcBef>
                          <a:spcPts val="0"/>
                        </a:spcBef>
                        <a:spcAft>
                          <a:spcPts val="0"/>
                        </a:spcAft>
                      </a:pPr>
                      <a:r>
                        <a:rPr lang="en-US" sz="900" u="none" noProof="0">
                          <a:solidFill>
                            <a:schemeClr val="tx1"/>
                          </a:solidFill>
                          <a:effectLst/>
                          <a:latin typeface="+mj-lt"/>
                        </a:rPr>
                        <a:t>Global health status/QoL</a:t>
                      </a:r>
                      <a:r>
                        <a:rPr lang="en-US" sz="900" u="none" baseline="30000" noProof="0">
                          <a:solidFill>
                            <a:schemeClr val="tx1"/>
                          </a:solidFill>
                          <a:effectLst/>
                          <a:latin typeface="+mj-lt"/>
                        </a:rPr>
                        <a:t>a</a:t>
                      </a:r>
                      <a:endParaRPr lang="en-US" sz="900" u="none" baseline="30000" noProof="0">
                        <a:solidFill>
                          <a:schemeClr val="tx1"/>
                        </a:solidFill>
                        <a:effectLst/>
                        <a:latin typeface="+mj-lt"/>
                        <a:ea typeface="Calibri" panose="020F0502020204030204" pitchFamily="34" charset="0"/>
                        <a:cs typeface="Times New Roman" panose="02020603050405020304" pitchFamily="18" charset="0"/>
                      </a:endParaRP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0.66 (-2.21, 3.53)</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-3.42 (-6.77, -0.08)</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rgbClr val="FF0000"/>
                          </a:solidFill>
                          <a:effectLst/>
                          <a:latin typeface="+mj-lt"/>
                          <a:ea typeface="Times New Roman" panose="02020603050405020304" pitchFamily="18" charset="0"/>
                          <a:cs typeface="Calibri" panose="020F0502020204030204" pitchFamily="34" charset="0"/>
                        </a:rPr>
                        <a:t>4.08</a:t>
                      </a:r>
                      <a:r>
                        <a:rPr lang="en-US" sz="900" b="0" u="none" noProof="0">
                          <a:solidFill>
                            <a:schemeClr val="tx1"/>
                          </a:solidFill>
                          <a:effectLst/>
                          <a:latin typeface="+mj-lt"/>
                          <a:ea typeface="Times New Roman" panose="02020603050405020304" pitchFamily="18" charset="0"/>
                          <a:cs typeface="Calibri" panose="020F0502020204030204" pitchFamily="34" charset="0"/>
                        </a:rPr>
                        <a:t> (</a:t>
                      </a:r>
                      <a:r>
                        <a:rPr lang="en-US" sz="900" b="0" u="sng" noProof="0">
                          <a:solidFill>
                            <a:schemeClr val="tx1"/>
                          </a:solidFill>
                          <a:effectLst/>
                          <a:latin typeface="+mj-lt"/>
                          <a:ea typeface="Times New Roman" panose="02020603050405020304" pitchFamily="18" charset="0"/>
                          <a:cs typeface="Calibri" panose="020F0502020204030204" pitchFamily="34" charset="0"/>
                        </a:rPr>
                        <a:t>0.82</a:t>
                      </a:r>
                      <a:r>
                        <a:rPr lang="en-US" sz="900" b="0" u="none" noProof="0">
                          <a:solidFill>
                            <a:schemeClr val="tx1"/>
                          </a:solidFill>
                          <a:effectLst/>
                          <a:latin typeface="+mj-lt"/>
                          <a:ea typeface="Times New Roman" panose="02020603050405020304" pitchFamily="18" charset="0"/>
                          <a:cs typeface="Calibri" panose="020F0502020204030204" pitchFamily="34" charset="0"/>
                        </a:rPr>
                        <a:t>, 7.35)*</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0" i="0" u="none" strike="noStrike" kern="1200" noProof="0">
                          <a:solidFill>
                            <a:schemeClr val="tx1"/>
                          </a:solidFill>
                          <a:effectLst/>
                          <a:latin typeface="+mj-lt"/>
                          <a:ea typeface="+mn-ea"/>
                          <a:cs typeface="+mn-cs"/>
                        </a:rPr>
                        <a:t>-4</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880588537"/>
                  </a:ext>
                </a:extLst>
              </a:tr>
              <a:tr h="0">
                <a:tc>
                  <a:txBody>
                    <a:bodyPr/>
                    <a:lstStyle/>
                    <a:p>
                      <a:pPr marL="108000">
                        <a:lnSpc>
                          <a:spcPct val="100000"/>
                        </a:lnSpc>
                        <a:spcBef>
                          <a:spcPts val="0"/>
                        </a:spcBef>
                        <a:spcAft>
                          <a:spcPts val="0"/>
                        </a:spcAft>
                      </a:pPr>
                      <a:r>
                        <a:rPr lang="en-US" sz="900" u="none" noProof="0">
                          <a:solidFill>
                            <a:schemeClr val="tx1"/>
                          </a:solidFill>
                          <a:effectLst/>
                          <a:latin typeface="+mj-lt"/>
                        </a:rPr>
                        <a:t>Physical functioning</a:t>
                      </a:r>
                      <a:r>
                        <a:rPr lang="en-US" sz="900" u="none" baseline="30000" noProof="0">
                          <a:solidFill>
                            <a:schemeClr val="tx1"/>
                          </a:solidFill>
                          <a:effectLst/>
                          <a:latin typeface="+mj-lt"/>
                        </a:rPr>
                        <a:t>b</a:t>
                      </a:r>
                      <a:endParaRPr lang="en-US" sz="900" u="none" baseline="30000" noProof="0">
                        <a:solidFill>
                          <a:schemeClr val="tx1"/>
                        </a:solidFill>
                        <a:effectLst/>
                        <a:latin typeface="+mj-lt"/>
                        <a:ea typeface="Calibri" panose="020F0502020204030204" pitchFamily="34" charset="0"/>
                        <a:cs typeface="Times New Roman" panose="02020603050405020304" pitchFamily="18" charset="0"/>
                      </a:endParaRP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1.31 (-1.38, 3.99)</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-4.39 (-7.52, -1.26)</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rgbClr val="FF0000"/>
                          </a:solidFill>
                          <a:effectLst/>
                          <a:latin typeface="+mj-lt"/>
                          <a:ea typeface="Times New Roman" panose="02020603050405020304" pitchFamily="18" charset="0"/>
                          <a:cs typeface="Calibri" panose="020F0502020204030204" pitchFamily="34" charset="0"/>
                        </a:rPr>
                        <a:t>5.69</a:t>
                      </a:r>
                      <a:r>
                        <a:rPr lang="en-US" sz="900" b="0" u="none" noProof="0">
                          <a:solidFill>
                            <a:schemeClr val="tx1"/>
                          </a:solidFill>
                          <a:effectLst/>
                          <a:latin typeface="+mj-lt"/>
                          <a:ea typeface="Times New Roman" panose="02020603050405020304" pitchFamily="18" charset="0"/>
                          <a:cs typeface="Calibri" panose="020F0502020204030204" pitchFamily="34" charset="0"/>
                        </a:rPr>
                        <a:t> (</a:t>
                      </a:r>
                      <a:r>
                        <a:rPr lang="en-US" sz="900" b="0" u="sng" noProof="0">
                          <a:solidFill>
                            <a:schemeClr val="tx1"/>
                          </a:solidFill>
                          <a:effectLst/>
                          <a:latin typeface="+mj-lt"/>
                          <a:ea typeface="Times New Roman" panose="02020603050405020304" pitchFamily="18" charset="0"/>
                          <a:cs typeface="Calibri" panose="020F0502020204030204" pitchFamily="34" charset="0"/>
                        </a:rPr>
                        <a:t>2.63</a:t>
                      </a:r>
                      <a:r>
                        <a:rPr lang="en-US" sz="900" b="0" u="none" noProof="0">
                          <a:solidFill>
                            <a:schemeClr val="tx1"/>
                          </a:solidFill>
                          <a:effectLst/>
                          <a:latin typeface="+mj-lt"/>
                          <a:ea typeface="Times New Roman" panose="02020603050405020304" pitchFamily="18" charset="0"/>
                          <a:cs typeface="Calibri" panose="020F0502020204030204" pitchFamily="34" charset="0"/>
                        </a:rPr>
                        <a:t>, 8.76)**</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0" i="0" u="none" strike="noStrike" kern="1200" noProof="0">
                          <a:solidFill>
                            <a:schemeClr val="tx1"/>
                          </a:solidFill>
                          <a:effectLst/>
                          <a:latin typeface="+mj-lt"/>
                          <a:ea typeface="+mn-ea"/>
                          <a:cs typeface="+mn-cs"/>
                        </a:rPr>
                        <a:t>-5</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46691426"/>
                  </a:ext>
                </a:extLst>
              </a:tr>
              <a:tr h="0">
                <a:tc>
                  <a:txBody>
                    <a:bodyPr/>
                    <a:lstStyle/>
                    <a:p>
                      <a:pPr marL="108000">
                        <a:lnSpc>
                          <a:spcPct val="100000"/>
                        </a:lnSpc>
                        <a:spcBef>
                          <a:spcPts val="0"/>
                        </a:spcBef>
                        <a:spcAft>
                          <a:spcPts val="0"/>
                        </a:spcAft>
                      </a:pPr>
                      <a:r>
                        <a:rPr lang="en-US" sz="900" u="none" noProof="0">
                          <a:solidFill>
                            <a:schemeClr val="tx1"/>
                          </a:solidFill>
                          <a:effectLst/>
                          <a:latin typeface="+mj-lt"/>
                        </a:rPr>
                        <a:t>Role functioning</a:t>
                      </a:r>
                      <a:r>
                        <a:rPr lang="en-US" sz="900" u="none" baseline="30000" noProof="0">
                          <a:solidFill>
                            <a:schemeClr val="tx1"/>
                          </a:solidFill>
                          <a:effectLst/>
                          <a:latin typeface="+mj-lt"/>
                        </a:rPr>
                        <a:t>b</a:t>
                      </a:r>
                      <a:endParaRPr lang="en-US" sz="900" u="none" baseline="30000" noProof="0">
                        <a:solidFill>
                          <a:schemeClr val="tx1"/>
                        </a:solidFill>
                        <a:effectLst/>
                        <a:latin typeface="+mj-lt"/>
                        <a:ea typeface="Calibri" panose="020F0502020204030204" pitchFamily="34" charset="0"/>
                        <a:cs typeface="Times New Roman" panose="02020603050405020304" pitchFamily="18" charset="0"/>
                      </a:endParaRP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-2.24 (-6.13, 1.65)</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-7.83 (-12.41, -3.25)</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5.59 (</a:t>
                      </a:r>
                      <a:r>
                        <a:rPr lang="en-US" sz="900" b="0" u="sng" noProof="0">
                          <a:solidFill>
                            <a:schemeClr val="tx1"/>
                          </a:solidFill>
                          <a:effectLst/>
                          <a:latin typeface="+mj-lt"/>
                          <a:ea typeface="Times New Roman" panose="02020603050405020304" pitchFamily="18" charset="0"/>
                          <a:cs typeface="Calibri" panose="020F0502020204030204" pitchFamily="34" charset="0"/>
                        </a:rPr>
                        <a:t>1.13</a:t>
                      </a:r>
                      <a:r>
                        <a:rPr lang="en-US" sz="900" b="0" u="none" noProof="0">
                          <a:solidFill>
                            <a:schemeClr val="tx1"/>
                          </a:solidFill>
                          <a:effectLst/>
                          <a:latin typeface="+mj-lt"/>
                          <a:ea typeface="Times New Roman" panose="02020603050405020304" pitchFamily="18" charset="0"/>
                          <a:cs typeface="Calibri" panose="020F0502020204030204" pitchFamily="34" charset="0"/>
                        </a:rPr>
                        <a:t>, 10.05)*</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0" i="0" u="none" strike="noStrike" kern="1200" noProof="0">
                          <a:solidFill>
                            <a:schemeClr val="tx1"/>
                          </a:solidFill>
                          <a:effectLst/>
                          <a:latin typeface="+mj-lt"/>
                          <a:ea typeface="+mn-ea"/>
                          <a:cs typeface="+mn-cs"/>
                        </a:rPr>
                        <a:t>-6</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570949561"/>
                  </a:ext>
                </a:extLst>
              </a:tr>
              <a:tr h="0">
                <a:tc>
                  <a:txBody>
                    <a:bodyPr/>
                    <a:lstStyle/>
                    <a:p>
                      <a:pPr marL="108000">
                        <a:lnSpc>
                          <a:spcPct val="100000"/>
                        </a:lnSpc>
                        <a:spcBef>
                          <a:spcPts val="0"/>
                        </a:spcBef>
                        <a:spcAft>
                          <a:spcPts val="0"/>
                        </a:spcAft>
                      </a:pPr>
                      <a:r>
                        <a:rPr lang="en-US" sz="900" u="none" noProof="0">
                          <a:solidFill>
                            <a:schemeClr val="tx1"/>
                          </a:solidFill>
                          <a:effectLst/>
                          <a:latin typeface="+mj-lt"/>
                        </a:rPr>
                        <a:t>Fatigue</a:t>
                      </a:r>
                      <a:r>
                        <a:rPr lang="en-US" sz="900" u="none" baseline="30000" noProof="0">
                          <a:solidFill>
                            <a:schemeClr val="tx1"/>
                          </a:solidFill>
                          <a:effectLst/>
                          <a:latin typeface="+mj-lt"/>
                        </a:rPr>
                        <a:t>c</a:t>
                      </a:r>
                      <a:endParaRPr lang="en-US" sz="900" u="none" baseline="30000" noProof="0">
                        <a:solidFill>
                          <a:schemeClr val="tx1"/>
                        </a:solidFill>
                        <a:effectLst/>
                        <a:latin typeface="+mj-lt"/>
                        <a:ea typeface="Calibri" panose="020F0502020204030204" pitchFamily="34" charset="0"/>
                        <a:cs typeface="Times New Roman" panose="02020603050405020304" pitchFamily="18" charset="0"/>
                      </a:endParaRP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1.97 (-1.20, 5.13)</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7.13 (3.40, 10.87)</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rgbClr val="FF0000"/>
                          </a:solidFill>
                          <a:effectLst/>
                          <a:latin typeface="+mj-lt"/>
                          <a:ea typeface="Times New Roman" panose="02020603050405020304" pitchFamily="18" charset="0"/>
                          <a:cs typeface="Calibri" panose="020F0502020204030204" pitchFamily="34" charset="0"/>
                        </a:rPr>
                        <a:t>-5.17 </a:t>
                      </a:r>
                      <a:r>
                        <a:rPr lang="en-US" sz="900" b="0" u="none" noProof="0">
                          <a:solidFill>
                            <a:schemeClr val="tx1"/>
                          </a:solidFill>
                          <a:effectLst/>
                          <a:latin typeface="+mj-lt"/>
                          <a:ea typeface="Times New Roman" panose="02020603050405020304" pitchFamily="18" charset="0"/>
                          <a:cs typeface="Calibri" panose="020F0502020204030204" pitchFamily="34" charset="0"/>
                        </a:rPr>
                        <a:t>(-8.81, </a:t>
                      </a:r>
                      <a:r>
                        <a:rPr lang="en-US" sz="900" b="0" u="sng" noProof="0">
                          <a:solidFill>
                            <a:schemeClr val="tx1"/>
                          </a:solidFill>
                          <a:effectLst/>
                          <a:latin typeface="+mj-lt"/>
                          <a:ea typeface="Times New Roman" panose="02020603050405020304" pitchFamily="18" charset="0"/>
                          <a:cs typeface="Calibri" panose="020F0502020204030204" pitchFamily="34" charset="0"/>
                        </a:rPr>
                        <a:t>-1.52</a:t>
                      </a:r>
                      <a:r>
                        <a:rPr lang="en-US" sz="900" b="0" u="none" noProof="0">
                          <a:solidFill>
                            <a:schemeClr val="tx1"/>
                          </a:solidFill>
                          <a:effectLst/>
                          <a:latin typeface="+mj-lt"/>
                          <a:ea typeface="Times New Roman" panose="02020603050405020304" pitchFamily="18" charset="0"/>
                          <a:cs typeface="Calibri" panose="020F0502020204030204" pitchFamily="34" charset="0"/>
                        </a:rPr>
                        <a:t>)*</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0" i="0" u="none" strike="noStrike" kern="1200" noProof="0">
                          <a:solidFill>
                            <a:schemeClr val="tx1"/>
                          </a:solidFill>
                          <a:effectLst/>
                          <a:latin typeface="+mj-lt"/>
                          <a:ea typeface="+mn-ea"/>
                          <a:cs typeface="+mn-cs"/>
                        </a:rPr>
                        <a:t>+5</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80409371"/>
                  </a:ext>
                </a:extLst>
              </a:tr>
              <a:tr h="0">
                <a:tc>
                  <a:txBody>
                    <a:bodyPr/>
                    <a:lstStyle/>
                    <a:p>
                      <a:pPr marL="108000">
                        <a:lnSpc>
                          <a:spcPct val="100000"/>
                        </a:lnSpc>
                        <a:spcBef>
                          <a:spcPts val="0"/>
                        </a:spcBef>
                        <a:spcAft>
                          <a:spcPts val="0"/>
                        </a:spcAft>
                      </a:pPr>
                      <a:r>
                        <a:rPr lang="en-US" sz="900" u="none" noProof="0">
                          <a:solidFill>
                            <a:schemeClr val="tx1"/>
                          </a:solidFill>
                          <a:effectLst/>
                          <a:latin typeface="+mj-lt"/>
                          <a:ea typeface="Calibri" panose="020F0502020204030204" pitchFamily="34" charset="0"/>
                          <a:cs typeface="Times New Roman" panose="02020603050405020304" pitchFamily="18" charset="0"/>
                        </a:rPr>
                        <a:t>Pain</a:t>
                      </a:r>
                      <a:r>
                        <a:rPr lang="en-US" sz="900" u="none" baseline="30000" noProof="0">
                          <a:solidFill>
                            <a:schemeClr val="tx1"/>
                          </a:solidFill>
                          <a:effectLst/>
                          <a:latin typeface="+mj-lt"/>
                          <a:ea typeface="Calibri" panose="020F0502020204030204" pitchFamily="34" charset="0"/>
                          <a:cs typeface="Times New Roman" panose="02020603050405020304" pitchFamily="18" charset="0"/>
                        </a:rPr>
                        <a:t>c</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-8.93 (-12.57, -5.30)</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-1.89 (-6.18, 2.40)</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rgbClr val="FF0000"/>
                          </a:solidFill>
                          <a:effectLst/>
                          <a:latin typeface="+mj-lt"/>
                          <a:ea typeface="Times New Roman" panose="02020603050405020304" pitchFamily="18" charset="0"/>
                          <a:cs typeface="Calibri" panose="020F0502020204030204" pitchFamily="34" charset="0"/>
                        </a:rPr>
                        <a:t>-7.04 </a:t>
                      </a:r>
                      <a:r>
                        <a:rPr lang="en-US" sz="900" b="0" u="none" noProof="0">
                          <a:solidFill>
                            <a:schemeClr val="tx1"/>
                          </a:solidFill>
                          <a:effectLst/>
                          <a:latin typeface="+mj-lt"/>
                          <a:ea typeface="Times New Roman" panose="02020603050405020304" pitchFamily="18" charset="0"/>
                          <a:cs typeface="Calibri" panose="020F0502020204030204" pitchFamily="34" charset="0"/>
                        </a:rPr>
                        <a:t>(-11.24, </a:t>
                      </a:r>
                      <a:r>
                        <a:rPr lang="en-US" sz="900" b="0" u="sng" noProof="0">
                          <a:solidFill>
                            <a:schemeClr val="tx1"/>
                          </a:solidFill>
                          <a:effectLst/>
                          <a:latin typeface="+mj-lt"/>
                          <a:ea typeface="Times New Roman" panose="02020603050405020304" pitchFamily="18" charset="0"/>
                          <a:cs typeface="Calibri" panose="020F0502020204030204" pitchFamily="34" charset="0"/>
                        </a:rPr>
                        <a:t>-2.85</a:t>
                      </a:r>
                      <a:r>
                        <a:rPr lang="en-US" sz="900" b="0" u="none" noProof="0">
                          <a:solidFill>
                            <a:schemeClr val="tx1"/>
                          </a:solidFill>
                          <a:effectLst/>
                          <a:latin typeface="+mj-lt"/>
                          <a:ea typeface="Times New Roman" panose="02020603050405020304" pitchFamily="18" charset="0"/>
                          <a:cs typeface="Calibri" panose="020F0502020204030204" pitchFamily="34" charset="0"/>
                        </a:rPr>
                        <a:t>)**</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i="0" u="none" strike="noStrike" kern="1200" noProof="0">
                          <a:solidFill>
                            <a:schemeClr val="tx1"/>
                          </a:solidFill>
                          <a:effectLst/>
                          <a:latin typeface="+mj-lt"/>
                          <a:ea typeface="+mn-ea"/>
                          <a:cs typeface="+mn-cs"/>
                        </a:rPr>
                        <a:t>+6</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32494514"/>
                  </a:ext>
                </a:extLst>
              </a:tr>
              <a:tr h="0">
                <a:tc>
                  <a:txBody>
                    <a:bodyPr/>
                    <a:lstStyle/>
                    <a:p>
                      <a:pPr marL="0">
                        <a:lnSpc>
                          <a:spcPct val="100000"/>
                        </a:lnSpc>
                        <a:spcBef>
                          <a:spcPts val="0"/>
                        </a:spcBef>
                        <a:spcAft>
                          <a:spcPts val="0"/>
                        </a:spcAft>
                      </a:pPr>
                      <a:r>
                        <a:rPr lang="en-US" sz="900" b="1" u="none" noProof="0">
                          <a:solidFill>
                            <a:schemeClr val="tx1"/>
                          </a:solidFill>
                          <a:effectLst/>
                          <a:latin typeface="+mj-lt"/>
                          <a:ea typeface="Calibri" panose="020F0502020204030204" pitchFamily="34" charset="0"/>
                          <a:cs typeface="Times New Roman" panose="02020603050405020304" pitchFamily="18" charset="0"/>
                        </a:rPr>
                        <a:t>Secondary HRQoL domains</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endParaRPr lang="en-US" sz="900" b="0" u="none" noProof="0">
                        <a:solidFill>
                          <a:schemeClr val="tx1"/>
                        </a:solidFill>
                        <a:effectLst/>
                        <a:latin typeface="+mj-lt"/>
                        <a:ea typeface="Times New Roman" panose="02020603050405020304" pitchFamily="18" charset="0"/>
                        <a:cs typeface="Calibri" panose="020F0502020204030204" pitchFamily="34" charset="0"/>
                      </a:endParaRP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endParaRPr lang="en-US" sz="900" b="0" u="none" noProof="0">
                        <a:solidFill>
                          <a:schemeClr val="tx1"/>
                        </a:solidFill>
                        <a:effectLst/>
                        <a:latin typeface="+mj-lt"/>
                        <a:ea typeface="Times New Roman" panose="02020603050405020304" pitchFamily="18" charset="0"/>
                        <a:cs typeface="Calibri" panose="020F0502020204030204" pitchFamily="34" charset="0"/>
                      </a:endParaRP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endParaRPr lang="en-US" sz="900" b="0" u="none" noProof="0">
                        <a:solidFill>
                          <a:schemeClr val="tx1"/>
                        </a:solidFill>
                        <a:effectLst/>
                        <a:latin typeface="+mj-lt"/>
                        <a:ea typeface="Times New Roman" panose="02020603050405020304" pitchFamily="18" charset="0"/>
                        <a:cs typeface="Calibri" panose="020F0502020204030204" pitchFamily="34" charset="0"/>
                      </a:endParaRP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lang="en-US" sz="900" b="0" i="0" u="none" strike="noStrike" kern="1200" noProof="0">
                        <a:solidFill>
                          <a:schemeClr val="tx1"/>
                        </a:solidFill>
                        <a:effectLst/>
                        <a:latin typeface="+mj-lt"/>
                        <a:ea typeface="+mn-ea"/>
                        <a:cs typeface="+mn-cs"/>
                      </a:endParaRP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36955933"/>
                  </a:ext>
                </a:extLst>
              </a:tr>
              <a:tr h="0">
                <a:tc>
                  <a:txBody>
                    <a:bodyPr/>
                    <a:lstStyle/>
                    <a:p>
                      <a:pPr marL="108000">
                        <a:lnSpc>
                          <a:spcPct val="100000"/>
                        </a:lnSpc>
                        <a:spcBef>
                          <a:spcPts val="0"/>
                        </a:spcBef>
                        <a:spcAft>
                          <a:spcPts val="0"/>
                        </a:spcAft>
                      </a:pPr>
                      <a:r>
                        <a:rPr lang="en-US" sz="900" b="1" u="none" noProof="0">
                          <a:solidFill>
                            <a:schemeClr val="tx1"/>
                          </a:solidFill>
                          <a:effectLst/>
                          <a:latin typeface="+mj-lt"/>
                          <a:ea typeface="Calibri" panose="020F0502020204030204" pitchFamily="34" charset="0"/>
                          <a:cs typeface="Times New Roman" panose="02020603050405020304" pitchFamily="18" charset="0"/>
                        </a:rPr>
                        <a:t>Emotional functioning</a:t>
                      </a:r>
                      <a:r>
                        <a:rPr lang="en-US" sz="900" b="1" u="none" baseline="30000" noProof="0">
                          <a:solidFill>
                            <a:schemeClr val="tx1"/>
                          </a:solidFill>
                          <a:effectLst/>
                          <a:latin typeface="+mj-lt"/>
                          <a:ea typeface="Calibri" panose="020F0502020204030204" pitchFamily="34" charset="0"/>
                          <a:cs typeface="Times New Roman" panose="02020603050405020304" pitchFamily="18" charset="0"/>
                        </a:rPr>
                        <a:t>b</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3.34 (0.46, 6.22)</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-0.55 (-3.94, 2.84)</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rgbClr val="FF0000"/>
                          </a:solidFill>
                          <a:effectLst/>
                          <a:latin typeface="+mj-lt"/>
                          <a:ea typeface="Times New Roman" panose="02020603050405020304" pitchFamily="18" charset="0"/>
                          <a:cs typeface="Calibri" panose="020F0502020204030204" pitchFamily="34" charset="0"/>
                        </a:rPr>
                        <a:t>3.89</a:t>
                      </a:r>
                      <a:r>
                        <a:rPr lang="en-US" sz="900" b="0" u="none" noProof="0">
                          <a:solidFill>
                            <a:schemeClr val="tx1"/>
                          </a:solidFill>
                          <a:effectLst/>
                          <a:latin typeface="+mj-lt"/>
                          <a:ea typeface="Times New Roman" panose="02020603050405020304" pitchFamily="18" charset="0"/>
                          <a:cs typeface="Calibri" panose="020F0502020204030204" pitchFamily="34" charset="0"/>
                        </a:rPr>
                        <a:t> (</a:t>
                      </a:r>
                      <a:r>
                        <a:rPr lang="en-US" sz="900" b="0" u="sng" noProof="0">
                          <a:solidFill>
                            <a:schemeClr val="tx1"/>
                          </a:solidFill>
                          <a:effectLst/>
                          <a:latin typeface="+mj-lt"/>
                          <a:ea typeface="Times New Roman" panose="02020603050405020304" pitchFamily="18" charset="0"/>
                          <a:cs typeface="Calibri" panose="020F0502020204030204" pitchFamily="34" charset="0"/>
                        </a:rPr>
                        <a:t>0.56</a:t>
                      </a:r>
                      <a:r>
                        <a:rPr lang="en-US" sz="900" b="0" u="none" noProof="0">
                          <a:solidFill>
                            <a:schemeClr val="tx1"/>
                          </a:solidFill>
                          <a:effectLst/>
                          <a:latin typeface="+mj-lt"/>
                          <a:ea typeface="Times New Roman" panose="02020603050405020304" pitchFamily="18" charset="0"/>
                          <a:cs typeface="Calibri" panose="020F0502020204030204" pitchFamily="34" charset="0"/>
                        </a:rPr>
                        <a:t>, 7.22)*</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0" i="0" u="none" strike="noStrike" kern="1200" noProof="0">
                          <a:solidFill>
                            <a:schemeClr val="tx1"/>
                          </a:solidFill>
                          <a:effectLst/>
                          <a:latin typeface="+mj-lt"/>
                          <a:ea typeface="+mn-ea"/>
                          <a:cs typeface="+mn-cs"/>
                        </a:rPr>
                        <a:t>-3</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67331370"/>
                  </a:ext>
                </a:extLst>
              </a:tr>
              <a:tr h="0">
                <a:tc>
                  <a:txBody>
                    <a:bodyPr/>
                    <a:lstStyle/>
                    <a:p>
                      <a:pPr marL="108000">
                        <a:lnSpc>
                          <a:spcPct val="100000"/>
                        </a:lnSpc>
                        <a:spcBef>
                          <a:spcPts val="0"/>
                        </a:spcBef>
                        <a:spcAft>
                          <a:spcPts val="0"/>
                        </a:spcAft>
                      </a:pPr>
                      <a:r>
                        <a:rPr lang="en-US" sz="900" b="1" u="none" noProof="0">
                          <a:solidFill>
                            <a:schemeClr val="tx1"/>
                          </a:solidFill>
                          <a:effectLst/>
                          <a:latin typeface="+mj-lt"/>
                          <a:ea typeface="Calibri" panose="020F0502020204030204" pitchFamily="34" charset="0"/>
                          <a:cs typeface="Times New Roman" panose="02020603050405020304" pitchFamily="18" charset="0"/>
                        </a:rPr>
                        <a:t>Cognitive functioning</a:t>
                      </a:r>
                      <a:r>
                        <a:rPr lang="en-US" sz="900" b="1" u="none" baseline="30000" noProof="0">
                          <a:solidFill>
                            <a:schemeClr val="tx1"/>
                          </a:solidFill>
                          <a:effectLst/>
                          <a:latin typeface="+mj-lt"/>
                          <a:ea typeface="Calibri" panose="020F0502020204030204" pitchFamily="34" charset="0"/>
                          <a:cs typeface="Times New Roman" panose="02020603050405020304" pitchFamily="18" charset="0"/>
                        </a:rPr>
                        <a:t>b</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-1.22 (-4.00, 1.56)</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-1.98 (-5.21, 1.24)</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0.76 (</a:t>
                      </a:r>
                      <a:r>
                        <a:rPr lang="en-US" sz="900" b="0" u="sng" noProof="0">
                          <a:solidFill>
                            <a:schemeClr val="tx1"/>
                          </a:solidFill>
                          <a:effectLst/>
                          <a:latin typeface="+mj-lt"/>
                          <a:ea typeface="Times New Roman" panose="02020603050405020304" pitchFamily="18" charset="0"/>
                          <a:cs typeface="Calibri" panose="020F0502020204030204" pitchFamily="34" charset="0"/>
                        </a:rPr>
                        <a:t>-2.36</a:t>
                      </a:r>
                      <a:r>
                        <a:rPr lang="en-US" sz="900" b="0" u="none" noProof="0">
                          <a:solidFill>
                            <a:schemeClr val="tx1"/>
                          </a:solidFill>
                          <a:effectLst/>
                          <a:latin typeface="+mj-lt"/>
                          <a:ea typeface="Times New Roman" panose="02020603050405020304" pitchFamily="18" charset="0"/>
                          <a:cs typeface="Calibri" panose="020F0502020204030204" pitchFamily="34" charset="0"/>
                        </a:rPr>
                        <a:t>, 3.89)</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0" i="0" u="none" strike="noStrike" kern="1200" noProof="0">
                          <a:solidFill>
                            <a:schemeClr val="tx1"/>
                          </a:solidFill>
                          <a:effectLst/>
                          <a:latin typeface="+mj-lt"/>
                          <a:ea typeface="+mn-ea"/>
                          <a:cs typeface="+mn-cs"/>
                        </a:rPr>
                        <a:t>-3</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06155024"/>
                  </a:ext>
                </a:extLst>
              </a:tr>
              <a:tr h="0">
                <a:tc>
                  <a:txBody>
                    <a:bodyPr/>
                    <a:lstStyle/>
                    <a:p>
                      <a:pPr marL="108000">
                        <a:lnSpc>
                          <a:spcPct val="100000"/>
                        </a:lnSpc>
                        <a:spcBef>
                          <a:spcPts val="0"/>
                        </a:spcBef>
                        <a:spcAft>
                          <a:spcPts val="0"/>
                        </a:spcAft>
                      </a:pPr>
                      <a:r>
                        <a:rPr lang="en-US" sz="900" b="1" u="none" noProof="0">
                          <a:solidFill>
                            <a:schemeClr val="tx1"/>
                          </a:solidFill>
                          <a:effectLst/>
                          <a:latin typeface="+mj-lt"/>
                          <a:ea typeface="Calibri" panose="020F0502020204030204" pitchFamily="34" charset="0"/>
                          <a:cs typeface="Times New Roman" panose="02020603050405020304" pitchFamily="18" charset="0"/>
                        </a:rPr>
                        <a:t>Social functioning</a:t>
                      </a:r>
                      <a:r>
                        <a:rPr lang="en-US" sz="900" b="1" u="none" baseline="30000" noProof="0">
                          <a:solidFill>
                            <a:schemeClr val="tx1"/>
                          </a:solidFill>
                          <a:effectLst/>
                          <a:latin typeface="+mj-lt"/>
                          <a:ea typeface="Calibri" panose="020F0502020204030204" pitchFamily="34" charset="0"/>
                          <a:cs typeface="Times New Roman" panose="02020603050405020304" pitchFamily="18" charset="0"/>
                        </a:rPr>
                        <a:t>b</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-1.51 (-5.47, 2.45)</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-5.41 (-10.04, -0.78)</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3.90 (</a:t>
                      </a:r>
                      <a:r>
                        <a:rPr lang="en-US" sz="900" b="0" u="sng" noProof="0">
                          <a:solidFill>
                            <a:schemeClr val="tx1"/>
                          </a:solidFill>
                          <a:effectLst/>
                          <a:latin typeface="+mj-lt"/>
                          <a:ea typeface="Times New Roman" panose="02020603050405020304" pitchFamily="18" charset="0"/>
                          <a:cs typeface="Calibri" panose="020F0502020204030204" pitchFamily="34" charset="0"/>
                        </a:rPr>
                        <a:t>-0.61</a:t>
                      </a:r>
                      <a:r>
                        <a:rPr lang="en-US" sz="900" b="0" u="none" noProof="0">
                          <a:solidFill>
                            <a:schemeClr val="tx1"/>
                          </a:solidFill>
                          <a:effectLst/>
                          <a:latin typeface="+mj-lt"/>
                          <a:ea typeface="Times New Roman" panose="02020603050405020304" pitchFamily="18" charset="0"/>
                          <a:cs typeface="Calibri" panose="020F0502020204030204" pitchFamily="34" charset="0"/>
                        </a:rPr>
                        <a:t>, 8.40)</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0" i="0" u="none" strike="noStrike" kern="1200" noProof="0">
                          <a:solidFill>
                            <a:schemeClr val="tx1"/>
                          </a:solidFill>
                          <a:effectLst/>
                          <a:latin typeface="+mj-lt"/>
                          <a:ea typeface="+mn-ea"/>
                          <a:cs typeface="+mn-cs"/>
                        </a:rPr>
                        <a:t>-5</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071584765"/>
                  </a:ext>
                </a:extLst>
              </a:tr>
              <a:tr h="0">
                <a:tc>
                  <a:txBody>
                    <a:bodyPr/>
                    <a:lstStyle/>
                    <a:p>
                      <a:pPr marL="108000">
                        <a:lnSpc>
                          <a:spcPct val="100000"/>
                        </a:lnSpc>
                        <a:spcBef>
                          <a:spcPts val="0"/>
                        </a:spcBef>
                        <a:spcAft>
                          <a:spcPts val="0"/>
                        </a:spcAft>
                      </a:pPr>
                      <a:r>
                        <a:rPr lang="en-US" sz="900" b="1" u="none" noProof="0">
                          <a:solidFill>
                            <a:schemeClr val="tx1"/>
                          </a:solidFill>
                          <a:effectLst/>
                          <a:latin typeface="+mj-lt"/>
                          <a:ea typeface="Calibri" panose="020F0502020204030204" pitchFamily="34" charset="0"/>
                          <a:cs typeface="Times New Roman" panose="02020603050405020304" pitchFamily="18" charset="0"/>
                        </a:rPr>
                        <a:t>Nausea/vomiting</a:t>
                      </a:r>
                      <a:r>
                        <a:rPr lang="en-US" sz="900" b="1" u="none" baseline="30000" noProof="0">
                          <a:solidFill>
                            <a:schemeClr val="tx1"/>
                          </a:solidFill>
                          <a:effectLst/>
                          <a:latin typeface="+mj-lt"/>
                          <a:ea typeface="Calibri" panose="020F0502020204030204" pitchFamily="34" charset="0"/>
                          <a:cs typeface="Times New Roman" panose="02020603050405020304" pitchFamily="18" charset="0"/>
                        </a:rPr>
                        <a:t>c</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4.30 (1.92, 6.68)</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2.50 (-0.23, 5.22)</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1.81 (-0.83, 4.44)</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i="0" u="none" strike="noStrike" kern="1200" noProof="0">
                          <a:solidFill>
                            <a:schemeClr val="tx1"/>
                          </a:solidFill>
                          <a:effectLst/>
                          <a:latin typeface="+mj-lt"/>
                          <a:ea typeface="+mn-ea"/>
                          <a:cs typeface="+mn-cs"/>
                        </a:rPr>
                        <a:t>+3</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72434702"/>
                  </a:ext>
                </a:extLst>
              </a:tr>
              <a:tr h="0">
                <a:tc>
                  <a:txBody>
                    <a:bodyPr/>
                    <a:lstStyle/>
                    <a:p>
                      <a:pPr marL="108000">
                        <a:lnSpc>
                          <a:spcPct val="100000"/>
                        </a:lnSpc>
                        <a:spcBef>
                          <a:spcPts val="0"/>
                        </a:spcBef>
                        <a:spcAft>
                          <a:spcPts val="0"/>
                        </a:spcAft>
                      </a:pPr>
                      <a:r>
                        <a:rPr lang="en-US" sz="900" b="1" u="none" noProof="0">
                          <a:solidFill>
                            <a:schemeClr val="tx1"/>
                          </a:solidFill>
                          <a:effectLst/>
                          <a:latin typeface="+mj-lt"/>
                          <a:ea typeface="Calibri" panose="020F0502020204030204" pitchFamily="34" charset="0"/>
                          <a:cs typeface="Times New Roman" panose="02020603050405020304" pitchFamily="18" charset="0"/>
                        </a:rPr>
                        <a:t>Dyspnea</a:t>
                      </a:r>
                      <a:r>
                        <a:rPr lang="en-US" sz="900" b="1" u="none" baseline="30000" noProof="0">
                          <a:solidFill>
                            <a:schemeClr val="tx1"/>
                          </a:solidFill>
                          <a:effectLst/>
                          <a:latin typeface="+mj-lt"/>
                          <a:ea typeface="Calibri" panose="020F0502020204030204" pitchFamily="34" charset="0"/>
                          <a:cs typeface="Times New Roman" panose="02020603050405020304" pitchFamily="18" charset="0"/>
                        </a:rPr>
                        <a:t>c</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-3.79 (-7.52, -0.06)</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3.95 (-0.51, 8.40)</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rgbClr val="FF0000"/>
                          </a:solidFill>
                          <a:effectLst/>
                          <a:latin typeface="+mj-lt"/>
                          <a:ea typeface="Times New Roman" panose="02020603050405020304" pitchFamily="18" charset="0"/>
                          <a:cs typeface="Calibri" panose="020F0502020204030204" pitchFamily="34" charset="0"/>
                        </a:rPr>
                        <a:t>-7.74 </a:t>
                      </a:r>
                      <a:r>
                        <a:rPr lang="en-US" sz="900" b="0" u="none" noProof="0">
                          <a:solidFill>
                            <a:schemeClr val="tx1"/>
                          </a:solidFill>
                          <a:effectLst/>
                          <a:latin typeface="+mj-lt"/>
                          <a:ea typeface="Times New Roman" panose="02020603050405020304" pitchFamily="18" charset="0"/>
                          <a:cs typeface="Calibri" panose="020F0502020204030204" pitchFamily="34" charset="0"/>
                        </a:rPr>
                        <a:t>(-12.13, </a:t>
                      </a:r>
                      <a:r>
                        <a:rPr lang="en-US" sz="900" b="0" u="sng" noProof="0">
                          <a:solidFill>
                            <a:schemeClr val="tx1"/>
                          </a:solidFill>
                          <a:effectLst/>
                          <a:latin typeface="+mj-lt"/>
                          <a:ea typeface="Times New Roman" panose="02020603050405020304" pitchFamily="18" charset="0"/>
                          <a:cs typeface="Calibri" panose="020F0502020204030204" pitchFamily="34" charset="0"/>
                        </a:rPr>
                        <a:t>-3.35</a:t>
                      </a:r>
                      <a:r>
                        <a:rPr lang="en-US" sz="900" b="0" u="none" noProof="0">
                          <a:solidFill>
                            <a:schemeClr val="tx1"/>
                          </a:solidFill>
                          <a:effectLst/>
                          <a:latin typeface="+mj-lt"/>
                          <a:ea typeface="Times New Roman" panose="02020603050405020304" pitchFamily="18" charset="0"/>
                          <a:cs typeface="Calibri" panose="020F0502020204030204" pitchFamily="34" charset="0"/>
                        </a:rPr>
                        <a:t>)**</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i="0" u="none" strike="noStrike" kern="1200" noProof="0">
                          <a:solidFill>
                            <a:schemeClr val="tx1"/>
                          </a:solidFill>
                          <a:effectLst/>
                          <a:latin typeface="+mj-lt"/>
                          <a:ea typeface="+mn-ea"/>
                          <a:cs typeface="+mn-cs"/>
                        </a:rPr>
                        <a:t>+4</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869403971"/>
                  </a:ext>
                </a:extLst>
              </a:tr>
              <a:tr h="0">
                <a:tc>
                  <a:txBody>
                    <a:bodyPr/>
                    <a:lstStyle/>
                    <a:p>
                      <a:pPr marL="108000">
                        <a:lnSpc>
                          <a:spcPct val="100000"/>
                        </a:lnSpc>
                        <a:spcBef>
                          <a:spcPts val="0"/>
                        </a:spcBef>
                        <a:spcAft>
                          <a:spcPts val="0"/>
                        </a:spcAft>
                      </a:pPr>
                      <a:r>
                        <a:rPr lang="en-US" sz="900" b="1" u="none" noProof="0">
                          <a:solidFill>
                            <a:schemeClr val="tx1"/>
                          </a:solidFill>
                          <a:effectLst/>
                          <a:latin typeface="+mj-lt"/>
                          <a:ea typeface="Calibri" panose="020F0502020204030204" pitchFamily="34" charset="0"/>
                          <a:cs typeface="Times New Roman" panose="02020603050405020304" pitchFamily="18" charset="0"/>
                        </a:rPr>
                        <a:t>Insomnia</a:t>
                      </a:r>
                      <a:r>
                        <a:rPr lang="en-US" sz="900" b="1" u="none" baseline="30000" noProof="0">
                          <a:solidFill>
                            <a:schemeClr val="tx1"/>
                          </a:solidFill>
                          <a:effectLst/>
                          <a:latin typeface="+mj-lt"/>
                          <a:ea typeface="Calibri" panose="020F0502020204030204" pitchFamily="34" charset="0"/>
                          <a:cs typeface="Times New Roman" panose="02020603050405020304" pitchFamily="18" charset="0"/>
                        </a:rPr>
                        <a:t>c</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-4.69 (-8.92, -0.46)</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0.34 (-4.64, 5.32)</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rgbClr val="FF0000"/>
                          </a:solidFill>
                          <a:effectLst/>
                          <a:latin typeface="+mj-lt"/>
                          <a:ea typeface="Times New Roman" panose="02020603050405020304" pitchFamily="18" charset="0"/>
                          <a:cs typeface="Calibri" panose="020F0502020204030204" pitchFamily="34" charset="0"/>
                        </a:rPr>
                        <a:t>-5.03 </a:t>
                      </a:r>
                      <a:r>
                        <a:rPr lang="en-US" sz="900" b="0" u="none" noProof="0">
                          <a:solidFill>
                            <a:schemeClr val="tx1"/>
                          </a:solidFill>
                          <a:effectLst/>
                          <a:latin typeface="+mj-lt"/>
                          <a:ea typeface="Times New Roman" panose="02020603050405020304" pitchFamily="18" charset="0"/>
                          <a:cs typeface="Calibri" panose="020F0502020204030204" pitchFamily="34" charset="0"/>
                        </a:rPr>
                        <a:t>(-9.89, </a:t>
                      </a:r>
                      <a:r>
                        <a:rPr lang="en-US" sz="900" b="0" u="sng" noProof="0">
                          <a:solidFill>
                            <a:schemeClr val="tx1"/>
                          </a:solidFill>
                          <a:effectLst/>
                          <a:latin typeface="+mj-lt"/>
                          <a:ea typeface="Times New Roman" panose="02020603050405020304" pitchFamily="18" charset="0"/>
                          <a:cs typeface="Calibri" panose="020F0502020204030204" pitchFamily="34" charset="0"/>
                        </a:rPr>
                        <a:t>-0.16</a:t>
                      </a:r>
                      <a:r>
                        <a:rPr lang="en-US" sz="900" b="0" u="none" noProof="0">
                          <a:solidFill>
                            <a:schemeClr val="tx1"/>
                          </a:solidFill>
                          <a:effectLst/>
                          <a:latin typeface="+mj-lt"/>
                          <a:ea typeface="Times New Roman" panose="02020603050405020304" pitchFamily="18" charset="0"/>
                          <a:cs typeface="Calibri" panose="020F0502020204030204" pitchFamily="34" charset="0"/>
                        </a:rPr>
                        <a:t>)*</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i="0" u="none" strike="noStrike" kern="1200" noProof="0">
                          <a:solidFill>
                            <a:schemeClr val="tx1"/>
                          </a:solidFill>
                          <a:effectLst/>
                          <a:latin typeface="+mj-lt"/>
                          <a:ea typeface="+mn-ea"/>
                          <a:cs typeface="+mn-cs"/>
                        </a:rPr>
                        <a:t>+4</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46017327"/>
                  </a:ext>
                </a:extLst>
              </a:tr>
              <a:tr h="0">
                <a:tc>
                  <a:txBody>
                    <a:bodyPr/>
                    <a:lstStyle/>
                    <a:p>
                      <a:pPr marL="108000">
                        <a:lnSpc>
                          <a:spcPct val="100000"/>
                        </a:lnSpc>
                        <a:spcBef>
                          <a:spcPts val="0"/>
                        </a:spcBef>
                        <a:spcAft>
                          <a:spcPts val="0"/>
                        </a:spcAft>
                      </a:pPr>
                      <a:r>
                        <a:rPr lang="en-US" sz="900" b="1" u="none" noProof="0">
                          <a:solidFill>
                            <a:schemeClr val="tx1"/>
                          </a:solidFill>
                          <a:effectLst/>
                          <a:latin typeface="+mj-lt"/>
                          <a:ea typeface="Calibri" panose="020F0502020204030204" pitchFamily="34" charset="0"/>
                          <a:cs typeface="Times New Roman" panose="02020603050405020304" pitchFamily="18" charset="0"/>
                        </a:rPr>
                        <a:t>Appetite loss</a:t>
                      </a:r>
                      <a:r>
                        <a:rPr lang="en-US" sz="900" b="1" u="none" baseline="30000" noProof="0">
                          <a:solidFill>
                            <a:schemeClr val="tx1"/>
                          </a:solidFill>
                          <a:effectLst/>
                          <a:latin typeface="+mj-lt"/>
                          <a:ea typeface="Calibri" panose="020F0502020204030204" pitchFamily="34" charset="0"/>
                          <a:cs typeface="Times New Roman" panose="02020603050405020304" pitchFamily="18" charset="0"/>
                        </a:rPr>
                        <a:t>c</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3.52 (-0.47, 7.51)</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7.00 (2.31, 11.68)</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-3.47 (-8.05, </a:t>
                      </a:r>
                      <a:r>
                        <a:rPr lang="en-US" sz="900" b="0" u="sng" noProof="0">
                          <a:solidFill>
                            <a:schemeClr val="tx1"/>
                          </a:solidFill>
                          <a:effectLst/>
                          <a:latin typeface="+mj-lt"/>
                          <a:ea typeface="Times New Roman" panose="02020603050405020304" pitchFamily="18" charset="0"/>
                          <a:cs typeface="Calibri" panose="020F0502020204030204" pitchFamily="34" charset="0"/>
                        </a:rPr>
                        <a:t>1.11</a:t>
                      </a:r>
                      <a:r>
                        <a:rPr lang="en-US" sz="900" b="0" u="none" noProof="0">
                          <a:solidFill>
                            <a:schemeClr val="tx1"/>
                          </a:solidFill>
                          <a:effectLst/>
                          <a:latin typeface="+mj-lt"/>
                          <a:ea typeface="Times New Roman" panose="02020603050405020304" pitchFamily="18" charset="0"/>
                          <a:cs typeface="Calibri" panose="020F0502020204030204" pitchFamily="34" charset="0"/>
                        </a:rPr>
                        <a:t>)</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i="0" u="none" strike="noStrike" kern="1200" noProof="0">
                          <a:solidFill>
                            <a:schemeClr val="tx1"/>
                          </a:solidFill>
                          <a:effectLst/>
                          <a:latin typeface="+mj-lt"/>
                          <a:ea typeface="+mn-ea"/>
                          <a:cs typeface="+mn-cs"/>
                        </a:rPr>
                        <a:t>+5</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24329076"/>
                  </a:ext>
                </a:extLst>
              </a:tr>
              <a:tr h="0">
                <a:tc>
                  <a:txBody>
                    <a:bodyPr/>
                    <a:lstStyle/>
                    <a:p>
                      <a:pPr marL="108000">
                        <a:lnSpc>
                          <a:spcPct val="100000"/>
                        </a:lnSpc>
                        <a:spcBef>
                          <a:spcPts val="0"/>
                        </a:spcBef>
                        <a:spcAft>
                          <a:spcPts val="0"/>
                        </a:spcAft>
                      </a:pPr>
                      <a:r>
                        <a:rPr lang="en-US" sz="900" b="1" u="none" noProof="0">
                          <a:solidFill>
                            <a:schemeClr val="tx1"/>
                          </a:solidFill>
                          <a:effectLst/>
                          <a:latin typeface="+mj-lt"/>
                          <a:ea typeface="Calibri" panose="020F0502020204030204" pitchFamily="34" charset="0"/>
                          <a:cs typeface="Times New Roman" panose="02020603050405020304" pitchFamily="18" charset="0"/>
                        </a:rPr>
                        <a:t>Constipation</a:t>
                      </a:r>
                      <a:r>
                        <a:rPr lang="en-US" sz="900" b="1" u="none" baseline="30000" noProof="0">
                          <a:solidFill>
                            <a:schemeClr val="tx1"/>
                          </a:solidFill>
                          <a:effectLst/>
                          <a:latin typeface="+mj-lt"/>
                          <a:ea typeface="Calibri" panose="020F0502020204030204" pitchFamily="34" charset="0"/>
                          <a:cs typeface="Times New Roman" panose="02020603050405020304" pitchFamily="18" charset="0"/>
                        </a:rPr>
                        <a:t>c</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2.16 (-1.76, 6.08)</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2.69 (-1.89, 7.27)</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-0.53 (-4.97, </a:t>
                      </a:r>
                      <a:r>
                        <a:rPr lang="en-US" sz="900" b="0" u="sng" noProof="0">
                          <a:solidFill>
                            <a:schemeClr val="tx1"/>
                          </a:solidFill>
                          <a:effectLst/>
                          <a:latin typeface="+mj-lt"/>
                          <a:ea typeface="Times New Roman" panose="02020603050405020304" pitchFamily="18" charset="0"/>
                          <a:cs typeface="Calibri" panose="020F0502020204030204" pitchFamily="34" charset="0"/>
                        </a:rPr>
                        <a:t>3.91</a:t>
                      </a:r>
                      <a:r>
                        <a:rPr lang="en-US" sz="900" b="0" u="none" noProof="0">
                          <a:solidFill>
                            <a:schemeClr val="tx1"/>
                          </a:solidFill>
                          <a:effectLst/>
                          <a:latin typeface="+mj-lt"/>
                          <a:ea typeface="Times New Roman" panose="02020603050405020304" pitchFamily="18" charset="0"/>
                          <a:cs typeface="Calibri" panose="020F0502020204030204" pitchFamily="34" charset="0"/>
                        </a:rPr>
                        <a:t>)</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i="0" u="none" strike="noStrike" kern="1200" noProof="0">
                          <a:solidFill>
                            <a:schemeClr val="tx1"/>
                          </a:solidFill>
                          <a:effectLst/>
                          <a:latin typeface="+mj-lt"/>
                          <a:ea typeface="+mn-ea"/>
                          <a:cs typeface="+mn-cs"/>
                        </a:rPr>
                        <a:t>+5</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55158314"/>
                  </a:ext>
                </a:extLst>
              </a:tr>
              <a:tr h="0">
                <a:tc>
                  <a:txBody>
                    <a:bodyPr/>
                    <a:lstStyle/>
                    <a:p>
                      <a:pPr marL="108000">
                        <a:lnSpc>
                          <a:spcPct val="100000"/>
                        </a:lnSpc>
                        <a:spcBef>
                          <a:spcPts val="0"/>
                        </a:spcBef>
                        <a:spcAft>
                          <a:spcPts val="0"/>
                        </a:spcAft>
                      </a:pPr>
                      <a:r>
                        <a:rPr lang="en-US" sz="900" b="1" u="none" noProof="0">
                          <a:solidFill>
                            <a:schemeClr val="tx1"/>
                          </a:solidFill>
                          <a:effectLst/>
                          <a:latin typeface="+mj-lt"/>
                          <a:ea typeface="Calibri" panose="020F0502020204030204" pitchFamily="34" charset="0"/>
                          <a:cs typeface="Times New Roman" panose="02020603050405020304" pitchFamily="18" charset="0"/>
                        </a:rPr>
                        <a:t>Diarrhea</a:t>
                      </a:r>
                      <a:r>
                        <a:rPr lang="en-US" sz="900" b="1" u="none" baseline="30000" noProof="0">
                          <a:solidFill>
                            <a:schemeClr val="tx1"/>
                          </a:solidFill>
                          <a:effectLst/>
                          <a:latin typeface="+mj-lt"/>
                          <a:ea typeface="Calibri" panose="020F0502020204030204" pitchFamily="34" charset="0"/>
                          <a:cs typeface="Times New Roman" panose="02020603050405020304" pitchFamily="18" charset="0"/>
                        </a:rPr>
                        <a:t>c</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14.07 (9.94, 18.20)</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-1.27 (-6.08, 3.54)</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15.34 (10.65, 20.03)**</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900" b="0" i="0" u="none" strike="noStrike" kern="1200" noProof="0">
                          <a:solidFill>
                            <a:schemeClr val="tx1"/>
                          </a:solidFill>
                          <a:effectLst/>
                          <a:latin typeface="+mj-lt"/>
                          <a:ea typeface="+mn-ea"/>
                          <a:cs typeface="+mn-cs"/>
                        </a:rPr>
                        <a:t>+3</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531483995"/>
                  </a:ext>
                </a:extLst>
              </a:tr>
              <a:tr h="0">
                <a:tc>
                  <a:txBody>
                    <a:bodyPr/>
                    <a:lstStyle/>
                    <a:p>
                      <a:pPr marL="108000">
                        <a:lnSpc>
                          <a:spcPct val="100000"/>
                        </a:lnSpc>
                        <a:spcBef>
                          <a:spcPts val="0"/>
                        </a:spcBef>
                        <a:spcAft>
                          <a:spcPts val="0"/>
                        </a:spcAft>
                      </a:pPr>
                      <a:r>
                        <a:rPr lang="en-US" sz="900" b="1" u="none" noProof="0">
                          <a:solidFill>
                            <a:schemeClr val="tx1"/>
                          </a:solidFill>
                          <a:effectLst/>
                          <a:latin typeface="+mj-lt"/>
                          <a:ea typeface="Calibri" panose="020F0502020204030204" pitchFamily="34" charset="0"/>
                          <a:cs typeface="Times New Roman" panose="02020603050405020304" pitchFamily="18" charset="0"/>
                        </a:rPr>
                        <a:t>Financial difficulties</a:t>
                      </a:r>
                      <a:r>
                        <a:rPr lang="en-US" sz="900" b="1" u="none" baseline="30000" noProof="0">
                          <a:solidFill>
                            <a:schemeClr val="tx1"/>
                          </a:solidFill>
                          <a:effectLst/>
                          <a:latin typeface="+mj-lt"/>
                          <a:ea typeface="Calibri" panose="020F0502020204030204" pitchFamily="34" charset="0"/>
                          <a:cs typeface="Times New Roman" panose="02020603050405020304" pitchFamily="18" charset="0"/>
                        </a:rPr>
                        <a:t>c</a:t>
                      </a:r>
                    </a:p>
                  </a:txBody>
                  <a:tcPr marT="27432" marB="27432">
                    <a:lnL w="1905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-2.87 (-6.39, 0.65)</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0.68 (-3.50, 4.86)</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u="none" noProof="0">
                          <a:solidFill>
                            <a:schemeClr val="tx1"/>
                          </a:solidFill>
                          <a:effectLst/>
                          <a:latin typeface="+mj-lt"/>
                          <a:ea typeface="Times New Roman" panose="02020603050405020304" pitchFamily="18" charset="0"/>
                          <a:cs typeface="Calibri" panose="020F0502020204030204" pitchFamily="34" charset="0"/>
                        </a:rPr>
                        <a:t>-3.55 (-7.69, </a:t>
                      </a:r>
                      <a:r>
                        <a:rPr lang="en-US" sz="900" b="0" u="sng" noProof="0">
                          <a:solidFill>
                            <a:schemeClr val="tx1"/>
                          </a:solidFill>
                          <a:effectLst/>
                          <a:latin typeface="+mj-lt"/>
                          <a:ea typeface="Times New Roman" panose="02020603050405020304" pitchFamily="18" charset="0"/>
                          <a:cs typeface="Calibri" panose="020F0502020204030204" pitchFamily="34" charset="0"/>
                        </a:rPr>
                        <a:t>0.59</a:t>
                      </a:r>
                      <a:r>
                        <a:rPr lang="en-US" sz="900" b="0" u="none" noProof="0">
                          <a:solidFill>
                            <a:schemeClr val="tx1"/>
                          </a:solidFill>
                          <a:effectLst/>
                          <a:latin typeface="+mj-lt"/>
                          <a:ea typeface="Times New Roman" panose="02020603050405020304" pitchFamily="18" charset="0"/>
                          <a:cs typeface="Calibri" panose="020F0502020204030204" pitchFamily="34" charset="0"/>
                        </a:rPr>
                        <a:t>)</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900" b="0" i="0" u="none" strike="noStrike" kern="1200" noProof="0">
                          <a:solidFill>
                            <a:schemeClr val="tx1"/>
                          </a:solidFill>
                          <a:effectLst/>
                          <a:latin typeface="+mj-lt"/>
                          <a:ea typeface="+mn-ea"/>
                          <a:cs typeface="+mn-cs"/>
                        </a:rPr>
                        <a:t>+3</a:t>
                      </a:r>
                    </a:p>
                  </a:txBody>
                  <a:tcPr marT="27432" marB="27432">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94488387"/>
                  </a:ext>
                </a:extLst>
              </a:tr>
            </a:tbl>
          </a:graphicData>
        </a:graphic>
      </p:graphicFrame>
      <p:sp>
        <p:nvSpPr>
          <p:cNvPr id="2" name="Slide Number Placeholder 1">
            <a:extLst>
              <a:ext uri="{FF2B5EF4-FFF2-40B4-BE49-F238E27FC236}">
                <a16:creationId xmlns:a16="http://schemas.microsoft.com/office/drawing/2014/main" id="{BC9520C8-65C6-46AF-AD28-850CF09BD57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sp>
        <p:nvSpPr>
          <p:cNvPr id="9" name="TextBox 8">
            <a:extLst>
              <a:ext uri="{FF2B5EF4-FFF2-40B4-BE49-F238E27FC236}">
                <a16:creationId xmlns:a16="http://schemas.microsoft.com/office/drawing/2014/main" id="{5ED14A7D-BD76-4D2E-B33C-BFE80E68E144}"/>
              </a:ext>
            </a:extLst>
          </p:cNvPr>
          <p:cNvSpPr txBox="1"/>
          <p:nvPr/>
        </p:nvSpPr>
        <p:spPr>
          <a:xfrm>
            <a:off x="609599" y="1419728"/>
            <a:ext cx="710619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50" normalizeH="0" baseline="0" noProof="0">
                <a:ln>
                  <a:noFill/>
                </a:ln>
                <a:solidFill>
                  <a:srgbClr val="54565B"/>
                </a:solidFill>
                <a:effectLst/>
                <a:uLnTx/>
                <a:uFillTx/>
                <a:latin typeface="Trebuchet MS"/>
                <a:ea typeface="+mn-ea"/>
                <a:cs typeface="+mn-cs"/>
              </a:rPr>
              <a:t>Table 3</a:t>
            </a:r>
            <a:r>
              <a:rPr kumimoji="0" lang="en-US" sz="1600" b="0" i="0" u="none" strike="noStrike" kern="1200" cap="none" spc="-50" normalizeH="0" baseline="0" noProof="0">
                <a:ln>
                  <a:noFill/>
                </a:ln>
                <a:solidFill>
                  <a:srgbClr val="54565B"/>
                </a:solidFill>
                <a:effectLst/>
                <a:uLnTx/>
                <a:uFillTx/>
                <a:latin typeface="Trebuchet MS"/>
                <a:ea typeface="+mn-ea"/>
                <a:cs typeface="+mn-cs"/>
              </a:rPr>
              <a:t>. Linear MMRM Analysis of Overall LS Mean Change From Baseline in Scores for the Primary and Secondary HRQoL Domains</a:t>
            </a:r>
          </a:p>
        </p:txBody>
      </p:sp>
    </p:spTree>
    <p:extLst>
      <p:ext uri="{BB962C8B-B14F-4D97-AF65-F5344CB8AC3E}">
        <p14:creationId xmlns:p14="http://schemas.microsoft.com/office/powerpoint/2010/main" val="3821336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p:cNvSpPr>
            <a:spLocks noGrp="1"/>
          </p:cNvSpPr>
          <p:nvPr>
            <p:ph sz="quarter" idx="10"/>
          </p:nvPr>
        </p:nvSpPr>
        <p:spPr>
          <a:xfrm>
            <a:off x="609598" y="1409700"/>
            <a:ext cx="10894997" cy="5034232"/>
          </a:xfrm>
        </p:spPr>
        <p:txBody>
          <a:bodyPr>
            <a:normAutofit/>
          </a:bodyPr>
          <a:lstStyle/>
          <a:p>
            <a:endParaRPr lang="en-US" sz="2000">
              <a:latin typeface="+mj-lt"/>
            </a:endParaRPr>
          </a:p>
          <a:p>
            <a:endParaRPr lang="en-US" sz="2000"/>
          </a:p>
          <a:p>
            <a:endParaRPr lang="en-US" sz="2000">
              <a:latin typeface="+mj-lt"/>
            </a:endParaRPr>
          </a:p>
          <a:p>
            <a:endParaRPr lang="en-US" sz="2000"/>
          </a:p>
          <a:p>
            <a:endParaRPr lang="en-US" sz="2000">
              <a:latin typeface="+mj-lt"/>
            </a:endParaRPr>
          </a:p>
          <a:p>
            <a:endParaRPr lang="en-US" sz="2000"/>
          </a:p>
          <a:p>
            <a:endParaRPr lang="en-US" sz="2000">
              <a:latin typeface="+mj-lt"/>
            </a:endParaRPr>
          </a:p>
          <a:p>
            <a:endParaRPr lang="en-US" sz="2000">
              <a:latin typeface="+mj-lt"/>
            </a:endParaRPr>
          </a:p>
          <a:p>
            <a:r>
              <a:rPr lang="en-US" sz="2000">
                <a:latin typeface="+mj-lt"/>
              </a:rPr>
              <a:t>For each of the primary HRQoL domains, the SG arm had statistically significantly better overall mean change and changes at one or more assessments (</a:t>
            </a:r>
            <a:r>
              <a:rPr lang="en-US" sz="2000" b="1">
                <a:latin typeface="+mj-lt"/>
              </a:rPr>
              <a:t>Figure 2</a:t>
            </a:r>
            <a:r>
              <a:rPr lang="en-US" sz="2000">
                <a:latin typeface="+mj-lt"/>
              </a:rPr>
              <a:t>)</a:t>
            </a:r>
          </a:p>
        </p:txBody>
      </p:sp>
      <p:sp>
        <p:nvSpPr>
          <p:cNvPr id="3" name="Title 2"/>
          <p:cNvSpPr>
            <a:spLocks noGrp="1"/>
          </p:cNvSpPr>
          <p:nvPr>
            <p:ph type="title"/>
          </p:nvPr>
        </p:nvSpPr>
        <p:spPr/>
        <p:txBody>
          <a:bodyPr>
            <a:normAutofit/>
          </a:bodyPr>
          <a:lstStyle/>
          <a:p>
            <a:r>
              <a:rPr lang="en-US" b="1"/>
              <a:t>Mean Change From Baseline in HRQoL Domains (cont’d)</a:t>
            </a:r>
          </a:p>
        </p:txBody>
      </p:sp>
      <p:sp>
        <p:nvSpPr>
          <p:cNvPr id="2" name="Slide Number Placeholder 1">
            <a:extLst>
              <a:ext uri="{FF2B5EF4-FFF2-40B4-BE49-F238E27FC236}">
                <a16:creationId xmlns:a16="http://schemas.microsoft.com/office/drawing/2014/main" id="{4B3212BE-1D8C-4358-AD70-829DDAC5DC0A}"/>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sp>
        <p:nvSpPr>
          <p:cNvPr id="13" name="Content Placeholder 1"/>
          <p:cNvSpPr txBox="1">
            <a:spLocks/>
          </p:cNvSpPr>
          <p:nvPr/>
        </p:nvSpPr>
        <p:spPr>
          <a:xfrm>
            <a:off x="610074" y="5858045"/>
            <a:ext cx="9683062" cy="808883"/>
          </a:xfrm>
          <a:prstGeom prst="rect">
            <a:avLst/>
          </a:prstGeom>
        </p:spPr>
        <p:txBody>
          <a:bodyPr vert="horz" lIns="91440" tIns="45720" rIns="91440" bIns="45720" rtlCol="0" anchor="b">
            <a:noAutofit/>
          </a:bodyPr>
          <a:lstStyle>
            <a:lvl1pPr marL="230188" indent="-230188" algn="l" defTabSz="914400" rtl="0" eaLnBrk="1" latinLnBrk="0" hangingPunct="1">
              <a:lnSpc>
                <a:spcPct val="90000"/>
              </a:lnSpc>
              <a:spcBef>
                <a:spcPts val="1200"/>
              </a:spcBef>
              <a:spcAft>
                <a:spcPts val="0"/>
              </a:spcAft>
              <a:buFont typeface="Arial" panose="020B0604020202020204" pitchFamily="34" charset="0"/>
              <a:buChar char="•"/>
              <a:defRPr sz="2400" b="0" i="0" kern="1600" spc="-50" baseline="0">
                <a:solidFill>
                  <a:schemeClr val="tx1"/>
                </a:solidFill>
                <a:latin typeface="+mn-lt"/>
                <a:ea typeface="+mn-ea"/>
                <a:cs typeface="+mn-cs"/>
              </a:defRPr>
            </a:lvl1pPr>
            <a:lvl2pPr marL="512763" indent="-230188" algn="l" defTabSz="914400" rtl="0" eaLnBrk="1" latinLnBrk="0" hangingPunct="1">
              <a:lnSpc>
                <a:spcPct val="90000"/>
              </a:lnSpc>
              <a:spcBef>
                <a:spcPts val="600"/>
              </a:spcBef>
              <a:spcAft>
                <a:spcPts val="0"/>
              </a:spcAft>
              <a:buFont typeface="Apple Symbols" panose="02000000000000000000" pitchFamily="2" charset="-79"/>
              <a:buChar char="⎼"/>
              <a:tabLst/>
              <a:defRPr lang="en-US" sz="2200" b="0" i="0" kern="1600" spc="-50" baseline="0" dirty="0">
                <a:solidFill>
                  <a:schemeClr val="tx1"/>
                </a:solidFill>
                <a:latin typeface="+mn-lt"/>
                <a:ea typeface="+mn-ea"/>
                <a:cs typeface="+mn-cs"/>
              </a:defRPr>
            </a:lvl2pPr>
            <a:lvl3pPr marL="742950" indent="-225425" algn="l" defTabSz="914400" rtl="0" eaLnBrk="1" latinLnBrk="0" hangingPunct="1">
              <a:lnSpc>
                <a:spcPct val="90000"/>
              </a:lnSpc>
              <a:spcBef>
                <a:spcPts val="600"/>
              </a:spcBef>
              <a:spcAft>
                <a:spcPts val="0"/>
              </a:spcAft>
              <a:buFont typeface="Arial" panose="020B0604020202020204" pitchFamily="34" charset="0"/>
              <a:buChar char="•"/>
              <a:tabLst/>
              <a:defRPr lang="en-US" sz="2000" b="0" i="0" kern="1600" spc="-50" baseline="0" dirty="0">
                <a:solidFill>
                  <a:schemeClr val="tx1"/>
                </a:solidFill>
                <a:latin typeface="+mn-lt"/>
                <a:ea typeface="+mn-ea"/>
                <a:cs typeface="+mn-cs"/>
              </a:defRPr>
            </a:lvl3pPr>
            <a:lvl4pPr marL="974725" indent="-185738" algn="l" defTabSz="914400" rtl="0" eaLnBrk="1" latinLnBrk="0" hangingPunct="1">
              <a:lnSpc>
                <a:spcPct val="90000"/>
              </a:lnSpc>
              <a:spcBef>
                <a:spcPts val="600"/>
              </a:spcBef>
              <a:spcAft>
                <a:spcPts val="0"/>
              </a:spcAft>
              <a:buFont typeface="Apple Symbols" panose="02000000000000000000" pitchFamily="2" charset="-79"/>
              <a:buChar char="⎼"/>
              <a:tabLst/>
              <a:defRPr lang="en-US" sz="1800" b="0" i="0" kern="1600" spc="-50" baseline="0" dirty="0">
                <a:solidFill>
                  <a:schemeClr val="tx1"/>
                </a:solidFill>
                <a:latin typeface="+mn-lt"/>
                <a:ea typeface="+mn-ea"/>
                <a:cs typeface="+mn-cs"/>
              </a:defRPr>
            </a:lvl4pPr>
            <a:lvl5pPr marL="1255713" indent="-174625" algn="l" defTabSz="914400" rtl="0" eaLnBrk="1" latinLnBrk="0" hangingPunct="1">
              <a:lnSpc>
                <a:spcPct val="90000"/>
              </a:lnSpc>
              <a:spcBef>
                <a:spcPts val="600"/>
              </a:spcBef>
              <a:spcAft>
                <a:spcPts val="0"/>
              </a:spcAft>
              <a:buFont typeface="Apple Symbols" panose="02000000000000000000" pitchFamily="2" charset="-79"/>
              <a:buChar char="⎼"/>
              <a:tabLst/>
              <a:defRPr sz="1600" b="0" i="0" kern="1600" spc="-50" baseline="0">
                <a:solidFill>
                  <a:schemeClr val="tx1"/>
                </a:solidFill>
                <a:latin typeface="Trebuchet MS" panose="020B070302020209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600" cap="none" spc="0" normalizeH="0" baseline="0" noProof="0">
                <a:ln>
                  <a:noFill/>
                </a:ln>
                <a:solidFill>
                  <a:srgbClr val="54565B"/>
                </a:solidFill>
                <a:effectLst/>
                <a:uLnTx/>
                <a:uFillTx/>
                <a:latin typeface="Trebuchet MS"/>
                <a:ea typeface="+mn-ea"/>
                <a:cs typeface="+mn-cs"/>
              </a:rPr>
              <a:t>Data are from an MMRM analysis.</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600" cap="none" spc="0" normalizeH="0" baseline="0" noProof="0">
                <a:ln>
                  <a:noFill/>
                </a:ln>
                <a:solidFill>
                  <a:srgbClr val="54565B"/>
                </a:solidFill>
                <a:effectLst/>
                <a:uLnTx/>
                <a:uFillTx/>
                <a:latin typeface="Trebuchet MS"/>
                <a:ea typeface="+mn-ea"/>
                <a:cs typeface="+mn-cs"/>
              </a:rPr>
              <a:t>*Statistically significant (</a:t>
            </a:r>
            <a:r>
              <a:rPr kumimoji="0" lang="en-US" sz="800" b="0" i="1" u="none" strike="noStrike" kern="1600" cap="none" spc="0" normalizeH="0" baseline="0" noProof="0">
                <a:ln>
                  <a:noFill/>
                </a:ln>
                <a:solidFill>
                  <a:srgbClr val="54565B"/>
                </a:solidFill>
                <a:effectLst/>
                <a:uLnTx/>
                <a:uFillTx/>
                <a:latin typeface="Trebuchet MS"/>
                <a:ea typeface="+mn-ea"/>
                <a:cs typeface="+mn-cs"/>
              </a:rPr>
              <a:t>P</a:t>
            </a:r>
            <a:r>
              <a:rPr kumimoji="0" lang="en-US" sz="800" b="0" i="0" u="none" strike="noStrike" kern="1600" cap="none" spc="0" normalizeH="0" baseline="0" noProof="0">
                <a:ln>
                  <a:noFill/>
                </a:ln>
                <a:solidFill>
                  <a:srgbClr val="54565B"/>
                </a:solidFill>
                <a:effectLst/>
                <a:uLnTx/>
                <a:uFillTx/>
                <a:latin typeface="Trebuchet MS"/>
                <a:ea typeface="+mn-ea"/>
                <a:cs typeface="+mn-cs"/>
              </a:rPr>
              <a:t>&lt;0.05) difference between SG and TPC.</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600" cap="none" spc="0" normalizeH="0" baseline="0" noProof="0">
                <a:ln>
                  <a:noFill/>
                </a:ln>
                <a:solidFill>
                  <a:srgbClr val="54565B"/>
                </a:solidFill>
                <a:effectLst/>
                <a:uLnTx/>
                <a:uFillTx/>
                <a:latin typeface="Trebuchet MS"/>
                <a:ea typeface="+mn-ea"/>
                <a:cs typeface="+mn-cs"/>
              </a:rPr>
              <a:t>HRQoL, health-related quality of life; LS, least square; MMRM, mixed-effect model for repeated measures; QoL, quality of life; SG, sacituzumab govitecan; TPC, treatment of physician's choice.</a:t>
            </a:r>
          </a:p>
        </p:txBody>
      </p:sp>
      <p:sp>
        <p:nvSpPr>
          <p:cNvPr id="12" name="TextBox 11">
            <a:extLst>
              <a:ext uri="{FF2B5EF4-FFF2-40B4-BE49-F238E27FC236}">
                <a16:creationId xmlns:a16="http://schemas.microsoft.com/office/drawing/2014/main" id="{12F05D21-2756-4B76-AD29-3C51E763FA1B}"/>
              </a:ext>
            </a:extLst>
          </p:cNvPr>
          <p:cNvSpPr txBox="1"/>
          <p:nvPr/>
        </p:nvSpPr>
        <p:spPr>
          <a:xfrm>
            <a:off x="839972" y="1420251"/>
            <a:ext cx="10512057"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50" normalizeH="0" baseline="0" noProof="0">
                <a:ln>
                  <a:noFill/>
                </a:ln>
                <a:solidFill>
                  <a:srgbClr val="54565B"/>
                </a:solidFill>
                <a:effectLst/>
                <a:uLnTx/>
                <a:uFillTx/>
                <a:latin typeface="Trebuchet MS"/>
                <a:ea typeface="+mn-ea"/>
                <a:cs typeface="+mn-cs"/>
              </a:rPr>
              <a:t>Figure 2. </a:t>
            </a:r>
            <a:r>
              <a:rPr kumimoji="0" lang="en-US" sz="1600" b="0" i="0" u="none" strike="noStrike" kern="1200" cap="none" spc="-50" normalizeH="0" baseline="0" noProof="0">
                <a:ln>
                  <a:noFill/>
                </a:ln>
                <a:solidFill>
                  <a:srgbClr val="54565B"/>
                </a:solidFill>
                <a:effectLst/>
                <a:uLnTx/>
                <a:uFillTx/>
                <a:latin typeface="Trebuchet MS"/>
                <a:ea typeface="+mn-ea"/>
                <a:cs typeface="+mn-cs"/>
              </a:rPr>
              <a:t>LS Mean Changes From Baseline in Scores for the Primary HRQoL Domains</a:t>
            </a:r>
          </a:p>
        </p:txBody>
      </p:sp>
      <p:sp>
        <p:nvSpPr>
          <p:cNvPr id="469" name="Rectangle 468">
            <a:extLst>
              <a:ext uri="{FF2B5EF4-FFF2-40B4-BE49-F238E27FC236}">
                <a16:creationId xmlns:a16="http://schemas.microsoft.com/office/drawing/2014/main" id="{D2A660BA-7CFE-4FB8-8593-196388A1675D}"/>
              </a:ext>
            </a:extLst>
          </p:cNvPr>
          <p:cNvSpPr/>
          <p:nvPr/>
        </p:nvSpPr>
        <p:spPr>
          <a:xfrm>
            <a:off x="1001557" y="1949093"/>
            <a:ext cx="3063877" cy="30777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54565B"/>
                </a:solidFill>
                <a:effectLst/>
                <a:uLnTx/>
                <a:uFillTx/>
                <a:latin typeface="Trebuchet MS"/>
                <a:ea typeface="Calibri" panose="020F0502020204030204" pitchFamily="34" charset="0"/>
                <a:cs typeface="+mn-cs"/>
              </a:rPr>
              <a:t>Global health status/QoL</a:t>
            </a:r>
            <a:endParaRPr kumimoji="0" lang="en-GB" sz="1400" b="0" i="0" u="none" strike="noStrike" kern="1200" cap="none" spc="0" normalizeH="0" baseline="0" noProof="0">
              <a:ln>
                <a:noFill/>
              </a:ln>
              <a:solidFill>
                <a:srgbClr val="54565B"/>
              </a:solidFill>
              <a:effectLst/>
              <a:uLnTx/>
              <a:uFillTx/>
              <a:latin typeface="Trebuchet MS"/>
              <a:ea typeface="+mn-ea"/>
              <a:cs typeface="+mn-cs"/>
            </a:endParaRPr>
          </a:p>
        </p:txBody>
      </p:sp>
      <p:sp>
        <p:nvSpPr>
          <p:cNvPr id="470" name="Rectangle 469">
            <a:extLst>
              <a:ext uri="{FF2B5EF4-FFF2-40B4-BE49-F238E27FC236}">
                <a16:creationId xmlns:a16="http://schemas.microsoft.com/office/drawing/2014/main" id="{F040F4E2-9383-4808-B14D-9994ACBC7E27}"/>
              </a:ext>
            </a:extLst>
          </p:cNvPr>
          <p:cNvSpPr/>
          <p:nvPr/>
        </p:nvSpPr>
        <p:spPr>
          <a:xfrm>
            <a:off x="4800837" y="1949093"/>
            <a:ext cx="3004024" cy="30777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54565B"/>
                </a:solidFill>
                <a:effectLst/>
                <a:uLnTx/>
                <a:uFillTx/>
                <a:latin typeface="Trebuchet MS"/>
                <a:ea typeface="Calibri" panose="020F0502020204030204" pitchFamily="34" charset="0"/>
                <a:cs typeface="+mn-cs"/>
              </a:rPr>
              <a:t>Physical functioning</a:t>
            </a:r>
            <a:endParaRPr kumimoji="0" lang="en-GB" sz="1400" b="0" i="0" u="none" strike="noStrike" kern="1200" cap="none" spc="0" normalizeH="0" baseline="0" noProof="0">
              <a:ln>
                <a:noFill/>
              </a:ln>
              <a:solidFill>
                <a:srgbClr val="54565B"/>
              </a:solidFill>
              <a:effectLst/>
              <a:uLnTx/>
              <a:uFillTx/>
              <a:latin typeface="Trebuchet MS"/>
              <a:ea typeface="+mn-ea"/>
              <a:cs typeface="+mn-cs"/>
            </a:endParaRPr>
          </a:p>
        </p:txBody>
      </p:sp>
      <p:grpSp>
        <p:nvGrpSpPr>
          <p:cNvPr id="471" name="Group 470">
            <a:extLst>
              <a:ext uri="{FF2B5EF4-FFF2-40B4-BE49-F238E27FC236}">
                <a16:creationId xmlns:a16="http://schemas.microsoft.com/office/drawing/2014/main" id="{1BDC3A4A-B6A8-4178-9CAB-D36CFEF1F737}"/>
              </a:ext>
            </a:extLst>
          </p:cNvPr>
          <p:cNvGrpSpPr/>
          <p:nvPr/>
        </p:nvGrpSpPr>
        <p:grpSpPr>
          <a:xfrm>
            <a:off x="5173528" y="5042942"/>
            <a:ext cx="1844945" cy="246221"/>
            <a:chOff x="7722391" y="193265"/>
            <a:chExt cx="1844945" cy="246221"/>
          </a:xfrm>
        </p:grpSpPr>
        <p:grpSp>
          <p:nvGrpSpPr>
            <p:cNvPr id="472" name="Group 471">
              <a:extLst>
                <a:ext uri="{FF2B5EF4-FFF2-40B4-BE49-F238E27FC236}">
                  <a16:creationId xmlns:a16="http://schemas.microsoft.com/office/drawing/2014/main" id="{1243B888-B00F-4F8A-A478-F2CA30ED797C}"/>
                </a:ext>
              </a:extLst>
            </p:cNvPr>
            <p:cNvGrpSpPr/>
            <p:nvPr/>
          </p:nvGrpSpPr>
          <p:grpSpPr>
            <a:xfrm>
              <a:off x="8681987" y="193265"/>
              <a:ext cx="885349" cy="246221"/>
              <a:chOff x="8681987" y="193265"/>
              <a:chExt cx="885349" cy="246221"/>
            </a:xfrm>
          </p:grpSpPr>
          <p:cxnSp>
            <p:nvCxnSpPr>
              <p:cNvPr id="477" name="Straight Connector 476">
                <a:extLst>
                  <a:ext uri="{FF2B5EF4-FFF2-40B4-BE49-F238E27FC236}">
                    <a16:creationId xmlns:a16="http://schemas.microsoft.com/office/drawing/2014/main" id="{7980432C-4CA8-4C1C-B88E-AF8B62FF2041}"/>
                  </a:ext>
                </a:extLst>
              </p:cNvPr>
              <p:cNvCxnSpPr>
                <a:cxnSpLocks/>
              </p:cNvCxnSpPr>
              <p:nvPr/>
            </p:nvCxnSpPr>
            <p:spPr>
              <a:xfrm>
                <a:off x="8681987" y="316375"/>
                <a:ext cx="457200" cy="0"/>
              </a:xfrm>
              <a:prstGeom prst="line">
                <a:avLst/>
              </a:prstGeom>
              <a:noFill/>
              <a:ln w="28575" cap="flat" cmpd="sng" algn="ctr">
                <a:solidFill>
                  <a:srgbClr val="A6A6A6"/>
                </a:solidFill>
                <a:prstDash val="solid"/>
                <a:headEnd type="none" w="med" len="med"/>
                <a:tailEnd type="none" w="med" len="med"/>
              </a:ln>
            </p:spPr>
          </p:cxnSp>
          <p:sp>
            <p:nvSpPr>
              <p:cNvPr id="478" name="Rectangle 477">
                <a:extLst>
                  <a:ext uri="{FF2B5EF4-FFF2-40B4-BE49-F238E27FC236}">
                    <a16:creationId xmlns:a16="http://schemas.microsoft.com/office/drawing/2014/main" id="{59BD799C-ACA7-4006-98DB-ABCE1121FA60}"/>
                  </a:ext>
                </a:extLst>
              </p:cNvPr>
              <p:cNvSpPr/>
              <p:nvPr/>
            </p:nvSpPr>
            <p:spPr>
              <a:xfrm>
                <a:off x="9150234" y="193265"/>
                <a:ext cx="417102" cy="24622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54565B"/>
                    </a:solidFill>
                    <a:effectLst/>
                    <a:uLnTx/>
                    <a:uFillTx/>
                    <a:latin typeface="Trebuchet MS"/>
                    <a:ea typeface="Calibri" panose="020F0502020204030204" pitchFamily="34" charset="0"/>
                    <a:cs typeface="+mn-cs"/>
                  </a:rPr>
                  <a:t>TPC</a:t>
                </a:r>
                <a:endParaRPr kumimoji="0" lang="en-GB" sz="1000" b="0" i="0" u="none" strike="noStrike" kern="1200" cap="none" spc="0" normalizeH="0" baseline="0" noProof="0">
                  <a:ln>
                    <a:noFill/>
                  </a:ln>
                  <a:solidFill>
                    <a:srgbClr val="54565B"/>
                  </a:solidFill>
                  <a:effectLst/>
                  <a:uLnTx/>
                  <a:uFillTx/>
                  <a:latin typeface="Trebuchet MS"/>
                  <a:ea typeface="+mn-ea"/>
                  <a:cs typeface="+mn-cs"/>
                </a:endParaRPr>
              </a:p>
            </p:txBody>
          </p:sp>
          <p:sp>
            <p:nvSpPr>
              <p:cNvPr id="479" name="Rectangle 478">
                <a:extLst>
                  <a:ext uri="{FF2B5EF4-FFF2-40B4-BE49-F238E27FC236}">
                    <a16:creationId xmlns:a16="http://schemas.microsoft.com/office/drawing/2014/main" id="{F0CF4390-7142-48C5-9223-E133F371D5DE}"/>
                  </a:ext>
                </a:extLst>
              </p:cNvPr>
              <p:cNvSpPr/>
              <p:nvPr/>
            </p:nvSpPr>
            <p:spPr>
              <a:xfrm>
                <a:off x="8848701" y="254489"/>
                <a:ext cx="123773" cy="123773"/>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uLnTx/>
                  <a:uFillTx/>
                  <a:latin typeface="Trebuchet MS"/>
                  <a:ea typeface="+mn-ea"/>
                  <a:cs typeface="+mn-cs"/>
                </a:endParaRPr>
              </a:p>
            </p:txBody>
          </p:sp>
        </p:grpSp>
        <p:grpSp>
          <p:nvGrpSpPr>
            <p:cNvPr id="473" name="Group 472">
              <a:extLst>
                <a:ext uri="{FF2B5EF4-FFF2-40B4-BE49-F238E27FC236}">
                  <a16:creationId xmlns:a16="http://schemas.microsoft.com/office/drawing/2014/main" id="{6305BDF5-DE7B-4B9A-9694-21965661C607}"/>
                </a:ext>
              </a:extLst>
            </p:cNvPr>
            <p:cNvGrpSpPr/>
            <p:nvPr/>
          </p:nvGrpSpPr>
          <p:grpSpPr>
            <a:xfrm>
              <a:off x="7722391" y="193265"/>
              <a:ext cx="798457" cy="246221"/>
              <a:chOff x="7385050" y="193265"/>
              <a:chExt cx="798457" cy="246221"/>
            </a:xfrm>
          </p:grpSpPr>
          <p:cxnSp>
            <p:nvCxnSpPr>
              <p:cNvPr id="474" name="Straight Connector 473">
                <a:extLst>
                  <a:ext uri="{FF2B5EF4-FFF2-40B4-BE49-F238E27FC236}">
                    <a16:creationId xmlns:a16="http://schemas.microsoft.com/office/drawing/2014/main" id="{887E44F0-8A07-4FE3-BC5D-D38259EC58ED}"/>
                  </a:ext>
                </a:extLst>
              </p:cNvPr>
              <p:cNvCxnSpPr>
                <a:cxnSpLocks/>
              </p:cNvCxnSpPr>
              <p:nvPr/>
            </p:nvCxnSpPr>
            <p:spPr>
              <a:xfrm>
                <a:off x="7385050" y="316375"/>
                <a:ext cx="457200" cy="0"/>
              </a:xfrm>
              <a:prstGeom prst="line">
                <a:avLst/>
              </a:prstGeom>
              <a:noFill/>
              <a:ln w="28575" cap="flat" cmpd="sng" algn="ctr">
                <a:solidFill>
                  <a:srgbClr val="16ABA4"/>
                </a:solidFill>
                <a:prstDash val="solid"/>
                <a:headEnd type="none" w="med" len="med"/>
                <a:tailEnd type="none" w="med" len="med"/>
              </a:ln>
            </p:spPr>
          </p:cxnSp>
          <p:sp>
            <p:nvSpPr>
              <p:cNvPr id="475" name="Rectangle 474">
                <a:extLst>
                  <a:ext uri="{FF2B5EF4-FFF2-40B4-BE49-F238E27FC236}">
                    <a16:creationId xmlns:a16="http://schemas.microsoft.com/office/drawing/2014/main" id="{A452D045-A7EE-473F-89D0-80544B631C9C}"/>
                  </a:ext>
                </a:extLst>
              </p:cNvPr>
              <p:cNvSpPr/>
              <p:nvPr/>
            </p:nvSpPr>
            <p:spPr>
              <a:xfrm>
                <a:off x="7846555" y="193265"/>
                <a:ext cx="336952" cy="24622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54565B"/>
                    </a:solidFill>
                    <a:effectLst/>
                    <a:uLnTx/>
                    <a:uFillTx/>
                    <a:latin typeface="Trebuchet MS"/>
                    <a:ea typeface="Calibri" panose="020F0502020204030204" pitchFamily="34" charset="0"/>
                    <a:cs typeface="+mn-cs"/>
                  </a:rPr>
                  <a:t>SG</a:t>
                </a:r>
                <a:endParaRPr kumimoji="0" lang="en-GB" sz="1000" b="0" i="0" u="none" strike="noStrike" kern="1200" cap="none" spc="0" normalizeH="0" baseline="0" noProof="0">
                  <a:ln>
                    <a:noFill/>
                  </a:ln>
                  <a:solidFill>
                    <a:srgbClr val="54565B"/>
                  </a:solidFill>
                  <a:effectLst/>
                  <a:uLnTx/>
                  <a:uFillTx/>
                  <a:latin typeface="Trebuchet MS"/>
                  <a:ea typeface="+mn-ea"/>
                  <a:cs typeface="+mn-cs"/>
                </a:endParaRPr>
              </a:p>
            </p:txBody>
          </p:sp>
          <p:sp>
            <p:nvSpPr>
              <p:cNvPr id="476" name="Oval 475">
                <a:extLst>
                  <a:ext uri="{FF2B5EF4-FFF2-40B4-BE49-F238E27FC236}">
                    <a16:creationId xmlns:a16="http://schemas.microsoft.com/office/drawing/2014/main" id="{E5C118A9-19CE-4350-8FF4-E6EDF2631A64}"/>
                  </a:ext>
                </a:extLst>
              </p:cNvPr>
              <p:cNvSpPr/>
              <p:nvPr/>
            </p:nvSpPr>
            <p:spPr>
              <a:xfrm>
                <a:off x="7551764" y="254489"/>
                <a:ext cx="123773" cy="123773"/>
              </a:xfrm>
              <a:prstGeom prst="ellipse">
                <a:avLst/>
              </a:prstGeom>
              <a:solidFill>
                <a:srgbClr val="16AB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uLnTx/>
                  <a:uFillTx/>
                  <a:latin typeface="Trebuchet MS"/>
                  <a:ea typeface="+mn-ea"/>
                  <a:cs typeface="+mn-cs"/>
                </a:endParaRPr>
              </a:p>
            </p:txBody>
          </p:sp>
        </p:grpSp>
      </p:grpSp>
      <p:grpSp>
        <p:nvGrpSpPr>
          <p:cNvPr id="480" name="Group 479">
            <a:extLst>
              <a:ext uri="{FF2B5EF4-FFF2-40B4-BE49-F238E27FC236}">
                <a16:creationId xmlns:a16="http://schemas.microsoft.com/office/drawing/2014/main" id="{2E10A94A-9E0C-4B76-BBA4-E54493744ED9}"/>
              </a:ext>
            </a:extLst>
          </p:cNvPr>
          <p:cNvGrpSpPr/>
          <p:nvPr/>
        </p:nvGrpSpPr>
        <p:grpSpPr>
          <a:xfrm>
            <a:off x="390997" y="2271763"/>
            <a:ext cx="3886890" cy="2678196"/>
            <a:chOff x="390997" y="1920874"/>
            <a:chExt cx="3886890" cy="2678196"/>
          </a:xfrm>
        </p:grpSpPr>
        <p:sp>
          <p:nvSpPr>
            <p:cNvPr id="481" name="TextBox 480">
              <a:extLst>
                <a:ext uri="{FF2B5EF4-FFF2-40B4-BE49-F238E27FC236}">
                  <a16:creationId xmlns:a16="http://schemas.microsoft.com/office/drawing/2014/main" id="{C627C28A-7778-460C-B2DE-B7B2CFD1005F}"/>
                </a:ext>
              </a:extLst>
            </p:cNvPr>
            <p:cNvSpPr txBox="1"/>
            <p:nvPr/>
          </p:nvSpPr>
          <p:spPr>
            <a:xfrm>
              <a:off x="3617835" y="2856303"/>
              <a:ext cx="384336"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Change = 0</a:t>
              </a:r>
            </a:p>
          </p:txBody>
        </p:sp>
        <p:sp>
          <p:nvSpPr>
            <p:cNvPr id="482" name="TextBox 481">
              <a:extLst>
                <a:ext uri="{FF2B5EF4-FFF2-40B4-BE49-F238E27FC236}">
                  <a16:creationId xmlns:a16="http://schemas.microsoft.com/office/drawing/2014/main" id="{A6752D94-D110-4B1B-9CC0-0EA77CBD9C4E}"/>
                </a:ext>
              </a:extLst>
            </p:cNvPr>
            <p:cNvSpPr txBox="1"/>
            <p:nvPr/>
          </p:nvSpPr>
          <p:spPr>
            <a:xfrm>
              <a:off x="3617835" y="3208061"/>
              <a:ext cx="660052"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(-10) Deterioration</a:t>
              </a:r>
            </a:p>
          </p:txBody>
        </p:sp>
        <p:sp>
          <p:nvSpPr>
            <p:cNvPr id="483" name="TextBox 482">
              <a:extLst>
                <a:ext uri="{FF2B5EF4-FFF2-40B4-BE49-F238E27FC236}">
                  <a16:creationId xmlns:a16="http://schemas.microsoft.com/office/drawing/2014/main" id="{3207482E-47D9-444E-B354-4CD903D47B4C}"/>
                </a:ext>
              </a:extLst>
            </p:cNvPr>
            <p:cNvSpPr txBox="1"/>
            <p:nvPr/>
          </p:nvSpPr>
          <p:spPr>
            <a:xfrm>
              <a:off x="3617835" y="2502704"/>
              <a:ext cx="627992"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(10) Improvement</a:t>
              </a:r>
            </a:p>
          </p:txBody>
        </p:sp>
        <p:grpSp>
          <p:nvGrpSpPr>
            <p:cNvPr id="484" name="Group 483">
              <a:extLst>
                <a:ext uri="{FF2B5EF4-FFF2-40B4-BE49-F238E27FC236}">
                  <a16:creationId xmlns:a16="http://schemas.microsoft.com/office/drawing/2014/main" id="{65C7ABEB-836E-470B-95D7-7662D51AAE2B}"/>
                </a:ext>
              </a:extLst>
            </p:cNvPr>
            <p:cNvGrpSpPr/>
            <p:nvPr/>
          </p:nvGrpSpPr>
          <p:grpSpPr>
            <a:xfrm>
              <a:off x="894890" y="2593521"/>
              <a:ext cx="2682785" cy="712921"/>
              <a:chOff x="1071424" y="2661234"/>
              <a:chExt cx="2968254" cy="788781"/>
            </a:xfrm>
          </p:grpSpPr>
          <p:cxnSp>
            <p:nvCxnSpPr>
              <p:cNvPr id="626" name="Straight Connector 625">
                <a:extLst>
                  <a:ext uri="{FF2B5EF4-FFF2-40B4-BE49-F238E27FC236}">
                    <a16:creationId xmlns:a16="http://schemas.microsoft.com/office/drawing/2014/main" id="{D1564BC1-B108-4E28-A3AA-074A4562024B}"/>
                  </a:ext>
                </a:extLst>
              </p:cNvPr>
              <p:cNvCxnSpPr/>
              <p:nvPr/>
            </p:nvCxnSpPr>
            <p:spPr>
              <a:xfrm>
                <a:off x="1071424" y="2661234"/>
                <a:ext cx="2968254" cy="0"/>
              </a:xfrm>
              <a:prstGeom prst="line">
                <a:avLst/>
              </a:prstGeom>
              <a:noFill/>
              <a:ln w="12700" cap="flat" cmpd="sng" algn="ctr">
                <a:solidFill>
                  <a:schemeClr val="bg1">
                    <a:lumMod val="85000"/>
                  </a:schemeClr>
                </a:solidFill>
                <a:prstDash val="dash"/>
                <a:headEnd type="none" w="med" len="med"/>
                <a:tailEnd type="none" w="med" len="med"/>
              </a:ln>
            </p:spPr>
          </p:cxnSp>
          <p:cxnSp>
            <p:nvCxnSpPr>
              <p:cNvPr id="627" name="Straight Connector 626">
                <a:extLst>
                  <a:ext uri="{FF2B5EF4-FFF2-40B4-BE49-F238E27FC236}">
                    <a16:creationId xmlns:a16="http://schemas.microsoft.com/office/drawing/2014/main" id="{D1EB62D9-215A-409E-9B85-CC6D5631DE41}"/>
                  </a:ext>
                </a:extLst>
              </p:cNvPr>
              <p:cNvCxnSpPr/>
              <p:nvPr/>
            </p:nvCxnSpPr>
            <p:spPr>
              <a:xfrm>
                <a:off x="1071424" y="3056655"/>
                <a:ext cx="2968254" cy="0"/>
              </a:xfrm>
              <a:prstGeom prst="line">
                <a:avLst/>
              </a:prstGeom>
              <a:noFill/>
              <a:ln w="12700" cap="flat" cmpd="sng" algn="ctr">
                <a:solidFill>
                  <a:schemeClr val="bg1">
                    <a:lumMod val="85000"/>
                  </a:schemeClr>
                </a:solidFill>
                <a:prstDash val="dash"/>
                <a:headEnd type="none" w="med" len="med"/>
                <a:tailEnd type="none" w="med" len="med"/>
              </a:ln>
            </p:spPr>
          </p:cxnSp>
          <p:cxnSp>
            <p:nvCxnSpPr>
              <p:cNvPr id="628" name="Straight Connector 627">
                <a:extLst>
                  <a:ext uri="{FF2B5EF4-FFF2-40B4-BE49-F238E27FC236}">
                    <a16:creationId xmlns:a16="http://schemas.microsoft.com/office/drawing/2014/main" id="{86AB84F4-4A44-45D2-A572-9F724D98C8A0}"/>
                  </a:ext>
                </a:extLst>
              </p:cNvPr>
              <p:cNvCxnSpPr/>
              <p:nvPr/>
            </p:nvCxnSpPr>
            <p:spPr>
              <a:xfrm>
                <a:off x="1071424" y="3450015"/>
                <a:ext cx="2968254" cy="0"/>
              </a:xfrm>
              <a:prstGeom prst="line">
                <a:avLst/>
              </a:prstGeom>
              <a:noFill/>
              <a:ln w="12700" cap="flat" cmpd="sng" algn="ctr">
                <a:solidFill>
                  <a:schemeClr val="bg1">
                    <a:lumMod val="85000"/>
                  </a:schemeClr>
                </a:solidFill>
                <a:prstDash val="dash"/>
                <a:headEnd type="none" w="med" len="med"/>
                <a:tailEnd type="none" w="med" len="med"/>
              </a:ln>
            </p:spPr>
          </p:cxnSp>
        </p:grpSp>
        <p:grpSp>
          <p:nvGrpSpPr>
            <p:cNvPr id="485" name="Group 484">
              <a:extLst>
                <a:ext uri="{FF2B5EF4-FFF2-40B4-BE49-F238E27FC236}">
                  <a16:creationId xmlns:a16="http://schemas.microsoft.com/office/drawing/2014/main" id="{B7EBC410-EE41-4623-A1F4-34CB98F88243}"/>
                </a:ext>
              </a:extLst>
            </p:cNvPr>
            <p:cNvGrpSpPr/>
            <p:nvPr/>
          </p:nvGrpSpPr>
          <p:grpSpPr>
            <a:xfrm>
              <a:off x="390997" y="1920874"/>
              <a:ext cx="3230189" cy="2678196"/>
              <a:chOff x="512387" y="1611690"/>
              <a:chExt cx="3945835" cy="3271548"/>
            </a:xfrm>
          </p:grpSpPr>
          <p:grpSp>
            <p:nvGrpSpPr>
              <p:cNvPr id="562" name="Group 561">
                <a:extLst>
                  <a:ext uri="{FF2B5EF4-FFF2-40B4-BE49-F238E27FC236}">
                    <a16:creationId xmlns:a16="http://schemas.microsoft.com/office/drawing/2014/main" id="{CCF1C4F2-24FE-4C3F-BD28-15A77B1CFC64}"/>
                  </a:ext>
                </a:extLst>
              </p:cNvPr>
              <p:cNvGrpSpPr/>
              <p:nvPr/>
            </p:nvGrpSpPr>
            <p:grpSpPr>
              <a:xfrm>
                <a:off x="1771166" y="4354772"/>
                <a:ext cx="283932" cy="303743"/>
                <a:chOff x="2605541" y="5614461"/>
                <a:chExt cx="394423" cy="522830"/>
              </a:xfrm>
            </p:grpSpPr>
            <p:cxnSp>
              <p:nvCxnSpPr>
                <p:cNvPr id="623" name="Straight Connector 622">
                  <a:extLst>
                    <a:ext uri="{FF2B5EF4-FFF2-40B4-BE49-F238E27FC236}">
                      <a16:creationId xmlns:a16="http://schemas.microsoft.com/office/drawing/2014/main" id="{96A8203F-CEE2-47E8-8A09-8FAF2CD92370}"/>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624" name="Straight Connector 623">
                  <a:extLst>
                    <a:ext uri="{FF2B5EF4-FFF2-40B4-BE49-F238E27FC236}">
                      <a16:creationId xmlns:a16="http://schemas.microsoft.com/office/drawing/2014/main" id="{C62ACD2C-56E6-4540-B16F-233FEDDD8FC8}"/>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625" name="TextBox 624">
                  <a:extLst>
                    <a:ext uri="{FF2B5EF4-FFF2-40B4-BE49-F238E27FC236}">
                      <a16:creationId xmlns:a16="http://schemas.microsoft.com/office/drawing/2014/main" id="{0C12AE9F-7C82-4DE1-8AC3-CC9623C822E9}"/>
                    </a:ext>
                  </a:extLst>
                </p:cNvPr>
                <p:cNvSpPr txBox="1"/>
                <p:nvPr/>
              </p:nvSpPr>
              <p:spPr>
                <a:xfrm>
                  <a:off x="2605541"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C2D1</a:t>
                  </a:r>
                </a:p>
              </p:txBody>
            </p:sp>
          </p:grpSp>
          <p:grpSp>
            <p:nvGrpSpPr>
              <p:cNvPr id="563" name="Group 562">
                <a:extLst>
                  <a:ext uri="{FF2B5EF4-FFF2-40B4-BE49-F238E27FC236}">
                    <a16:creationId xmlns:a16="http://schemas.microsoft.com/office/drawing/2014/main" id="{F4B8951A-4D74-4664-9B0A-73D543300F8C}"/>
                  </a:ext>
                </a:extLst>
              </p:cNvPr>
              <p:cNvGrpSpPr/>
              <p:nvPr/>
            </p:nvGrpSpPr>
            <p:grpSpPr>
              <a:xfrm>
                <a:off x="2371947" y="4354772"/>
                <a:ext cx="283932" cy="303743"/>
                <a:chOff x="3948372" y="5614461"/>
                <a:chExt cx="394423" cy="522830"/>
              </a:xfrm>
            </p:grpSpPr>
            <p:cxnSp>
              <p:nvCxnSpPr>
                <p:cNvPr id="621" name="Straight Connector 620">
                  <a:extLst>
                    <a:ext uri="{FF2B5EF4-FFF2-40B4-BE49-F238E27FC236}">
                      <a16:creationId xmlns:a16="http://schemas.microsoft.com/office/drawing/2014/main" id="{DF691D74-17D5-4998-92F6-FC6C05113618}"/>
                    </a:ext>
                  </a:extLst>
                </p:cNvPr>
                <p:cNvCxnSpPr>
                  <a:cxnSpLocks/>
                </p:cNvCxnSpPr>
                <p:nvPr/>
              </p:nvCxnSpPr>
              <p:spPr>
                <a:xfrm rot="16200000">
                  <a:off x="4084621"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622" name="TextBox 621">
                  <a:extLst>
                    <a:ext uri="{FF2B5EF4-FFF2-40B4-BE49-F238E27FC236}">
                      <a16:creationId xmlns:a16="http://schemas.microsoft.com/office/drawing/2014/main" id="{AD647645-6F8A-4596-A8A3-CC24AEAEF793}"/>
                    </a:ext>
                  </a:extLst>
                </p:cNvPr>
                <p:cNvSpPr txBox="1"/>
                <p:nvPr/>
              </p:nvSpPr>
              <p:spPr>
                <a:xfrm>
                  <a:off x="3948372"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C3D1</a:t>
                  </a:r>
                </a:p>
              </p:txBody>
            </p:sp>
          </p:grpSp>
          <p:grpSp>
            <p:nvGrpSpPr>
              <p:cNvPr id="564" name="Group 563">
                <a:extLst>
                  <a:ext uri="{FF2B5EF4-FFF2-40B4-BE49-F238E27FC236}">
                    <a16:creationId xmlns:a16="http://schemas.microsoft.com/office/drawing/2014/main" id="{23164445-88BC-447F-8FB2-C04EAA56FF3A}"/>
                  </a:ext>
                </a:extLst>
              </p:cNvPr>
              <p:cNvGrpSpPr/>
              <p:nvPr/>
            </p:nvGrpSpPr>
            <p:grpSpPr>
              <a:xfrm>
                <a:off x="3573508" y="4354772"/>
                <a:ext cx="283932" cy="303743"/>
                <a:chOff x="5259586" y="5614461"/>
                <a:chExt cx="394423" cy="522830"/>
              </a:xfrm>
            </p:grpSpPr>
            <p:cxnSp>
              <p:nvCxnSpPr>
                <p:cNvPr id="619" name="Straight Connector 618">
                  <a:extLst>
                    <a:ext uri="{FF2B5EF4-FFF2-40B4-BE49-F238E27FC236}">
                      <a16:creationId xmlns:a16="http://schemas.microsoft.com/office/drawing/2014/main" id="{00D13EF6-D627-4562-B8E6-ACCA3C16A1CA}"/>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620" name="TextBox 619">
                  <a:extLst>
                    <a:ext uri="{FF2B5EF4-FFF2-40B4-BE49-F238E27FC236}">
                      <a16:creationId xmlns:a16="http://schemas.microsoft.com/office/drawing/2014/main" id="{42CB5BFC-D636-49B6-BA90-93E7E40FA4C9}"/>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C5D1</a:t>
                  </a:r>
                </a:p>
              </p:txBody>
            </p:sp>
          </p:grpSp>
          <p:sp>
            <p:nvSpPr>
              <p:cNvPr id="565" name="TextBox 564">
                <a:extLst>
                  <a:ext uri="{FF2B5EF4-FFF2-40B4-BE49-F238E27FC236}">
                    <a16:creationId xmlns:a16="http://schemas.microsoft.com/office/drawing/2014/main" id="{33EC229E-2EBE-4705-BA22-8FB149F3BE55}"/>
                  </a:ext>
                </a:extLst>
              </p:cNvPr>
              <p:cNvSpPr txBox="1"/>
              <p:nvPr/>
            </p:nvSpPr>
            <p:spPr>
              <a:xfrm>
                <a:off x="2539664" y="4620063"/>
                <a:ext cx="482097" cy="263175"/>
              </a:xfrm>
              <a:prstGeom prst="rect">
                <a:avLst/>
              </a:prstGeom>
              <a:noFill/>
            </p:spPr>
            <p:txBody>
              <a:bodyPr wrap="none">
                <a:spAutoFit/>
              </a:bodyPr>
              <a:lstStyle/>
              <a:p>
                <a:pPr marL="0" marR="0" lvl="0" indent="0" algn="ctr" defTabSz="914400" rtl="0" eaLnBrk="1" fontAlgn="auto" latinLnBrk="0" hangingPunct="1">
                  <a:lnSpc>
                    <a:spcPct val="100000"/>
                  </a:lnSpc>
                  <a:spcBef>
                    <a:spcPts val="400"/>
                  </a:spcBef>
                  <a:spcAft>
                    <a:spcPts val="400"/>
                  </a:spcAft>
                  <a:buClrTx/>
                  <a:buSzTx/>
                  <a:buFontTx/>
                  <a:buNone/>
                  <a:tabLst/>
                  <a:defRPr/>
                </a:pPr>
                <a:r>
                  <a:rPr kumimoji="0" lang="en-US" sz="800" b="1" i="0" u="none" strike="noStrike" kern="1200" cap="none" spc="0" normalizeH="0" baseline="0" noProof="0">
                    <a:ln>
                      <a:noFill/>
                    </a:ln>
                    <a:solidFill>
                      <a:srgbClr val="54565B"/>
                    </a:solidFill>
                    <a:effectLst/>
                    <a:uLnTx/>
                    <a:uFillTx/>
                    <a:latin typeface="Trebuchet MS"/>
                    <a:ea typeface="+mn-ea"/>
                    <a:cs typeface="+mn-cs"/>
                  </a:rPr>
                  <a:t>Visit</a:t>
                </a:r>
              </a:p>
            </p:txBody>
          </p:sp>
          <p:sp>
            <p:nvSpPr>
              <p:cNvPr id="566" name="TextBox 565">
                <a:extLst>
                  <a:ext uri="{FF2B5EF4-FFF2-40B4-BE49-F238E27FC236}">
                    <a16:creationId xmlns:a16="http://schemas.microsoft.com/office/drawing/2014/main" id="{7760C1F5-3C82-4CF5-BF92-CE47AA1E9B59}"/>
                  </a:ext>
                </a:extLst>
              </p:cNvPr>
              <p:cNvSpPr txBox="1"/>
              <p:nvPr/>
            </p:nvSpPr>
            <p:spPr>
              <a:xfrm rot="16200000">
                <a:off x="-812104" y="2936181"/>
                <a:ext cx="2912157" cy="263175"/>
              </a:xfrm>
              <a:prstGeom prst="rect">
                <a:avLst/>
              </a:prstGeom>
              <a:noFill/>
            </p:spPr>
            <p:txBody>
              <a:bodyPr wrap="none">
                <a:spAutoFit/>
              </a:bodyPr>
              <a:lstStyle/>
              <a:p>
                <a:pPr marL="0" marR="0" lvl="0" indent="0" algn="ctr" defTabSz="914400" rtl="0" eaLnBrk="1" fontAlgn="auto" latinLnBrk="0" hangingPunct="1">
                  <a:lnSpc>
                    <a:spcPct val="100000"/>
                  </a:lnSpc>
                  <a:spcBef>
                    <a:spcPts val="400"/>
                  </a:spcBef>
                  <a:spcAft>
                    <a:spcPts val="400"/>
                  </a:spcAft>
                  <a:buClrTx/>
                  <a:buSzTx/>
                  <a:buFontTx/>
                  <a:buNone/>
                  <a:tabLst/>
                  <a:defRPr/>
                </a:pPr>
                <a:r>
                  <a:rPr kumimoji="0" lang="en-US" sz="800" b="1" i="0" u="none" strike="noStrike" kern="1200" cap="none" spc="0" normalizeH="0" baseline="0" noProof="0">
                    <a:ln>
                      <a:noFill/>
                    </a:ln>
                    <a:solidFill>
                      <a:srgbClr val="54565B"/>
                    </a:solidFill>
                    <a:effectLst/>
                    <a:uLnTx/>
                    <a:uFillTx/>
                    <a:latin typeface="Trebuchet MS"/>
                    <a:ea typeface="+mn-ea"/>
                    <a:cs typeface="+mn-cs"/>
                  </a:rPr>
                  <a:t>LS Mean Change Score (95% CI) From Baseline</a:t>
                </a:r>
              </a:p>
            </p:txBody>
          </p:sp>
          <p:sp>
            <p:nvSpPr>
              <p:cNvPr id="567" name="Freeform: Shape 566">
                <a:extLst>
                  <a:ext uri="{FF2B5EF4-FFF2-40B4-BE49-F238E27FC236}">
                    <a16:creationId xmlns:a16="http://schemas.microsoft.com/office/drawing/2014/main" id="{3AD9AE20-1887-4DA3-89AC-0E9BD849E3F5}"/>
                  </a:ext>
                </a:extLst>
              </p:cNvPr>
              <p:cNvSpPr/>
              <p:nvPr/>
            </p:nvSpPr>
            <p:spPr>
              <a:xfrm>
                <a:off x="1127917" y="1780778"/>
                <a:ext cx="3305591" cy="2573982"/>
              </a:xfrm>
              <a:custGeom>
                <a:avLst/>
                <a:gdLst>
                  <a:gd name="connsiteX0" fmla="*/ 0 w 2973721"/>
                  <a:gd name="connsiteY0" fmla="*/ 0 h 2681728"/>
                  <a:gd name="connsiteX1" fmla="*/ 0 w 2973721"/>
                  <a:gd name="connsiteY1" fmla="*/ 2681728 h 2681728"/>
                  <a:gd name="connsiteX2" fmla="*/ 2973721 w 2973721"/>
                  <a:gd name="connsiteY2" fmla="*/ 2681728 h 2681728"/>
                </a:gdLst>
                <a:ahLst/>
                <a:cxnLst>
                  <a:cxn ang="0">
                    <a:pos x="connsiteX0" y="connsiteY0"/>
                  </a:cxn>
                  <a:cxn ang="0">
                    <a:pos x="connsiteX1" y="connsiteY1"/>
                  </a:cxn>
                  <a:cxn ang="0">
                    <a:pos x="connsiteX2" y="connsiteY2"/>
                  </a:cxn>
                </a:cxnLst>
                <a:rect l="l" t="t" r="r" b="b"/>
                <a:pathLst>
                  <a:path w="2973721" h="2681728">
                    <a:moveTo>
                      <a:pt x="0" y="0"/>
                    </a:moveTo>
                    <a:lnTo>
                      <a:pt x="0" y="2681728"/>
                    </a:lnTo>
                    <a:lnTo>
                      <a:pt x="2973721" y="2681728"/>
                    </a:ln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srgbClr val="54565B"/>
                  </a:solidFill>
                  <a:effectLst/>
                  <a:uLnTx/>
                  <a:uFillTx/>
                  <a:latin typeface="Trebuchet MS"/>
                  <a:ea typeface="+mn-ea"/>
                  <a:cs typeface="+mn-cs"/>
                </a:endParaRPr>
              </a:p>
            </p:txBody>
          </p:sp>
          <p:grpSp>
            <p:nvGrpSpPr>
              <p:cNvPr id="568" name="Group 567">
                <a:extLst>
                  <a:ext uri="{FF2B5EF4-FFF2-40B4-BE49-F238E27FC236}">
                    <a16:creationId xmlns:a16="http://schemas.microsoft.com/office/drawing/2014/main" id="{EE209A09-1608-48F6-A9E8-7A4BDD58E1AD}"/>
                  </a:ext>
                </a:extLst>
              </p:cNvPr>
              <p:cNvGrpSpPr/>
              <p:nvPr/>
            </p:nvGrpSpPr>
            <p:grpSpPr>
              <a:xfrm>
                <a:off x="4174290" y="4354772"/>
                <a:ext cx="283932" cy="303743"/>
                <a:chOff x="5259586" y="5614461"/>
                <a:chExt cx="394423" cy="522830"/>
              </a:xfrm>
            </p:grpSpPr>
            <p:cxnSp>
              <p:nvCxnSpPr>
                <p:cNvPr id="617" name="Straight Connector 616">
                  <a:extLst>
                    <a:ext uri="{FF2B5EF4-FFF2-40B4-BE49-F238E27FC236}">
                      <a16:creationId xmlns:a16="http://schemas.microsoft.com/office/drawing/2014/main" id="{84213967-BDF7-48D0-A10A-96FD7FC5DC4A}"/>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618" name="TextBox 617">
                  <a:extLst>
                    <a:ext uri="{FF2B5EF4-FFF2-40B4-BE49-F238E27FC236}">
                      <a16:creationId xmlns:a16="http://schemas.microsoft.com/office/drawing/2014/main" id="{A81DB738-E056-4ED4-86B2-163CBED729F7}"/>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C6D1</a:t>
                  </a:r>
                </a:p>
              </p:txBody>
            </p:sp>
          </p:grpSp>
          <p:grpSp>
            <p:nvGrpSpPr>
              <p:cNvPr id="569" name="Group 568">
                <a:extLst>
                  <a:ext uri="{FF2B5EF4-FFF2-40B4-BE49-F238E27FC236}">
                    <a16:creationId xmlns:a16="http://schemas.microsoft.com/office/drawing/2014/main" id="{9163B754-9306-4308-8F3C-9B752A93AA06}"/>
                  </a:ext>
                </a:extLst>
              </p:cNvPr>
              <p:cNvGrpSpPr/>
              <p:nvPr/>
            </p:nvGrpSpPr>
            <p:grpSpPr>
              <a:xfrm>
                <a:off x="2972728" y="4354772"/>
                <a:ext cx="283932" cy="303743"/>
                <a:chOff x="5259586" y="5614461"/>
                <a:chExt cx="394423" cy="522830"/>
              </a:xfrm>
            </p:grpSpPr>
            <p:cxnSp>
              <p:nvCxnSpPr>
                <p:cNvPr id="615" name="Straight Connector 614">
                  <a:extLst>
                    <a:ext uri="{FF2B5EF4-FFF2-40B4-BE49-F238E27FC236}">
                      <a16:creationId xmlns:a16="http://schemas.microsoft.com/office/drawing/2014/main" id="{53D22A42-4BC8-4606-A255-2D367D47CA60}"/>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616" name="TextBox 615">
                  <a:extLst>
                    <a:ext uri="{FF2B5EF4-FFF2-40B4-BE49-F238E27FC236}">
                      <a16:creationId xmlns:a16="http://schemas.microsoft.com/office/drawing/2014/main" id="{BA35A9C7-645D-4C1C-A0BE-D4445674CAC3}"/>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C4D1</a:t>
                  </a:r>
                </a:p>
              </p:txBody>
            </p:sp>
          </p:grpSp>
          <p:grpSp>
            <p:nvGrpSpPr>
              <p:cNvPr id="570" name="Group 569">
                <a:extLst>
                  <a:ext uri="{FF2B5EF4-FFF2-40B4-BE49-F238E27FC236}">
                    <a16:creationId xmlns:a16="http://schemas.microsoft.com/office/drawing/2014/main" id="{9CBCB9CA-5D63-4C33-A0B9-DA0B7E74BDBF}"/>
                  </a:ext>
                </a:extLst>
              </p:cNvPr>
              <p:cNvGrpSpPr/>
              <p:nvPr/>
            </p:nvGrpSpPr>
            <p:grpSpPr>
              <a:xfrm>
                <a:off x="1048941" y="4354772"/>
                <a:ext cx="403380" cy="303743"/>
                <a:chOff x="2522573" y="5614461"/>
                <a:chExt cx="560355" cy="522830"/>
              </a:xfrm>
            </p:grpSpPr>
            <p:cxnSp>
              <p:nvCxnSpPr>
                <p:cNvPr id="612" name="Straight Connector 611">
                  <a:extLst>
                    <a:ext uri="{FF2B5EF4-FFF2-40B4-BE49-F238E27FC236}">
                      <a16:creationId xmlns:a16="http://schemas.microsoft.com/office/drawing/2014/main" id="{99AFB404-52B8-4976-A299-6DF292C97B00}"/>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613" name="Straight Connector 612">
                  <a:extLst>
                    <a:ext uri="{FF2B5EF4-FFF2-40B4-BE49-F238E27FC236}">
                      <a16:creationId xmlns:a16="http://schemas.microsoft.com/office/drawing/2014/main" id="{7BC65D1A-DC5A-42D8-A729-C2BAD9365FC8}"/>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614" name="TextBox 613">
                  <a:extLst>
                    <a:ext uri="{FF2B5EF4-FFF2-40B4-BE49-F238E27FC236}">
                      <a16:creationId xmlns:a16="http://schemas.microsoft.com/office/drawing/2014/main" id="{B2AACE62-BA3E-4CA2-BDFE-2890842EAEAB}"/>
                    </a:ext>
                  </a:extLst>
                </p:cNvPr>
                <p:cNvSpPr txBox="1"/>
                <p:nvPr/>
              </p:nvSpPr>
              <p:spPr>
                <a:xfrm>
                  <a:off x="2522573" y="5684288"/>
                  <a:ext cx="560355"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Overall</a:t>
                  </a:r>
                </a:p>
              </p:txBody>
            </p:sp>
          </p:grpSp>
          <p:grpSp>
            <p:nvGrpSpPr>
              <p:cNvPr id="571" name="Group 570">
                <a:extLst>
                  <a:ext uri="{FF2B5EF4-FFF2-40B4-BE49-F238E27FC236}">
                    <a16:creationId xmlns:a16="http://schemas.microsoft.com/office/drawing/2014/main" id="{10B16C18-EBDD-4973-968A-52F40CBECF9B}"/>
                  </a:ext>
                </a:extLst>
              </p:cNvPr>
              <p:cNvGrpSpPr/>
              <p:nvPr/>
            </p:nvGrpSpPr>
            <p:grpSpPr>
              <a:xfrm>
                <a:off x="799418" y="3607928"/>
                <a:ext cx="319967" cy="263176"/>
                <a:chOff x="799418" y="3707095"/>
                <a:chExt cx="319967" cy="263176"/>
              </a:xfrm>
            </p:grpSpPr>
            <p:cxnSp>
              <p:nvCxnSpPr>
                <p:cNvPr id="610" name="Straight Connector 609">
                  <a:extLst>
                    <a:ext uri="{FF2B5EF4-FFF2-40B4-BE49-F238E27FC236}">
                      <a16:creationId xmlns:a16="http://schemas.microsoft.com/office/drawing/2014/main" id="{4733366D-4529-4BA4-9B87-6F0313388BC5}"/>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611" name="TextBox 610">
                  <a:extLst>
                    <a:ext uri="{FF2B5EF4-FFF2-40B4-BE49-F238E27FC236}">
                      <a16:creationId xmlns:a16="http://schemas.microsoft.com/office/drawing/2014/main" id="{FAD73C88-2024-4030-9EBE-0CDD2C44CEA0}"/>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-20</a:t>
                  </a:r>
                </a:p>
              </p:txBody>
            </p:sp>
          </p:grpSp>
          <p:grpSp>
            <p:nvGrpSpPr>
              <p:cNvPr id="572" name="Group 571">
                <a:extLst>
                  <a:ext uri="{FF2B5EF4-FFF2-40B4-BE49-F238E27FC236}">
                    <a16:creationId xmlns:a16="http://schemas.microsoft.com/office/drawing/2014/main" id="{2D4FD8D2-8800-425A-BCA6-4836406F9B26}"/>
                  </a:ext>
                </a:extLst>
              </p:cNvPr>
              <p:cNvGrpSpPr/>
              <p:nvPr/>
            </p:nvGrpSpPr>
            <p:grpSpPr>
              <a:xfrm>
                <a:off x="865996" y="2953074"/>
                <a:ext cx="253389" cy="263175"/>
                <a:chOff x="865996" y="3191162"/>
                <a:chExt cx="253389" cy="263175"/>
              </a:xfrm>
            </p:grpSpPr>
            <p:cxnSp>
              <p:nvCxnSpPr>
                <p:cNvPr id="608" name="Straight Connector 607">
                  <a:extLst>
                    <a:ext uri="{FF2B5EF4-FFF2-40B4-BE49-F238E27FC236}">
                      <a16:creationId xmlns:a16="http://schemas.microsoft.com/office/drawing/2014/main" id="{BCA4CA76-5D88-4C32-A20A-26D820DA7159}"/>
                    </a:ext>
                  </a:extLst>
                </p:cNvPr>
                <p:cNvCxnSpPr/>
                <p:nvPr/>
              </p:nvCxnSpPr>
              <p:spPr>
                <a:xfrm>
                  <a:off x="1062641" y="332516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609" name="TextBox 608">
                  <a:extLst>
                    <a:ext uri="{FF2B5EF4-FFF2-40B4-BE49-F238E27FC236}">
                      <a16:creationId xmlns:a16="http://schemas.microsoft.com/office/drawing/2014/main" id="{D5283632-EEB5-4ADD-9C7F-243D9B4C8469}"/>
                    </a:ext>
                  </a:extLst>
                </p:cNvPr>
                <p:cNvSpPr txBox="1"/>
                <p:nvPr/>
              </p:nvSpPr>
              <p:spPr>
                <a:xfrm>
                  <a:off x="865996" y="3191162"/>
                  <a:ext cx="188765"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-5</a:t>
                  </a:r>
                </a:p>
              </p:txBody>
            </p:sp>
          </p:grpSp>
          <p:grpSp>
            <p:nvGrpSpPr>
              <p:cNvPr id="573" name="Group 572">
                <a:extLst>
                  <a:ext uri="{FF2B5EF4-FFF2-40B4-BE49-F238E27FC236}">
                    <a16:creationId xmlns:a16="http://schemas.microsoft.com/office/drawing/2014/main" id="{5F0DDF7C-6B42-4903-84EF-1498618A49CA}"/>
                  </a:ext>
                </a:extLst>
              </p:cNvPr>
              <p:cNvGrpSpPr/>
              <p:nvPr/>
            </p:nvGrpSpPr>
            <p:grpSpPr>
              <a:xfrm>
                <a:off x="846413" y="2079933"/>
                <a:ext cx="272972" cy="263176"/>
                <a:chOff x="846413" y="2159296"/>
                <a:chExt cx="272972" cy="263176"/>
              </a:xfrm>
            </p:grpSpPr>
            <p:sp>
              <p:nvSpPr>
                <p:cNvPr id="606" name="TextBox 605">
                  <a:extLst>
                    <a:ext uri="{FF2B5EF4-FFF2-40B4-BE49-F238E27FC236}">
                      <a16:creationId xmlns:a16="http://schemas.microsoft.com/office/drawing/2014/main" id="{6D4861AD-77F9-460C-A3A0-8C0D6F281209}"/>
                    </a:ext>
                  </a:extLst>
                </p:cNvPr>
                <p:cNvSpPr txBox="1"/>
                <p:nvPr/>
              </p:nvSpPr>
              <p:spPr>
                <a:xfrm>
                  <a:off x="846413" y="2159296"/>
                  <a:ext cx="208347"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a:t>
                  </a:r>
                </a:p>
              </p:txBody>
            </p:sp>
            <p:cxnSp>
              <p:nvCxnSpPr>
                <p:cNvPr id="607" name="Straight Connector 606">
                  <a:extLst>
                    <a:ext uri="{FF2B5EF4-FFF2-40B4-BE49-F238E27FC236}">
                      <a16:creationId xmlns:a16="http://schemas.microsoft.com/office/drawing/2014/main" id="{03057234-84EF-41C6-9438-67CAA77A9EBB}"/>
                    </a:ext>
                  </a:extLst>
                </p:cNvPr>
                <p:cNvCxnSpPr/>
                <p:nvPr/>
              </p:nvCxnSpPr>
              <p:spPr>
                <a:xfrm>
                  <a:off x="1062641" y="229557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grpSp>
            <p:nvGrpSpPr>
              <p:cNvPr id="574" name="Group 573">
                <a:extLst>
                  <a:ext uri="{FF2B5EF4-FFF2-40B4-BE49-F238E27FC236}">
                    <a16:creationId xmlns:a16="http://schemas.microsoft.com/office/drawing/2014/main" id="{5C0D85AA-169C-4306-907B-D723DEC1AF07}"/>
                  </a:ext>
                </a:extLst>
              </p:cNvPr>
              <p:cNvGrpSpPr/>
              <p:nvPr/>
            </p:nvGrpSpPr>
            <p:grpSpPr>
              <a:xfrm>
                <a:off x="846415" y="1643363"/>
                <a:ext cx="272970" cy="263176"/>
                <a:chOff x="846415" y="1643363"/>
                <a:chExt cx="272970" cy="263176"/>
              </a:xfrm>
            </p:grpSpPr>
            <p:cxnSp>
              <p:nvCxnSpPr>
                <p:cNvPr id="604" name="Straight Connector 603">
                  <a:extLst>
                    <a:ext uri="{FF2B5EF4-FFF2-40B4-BE49-F238E27FC236}">
                      <a16:creationId xmlns:a16="http://schemas.microsoft.com/office/drawing/2014/main" id="{71E1A6E2-99D7-425C-A0F6-F8B58A09247C}"/>
                    </a:ext>
                  </a:extLst>
                </p:cNvPr>
                <p:cNvCxnSpPr/>
                <p:nvPr/>
              </p:nvCxnSpPr>
              <p:spPr>
                <a:xfrm>
                  <a:off x="1062641" y="178077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605" name="TextBox 604">
                  <a:extLst>
                    <a:ext uri="{FF2B5EF4-FFF2-40B4-BE49-F238E27FC236}">
                      <a16:creationId xmlns:a16="http://schemas.microsoft.com/office/drawing/2014/main" id="{A26DD9A0-FBBD-46AF-9E31-F5A5ACF05175}"/>
                    </a:ext>
                  </a:extLst>
                </p:cNvPr>
                <p:cNvSpPr txBox="1"/>
                <p:nvPr/>
              </p:nvSpPr>
              <p:spPr>
                <a:xfrm>
                  <a:off x="846415" y="1643363"/>
                  <a:ext cx="208348"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25</a:t>
                  </a:r>
                </a:p>
              </p:txBody>
            </p:sp>
          </p:grpSp>
          <p:grpSp>
            <p:nvGrpSpPr>
              <p:cNvPr id="575" name="Group 574">
                <a:extLst>
                  <a:ext uri="{FF2B5EF4-FFF2-40B4-BE49-F238E27FC236}">
                    <a16:creationId xmlns:a16="http://schemas.microsoft.com/office/drawing/2014/main" id="{FF8FB9CD-8673-4066-8540-4AF52E336954}"/>
                  </a:ext>
                </a:extLst>
              </p:cNvPr>
              <p:cNvGrpSpPr/>
              <p:nvPr/>
            </p:nvGrpSpPr>
            <p:grpSpPr>
              <a:xfrm>
                <a:off x="912991" y="2516504"/>
                <a:ext cx="206394" cy="263175"/>
                <a:chOff x="912991" y="2675229"/>
                <a:chExt cx="206394" cy="263175"/>
              </a:xfrm>
            </p:grpSpPr>
            <p:cxnSp>
              <p:nvCxnSpPr>
                <p:cNvPr id="602" name="Straight Connector 601">
                  <a:extLst>
                    <a:ext uri="{FF2B5EF4-FFF2-40B4-BE49-F238E27FC236}">
                      <a16:creationId xmlns:a16="http://schemas.microsoft.com/office/drawing/2014/main" id="{18A827D4-E804-4158-9920-920887673372}"/>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603" name="TextBox 602">
                  <a:extLst>
                    <a:ext uri="{FF2B5EF4-FFF2-40B4-BE49-F238E27FC236}">
                      <a16:creationId xmlns:a16="http://schemas.microsoft.com/office/drawing/2014/main" id="{BE6E3E05-14E1-47FF-9761-2B747FC3FB2F}"/>
                    </a:ext>
                  </a:extLst>
                </p:cNvPr>
                <p:cNvSpPr txBox="1"/>
                <p:nvPr/>
              </p:nvSpPr>
              <p:spPr>
                <a:xfrm>
                  <a:off x="912991" y="2675229"/>
                  <a:ext cx="141770"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5</a:t>
                  </a:r>
                </a:p>
              </p:txBody>
            </p:sp>
          </p:grpSp>
          <p:sp>
            <p:nvSpPr>
              <p:cNvPr id="576" name="TextBox 575">
                <a:extLst>
                  <a:ext uri="{FF2B5EF4-FFF2-40B4-BE49-F238E27FC236}">
                    <a16:creationId xmlns:a16="http://schemas.microsoft.com/office/drawing/2014/main" id="{AC594E66-39FD-4E9D-8CDE-9F5D2D0D259A}"/>
                  </a:ext>
                </a:extLst>
              </p:cNvPr>
              <p:cNvSpPr txBox="1"/>
              <p:nvPr/>
            </p:nvSpPr>
            <p:spPr>
              <a:xfrm>
                <a:off x="762211" y="4028312"/>
                <a:ext cx="292548" cy="383483"/>
              </a:xfrm>
              <a:prstGeom prst="rect">
                <a:avLst/>
              </a:prstGeom>
              <a:noFill/>
            </p:spPr>
            <p:txBody>
              <a:bodyPr wrap="none" lIns="0" rIns="60960" anchor="ctr" anchorCtr="0">
                <a:spAutoFit/>
              </a:bodyPr>
              <a:lstStyle/>
              <a:p>
                <a:pPr marL="0" marR="0" lvl="0" indent="0" algn="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SG</a:t>
                </a:r>
              </a:p>
              <a:p>
                <a:pPr marL="0" marR="0" lvl="0" indent="0" algn="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TPC</a:t>
                </a:r>
              </a:p>
            </p:txBody>
          </p:sp>
          <p:grpSp>
            <p:nvGrpSpPr>
              <p:cNvPr id="577" name="Group 576">
                <a:extLst>
                  <a:ext uri="{FF2B5EF4-FFF2-40B4-BE49-F238E27FC236}">
                    <a16:creationId xmlns:a16="http://schemas.microsoft.com/office/drawing/2014/main" id="{A38A4EF8-2AEE-4931-B9C9-58B6EC9226C9}"/>
                  </a:ext>
                </a:extLst>
              </p:cNvPr>
              <p:cNvGrpSpPr/>
              <p:nvPr/>
            </p:nvGrpSpPr>
            <p:grpSpPr>
              <a:xfrm>
                <a:off x="799418" y="3389643"/>
                <a:ext cx="319967" cy="263176"/>
                <a:chOff x="799418" y="3707095"/>
                <a:chExt cx="319967" cy="263176"/>
              </a:xfrm>
            </p:grpSpPr>
            <p:cxnSp>
              <p:nvCxnSpPr>
                <p:cNvPr id="600" name="Straight Connector 599">
                  <a:extLst>
                    <a:ext uri="{FF2B5EF4-FFF2-40B4-BE49-F238E27FC236}">
                      <a16:creationId xmlns:a16="http://schemas.microsoft.com/office/drawing/2014/main" id="{E2B8AC4D-5E90-4BC3-97C4-2F982680C826}"/>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601" name="TextBox 600">
                  <a:extLst>
                    <a:ext uri="{FF2B5EF4-FFF2-40B4-BE49-F238E27FC236}">
                      <a16:creationId xmlns:a16="http://schemas.microsoft.com/office/drawing/2014/main" id="{85CACB1C-A0F1-40F5-A752-8CDB7B707500}"/>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a:t>
                  </a:r>
                </a:p>
              </p:txBody>
            </p:sp>
          </p:grpSp>
          <p:grpSp>
            <p:nvGrpSpPr>
              <p:cNvPr id="578" name="Group 577">
                <a:extLst>
                  <a:ext uri="{FF2B5EF4-FFF2-40B4-BE49-F238E27FC236}">
                    <a16:creationId xmlns:a16="http://schemas.microsoft.com/office/drawing/2014/main" id="{C7784B67-989F-474A-B46B-E15D882C23EB}"/>
                  </a:ext>
                </a:extLst>
              </p:cNvPr>
              <p:cNvGrpSpPr/>
              <p:nvPr/>
            </p:nvGrpSpPr>
            <p:grpSpPr>
              <a:xfrm>
                <a:off x="846415" y="1861648"/>
                <a:ext cx="272970" cy="263176"/>
                <a:chOff x="846415" y="1643363"/>
                <a:chExt cx="272970" cy="263176"/>
              </a:xfrm>
            </p:grpSpPr>
            <p:cxnSp>
              <p:nvCxnSpPr>
                <p:cNvPr id="598" name="Straight Connector 597">
                  <a:extLst>
                    <a:ext uri="{FF2B5EF4-FFF2-40B4-BE49-F238E27FC236}">
                      <a16:creationId xmlns:a16="http://schemas.microsoft.com/office/drawing/2014/main" id="{B0C0581A-0455-4E7B-9313-27EE8F49DB40}"/>
                    </a:ext>
                  </a:extLst>
                </p:cNvPr>
                <p:cNvCxnSpPr/>
                <p:nvPr/>
              </p:nvCxnSpPr>
              <p:spPr>
                <a:xfrm>
                  <a:off x="1062641" y="178077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599" name="TextBox 598">
                  <a:extLst>
                    <a:ext uri="{FF2B5EF4-FFF2-40B4-BE49-F238E27FC236}">
                      <a16:creationId xmlns:a16="http://schemas.microsoft.com/office/drawing/2014/main" id="{F27B7DE1-DBFF-4280-801C-214C228A6B9F}"/>
                    </a:ext>
                  </a:extLst>
                </p:cNvPr>
                <p:cNvSpPr txBox="1"/>
                <p:nvPr/>
              </p:nvSpPr>
              <p:spPr>
                <a:xfrm>
                  <a:off x="846415" y="1643363"/>
                  <a:ext cx="208348"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20</a:t>
                  </a:r>
                </a:p>
              </p:txBody>
            </p:sp>
          </p:grpSp>
          <p:grpSp>
            <p:nvGrpSpPr>
              <p:cNvPr id="579" name="Group 578">
                <a:extLst>
                  <a:ext uri="{FF2B5EF4-FFF2-40B4-BE49-F238E27FC236}">
                    <a16:creationId xmlns:a16="http://schemas.microsoft.com/office/drawing/2014/main" id="{B7BB4402-9AE5-4FE1-8B7A-4E02522D332A}"/>
                  </a:ext>
                </a:extLst>
              </p:cNvPr>
              <p:cNvGrpSpPr/>
              <p:nvPr/>
            </p:nvGrpSpPr>
            <p:grpSpPr>
              <a:xfrm>
                <a:off x="846413" y="2298218"/>
                <a:ext cx="272972" cy="263176"/>
                <a:chOff x="846413" y="2675228"/>
                <a:chExt cx="272972" cy="263176"/>
              </a:xfrm>
            </p:grpSpPr>
            <p:cxnSp>
              <p:nvCxnSpPr>
                <p:cNvPr id="596" name="Straight Connector 595">
                  <a:extLst>
                    <a:ext uri="{FF2B5EF4-FFF2-40B4-BE49-F238E27FC236}">
                      <a16:creationId xmlns:a16="http://schemas.microsoft.com/office/drawing/2014/main" id="{877E9C55-8D74-4C3A-8034-CD9CA49BAA06}"/>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597" name="TextBox 596">
                  <a:extLst>
                    <a:ext uri="{FF2B5EF4-FFF2-40B4-BE49-F238E27FC236}">
                      <a16:creationId xmlns:a16="http://schemas.microsoft.com/office/drawing/2014/main" id="{3B8D5BEC-56DC-4418-A970-3B46D34EC277}"/>
                    </a:ext>
                  </a:extLst>
                </p:cNvPr>
                <p:cNvSpPr txBox="1"/>
                <p:nvPr/>
              </p:nvSpPr>
              <p:spPr>
                <a:xfrm>
                  <a:off x="846413" y="2675228"/>
                  <a:ext cx="208347"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10</a:t>
                  </a:r>
                </a:p>
              </p:txBody>
            </p:sp>
          </p:grpSp>
          <p:grpSp>
            <p:nvGrpSpPr>
              <p:cNvPr id="580" name="Group 579">
                <a:extLst>
                  <a:ext uri="{FF2B5EF4-FFF2-40B4-BE49-F238E27FC236}">
                    <a16:creationId xmlns:a16="http://schemas.microsoft.com/office/drawing/2014/main" id="{D720E85E-B137-424C-A0E2-A4EDC2982BFC}"/>
                  </a:ext>
                </a:extLst>
              </p:cNvPr>
              <p:cNvGrpSpPr/>
              <p:nvPr/>
            </p:nvGrpSpPr>
            <p:grpSpPr>
              <a:xfrm>
                <a:off x="912991" y="2734789"/>
                <a:ext cx="206394" cy="263175"/>
                <a:chOff x="912991" y="2675229"/>
                <a:chExt cx="206394" cy="263175"/>
              </a:xfrm>
            </p:grpSpPr>
            <p:cxnSp>
              <p:nvCxnSpPr>
                <p:cNvPr id="594" name="Straight Connector 593">
                  <a:extLst>
                    <a:ext uri="{FF2B5EF4-FFF2-40B4-BE49-F238E27FC236}">
                      <a16:creationId xmlns:a16="http://schemas.microsoft.com/office/drawing/2014/main" id="{7B275E04-A321-46CA-829D-68329068CFB2}"/>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595" name="TextBox 594">
                  <a:extLst>
                    <a:ext uri="{FF2B5EF4-FFF2-40B4-BE49-F238E27FC236}">
                      <a16:creationId xmlns:a16="http://schemas.microsoft.com/office/drawing/2014/main" id="{B64A1F3A-8154-47A2-BD3B-5C7D972991F0}"/>
                    </a:ext>
                  </a:extLst>
                </p:cNvPr>
                <p:cNvSpPr txBox="1"/>
                <p:nvPr/>
              </p:nvSpPr>
              <p:spPr>
                <a:xfrm>
                  <a:off x="912991" y="2675229"/>
                  <a:ext cx="141770"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0</a:t>
                  </a:r>
                </a:p>
              </p:txBody>
            </p:sp>
          </p:grpSp>
          <p:grpSp>
            <p:nvGrpSpPr>
              <p:cNvPr id="581" name="Group 580">
                <a:extLst>
                  <a:ext uri="{FF2B5EF4-FFF2-40B4-BE49-F238E27FC236}">
                    <a16:creationId xmlns:a16="http://schemas.microsoft.com/office/drawing/2014/main" id="{8E89EB72-C3DE-43B1-819A-5FA294EA9637}"/>
                  </a:ext>
                </a:extLst>
              </p:cNvPr>
              <p:cNvGrpSpPr/>
              <p:nvPr/>
            </p:nvGrpSpPr>
            <p:grpSpPr>
              <a:xfrm>
                <a:off x="799418" y="3171358"/>
                <a:ext cx="319967" cy="263176"/>
                <a:chOff x="799418" y="3707095"/>
                <a:chExt cx="319967" cy="263176"/>
              </a:xfrm>
            </p:grpSpPr>
            <p:cxnSp>
              <p:nvCxnSpPr>
                <p:cNvPr id="592" name="Straight Connector 591">
                  <a:extLst>
                    <a:ext uri="{FF2B5EF4-FFF2-40B4-BE49-F238E27FC236}">
                      <a16:creationId xmlns:a16="http://schemas.microsoft.com/office/drawing/2014/main" id="{24FED35D-0E99-465F-9A07-3B6EB3E9887A}"/>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593" name="TextBox 592">
                  <a:extLst>
                    <a:ext uri="{FF2B5EF4-FFF2-40B4-BE49-F238E27FC236}">
                      <a16:creationId xmlns:a16="http://schemas.microsoft.com/office/drawing/2014/main" id="{34C5A565-757C-4336-88B0-0A424486D208}"/>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-10</a:t>
                  </a:r>
                </a:p>
              </p:txBody>
            </p:sp>
          </p:grpSp>
          <p:grpSp>
            <p:nvGrpSpPr>
              <p:cNvPr id="582" name="Group 581">
                <a:extLst>
                  <a:ext uri="{FF2B5EF4-FFF2-40B4-BE49-F238E27FC236}">
                    <a16:creationId xmlns:a16="http://schemas.microsoft.com/office/drawing/2014/main" id="{43BA1D75-325E-41AF-A490-4E939E398AC5}"/>
                  </a:ext>
                </a:extLst>
              </p:cNvPr>
              <p:cNvGrpSpPr/>
              <p:nvPr/>
            </p:nvGrpSpPr>
            <p:grpSpPr>
              <a:xfrm>
                <a:off x="799418" y="3826209"/>
                <a:ext cx="319967" cy="263176"/>
                <a:chOff x="799418" y="3707095"/>
                <a:chExt cx="319967" cy="263176"/>
              </a:xfrm>
            </p:grpSpPr>
            <p:cxnSp>
              <p:nvCxnSpPr>
                <p:cNvPr id="590" name="Straight Connector 589">
                  <a:extLst>
                    <a:ext uri="{FF2B5EF4-FFF2-40B4-BE49-F238E27FC236}">
                      <a16:creationId xmlns:a16="http://schemas.microsoft.com/office/drawing/2014/main" id="{C459B364-EC67-481C-8E60-41FB6186887F}"/>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591" name="TextBox 590">
                  <a:extLst>
                    <a:ext uri="{FF2B5EF4-FFF2-40B4-BE49-F238E27FC236}">
                      <a16:creationId xmlns:a16="http://schemas.microsoft.com/office/drawing/2014/main" id="{43AEA3AE-7122-4CF0-A57F-2EB348A69321}"/>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-25</a:t>
                  </a:r>
                </a:p>
              </p:txBody>
            </p:sp>
          </p:grpSp>
          <p:sp>
            <p:nvSpPr>
              <p:cNvPr id="583" name="TextBox 582">
                <a:extLst>
                  <a:ext uri="{FF2B5EF4-FFF2-40B4-BE49-F238E27FC236}">
                    <a16:creationId xmlns:a16="http://schemas.microsoft.com/office/drawing/2014/main" id="{4133AA7C-10E3-4680-A796-2808C91CCCAC}"/>
                  </a:ext>
                </a:extLst>
              </p:cNvPr>
              <p:cNvSpPr txBox="1"/>
              <p:nvPr/>
            </p:nvSpPr>
            <p:spPr>
              <a:xfrm>
                <a:off x="1150308"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235</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183</a:t>
                </a:r>
              </a:p>
            </p:txBody>
          </p:sp>
          <p:sp>
            <p:nvSpPr>
              <p:cNvPr id="584" name="TextBox 583">
                <a:extLst>
                  <a:ext uri="{FF2B5EF4-FFF2-40B4-BE49-F238E27FC236}">
                    <a16:creationId xmlns:a16="http://schemas.microsoft.com/office/drawing/2014/main" id="{AB54C2B9-8EE0-480F-8F4C-659B89671992}"/>
                  </a:ext>
                </a:extLst>
              </p:cNvPr>
              <p:cNvSpPr txBox="1"/>
              <p:nvPr/>
            </p:nvSpPr>
            <p:spPr>
              <a:xfrm>
                <a:off x="1812994"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216</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157</a:t>
                </a:r>
              </a:p>
            </p:txBody>
          </p:sp>
          <p:sp>
            <p:nvSpPr>
              <p:cNvPr id="585" name="TextBox 584">
                <a:extLst>
                  <a:ext uri="{FF2B5EF4-FFF2-40B4-BE49-F238E27FC236}">
                    <a16:creationId xmlns:a16="http://schemas.microsoft.com/office/drawing/2014/main" id="{DD51B495-9E13-4F1E-9D65-0A22989C5364}"/>
                  </a:ext>
                </a:extLst>
              </p:cNvPr>
              <p:cNvSpPr txBox="1"/>
              <p:nvPr/>
            </p:nvSpPr>
            <p:spPr>
              <a:xfrm>
                <a:off x="2415106"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186</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92</a:t>
                </a:r>
              </a:p>
            </p:txBody>
          </p:sp>
          <p:sp>
            <p:nvSpPr>
              <p:cNvPr id="586" name="TextBox 585">
                <a:extLst>
                  <a:ext uri="{FF2B5EF4-FFF2-40B4-BE49-F238E27FC236}">
                    <a16:creationId xmlns:a16="http://schemas.microsoft.com/office/drawing/2014/main" id="{5871BA87-20E0-4E64-80C0-5F01E5E3A313}"/>
                  </a:ext>
                </a:extLst>
              </p:cNvPr>
              <p:cNvSpPr txBox="1"/>
              <p:nvPr/>
            </p:nvSpPr>
            <p:spPr>
              <a:xfrm>
                <a:off x="3008048"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177</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71</a:t>
                </a:r>
              </a:p>
            </p:txBody>
          </p:sp>
          <p:sp>
            <p:nvSpPr>
              <p:cNvPr id="587" name="TextBox 586">
                <a:extLst>
                  <a:ext uri="{FF2B5EF4-FFF2-40B4-BE49-F238E27FC236}">
                    <a16:creationId xmlns:a16="http://schemas.microsoft.com/office/drawing/2014/main" id="{BF73924A-E221-4F03-8461-D3F605CD2AF7}"/>
                  </a:ext>
                </a:extLst>
              </p:cNvPr>
              <p:cNvSpPr txBox="1"/>
              <p:nvPr/>
            </p:nvSpPr>
            <p:spPr>
              <a:xfrm>
                <a:off x="3625615"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144</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48</a:t>
                </a:r>
              </a:p>
            </p:txBody>
          </p:sp>
          <p:sp>
            <p:nvSpPr>
              <p:cNvPr id="588" name="TextBox 587">
                <a:extLst>
                  <a:ext uri="{FF2B5EF4-FFF2-40B4-BE49-F238E27FC236}">
                    <a16:creationId xmlns:a16="http://schemas.microsoft.com/office/drawing/2014/main" id="{EB524638-BDD8-4334-A5DF-D3FFE26D3B34}"/>
                  </a:ext>
                </a:extLst>
              </p:cNvPr>
              <p:cNvSpPr txBox="1"/>
              <p:nvPr/>
            </p:nvSpPr>
            <p:spPr>
              <a:xfrm>
                <a:off x="4214946"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141</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36</a:t>
                </a:r>
              </a:p>
            </p:txBody>
          </p:sp>
          <p:sp>
            <p:nvSpPr>
              <p:cNvPr id="589" name="TextBox 588">
                <a:extLst>
                  <a:ext uri="{FF2B5EF4-FFF2-40B4-BE49-F238E27FC236}">
                    <a16:creationId xmlns:a16="http://schemas.microsoft.com/office/drawing/2014/main" id="{E261BBFF-B000-4035-9799-EE1DF6B26A50}"/>
                  </a:ext>
                </a:extLst>
              </p:cNvPr>
              <p:cNvSpPr txBox="1"/>
              <p:nvPr/>
            </p:nvSpPr>
            <p:spPr>
              <a:xfrm>
                <a:off x="1142764" y="3960238"/>
                <a:ext cx="1104395" cy="135348"/>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Number of Subjects</a:t>
                </a:r>
              </a:p>
            </p:txBody>
          </p:sp>
        </p:grpSp>
        <p:sp>
          <p:nvSpPr>
            <p:cNvPr id="486" name="Freeform: Shape 485">
              <a:extLst>
                <a:ext uri="{FF2B5EF4-FFF2-40B4-BE49-F238E27FC236}">
                  <a16:creationId xmlns:a16="http://schemas.microsoft.com/office/drawing/2014/main" id="{F10373A8-9722-4CBC-B0BC-6E8B88B90192}"/>
                </a:ext>
              </a:extLst>
            </p:cNvPr>
            <p:cNvSpPr/>
            <p:nvPr/>
          </p:nvSpPr>
          <p:spPr>
            <a:xfrm>
              <a:off x="1002057" y="2846642"/>
              <a:ext cx="3536" cy="100636"/>
            </a:xfrm>
            <a:custGeom>
              <a:avLst/>
              <a:gdLst>
                <a:gd name="connsiteX0" fmla="*/ 0 w 7249"/>
                <a:gd name="connsiteY0" fmla="*/ 197197 h 197197"/>
                <a:gd name="connsiteX1" fmla="*/ 0 w 7249"/>
                <a:gd name="connsiteY1" fmla="*/ 0 h 197197"/>
              </a:gdLst>
              <a:ahLst/>
              <a:cxnLst>
                <a:cxn ang="0">
                  <a:pos x="connsiteX0" y="connsiteY0"/>
                </a:cxn>
                <a:cxn ang="0">
                  <a:pos x="connsiteX1" y="connsiteY1"/>
                </a:cxn>
              </a:cxnLst>
              <a:rect l="l" t="t" r="r" b="b"/>
              <a:pathLst>
                <a:path w="7249" h="197197">
                  <a:moveTo>
                    <a:pt x="0" y="197197"/>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87" name="Freeform: Shape 486">
              <a:extLst>
                <a:ext uri="{FF2B5EF4-FFF2-40B4-BE49-F238E27FC236}">
                  <a16:creationId xmlns:a16="http://schemas.microsoft.com/office/drawing/2014/main" id="{3FF02511-9483-43B1-BC90-B88282D20F1B}"/>
                </a:ext>
              </a:extLst>
            </p:cNvPr>
            <p:cNvSpPr/>
            <p:nvPr/>
          </p:nvSpPr>
          <p:spPr>
            <a:xfrm>
              <a:off x="2007451" y="2781525"/>
              <a:ext cx="3536" cy="115805"/>
            </a:xfrm>
            <a:custGeom>
              <a:avLst/>
              <a:gdLst>
                <a:gd name="connsiteX0" fmla="*/ 0 w 7249"/>
                <a:gd name="connsiteY0" fmla="*/ 226922 h 226921"/>
                <a:gd name="connsiteX1" fmla="*/ 0 w 7249"/>
                <a:gd name="connsiteY1" fmla="*/ 0 h 226921"/>
              </a:gdLst>
              <a:ahLst/>
              <a:cxnLst>
                <a:cxn ang="0">
                  <a:pos x="connsiteX0" y="connsiteY0"/>
                </a:cxn>
                <a:cxn ang="0">
                  <a:pos x="connsiteX1" y="connsiteY1"/>
                </a:cxn>
              </a:cxnLst>
              <a:rect l="l" t="t" r="r" b="b"/>
              <a:pathLst>
                <a:path w="7249" h="226921">
                  <a:moveTo>
                    <a:pt x="0" y="226922"/>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88" name="Freeform: Shape 487">
              <a:extLst>
                <a:ext uri="{FF2B5EF4-FFF2-40B4-BE49-F238E27FC236}">
                  <a16:creationId xmlns:a16="http://schemas.microsoft.com/office/drawing/2014/main" id="{6607B36C-8A0A-4BC9-ADB0-B8269D8F0DEF}"/>
                </a:ext>
              </a:extLst>
            </p:cNvPr>
            <p:cNvSpPr/>
            <p:nvPr/>
          </p:nvSpPr>
          <p:spPr>
            <a:xfrm>
              <a:off x="2509971" y="2777084"/>
              <a:ext cx="3536" cy="114325"/>
            </a:xfrm>
            <a:custGeom>
              <a:avLst/>
              <a:gdLst>
                <a:gd name="connsiteX0" fmla="*/ 0 w 7249"/>
                <a:gd name="connsiteY0" fmla="*/ 224022 h 224021"/>
                <a:gd name="connsiteX1" fmla="*/ 0 w 7249"/>
                <a:gd name="connsiteY1" fmla="*/ 0 h 224021"/>
              </a:gdLst>
              <a:ahLst/>
              <a:cxnLst>
                <a:cxn ang="0">
                  <a:pos x="connsiteX0" y="connsiteY0"/>
                </a:cxn>
                <a:cxn ang="0">
                  <a:pos x="connsiteX1" y="connsiteY1"/>
                </a:cxn>
              </a:cxnLst>
              <a:rect l="l" t="t" r="r" b="b"/>
              <a:pathLst>
                <a:path w="7249" h="224021">
                  <a:moveTo>
                    <a:pt x="0" y="224022"/>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89" name="Freeform: Shape 488">
              <a:extLst>
                <a:ext uri="{FF2B5EF4-FFF2-40B4-BE49-F238E27FC236}">
                  <a16:creationId xmlns:a16="http://schemas.microsoft.com/office/drawing/2014/main" id="{B6E47DB0-5ECD-4AA6-948B-16414C087659}"/>
                </a:ext>
              </a:extLst>
            </p:cNvPr>
            <p:cNvSpPr/>
            <p:nvPr/>
          </p:nvSpPr>
          <p:spPr>
            <a:xfrm>
              <a:off x="3012491" y="2802984"/>
              <a:ext cx="3536" cy="128015"/>
            </a:xfrm>
            <a:custGeom>
              <a:avLst/>
              <a:gdLst>
                <a:gd name="connsiteX0" fmla="*/ 0 w 7249"/>
                <a:gd name="connsiteY0" fmla="*/ 250846 h 250846"/>
                <a:gd name="connsiteX1" fmla="*/ 0 w 7249"/>
                <a:gd name="connsiteY1" fmla="*/ 0 h 250846"/>
              </a:gdLst>
              <a:ahLst/>
              <a:cxnLst>
                <a:cxn ang="0">
                  <a:pos x="connsiteX0" y="connsiteY0"/>
                </a:cxn>
                <a:cxn ang="0">
                  <a:pos x="connsiteX1" y="connsiteY1"/>
                </a:cxn>
              </a:cxnLst>
              <a:rect l="l" t="t" r="r" b="b"/>
              <a:pathLst>
                <a:path w="7249" h="250846">
                  <a:moveTo>
                    <a:pt x="0" y="250846"/>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90" name="Freeform: Shape 489">
              <a:extLst>
                <a:ext uri="{FF2B5EF4-FFF2-40B4-BE49-F238E27FC236}">
                  <a16:creationId xmlns:a16="http://schemas.microsoft.com/office/drawing/2014/main" id="{154A1292-3C50-4F77-9632-E6C74A4C96D2}"/>
                </a:ext>
              </a:extLst>
            </p:cNvPr>
            <p:cNvSpPr/>
            <p:nvPr/>
          </p:nvSpPr>
          <p:spPr>
            <a:xfrm>
              <a:off x="3515365" y="2752296"/>
              <a:ext cx="3536" cy="119505"/>
            </a:xfrm>
            <a:custGeom>
              <a:avLst/>
              <a:gdLst>
                <a:gd name="connsiteX0" fmla="*/ 0 w 7249"/>
                <a:gd name="connsiteY0" fmla="*/ 234172 h 234171"/>
                <a:gd name="connsiteX1" fmla="*/ 0 w 7249"/>
                <a:gd name="connsiteY1" fmla="*/ 0 h 234171"/>
              </a:gdLst>
              <a:ahLst/>
              <a:cxnLst>
                <a:cxn ang="0">
                  <a:pos x="connsiteX0" y="connsiteY0"/>
                </a:cxn>
                <a:cxn ang="0">
                  <a:pos x="connsiteX1" y="connsiteY1"/>
                </a:cxn>
              </a:cxnLst>
              <a:rect l="l" t="t" r="r" b="b"/>
              <a:pathLst>
                <a:path w="7249" h="234171">
                  <a:moveTo>
                    <a:pt x="0" y="234172"/>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91" name="Freeform: Shape 490">
              <a:extLst>
                <a:ext uri="{FF2B5EF4-FFF2-40B4-BE49-F238E27FC236}">
                  <a16:creationId xmlns:a16="http://schemas.microsoft.com/office/drawing/2014/main" id="{1C15ED06-E6BE-4A8B-BBAC-DE6FBE25410B}"/>
                </a:ext>
              </a:extLst>
            </p:cNvPr>
            <p:cNvSpPr/>
            <p:nvPr/>
          </p:nvSpPr>
          <p:spPr>
            <a:xfrm>
              <a:off x="1016909" y="2972808"/>
              <a:ext cx="3536" cy="117656"/>
            </a:xfrm>
            <a:custGeom>
              <a:avLst/>
              <a:gdLst>
                <a:gd name="connsiteX0" fmla="*/ 0 w 7249"/>
                <a:gd name="connsiteY0" fmla="*/ 230547 h 230546"/>
                <a:gd name="connsiteX1" fmla="*/ 0 w 7249"/>
                <a:gd name="connsiteY1" fmla="*/ 0 h 230546"/>
              </a:gdLst>
              <a:ahLst/>
              <a:cxnLst>
                <a:cxn ang="0">
                  <a:pos x="connsiteX0" y="connsiteY0"/>
                </a:cxn>
                <a:cxn ang="0">
                  <a:pos x="connsiteX1" y="connsiteY1"/>
                </a:cxn>
              </a:cxnLst>
              <a:rect l="l" t="t" r="r" b="b"/>
              <a:pathLst>
                <a:path w="7249" h="230546">
                  <a:moveTo>
                    <a:pt x="0" y="230547"/>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92" name="Freeform: Shape 491">
              <a:extLst>
                <a:ext uri="{FF2B5EF4-FFF2-40B4-BE49-F238E27FC236}">
                  <a16:creationId xmlns:a16="http://schemas.microsoft.com/office/drawing/2014/main" id="{0D5F2F23-2417-4023-9C62-1AA4CA70300F}"/>
                </a:ext>
              </a:extLst>
            </p:cNvPr>
            <p:cNvSpPr/>
            <p:nvPr/>
          </p:nvSpPr>
          <p:spPr>
            <a:xfrm>
              <a:off x="1519784" y="2988717"/>
              <a:ext cx="3536" cy="129125"/>
            </a:xfrm>
            <a:custGeom>
              <a:avLst/>
              <a:gdLst>
                <a:gd name="connsiteX0" fmla="*/ 0 w 7249"/>
                <a:gd name="connsiteY0" fmla="*/ 253021 h 253021"/>
                <a:gd name="connsiteX1" fmla="*/ 0 w 7249"/>
                <a:gd name="connsiteY1" fmla="*/ 0 h 253021"/>
              </a:gdLst>
              <a:ahLst/>
              <a:cxnLst>
                <a:cxn ang="0">
                  <a:pos x="connsiteX0" y="connsiteY0"/>
                </a:cxn>
                <a:cxn ang="0">
                  <a:pos x="connsiteX1" y="connsiteY1"/>
                </a:cxn>
              </a:cxnLst>
              <a:rect l="l" t="t" r="r" b="b"/>
              <a:pathLst>
                <a:path w="7249" h="253021">
                  <a:moveTo>
                    <a:pt x="0" y="253021"/>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93" name="Freeform: Shape 492">
              <a:extLst>
                <a:ext uri="{FF2B5EF4-FFF2-40B4-BE49-F238E27FC236}">
                  <a16:creationId xmlns:a16="http://schemas.microsoft.com/office/drawing/2014/main" id="{475C9F85-E83F-4943-95E7-D3294EE4E05B}"/>
                </a:ext>
              </a:extLst>
            </p:cNvPr>
            <p:cNvSpPr/>
            <p:nvPr/>
          </p:nvSpPr>
          <p:spPr>
            <a:xfrm>
              <a:off x="2022304" y="2940619"/>
              <a:ext cx="3536" cy="141335"/>
            </a:xfrm>
            <a:custGeom>
              <a:avLst/>
              <a:gdLst>
                <a:gd name="connsiteX0" fmla="*/ 0 w 7249"/>
                <a:gd name="connsiteY0" fmla="*/ 276946 h 276946"/>
                <a:gd name="connsiteX1" fmla="*/ 0 w 7249"/>
                <a:gd name="connsiteY1" fmla="*/ 0 h 276946"/>
              </a:gdLst>
              <a:ahLst/>
              <a:cxnLst>
                <a:cxn ang="0">
                  <a:pos x="connsiteX0" y="connsiteY0"/>
                </a:cxn>
                <a:cxn ang="0">
                  <a:pos x="connsiteX1" y="connsiteY1"/>
                </a:cxn>
              </a:cxnLst>
              <a:rect l="l" t="t" r="r" b="b"/>
              <a:pathLst>
                <a:path w="7249" h="276946">
                  <a:moveTo>
                    <a:pt x="0" y="276946"/>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94" name="Freeform: Shape 493">
              <a:extLst>
                <a:ext uri="{FF2B5EF4-FFF2-40B4-BE49-F238E27FC236}">
                  <a16:creationId xmlns:a16="http://schemas.microsoft.com/office/drawing/2014/main" id="{684CAB3E-4E58-4CDC-A763-870DAAD460BD}"/>
                </a:ext>
              </a:extLst>
            </p:cNvPr>
            <p:cNvSpPr/>
            <p:nvPr/>
          </p:nvSpPr>
          <p:spPr>
            <a:xfrm>
              <a:off x="2525178" y="2915459"/>
              <a:ext cx="3536" cy="147254"/>
            </a:xfrm>
            <a:custGeom>
              <a:avLst/>
              <a:gdLst>
                <a:gd name="connsiteX0" fmla="*/ 0 w 7249"/>
                <a:gd name="connsiteY0" fmla="*/ 288546 h 288545"/>
                <a:gd name="connsiteX1" fmla="*/ 0 w 7249"/>
                <a:gd name="connsiteY1" fmla="*/ 0 h 288545"/>
              </a:gdLst>
              <a:ahLst/>
              <a:cxnLst>
                <a:cxn ang="0">
                  <a:pos x="connsiteX0" y="connsiteY0"/>
                </a:cxn>
                <a:cxn ang="0">
                  <a:pos x="connsiteX1" y="connsiteY1"/>
                </a:cxn>
              </a:cxnLst>
              <a:rect l="l" t="t" r="r" b="b"/>
              <a:pathLst>
                <a:path w="7249" h="288545">
                  <a:moveTo>
                    <a:pt x="0" y="288546"/>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95" name="Freeform: Shape 494">
              <a:extLst>
                <a:ext uri="{FF2B5EF4-FFF2-40B4-BE49-F238E27FC236}">
                  <a16:creationId xmlns:a16="http://schemas.microsoft.com/office/drawing/2014/main" id="{67DA0A8A-35F4-40EB-B9E7-B9F01C57F7A1}"/>
                </a:ext>
              </a:extLst>
            </p:cNvPr>
            <p:cNvSpPr/>
            <p:nvPr/>
          </p:nvSpPr>
          <p:spPr>
            <a:xfrm>
              <a:off x="3027697" y="2937659"/>
              <a:ext cx="3536" cy="183142"/>
            </a:xfrm>
            <a:custGeom>
              <a:avLst/>
              <a:gdLst>
                <a:gd name="connsiteX0" fmla="*/ 0 w 7249"/>
                <a:gd name="connsiteY0" fmla="*/ 358870 h 358869"/>
                <a:gd name="connsiteX1" fmla="*/ 0 w 7249"/>
                <a:gd name="connsiteY1" fmla="*/ 0 h 358869"/>
              </a:gdLst>
              <a:ahLst/>
              <a:cxnLst>
                <a:cxn ang="0">
                  <a:pos x="connsiteX0" y="connsiteY0"/>
                </a:cxn>
                <a:cxn ang="0">
                  <a:pos x="connsiteX1" y="connsiteY1"/>
                </a:cxn>
              </a:cxnLst>
              <a:rect l="l" t="t" r="r" b="b"/>
              <a:pathLst>
                <a:path w="7249" h="358869">
                  <a:moveTo>
                    <a:pt x="0" y="358870"/>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96" name="Freeform: Shape 495">
              <a:extLst>
                <a:ext uri="{FF2B5EF4-FFF2-40B4-BE49-F238E27FC236}">
                  <a16:creationId xmlns:a16="http://schemas.microsoft.com/office/drawing/2014/main" id="{242E8EBD-CBCA-4244-985F-C34488B991B1}"/>
                </a:ext>
              </a:extLst>
            </p:cNvPr>
            <p:cNvSpPr/>
            <p:nvPr/>
          </p:nvSpPr>
          <p:spPr>
            <a:xfrm>
              <a:off x="3530572" y="2888821"/>
              <a:ext cx="3536" cy="179813"/>
            </a:xfrm>
            <a:custGeom>
              <a:avLst/>
              <a:gdLst>
                <a:gd name="connsiteX0" fmla="*/ 0 w 7249"/>
                <a:gd name="connsiteY0" fmla="*/ 352345 h 352344"/>
                <a:gd name="connsiteX1" fmla="*/ 0 w 7249"/>
                <a:gd name="connsiteY1" fmla="*/ 0 h 352344"/>
              </a:gdLst>
              <a:ahLst/>
              <a:cxnLst>
                <a:cxn ang="0">
                  <a:pos x="connsiteX0" y="connsiteY0"/>
                </a:cxn>
                <a:cxn ang="0">
                  <a:pos x="connsiteX1" y="connsiteY1"/>
                </a:cxn>
              </a:cxnLst>
              <a:rect l="l" t="t" r="r" b="b"/>
              <a:pathLst>
                <a:path w="7249" h="352344">
                  <a:moveTo>
                    <a:pt x="0" y="352345"/>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97" name="Freeform: Shape 496">
              <a:extLst>
                <a:ext uri="{FF2B5EF4-FFF2-40B4-BE49-F238E27FC236}">
                  <a16:creationId xmlns:a16="http://schemas.microsoft.com/office/drawing/2014/main" id="{9A560F83-406F-4715-A7E6-42E6A3C8CED1}"/>
                </a:ext>
              </a:extLst>
            </p:cNvPr>
            <p:cNvSpPr/>
            <p:nvPr/>
          </p:nvSpPr>
          <p:spPr>
            <a:xfrm>
              <a:off x="975534" y="2846642"/>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98" name="Freeform: Shape 497">
              <a:extLst>
                <a:ext uri="{FF2B5EF4-FFF2-40B4-BE49-F238E27FC236}">
                  <a16:creationId xmlns:a16="http://schemas.microsoft.com/office/drawing/2014/main" id="{603C0BF4-44BA-46DD-8722-48BDC52EBCBE}"/>
                </a:ext>
              </a:extLst>
            </p:cNvPr>
            <p:cNvSpPr/>
            <p:nvPr/>
          </p:nvSpPr>
          <p:spPr>
            <a:xfrm>
              <a:off x="1478054" y="3027196"/>
              <a:ext cx="53046" cy="3699"/>
            </a:xfrm>
            <a:custGeom>
              <a:avLst/>
              <a:gdLst>
                <a:gd name="connsiteX0" fmla="*/ 0 w 108748"/>
                <a:gd name="connsiteY0" fmla="*/ 0 h 7249"/>
                <a:gd name="connsiteX1" fmla="*/ 108748 w 108748"/>
                <a:gd name="connsiteY1" fmla="*/ 0 h 7249"/>
              </a:gdLst>
              <a:ahLst/>
              <a:cxnLst>
                <a:cxn ang="0">
                  <a:pos x="connsiteX0" y="connsiteY0"/>
                </a:cxn>
                <a:cxn ang="0">
                  <a:pos x="connsiteX1" y="connsiteY1"/>
                </a:cxn>
              </a:cxnLst>
              <a:rect l="l" t="t" r="r" b="b"/>
              <a:pathLst>
                <a:path w="108748" h="7249">
                  <a:moveTo>
                    <a:pt x="0" y="0"/>
                  </a:moveTo>
                  <a:lnTo>
                    <a:pt x="108748"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99" name="Freeform: Shape 498">
              <a:extLst>
                <a:ext uri="{FF2B5EF4-FFF2-40B4-BE49-F238E27FC236}">
                  <a16:creationId xmlns:a16="http://schemas.microsoft.com/office/drawing/2014/main" id="{8D40D1E0-4894-49A4-BEA2-1971B1927192}"/>
                </a:ext>
              </a:extLst>
            </p:cNvPr>
            <p:cNvSpPr/>
            <p:nvPr/>
          </p:nvSpPr>
          <p:spPr>
            <a:xfrm>
              <a:off x="1980928" y="2781525"/>
              <a:ext cx="52692" cy="3699"/>
            </a:xfrm>
            <a:custGeom>
              <a:avLst/>
              <a:gdLst>
                <a:gd name="connsiteX0" fmla="*/ 0 w 108023"/>
                <a:gd name="connsiteY0" fmla="*/ 0 h 7249"/>
                <a:gd name="connsiteX1" fmla="*/ 108024 w 108023"/>
                <a:gd name="connsiteY1" fmla="*/ 0 h 7249"/>
              </a:gdLst>
              <a:ahLst/>
              <a:cxnLst>
                <a:cxn ang="0">
                  <a:pos x="connsiteX0" y="connsiteY0"/>
                </a:cxn>
                <a:cxn ang="0">
                  <a:pos x="connsiteX1" y="connsiteY1"/>
                </a:cxn>
              </a:cxnLst>
              <a:rect l="l" t="t" r="r" b="b"/>
              <a:pathLst>
                <a:path w="108023" h="7249">
                  <a:moveTo>
                    <a:pt x="0" y="0"/>
                  </a:moveTo>
                  <a:lnTo>
                    <a:pt x="108024"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00" name="Freeform: Shape 499">
              <a:extLst>
                <a:ext uri="{FF2B5EF4-FFF2-40B4-BE49-F238E27FC236}">
                  <a16:creationId xmlns:a16="http://schemas.microsoft.com/office/drawing/2014/main" id="{7F05B31A-016F-4F61-804C-985F1CA53E38}"/>
                </a:ext>
              </a:extLst>
            </p:cNvPr>
            <p:cNvSpPr/>
            <p:nvPr/>
          </p:nvSpPr>
          <p:spPr>
            <a:xfrm>
              <a:off x="2483448" y="2777084"/>
              <a:ext cx="53046" cy="3699"/>
            </a:xfrm>
            <a:custGeom>
              <a:avLst/>
              <a:gdLst>
                <a:gd name="connsiteX0" fmla="*/ 0 w 108748"/>
                <a:gd name="connsiteY0" fmla="*/ 0 h 7249"/>
                <a:gd name="connsiteX1" fmla="*/ 108748 w 108748"/>
                <a:gd name="connsiteY1" fmla="*/ 0 h 7249"/>
              </a:gdLst>
              <a:ahLst/>
              <a:cxnLst>
                <a:cxn ang="0">
                  <a:pos x="connsiteX0" y="connsiteY0"/>
                </a:cxn>
                <a:cxn ang="0">
                  <a:pos x="connsiteX1" y="connsiteY1"/>
                </a:cxn>
              </a:cxnLst>
              <a:rect l="l" t="t" r="r" b="b"/>
              <a:pathLst>
                <a:path w="108748" h="7249">
                  <a:moveTo>
                    <a:pt x="0" y="0"/>
                  </a:moveTo>
                  <a:lnTo>
                    <a:pt x="108748"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01" name="Freeform: Shape 500">
              <a:extLst>
                <a:ext uri="{FF2B5EF4-FFF2-40B4-BE49-F238E27FC236}">
                  <a16:creationId xmlns:a16="http://schemas.microsoft.com/office/drawing/2014/main" id="{31FC6470-1FD7-4897-A101-A643FAEDE8AB}"/>
                </a:ext>
              </a:extLst>
            </p:cNvPr>
            <p:cNvSpPr/>
            <p:nvPr/>
          </p:nvSpPr>
          <p:spPr>
            <a:xfrm>
              <a:off x="2986322" y="2802984"/>
              <a:ext cx="52692" cy="3699"/>
            </a:xfrm>
            <a:custGeom>
              <a:avLst/>
              <a:gdLst>
                <a:gd name="connsiteX0" fmla="*/ 0 w 108023"/>
                <a:gd name="connsiteY0" fmla="*/ 0 h 7249"/>
                <a:gd name="connsiteX1" fmla="*/ 108024 w 108023"/>
                <a:gd name="connsiteY1" fmla="*/ 0 h 7249"/>
              </a:gdLst>
              <a:ahLst/>
              <a:cxnLst>
                <a:cxn ang="0">
                  <a:pos x="connsiteX0" y="connsiteY0"/>
                </a:cxn>
                <a:cxn ang="0">
                  <a:pos x="connsiteX1" y="connsiteY1"/>
                </a:cxn>
              </a:cxnLst>
              <a:rect l="l" t="t" r="r" b="b"/>
              <a:pathLst>
                <a:path w="108023" h="7249">
                  <a:moveTo>
                    <a:pt x="0" y="0"/>
                  </a:moveTo>
                  <a:lnTo>
                    <a:pt x="108024"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02" name="Freeform: Shape 501">
              <a:extLst>
                <a:ext uri="{FF2B5EF4-FFF2-40B4-BE49-F238E27FC236}">
                  <a16:creationId xmlns:a16="http://schemas.microsoft.com/office/drawing/2014/main" id="{A980B125-BCDD-4C26-B70D-61B1D096F051}"/>
                </a:ext>
              </a:extLst>
            </p:cNvPr>
            <p:cNvSpPr/>
            <p:nvPr/>
          </p:nvSpPr>
          <p:spPr>
            <a:xfrm>
              <a:off x="3488842" y="2752296"/>
              <a:ext cx="53046" cy="3699"/>
            </a:xfrm>
            <a:custGeom>
              <a:avLst/>
              <a:gdLst>
                <a:gd name="connsiteX0" fmla="*/ 0 w 108748"/>
                <a:gd name="connsiteY0" fmla="*/ 0 h 7249"/>
                <a:gd name="connsiteX1" fmla="*/ 108748 w 108748"/>
                <a:gd name="connsiteY1" fmla="*/ 0 h 7249"/>
              </a:gdLst>
              <a:ahLst/>
              <a:cxnLst>
                <a:cxn ang="0">
                  <a:pos x="connsiteX0" y="connsiteY0"/>
                </a:cxn>
                <a:cxn ang="0">
                  <a:pos x="connsiteX1" y="connsiteY1"/>
                </a:cxn>
              </a:cxnLst>
              <a:rect l="l" t="t" r="r" b="b"/>
              <a:pathLst>
                <a:path w="108748" h="7249">
                  <a:moveTo>
                    <a:pt x="0" y="0"/>
                  </a:moveTo>
                  <a:lnTo>
                    <a:pt x="108748"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03" name="Freeform: Shape 502">
              <a:extLst>
                <a:ext uri="{FF2B5EF4-FFF2-40B4-BE49-F238E27FC236}">
                  <a16:creationId xmlns:a16="http://schemas.microsoft.com/office/drawing/2014/main" id="{37CE361B-840A-4B94-8D82-131F76732004}"/>
                </a:ext>
              </a:extLst>
            </p:cNvPr>
            <p:cNvSpPr/>
            <p:nvPr/>
          </p:nvSpPr>
          <p:spPr>
            <a:xfrm>
              <a:off x="990741" y="2972808"/>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04" name="Freeform: Shape 503">
              <a:extLst>
                <a:ext uri="{FF2B5EF4-FFF2-40B4-BE49-F238E27FC236}">
                  <a16:creationId xmlns:a16="http://schemas.microsoft.com/office/drawing/2014/main" id="{3E184626-A1F3-4C06-9618-B0B05CEA4389}"/>
                </a:ext>
              </a:extLst>
            </p:cNvPr>
            <p:cNvSpPr/>
            <p:nvPr/>
          </p:nvSpPr>
          <p:spPr>
            <a:xfrm>
              <a:off x="1493261" y="2988717"/>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05" name="Freeform: Shape 504">
              <a:extLst>
                <a:ext uri="{FF2B5EF4-FFF2-40B4-BE49-F238E27FC236}">
                  <a16:creationId xmlns:a16="http://schemas.microsoft.com/office/drawing/2014/main" id="{0847A2D8-351A-472E-A8A8-E4EFC1134979}"/>
                </a:ext>
              </a:extLst>
            </p:cNvPr>
            <p:cNvSpPr/>
            <p:nvPr/>
          </p:nvSpPr>
          <p:spPr>
            <a:xfrm>
              <a:off x="1996134" y="2940619"/>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06" name="Freeform: Shape 505">
              <a:extLst>
                <a:ext uri="{FF2B5EF4-FFF2-40B4-BE49-F238E27FC236}">
                  <a16:creationId xmlns:a16="http://schemas.microsoft.com/office/drawing/2014/main" id="{556EEE32-1C90-4F2C-965B-04E85F8A2357}"/>
                </a:ext>
              </a:extLst>
            </p:cNvPr>
            <p:cNvSpPr/>
            <p:nvPr/>
          </p:nvSpPr>
          <p:spPr>
            <a:xfrm>
              <a:off x="2498655" y="2915459"/>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07" name="Freeform: Shape 506">
              <a:extLst>
                <a:ext uri="{FF2B5EF4-FFF2-40B4-BE49-F238E27FC236}">
                  <a16:creationId xmlns:a16="http://schemas.microsoft.com/office/drawing/2014/main" id="{F70242AB-D9E0-4CFD-903B-DCE39A01B189}"/>
                </a:ext>
              </a:extLst>
            </p:cNvPr>
            <p:cNvSpPr/>
            <p:nvPr/>
          </p:nvSpPr>
          <p:spPr>
            <a:xfrm>
              <a:off x="3001529" y="2937659"/>
              <a:ext cx="52692" cy="3699"/>
            </a:xfrm>
            <a:custGeom>
              <a:avLst/>
              <a:gdLst>
                <a:gd name="connsiteX0" fmla="*/ 0 w 108023"/>
                <a:gd name="connsiteY0" fmla="*/ 0 h 7249"/>
                <a:gd name="connsiteX1" fmla="*/ 108024 w 108023"/>
                <a:gd name="connsiteY1" fmla="*/ 0 h 7249"/>
              </a:gdLst>
              <a:ahLst/>
              <a:cxnLst>
                <a:cxn ang="0">
                  <a:pos x="connsiteX0" y="connsiteY0"/>
                </a:cxn>
                <a:cxn ang="0">
                  <a:pos x="connsiteX1" y="connsiteY1"/>
                </a:cxn>
              </a:cxnLst>
              <a:rect l="l" t="t" r="r" b="b"/>
              <a:pathLst>
                <a:path w="108023" h="7249">
                  <a:moveTo>
                    <a:pt x="0" y="0"/>
                  </a:moveTo>
                  <a:lnTo>
                    <a:pt x="108024"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08" name="Freeform: Shape 507">
              <a:extLst>
                <a:ext uri="{FF2B5EF4-FFF2-40B4-BE49-F238E27FC236}">
                  <a16:creationId xmlns:a16="http://schemas.microsoft.com/office/drawing/2014/main" id="{611CA60E-2CF7-49D5-86B4-6EF1F936B1AD}"/>
                </a:ext>
              </a:extLst>
            </p:cNvPr>
            <p:cNvSpPr/>
            <p:nvPr/>
          </p:nvSpPr>
          <p:spPr>
            <a:xfrm>
              <a:off x="3504049" y="2888821"/>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09" name="Freeform: Shape 508">
              <a:extLst>
                <a:ext uri="{FF2B5EF4-FFF2-40B4-BE49-F238E27FC236}">
                  <a16:creationId xmlns:a16="http://schemas.microsoft.com/office/drawing/2014/main" id="{6A8A6545-9DAB-4987-8194-6673F4A7FDC0}"/>
                </a:ext>
              </a:extLst>
            </p:cNvPr>
            <p:cNvSpPr/>
            <p:nvPr/>
          </p:nvSpPr>
          <p:spPr>
            <a:xfrm>
              <a:off x="1002057" y="2947278"/>
              <a:ext cx="3536" cy="100636"/>
            </a:xfrm>
            <a:custGeom>
              <a:avLst/>
              <a:gdLst>
                <a:gd name="connsiteX0" fmla="*/ 0 w 7249"/>
                <a:gd name="connsiteY0" fmla="*/ 0 h 197197"/>
                <a:gd name="connsiteX1" fmla="*/ 0 w 7249"/>
                <a:gd name="connsiteY1" fmla="*/ 197197 h 197197"/>
              </a:gdLst>
              <a:ahLst/>
              <a:cxnLst>
                <a:cxn ang="0">
                  <a:pos x="connsiteX0" y="connsiteY0"/>
                </a:cxn>
                <a:cxn ang="0">
                  <a:pos x="connsiteX1" y="connsiteY1"/>
                </a:cxn>
              </a:cxnLst>
              <a:rect l="l" t="t" r="r" b="b"/>
              <a:pathLst>
                <a:path w="7249" h="197197">
                  <a:moveTo>
                    <a:pt x="0" y="0"/>
                  </a:moveTo>
                  <a:lnTo>
                    <a:pt x="0" y="197197"/>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10" name="Freeform: Shape 509">
              <a:extLst>
                <a:ext uri="{FF2B5EF4-FFF2-40B4-BE49-F238E27FC236}">
                  <a16:creationId xmlns:a16="http://schemas.microsoft.com/office/drawing/2014/main" id="{70AA37B0-64EE-4E99-8994-C53F1F450223}"/>
                </a:ext>
              </a:extLst>
            </p:cNvPr>
            <p:cNvSpPr/>
            <p:nvPr/>
          </p:nvSpPr>
          <p:spPr>
            <a:xfrm>
              <a:off x="2007451" y="2897330"/>
              <a:ext cx="3536" cy="115435"/>
            </a:xfrm>
            <a:custGeom>
              <a:avLst/>
              <a:gdLst>
                <a:gd name="connsiteX0" fmla="*/ 0 w 7249"/>
                <a:gd name="connsiteY0" fmla="*/ 0 h 226196"/>
                <a:gd name="connsiteX1" fmla="*/ 0 w 7249"/>
                <a:gd name="connsiteY1" fmla="*/ 226197 h 226196"/>
              </a:gdLst>
              <a:ahLst/>
              <a:cxnLst>
                <a:cxn ang="0">
                  <a:pos x="connsiteX0" y="connsiteY0"/>
                </a:cxn>
                <a:cxn ang="0">
                  <a:pos x="connsiteX1" y="connsiteY1"/>
                </a:cxn>
              </a:cxnLst>
              <a:rect l="l" t="t" r="r" b="b"/>
              <a:pathLst>
                <a:path w="7249" h="226196">
                  <a:moveTo>
                    <a:pt x="0" y="0"/>
                  </a:moveTo>
                  <a:lnTo>
                    <a:pt x="0" y="226197"/>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11" name="Freeform: Shape 510">
              <a:extLst>
                <a:ext uri="{FF2B5EF4-FFF2-40B4-BE49-F238E27FC236}">
                  <a16:creationId xmlns:a16="http://schemas.microsoft.com/office/drawing/2014/main" id="{F19A5695-32C9-49A3-BC01-8D07893D8239}"/>
                </a:ext>
              </a:extLst>
            </p:cNvPr>
            <p:cNvSpPr/>
            <p:nvPr/>
          </p:nvSpPr>
          <p:spPr>
            <a:xfrm>
              <a:off x="2509971" y="2891410"/>
              <a:ext cx="3536" cy="114325"/>
            </a:xfrm>
            <a:custGeom>
              <a:avLst/>
              <a:gdLst>
                <a:gd name="connsiteX0" fmla="*/ 0 w 7249"/>
                <a:gd name="connsiteY0" fmla="*/ 0 h 224021"/>
                <a:gd name="connsiteX1" fmla="*/ 0 w 7249"/>
                <a:gd name="connsiteY1" fmla="*/ 224022 h 224021"/>
              </a:gdLst>
              <a:ahLst/>
              <a:cxnLst>
                <a:cxn ang="0">
                  <a:pos x="connsiteX0" y="connsiteY0"/>
                </a:cxn>
                <a:cxn ang="0">
                  <a:pos x="connsiteX1" y="connsiteY1"/>
                </a:cxn>
              </a:cxnLst>
              <a:rect l="l" t="t" r="r" b="b"/>
              <a:pathLst>
                <a:path w="7249" h="224021">
                  <a:moveTo>
                    <a:pt x="0" y="0"/>
                  </a:moveTo>
                  <a:lnTo>
                    <a:pt x="0" y="224022"/>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12" name="Freeform: Shape 511">
              <a:extLst>
                <a:ext uri="{FF2B5EF4-FFF2-40B4-BE49-F238E27FC236}">
                  <a16:creationId xmlns:a16="http://schemas.microsoft.com/office/drawing/2014/main" id="{861E4B0D-16F1-4B69-AE91-3AC0D2EFA0C2}"/>
                </a:ext>
              </a:extLst>
            </p:cNvPr>
            <p:cNvSpPr/>
            <p:nvPr/>
          </p:nvSpPr>
          <p:spPr>
            <a:xfrm>
              <a:off x="3012491" y="2930999"/>
              <a:ext cx="3536" cy="128015"/>
            </a:xfrm>
            <a:custGeom>
              <a:avLst/>
              <a:gdLst>
                <a:gd name="connsiteX0" fmla="*/ 0 w 7249"/>
                <a:gd name="connsiteY0" fmla="*/ 0 h 250846"/>
                <a:gd name="connsiteX1" fmla="*/ 0 w 7249"/>
                <a:gd name="connsiteY1" fmla="*/ 250846 h 250846"/>
              </a:gdLst>
              <a:ahLst/>
              <a:cxnLst>
                <a:cxn ang="0">
                  <a:pos x="connsiteX0" y="connsiteY0"/>
                </a:cxn>
                <a:cxn ang="0">
                  <a:pos x="connsiteX1" y="connsiteY1"/>
                </a:cxn>
              </a:cxnLst>
              <a:rect l="l" t="t" r="r" b="b"/>
              <a:pathLst>
                <a:path w="7249" h="250846">
                  <a:moveTo>
                    <a:pt x="0" y="0"/>
                  </a:moveTo>
                  <a:lnTo>
                    <a:pt x="0" y="250846"/>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13" name="Freeform: Shape 512">
              <a:extLst>
                <a:ext uri="{FF2B5EF4-FFF2-40B4-BE49-F238E27FC236}">
                  <a16:creationId xmlns:a16="http://schemas.microsoft.com/office/drawing/2014/main" id="{9C1E9425-0D62-428C-8FB7-405889D88403}"/>
                </a:ext>
              </a:extLst>
            </p:cNvPr>
            <p:cNvSpPr/>
            <p:nvPr/>
          </p:nvSpPr>
          <p:spPr>
            <a:xfrm>
              <a:off x="3515365" y="2871802"/>
              <a:ext cx="3536" cy="119505"/>
            </a:xfrm>
            <a:custGeom>
              <a:avLst/>
              <a:gdLst>
                <a:gd name="connsiteX0" fmla="*/ 0 w 7249"/>
                <a:gd name="connsiteY0" fmla="*/ 0 h 234171"/>
                <a:gd name="connsiteX1" fmla="*/ 0 w 7249"/>
                <a:gd name="connsiteY1" fmla="*/ 234172 h 234171"/>
              </a:gdLst>
              <a:ahLst/>
              <a:cxnLst>
                <a:cxn ang="0">
                  <a:pos x="connsiteX0" y="connsiteY0"/>
                </a:cxn>
                <a:cxn ang="0">
                  <a:pos x="connsiteX1" y="connsiteY1"/>
                </a:cxn>
              </a:cxnLst>
              <a:rect l="l" t="t" r="r" b="b"/>
              <a:pathLst>
                <a:path w="7249" h="234171">
                  <a:moveTo>
                    <a:pt x="0" y="0"/>
                  </a:moveTo>
                  <a:lnTo>
                    <a:pt x="0" y="234172"/>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14" name="Freeform: Shape 513">
              <a:extLst>
                <a:ext uri="{FF2B5EF4-FFF2-40B4-BE49-F238E27FC236}">
                  <a16:creationId xmlns:a16="http://schemas.microsoft.com/office/drawing/2014/main" id="{768C3E15-046D-4DB3-8B01-289A9924075C}"/>
                </a:ext>
              </a:extLst>
            </p:cNvPr>
            <p:cNvSpPr/>
            <p:nvPr/>
          </p:nvSpPr>
          <p:spPr>
            <a:xfrm>
              <a:off x="1016909" y="3090463"/>
              <a:ext cx="3536" cy="117656"/>
            </a:xfrm>
            <a:custGeom>
              <a:avLst/>
              <a:gdLst>
                <a:gd name="connsiteX0" fmla="*/ 0 w 7249"/>
                <a:gd name="connsiteY0" fmla="*/ 0 h 230546"/>
                <a:gd name="connsiteX1" fmla="*/ 0 w 7249"/>
                <a:gd name="connsiteY1" fmla="*/ 230547 h 230546"/>
              </a:gdLst>
              <a:ahLst/>
              <a:cxnLst>
                <a:cxn ang="0">
                  <a:pos x="connsiteX0" y="connsiteY0"/>
                </a:cxn>
                <a:cxn ang="0">
                  <a:pos x="connsiteX1" y="connsiteY1"/>
                </a:cxn>
              </a:cxnLst>
              <a:rect l="l" t="t" r="r" b="b"/>
              <a:pathLst>
                <a:path w="7249" h="230546">
                  <a:moveTo>
                    <a:pt x="0" y="0"/>
                  </a:moveTo>
                  <a:lnTo>
                    <a:pt x="0" y="230547"/>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15" name="Freeform: Shape 514">
              <a:extLst>
                <a:ext uri="{FF2B5EF4-FFF2-40B4-BE49-F238E27FC236}">
                  <a16:creationId xmlns:a16="http://schemas.microsoft.com/office/drawing/2014/main" id="{1FD3CCA5-AAAA-4B20-B316-3AE42ECB6E14}"/>
                </a:ext>
              </a:extLst>
            </p:cNvPr>
            <p:cNvSpPr/>
            <p:nvPr/>
          </p:nvSpPr>
          <p:spPr>
            <a:xfrm>
              <a:off x="1519784" y="3117842"/>
              <a:ext cx="3536" cy="129495"/>
            </a:xfrm>
            <a:custGeom>
              <a:avLst/>
              <a:gdLst>
                <a:gd name="connsiteX0" fmla="*/ 0 w 7249"/>
                <a:gd name="connsiteY0" fmla="*/ 0 h 253746"/>
                <a:gd name="connsiteX1" fmla="*/ 0 w 7249"/>
                <a:gd name="connsiteY1" fmla="*/ 253746 h 253746"/>
              </a:gdLst>
              <a:ahLst/>
              <a:cxnLst>
                <a:cxn ang="0">
                  <a:pos x="connsiteX0" y="connsiteY0"/>
                </a:cxn>
                <a:cxn ang="0">
                  <a:pos x="connsiteX1" y="connsiteY1"/>
                </a:cxn>
              </a:cxnLst>
              <a:rect l="l" t="t" r="r" b="b"/>
              <a:pathLst>
                <a:path w="7249" h="253746">
                  <a:moveTo>
                    <a:pt x="0" y="0"/>
                  </a:moveTo>
                  <a:lnTo>
                    <a:pt x="0" y="253746"/>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16" name="Freeform: Shape 515">
              <a:extLst>
                <a:ext uri="{FF2B5EF4-FFF2-40B4-BE49-F238E27FC236}">
                  <a16:creationId xmlns:a16="http://schemas.microsoft.com/office/drawing/2014/main" id="{10BC9B54-CBB1-4E2A-A0A3-75E4AE00CBFC}"/>
                </a:ext>
              </a:extLst>
            </p:cNvPr>
            <p:cNvSpPr/>
            <p:nvPr/>
          </p:nvSpPr>
          <p:spPr>
            <a:xfrm>
              <a:off x="2022304" y="3081953"/>
              <a:ext cx="3536" cy="141704"/>
            </a:xfrm>
            <a:custGeom>
              <a:avLst/>
              <a:gdLst>
                <a:gd name="connsiteX0" fmla="*/ 0 w 7249"/>
                <a:gd name="connsiteY0" fmla="*/ 0 h 277670"/>
                <a:gd name="connsiteX1" fmla="*/ 0 w 7249"/>
                <a:gd name="connsiteY1" fmla="*/ 277671 h 277670"/>
              </a:gdLst>
              <a:ahLst/>
              <a:cxnLst>
                <a:cxn ang="0">
                  <a:pos x="connsiteX0" y="connsiteY0"/>
                </a:cxn>
                <a:cxn ang="0">
                  <a:pos x="connsiteX1" y="connsiteY1"/>
                </a:cxn>
              </a:cxnLst>
              <a:rect l="l" t="t" r="r" b="b"/>
              <a:pathLst>
                <a:path w="7249" h="277670">
                  <a:moveTo>
                    <a:pt x="0" y="0"/>
                  </a:moveTo>
                  <a:lnTo>
                    <a:pt x="0" y="277671"/>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17" name="Freeform: Shape 516">
              <a:extLst>
                <a:ext uri="{FF2B5EF4-FFF2-40B4-BE49-F238E27FC236}">
                  <a16:creationId xmlns:a16="http://schemas.microsoft.com/office/drawing/2014/main" id="{E0793CF2-18D3-4843-8125-98F401AAD874}"/>
                </a:ext>
              </a:extLst>
            </p:cNvPr>
            <p:cNvSpPr/>
            <p:nvPr/>
          </p:nvSpPr>
          <p:spPr>
            <a:xfrm>
              <a:off x="2525178" y="3062714"/>
              <a:ext cx="3536" cy="147624"/>
            </a:xfrm>
            <a:custGeom>
              <a:avLst/>
              <a:gdLst>
                <a:gd name="connsiteX0" fmla="*/ 0 w 7249"/>
                <a:gd name="connsiteY0" fmla="*/ 0 h 289270"/>
                <a:gd name="connsiteX1" fmla="*/ 0 w 7249"/>
                <a:gd name="connsiteY1" fmla="*/ 289271 h 289270"/>
              </a:gdLst>
              <a:ahLst/>
              <a:cxnLst>
                <a:cxn ang="0">
                  <a:pos x="connsiteX0" y="connsiteY0"/>
                </a:cxn>
                <a:cxn ang="0">
                  <a:pos x="connsiteX1" y="connsiteY1"/>
                </a:cxn>
              </a:cxnLst>
              <a:rect l="l" t="t" r="r" b="b"/>
              <a:pathLst>
                <a:path w="7249" h="289270">
                  <a:moveTo>
                    <a:pt x="0" y="0"/>
                  </a:moveTo>
                  <a:lnTo>
                    <a:pt x="0" y="289271"/>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18" name="Freeform: Shape 517">
              <a:extLst>
                <a:ext uri="{FF2B5EF4-FFF2-40B4-BE49-F238E27FC236}">
                  <a16:creationId xmlns:a16="http://schemas.microsoft.com/office/drawing/2014/main" id="{4DF74795-C317-4C09-8BF1-291CB858302B}"/>
                </a:ext>
              </a:extLst>
            </p:cNvPr>
            <p:cNvSpPr/>
            <p:nvPr/>
          </p:nvSpPr>
          <p:spPr>
            <a:xfrm>
              <a:off x="3027697" y="3120802"/>
              <a:ext cx="3536" cy="183142"/>
            </a:xfrm>
            <a:custGeom>
              <a:avLst/>
              <a:gdLst>
                <a:gd name="connsiteX0" fmla="*/ 0 w 7249"/>
                <a:gd name="connsiteY0" fmla="*/ 0 h 358869"/>
                <a:gd name="connsiteX1" fmla="*/ 0 w 7249"/>
                <a:gd name="connsiteY1" fmla="*/ 358870 h 358869"/>
              </a:gdLst>
              <a:ahLst/>
              <a:cxnLst>
                <a:cxn ang="0">
                  <a:pos x="connsiteX0" y="connsiteY0"/>
                </a:cxn>
                <a:cxn ang="0">
                  <a:pos x="connsiteX1" y="connsiteY1"/>
                </a:cxn>
              </a:cxnLst>
              <a:rect l="l" t="t" r="r" b="b"/>
              <a:pathLst>
                <a:path w="7249" h="358869">
                  <a:moveTo>
                    <a:pt x="0" y="0"/>
                  </a:moveTo>
                  <a:lnTo>
                    <a:pt x="0" y="35887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19" name="Freeform: Shape 518">
              <a:extLst>
                <a:ext uri="{FF2B5EF4-FFF2-40B4-BE49-F238E27FC236}">
                  <a16:creationId xmlns:a16="http://schemas.microsoft.com/office/drawing/2014/main" id="{5F42BB09-6B86-403A-AE99-27A4861029D7}"/>
                </a:ext>
              </a:extLst>
            </p:cNvPr>
            <p:cNvSpPr/>
            <p:nvPr/>
          </p:nvSpPr>
          <p:spPr>
            <a:xfrm>
              <a:off x="3530572" y="3068633"/>
              <a:ext cx="3536" cy="179813"/>
            </a:xfrm>
            <a:custGeom>
              <a:avLst/>
              <a:gdLst>
                <a:gd name="connsiteX0" fmla="*/ 0 w 7249"/>
                <a:gd name="connsiteY0" fmla="*/ 0 h 352344"/>
                <a:gd name="connsiteX1" fmla="*/ 0 w 7249"/>
                <a:gd name="connsiteY1" fmla="*/ 352345 h 352344"/>
              </a:gdLst>
              <a:ahLst/>
              <a:cxnLst>
                <a:cxn ang="0">
                  <a:pos x="connsiteX0" y="connsiteY0"/>
                </a:cxn>
                <a:cxn ang="0">
                  <a:pos x="connsiteX1" y="connsiteY1"/>
                </a:cxn>
              </a:cxnLst>
              <a:rect l="l" t="t" r="r" b="b"/>
              <a:pathLst>
                <a:path w="7249" h="352344">
                  <a:moveTo>
                    <a:pt x="0" y="0"/>
                  </a:moveTo>
                  <a:lnTo>
                    <a:pt x="0" y="352345"/>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20" name="Freeform: Shape 519">
              <a:extLst>
                <a:ext uri="{FF2B5EF4-FFF2-40B4-BE49-F238E27FC236}">
                  <a16:creationId xmlns:a16="http://schemas.microsoft.com/office/drawing/2014/main" id="{0233499A-917F-4A27-B1C9-49F60989E4B1}"/>
                </a:ext>
              </a:extLst>
            </p:cNvPr>
            <p:cNvSpPr/>
            <p:nvPr/>
          </p:nvSpPr>
          <p:spPr>
            <a:xfrm>
              <a:off x="975534" y="3047915"/>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21" name="Freeform: Shape 520">
              <a:extLst>
                <a:ext uri="{FF2B5EF4-FFF2-40B4-BE49-F238E27FC236}">
                  <a16:creationId xmlns:a16="http://schemas.microsoft.com/office/drawing/2014/main" id="{2FBFA110-DC8F-4B9E-ACCC-E13919A65C7E}"/>
                </a:ext>
              </a:extLst>
            </p:cNvPr>
            <p:cNvSpPr/>
            <p:nvPr/>
          </p:nvSpPr>
          <p:spPr>
            <a:xfrm>
              <a:off x="1478054" y="3261397"/>
              <a:ext cx="53046" cy="3699"/>
            </a:xfrm>
            <a:custGeom>
              <a:avLst/>
              <a:gdLst>
                <a:gd name="connsiteX0" fmla="*/ 0 w 108748"/>
                <a:gd name="connsiteY0" fmla="*/ 0 h 7249"/>
                <a:gd name="connsiteX1" fmla="*/ 108748 w 108748"/>
                <a:gd name="connsiteY1" fmla="*/ 0 h 7249"/>
              </a:gdLst>
              <a:ahLst/>
              <a:cxnLst>
                <a:cxn ang="0">
                  <a:pos x="connsiteX0" y="connsiteY0"/>
                </a:cxn>
                <a:cxn ang="0">
                  <a:pos x="connsiteX1" y="connsiteY1"/>
                </a:cxn>
              </a:cxnLst>
              <a:rect l="l" t="t" r="r" b="b"/>
              <a:pathLst>
                <a:path w="108748" h="7249">
                  <a:moveTo>
                    <a:pt x="0" y="0"/>
                  </a:moveTo>
                  <a:lnTo>
                    <a:pt x="108748"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22" name="Freeform: Shape 521">
              <a:extLst>
                <a:ext uri="{FF2B5EF4-FFF2-40B4-BE49-F238E27FC236}">
                  <a16:creationId xmlns:a16="http://schemas.microsoft.com/office/drawing/2014/main" id="{165B1C29-08E8-4016-A951-7CA0D58F35F7}"/>
                </a:ext>
              </a:extLst>
            </p:cNvPr>
            <p:cNvSpPr/>
            <p:nvPr/>
          </p:nvSpPr>
          <p:spPr>
            <a:xfrm>
              <a:off x="1980928" y="3012766"/>
              <a:ext cx="52692" cy="3699"/>
            </a:xfrm>
            <a:custGeom>
              <a:avLst/>
              <a:gdLst>
                <a:gd name="connsiteX0" fmla="*/ 0 w 108023"/>
                <a:gd name="connsiteY0" fmla="*/ 0 h 7249"/>
                <a:gd name="connsiteX1" fmla="*/ 108024 w 108023"/>
                <a:gd name="connsiteY1" fmla="*/ 0 h 7249"/>
              </a:gdLst>
              <a:ahLst/>
              <a:cxnLst>
                <a:cxn ang="0">
                  <a:pos x="connsiteX0" y="connsiteY0"/>
                </a:cxn>
                <a:cxn ang="0">
                  <a:pos x="connsiteX1" y="connsiteY1"/>
                </a:cxn>
              </a:cxnLst>
              <a:rect l="l" t="t" r="r" b="b"/>
              <a:pathLst>
                <a:path w="108023" h="7249">
                  <a:moveTo>
                    <a:pt x="0" y="0"/>
                  </a:moveTo>
                  <a:lnTo>
                    <a:pt x="108024"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23" name="Freeform: Shape 522">
              <a:extLst>
                <a:ext uri="{FF2B5EF4-FFF2-40B4-BE49-F238E27FC236}">
                  <a16:creationId xmlns:a16="http://schemas.microsoft.com/office/drawing/2014/main" id="{BD4B5DDE-49E7-4236-9716-446F21FCA20F}"/>
                </a:ext>
              </a:extLst>
            </p:cNvPr>
            <p:cNvSpPr/>
            <p:nvPr/>
          </p:nvSpPr>
          <p:spPr>
            <a:xfrm>
              <a:off x="2483448" y="3005736"/>
              <a:ext cx="53046" cy="3699"/>
            </a:xfrm>
            <a:custGeom>
              <a:avLst/>
              <a:gdLst>
                <a:gd name="connsiteX0" fmla="*/ 0 w 108748"/>
                <a:gd name="connsiteY0" fmla="*/ 0 h 7249"/>
                <a:gd name="connsiteX1" fmla="*/ 108748 w 108748"/>
                <a:gd name="connsiteY1" fmla="*/ 0 h 7249"/>
              </a:gdLst>
              <a:ahLst/>
              <a:cxnLst>
                <a:cxn ang="0">
                  <a:pos x="connsiteX0" y="connsiteY0"/>
                </a:cxn>
                <a:cxn ang="0">
                  <a:pos x="connsiteX1" y="connsiteY1"/>
                </a:cxn>
              </a:cxnLst>
              <a:rect l="l" t="t" r="r" b="b"/>
              <a:pathLst>
                <a:path w="108748" h="7249">
                  <a:moveTo>
                    <a:pt x="0" y="0"/>
                  </a:moveTo>
                  <a:lnTo>
                    <a:pt x="108748"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24" name="Freeform: Shape 523">
              <a:extLst>
                <a:ext uri="{FF2B5EF4-FFF2-40B4-BE49-F238E27FC236}">
                  <a16:creationId xmlns:a16="http://schemas.microsoft.com/office/drawing/2014/main" id="{EC8BA464-557F-4E0A-80CB-F44A29741D62}"/>
                </a:ext>
              </a:extLst>
            </p:cNvPr>
            <p:cNvSpPr/>
            <p:nvPr/>
          </p:nvSpPr>
          <p:spPr>
            <a:xfrm>
              <a:off x="2986322" y="3059014"/>
              <a:ext cx="52692" cy="3699"/>
            </a:xfrm>
            <a:custGeom>
              <a:avLst/>
              <a:gdLst>
                <a:gd name="connsiteX0" fmla="*/ 0 w 108023"/>
                <a:gd name="connsiteY0" fmla="*/ 0 h 7249"/>
                <a:gd name="connsiteX1" fmla="*/ 108024 w 108023"/>
                <a:gd name="connsiteY1" fmla="*/ 0 h 7249"/>
              </a:gdLst>
              <a:ahLst/>
              <a:cxnLst>
                <a:cxn ang="0">
                  <a:pos x="connsiteX0" y="connsiteY0"/>
                </a:cxn>
                <a:cxn ang="0">
                  <a:pos x="connsiteX1" y="connsiteY1"/>
                </a:cxn>
              </a:cxnLst>
              <a:rect l="l" t="t" r="r" b="b"/>
              <a:pathLst>
                <a:path w="108023" h="7249">
                  <a:moveTo>
                    <a:pt x="0" y="0"/>
                  </a:moveTo>
                  <a:lnTo>
                    <a:pt x="108024"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25" name="Freeform: Shape 524">
              <a:extLst>
                <a:ext uri="{FF2B5EF4-FFF2-40B4-BE49-F238E27FC236}">
                  <a16:creationId xmlns:a16="http://schemas.microsoft.com/office/drawing/2014/main" id="{911B83E9-AA7E-42F3-A9CE-64A0DB59AE35}"/>
                </a:ext>
              </a:extLst>
            </p:cNvPr>
            <p:cNvSpPr/>
            <p:nvPr/>
          </p:nvSpPr>
          <p:spPr>
            <a:xfrm>
              <a:off x="3488842" y="2991307"/>
              <a:ext cx="53046" cy="3699"/>
            </a:xfrm>
            <a:custGeom>
              <a:avLst/>
              <a:gdLst>
                <a:gd name="connsiteX0" fmla="*/ 0 w 108748"/>
                <a:gd name="connsiteY0" fmla="*/ 0 h 7249"/>
                <a:gd name="connsiteX1" fmla="*/ 108748 w 108748"/>
                <a:gd name="connsiteY1" fmla="*/ 0 h 7249"/>
              </a:gdLst>
              <a:ahLst/>
              <a:cxnLst>
                <a:cxn ang="0">
                  <a:pos x="connsiteX0" y="connsiteY0"/>
                </a:cxn>
                <a:cxn ang="0">
                  <a:pos x="connsiteX1" y="connsiteY1"/>
                </a:cxn>
              </a:cxnLst>
              <a:rect l="l" t="t" r="r" b="b"/>
              <a:pathLst>
                <a:path w="108748" h="7249">
                  <a:moveTo>
                    <a:pt x="0" y="0"/>
                  </a:moveTo>
                  <a:lnTo>
                    <a:pt x="108748"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26" name="Freeform: Shape 525">
              <a:extLst>
                <a:ext uri="{FF2B5EF4-FFF2-40B4-BE49-F238E27FC236}">
                  <a16:creationId xmlns:a16="http://schemas.microsoft.com/office/drawing/2014/main" id="{ACAAEDFB-2D0D-45FD-892B-1DA394C8EE0F}"/>
                </a:ext>
              </a:extLst>
            </p:cNvPr>
            <p:cNvSpPr/>
            <p:nvPr/>
          </p:nvSpPr>
          <p:spPr>
            <a:xfrm>
              <a:off x="990741" y="3208118"/>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27" name="Freeform: Shape 526">
              <a:extLst>
                <a:ext uri="{FF2B5EF4-FFF2-40B4-BE49-F238E27FC236}">
                  <a16:creationId xmlns:a16="http://schemas.microsoft.com/office/drawing/2014/main" id="{8B943529-F0F6-42C6-A7AE-A0553636E915}"/>
                </a:ext>
              </a:extLst>
            </p:cNvPr>
            <p:cNvSpPr/>
            <p:nvPr/>
          </p:nvSpPr>
          <p:spPr>
            <a:xfrm>
              <a:off x="1493261" y="3247337"/>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28" name="Freeform: Shape 527">
              <a:extLst>
                <a:ext uri="{FF2B5EF4-FFF2-40B4-BE49-F238E27FC236}">
                  <a16:creationId xmlns:a16="http://schemas.microsoft.com/office/drawing/2014/main" id="{3EE5EBB6-0EAB-48B9-BC1A-D3FBB63E55E7}"/>
                </a:ext>
              </a:extLst>
            </p:cNvPr>
            <p:cNvSpPr/>
            <p:nvPr/>
          </p:nvSpPr>
          <p:spPr>
            <a:xfrm>
              <a:off x="1996134" y="3223658"/>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29" name="Freeform: Shape 528">
              <a:extLst>
                <a:ext uri="{FF2B5EF4-FFF2-40B4-BE49-F238E27FC236}">
                  <a16:creationId xmlns:a16="http://schemas.microsoft.com/office/drawing/2014/main" id="{0271E1A3-8410-4CB8-80DA-D508F8835146}"/>
                </a:ext>
              </a:extLst>
            </p:cNvPr>
            <p:cNvSpPr/>
            <p:nvPr/>
          </p:nvSpPr>
          <p:spPr>
            <a:xfrm>
              <a:off x="2498655" y="3210338"/>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30" name="Freeform: Shape 529">
              <a:extLst>
                <a:ext uri="{FF2B5EF4-FFF2-40B4-BE49-F238E27FC236}">
                  <a16:creationId xmlns:a16="http://schemas.microsoft.com/office/drawing/2014/main" id="{62AF8EC0-56AD-4588-8331-E21B1B92A79A}"/>
                </a:ext>
              </a:extLst>
            </p:cNvPr>
            <p:cNvSpPr/>
            <p:nvPr/>
          </p:nvSpPr>
          <p:spPr>
            <a:xfrm>
              <a:off x="3001529" y="3303945"/>
              <a:ext cx="52692" cy="3699"/>
            </a:xfrm>
            <a:custGeom>
              <a:avLst/>
              <a:gdLst>
                <a:gd name="connsiteX0" fmla="*/ 0 w 108023"/>
                <a:gd name="connsiteY0" fmla="*/ 0 h 7249"/>
                <a:gd name="connsiteX1" fmla="*/ 108024 w 108023"/>
                <a:gd name="connsiteY1" fmla="*/ 0 h 7249"/>
              </a:gdLst>
              <a:ahLst/>
              <a:cxnLst>
                <a:cxn ang="0">
                  <a:pos x="connsiteX0" y="connsiteY0"/>
                </a:cxn>
                <a:cxn ang="0">
                  <a:pos x="connsiteX1" y="connsiteY1"/>
                </a:cxn>
              </a:cxnLst>
              <a:rect l="l" t="t" r="r" b="b"/>
              <a:pathLst>
                <a:path w="108023" h="7249">
                  <a:moveTo>
                    <a:pt x="0" y="0"/>
                  </a:moveTo>
                  <a:lnTo>
                    <a:pt x="108024"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31" name="Freeform: Shape 530">
              <a:extLst>
                <a:ext uri="{FF2B5EF4-FFF2-40B4-BE49-F238E27FC236}">
                  <a16:creationId xmlns:a16="http://schemas.microsoft.com/office/drawing/2014/main" id="{F07623C1-B1E0-4910-9D8B-6CCD2D6620DF}"/>
                </a:ext>
              </a:extLst>
            </p:cNvPr>
            <p:cNvSpPr/>
            <p:nvPr/>
          </p:nvSpPr>
          <p:spPr>
            <a:xfrm>
              <a:off x="3504049" y="3248447"/>
              <a:ext cx="52692" cy="3699"/>
            </a:xfrm>
            <a:custGeom>
              <a:avLst/>
              <a:gdLst>
                <a:gd name="connsiteX0" fmla="*/ 0 w 108023"/>
                <a:gd name="connsiteY0" fmla="*/ 0 h 7249"/>
                <a:gd name="connsiteX1" fmla="*/ 108023 w 108023"/>
                <a:gd name="connsiteY1" fmla="*/ 0 h 7249"/>
              </a:gdLst>
              <a:ahLst/>
              <a:cxnLst>
                <a:cxn ang="0">
                  <a:pos x="connsiteX0" y="connsiteY0"/>
                </a:cxn>
                <a:cxn ang="0">
                  <a:pos x="connsiteX1" y="connsiteY1"/>
                </a:cxn>
              </a:cxnLst>
              <a:rect l="l" t="t" r="r" b="b"/>
              <a:pathLst>
                <a:path w="108023" h="7249">
                  <a:moveTo>
                    <a:pt x="0" y="0"/>
                  </a:moveTo>
                  <a:lnTo>
                    <a:pt x="108023"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32" name="Freeform: Shape 531">
              <a:extLst>
                <a:ext uri="{FF2B5EF4-FFF2-40B4-BE49-F238E27FC236}">
                  <a16:creationId xmlns:a16="http://schemas.microsoft.com/office/drawing/2014/main" id="{D7BFBC9D-5B3D-403B-8BD8-4A733ED327C6}"/>
                </a:ext>
              </a:extLst>
            </p:cNvPr>
            <p:cNvSpPr/>
            <p:nvPr/>
          </p:nvSpPr>
          <p:spPr>
            <a:xfrm>
              <a:off x="986143" y="2930629"/>
              <a:ext cx="31474" cy="33299"/>
            </a:xfrm>
            <a:custGeom>
              <a:avLst/>
              <a:gdLst>
                <a:gd name="connsiteX0" fmla="*/ 64524 w 64524"/>
                <a:gd name="connsiteY0" fmla="*/ 32625 h 65249"/>
                <a:gd name="connsiteX1" fmla="*/ 48574 w 64524"/>
                <a:gd name="connsiteY1" fmla="*/ 4350 h 65249"/>
                <a:gd name="connsiteX2" fmla="*/ 15950 w 64524"/>
                <a:gd name="connsiteY2" fmla="*/ 4350 h 65249"/>
                <a:gd name="connsiteX3" fmla="*/ 0 w 64524"/>
                <a:gd name="connsiteY3" fmla="*/ 32625 h 65249"/>
                <a:gd name="connsiteX4" fmla="*/ 15950 w 64524"/>
                <a:gd name="connsiteY4" fmla="*/ 60899 h 65249"/>
                <a:gd name="connsiteX5" fmla="*/ 48574 w 64524"/>
                <a:gd name="connsiteY5" fmla="*/ 60899 h 65249"/>
                <a:gd name="connsiteX6" fmla="*/ 64524 w 64524"/>
                <a:gd name="connsiteY6" fmla="*/ 32625 h 65249"/>
                <a:gd name="connsiteX7" fmla="*/ 64524 w 64524"/>
                <a:gd name="connsiteY7" fmla="*/ 32625 h 65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24" h="65249">
                  <a:moveTo>
                    <a:pt x="64524" y="32625"/>
                  </a:moveTo>
                  <a:cubicBezTo>
                    <a:pt x="64524" y="21025"/>
                    <a:pt x="57999" y="10150"/>
                    <a:pt x="48574" y="4350"/>
                  </a:cubicBezTo>
                  <a:cubicBezTo>
                    <a:pt x="38424" y="-1450"/>
                    <a:pt x="26100" y="-1450"/>
                    <a:pt x="15950" y="4350"/>
                  </a:cubicBezTo>
                  <a:cubicBezTo>
                    <a:pt x="5800" y="10150"/>
                    <a:pt x="0" y="21025"/>
                    <a:pt x="0" y="32625"/>
                  </a:cubicBezTo>
                  <a:cubicBezTo>
                    <a:pt x="0" y="44224"/>
                    <a:pt x="6525" y="55099"/>
                    <a:pt x="15950" y="60899"/>
                  </a:cubicBezTo>
                  <a:cubicBezTo>
                    <a:pt x="26100" y="66699"/>
                    <a:pt x="38424" y="66699"/>
                    <a:pt x="48574" y="60899"/>
                  </a:cubicBezTo>
                  <a:cubicBezTo>
                    <a:pt x="58724" y="55099"/>
                    <a:pt x="64524" y="44224"/>
                    <a:pt x="64524" y="32625"/>
                  </a:cubicBezTo>
                  <a:lnTo>
                    <a:pt x="64524" y="32625"/>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33" name="Freeform: Shape 532">
              <a:extLst>
                <a:ext uri="{FF2B5EF4-FFF2-40B4-BE49-F238E27FC236}">
                  <a16:creationId xmlns:a16="http://schemas.microsoft.com/office/drawing/2014/main" id="{6F19734F-4EA0-4132-A921-84A38B83217D}"/>
                </a:ext>
              </a:extLst>
            </p:cNvPr>
            <p:cNvSpPr/>
            <p:nvPr/>
          </p:nvSpPr>
          <p:spPr>
            <a:xfrm>
              <a:off x="1489017" y="3127831"/>
              <a:ext cx="31474" cy="33299"/>
            </a:xfrm>
            <a:custGeom>
              <a:avLst/>
              <a:gdLst>
                <a:gd name="connsiteX0" fmla="*/ 64524 w 64524"/>
                <a:gd name="connsiteY0" fmla="*/ 32625 h 65249"/>
                <a:gd name="connsiteX1" fmla="*/ 48574 w 64524"/>
                <a:gd name="connsiteY1" fmla="*/ 4350 h 65249"/>
                <a:gd name="connsiteX2" fmla="*/ 15950 w 64524"/>
                <a:gd name="connsiteY2" fmla="*/ 4350 h 65249"/>
                <a:gd name="connsiteX3" fmla="*/ 0 w 64524"/>
                <a:gd name="connsiteY3" fmla="*/ 32625 h 65249"/>
                <a:gd name="connsiteX4" fmla="*/ 15950 w 64524"/>
                <a:gd name="connsiteY4" fmla="*/ 60899 h 65249"/>
                <a:gd name="connsiteX5" fmla="*/ 48574 w 64524"/>
                <a:gd name="connsiteY5" fmla="*/ 60899 h 65249"/>
                <a:gd name="connsiteX6" fmla="*/ 64524 w 64524"/>
                <a:gd name="connsiteY6" fmla="*/ 32625 h 65249"/>
                <a:gd name="connsiteX7" fmla="*/ 64524 w 64524"/>
                <a:gd name="connsiteY7" fmla="*/ 32625 h 65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24" h="65249">
                  <a:moveTo>
                    <a:pt x="64524" y="32625"/>
                  </a:moveTo>
                  <a:cubicBezTo>
                    <a:pt x="64524" y="21025"/>
                    <a:pt x="57999" y="10150"/>
                    <a:pt x="48574" y="4350"/>
                  </a:cubicBezTo>
                  <a:cubicBezTo>
                    <a:pt x="38424" y="-1450"/>
                    <a:pt x="26100" y="-1450"/>
                    <a:pt x="15950" y="4350"/>
                  </a:cubicBezTo>
                  <a:cubicBezTo>
                    <a:pt x="5800" y="10150"/>
                    <a:pt x="0" y="21025"/>
                    <a:pt x="0" y="32625"/>
                  </a:cubicBezTo>
                  <a:cubicBezTo>
                    <a:pt x="0" y="44224"/>
                    <a:pt x="6525" y="55099"/>
                    <a:pt x="15950" y="60899"/>
                  </a:cubicBezTo>
                  <a:cubicBezTo>
                    <a:pt x="26100" y="66699"/>
                    <a:pt x="38424" y="66699"/>
                    <a:pt x="48574" y="60899"/>
                  </a:cubicBezTo>
                  <a:cubicBezTo>
                    <a:pt x="57999" y="54374"/>
                    <a:pt x="64524" y="44224"/>
                    <a:pt x="64524" y="32625"/>
                  </a:cubicBezTo>
                  <a:lnTo>
                    <a:pt x="64524" y="32625"/>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34" name="Freeform: Shape 533">
              <a:extLst>
                <a:ext uri="{FF2B5EF4-FFF2-40B4-BE49-F238E27FC236}">
                  <a16:creationId xmlns:a16="http://schemas.microsoft.com/office/drawing/2014/main" id="{8B6B85AF-8538-47B0-9ACD-E7448A498414}"/>
                </a:ext>
              </a:extLst>
            </p:cNvPr>
            <p:cNvSpPr/>
            <p:nvPr/>
          </p:nvSpPr>
          <p:spPr>
            <a:xfrm>
              <a:off x="1991538" y="2880681"/>
              <a:ext cx="31474" cy="33299"/>
            </a:xfrm>
            <a:custGeom>
              <a:avLst/>
              <a:gdLst>
                <a:gd name="connsiteX0" fmla="*/ 64524 w 64524"/>
                <a:gd name="connsiteY0" fmla="*/ 32625 h 65249"/>
                <a:gd name="connsiteX1" fmla="*/ 48574 w 64524"/>
                <a:gd name="connsiteY1" fmla="*/ 4350 h 65249"/>
                <a:gd name="connsiteX2" fmla="*/ 15950 w 64524"/>
                <a:gd name="connsiteY2" fmla="*/ 4350 h 65249"/>
                <a:gd name="connsiteX3" fmla="*/ 0 w 64524"/>
                <a:gd name="connsiteY3" fmla="*/ 32625 h 65249"/>
                <a:gd name="connsiteX4" fmla="*/ 15950 w 64524"/>
                <a:gd name="connsiteY4" fmla="*/ 60899 h 65249"/>
                <a:gd name="connsiteX5" fmla="*/ 48574 w 64524"/>
                <a:gd name="connsiteY5" fmla="*/ 60899 h 65249"/>
                <a:gd name="connsiteX6" fmla="*/ 64524 w 64524"/>
                <a:gd name="connsiteY6" fmla="*/ 32625 h 65249"/>
                <a:gd name="connsiteX7" fmla="*/ 64524 w 64524"/>
                <a:gd name="connsiteY7" fmla="*/ 32625 h 65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24" h="65249">
                  <a:moveTo>
                    <a:pt x="64524" y="32625"/>
                  </a:moveTo>
                  <a:cubicBezTo>
                    <a:pt x="64524" y="21025"/>
                    <a:pt x="57999" y="10150"/>
                    <a:pt x="48574" y="4350"/>
                  </a:cubicBezTo>
                  <a:cubicBezTo>
                    <a:pt x="38424" y="-1450"/>
                    <a:pt x="26099" y="-1450"/>
                    <a:pt x="15950" y="4350"/>
                  </a:cubicBezTo>
                  <a:cubicBezTo>
                    <a:pt x="5800" y="10150"/>
                    <a:pt x="0" y="21025"/>
                    <a:pt x="0" y="32625"/>
                  </a:cubicBezTo>
                  <a:cubicBezTo>
                    <a:pt x="0" y="44224"/>
                    <a:pt x="6525" y="55099"/>
                    <a:pt x="15950" y="60899"/>
                  </a:cubicBezTo>
                  <a:cubicBezTo>
                    <a:pt x="26099" y="66699"/>
                    <a:pt x="38424" y="66699"/>
                    <a:pt x="48574" y="60899"/>
                  </a:cubicBezTo>
                  <a:cubicBezTo>
                    <a:pt x="58724" y="54374"/>
                    <a:pt x="64524" y="44224"/>
                    <a:pt x="64524" y="32625"/>
                  </a:cubicBezTo>
                  <a:lnTo>
                    <a:pt x="64524" y="32625"/>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35" name="Freeform: Shape 534">
              <a:extLst>
                <a:ext uri="{FF2B5EF4-FFF2-40B4-BE49-F238E27FC236}">
                  <a16:creationId xmlns:a16="http://schemas.microsoft.com/office/drawing/2014/main" id="{F93C29CF-F086-4902-9FFB-68759C39DD28}"/>
                </a:ext>
              </a:extLst>
            </p:cNvPr>
            <p:cNvSpPr/>
            <p:nvPr/>
          </p:nvSpPr>
          <p:spPr>
            <a:xfrm>
              <a:off x="2494411" y="2874762"/>
              <a:ext cx="31474" cy="33299"/>
            </a:xfrm>
            <a:custGeom>
              <a:avLst/>
              <a:gdLst>
                <a:gd name="connsiteX0" fmla="*/ 64524 w 64524"/>
                <a:gd name="connsiteY0" fmla="*/ 32625 h 65249"/>
                <a:gd name="connsiteX1" fmla="*/ 48574 w 64524"/>
                <a:gd name="connsiteY1" fmla="*/ 4350 h 65249"/>
                <a:gd name="connsiteX2" fmla="*/ 15950 w 64524"/>
                <a:gd name="connsiteY2" fmla="*/ 4350 h 65249"/>
                <a:gd name="connsiteX3" fmla="*/ 0 w 64524"/>
                <a:gd name="connsiteY3" fmla="*/ 32625 h 65249"/>
                <a:gd name="connsiteX4" fmla="*/ 15950 w 64524"/>
                <a:gd name="connsiteY4" fmla="*/ 60899 h 65249"/>
                <a:gd name="connsiteX5" fmla="*/ 48574 w 64524"/>
                <a:gd name="connsiteY5" fmla="*/ 60899 h 65249"/>
                <a:gd name="connsiteX6" fmla="*/ 64524 w 64524"/>
                <a:gd name="connsiteY6" fmla="*/ 32625 h 65249"/>
                <a:gd name="connsiteX7" fmla="*/ 64524 w 64524"/>
                <a:gd name="connsiteY7" fmla="*/ 32625 h 65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24" h="65249">
                  <a:moveTo>
                    <a:pt x="64524" y="32625"/>
                  </a:moveTo>
                  <a:cubicBezTo>
                    <a:pt x="64524" y="21025"/>
                    <a:pt x="57999" y="10150"/>
                    <a:pt x="48574" y="4350"/>
                  </a:cubicBezTo>
                  <a:cubicBezTo>
                    <a:pt x="38425" y="-1450"/>
                    <a:pt x="26100" y="-1450"/>
                    <a:pt x="15950" y="4350"/>
                  </a:cubicBezTo>
                  <a:cubicBezTo>
                    <a:pt x="5800" y="10150"/>
                    <a:pt x="0" y="21025"/>
                    <a:pt x="0" y="32625"/>
                  </a:cubicBezTo>
                  <a:cubicBezTo>
                    <a:pt x="0" y="44224"/>
                    <a:pt x="6525" y="55099"/>
                    <a:pt x="15950" y="60899"/>
                  </a:cubicBezTo>
                  <a:cubicBezTo>
                    <a:pt x="25375" y="66699"/>
                    <a:pt x="38425" y="66699"/>
                    <a:pt x="48574" y="60899"/>
                  </a:cubicBezTo>
                  <a:cubicBezTo>
                    <a:pt x="57999" y="55099"/>
                    <a:pt x="64524" y="44224"/>
                    <a:pt x="64524" y="32625"/>
                  </a:cubicBezTo>
                  <a:lnTo>
                    <a:pt x="64524" y="32625"/>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36" name="Freeform: Shape 535">
              <a:extLst>
                <a:ext uri="{FF2B5EF4-FFF2-40B4-BE49-F238E27FC236}">
                  <a16:creationId xmlns:a16="http://schemas.microsoft.com/office/drawing/2014/main" id="{ADB7F1DB-F282-457E-8DBC-5D80D7442BFE}"/>
                </a:ext>
              </a:extLst>
            </p:cNvPr>
            <p:cNvSpPr/>
            <p:nvPr/>
          </p:nvSpPr>
          <p:spPr>
            <a:xfrm>
              <a:off x="2996931" y="2914349"/>
              <a:ext cx="31474" cy="33299"/>
            </a:xfrm>
            <a:custGeom>
              <a:avLst/>
              <a:gdLst>
                <a:gd name="connsiteX0" fmla="*/ 64524 w 64524"/>
                <a:gd name="connsiteY0" fmla="*/ 32625 h 65249"/>
                <a:gd name="connsiteX1" fmla="*/ 48574 w 64524"/>
                <a:gd name="connsiteY1" fmla="*/ 4350 h 65249"/>
                <a:gd name="connsiteX2" fmla="*/ 15950 w 64524"/>
                <a:gd name="connsiteY2" fmla="*/ 4350 h 65249"/>
                <a:gd name="connsiteX3" fmla="*/ 0 w 64524"/>
                <a:gd name="connsiteY3" fmla="*/ 32625 h 65249"/>
                <a:gd name="connsiteX4" fmla="*/ 15950 w 64524"/>
                <a:gd name="connsiteY4" fmla="*/ 60899 h 65249"/>
                <a:gd name="connsiteX5" fmla="*/ 48574 w 64524"/>
                <a:gd name="connsiteY5" fmla="*/ 60899 h 65249"/>
                <a:gd name="connsiteX6" fmla="*/ 64524 w 64524"/>
                <a:gd name="connsiteY6" fmla="*/ 32625 h 65249"/>
                <a:gd name="connsiteX7" fmla="*/ 64524 w 64524"/>
                <a:gd name="connsiteY7" fmla="*/ 32625 h 65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24" h="65249">
                  <a:moveTo>
                    <a:pt x="64524" y="32625"/>
                  </a:moveTo>
                  <a:cubicBezTo>
                    <a:pt x="64524" y="21025"/>
                    <a:pt x="57999" y="10150"/>
                    <a:pt x="48574" y="4350"/>
                  </a:cubicBezTo>
                  <a:cubicBezTo>
                    <a:pt x="38424" y="-1450"/>
                    <a:pt x="26099" y="-1450"/>
                    <a:pt x="15950" y="4350"/>
                  </a:cubicBezTo>
                  <a:cubicBezTo>
                    <a:pt x="5800" y="10150"/>
                    <a:pt x="0" y="21025"/>
                    <a:pt x="0" y="32625"/>
                  </a:cubicBezTo>
                  <a:cubicBezTo>
                    <a:pt x="0" y="44224"/>
                    <a:pt x="6525" y="55099"/>
                    <a:pt x="15950" y="60899"/>
                  </a:cubicBezTo>
                  <a:cubicBezTo>
                    <a:pt x="26099" y="66699"/>
                    <a:pt x="38424" y="66699"/>
                    <a:pt x="48574" y="60899"/>
                  </a:cubicBezTo>
                  <a:cubicBezTo>
                    <a:pt x="58724" y="55099"/>
                    <a:pt x="64524" y="44224"/>
                    <a:pt x="64524" y="32625"/>
                  </a:cubicBezTo>
                  <a:lnTo>
                    <a:pt x="64524" y="32625"/>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37" name="Freeform: Shape 536">
              <a:extLst>
                <a:ext uri="{FF2B5EF4-FFF2-40B4-BE49-F238E27FC236}">
                  <a16:creationId xmlns:a16="http://schemas.microsoft.com/office/drawing/2014/main" id="{5A7EEFA8-4C67-4BFB-8E42-F163A80F0B3A}"/>
                </a:ext>
              </a:extLst>
            </p:cNvPr>
            <p:cNvSpPr/>
            <p:nvPr/>
          </p:nvSpPr>
          <p:spPr>
            <a:xfrm>
              <a:off x="3499805" y="2855152"/>
              <a:ext cx="31473" cy="33299"/>
            </a:xfrm>
            <a:custGeom>
              <a:avLst/>
              <a:gdLst>
                <a:gd name="connsiteX0" fmla="*/ 64524 w 64523"/>
                <a:gd name="connsiteY0" fmla="*/ 32625 h 65249"/>
                <a:gd name="connsiteX1" fmla="*/ 48574 w 64523"/>
                <a:gd name="connsiteY1" fmla="*/ 4350 h 65249"/>
                <a:gd name="connsiteX2" fmla="*/ 15950 w 64523"/>
                <a:gd name="connsiteY2" fmla="*/ 4350 h 65249"/>
                <a:gd name="connsiteX3" fmla="*/ 0 w 64523"/>
                <a:gd name="connsiteY3" fmla="*/ 32625 h 65249"/>
                <a:gd name="connsiteX4" fmla="*/ 15950 w 64523"/>
                <a:gd name="connsiteY4" fmla="*/ 60899 h 65249"/>
                <a:gd name="connsiteX5" fmla="*/ 48574 w 64523"/>
                <a:gd name="connsiteY5" fmla="*/ 60899 h 65249"/>
                <a:gd name="connsiteX6" fmla="*/ 64524 w 64523"/>
                <a:gd name="connsiteY6" fmla="*/ 32625 h 65249"/>
                <a:gd name="connsiteX7" fmla="*/ 64524 w 64523"/>
                <a:gd name="connsiteY7" fmla="*/ 32625 h 65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23" h="65249">
                  <a:moveTo>
                    <a:pt x="64524" y="32625"/>
                  </a:moveTo>
                  <a:cubicBezTo>
                    <a:pt x="64524" y="21025"/>
                    <a:pt x="57999" y="10150"/>
                    <a:pt x="48574" y="4350"/>
                  </a:cubicBezTo>
                  <a:cubicBezTo>
                    <a:pt x="38424" y="-1450"/>
                    <a:pt x="26099" y="-1450"/>
                    <a:pt x="15950" y="4350"/>
                  </a:cubicBezTo>
                  <a:cubicBezTo>
                    <a:pt x="5800" y="10150"/>
                    <a:pt x="0" y="21025"/>
                    <a:pt x="0" y="32625"/>
                  </a:cubicBezTo>
                  <a:cubicBezTo>
                    <a:pt x="0" y="44224"/>
                    <a:pt x="6525" y="55099"/>
                    <a:pt x="15950" y="60899"/>
                  </a:cubicBezTo>
                  <a:cubicBezTo>
                    <a:pt x="26099" y="66699"/>
                    <a:pt x="38424" y="66699"/>
                    <a:pt x="48574" y="60899"/>
                  </a:cubicBezTo>
                  <a:cubicBezTo>
                    <a:pt x="57999" y="55099"/>
                    <a:pt x="64524" y="44224"/>
                    <a:pt x="64524" y="32625"/>
                  </a:cubicBezTo>
                  <a:lnTo>
                    <a:pt x="64524" y="32625"/>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38" name="Freeform: Shape 537">
              <a:extLst>
                <a:ext uri="{FF2B5EF4-FFF2-40B4-BE49-F238E27FC236}">
                  <a16:creationId xmlns:a16="http://schemas.microsoft.com/office/drawing/2014/main" id="{92A7257D-C4CA-4717-9279-383757F231C0}"/>
                </a:ext>
              </a:extLst>
            </p:cNvPr>
            <p:cNvSpPr/>
            <p:nvPr/>
          </p:nvSpPr>
          <p:spPr>
            <a:xfrm>
              <a:off x="1000997" y="3073813"/>
              <a:ext cx="31827" cy="33299"/>
            </a:xfrm>
            <a:custGeom>
              <a:avLst/>
              <a:gdLst>
                <a:gd name="connsiteX0" fmla="*/ 0 w 65249"/>
                <a:gd name="connsiteY0" fmla="*/ 0 h 65249"/>
                <a:gd name="connsiteX1" fmla="*/ 65249 w 65249"/>
                <a:gd name="connsiteY1" fmla="*/ 0 h 65249"/>
                <a:gd name="connsiteX2" fmla="*/ 65249 w 65249"/>
                <a:gd name="connsiteY2" fmla="*/ 65249 h 65249"/>
                <a:gd name="connsiteX3" fmla="*/ 0 w 65249"/>
                <a:gd name="connsiteY3" fmla="*/ 65249 h 65249"/>
                <a:gd name="connsiteX4" fmla="*/ 0 w 65249"/>
                <a:gd name="connsiteY4" fmla="*/ 0 h 652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249" h="65249">
                  <a:moveTo>
                    <a:pt x="0" y="0"/>
                  </a:moveTo>
                  <a:lnTo>
                    <a:pt x="65249" y="0"/>
                  </a:lnTo>
                  <a:lnTo>
                    <a:pt x="65249" y="65249"/>
                  </a:lnTo>
                  <a:lnTo>
                    <a:pt x="0" y="65249"/>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39" name="Freeform: Shape 538">
              <a:extLst>
                <a:ext uri="{FF2B5EF4-FFF2-40B4-BE49-F238E27FC236}">
                  <a16:creationId xmlns:a16="http://schemas.microsoft.com/office/drawing/2014/main" id="{D6F0ED88-A5D6-4290-9999-56F28C5DB426}"/>
                </a:ext>
              </a:extLst>
            </p:cNvPr>
            <p:cNvSpPr/>
            <p:nvPr/>
          </p:nvSpPr>
          <p:spPr>
            <a:xfrm>
              <a:off x="1503870" y="3101563"/>
              <a:ext cx="31827" cy="32929"/>
            </a:xfrm>
            <a:custGeom>
              <a:avLst/>
              <a:gdLst>
                <a:gd name="connsiteX0" fmla="*/ 0 w 65249"/>
                <a:gd name="connsiteY0" fmla="*/ 0 h 64524"/>
                <a:gd name="connsiteX1" fmla="*/ 65249 w 65249"/>
                <a:gd name="connsiteY1" fmla="*/ 0 h 64524"/>
                <a:gd name="connsiteX2" fmla="*/ 65249 w 65249"/>
                <a:gd name="connsiteY2" fmla="*/ 64524 h 64524"/>
                <a:gd name="connsiteX3" fmla="*/ 0 w 65249"/>
                <a:gd name="connsiteY3" fmla="*/ 64524 h 64524"/>
                <a:gd name="connsiteX4" fmla="*/ 0 w 65249"/>
                <a:gd name="connsiteY4" fmla="*/ 0 h 645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249" h="64524">
                  <a:moveTo>
                    <a:pt x="0" y="0"/>
                  </a:moveTo>
                  <a:lnTo>
                    <a:pt x="65249" y="0"/>
                  </a:lnTo>
                  <a:lnTo>
                    <a:pt x="65249" y="64524"/>
                  </a:lnTo>
                  <a:lnTo>
                    <a:pt x="0" y="64524"/>
                  </a:lnTo>
                  <a:lnTo>
                    <a:pt x="0" y="0"/>
                  </a:lnTo>
                  <a:close/>
                </a:path>
              </a:pathLst>
            </a:custGeom>
            <a:noFill/>
            <a:ln w="19050"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40" name="Freeform: Shape 539">
              <a:extLst>
                <a:ext uri="{FF2B5EF4-FFF2-40B4-BE49-F238E27FC236}">
                  <a16:creationId xmlns:a16="http://schemas.microsoft.com/office/drawing/2014/main" id="{09C44595-C307-498D-8068-B83B7E8A0CA1}"/>
                </a:ext>
              </a:extLst>
            </p:cNvPr>
            <p:cNvSpPr/>
            <p:nvPr/>
          </p:nvSpPr>
          <p:spPr>
            <a:xfrm>
              <a:off x="2006390" y="3065673"/>
              <a:ext cx="31827" cy="32929"/>
            </a:xfrm>
            <a:custGeom>
              <a:avLst/>
              <a:gdLst>
                <a:gd name="connsiteX0" fmla="*/ 0 w 65249"/>
                <a:gd name="connsiteY0" fmla="*/ 0 h 64524"/>
                <a:gd name="connsiteX1" fmla="*/ 65249 w 65249"/>
                <a:gd name="connsiteY1" fmla="*/ 0 h 64524"/>
                <a:gd name="connsiteX2" fmla="*/ 65249 w 65249"/>
                <a:gd name="connsiteY2" fmla="*/ 64524 h 64524"/>
                <a:gd name="connsiteX3" fmla="*/ 0 w 65249"/>
                <a:gd name="connsiteY3" fmla="*/ 64524 h 64524"/>
                <a:gd name="connsiteX4" fmla="*/ 0 w 65249"/>
                <a:gd name="connsiteY4" fmla="*/ 0 h 645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249" h="64524">
                  <a:moveTo>
                    <a:pt x="0" y="0"/>
                  </a:moveTo>
                  <a:lnTo>
                    <a:pt x="65249" y="0"/>
                  </a:lnTo>
                  <a:lnTo>
                    <a:pt x="65249" y="64524"/>
                  </a:lnTo>
                  <a:lnTo>
                    <a:pt x="0" y="64524"/>
                  </a:lnTo>
                  <a:lnTo>
                    <a:pt x="0" y="0"/>
                  </a:lnTo>
                  <a:close/>
                </a:path>
              </a:pathLst>
            </a:custGeom>
            <a:noFill/>
            <a:ln w="19050"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41" name="Freeform: Shape 540">
              <a:extLst>
                <a:ext uri="{FF2B5EF4-FFF2-40B4-BE49-F238E27FC236}">
                  <a16:creationId xmlns:a16="http://schemas.microsoft.com/office/drawing/2014/main" id="{5CA5EFE4-6C37-45F2-8FEC-4F53FD421F92}"/>
                </a:ext>
              </a:extLst>
            </p:cNvPr>
            <p:cNvSpPr/>
            <p:nvPr/>
          </p:nvSpPr>
          <p:spPr>
            <a:xfrm>
              <a:off x="2509264" y="3046065"/>
              <a:ext cx="31474" cy="33299"/>
            </a:xfrm>
            <a:custGeom>
              <a:avLst/>
              <a:gdLst>
                <a:gd name="connsiteX0" fmla="*/ 0 w 64524"/>
                <a:gd name="connsiteY0" fmla="*/ 0 h 65249"/>
                <a:gd name="connsiteX1" fmla="*/ 64524 w 64524"/>
                <a:gd name="connsiteY1" fmla="*/ 0 h 65249"/>
                <a:gd name="connsiteX2" fmla="*/ 64524 w 64524"/>
                <a:gd name="connsiteY2" fmla="*/ 65249 h 65249"/>
                <a:gd name="connsiteX3" fmla="*/ 0 w 64524"/>
                <a:gd name="connsiteY3" fmla="*/ 65249 h 65249"/>
                <a:gd name="connsiteX4" fmla="*/ 0 w 64524"/>
                <a:gd name="connsiteY4" fmla="*/ 0 h 652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524" h="65249">
                  <a:moveTo>
                    <a:pt x="0" y="0"/>
                  </a:moveTo>
                  <a:lnTo>
                    <a:pt x="64524" y="0"/>
                  </a:lnTo>
                  <a:lnTo>
                    <a:pt x="64524" y="65249"/>
                  </a:lnTo>
                  <a:lnTo>
                    <a:pt x="0" y="65249"/>
                  </a:lnTo>
                  <a:lnTo>
                    <a:pt x="0" y="0"/>
                  </a:lnTo>
                  <a:close/>
                </a:path>
              </a:pathLst>
            </a:custGeom>
            <a:noFill/>
            <a:ln w="19050"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42" name="Freeform: Shape 541">
              <a:extLst>
                <a:ext uri="{FF2B5EF4-FFF2-40B4-BE49-F238E27FC236}">
                  <a16:creationId xmlns:a16="http://schemas.microsoft.com/office/drawing/2014/main" id="{58C3AB1E-4555-4E5F-88A7-EC96DAFC3DAA}"/>
                </a:ext>
              </a:extLst>
            </p:cNvPr>
            <p:cNvSpPr/>
            <p:nvPr/>
          </p:nvSpPr>
          <p:spPr>
            <a:xfrm>
              <a:off x="3011785" y="3104152"/>
              <a:ext cx="31827" cy="33299"/>
            </a:xfrm>
            <a:custGeom>
              <a:avLst/>
              <a:gdLst>
                <a:gd name="connsiteX0" fmla="*/ 0 w 65249"/>
                <a:gd name="connsiteY0" fmla="*/ 0 h 65249"/>
                <a:gd name="connsiteX1" fmla="*/ 65249 w 65249"/>
                <a:gd name="connsiteY1" fmla="*/ 0 h 65249"/>
                <a:gd name="connsiteX2" fmla="*/ 65249 w 65249"/>
                <a:gd name="connsiteY2" fmla="*/ 65249 h 65249"/>
                <a:gd name="connsiteX3" fmla="*/ 0 w 65249"/>
                <a:gd name="connsiteY3" fmla="*/ 65249 h 65249"/>
                <a:gd name="connsiteX4" fmla="*/ 0 w 65249"/>
                <a:gd name="connsiteY4" fmla="*/ 0 h 652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249" h="65249">
                  <a:moveTo>
                    <a:pt x="0" y="0"/>
                  </a:moveTo>
                  <a:lnTo>
                    <a:pt x="65249" y="0"/>
                  </a:lnTo>
                  <a:lnTo>
                    <a:pt x="65249" y="65249"/>
                  </a:lnTo>
                  <a:lnTo>
                    <a:pt x="0" y="65249"/>
                  </a:lnTo>
                  <a:lnTo>
                    <a:pt x="0" y="0"/>
                  </a:lnTo>
                  <a:close/>
                </a:path>
              </a:pathLst>
            </a:custGeom>
            <a:noFill/>
            <a:ln w="19050"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43" name="Freeform: Shape 542">
              <a:extLst>
                <a:ext uri="{FF2B5EF4-FFF2-40B4-BE49-F238E27FC236}">
                  <a16:creationId xmlns:a16="http://schemas.microsoft.com/office/drawing/2014/main" id="{E6A8C74A-D97D-4BEE-8571-2E9858A0F5E2}"/>
                </a:ext>
              </a:extLst>
            </p:cNvPr>
            <p:cNvSpPr/>
            <p:nvPr/>
          </p:nvSpPr>
          <p:spPr>
            <a:xfrm>
              <a:off x="3514658" y="3051985"/>
              <a:ext cx="31473" cy="33299"/>
            </a:xfrm>
            <a:custGeom>
              <a:avLst/>
              <a:gdLst>
                <a:gd name="connsiteX0" fmla="*/ 0 w 64523"/>
                <a:gd name="connsiteY0" fmla="*/ 0 h 65249"/>
                <a:gd name="connsiteX1" fmla="*/ 64524 w 64523"/>
                <a:gd name="connsiteY1" fmla="*/ 0 h 65249"/>
                <a:gd name="connsiteX2" fmla="*/ 64524 w 64523"/>
                <a:gd name="connsiteY2" fmla="*/ 65249 h 65249"/>
                <a:gd name="connsiteX3" fmla="*/ 0 w 64523"/>
                <a:gd name="connsiteY3" fmla="*/ 65249 h 65249"/>
                <a:gd name="connsiteX4" fmla="*/ 0 w 64523"/>
                <a:gd name="connsiteY4" fmla="*/ 0 h 652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523" h="65249">
                  <a:moveTo>
                    <a:pt x="0" y="0"/>
                  </a:moveTo>
                  <a:lnTo>
                    <a:pt x="64524" y="0"/>
                  </a:lnTo>
                  <a:lnTo>
                    <a:pt x="64524" y="65249"/>
                  </a:lnTo>
                  <a:lnTo>
                    <a:pt x="0" y="65249"/>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44" name="Freeform: Shape 543">
              <a:extLst>
                <a:ext uri="{FF2B5EF4-FFF2-40B4-BE49-F238E27FC236}">
                  <a16:creationId xmlns:a16="http://schemas.microsoft.com/office/drawing/2014/main" id="{D1CF6D07-9992-4646-A14C-15CD102BC319}"/>
                </a:ext>
              </a:extLst>
            </p:cNvPr>
            <p:cNvSpPr/>
            <p:nvPr/>
          </p:nvSpPr>
          <p:spPr>
            <a:xfrm>
              <a:off x="1504577" y="2871802"/>
              <a:ext cx="2010788" cy="272679"/>
            </a:xfrm>
            <a:custGeom>
              <a:avLst/>
              <a:gdLst>
                <a:gd name="connsiteX0" fmla="*/ 0 w 4122292"/>
                <a:gd name="connsiteY0" fmla="*/ 534317 h 534317"/>
                <a:gd name="connsiteX1" fmla="*/ 1030936 w 4122292"/>
                <a:gd name="connsiteY1" fmla="*/ 50024 h 534317"/>
                <a:gd name="connsiteX2" fmla="*/ 2061146 w 4122292"/>
                <a:gd name="connsiteY2" fmla="*/ 38424 h 534317"/>
                <a:gd name="connsiteX3" fmla="*/ 3091357 w 4122292"/>
                <a:gd name="connsiteY3" fmla="*/ 115998 h 534317"/>
                <a:gd name="connsiteX4" fmla="*/ 4122292 w 4122292"/>
                <a:gd name="connsiteY4" fmla="*/ 0 h 5343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22292" h="534317">
                  <a:moveTo>
                    <a:pt x="0" y="534317"/>
                  </a:moveTo>
                  <a:lnTo>
                    <a:pt x="1030936" y="50024"/>
                  </a:lnTo>
                  <a:lnTo>
                    <a:pt x="2061146" y="38424"/>
                  </a:lnTo>
                  <a:lnTo>
                    <a:pt x="3091357" y="115998"/>
                  </a:lnTo>
                  <a:lnTo>
                    <a:pt x="4122292" y="0"/>
                  </a:lnTo>
                </a:path>
              </a:pathLst>
            </a:custGeom>
            <a:no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45" name="Freeform: Shape 544">
              <a:extLst>
                <a:ext uri="{FF2B5EF4-FFF2-40B4-BE49-F238E27FC236}">
                  <a16:creationId xmlns:a16="http://schemas.microsoft.com/office/drawing/2014/main" id="{A4F55F6A-FD1C-4DF1-8AC4-3C26ABF73704}"/>
                </a:ext>
              </a:extLst>
            </p:cNvPr>
            <p:cNvSpPr/>
            <p:nvPr/>
          </p:nvSpPr>
          <p:spPr>
            <a:xfrm>
              <a:off x="1519784" y="3062714"/>
              <a:ext cx="2010788" cy="58088"/>
            </a:xfrm>
            <a:custGeom>
              <a:avLst/>
              <a:gdLst>
                <a:gd name="connsiteX0" fmla="*/ 0 w 4122292"/>
                <a:gd name="connsiteY0" fmla="*/ 108024 h 113823"/>
                <a:gd name="connsiteX1" fmla="*/ 1030211 w 4122292"/>
                <a:gd name="connsiteY1" fmla="*/ 37700 h 113823"/>
                <a:gd name="connsiteX2" fmla="*/ 2061146 w 4122292"/>
                <a:gd name="connsiteY2" fmla="*/ 0 h 113823"/>
                <a:gd name="connsiteX3" fmla="*/ 3091357 w 4122292"/>
                <a:gd name="connsiteY3" fmla="*/ 113823 h 113823"/>
                <a:gd name="connsiteX4" fmla="*/ 4122293 w 4122292"/>
                <a:gd name="connsiteY4" fmla="*/ 11600 h 113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22292" h="113823">
                  <a:moveTo>
                    <a:pt x="0" y="108024"/>
                  </a:moveTo>
                  <a:lnTo>
                    <a:pt x="1030211" y="37700"/>
                  </a:lnTo>
                  <a:lnTo>
                    <a:pt x="2061146" y="0"/>
                  </a:lnTo>
                  <a:lnTo>
                    <a:pt x="3091357" y="113823"/>
                  </a:lnTo>
                  <a:lnTo>
                    <a:pt x="4122293" y="11600"/>
                  </a:lnTo>
                </a:path>
              </a:pathLst>
            </a:custGeom>
            <a:noFill/>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46" name="Freeform: Shape 545">
              <a:extLst>
                <a:ext uri="{FF2B5EF4-FFF2-40B4-BE49-F238E27FC236}">
                  <a16:creationId xmlns:a16="http://schemas.microsoft.com/office/drawing/2014/main" id="{8A0D1711-4E2C-479F-8B88-9CF255DBC942}"/>
                </a:ext>
              </a:extLst>
            </p:cNvPr>
            <p:cNvSpPr/>
            <p:nvPr/>
          </p:nvSpPr>
          <p:spPr>
            <a:xfrm>
              <a:off x="1991538" y="2880681"/>
              <a:ext cx="31474" cy="33299"/>
            </a:xfrm>
            <a:custGeom>
              <a:avLst/>
              <a:gdLst>
                <a:gd name="connsiteX0" fmla="*/ 64524 w 64524"/>
                <a:gd name="connsiteY0" fmla="*/ 32625 h 65249"/>
                <a:gd name="connsiteX1" fmla="*/ 48574 w 64524"/>
                <a:gd name="connsiteY1" fmla="*/ 4350 h 65249"/>
                <a:gd name="connsiteX2" fmla="*/ 15950 w 64524"/>
                <a:gd name="connsiteY2" fmla="*/ 4350 h 65249"/>
                <a:gd name="connsiteX3" fmla="*/ 0 w 64524"/>
                <a:gd name="connsiteY3" fmla="*/ 32625 h 65249"/>
                <a:gd name="connsiteX4" fmla="*/ 15950 w 64524"/>
                <a:gd name="connsiteY4" fmla="*/ 60899 h 65249"/>
                <a:gd name="connsiteX5" fmla="*/ 48574 w 64524"/>
                <a:gd name="connsiteY5" fmla="*/ 60899 h 65249"/>
                <a:gd name="connsiteX6" fmla="*/ 64524 w 64524"/>
                <a:gd name="connsiteY6" fmla="*/ 32625 h 65249"/>
                <a:gd name="connsiteX7" fmla="*/ 64524 w 64524"/>
                <a:gd name="connsiteY7" fmla="*/ 32625 h 65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24" h="65249">
                  <a:moveTo>
                    <a:pt x="64524" y="32625"/>
                  </a:moveTo>
                  <a:cubicBezTo>
                    <a:pt x="64524" y="21025"/>
                    <a:pt x="57999" y="10150"/>
                    <a:pt x="48574" y="4350"/>
                  </a:cubicBezTo>
                  <a:cubicBezTo>
                    <a:pt x="38424" y="-1450"/>
                    <a:pt x="26099" y="-1450"/>
                    <a:pt x="15950" y="4350"/>
                  </a:cubicBezTo>
                  <a:cubicBezTo>
                    <a:pt x="5800" y="10150"/>
                    <a:pt x="0" y="21025"/>
                    <a:pt x="0" y="32625"/>
                  </a:cubicBezTo>
                  <a:cubicBezTo>
                    <a:pt x="0" y="44224"/>
                    <a:pt x="6525" y="55099"/>
                    <a:pt x="15950" y="60899"/>
                  </a:cubicBezTo>
                  <a:cubicBezTo>
                    <a:pt x="26099" y="66699"/>
                    <a:pt x="38424" y="66699"/>
                    <a:pt x="48574" y="60899"/>
                  </a:cubicBezTo>
                  <a:cubicBezTo>
                    <a:pt x="58724" y="54374"/>
                    <a:pt x="64524" y="44224"/>
                    <a:pt x="64524" y="32625"/>
                  </a:cubicBezTo>
                  <a:lnTo>
                    <a:pt x="64524" y="32625"/>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47" name="Freeform: Shape 546">
              <a:extLst>
                <a:ext uri="{FF2B5EF4-FFF2-40B4-BE49-F238E27FC236}">
                  <a16:creationId xmlns:a16="http://schemas.microsoft.com/office/drawing/2014/main" id="{6BAC4F4F-43EC-4EB8-9C23-25F43638BBB5}"/>
                </a:ext>
              </a:extLst>
            </p:cNvPr>
            <p:cNvSpPr/>
            <p:nvPr/>
          </p:nvSpPr>
          <p:spPr>
            <a:xfrm>
              <a:off x="2494411" y="2874762"/>
              <a:ext cx="31474" cy="33299"/>
            </a:xfrm>
            <a:custGeom>
              <a:avLst/>
              <a:gdLst>
                <a:gd name="connsiteX0" fmla="*/ 64524 w 64524"/>
                <a:gd name="connsiteY0" fmla="*/ 32625 h 65249"/>
                <a:gd name="connsiteX1" fmla="*/ 48574 w 64524"/>
                <a:gd name="connsiteY1" fmla="*/ 4350 h 65249"/>
                <a:gd name="connsiteX2" fmla="*/ 15950 w 64524"/>
                <a:gd name="connsiteY2" fmla="*/ 4350 h 65249"/>
                <a:gd name="connsiteX3" fmla="*/ 0 w 64524"/>
                <a:gd name="connsiteY3" fmla="*/ 32625 h 65249"/>
                <a:gd name="connsiteX4" fmla="*/ 15950 w 64524"/>
                <a:gd name="connsiteY4" fmla="*/ 60899 h 65249"/>
                <a:gd name="connsiteX5" fmla="*/ 48574 w 64524"/>
                <a:gd name="connsiteY5" fmla="*/ 60899 h 65249"/>
                <a:gd name="connsiteX6" fmla="*/ 64524 w 64524"/>
                <a:gd name="connsiteY6" fmla="*/ 32625 h 65249"/>
                <a:gd name="connsiteX7" fmla="*/ 64524 w 64524"/>
                <a:gd name="connsiteY7" fmla="*/ 32625 h 65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24" h="65249">
                  <a:moveTo>
                    <a:pt x="64524" y="32625"/>
                  </a:moveTo>
                  <a:cubicBezTo>
                    <a:pt x="64524" y="21025"/>
                    <a:pt x="57999" y="10150"/>
                    <a:pt x="48574" y="4350"/>
                  </a:cubicBezTo>
                  <a:cubicBezTo>
                    <a:pt x="38425" y="-1450"/>
                    <a:pt x="26100" y="-1450"/>
                    <a:pt x="15950" y="4350"/>
                  </a:cubicBezTo>
                  <a:cubicBezTo>
                    <a:pt x="5800" y="10150"/>
                    <a:pt x="0" y="21025"/>
                    <a:pt x="0" y="32625"/>
                  </a:cubicBezTo>
                  <a:cubicBezTo>
                    <a:pt x="0" y="44224"/>
                    <a:pt x="6525" y="55099"/>
                    <a:pt x="15950" y="60899"/>
                  </a:cubicBezTo>
                  <a:cubicBezTo>
                    <a:pt x="25375" y="66699"/>
                    <a:pt x="38425" y="66699"/>
                    <a:pt x="48574" y="60899"/>
                  </a:cubicBezTo>
                  <a:cubicBezTo>
                    <a:pt x="57999" y="55099"/>
                    <a:pt x="64524" y="44224"/>
                    <a:pt x="64524" y="32625"/>
                  </a:cubicBezTo>
                  <a:lnTo>
                    <a:pt x="64524" y="32625"/>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48" name="Freeform: Shape 547">
              <a:extLst>
                <a:ext uri="{FF2B5EF4-FFF2-40B4-BE49-F238E27FC236}">
                  <a16:creationId xmlns:a16="http://schemas.microsoft.com/office/drawing/2014/main" id="{BB52C2A5-8532-47B4-976E-6C9406BBD100}"/>
                </a:ext>
              </a:extLst>
            </p:cNvPr>
            <p:cNvSpPr/>
            <p:nvPr/>
          </p:nvSpPr>
          <p:spPr>
            <a:xfrm>
              <a:off x="2996931" y="2914349"/>
              <a:ext cx="31474" cy="33299"/>
            </a:xfrm>
            <a:custGeom>
              <a:avLst/>
              <a:gdLst>
                <a:gd name="connsiteX0" fmla="*/ 64524 w 64524"/>
                <a:gd name="connsiteY0" fmla="*/ 32625 h 65249"/>
                <a:gd name="connsiteX1" fmla="*/ 48574 w 64524"/>
                <a:gd name="connsiteY1" fmla="*/ 4350 h 65249"/>
                <a:gd name="connsiteX2" fmla="*/ 15950 w 64524"/>
                <a:gd name="connsiteY2" fmla="*/ 4350 h 65249"/>
                <a:gd name="connsiteX3" fmla="*/ 0 w 64524"/>
                <a:gd name="connsiteY3" fmla="*/ 32625 h 65249"/>
                <a:gd name="connsiteX4" fmla="*/ 15950 w 64524"/>
                <a:gd name="connsiteY4" fmla="*/ 60899 h 65249"/>
                <a:gd name="connsiteX5" fmla="*/ 48574 w 64524"/>
                <a:gd name="connsiteY5" fmla="*/ 60899 h 65249"/>
                <a:gd name="connsiteX6" fmla="*/ 64524 w 64524"/>
                <a:gd name="connsiteY6" fmla="*/ 32625 h 65249"/>
                <a:gd name="connsiteX7" fmla="*/ 64524 w 64524"/>
                <a:gd name="connsiteY7" fmla="*/ 32625 h 65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24" h="65249">
                  <a:moveTo>
                    <a:pt x="64524" y="32625"/>
                  </a:moveTo>
                  <a:cubicBezTo>
                    <a:pt x="64524" y="21025"/>
                    <a:pt x="57999" y="10150"/>
                    <a:pt x="48574" y="4350"/>
                  </a:cubicBezTo>
                  <a:cubicBezTo>
                    <a:pt x="38424" y="-1450"/>
                    <a:pt x="26099" y="-1450"/>
                    <a:pt x="15950" y="4350"/>
                  </a:cubicBezTo>
                  <a:cubicBezTo>
                    <a:pt x="5800" y="10150"/>
                    <a:pt x="0" y="21025"/>
                    <a:pt x="0" y="32625"/>
                  </a:cubicBezTo>
                  <a:cubicBezTo>
                    <a:pt x="0" y="44224"/>
                    <a:pt x="6525" y="55099"/>
                    <a:pt x="15950" y="60899"/>
                  </a:cubicBezTo>
                  <a:cubicBezTo>
                    <a:pt x="26099" y="66699"/>
                    <a:pt x="38424" y="66699"/>
                    <a:pt x="48574" y="60899"/>
                  </a:cubicBezTo>
                  <a:cubicBezTo>
                    <a:pt x="58724" y="55099"/>
                    <a:pt x="64524" y="44224"/>
                    <a:pt x="64524" y="32625"/>
                  </a:cubicBezTo>
                  <a:lnTo>
                    <a:pt x="64524" y="32625"/>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49" name="Freeform: Shape 548">
              <a:extLst>
                <a:ext uri="{FF2B5EF4-FFF2-40B4-BE49-F238E27FC236}">
                  <a16:creationId xmlns:a16="http://schemas.microsoft.com/office/drawing/2014/main" id="{FF4200A0-43E4-45B4-B7D6-1D2EB2CD5E43}"/>
                </a:ext>
              </a:extLst>
            </p:cNvPr>
            <p:cNvSpPr/>
            <p:nvPr/>
          </p:nvSpPr>
          <p:spPr>
            <a:xfrm>
              <a:off x="3499805" y="2855152"/>
              <a:ext cx="31473" cy="33299"/>
            </a:xfrm>
            <a:custGeom>
              <a:avLst/>
              <a:gdLst>
                <a:gd name="connsiteX0" fmla="*/ 64524 w 64523"/>
                <a:gd name="connsiteY0" fmla="*/ 32625 h 65249"/>
                <a:gd name="connsiteX1" fmla="*/ 48574 w 64523"/>
                <a:gd name="connsiteY1" fmla="*/ 4350 h 65249"/>
                <a:gd name="connsiteX2" fmla="*/ 15950 w 64523"/>
                <a:gd name="connsiteY2" fmla="*/ 4350 h 65249"/>
                <a:gd name="connsiteX3" fmla="*/ 0 w 64523"/>
                <a:gd name="connsiteY3" fmla="*/ 32625 h 65249"/>
                <a:gd name="connsiteX4" fmla="*/ 15950 w 64523"/>
                <a:gd name="connsiteY4" fmla="*/ 60899 h 65249"/>
                <a:gd name="connsiteX5" fmla="*/ 48574 w 64523"/>
                <a:gd name="connsiteY5" fmla="*/ 60899 h 65249"/>
                <a:gd name="connsiteX6" fmla="*/ 64524 w 64523"/>
                <a:gd name="connsiteY6" fmla="*/ 32625 h 65249"/>
                <a:gd name="connsiteX7" fmla="*/ 64524 w 64523"/>
                <a:gd name="connsiteY7" fmla="*/ 32625 h 65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23" h="65249">
                  <a:moveTo>
                    <a:pt x="64524" y="32625"/>
                  </a:moveTo>
                  <a:cubicBezTo>
                    <a:pt x="64524" y="21025"/>
                    <a:pt x="57999" y="10150"/>
                    <a:pt x="48574" y="4350"/>
                  </a:cubicBezTo>
                  <a:cubicBezTo>
                    <a:pt x="38424" y="-1450"/>
                    <a:pt x="26099" y="-1450"/>
                    <a:pt x="15950" y="4350"/>
                  </a:cubicBezTo>
                  <a:cubicBezTo>
                    <a:pt x="5800" y="10150"/>
                    <a:pt x="0" y="21025"/>
                    <a:pt x="0" y="32625"/>
                  </a:cubicBezTo>
                  <a:cubicBezTo>
                    <a:pt x="0" y="44224"/>
                    <a:pt x="6525" y="55099"/>
                    <a:pt x="15950" y="60899"/>
                  </a:cubicBezTo>
                  <a:cubicBezTo>
                    <a:pt x="26099" y="66699"/>
                    <a:pt x="38424" y="66699"/>
                    <a:pt x="48574" y="60899"/>
                  </a:cubicBezTo>
                  <a:cubicBezTo>
                    <a:pt x="57999" y="55099"/>
                    <a:pt x="64524" y="44224"/>
                    <a:pt x="64524" y="32625"/>
                  </a:cubicBezTo>
                  <a:lnTo>
                    <a:pt x="64524" y="32625"/>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50" name="Freeform: Shape 549">
              <a:extLst>
                <a:ext uri="{FF2B5EF4-FFF2-40B4-BE49-F238E27FC236}">
                  <a16:creationId xmlns:a16="http://schemas.microsoft.com/office/drawing/2014/main" id="{13F92863-7EE7-4B32-B9A1-B1A13ADD3E69}"/>
                </a:ext>
              </a:extLst>
            </p:cNvPr>
            <p:cNvSpPr/>
            <p:nvPr/>
          </p:nvSpPr>
          <p:spPr>
            <a:xfrm>
              <a:off x="1503870" y="3101563"/>
              <a:ext cx="31827" cy="32929"/>
            </a:xfrm>
            <a:custGeom>
              <a:avLst/>
              <a:gdLst>
                <a:gd name="connsiteX0" fmla="*/ 0 w 65249"/>
                <a:gd name="connsiteY0" fmla="*/ 0 h 64524"/>
                <a:gd name="connsiteX1" fmla="*/ 65249 w 65249"/>
                <a:gd name="connsiteY1" fmla="*/ 0 h 64524"/>
                <a:gd name="connsiteX2" fmla="*/ 65249 w 65249"/>
                <a:gd name="connsiteY2" fmla="*/ 64524 h 64524"/>
                <a:gd name="connsiteX3" fmla="*/ 0 w 65249"/>
                <a:gd name="connsiteY3" fmla="*/ 64524 h 64524"/>
                <a:gd name="connsiteX4" fmla="*/ 0 w 65249"/>
                <a:gd name="connsiteY4" fmla="*/ 0 h 645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249" h="64524">
                  <a:moveTo>
                    <a:pt x="0" y="0"/>
                  </a:moveTo>
                  <a:lnTo>
                    <a:pt x="65249" y="0"/>
                  </a:lnTo>
                  <a:lnTo>
                    <a:pt x="65249" y="64524"/>
                  </a:lnTo>
                  <a:lnTo>
                    <a:pt x="0" y="64524"/>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51" name="Freeform: Shape 550">
              <a:extLst>
                <a:ext uri="{FF2B5EF4-FFF2-40B4-BE49-F238E27FC236}">
                  <a16:creationId xmlns:a16="http://schemas.microsoft.com/office/drawing/2014/main" id="{20EAE6CF-E0A8-4F02-9B08-647047A25F4A}"/>
                </a:ext>
              </a:extLst>
            </p:cNvPr>
            <p:cNvSpPr/>
            <p:nvPr/>
          </p:nvSpPr>
          <p:spPr>
            <a:xfrm>
              <a:off x="2006390" y="3065673"/>
              <a:ext cx="31827" cy="32929"/>
            </a:xfrm>
            <a:custGeom>
              <a:avLst/>
              <a:gdLst>
                <a:gd name="connsiteX0" fmla="*/ 0 w 65249"/>
                <a:gd name="connsiteY0" fmla="*/ 0 h 64524"/>
                <a:gd name="connsiteX1" fmla="*/ 65249 w 65249"/>
                <a:gd name="connsiteY1" fmla="*/ 0 h 64524"/>
                <a:gd name="connsiteX2" fmla="*/ 65249 w 65249"/>
                <a:gd name="connsiteY2" fmla="*/ 64524 h 64524"/>
                <a:gd name="connsiteX3" fmla="*/ 0 w 65249"/>
                <a:gd name="connsiteY3" fmla="*/ 64524 h 64524"/>
                <a:gd name="connsiteX4" fmla="*/ 0 w 65249"/>
                <a:gd name="connsiteY4" fmla="*/ 0 h 645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249" h="64524">
                  <a:moveTo>
                    <a:pt x="0" y="0"/>
                  </a:moveTo>
                  <a:lnTo>
                    <a:pt x="65249" y="0"/>
                  </a:lnTo>
                  <a:lnTo>
                    <a:pt x="65249" y="64524"/>
                  </a:lnTo>
                  <a:lnTo>
                    <a:pt x="0" y="64524"/>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52" name="Freeform: Shape 551">
              <a:extLst>
                <a:ext uri="{FF2B5EF4-FFF2-40B4-BE49-F238E27FC236}">
                  <a16:creationId xmlns:a16="http://schemas.microsoft.com/office/drawing/2014/main" id="{C4BA57E8-CE72-49F6-9394-1AFC3DB43C0D}"/>
                </a:ext>
              </a:extLst>
            </p:cNvPr>
            <p:cNvSpPr/>
            <p:nvPr/>
          </p:nvSpPr>
          <p:spPr>
            <a:xfrm>
              <a:off x="2509264" y="3046065"/>
              <a:ext cx="31474" cy="33299"/>
            </a:xfrm>
            <a:custGeom>
              <a:avLst/>
              <a:gdLst>
                <a:gd name="connsiteX0" fmla="*/ 0 w 64524"/>
                <a:gd name="connsiteY0" fmla="*/ 0 h 65249"/>
                <a:gd name="connsiteX1" fmla="*/ 64524 w 64524"/>
                <a:gd name="connsiteY1" fmla="*/ 0 h 65249"/>
                <a:gd name="connsiteX2" fmla="*/ 64524 w 64524"/>
                <a:gd name="connsiteY2" fmla="*/ 65249 h 65249"/>
                <a:gd name="connsiteX3" fmla="*/ 0 w 64524"/>
                <a:gd name="connsiteY3" fmla="*/ 65249 h 65249"/>
                <a:gd name="connsiteX4" fmla="*/ 0 w 64524"/>
                <a:gd name="connsiteY4" fmla="*/ 0 h 652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524" h="65249">
                  <a:moveTo>
                    <a:pt x="0" y="0"/>
                  </a:moveTo>
                  <a:lnTo>
                    <a:pt x="64524" y="0"/>
                  </a:lnTo>
                  <a:lnTo>
                    <a:pt x="64524" y="65249"/>
                  </a:lnTo>
                  <a:lnTo>
                    <a:pt x="0" y="65249"/>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53" name="Freeform: Shape 552">
              <a:extLst>
                <a:ext uri="{FF2B5EF4-FFF2-40B4-BE49-F238E27FC236}">
                  <a16:creationId xmlns:a16="http://schemas.microsoft.com/office/drawing/2014/main" id="{DA826915-B64C-40BE-9A4E-03B79D853795}"/>
                </a:ext>
              </a:extLst>
            </p:cNvPr>
            <p:cNvSpPr/>
            <p:nvPr/>
          </p:nvSpPr>
          <p:spPr>
            <a:xfrm>
              <a:off x="3011785" y="3104152"/>
              <a:ext cx="31827" cy="33299"/>
            </a:xfrm>
            <a:custGeom>
              <a:avLst/>
              <a:gdLst>
                <a:gd name="connsiteX0" fmla="*/ 0 w 65249"/>
                <a:gd name="connsiteY0" fmla="*/ 0 h 65249"/>
                <a:gd name="connsiteX1" fmla="*/ 65249 w 65249"/>
                <a:gd name="connsiteY1" fmla="*/ 0 h 65249"/>
                <a:gd name="connsiteX2" fmla="*/ 65249 w 65249"/>
                <a:gd name="connsiteY2" fmla="*/ 65249 h 65249"/>
                <a:gd name="connsiteX3" fmla="*/ 0 w 65249"/>
                <a:gd name="connsiteY3" fmla="*/ 65249 h 65249"/>
                <a:gd name="connsiteX4" fmla="*/ 0 w 65249"/>
                <a:gd name="connsiteY4" fmla="*/ 0 h 652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249" h="65249">
                  <a:moveTo>
                    <a:pt x="0" y="0"/>
                  </a:moveTo>
                  <a:lnTo>
                    <a:pt x="65249" y="0"/>
                  </a:lnTo>
                  <a:lnTo>
                    <a:pt x="65249" y="65249"/>
                  </a:lnTo>
                  <a:lnTo>
                    <a:pt x="0" y="65249"/>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54" name="Freeform: Shape 553">
              <a:extLst>
                <a:ext uri="{FF2B5EF4-FFF2-40B4-BE49-F238E27FC236}">
                  <a16:creationId xmlns:a16="http://schemas.microsoft.com/office/drawing/2014/main" id="{B46FF50B-3E4D-4A86-B13B-595272891819}"/>
                </a:ext>
              </a:extLst>
            </p:cNvPr>
            <p:cNvSpPr/>
            <p:nvPr/>
          </p:nvSpPr>
          <p:spPr>
            <a:xfrm>
              <a:off x="3514658" y="3051985"/>
              <a:ext cx="31473" cy="33299"/>
            </a:xfrm>
            <a:custGeom>
              <a:avLst/>
              <a:gdLst>
                <a:gd name="connsiteX0" fmla="*/ 0 w 64523"/>
                <a:gd name="connsiteY0" fmla="*/ 0 h 65249"/>
                <a:gd name="connsiteX1" fmla="*/ 64524 w 64523"/>
                <a:gd name="connsiteY1" fmla="*/ 0 h 65249"/>
                <a:gd name="connsiteX2" fmla="*/ 64524 w 64523"/>
                <a:gd name="connsiteY2" fmla="*/ 65249 h 65249"/>
                <a:gd name="connsiteX3" fmla="*/ 0 w 64523"/>
                <a:gd name="connsiteY3" fmla="*/ 65249 h 65249"/>
                <a:gd name="connsiteX4" fmla="*/ 0 w 64523"/>
                <a:gd name="connsiteY4" fmla="*/ 0 h 652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523" h="65249">
                  <a:moveTo>
                    <a:pt x="0" y="0"/>
                  </a:moveTo>
                  <a:lnTo>
                    <a:pt x="64524" y="0"/>
                  </a:lnTo>
                  <a:lnTo>
                    <a:pt x="64524" y="65249"/>
                  </a:lnTo>
                  <a:lnTo>
                    <a:pt x="0" y="65249"/>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55" name="Freeform: Shape 554">
              <a:extLst>
                <a:ext uri="{FF2B5EF4-FFF2-40B4-BE49-F238E27FC236}">
                  <a16:creationId xmlns:a16="http://schemas.microsoft.com/office/drawing/2014/main" id="{D374B7B8-E89C-4918-826C-B6E45473A678}"/>
                </a:ext>
              </a:extLst>
            </p:cNvPr>
            <p:cNvSpPr/>
            <p:nvPr/>
          </p:nvSpPr>
          <p:spPr>
            <a:xfrm>
              <a:off x="1489017" y="3127831"/>
              <a:ext cx="31474" cy="33299"/>
            </a:xfrm>
            <a:custGeom>
              <a:avLst/>
              <a:gdLst>
                <a:gd name="connsiteX0" fmla="*/ 64524 w 64524"/>
                <a:gd name="connsiteY0" fmla="*/ 32625 h 65249"/>
                <a:gd name="connsiteX1" fmla="*/ 48574 w 64524"/>
                <a:gd name="connsiteY1" fmla="*/ 4350 h 65249"/>
                <a:gd name="connsiteX2" fmla="*/ 15950 w 64524"/>
                <a:gd name="connsiteY2" fmla="*/ 4350 h 65249"/>
                <a:gd name="connsiteX3" fmla="*/ 0 w 64524"/>
                <a:gd name="connsiteY3" fmla="*/ 32625 h 65249"/>
                <a:gd name="connsiteX4" fmla="*/ 15950 w 64524"/>
                <a:gd name="connsiteY4" fmla="*/ 60899 h 65249"/>
                <a:gd name="connsiteX5" fmla="*/ 48574 w 64524"/>
                <a:gd name="connsiteY5" fmla="*/ 60899 h 65249"/>
                <a:gd name="connsiteX6" fmla="*/ 64524 w 64524"/>
                <a:gd name="connsiteY6" fmla="*/ 32625 h 65249"/>
                <a:gd name="connsiteX7" fmla="*/ 64524 w 64524"/>
                <a:gd name="connsiteY7" fmla="*/ 32625 h 65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524" h="65249">
                  <a:moveTo>
                    <a:pt x="64524" y="32625"/>
                  </a:moveTo>
                  <a:cubicBezTo>
                    <a:pt x="64524" y="21025"/>
                    <a:pt x="57999" y="10150"/>
                    <a:pt x="48574" y="4350"/>
                  </a:cubicBezTo>
                  <a:cubicBezTo>
                    <a:pt x="38424" y="-1450"/>
                    <a:pt x="26100" y="-1450"/>
                    <a:pt x="15950" y="4350"/>
                  </a:cubicBezTo>
                  <a:cubicBezTo>
                    <a:pt x="5800" y="10150"/>
                    <a:pt x="0" y="21025"/>
                    <a:pt x="0" y="32625"/>
                  </a:cubicBezTo>
                  <a:cubicBezTo>
                    <a:pt x="0" y="44224"/>
                    <a:pt x="6525" y="55099"/>
                    <a:pt x="15950" y="60899"/>
                  </a:cubicBezTo>
                  <a:cubicBezTo>
                    <a:pt x="26100" y="66699"/>
                    <a:pt x="38424" y="66699"/>
                    <a:pt x="48574" y="60899"/>
                  </a:cubicBezTo>
                  <a:cubicBezTo>
                    <a:pt x="57999" y="54374"/>
                    <a:pt x="64524" y="44224"/>
                    <a:pt x="64524" y="32625"/>
                  </a:cubicBezTo>
                  <a:lnTo>
                    <a:pt x="64524" y="32625"/>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56" name="Freeform: Shape 555">
              <a:extLst>
                <a:ext uri="{FF2B5EF4-FFF2-40B4-BE49-F238E27FC236}">
                  <a16:creationId xmlns:a16="http://schemas.microsoft.com/office/drawing/2014/main" id="{35C77AB0-A92C-40B2-9E11-ED20B04B01B8}"/>
                </a:ext>
              </a:extLst>
            </p:cNvPr>
            <p:cNvSpPr/>
            <p:nvPr/>
          </p:nvSpPr>
          <p:spPr>
            <a:xfrm>
              <a:off x="1504577" y="3144481"/>
              <a:ext cx="3536" cy="116915"/>
            </a:xfrm>
            <a:custGeom>
              <a:avLst/>
              <a:gdLst>
                <a:gd name="connsiteX0" fmla="*/ 0 w 7249"/>
                <a:gd name="connsiteY0" fmla="*/ 0 h 229096"/>
                <a:gd name="connsiteX1" fmla="*/ 0 w 7249"/>
                <a:gd name="connsiteY1" fmla="*/ 229097 h 229096"/>
              </a:gdLst>
              <a:ahLst/>
              <a:cxnLst>
                <a:cxn ang="0">
                  <a:pos x="connsiteX0" y="connsiteY0"/>
                </a:cxn>
                <a:cxn ang="0">
                  <a:pos x="connsiteX1" y="connsiteY1"/>
                </a:cxn>
              </a:cxnLst>
              <a:rect l="l" t="t" r="r" b="b"/>
              <a:pathLst>
                <a:path w="7249" h="229096">
                  <a:moveTo>
                    <a:pt x="0" y="0"/>
                  </a:moveTo>
                  <a:lnTo>
                    <a:pt x="0" y="229097"/>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57" name="Freeform: Shape 556">
              <a:extLst>
                <a:ext uri="{FF2B5EF4-FFF2-40B4-BE49-F238E27FC236}">
                  <a16:creationId xmlns:a16="http://schemas.microsoft.com/office/drawing/2014/main" id="{1DED5942-EDCF-4A8E-AA62-B48D6AB6BC74}"/>
                </a:ext>
              </a:extLst>
            </p:cNvPr>
            <p:cNvSpPr/>
            <p:nvPr/>
          </p:nvSpPr>
          <p:spPr>
            <a:xfrm>
              <a:off x="1504577" y="3027196"/>
              <a:ext cx="3536" cy="117285"/>
            </a:xfrm>
            <a:custGeom>
              <a:avLst/>
              <a:gdLst>
                <a:gd name="connsiteX0" fmla="*/ 0 w 7249"/>
                <a:gd name="connsiteY0" fmla="*/ 229822 h 229821"/>
                <a:gd name="connsiteX1" fmla="*/ 0 w 7249"/>
                <a:gd name="connsiteY1" fmla="*/ 0 h 229821"/>
              </a:gdLst>
              <a:ahLst/>
              <a:cxnLst>
                <a:cxn ang="0">
                  <a:pos x="connsiteX0" y="connsiteY0"/>
                </a:cxn>
                <a:cxn ang="0">
                  <a:pos x="connsiteX1" y="connsiteY1"/>
                </a:cxn>
              </a:cxnLst>
              <a:rect l="l" t="t" r="r" b="b"/>
              <a:pathLst>
                <a:path w="7249" h="229821">
                  <a:moveTo>
                    <a:pt x="0" y="229822"/>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58" name="TextBox 557">
              <a:extLst>
                <a:ext uri="{FF2B5EF4-FFF2-40B4-BE49-F238E27FC236}">
                  <a16:creationId xmlns:a16="http://schemas.microsoft.com/office/drawing/2014/main" id="{77AF7785-277D-4ABD-B6A0-495B33CC64B3}"/>
                </a:ext>
              </a:extLst>
            </p:cNvPr>
            <p:cNvSpPr txBox="1"/>
            <p:nvPr/>
          </p:nvSpPr>
          <p:spPr>
            <a:xfrm>
              <a:off x="978937" y="2195308"/>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559" name="TextBox 558">
              <a:extLst>
                <a:ext uri="{FF2B5EF4-FFF2-40B4-BE49-F238E27FC236}">
                  <a16:creationId xmlns:a16="http://schemas.microsoft.com/office/drawing/2014/main" id="{9FF375EB-2F94-4C81-869F-0621AC1140BE}"/>
                </a:ext>
              </a:extLst>
            </p:cNvPr>
            <p:cNvSpPr txBox="1"/>
            <p:nvPr/>
          </p:nvSpPr>
          <p:spPr>
            <a:xfrm>
              <a:off x="1995812" y="2195308"/>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560" name="TextBox 559">
              <a:extLst>
                <a:ext uri="{FF2B5EF4-FFF2-40B4-BE49-F238E27FC236}">
                  <a16:creationId xmlns:a16="http://schemas.microsoft.com/office/drawing/2014/main" id="{A127697B-A3AF-42C3-9A55-45830A1F1A96}"/>
                </a:ext>
              </a:extLst>
            </p:cNvPr>
            <p:cNvSpPr txBox="1"/>
            <p:nvPr/>
          </p:nvSpPr>
          <p:spPr>
            <a:xfrm>
              <a:off x="2498483" y="2195308"/>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561" name="TextBox 560">
              <a:extLst>
                <a:ext uri="{FF2B5EF4-FFF2-40B4-BE49-F238E27FC236}">
                  <a16:creationId xmlns:a16="http://schemas.microsoft.com/office/drawing/2014/main" id="{235D5301-5210-4536-955E-EA2B2DA8D368}"/>
                </a:ext>
              </a:extLst>
            </p:cNvPr>
            <p:cNvSpPr txBox="1"/>
            <p:nvPr/>
          </p:nvSpPr>
          <p:spPr>
            <a:xfrm>
              <a:off x="3493554" y="2195308"/>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grpSp>
      <p:sp>
        <p:nvSpPr>
          <p:cNvPr id="630" name="Freeform: Shape 629">
            <a:extLst>
              <a:ext uri="{FF2B5EF4-FFF2-40B4-BE49-F238E27FC236}">
                <a16:creationId xmlns:a16="http://schemas.microsoft.com/office/drawing/2014/main" id="{EB446118-64FD-438C-BB26-1B540A614DAA}"/>
              </a:ext>
            </a:extLst>
          </p:cNvPr>
          <p:cNvSpPr/>
          <p:nvPr/>
        </p:nvSpPr>
        <p:spPr>
          <a:xfrm>
            <a:off x="10758236" y="3271367"/>
            <a:ext cx="5658" cy="228381"/>
          </a:xfrm>
          <a:custGeom>
            <a:avLst/>
            <a:gdLst>
              <a:gd name="connsiteX0" fmla="*/ 0 w 9525"/>
              <a:gd name="connsiteY0" fmla="*/ 357187 h 357187"/>
              <a:gd name="connsiteX1" fmla="*/ 0 w 9525"/>
              <a:gd name="connsiteY1" fmla="*/ 0 h 357187"/>
            </a:gdLst>
            <a:ahLst/>
            <a:cxnLst>
              <a:cxn ang="0">
                <a:pos x="connsiteX0" y="connsiteY0"/>
              </a:cxn>
              <a:cxn ang="0">
                <a:pos x="connsiteX1" y="connsiteY1"/>
              </a:cxn>
            </a:cxnLst>
            <a:rect l="l" t="t" r="r" b="b"/>
            <a:pathLst>
              <a:path w="9525" h="357187">
                <a:moveTo>
                  <a:pt x="0" y="357187"/>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31" name="Freeform: Shape 630">
            <a:extLst>
              <a:ext uri="{FF2B5EF4-FFF2-40B4-BE49-F238E27FC236}">
                <a16:creationId xmlns:a16="http://schemas.microsoft.com/office/drawing/2014/main" id="{1A13DFFD-AEFC-441C-8FF4-3F55898622EC}"/>
              </a:ext>
            </a:extLst>
          </p:cNvPr>
          <p:cNvSpPr/>
          <p:nvPr/>
        </p:nvSpPr>
        <p:spPr>
          <a:xfrm>
            <a:off x="10732210" y="3271367"/>
            <a:ext cx="52050" cy="6090"/>
          </a:xfrm>
          <a:custGeom>
            <a:avLst/>
            <a:gdLst>
              <a:gd name="connsiteX0" fmla="*/ 0 w 87629"/>
              <a:gd name="connsiteY0" fmla="*/ 0 h 9525"/>
              <a:gd name="connsiteX1" fmla="*/ 87630 w 87629"/>
              <a:gd name="connsiteY1" fmla="*/ 0 h 9525"/>
            </a:gdLst>
            <a:ahLst/>
            <a:cxnLst>
              <a:cxn ang="0">
                <a:pos x="connsiteX0" y="connsiteY0"/>
              </a:cxn>
              <a:cxn ang="0">
                <a:pos x="connsiteX1" y="connsiteY1"/>
              </a:cxn>
            </a:cxnLst>
            <a:rect l="l" t="t" r="r" b="b"/>
            <a:pathLst>
              <a:path w="87629" h="9525">
                <a:moveTo>
                  <a:pt x="0" y="0"/>
                </a:moveTo>
                <a:lnTo>
                  <a:pt x="8763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32" name="Rectangle 631">
            <a:extLst>
              <a:ext uri="{FF2B5EF4-FFF2-40B4-BE49-F238E27FC236}">
                <a16:creationId xmlns:a16="http://schemas.microsoft.com/office/drawing/2014/main" id="{77FFA82B-E845-4A8F-BD0B-2AC7438C5ED3}"/>
              </a:ext>
            </a:extLst>
          </p:cNvPr>
          <p:cNvSpPr/>
          <p:nvPr/>
        </p:nvSpPr>
        <p:spPr>
          <a:xfrm>
            <a:off x="8522522" y="1949093"/>
            <a:ext cx="3011752" cy="30777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54565B"/>
                </a:solidFill>
                <a:effectLst/>
                <a:uLnTx/>
                <a:uFillTx/>
                <a:latin typeface="Trebuchet MS"/>
                <a:ea typeface="+mn-ea"/>
                <a:cs typeface="+mn-cs"/>
              </a:rPr>
              <a:t>Role functioning</a:t>
            </a:r>
            <a:endParaRPr kumimoji="0" lang="en-GB" sz="1400" b="0" i="0" u="none" strike="noStrike" kern="1200" cap="none" spc="0" normalizeH="0" baseline="0" noProof="0">
              <a:ln>
                <a:noFill/>
              </a:ln>
              <a:solidFill>
                <a:srgbClr val="54565B"/>
              </a:solidFill>
              <a:effectLst/>
              <a:uLnTx/>
              <a:uFillTx/>
              <a:latin typeface="Trebuchet MS"/>
              <a:ea typeface="+mn-ea"/>
              <a:cs typeface="+mn-cs"/>
            </a:endParaRPr>
          </a:p>
        </p:txBody>
      </p:sp>
      <p:sp>
        <p:nvSpPr>
          <p:cNvPr id="633" name="TextBox 632">
            <a:extLst>
              <a:ext uri="{FF2B5EF4-FFF2-40B4-BE49-F238E27FC236}">
                <a16:creationId xmlns:a16="http://schemas.microsoft.com/office/drawing/2014/main" id="{5BF647C4-6811-4036-8CC6-FACCFE8C8414}"/>
              </a:ext>
            </a:extLst>
          </p:cNvPr>
          <p:cNvSpPr txBox="1"/>
          <p:nvPr/>
        </p:nvSpPr>
        <p:spPr>
          <a:xfrm>
            <a:off x="11357444" y="3211426"/>
            <a:ext cx="375103" cy="184666"/>
          </a:xfrm>
          <a:prstGeom prst="rect">
            <a:avLst/>
          </a:prstGeom>
          <a:solidFill>
            <a:schemeClr val="bg1"/>
          </a:solidFill>
        </p:spPr>
        <p:txBody>
          <a:bodyPr wrap="none" lIns="0"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Change = 0</a:t>
            </a:r>
          </a:p>
        </p:txBody>
      </p:sp>
      <p:sp>
        <p:nvSpPr>
          <p:cNvPr id="634" name="TextBox 633">
            <a:extLst>
              <a:ext uri="{FF2B5EF4-FFF2-40B4-BE49-F238E27FC236}">
                <a16:creationId xmlns:a16="http://schemas.microsoft.com/office/drawing/2014/main" id="{9D6C6A83-3C73-4248-9452-AFF340B916F7}"/>
              </a:ext>
            </a:extLst>
          </p:cNvPr>
          <p:cNvSpPr txBox="1"/>
          <p:nvPr/>
        </p:nvSpPr>
        <p:spPr>
          <a:xfrm>
            <a:off x="11357444" y="3558955"/>
            <a:ext cx="650820" cy="184666"/>
          </a:xfrm>
          <a:prstGeom prst="rect">
            <a:avLst/>
          </a:prstGeom>
          <a:solidFill>
            <a:schemeClr val="bg1"/>
          </a:solidFill>
        </p:spPr>
        <p:txBody>
          <a:bodyPr wrap="none" lIns="0"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(-10) Deterioration</a:t>
            </a:r>
          </a:p>
        </p:txBody>
      </p:sp>
      <p:sp>
        <p:nvSpPr>
          <p:cNvPr id="635" name="TextBox 634">
            <a:extLst>
              <a:ext uri="{FF2B5EF4-FFF2-40B4-BE49-F238E27FC236}">
                <a16:creationId xmlns:a16="http://schemas.microsoft.com/office/drawing/2014/main" id="{0C966C66-0773-4A38-A7C2-A19928B1799C}"/>
              </a:ext>
            </a:extLst>
          </p:cNvPr>
          <p:cNvSpPr txBox="1"/>
          <p:nvPr/>
        </p:nvSpPr>
        <p:spPr>
          <a:xfrm>
            <a:off x="11357444" y="2859944"/>
            <a:ext cx="618760" cy="184666"/>
          </a:xfrm>
          <a:prstGeom prst="rect">
            <a:avLst/>
          </a:prstGeom>
          <a:solidFill>
            <a:schemeClr val="bg1"/>
          </a:solidFill>
        </p:spPr>
        <p:txBody>
          <a:bodyPr wrap="none" lIns="0"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(10) Improvement</a:t>
            </a:r>
          </a:p>
        </p:txBody>
      </p:sp>
      <p:cxnSp>
        <p:nvCxnSpPr>
          <p:cNvPr id="636" name="Straight Connector 635">
            <a:extLst>
              <a:ext uri="{FF2B5EF4-FFF2-40B4-BE49-F238E27FC236}">
                <a16:creationId xmlns:a16="http://schemas.microsoft.com/office/drawing/2014/main" id="{0F71A6B4-09DE-42D3-8C1B-DCDE2FD6775A}"/>
              </a:ext>
            </a:extLst>
          </p:cNvPr>
          <p:cNvCxnSpPr/>
          <p:nvPr/>
        </p:nvCxnSpPr>
        <p:spPr>
          <a:xfrm>
            <a:off x="8652330" y="2944410"/>
            <a:ext cx="2682785" cy="0"/>
          </a:xfrm>
          <a:prstGeom prst="line">
            <a:avLst/>
          </a:prstGeom>
          <a:noFill/>
          <a:ln w="12700" cap="flat" cmpd="sng" algn="ctr">
            <a:solidFill>
              <a:schemeClr val="bg1">
                <a:lumMod val="85000"/>
              </a:schemeClr>
            </a:solidFill>
            <a:prstDash val="dash"/>
            <a:headEnd type="none" w="med" len="med"/>
            <a:tailEnd type="none" w="med" len="med"/>
          </a:ln>
        </p:spPr>
      </p:cxnSp>
      <p:cxnSp>
        <p:nvCxnSpPr>
          <p:cNvPr id="637" name="Straight Connector 636">
            <a:extLst>
              <a:ext uri="{FF2B5EF4-FFF2-40B4-BE49-F238E27FC236}">
                <a16:creationId xmlns:a16="http://schemas.microsoft.com/office/drawing/2014/main" id="{8DA28336-C6EF-44DD-809D-9945193FBBE1}"/>
              </a:ext>
            </a:extLst>
          </p:cNvPr>
          <p:cNvCxnSpPr/>
          <p:nvPr/>
        </p:nvCxnSpPr>
        <p:spPr>
          <a:xfrm>
            <a:off x="8652330" y="3301802"/>
            <a:ext cx="2682785" cy="0"/>
          </a:xfrm>
          <a:prstGeom prst="line">
            <a:avLst/>
          </a:prstGeom>
          <a:noFill/>
          <a:ln w="12700" cap="flat" cmpd="sng" algn="ctr">
            <a:solidFill>
              <a:schemeClr val="bg1">
                <a:lumMod val="85000"/>
              </a:schemeClr>
            </a:solidFill>
            <a:prstDash val="dash"/>
            <a:headEnd type="none" w="med" len="med"/>
            <a:tailEnd type="none" w="med" len="med"/>
          </a:ln>
        </p:spPr>
      </p:cxnSp>
      <p:cxnSp>
        <p:nvCxnSpPr>
          <p:cNvPr id="638" name="Straight Connector 637">
            <a:extLst>
              <a:ext uri="{FF2B5EF4-FFF2-40B4-BE49-F238E27FC236}">
                <a16:creationId xmlns:a16="http://schemas.microsoft.com/office/drawing/2014/main" id="{857A2CEC-B69C-4DAA-B4DA-D7F4803ED1C3}"/>
              </a:ext>
            </a:extLst>
          </p:cNvPr>
          <p:cNvCxnSpPr/>
          <p:nvPr/>
        </p:nvCxnSpPr>
        <p:spPr>
          <a:xfrm>
            <a:off x="8652330" y="3657331"/>
            <a:ext cx="2682785" cy="0"/>
          </a:xfrm>
          <a:prstGeom prst="line">
            <a:avLst/>
          </a:prstGeom>
          <a:noFill/>
          <a:ln w="12700" cap="flat" cmpd="sng" algn="ctr">
            <a:solidFill>
              <a:schemeClr val="bg1">
                <a:lumMod val="85000"/>
              </a:schemeClr>
            </a:solidFill>
            <a:prstDash val="dash"/>
            <a:headEnd type="none" w="med" len="med"/>
            <a:tailEnd type="none" w="med" len="med"/>
          </a:ln>
        </p:spPr>
      </p:cxnSp>
      <p:grpSp>
        <p:nvGrpSpPr>
          <p:cNvPr id="639" name="Group 638">
            <a:extLst>
              <a:ext uri="{FF2B5EF4-FFF2-40B4-BE49-F238E27FC236}">
                <a16:creationId xmlns:a16="http://schemas.microsoft.com/office/drawing/2014/main" id="{2E369921-CDF1-4D63-868E-E7771237E888}"/>
              </a:ext>
            </a:extLst>
          </p:cNvPr>
          <p:cNvGrpSpPr/>
          <p:nvPr/>
        </p:nvGrpSpPr>
        <p:grpSpPr>
          <a:xfrm>
            <a:off x="8148437" y="2271763"/>
            <a:ext cx="3230189" cy="2678196"/>
            <a:chOff x="512387" y="1611690"/>
            <a:chExt cx="3945835" cy="3271548"/>
          </a:xfrm>
        </p:grpSpPr>
        <p:grpSp>
          <p:nvGrpSpPr>
            <p:cNvPr id="712" name="Group 711">
              <a:extLst>
                <a:ext uri="{FF2B5EF4-FFF2-40B4-BE49-F238E27FC236}">
                  <a16:creationId xmlns:a16="http://schemas.microsoft.com/office/drawing/2014/main" id="{9D6C8476-E5D9-4E61-B9EA-3C27B6F43763}"/>
                </a:ext>
              </a:extLst>
            </p:cNvPr>
            <p:cNvGrpSpPr/>
            <p:nvPr/>
          </p:nvGrpSpPr>
          <p:grpSpPr>
            <a:xfrm>
              <a:off x="1771166" y="4354772"/>
              <a:ext cx="283932" cy="303743"/>
              <a:chOff x="2605541" y="5614461"/>
              <a:chExt cx="394423" cy="522830"/>
            </a:xfrm>
          </p:grpSpPr>
          <p:cxnSp>
            <p:nvCxnSpPr>
              <p:cNvPr id="773" name="Straight Connector 772">
                <a:extLst>
                  <a:ext uri="{FF2B5EF4-FFF2-40B4-BE49-F238E27FC236}">
                    <a16:creationId xmlns:a16="http://schemas.microsoft.com/office/drawing/2014/main" id="{6C7277FA-D326-4108-8938-06063A5DA465}"/>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774" name="Straight Connector 773">
                <a:extLst>
                  <a:ext uri="{FF2B5EF4-FFF2-40B4-BE49-F238E27FC236}">
                    <a16:creationId xmlns:a16="http://schemas.microsoft.com/office/drawing/2014/main" id="{BE3A8B25-1C03-408A-BC8F-E081751CA72D}"/>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75" name="TextBox 774">
                <a:extLst>
                  <a:ext uri="{FF2B5EF4-FFF2-40B4-BE49-F238E27FC236}">
                    <a16:creationId xmlns:a16="http://schemas.microsoft.com/office/drawing/2014/main" id="{AF0F9600-CFE9-4EA4-AD3F-E8FD4B283795}"/>
                  </a:ext>
                </a:extLst>
              </p:cNvPr>
              <p:cNvSpPr txBox="1"/>
              <p:nvPr/>
            </p:nvSpPr>
            <p:spPr>
              <a:xfrm>
                <a:off x="2605541"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C2D1</a:t>
                </a:r>
              </a:p>
            </p:txBody>
          </p:sp>
        </p:grpSp>
        <p:grpSp>
          <p:nvGrpSpPr>
            <p:cNvPr id="713" name="Group 712">
              <a:extLst>
                <a:ext uri="{FF2B5EF4-FFF2-40B4-BE49-F238E27FC236}">
                  <a16:creationId xmlns:a16="http://schemas.microsoft.com/office/drawing/2014/main" id="{990C36F1-9A7B-41D1-9A43-B93870072A11}"/>
                </a:ext>
              </a:extLst>
            </p:cNvPr>
            <p:cNvGrpSpPr/>
            <p:nvPr/>
          </p:nvGrpSpPr>
          <p:grpSpPr>
            <a:xfrm>
              <a:off x="2371947" y="4354772"/>
              <a:ext cx="283932" cy="303743"/>
              <a:chOff x="3948372" y="5614461"/>
              <a:chExt cx="394423" cy="522830"/>
            </a:xfrm>
          </p:grpSpPr>
          <p:cxnSp>
            <p:nvCxnSpPr>
              <p:cNvPr id="771" name="Straight Connector 770">
                <a:extLst>
                  <a:ext uri="{FF2B5EF4-FFF2-40B4-BE49-F238E27FC236}">
                    <a16:creationId xmlns:a16="http://schemas.microsoft.com/office/drawing/2014/main" id="{E1C6366E-479E-4EF9-BCFD-BBA07FFC2C25}"/>
                  </a:ext>
                </a:extLst>
              </p:cNvPr>
              <p:cNvCxnSpPr>
                <a:cxnSpLocks/>
              </p:cNvCxnSpPr>
              <p:nvPr/>
            </p:nvCxnSpPr>
            <p:spPr>
              <a:xfrm rot="16200000">
                <a:off x="4084621"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72" name="TextBox 771">
                <a:extLst>
                  <a:ext uri="{FF2B5EF4-FFF2-40B4-BE49-F238E27FC236}">
                    <a16:creationId xmlns:a16="http://schemas.microsoft.com/office/drawing/2014/main" id="{C960B29D-3F48-4F67-98EB-E0FF5E9297D2}"/>
                  </a:ext>
                </a:extLst>
              </p:cNvPr>
              <p:cNvSpPr txBox="1"/>
              <p:nvPr/>
            </p:nvSpPr>
            <p:spPr>
              <a:xfrm>
                <a:off x="3948372"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C3D1</a:t>
                </a:r>
              </a:p>
            </p:txBody>
          </p:sp>
        </p:grpSp>
        <p:grpSp>
          <p:nvGrpSpPr>
            <p:cNvPr id="714" name="Group 713">
              <a:extLst>
                <a:ext uri="{FF2B5EF4-FFF2-40B4-BE49-F238E27FC236}">
                  <a16:creationId xmlns:a16="http://schemas.microsoft.com/office/drawing/2014/main" id="{891C5989-746B-4829-A8D1-E0C47F533968}"/>
                </a:ext>
              </a:extLst>
            </p:cNvPr>
            <p:cNvGrpSpPr/>
            <p:nvPr/>
          </p:nvGrpSpPr>
          <p:grpSpPr>
            <a:xfrm>
              <a:off x="3573508" y="4354772"/>
              <a:ext cx="283932" cy="303743"/>
              <a:chOff x="5259586" y="5614461"/>
              <a:chExt cx="394423" cy="522830"/>
            </a:xfrm>
          </p:grpSpPr>
          <p:cxnSp>
            <p:nvCxnSpPr>
              <p:cNvPr id="769" name="Straight Connector 768">
                <a:extLst>
                  <a:ext uri="{FF2B5EF4-FFF2-40B4-BE49-F238E27FC236}">
                    <a16:creationId xmlns:a16="http://schemas.microsoft.com/office/drawing/2014/main" id="{1631DCDD-9B1C-4531-BB8C-EEB7DF1789A2}"/>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70" name="TextBox 769">
                <a:extLst>
                  <a:ext uri="{FF2B5EF4-FFF2-40B4-BE49-F238E27FC236}">
                    <a16:creationId xmlns:a16="http://schemas.microsoft.com/office/drawing/2014/main" id="{836ADCEA-70EC-4BC4-80C7-54B00320082D}"/>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C5D1</a:t>
                </a:r>
              </a:p>
            </p:txBody>
          </p:sp>
        </p:grpSp>
        <p:sp>
          <p:nvSpPr>
            <p:cNvPr id="715" name="TextBox 714">
              <a:extLst>
                <a:ext uri="{FF2B5EF4-FFF2-40B4-BE49-F238E27FC236}">
                  <a16:creationId xmlns:a16="http://schemas.microsoft.com/office/drawing/2014/main" id="{7F6A2856-E578-4E81-BD21-648A1BA90B1A}"/>
                </a:ext>
              </a:extLst>
            </p:cNvPr>
            <p:cNvSpPr txBox="1"/>
            <p:nvPr/>
          </p:nvSpPr>
          <p:spPr>
            <a:xfrm>
              <a:off x="2539664" y="4620063"/>
              <a:ext cx="482097" cy="263175"/>
            </a:xfrm>
            <a:prstGeom prst="rect">
              <a:avLst/>
            </a:prstGeom>
            <a:noFill/>
          </p:spPr>
          <p:txBody>
            <a:bodyPr wrap="none">
              <a:spAutoFit/>
            </a:bodyPr>
            <a:lstStyle/>
            <a:p>
              <a:pPr marL="0" marR="0" lvl="0" indent="0" algn="ctr" defTabSz="914400" rtl="0" eaLnBrk="1" fontAlgn="auto" latinLnBrk="0" hangingPunct="1">
                <a:lnSpc>
                  <a:spcPct val="100000"/>
                </a:lnSpc>
                <a:spcBef>
                  <a:spcPts val="400"/>
                </a:spcBef>
                <a:spcAft>
                  <a:spcPts val="400"/>
                </a:spcAft>
                <a:buClrTx/>
                <a:buSzTx/>
                <a:buFontTx/>
                <a:buNone/>
                <a:tabLst/>
                <a:defRPr/>
              </a:pPr>
              <a:r>
                <a:rPr kumimoji="0" lang="en-US" sz="800" b="1" i="0" u="none" strike="noStrike" kern="1200" cap="none" spc="0" normalizeH="0" baseline="0" noProof="0">
                  <a:ln>
                    <a:noFill/>
                  </a:ln>
                  <a:solidFill>
                    <a:srgbClr val="54565B"/>
                  </a:solidFill>
                  <a:effectLst/>
                  <a:uLnTx/>
                  <a:uFillTx/>
                  <a:latin typeface="Trebuchet MS"/>
                  <a:ea typeface="+mn-ea"/>
                  <a:cs typeface="+mn-cs"/>
                </a:rPr>
                <a:t>Visit</a:t>
              </a:r>
            </a:p>
          </p:txBody>
        </p:sp>
        <p:sp>
          <p:nvSpPr>
            <p:cNvPr id="716" name="TextBox 715">
              <a:extLst>
                <a:ext uri="{FF2B5EF4-FFF2-40B4-BE49-F238E27FC236}">
                  <a16:creationId xmlns:a16="http://schemas.microsoft.com/office/drawing/2014/main" id="{7A914BC6-5F0F-4187-8F87-327C15D0CC60}"/>
                </a:ext>
              </a:extLst>
            </p:cNvPr>
            <p:cNvSpPr txBox="1"/>
            <p:nvPr/>
          </p:nvSpPr>
          <p:spPr>
            <a:xfrm rot="16200000">
              <a:off x="-812104" y="2936181"/>
              <a:ext cx="2912157" cy="263175"/>
            </a:xfrm>
            <a:prstGeom prst="rect">
              <a:avLst/>
            </a:prstGeom>
            <a:noFill/>
          </p:spPr>
          <p:txBody>
            <a:bodyPr wrap="none">
              <a:spAutoFit/>
            </a:bodyPr>
            <a:lstStyle/>
            <a:p>
              <a:pPr marL="0" marR="0" lvl="0" indent="0" algn="ctr" defTabSz="914400" rtl="0" eaLnBrk="1" fontAlgn="auto" latinLnBrk="0" hangingPunct="1">
                <a:lnSpc>
                  <a:spcPct val="100000"/>
                </a:lnSpc>
                <a:spcBef>
                  <a:spcPts val="400"/>
                </a:spcBef>
                <a:spcAft>
                  <a:spcPts val="400"/>
                </a:spcAft>
                <a:buClrTx/>
                <a:buSzTx/>
                <a:buFontTx/>
                <a:buNone/>
                <a:tabLst/>
                <a:defRPr/>
              </a:pPr>
              <a:r>
                <a:rPr kumimoji="0" lang="en-US" sz="800" b="1" i="0" u="none" strike="noStrike" kern="1200" cap="none" spc="0" normalizeH="0" baseline="0" noProof="0">
                  <a:ln>
                    <a:noFill/>
                  </a:ln>
                  <a:solidFill>
                    <a:srgbClr val="54565B"/>
                  </a:solidFill>
                  <a:effectLst/>
                  <a:uLnTx/>
                  <a:uFillTx/>
                  <a:latin typeface="Trebuchet MS"/>
                  <a:ea typeface="+mn-ea"/>
                  <a:cs typeface="+mn-cs"/>
                </a:rPr>
                <a:t>LS Mean Change Score (95% CI) From Baseline</a:t>
              </a:r>
            </a:p>
          </p:txBody>
        </p:sp>
        <p:sp>
          <p:nvSpPr>
            <p:cNvPr id="717" name="Freeform: Shape 716">
              <a:extLst>
                <a:ext uri="{FF2B5EF4-FFF2-40B4-BE49-F238E27FC236}">
                  <a16:creationId xmlns:a16="http://schemas.microsoft.com/office/drawing/2014/main" id="{94F88110-CFDC-4A48-889E-2E501A9E5619}"/>
                </a:ext>
              </a:extLst>
            </p:cNvPr>
            <p:cNvSpPr/>
            <p:nvPr/>
          </p:nvSpPr>
          <p:spPr>
            <a:xfrm>
              <a:off x="1127917" y="1780778"/>
              <a:ext cx="3305591" cy="2573982"/>
            </a:xfrm>
            <a:custGeom>
              <a:avLst/>
              <a:gdLst>
                <a:gd name="connsiteX0" fmla="*/ 0 w 2973721"/>
                <a:gd name="connsiteY0" fmla="*/ 0 h 2681728"/>
                <a:gd name="connsiteX1" fmla="*/ 0 w 2973721"/>
                <a:gd name="connsiteY1" fmla="*/ 2681728 h 2681728"/>
                <a:gd name="connsiteX2" fmla="*/ 2973721 w 2973721"/>
                <a:gd name="connsiteY2" fmla="*/ 2681728 h 2681728"/>
              </a:gdLst>
              <a:ahLst/>
              <a:cxnLst>
                <a:cxn ang="0">
                  <a:pos x="connsiteX0" y="connsiteY0"/>
                </a:cxn>
                <a:cxn ang="0">
                  <a:pos x="connsiteX1" y="connsiteY1"/>
                </a:cxn>
                <a:cxn ang="0">
                  <a:pos x="connsiteX2" y="connsiteY2"/>
                </a:cxn>
              </a:cxnLst>
              <a:rect l="l" t="t" r="r" b="b"/>
              <a:pathLst>
                <a:path w="2973721" h="2681728">
                  <a:moveTo>
                    <a:pt x="0" y="0"/>
                  </a:moveTo>
                  <a:lnTo>
                    <a:pt x="0" y="2681728"/>
                  </a:lnTo>
                  <a:lnTo>
                    <a:pt x="2973721" y="2681728"/>
                  </a:ln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srgbClr val="54565B"/>
                </a:solidFill>
                <a:effectLst/>
                <a:uLnTx/>
                <a:uFillTx/>
                <a:latin typeface="Trebuchet MS"/>
                <a:ea typeface="+mn-ea"/>
                <a:cs typeface="+mn-cs"/>
              </a:endParaRPr>
            </a:p>
          </p:txBody>
        </p:sp>
        <p:grpSp>
          <p:nvGrpSpPr>
            <p:cNvPr id="718" name="Group 717">
              <a:extLst>
                <a:ext uri="{FF2B5EF4-FFF2-40B4-BE49-F238E27FC236}">
                  <a16:creationId xmlns:a16="http://schemas.microsoft.com/office/drawing/2014/main" id="{8F5B7A01-5607-4D51-9C35-38328C3E7ECC}"/>
                </a:ext>
              </a:extLst>
            </p:cNvPr>
            <p:cNvGrpSpPr/>
            <p:nvPr/>
          </p:nvGrpSpPr>
          <p:grpSpPr>
            <a:xfrm>
              <a:off x="4174290" y="4354772"/>
              <a:ext cx="283932" cy="303743"/>
              <a:chOff x="5259586" y="5614461"/>
              <a:chExt cx="394423" cy="522830"/>
            </a:xfrm>
          </p:grpSpPr>
          <p:cxnSp>
            <p:nvCxnSpPr>
              <p:cNvPr id="767" name="Straight Connector 766">
                <a:extLst>
                  <a:ext uri="{FF2B5EF4-FFF2-40B4-BE49-F238E27FC236}">
                    <a16:creationId xmlns:a16="http://schemas.microsoft.com/office/drawing/2014/main" id="{6FADDEF3-9211-4AD8-B49F-CDD7BE0D67A4}"/>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68" name="TextBox 767">
                <a:extLst>
                  <a:ext uri="{FF2B5EF4-FFF2-40B4-BE49-F238E27FC236}">
                    <a16:creationId xmlns:a16="http://schemas.microsoft.com/office/drawing/2014/main" id="{71D9C988-5B17-44C8-8ECB-B02813043E8C}"/>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C6D1</a:t>
                </a:r>
              </a:p>
            </p:txBody>
          </p:sp>
        </p:grpSp>
        <p:grpSp>
          <p:nvGrpSpPr>
            <p:cNvPr id="719" name="Group 718">
              <a:extLst>
                <a:ext uri="{FF2B5EF4-FFF2-40B4-BE49-F238E27FC236}">
                  <a16:creationId xmlns:a16="http://schemas.microsoft.com/office/drawing/2014/main" id="{06B6EBD0-8E40-4D22-850F-82193199BF48}"/>
                </a:ext>
              </a:extLst>
            </p:cNvPr>
            <p:cNvGrpSpPr/>
            <p:nvPr/>
          </p:nvGrpSpPr>
          <p:grpSpPr>
            <a:xfrm>
              <a:off x="2972728" y="4354772"/>
              <a:ext cx="283932" cy="303743"/>
              <a:chOff x="5259586" y="5614461"/>
              <a:chExt cx="394423" cy="522830"/>
            </a:xfrm>
          </p:grpSpPr>
          <p:cxnSp>
            <p:nvCxnSpPr>
              <p:cNvPr id="765" name="Straight Connector 764">
                <a:extLst>
                  <a:ext uri="{FF2B5EF4-FFF2-40B4-BE49-F238E27FC236}">
                    <a16:creationId xmlns:a16="http://schemas.microsoft.com/office/drawing/2014/main" id="{61B32F8F-7C90-4DC7-9DE6-5D550F4B61E7}"/>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66" name="TextBox 765">
                <a:extLst>
                  <a:ext uri="{FF2B5EF4-FFF2-40B4-BE49-F238E27FC236}">
                    <a16:creationId xmlns:a16="http://schemas.microsoft.com/office/drawing/2014/main" id="{525805B1-3FD3-4ECF-BC7F-07C8C771BA04}"/>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C4D1</a:t>
                </a:r>
              </a:p>
            </p:txBody>
          </p:sp>
        </p:grpSp>
        <p:grpSp>
          <p:nvGrpSpPr>
            <p:cNvPr id="720" name="Group 719">
              <a:extLst>
                <a:ext uri="{FF2B5EF4-FFF2-40B4-BE49-F238E27FC236}">
                  <a16:creationId xmlns:a16="http://schemas.microsoft.com/office/drawing/2014/main" id="{B90148AE-A736-4DD1-92F5-69D945C9F622}"/>
                </a:ext>
              </a:extLst>
            </p:cNvPr>
            <p:cNvGrpSpPr/>
            <p:nvPr/>
          </p:nvGrpSpPr>
          <p:grpSpPr>
            <a:xfrm>
              <a:off x="1048941" y="4354772"/>
              <a:ext cx="403380" cy="303743"/>
              <a:chOff x="2522573" y="5614461"/>
              <a:chExt cx="560355" cy="522830"/>
            </a:xfrm>
          </p:grpSpPr>
          <p:cxnSp>
            <p:nvCxnSpPr>
              <p:cNvPr id="762" name="Straight Connector 761">
                <a:extLst>
                  <a:ext uri="{FF2B5EF4-FFF2-40B4-BE49-F238E27FC236}">
                    <a16:creationId xmlns:a16="http://schemas.microsoft.com/office/drawing/2014/main" id="{3BE5674E-84F8-4A09-8B16-F3252BA3F224}"/>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763" name="Straight Connector 762">
                <a:extLst>
                  <a:ext uri="{FF2B5EF4-FFF2-40B4-BE49-F238E27FC236}">
                    <a16:creationId xmlns:a16="http://schemas.microsoft.com/office/drawing/2014/main" id="{4E349C9F-1A8A-4A57-973D-282917DD5D3B}"/>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64" name="TextBox 763">
                <a:extLst>
                  <a:ext uri="{FF2B5EF4-FFF2-40B4-BE49-F238E27FC236}">
                    <a16:creationId xmlns:a16="http://schemas.microsoft.com/office/drawing/2014/main" id="{422FAD66-8CE1-4A05-85D2-120C335250F3}"/>
                  </a:ext>
                </a:extLst>
              </p:cNvPr>
              <p:cNvSpPr txBox="1"/>
              <p:nvPr/>
            </p:nvSpPr>
            <p:spPr>
              <a:xfrm>
                <a:off x="2522573" y="5684288"/>
                <a:ext cx="560355"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Overall</a:t>
                </a:r>
              </a:p>
            </p:txBody>
          </p:sp>
        </p:grpSp>
        <p:grpSp>
          <p:nvGrpSpPr>
            <p:cNvPr id="721" name="Group 720">
              <a:extLst>
                <a:ext uri="{FF2B5EF4-FFF2-40B4-BE49-F238E27FC236}">
                  <a16:creationId xmlns:a16="http://schemas.microsoft.com/office/drawing/2014/main" id="{6BF71B7B-D710-4AF1-B93E-D00317F66959}"/>
                </a:ext>
              </a:extLst>
            </p:cNvPr>
            <p:cNvGrpSpPr/>
            <p:nvPr/>
          </p:nvGrpSpPr>
          <p:grpSpPr>
            <a:xfrm>
              <a:off x="799418" y="3607928"/>
              <a:ext cx="319967" cy="263176"/>
              <a:chOff x="799418" y="3707095"/>
              <a:chExt cx="319967" cy="263176"/>
            </a:xfrm>
          </p:grpSpPr>
          <p:cxnSp>
            <p:nvCxnSpPr>
              <p:cNvPr id="760" name="Straight Connector 759">
                <a:extLst>
                  <a:ext uri="{FF2B5EF4-FFF2-40B4-BE49-F238E27FC236}">
                    <a16:creationId xmlns:a16="http://schemas.microsoft.com/office/drawing/2014/main" id="{6D9344B1-0A82-41B8-831D-F47D3C67432A}"/>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61" name="TextBox 760">
                <a:extLst>
                  <a:ext uri="{FF2B5EF4-FFF2-40B4-BE49-F238E27FC236}">
                    <a16:creationId xmlns:a16="http://schemas.microsoft.com/office/drawing/2014/main" id="{7E207319-4A47-4BB5-86DD-7A34299B1BBA}"/>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-20</a:t>
                </a:r>
              </a:p>
            </p:txBody>
          </p:sp>
        </p:grpSp>
        <p:grpSp>
          <p:nvGrpSpPr>
            <p:cNvPr id="722" name="Group 721">
              <a:extLst>
                <a:ext uri="{FF2B5EF4-FFF2-40B4-BE49-F238E27FC236}">
                  <a16:creationId xmlns:a16="http://schemas.microsoft.com/office/drawing/2014/main" id="{3F283650-CE60-4B62-8D64-5B37117546E7}"/>
                </a:ext>
              </a:extLst>
            </p:cNvPr>
            <p:cNvGrpSpPr/>
            <p:nvPr/>
          </p:nvGrpSpPr>
          <p:grpSpPr>
            <a:xfrm>
              <a:off x="865996" y="2953074"/>
              <a:ext cx="253389" cy="263175"/>
              <a:chOff x="865996" y="3191162"/>
              <a:chExt cx="253389" cy="263175"/>
            </a:xfrm>
          </p:grpSpPr>
          <p:cxnSp>
            <p:nvCxnSpPr>
              <p:cNvPr id="758" name="Straight Connector 757">
                <a:extLst>
                  <a:ext uri="{FF2B5EF4-FFF2-40B4-BE49-F238E27FC236}">
                    <a16:creationId xmlns:a16="http://schemas.microsoft.com/office/drawing/2014/main" id="{E93045F1-5CD4-4E11-93A9-B6176F1EAFDD}"/>
                  </a:ext>
                </a:extLst>
              </p:cNvPr>
              <p:cNvCxnSpPr/>
              <p:nvPr/>
            </p:nvCxnSpPr>
            <p:spPr>
              <a:xfrm>
                <a:off x="1062641" y="332516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59" name="TextBox 758">
                <a:extLst>
                  <a:ext uri="{FF2B5EF4-FFF2-40B4-BE49-F238E27FC236}">
                    <a16:creationId xmlns:a16="http://schemas.microsoft.com/office/drawing/2014/main" id="{A0956A40-DF1B-4630-9179-C487449D8EA5}"/>
                  </a:ext>
                </a:extLst>
              </p:cNvPr>
              <p:cNvSpPr txBox="1"/>
              <p:nvPr/>
            </p:nvSpPr>
            <p:spPr>
              <a:xfrm>
                <a:off x="865996" y="3191162"/>
                <a:ext cx="188765"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-5</a:t>
                </a:r>
              </a:p>
            </p:txBody>
          </p:sp>
        </p:grpSp>
        <p:grpSp>
          <p:nvGrpSpPr>
            <p:cNvPr id="723" name="Group 722">
              <a:extLst>
                <a:ext uri="{FF2B5EF4-FFF2-40B4-BE49-F238E27FC236}">
                  <a16:creationId xmlns:a16="http://schemas.microsoft.com/office/drawing/2014/main" id="{549A7D26-64B9-48A5-AD73-DE4269B2C443}"/>
                </a:ext>
              </a:extLst>
            </p:cNvPr>
            <p:cNvGrpSpPr/>
            <p:nvPr/>
          </p:nvGrpSpPr>
          <p:grpSpPr>
            <a:xfrm>
              <a:off x="846413" y="2079933"/>
              <a:ext cx="272972" cy="263176"/>
              <a:chOff x="846413" y="2159296"/>
              <a:chExt cx="272972" cy="263176"/>
            </a:xfrm>
          </p:grpSpPr>
          <p:sp>
            <p:nvSpPr>
              <p:cNvPr id="756" name="TextBox 755">
                <a:extLst>
                  <a:ext uri="{FF2B5EF4-FFF2-40B4-BE49-F238E27FC236}">
                    <a16:creationId xmlns:a16="http://schemas.microsoft.com/office/drawing/2014/main" id="{ED155EF9-2FD8-476E-B60B-77BD8EF68780}"/>
                  </a:ext>
                </a:extLst>
              </p:cNvPr>
              <p:cNvSpPr txBox="1"/>
              <p:nvPr/>
            </p:nvSpPr>
            <p:spPr>
              <a:xfrm>
                <a:off x="846413" y="2159296"/>
                <a:ext cx="208347"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a:t>
                </a:r>
              </a:p>
            </p:txBody>
          </p:sp>
          <p:cxnSp>
            <p:nvCxnSpPr>
              <p:cNvPr id="757" name="Straight Connector 756">
                <a:extLst>
                  <a:ext uri="{FF2B5EF4-FFF2-40B4-BE49-F238E27FC236}">
                    <a16:creationId xmlns:a16="http://schemas.microsoft.com/office/drawing/2014/main" id="{339BD40E-0F02-4985-88AD-CC657296863B}"/>
                  </a:ext>
                </a:extLst>
              </p:cNvPr>
              <p:cNvCxnSpPr/>
              <p:nvPr/>
            </p:nvCxnSpPr>
            <p:spPr>
              <a:xfrm>
                <a:off x="1062641" y="229557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grpSp>
          <p:nvGrpSpPr>
            <p:cNvPr id="724" name="Group 723">
              <a:extLst>
                <a:ext uri="{FF2B5EF4-FFF2-40B4-BE49-F238E27FC236}">
                  <a16:creationId xmlns:a16="http://schemas.microsoft.com/office/drawing/2014/main" id="{CF4CD83E-FB91-41DB-9462-8148ACA6E224}"/>
                </a:ext>
              </a:extLst>
            </p:cNvPr>
            <p:cNvGrpSpPr/>
            <p:nvPr/>
          </p:nvGrpSpPr>
          <p:grpSpPr>
            <a:xfrm>
              <a:off x="846415" y="1643363"/>
              <a:ext cx="272970" cy="263176"/>
              <a:chOff x="846415" y="1643363"/>
              <a:chExt cx="272970" cy="263176"/>
            </a:xfrm>
          </p:grpSpPr>
          <p:cxnSp>
            <p:nvCxnSpPr>
              <p:cNvPr id="754" name="Straight Connector 753">
                <a:extLst>
                  <a:ext uri="{FF2B5EF4-FFF2-40B4-BE49-F238E27FC236}">
                    <a16:creationId xmlns:a16="http://schemas.microsoft.com/office/drawing/2014/main" id="{EB022B47-09DD-4A5C-B9DF-C07F95BCCBC9}"/>
                  </a:ext>
                </a:extLst>
              </p:cNvPr>
              <p:cNvCxnSpPr/>
              <p:nvPr/>
            </p:nvCxnSpPr>
            <p:spPr>
              <a:xfrm>
                <a:off x="1062641" y="178077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55" name="TextBox 754">
                <a:extLst>
                  <a:ext uri="{FF2B5EF4-FFF2-40B4-BE49-F238E27FC236}">
                    <a16:creationId xmlns:a16="http://schemas.microsoft.com/office/drawing/2014/main" id="{CBFE56D9-3083-4EFC-9617-00E5D32A5EF8}"/>
                  </a:ext>
                </a:extLst>
              </p:cNvPr>
              <p:cNvSpPr txBox="1"/>
              <p:nvPr/>
            </p:nvSpPr>
            <p:spPr>
              <a:xfrm>
                <a:off x="846415" y="1643363"/>
                <a:ext cx="208348"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25</a:t>
                </a:r>
              </a:p>
            </p:txBody>
          </p:sp>
        </p:grpSp>
        <p:grpSp>
          <p:nvGrpSpPr>
            <p:cNvPr id="725" name="Group 724">
              <a:extLst>
                <a:ext uri="{FF2B5EF4-FFF2-40B4-BE49-F238E27FC236}">
                  <a16:creationId xmlns:a16="http://schemas.microsoft.com/office/drawing/2014/main" id="{321AF078-9EAF-4491-A8AD-D48BD286C706}"/>
                </a:ext>
              </a:extLst>
            </p:cNvPr>
            <p:cNvGrpSpPr/>
            <p:nvPr/>
          </p:nvGrpSpPr>
          <p:grpSpPr>
            <a:xfrm>
              <a:off x="912991" y="2516504"/>
              <a:ext cx="206394" cy="263175"/>
              <a:chOff x="912991" y="2675229"/>
              <a:chExt cx="206394" cy="263175"/>
            </a:xfrm>
          </p:grpSpPr>
          <p:cxnSp>
            <p:nvCxnSpPr>
              <p:cNvPr id="752" name="Straight Connector 751">
                <a:extLst>
                  <a:ext uri="{FF2B5EF4-FFF2-40B4-BE49-F238E27FC236}">
                    <a16:creationId xmlns:a16="http://schemas.microsoft.com/office/drawing/2014/main" id="{8247792E-27B2-43E4-A1E4-910A6F2DB00E}"/>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53" name="TextBox 752">
                <a:extLst>
                  <a:ext uri="{FF2B5EF4-FFF2-40B4-BE49-F238E27FC236}">
                    <a16:creationId xmlns:a16="http://schemas.microsoft.com/office/drawing/2014/main" id="{43AAF501-FD54-406B-BAB7-59BDA826EC54}"/>
                  </a:ext>
                </a:extLst>
              </p:cNvPr>
              <p:cNvSpPr txBox="1"/>
              <p:nvPr/>
            </p:nvSpPr>
            <p:spPr>
              <a:xfrm>
                <a:off x="912991" y="2675229"/>
                <a:ext cx="141770"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5</a:t>
                </a:r>
              </a:p>
            </p:txBody>
          </p:sp>
        </p:grpSp>
        <p:sp>
          <p:nvSpPr>
            <p:cNvPr id="726" name="TextBox 725">
              <a:extLst>
                <a:ext uri="{FF2B5EF4-FFF2-40B4-BE49-F238E27FC236}">
                  <a16:creationId xmlns:a16="http://schemas.microsoft.com/office/drawing/2014/main" id="{6D37DBA7-CC19-4937-A80A-F122528D0482}"/>
                </a:ext>
              </a:extLst>
            </p:cNvPr>
            <p:cNvSpPr txBox="1"/>
            <p:nvPr/>
          </p:nvSpPr>
          <p:spPr>
            <a:xfrm>
              <a:off x="762211" y="4028312"/>
              <a:ext cx="292548" cy="383483"/>
            </a:xfrm>
            <a:prstGeom prst="rect">
              <a:avLst/>
            </a:prstGeom>
            <a:noFill/>
          </p:spPr>
          <p:txBody>
            <a:bodyPr wrap="none" lIns="0" rIns="60960" anchor="ctr" anchorCtr="0">
              <a:spAutoFit/>
            </a:bodyPr>
            <a:lstStyle/>
            <a:p>
              <a:pPr marL="0" marR="0" lvl="0" indent="0" algn="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SG</a:t>
              </a:r>
            </a:p>
            <a:p>
              <a:pPr marL="0" marR="0" lvl="0" indent="0" algn="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TPC</a:t>
              </a:r>
            </a:p>
          </p:txBody>
        </p:sp>
        <p:grpSp>
          <p:nvGrpSpPr>
            <p:cNvPr id="727" name="Group 726">
              <a:extLst>
                <a:ext uri="{FF2B5EF4-FFF2-40B4-BE49-F238E27FC236}">
                  <a16:creationId xmlns:a16="http://schemas.microsoft.com/office/drawing/2014/main" id="{BEEE46FB-D9E9-4544-9181-149F22AEF9A2}"/>
                </a:ext>
              </a:extLst>
            </p:cNvPr>
            <p:cNvGrpSpPr/>
            <p:nvPr/>
          </p:nvGrpSpPr>
          <p:grpSpPr>
            <a:xfrm>
              <a:off x="799418" y="3389643"/>
              <a:ext cx="319967" cy="263176"/>
              <a:chOff x="799418" y="3707095"/>
              <a:chExt cx="319967" cy="263176"/>
            </a:xfrm>
          </p:grpSpPr>
          <p:cxnSp>
            <p:nvCxnSpPr>
              <p:cNvPr id="750" name="Straight Connector 749">
                <a:extLst>
                  <a:ext uri="{FF2B5EF4-FFF2-40B4-BE49-F238E27FC236}">
                    <a16:creationId xmlns:a16="http://schemas.microsoft.com/office/drawing/2014/main" id="{B24991B7-AF1C-4062-ACB2-7932A460439F}"/>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51" name="TextBox 750">
                <a:extLst>
                  <a:ext uri="{FF2B5EF4-FFF2-40B4-BE49-F238E27FC236}">
                    <a16:creationId xmlns:a16="http://schemas.microsoft.com/office/drawing/2014/main" id="{D195B39D-72AA-4684-B9CB-F962F6EBF289}"/>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a:t>
                </a:r>
              </a:p>
            </p:txBody>
          </p:sp>
        </p:grpSp>
        <p:grpSp>
          <p:nvGrpSpPr>
            <p:cNvPr id="728" name="Group 727">
              <a:extLst>
                <a:ext uri="{FF2B5EF4-FFF2-40B4-BE49-F238E27FC236}">
                  <a16:creationId xmlns:a16="http://schemas.microsoft.com/office/drawing/2014/main" id="{C6886BA4-B6F7-4EFA-961A-8EE509712651}"/>
                </a:ext>
              </a:extLst>
            </p:cNvPr>
            <p:cNvGrpSpPr/>
            <p:nvPr/>
          </p:nvGrpSpPr>
          <p:grpSpPr>
            <a:xfrm>
              <a:off x="846415" y="1861648"/>
              <a:ext cx="272970" cy="263176"/>
              <a:chOff x="846415" y="1643363"/>
              <a:chExt cx="272970" cy="263176"/>
            </a:xfrm>
          </p:grpSpPr>
          <p:cxnSp>
            <p:nvCxnSpPr>
              <p:cNvPr id="748" name="Straight Connector 747">
                <a:extLst>
                  <a:ext uri="{FF2B5EF4-FFF2-40B4-BE49-F238E27FC236}">
                    <a16:creationId xmlns:a16="http://schemas.microsoft.com/office/drawing/2014/main" id="{8676DF38-3875-445E-9EF5-CF9E48F09B2F}"/>
                  </a:ext>
                </a:extLst>
              </p:cNvPr>
              <p:cNvCxnSpPr/>
              <p:nvPr/>
            </p:nvCxnSpPr>
            <p:spPr>
              <a:xfrm>
                <a:off x="1062641" y="178077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49" name="TextBox 748">
                <a:extLst>
                  <a:ext uri="{FF2B5EF4-FFF2-40B4-BE49-F238E27FC236}">
                    <a16:creationId xmlns:a16="http://schemas.microsoft.com/office/drawing/2014/main" id="{2D6C7258-F4EC-49C6-A180-D7604095AA38}"/>
                  </a:ext>
                </a:extLst>
              </p:cNvPr>
              <p:cNvSpPr txBox="1"/>
              <p:nvPr/>
            </p:nvSpPr>
            <p:spPr>
              <a:xfrm>
                <a:off x="846415" y="1643363"/>
                <a:ext cx="208348"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20</a:t>
                </a:r>
              </a:p>
            </p:txBody>
          </p:sp>
        </p:grpSp>
        <p:grpSp>
          <p:nvGrpSpPr>
            <p:cNvPr id="729" name="Group 728">
              <a:extLst>
                <a:ext uri="{FF2B5EF4-FFF2-40B4-BE49-F238E27FC236}">
                  <a16:creationId xmlns:a16="http://schemas.microsoft.com/office/drawing/2014/main" id="{FEAB19FD-B038-4989-9037-CC77DE144891}"/>
                </a:ext>
              </a:extLst>
            </p:cNvPr>
            <p:cNvGrpSpPr/>
            <p:nvPr/>
          </p:nvGrpSpPr>
          <p:grpSpPr>
            <a:xfrm>
              <a:off x="846413" y="2298218"/>
              <a:ext cx="272972" cy="263176"/>
              <a:chOff x="846413" y="2675228"/>
              <a:chExt cx="272972" cy="263176"/>
            </a:xfrm>
          </p:grpSpPr>
          <p:cxnSp>
            <p:nvCxnSpPr>
              <p:cNvPr id="746" name="Straight Connector 745">
                <a:extLst>
                  <a:ext uri="{FF2B5EF4-FFF2-40B4-BE49-F238E27FC236}">
                    <a16:creationId xmlns:a16="http://schemas.microsoft.com/office/drawing/2014/main" id="{39424DD8-2950-4956-86E0-A7A7A8B50689}"/>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47" name="TextBox 746">
                <a:extLst>
                  <a:ext uri="{FF2B5EF4-FFF2-40B4-BE49-F238E27FC236}">
                    <a16:creationId xmlns:a16="http://schemas.microsoft.com/office/drawing/2014/main" id="{A8AFD95B-7D83-425F-BECD-641F655175FC}"/>
                  </a:ext>
                </a:extLst>
              </p:cNvPr>
              <p:cNvSpPr txBox="1"/>
              <p:nvPr/>
            </p:nvSpPr>
            <p:spPr>
              <a:xfrm>
                <a:off x="846413" y="2675228"/>
                <a:ext cx="208347"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10</a:t>
                </a:r>
              </a:p>
            </p:txBody>
          </p:sp>
        </p:grpSp>
        <p:grpSp>
          <p:nvGrpSpPr>
            <p:cNvPr id="730" name="Group 729">
              <a:extLst>
                <a:ext uri="{FF2B5EF4-FFF2-40B4-BE49-F238E27FC236}">
                  <a16:creationId xmlns:a16="http://schemas.microsoft.com/office/drawing/2014/main" id="{BAA0007A-3876-47AD-B2F4-0EF9A2EA25FB}"/>
                </a:ext>
              </a:extLst>
            </p:cNvPr>
            <p:cNvGrpSpPr/>
            <p:nvPr/>
          </p:nvGrpSpPr>
          <p:grpSpPr>
            <a:xfrm>
              <a:off x="912991" y="2734789"/>
              <a:ext cx="206394" cy="263175"/>
              <a:chOff x="912991" y="2675229"/>
              <a:chExt cx="206394" cy="263175"/>
            </a:xfrm>
          </p:grpSpPr>
          <p:cxnSp>
            <p:nvCxnSpPr>
              <p:cNvPr id="744" name="Straight Connector 743">
                <a:extLst>
                  <a:ext uri="{FF2B5EF4-FFF2-40B4-BE49-F238E27FC236}">
                    <a16:creationId xmlns:a16="http://schemas.microsoft.com/office/drawing/2014/main" id="{3C9FA8CF-CA2D-4089-9890-7E2AB9C13586}"/>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45" name="TextBox 744">
                <a:extLst>
                  <a:ext uri="{FF2B5EF4-FFF2-40B4-BE49-F238E27FC236}">
                    <a16:creationId xmlns:a16="http://schemas.microsoft.com/office/drawing/2014/main" id="{2F04ADA9-8640-4EF8-8666-EFE90E88F990}"/>
                  </a:ext>
                </a:extLst>
              </p:cNvPr>
              <p:cNvSpPr txBox="1"/>
              <p:nvPr/>
            </p:nvSpPr>
            <p:spPr>
              <a:xfrm>
                <a:off x="912991" y="2675229"/>
                <a:ext cx="141770"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0</a:t>
                </a:r>
              </a:p>
            </p:txBody>
          </p:sp>
        </p:grpSp>
        <p:grpSp>
          <p:nvGrpSpPr>
            <p:cNvPr id="731" name="Group 730">
              <a:extLst>
                <a:ext uri="{FF2B5EF4-FFF2-40B4-BE49-F238E27FC236}">
                  <a16:creationId xmlns:a16="http://schemas.microsoft.com/office/drawing/2014/main" id="{2F5FC7F3-EA08-403C-8AB2-D99CC7C597B8}"/>
                </a:ext>
              </a:extLst>
            </p:cNvPr>
            <p:cNvGrpSpPr/>
            <p:nvPr/>
          </p:nvGrpSpPr>
          <p:grpSpPr>
            <a:xfrm>
              <a:off x="799418" y="3171358"/>
              <a:ext cx="319967" cy="263176"/>
              <a:chOff x="799418" y="3707095"/>
              <a:chExt cx="319967" cy="263176"/>
            </a:xfrm>
          </p:grpSpPr>
          <p:cxnSp>
            <p:nvCxnSpPr>
              <p:cNvPr id="742" name="Straight Connector 741">
                <a:extLst>
                  <a:ext uri="{FF2B5EF4-FFF2-40B4-BE49-F238E27FC236}">
                    <a16:creationId xmlns:a16="http://schemas.microsoft.com/office/drawing/2014/main" id="{5477BF88-3C1F-4F08-8F16-1983B70C1261}"/>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43" name="TextBox 742">
                <a:extLst>
                  <a:ext uri="{FF2B5EF4-FFF2-40B4-BE49-F238E27FC236}">
                    <a16:creationId xmlns:a16="http://schemas.microsoft.com/office/drawing/2014/main" id="{1597A7C2-31AC-4FAA-9CB1-6499DA2CC922}"/>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-10</a:t>
                </a:r>
              </a:p>
            </p:txBody>
          </p:sp>
        </p:grpSp>
        <p:grpSp>
          <p:nvGrpSpPr>
            <p:cNvPr id="732" name="Group 731">
              <a:extLst>
                <a:ext uri="{FF2B5EF4-FFF2-40B4-BE49-F238E27FC236}">
                  <a16:creationId xmlns:a16="http://schemas.microsoft.com/office/drawing/2014/main" id="{E85F370C-3E76-410E-AE20-F52291248C7F}"/>
                </a:ext>
              </a:extLst>
            </p:cNvPr>
            <p:cNvGrpSpPr/>
            <p:nvPr/>
          </p:nvGrpSpPr>
          <p:grpSpPr>
            <a:xfrm>
              <a:off x="799418" y="3826209"/>
              <a:ext cx="319967" cy="263176"/>
              <a:chOff x="799418" y="3707095"/>
              <a:chExt cx="319967" cy="263176"/>
            </a:xfrm>
          </p:grpSpPr>
          <p:cxnSp>
            <p:nvCxnSpPr>
              <p:cNvPr id="740" name="Straight Connector 739">
                <a:extLst>
                  <a:ext uri="{FF2B5EF4-FFF2-40B4-BE49-F238E27FC236}">
                    <a16:creationId xmlns:a16="http://schemas.microsoft.com/office/drawing/2014/main" id="{FF04E757-7B09-4591-A517-3C7460CD782C}"/>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741" name="TextBox 740">
                <a:extLst>
                  <a:ext uri="{FF2B5EF4-FFF2-40B4-BE49-F238E27FC236}">
                    <a16:creationId xmlns:a16="http://schemas.microsoft.com/office/drawing/2014/main" id="{43D442BC-4ABA-4BFF-8C82-3831FFE269B1}"/>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-25</a:t>
                </a:r>
              </a:p>
            </p:txBody>
          </p:sp>
        </p:grpSp>
        <p:sp>
          <p:nvSpPr>
            <p:cNvPr id="733" name="TextBox 732">
              <a:extLst>
                <a:ext uri="{FF2B5EF4-FFF2-40B4-BE49-F238E27FC236}">
                  <a16:creationId xmlns:a16="http://schemas.microsoft.com/office/drawing/2014/main" id="{D308BA3B-2371-4E3D-A8C7-9CD027F75063}"/>
                </a:ext>
              </a:extLst>
            </p:cNvPr>
            <p:cNvSpPr txBox="1"/>
            <p:nvPr/>
          </p:nvSpPr>
          <p:spPr>
            <a:xfrm>
              <a:off x="1150308"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236</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183</a:t>
              </a:r>
            </a:p>
          </p:txBody>
        </p:sp>
        <p:sp>
          <p:nvSpPr>
            <p:cNvPr id="734" name="TextBox 733">
              <a:extLst>
                <a:ext uri="{FF2B5EF4-FFF2-40B4-BE49-F238E27FC236}">
                  <a16:creationId xmlns:a16="http://schemas.microsoft.com/office/drawing/2014/main" id="{6178EC0B-80DB-49DF-B9C4-3220F2EBD250}"/>
                </a:ext>
              </a:extLst>
            </p:cNvPr>
            <p:cNvSpPr txBox="1"/>
            <p:nvPr/>
          </p:nvSpPr>
          <p:spPr>
            <a:xfrm>
              <a:off x="1812994"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219</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157</a:t>
              </a:r>
            </a:p>
          </p:txBody>
        </p:sp>
        <p:sp>
          <p:nvSpPr>
            <p:cNvPr id="735" name="TextBox 734">
              <a:extLst>
                <a:ext uri="{FF2B5EF4-FFF2-40B4-BE49-F238E27FC236}">
                  <a16:creationId xmlns:a16="http://schemas.microsoft.com/office/drawing/2014/main" id="{29EA75A0-9326-410A-A758-D6C3328D2AEF}"/>
                </a:ext>
              </a:extLst>
            </p:cNvPr>
            <p:cNvSpPr txBox="1"/>
            <p:nvPr/>
          </p:nvSpPr>
          <p:spPr>
            <a:xfrm>
              <a:off x="2415106"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189</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94</a:t>
              </a:r>
            </a:p>
          </p:txBody>
        </p:sp>
        <p:sp>
          <p:nvSpPr>
            <p:cNvPr id="736" name="TextBox 735">
              <a:extLst>
                <a:ext uri="{FF2B5EF4-FFF2-40B4-BE49-F238E27FC236}">
                  <a16:creationId xmlns:a16="http://schemas.microsoft.com/office/drawing/2014/main" id="{333810FE-5E1E-462C-86DF-13797B1F6953}"/>
                </a:ext>
              </a:extLst>
            </p:cNvPr>
            <p:cNvSpPr txBox="1"/>
            <p:nvPr/>
          </p:nvSpPr>
          <p:spPr>
            <a:xfrm>
              <a:off x="3008048"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178</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71</a:t>
              </a:r>
            </a:p>
          </p:txBody>
        </p:sp>
        <p:sp>
          <p:nvSpPr>
            <p:cNvPr id="737" name="TextBox 736">
              <a:extLst>
                <a:ext uri="{FF2B5EF4-FFF2-40B4-BE49-F238E27FC236}">
                  <a16:creationId xmlns:a16="http://schemas.microsoft.com/office/drawing/2014/main" id="{D6F54E73-75D5-4941-A07D-F3C6DF4C69D8}"/>
                </a:ext>
              </a:extLst>
            </p:cNvPr>
            <p:cNvSpPr txBox="1"/>
            <p:nvPr/>
          </p:nvSpPr>
          <p:spPr>
            <a:xfrm>
              <a:off x="3625614"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145</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48</a:t>
              </a:r>
            </a:p>
          </p:txBody>
        </p:sp>
        <p:sp>
          <p:nvSpPr>
            <p:cNvPr id="738" name="TextBox 737">
              <a:extLst>
                <a:ext uri="{FF2B5EF4-FFF2-40B4-BE49-F238E27FC236}">
                  <a16:creationId xmlns:a16="http://schemas.microsoft.com/office/drawing/2014/main" id="{659F4733-26AE-4C9E-AEF6-6335ABD75D77}"/>
                </a:ext>
              </a:extLst>
            </p:cNvPr>
            <p:cNvSpPr txBox="1"/>
            <p:nvPr/>
          </p:nvSpPr>
          <p:spPr>
            <a:xfrm>
              <a:off x="4214945"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143</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36</a:t>
              </a:r>
            </a:p>
          </p:txBody>
        </p:sp>
        <p:sp>
          <p:nvSpPr>
            <p:cNvPr id="739" name="TextBox 738">
              <a:extLst>
                <a:ext uri="{FF2B5EF4-FFF2-40B4-BE49-F238E27FC236}">
                  <a16:creationId xmlns:a16="http://schemas.microsoft.com/office/drawing/2014/main" id="{BAEBDCF5-B50A-47FF-801C-2BE65F5D56AB}"/>
                </a:ext>
              </a:extLst>
            </p:cNvPr>
            <p:cNvSpPr txBox="1"/>
            <p:nvPr/>
          </p:nvSpPr>
          <p:spPr>
            <a:xfrm>
              <a:off x="1142764" y="3960238"/>
              <a:ext cx="1104395" cy="135348"/>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Number of Subjects</a:t>
              </a:r>
            </a:p>
          </p:txBody>
        </p:sp>
      </p:grpSp>
      <p:sp>
        <p:nvSpPr>
          <p:cNvPr id="640" name="TextBox 639">
            <a:extLst>
              <a:ext uri="{FF2B5EF4-FFF2-40B4-BE49-F238E27FC236}">
                <a16:creationId xmlns:a16="http://schemas.microsoft.com/office/drawing/2014/main" id="{DD18A08D-56F6-4235-8C04-D2F3445BC86D}"/>
              </a:ext>
            </a:extLst>
          </p:cNvPr>
          <p:cNvSpPr txBox="1"/>
          <p:nvPr/>
        </p:nvSpPr>
        <p:spPr>
          <a:xfrm>
            <a:off x="8736377" y="2546197"/>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641" name="TextBox 640">
            <a:extLst>
              <a:ext uri="{FF2B5EF4-FFF2-40B4-BE49-F238E27FC236}">
                <a16:creationId xmlns:a16="http://schemas.microsoft.com/office/drawing/2014/main" id="{418400A0-35AE-4FEE-BCAD-9E4BF2C7F44D}"/>
              </a:ext>
            </a:extLst>
          </p:cNvPr>
          <p:cNvSpPr txBox="1"/>
          <p:nvPr/>
        </p:nvSpPr>
        <p:spPr>
          <a:xfrm>
            <a:off x="9753252" y="2546197"/>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642" name="Freeform: Shape 641">
            <a:extLst>
              <a:ext uri="{FF2B5EF4-FFF2-40B4-BE49-F238E27FC236}">
                <a16:creationId xmlns:a16="http://schemas.microsoft.com/office/drawing/2014/main" id="{21234FE7-170B-440F-8A76-BF8DCC59E2DA}"/>
              </a:ext>
            </a:extLst>
          </p:cNvPr>
          <p:cNvSpPr/>
          <p:nvPr/>
        </p:nvSpPr>
        <p:spPr>
          <a:xfrm>
            <a:off x="9755134" y="3092925"/>
            <a:ext cx="5658" cy="162607"/>
          </a:xfrm>
          <a:custGeom>
            <a:avLst/>
            <a:gdLst>
              <a:gd name="connsiteX0" fmla="*/ 0 w 9525"/>
              <a:gd name="connsiteY0" fmla="*/ 254317 h 254317"/>
              <a:gd name="connsiteX1" fmla="*/ 0 w 9525"/>
              <a:gd name="connsiteY1" fmla="*/ 0 h 254317"/>
            </a:gdLst>
            <a:ahLst/>
            <a:cxnLst>
              <a:cxn ang="0">
                <a:pos x="connsiteX0" y="connsiteY0"/>
              </a:cxn>
              <a:cxn ang="0">
                <a:pos x="connsiteX1" y="connsiteY1"/>
              </a:cxn>
            </a:cxnLst>
            <a:rect l="l" t="t" r="r" b="b"/>
            <a:pathLst>
              <a:path w="9525" h="254317">
                <a:moveTo>
                  <a:pt x="0" y="254317"/>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43" name="Freeform: Shape 642">
            <a:extLst>
              <a:ext uri="{FF2B5EF4-FFF2-40B4-BE49-F238E27FC236}">
                <a16:creationId xmlns:a16="http://schemas.microsoft.com/office/drawing/2014/main" id="{186A60DC-7FE1-4BE2-B153-F84EBDF45FD3}"/>
              </a:ext>
            </a:extLst>
          </p:cNvPr>
          <p:cNvSpPr/>
          <p:nvPr/>
        </p:nvSpPr>
        <p:spPr>
          <a:xfrm>
            <a:off x="9729109" y="3092925"/>
            <a:ext cx="52050" cy="6090"/>
          </a:xfrm>
          <a:custGeom>
            <a:avLst/>
            <a:gdLst>
              <a:gd name="connsiteX0" fmla="*/ 0 w 87629"/>
              <a:gd name="connsiteY0" fmla="*/ 0 h 9525"/>
              <a:gd name="connsiteX1" fmla="*/ 87630 w 87629"/>
              <a:gd name="connsiteY1" fmla="*/ 0 h 9525"/>
            </a:gdLst>
            <a:ahLst/>
            <a:cxnLst>
              <a:cxn ang="0">
                <a:pos x="connsiteX0" y="connsiteY0"/>
              </a:cxn>
              <a:cxn ang="0">
                <a:pos x="connsiteX1" y="connsiteY1"/>
              </a:cxn>
            </a:cxnLst>
            <a:rect l="l" t="t" r="r" b="b"/>
            <a:pathLst>
              <a:path w="87629" h="9525">
                <a:moveTo>
                  <a:pt x="0" y="0"/>
                </a:moveTo>
                <a:lnTo>
                  <a:pt x="8763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44" name="Freeform: Shape 643">
            <a:extLst>
              <a:ext uri="{FF2B5EF4-FFF2-40B4-BE49-F238E27FC236}">
                <a16:creationId xmlns:a16="http://schemas.microsoft.com/office/drawing/2014/main" id="{8481C717-E5B1-4A99-B005-0BB92545753D}"/>
              </a:ext>
            </a:extLst>
          </p:cNvPr>
          <p:cNvSpPr/>
          <p:nvPr/>
        </p:nvSpPr>
        <p:spPr>
          <a:xfrm>
            <a:off x="11236873" y="3631905"/>
            <a:ext cx="31117" cy="33496"/>
          </a:xfrm>
          <a:custGeom>
            <a:avLst/>
            <a:gdLst>
              <a:gd name="connsiteX0" fmla="*/ 0 w 52387"/>
              <a:gd name="connsiteY0" fmla="*/ 0 h 52387"/>
              <a:gd name="connsiteX1" fmla="*/ 52388 w 52387"/>
              <a:gd name="connsiteY1" fmla="*/ 0 h 52387"/>
              <a:gd name="connsiteX2" fmla="*/ 52388 w 52387"/>
              <a:gd name="connsiteY2" fmla="*/ 52388 h 52387"/>
              <a:gd name="connsiteX3" fmla="*/ 0 w 52387"/>
              <a:gd name="connsiteY3" fmla="*/ 52388 h 52387"/>
              <a:gd name="connsiteX4" fmla="*/ 0 w 52387"/>
              <a:gd name="connsiteY4" fmla="*/ 0 h 523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87" h="52387">
                <a:moveTo>
                  <a:pt x="0" y="0"/>
                </a:moveTo>
                <a:lnTo>
                  <a:pt x="52388" y="0"/>
                </a:lnTo>
                <a:lnTo>
                  <a:pt x="52388" y="52388"/>
                </a:lnTo>
                <a:lnTo>
                  <a:pt x="0" y="52388"/>
                </a:lnTo>
                <a:lnTo>
                  <a:pt x="0" y="0"/>
                </a:lnTo>
                <a:close/>
              </a:path>
            </a:pathLst>
          </a:custGeom>
          <a:solidFill>
            <a:schemeClr val="tx1"/>
          </a:solidFill>
          <a:ln w="19050" cap="sq">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45" name="Freeform: Shape 644">
            <a:extLst>
              <a:ext uri="{FF2B5EF4-FFF2-40B4-BE49-F238E27FC236}">
                <a16:creationId xmlns:a16="http://schemas.microsoft.com/office/drawing/2014/main" id="{07F41437-8E99-480B-A27A-B0261241A69F}"/>
              </a:ext>
            </a:extLst>
          </p:cNvPr>
          <p:cNvSpPr/>
          <p:nvPr/>
        </p:nvSpPr>
        <p:spPr>
          <a:xfrm>
            <a:off x="11252714" y="3368809"/>
            <a:ext cx="5658" cy="280148"/>
          </a:xfrm>
          <a:custGeom>
            <a:avLst/>
            <a:gdLst>
              <a:gd name="connsiteX0" fmla="*/ 0 w 9525"/>
              <a:gd name="connsiteY0" fmla="*/ 438150 h 438150"/>
              <a:gd name="connsiteX1" fmla="*/ 0 w 9525"/>
              <a:gd name="connsiteY1" fmla="*/ 0 h 438150"/>
            </a:gdLst>
            <a:ahLst/>
            <a:cxnLst>
              <a:cxn ang="0">
                <a:pos x="connsiteX0" y="connsiteY0"/>
              </a:cxn>
              <a:cxn ang="0">
                <a:pos x="connsiteX1" y="connsiteY1"/>
              </a:cxn>
            </a:cxnLst>
            <a:rect l="l" t="t" r="r" b="b"/>
            <a:pathLst>
              <a:path w="9525" h="438150">
                <a:moveTo>
                  <a:pt x="0" y="438150"/>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46" name="Freeform: Shape 645">
            <a:extLst>
              <a:ext uri="{FF2B5EF4-FFF2-40B4-BE49-F238E27FC236}">
                <a16:creationId xmlns:a16="http://schemas.microsoft.com/office/drawing/2014/main" id="{1793758C-251B-4563-9914-58518F2FC32B}"/>
              </a:ext>
            </a:extLst>
          </p:cNvPr>
          <p:cNvSpPr/>
          <p:nvPr/>
        </p:nvSpPr>
        <p:spPr>
          <a:xfrm>
            <a:off x="11226689" y="3368809"/>
            <a:ext cx="51484" cy="6090"/>
          </a:xfrm>
          <a:custGeom>
            <a:avLst/>
            <a:gdLst>
              <a:gd name="connsiteX0" fmla="*/ 0 w 86677"/>
              <a:gd name="connsiteY0" fmla="*/ 0 h 9525"/>
              <a:gd name="connsiteX1" fmla="*/ 86678 w 86677"/>
              <a:gd name="connsiteY1" fmla="*/ 0 h 9525"/>
            </a:gdLst>
            <a:ahLst/>
            <a:cxnLst>
              <a:cxn ang="0">
                <a:pos x="connsiteX0" y="connsiteY0"/>
              </a:cxn>
              <a:cxn ang="0">
                <a:pos x="connsiteX1" y="connsiteY1"/>
              </a:cxn>
            </a:cxnLst>
            <a:rect l="l" t="t" r="r" b="b"/>
            <a:pathLst>
              <a:path w="86677" h="9525">
                <a:moveTo>
                  <a:pt x="0" y="0"/>
                </a:moveTo>
                <a:lnTo>
                  <a:pt x="86678"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47" name="Freeform: Shape 646">
            <a:extLst>
              <a:ext uri="{FF2B5EF4-FFF2-40B4-BE49-F238E27FC236}">
                <a16:creationId xmlns:a16="http://schemas.microsoft.com/office/drawing/2014/main" id="{9786737F-BE2C-4BC8-A38E-95799923AA5E}"/>
              </a:ext>
            </a:extLst>
          </p:cNvPr>
          <p:cNvSpPr/>
          <p:nvPr/>
        </p:nvSpPr>
        <p:spPr>
          <a:xfrm>
            <a:off x="11252714" y="3648957"/>
            <a:ext cx="5658" cy="280147"/>
          </a:xfrm>
          <a:custGeom>
            <a:avLst/>
            <a:gdLst>
              <a:gd name="connsiteX0" fmla="*/ 0 w 9525"/>
              <a:gd name="connsiteY0" fmla="*/ 0 h 438149"/>
              <a:gd name="connsiteX1" fmla="*/ 0 w 9525"/>
              <a:gd name="connsiteY1" fmla="*/ 438150 h 438149"/>
            </a:gdLst>
            <a:ahLst/>
            <a:cxnLst>
              <a:cxn ang="0">
                <a:pos x="connsiteX0" y="connsiteY0"/>
              </a:cxn>
              <a:cxn ang="0">
                <a:pos x="connsiteX1" y="connsiteY1"/>
              </a:cxn>
            </a:cxnLst>
            <a:rect l="l" t="t" r="r" b="b"/>
            <a:pathLst>
              <a:path w="9525" h="438149">
                <a:moveTo>
                  <a:pt x="0" y="0"/>
                </a:moveTo>
                <a:lnTo>
                  <a:pt x="0" y="43815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48" name="Freeform: Shape 647">
            <a:extLst>
              <a:ext uri="{FF2B5EF4-FFF2-40B4-BE49-F238E27FC236}">
                <a16:creationId xmlns:a16="http://schemas.microsoft.com/office/drawing/2014/main" id="{8DE1A8B6-877D-4E4E-BE10-1C2769BFD158}"/>
              </a:ext>
            </a:extLst>
          </p:cNvPr>
          <p:cNvSpPr/>
          <p:nvPr/>
        </p:nvSpPr>
        <p:spPr>
          <a:xfrm>
            <a:off x="11226689" y="3929105"/>
            <a:ext cx="51484" cy="6090"/>
          </a:xfrm>
          <a:custGeom>
            <a:avLst/>
            <a:gdLst>
              <a:gd name="connsiteX0" fmla="*/ 0 w 86677"/>
              <a:gd name="connsiteY0" fmla="*/ 0 h 9525"/>
              <a:gd name="connsiteX1" fmla="*/ 86678 w 86677"/>
              <a:gd name="connsiteY1" fmla="*/ 0 h 9525"/>
            </a:gdLst>
            <a:ahLst/>
            <a:cxnLst>
              <a:cxn ang="0">
                <a:pos x="connsiteX0" y="connsiteY0"/>
              </a:cxn>
              <a:cxn ang="0">
                <a:pos x="connsiteX1" y="connsiteY1"/>
              </a:cxn>
            </a:cxnLst>
            <a:rect l="l" t="t" r="r" b="b"/>
            <a:pathLst>
              <a:path w="86677" h="9525">
                <a:moveTo>
                  <a:pt x="0" y="0"/>
                </a:moveTo>
                <a:lnTo>
                  <a:pt x="86678"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49" name="Freeform: Shape 648">
            <a:extLst>
              <a:ext uri="{FF2B5EF4-FFF2-40B4-BE49-F238E27FC236}">
                <a16:creationId xmlns:a16="http://schemas.microsoft.com/office/drawing/2014/main" id="{58FBDC00-999E-4167-88EE-9A8E8F795360}"/>
              </a:ext>
            </a:extLst>
          </p:cNvPr>
          <p:cNvSpPr/>
          <p:nvPr/>
        </p:nvSpPr>
        <p:spPr>
          <a:xfrm>
            <a:off x="8766742" y="3242134"/>
            <a:ext cx="5658" cy="138246"/>
          </a:xfrm>
          <a:custGeom>
            <a:avLst/>
            <a:gdLst>
              <a:gd name="connsiteX0" fmla="*/ 0 w 9525"/>
              <a:gd name="connsiteY0" fmla="*/ 216217 h 216217"/>
              <a:gd name="connsiteX1" fmla="*/ 0 w 9525"/>
              <a:gd name="connsiteY1" fmla="*/ 0 h 216217"/>
            </a:gdLst>
            <a:ahLst/>
            <a:cxnLst>
              <a:cxn ang="0">
                <a:pos x="connsiteX0" y="connsiteY0"/>
              </a:cxn>
              <a:cxn ang="0">
                <a:pos x="connsiteX1" y="connsiteY1"/>
              </a:cxn>
            </a:cxnLst>
            <a:rect l="l" t="t" r="r" b="b"/>
            <a:pathLst>
              <a:path w="9525" h="216217">
                <a:moveTo>
                  <a:pt x="0" y="216217"/>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50" name="Freeform: Shape 649">
            <a:extLst>
              <a:ext uri="{FF2B5EF4-FFF2-40B4-BE49-F238E27FC236}">
                <a16:creationId xmlns:a16="http://schemas.microsoft.com/office/drawing/2014/main" id="{6C34AFB5-CA5A-4EFB-AA38-90EAADA8D1D4}"/>
              </a:ext>
            </a:extLst>
          </p:cNvPr>
          <p:cNvSpPr/>
          <p:nvPr/>
        </p:nvSpPr>
        <p:spPr>
          <a:xfrm>
            <a:off x="10249613" y="3156263"/>
            <a:ext cx="5658" cy="161998"/>
          </a:xfrm>
          <a:custGeom>
            <a:avLst/>
            <a:gdLst>
              <a:gd name="connsiteX0" fmla="*/ 0 w 9525"/>
              <a:gd name="connsiteY0" fmla="*/ 253365 h 253365"/>
              <a:gd name="connsiteX1" fmla="*/ 0 w 9525"/>
              <a:gd name="connsiteY1" fmla="*/ 0 h 253365"/>
            </a:gdLst>
            <a:ahLst/>
            <a:cxnLst>
              <a:cxn ang="0">
                <a:pos x="connsiteX0" y="connsiteY0"/>
              </a:cxn>
              <a:cxn ang="0">
                <a:pos x="connsiteX1" y="connsiteY1"/>
              </a:cxn>
            </a:cxnLst>
            <a:rect l="l" t="t" r="r" b="b"/>
            <a:pathLst>
              <a:path w="9525" h="253365">
                <a:moveTo>
                  <a:pt x="0" y="253365"/>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51" name="Freeform: Shape 650">
            <a:extLst>
              <a:ext uri="{FF2B5EF4-FFF2-40B4-BE49-F238E27FC236}">
                <a16:creationId xmlns:a16="http://schemas.microsoft.com/office/drawing/2014/main" id="{D93E5BCC-626C-4746-80AE-3D9BD442395A}"/>
              </a:ext>
            </a:extLst>
          </p:cNvPr>
          <p:cNvSpPr/>
          <p:nvPr/>
        </p:nvSpPr>
        <p:spPr>
          <a:xfrm>
            <a:off x="10743526" y="3169661"/>
            <a:ext cx="5658" cy="164435"/>
          </a:xfrm>
          <a:custGeom>
            <a:avLst/>
            <a:gdLst>
              <a:gd name="connsiteX0" fmla="*/ 0 w 9525"/>
              <a:gd name="connsiteY0" fmla="*/ 257175 h 257175"/>
              <a:gd name="connsiteX1" fmla="*/ 0 w 9525"/>
              <a:gd name="connsiteY1" fmla="*/ 0 h 257175"/>
            </a:gdLst>
            <a:ahLst/>
            <a:cxnLst>
              <a:cxn ang="0">
                <a:pos x="connsiteX0" y="connsiteY0"/>
              </a:cxn>
              <a:cxn ang="0">
                <a:pos x="connsiteX1" y="connsiteY1"/>
              </a:cxn>
            </a:cxnLst>
            <a:rect l="l" t="t" r="r" b="b"/>
            <a:pathLst>
              <a:path w="9525" h="257175">
                <a:moveTo>
                  <a:pt x="0" y="257175"/>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52" name="Freeform: Shape 651">
            <a:extLst>
              <a:ext uri="{FF2B5EF4-FFF2-40B4-BE49-F238E27FC236}">
                <a16:creationId xmlns:a16="http://schemas.microsoft.com/office/drawing/2014/main" id="{E616D2D7-A2B3-49D2-BE8F-0E9F7D55591F}"/>
              </a:ext>
            </a:extLst>
          </p:cNvPr>
          <p:cNvSpPr/>
          <p:nvPr/>
        </p:nvSpPr>
        <p:spPr>
          <a:xfrm>
            <a:off x="11237439" y="3298163"/>
            <a:ext cx="5658" cy="176006"/>
          </a:xfrm>
          <a:custGeom>
            <a:avLst/>
            <a:gdLst>
              <a:gd name="connsiteX0" fmla="*/ 0 w 9525"/>
              <a:gd name="connsiteY0" fmla="*/ 275273 h 275272"/>
              <a:gd name="connsiteX1" fmla="*/ 0 w 9525"/>
              <a:gd name="connsiteY1" fmla="*/ 0 h 275272"/>
            </a:gdLst>
            <a:ahLst/>
            <a:cxnLst>
              <a:cxn ang="0">
                <a:pos x="connsiteX0" y="connsiteY0"/>
              </a:cxn>
              <a:cxn ang="0">
                <a:pos x="connsiteX1" y="connsiteY1"/>
              </a:cxn>
            </a:cxnLst>
            <a:rect l="l" t="t" r="r" b="b"/>
            <a:pathLst>
              <a:path w="9525" h="275272">
                <a:moveTo>
                  <a:pt x="0" y="275273"/>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53" name="Freeform: Shape 652">
            <a:extLst>
              <a:ext uri="{FF2B5EF4-FFF2-40B4-BE49-F238E27FC236}">
                <a16:creationId xmlns:a16="http://schemas.microsoft.com/office/drawing/2014/main" id="{6F0EF685-3229-49FB-88F8-20634D3963AD}"/>
              </a:ext>
            </a:extLst>
          </p:cNvPr>
          <p:cNvSpPr/>
          <p:nvPr/>
        </p:nvSpPr>
        <p:spPr>
          <a:xfrm>
            <a:off x="8782018" y="3416313"/>
            <a:ext cx="5658" cy="162607"/>
          </a:xfrm>
          <a:custGeom>
            <a:avLst/>
            <a:gdLst>
              <a:gd name="connsiteX0" fmla="*/ 0 w 9525"/>
              <a:gd name="connsiteY0" fmla="*/ 254317 h 254317"/>
              <a:gd name="connsiteX1" fmla="*/ 0 w 9525"/>
              <a:gd name="connsiteY1" fmla="*/ 0 h 254317"/>
            </a:gdLst>
            <a:ahLst/>
            <a:cxnLst>
              <a:cxn ang="0">
                <a:pos x="connsiteX0" y="connsiteY0"/>
              </a:cxn>
              <a:cxn ang="0">
                <a:pos x="connsiteX1" y="connsiteY1"/>
              </a:cxn>
            </a:cxnLst>
            <a:rect l="l" t="t" r="r" b="b"/>
            <a:pathLst>
              <a:path w="9525" h="254317">
                <a:moveTo>
                  <a:pt x="0" y="254317"/>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54" name="Freeform: Shape 653">
            <a:extLst>
              <a:ext uri="{FF2B5EF4-FFF2-40B4-BE49-F238E27FC236}">
                <a16:creationId xmlns:a16="http://schemas.microsoft.com/office/drawing/2014/main" id="{811D48F0-3263-401C-AA16-281D05070C0A}"/>
              </a:ext>
            </a:extLst>
          </p:cNvPr>
          <p:cNvSpPr/>
          <p:nvPr/>
        </p:nvSpPr>
        <p:spPr>
          <a:xfrm>
            <a:off x="9275931" y="3502793"/>
            <a:ext cx="5658" cy="173569"/>
          </a:xfrm>
          <a:custGeom>
            <a:avLst/>
            <a:gdLst>
              <a:gd name="connsiteX0" fmla="*/ 0 w 9525"/>
              <a:gd name="connsiteY0" fmla="*/ 271462 h 271462"/>
              <a:gd name="connsiteX1" fmla="*/ 0 w 9525"/>
              <a:gd name="connsiteY1" fmla="*/ 0 h 271462"/>
            </a:gdLst>
            <a:ahLst/>
            <a:cxnLst>
              <a:cxn ang="0">
                <a:pos x="connsiteX0" y="connsiteY0"/>
              </a:cxn>
              <a:cxn ang="0">
                <a:pos x="connsiteX1" y="connsiteY1"/>
              </a:cxn>
            </a:cxnLst>
            <a:rect l="l" t="t" r="r" b="b"/>
            <a:pathLst>
              <a:path w="9525" h="271462">
                <a:moveTo>
                  <a:pt x="0" y="271462"/>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55" name="Freeform: Shape 654">
            <a:extLst>
              <a:ext uri="{FF2B5EF4-FFF2-40B4-BE49-F238E27FC236}">
                <a16:creationId xmlns:a16="http://schemas.microsoft.com/office/drawing/2014/main" id="{FD8B9FCC-45A4-4248-9D57-A2E80A21E53E}"/>
              </a:ext>
            </a:extLst>
          </p:cNvPr>
          <p:cNvSpPr/>
          <p:nvPr/>
        </p:nvSpPr>
        <p:spPr>
          <a:xfrm>
            <a:off x="9769844" y="3331050"/>
            <a:ext cx="5658" cy="199758"/>
          </a:xfrm>
          <a:custGeom>
            <a:avLst/>
            <a:gdLst>
              <a:gd name="connsiteX0" fmla="*/ 0 w 9525"/>
              <a:gd name="connsiteY0" fmla="*/ 312420 h 312420"/>
              <a:gd name="connsiteX1" fmla="*/ 0 w 9525"/>
              <a:gd name="connsiteY1" fmla="*/ 0 h 312420"/>
            </a:gdLst>
            <a:ahLst/>
            <a:cxnLst>
              <a:cxn ang="0">
                <a:pos x="connsiteX0" y="connsiteY0"/>
              </a:cxn>
              <a:cxn ang="0">
                <a:pos x="connsiteX1" y="connsiteY1"/>
              </a:cxn>
            </a:cxnLst>
            <a:rect l="l" t="t" r="r" b="b"/>
            <a:pathLst>
              <a:path w="9525" h="312420">
                <a:moveTo>
                  <a:pt x="0" y="312420"/>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56" name="Freeform: Shape 655">
            <a:extLst>
              <a:ext uri="{FF2B5EF4-FFF2-40B4-BE49-F238E27FC236}">
                <a16:creationId xmlns:a16="http://schemas.microsoft.com/office/drawing/2014/main" id="{154225DE-6296-433A-A7E7-8B5EAD23D1C0}"/>
              </a:ext>
            </a:extLst>
          </p:cNvPr>
          <p:cNvSpPr/>
          <p:nvPr/>
        </p:nvSpPr>
        <p:spPr>
          <a:xfrm>
            <a:off x="10264323" y="3326788"/>
            <a:ext cx="5658" cy="211938"/>
          </a:xfrm>
          <a:custGeom>
            <a:avLst/>
            <a:gdLst>
              <a:gd name="connsiteX0" fmla="*/ 0 w 9525"/>
              <a:gd name="connsiteY0" fmla="*/ 331470 h 331470"/>
              <a:gd name="connsiteX1" fmla="*/ 0 w 9525"/>
              <a:gd name="connsiteY1" fmla="*/ 0 h 331470"/>
            </a:gdLst>
            <a:ahLst/>
            <a:cxnLst>
              <a:cxn ang="0">
                <a:pos x="connsiteX0" y="connsiteY0"/>
              </a:cxn>
              <a:cxn ang="0">
                <a:pos x="connsiteX1" y="connsiteY1"/>
              </a:cxn>
            </a:cxnLst>
            <a:rect l="l" t="t" r="r" b="b"/>
            <a:pathLst>
              <a:path w="9525" h="331470">
                <a:moveTo>
                  <a:pt x="0" y="331470"/>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57" name="Freeform: Shape 656">
            <a:extLst>
              <a:ext uri="{FF2B5EF4-FFF2-40B4-BE49-F238E27FC236}">
                <a16:creationId xmlns:a16="http://schemas.microsoft.com/office/drawing/2014/main" id="{1C5980E0-9186-4FFA-AF6F-E6328B1AEA24}"/>
              </a:ext>
            </a:extLst>
          </p:cNvPr>
          <p:cNvSpPr/>
          <p:nvPr/>
        </p:nvSpPr>
        <p:spPr>
          <a:xfrm>
            <a:off x="8741283" y="3242134"/>
            <a:ext cx="51484" cy="6090"/>
          </a:xfrm>
          <a:custGeom>
            <a:avLst/>
            <a:gdLst>
              <a:gd name="connsiteX0" fmla="*/ 0 w 86677"/>
              <a:gd name="connsiteY0" fmla="*/ 0 h 9525"/>
              <a:gd name="connsiteX1" fmla="*/ 86678 w 86677"/>
              <a:gd name="connsiteY1" fmla="*/ 0 h 9525"/>
            </a:gdLst>
            <a:ahLst/>
            <a:cxnLst>
              <a:cxn ang="0">
                <a:pos x="connsiteX0" y="connsiteY0"/>
              </a:cxn>
              <a:cxn ang="0">
                <a:pos x="connsiteX1" y="connsiteY1"/>
              </a:cxn>
            </a:cxnLst>
            <a:rect l="l" t="t" r="r" b="b"/>
            <a:pathLst>
              <a:path w="86677" h="9525">
                <a:moveTo>
                  <a:pt x="0" y="0"/>
                </a:moveTo>
                <a:lnTo>
                  <a:pt x="86678"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58" name="Freeform: Shape 657">
            <a:extLst>
              <a:ext uri="{FF2B5EF4-FFF2-40B4-BE49-F238E27FC236}">
                <a16:creationId xmlns:a16="http://schemas.microsoft.com/office/drawing/2014/main" id="{89566A74-ECB6-4241-919D-ED50982DE375}"/>
              </a:ext>
            </a:extLst>
          </p:cNvPr>
          <p:cNvSpPr/>
          <p:nvPr/>
        </p:nvSpPr>
        <p:spPr>
          <a:xfrm>
            <a:off x="9235196" y="3363329"/>
            <a:ext cx="52050" cy="6090"/>
          </a:xfrm>
          <a:custGeom>
            <a:avLst/>
            <a:gdLst>
              <a:gd name="connsiteX0" fmla="*/ 0 w 87630"/>
              <a:gd name="connsiteY0" fmla="*/ 0 h 9525"/>
              <a:gd name="connsiteX1" fmla="*/ 87630 w 87630"/>
              <a:gd name="connsiteY1" fmla="*/ 0 h 9525"/>
            </a:gdLst>
            <a:ahLst/>
            <a:cxnLst>
              <a:cxn ang="0">
                <a:pos x="connsiteX0" y="connsiteY0"/>
              </a:cxn>
              <a:cxn ang="0">
                <a:pos x="connsiteX1" y="connsiteY1"/>
              </a:cxn>
            </a:cxnLst>
            <a:rect l="l" t="t" r="r" b="b"/>
            <a:pathLst>
              <a:path w="87630" h="9525">
                <a:moveTo>
                  <a:pt x="0" y="0"/>
                </a:moveTo>
                <a:lnTo>
                  <a:pt x="8763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59" name="Freeform: Shape 658">
            <a:extLst>
              <a:ext uri="{FF2B5EF4-FFF2-40B4-BE49-F238E27FC236}">
                <a16:creationId xmlns:a16="http://schemas.microsoft.com/office/drawing/2014/main" id="{C32E16E5-12B1-4C9E-8D9B-4FD23B485DB9}"/>
              </a:ext>
            </a:extLst>
          </p:cNvPr>
          <p:cNvSpPr/>
          <p:nvPr/>
        </p:nvSpPr>
        <p:spPr>
          <a:xfrm>
            <a:off x="10223588" y="3156263"/>
            <a:ext cx="51484" cy="6090"/>
          </a:xfrm>
          <a:custGeom>
            <a:avLst/>
            <a:gdLst>
              <a:gd name="connsiteX0" fmla="*/ 0 w 86677"/>
              <a:gd name="connsiteY0" fmla="*/ 0 h 9525"/>
              <a:gd name="connsiteX1" fmla="*/ 86677 w 86677"/>
              <a:gd name="connsiteY1" fmla="*/ 0 h 9525"/>
            </a:gdLst>
            <a:ahLst/>
            <a:cxnLst>
              <a:cxn ang="0">
                <a:pos x="connsiteX0" y="connsiteY0"/>
              </a:cxn>
              <a:cxn ang="0">
                <a:pos x="connsiteX1" y="connsiteY1"/>
              </a:cxn>
            </a:cxnLst>
            <a:rect l="l" t="t" r="r" b="b"/>
            <a:pathLst>
              <a:path w="86677" h="9525">
                <a:moveTo>
                  <a:pt x="0" y="0"/>
                </a:moveTo>
                <a:lnTo>
                  <a:pt x="86677"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60" name="Freeform: Shape 659">
            <a:extLst>
              <a:ext uri="{FF2B5EF4-FFF2-40B4-BE49-F238E27FC236}">
                <a16:creationId xmlns:a16="http://schemas.microsoft.com/office/drawing/2014/main" id="{7E590B41-79C0-4421-BBC0-25ED701CD6D1}"/>
              </a:ext>
            </a:extLst>
          </p:cNvPr>
          <p:cNvSpPr/>
          <p:nvPr/>
        </p:nvSpPr>
        <p:spPr>
          <a:xfrm>
            <a:off x="10717500" y="3169661"/>
            <a:ext cx="52050" cy="6090"/>
          </a:xfrm>
          <a:custGeom>
            <a:avLst/>
            <a:gdLst>
              <a:gd name="connsiteX0" fmla="*/ 0 w 87629"/>
              <a:gd name="connsiteY0" fmla="*/ 0 h 9525"/>
              <a:gd name="connsiteX1" fmla="*/ 87630 w 87629"/>
              <a:gd name="connsiteY1" fmla="*/ 0 h 9525"/>
            </a:gdLst>
            <a:ahLst/>
            <a:cxnLst>
              <a:cxn ang="0">
                <a:pos x="connsiteX0" y="connsiteY0"/>
              </a:cxn>
              <a:cxn ang="0">
                <a:pos x="connsiteX1" y="connsiteY1"/>
              </a:cxn>
            </a:cxnLst>
            <a:rect l="l" t="t" r="r" b="b"/>
            <a:pathLst>
              <a:path w="87629" h="9525">
                <a:moveTo>
                  <a:pt x="0" y="0"/>
                </a:moveTo>
                <a:lnTo>
                  <a:pt x="8763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61" name="Freeform: Shape 660">
            <a:extLst>
              <a:ext uri="{FF2B5EF4-FFF2-40B4-BE49-F238E27FC236}">
                <a16:creationId xmlns:a16="http://schemas.microsoft.com/office/drawing/2014/main" id="{065A3DDB-3BB8-412D-B8C9-95768EF465F5}"/>
              </a:ext>
            </a:extLst>
          </p:cNvPr>
          <p:cNvSpPr/>
          <p:nvPr/>
        </p:nvSpPr>
        <p:spPr>
          <a:xfrm>
            <a:off x="11211414" y="3298163"/>
            <a:ext cx="52050" cy="6090"/>
          </a:xfrm>
          <a:custGeom>
            <a:avLst/>
            <a:gdLst>
              <a:gd name="connsiteX0" fmla="*/ 0 w 87630"/>
              <a:gd name="connsiteY0" fmla="*/ 0 h 9525"/>
              <a:gd name="connsiteX1" fmla="*/ 87630 w 87630"/>
              <a:gd name="connsiteY1" fmla="*/ 0 h 9525"/>
            </a:gdLst>
            <a:ahLst/>
            <a:cxnLst>
              <a:cxn ang="0">
                <a:pos x="connsiteX0" y="connsiteY0"/>
              </a:cxn>
              <a:cxn ang="0">
                <a:pos x="connsiteX1" y="connsiteY1"/>
              </a:cxn>
            </a:cxnLst>
            <a:rect l="l" t="t" r="r" b="b"/>
            <a:pathLst>
              <a:path w="87630" h="9525">
                <a:moveTo>
                  <a:pt x="0" y="0"/>
                </a:moveTo>
                <a:lnTo>
                  <a:pt x="8763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62" name="Freeform: Shape 661">
            <a:extLst>
              <a:ext uri="{FF2B5EF4-FFF2-40B4-BE49-F238E27FC236}">
                <a16:creationId xmlns:a16="http://schemas.microsoft.com/office/drawing/2014/main" id="{C756BC67-E79A-4781-9C0A-92F656CAA7CB}"/>
              </a:ext>
            </a:extLst>
          </p:cNvPr>
          <p:cNvSpPr/>
          <p:nvPr/>
        </p:nvSpPr>
        <p:spPr>
          <a:xfrm>
            <a:off x="8755993" y="3416313"/>
            <a:ext cx="51484" cy="6090"/>
          </a:xfrm>
          <a:custGeom>
            <a:avLst/>
            <a:gdLst>
              <a:gd name="connsiteX0" fmla="*/ 0 w 86677"/>
              <a:gd name="connsiteY0" fmla="*/ 0 h 9525"/>
              <a:gd name="connsiteX1" fmla="*/ 86678 w 86677"/>
              <a:gd name="connsiteY1" fmla="*/ 0 h 9525"/>
            </a:gdLst>
            <a:ahLst/>
            <a:cxnLst>
              <a:cxn ang="0">
                <a:pos x="connsiteX0" y="connsiteY0"/>
              </a:cxn>
              <a:cxn ang="0">
                <a:pos x="connsiteX1" y="connsiteY1"/>
              </a:cxn>
            </a:cxnLst>
            <a:rect l="l" t="t" r="r" b="b"/>
            <a:pathLst>
              <a:path w="86677" h="9525">
                <a:moveTo>
                  <a:pt x="0" y="0"/>
                </a:moveTo>
                <a:lnTo>
                  <a:pt x="86678"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63" name="Freeform: Shape 662">
            <a:extLst>
              <a:ext uri="{FF2B5EF4-FFF2-40B4-BE49-F238E27FC236}">
                <a16:creationId xmlns:a16="http://schemas.microsoft.com/office/drawing/2014/main" id="{4BD87DEE-0CF8-41E6-A581-398892D2001E}"/>
              </a:ext>
            </a:extLst>
          </p:cNvPr>
          <p:cNvSpPr/>
          <p:nvPr/>
        </p:nvSpPr>
        <p:spPr>
          <a:xfrm>
            <a:off x="9249906" y="3502793"/>
            <a:ext cx="52050" cy="6090"/>
          </a:xfrm>
          <a:custGeom>
            <a:avLst/>
            <a:gdLst>
              <a:gd name="connsiteX0" fmla="*/ 0 w 87630"/>
              <a:gd name="connsiteY0" fmla="*/ 0 h 9525"/>
              <a:gd name="connsiteX1" fmla="*/ 87630 w 87630"/>
              <a:gd name="connsiteY1" fmla="*/ 0 h 9525"/>
            </a:gdLst>
            <a:ahLst/>
            <a:cxnLst>
              <a:cxn ang="0">
                <a:pos x="connsiteX0" y="connsiteY0"/>
              </a:cxn>
              <a:cxn ang="0">
                <a:pos x="connsiteX1" y="connsiteY1"/>
              </a:cxn>
            </a:cxnLst>
            <a:rect l="l" t="t" r="r" b="b"/>
            <a:pathLst>
              <a:path w="87630" h="9525">
                <a:moveTo>
                  <a:pt x="0" y="0"/>
                </a:moveTo>
                <a:lnTo>
                  <a:pt x="8763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64" name="Freeform: Shape 663">
            <a:extLst>
              <a:ext uri="{FF2B5EF4-FFF2-40B4-BE49-F238E27FC236}">
                <a16:creationId xmlns:a16="http://schemas.microsoft.com/office/drawing/2014/main" id="{B74EE007-A9D6-4858-AF5B-9CAAE73F9093}"/>
              </a:ext>
            </a:extLst>
          </p:cNvPr>
          <p:cNvSpPr/>
          <p:nvPr/>
        </p:nvSpPr>
        <p:spPr>
          <a:xfrm>
            <a:off x="9744384" y="3331050"/>
            <a:ext cx="51484" cy="6090"/>
          </a:xfrm>
          <a:custGeom>
            <a:avLst/>
            <a:gdLst>
              <a:gd name="connsiteX0" fmla="*/ 0 w 86677"/>
              <a:gd name="connsiteY0" fmla="*/ 0 h 9525"/>
              <a:gd name="connsiteX1" fmla="*/ 86677 w 86677"/>
              <a:gd name="connsiteY1" fmla="*/ 0 h 9525"/>
            </a:gdLst>
            <a:ahLst/>
            <a:cxnLst>
              <a:cxn ang="0">
                <a:pos x="connsiteX0" y="connsiteY0"/>
              </a:cxn>
              <a:cxn ang="0">
                <a:pos x="connsiteX1" y="connsiteY1"/>
              </a:cxn>
            </a:cxnLst>
            <a:rect l="l" t="t" r="r" b="b"/>
            <a:pathLst>
              <a:path w="86677" h="9525">
                <a:moveTo>
                  <a:pt x="0" y="0"/>
                </a:moveTo>
                <a:lnTo>
                  <a:pt x="86677"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65" name="Freeform: Shape 664">
            <a:extLst>
              <a:ext uri="{FF2B5EF4-FFF2-40B4-BE49-F238E27FC236}">
                <a16:creationId xmlns:a16="http://schemas.microsoft.com/office/drawing/2014/main" id="{B0270597-9F13-412D-82FF-963C9EEC29F5}"/>
              </a:ext>
            </a:extLst>
          </p:cNvPr>
          <p:cNvSpPr/>
          <p:nvPr/>
        </p:nvSpPr>
        <p:spPr>
          <a:xfrm>
            <a:off x="10238298" y="3326788"/>
            <a:ext cx="52050" cy="6090"/>
          </a:xfrm>
          <a:custGeom>
            <a:avLst/>
            <a:gdLst>
              <a:gd name="connsiteX0" fmla="*/ 0 w 87630"/>
              <a:gd name="connsiteY0" fmla="*/ 0 h 9525"/>
              <a:gd name="connsiteX1" fmla="*/ 87630 w 87630"/>
              <a:gd name="connsiteY1" fmla="*/ 0 h 9525"/>
            </a:gdLst>
            <a:ahLst/>
            <a:cxnLst>
              <a:cxn ang="0">
                <a:pos x="connsiteX0" y="connsiteY0"/>
              </a:cxn>
              <a:cxn ang="0">
                <a:pos x="connsiteX1" y="connsiteY1"/>
              </a:cxn>
            </a:cxnLst>
            <a:rect l="l" t="t" r="r" b="b"/>
            <a:pathLst>
              <a:path w="87630" h="9525">
                <a:moveTo>
                  <a:pt x="0" y="0"/>
                </a:moveTo>
                <a:lnTo>
                  <a:pt x="8763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66" name="Freeform: Shape 665">
            <a:extLst>
              <a:ext uri="{FF2B5EF4-FFF2-40B4-BE49-F238E27FC236}">
                <a16:creationId xmlns:a16="http://schemas.microsoft.com/office/drawing/2014/main" id="{258EC09C-B313-4E11-94B2-96A04CB1CB6E}"/>
              </a:ext>
            </a:extLst>
          </p:cNvPr>
          <p:cNvSpPr/>
          <p:nvPr/>
        </p:nvSpPr>
        <p:spPr>
          <a:xfrm>
            <a:off x="8766742" y="3380381"/>
            <a:ext cx="5658" cy="138246"/>
          </a:xfrm>
          <a:custGeom>
            <a:avLst/>
            <a:gdLst>
              <a:gd name="connsiteX0" fmla="*/ 0 w 9525"/>
              <a:gd name="connsiteY0" fmla="*/ 0 h 216217"/>
              <a:gd name="connsiteX1" fmla="*/ 0 w 9525"/>
              <a:gd name="connsiteY1" fmla="*/ 216218 h 216217"/>
            </a:gdLst>
            <a:ahLst/>
            <a:cxnLst>
              <a:cxn ang="0">
                <a:pos x="connsiteX0" y="connsiteY0"/>
              </a:cxn>
              <a:cxn ang="0">
                <a:pos x="connsiteX1" y="connsiteY1"/>
              </a:cxn>
            </a:cxnLst>
            <a:rect l="l" t="t" r="r" b="b"/>
            <a:pathLst>
              <a:path w="9525" h="216217">
                <a:moveTo>
                  <a:pt x="0" y="0"/>
                </a:moveTo>
                <a:lnTo>
                  <a:pt x="0" y="216218"/>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67" name="Freeform: Shape 666">
            <a:extLst>
              <a:ext uri="{FF2B5EF4-FFF2-40B4-BE49-F238E27FC236}">
                <a16:creationId xmlns:a16="http://schemas.microsoft.com/office/drawing/2014/main" id="{D8B607C1-ABFE-4557-B606-51ED35456580}"/>
              </a:ext>
            </a:extLst>
          </p:cNvPr>
          <p:cNvSpPr/>
          <p:nvPr/>
        </p:nvSpPr>
        <p:spPr>
          <a:xfrm>
            <a:off x="9755134" y="3255532"/>
            <a:ext cx="5658" cy="162607"/>
          </a:xfrm>
          <a:custGeom>
            <a:avLst/>
            <a:gdLst>
              <a:gd name="connsiteX0" fmla="*/ 0 w 9525"/>
              <a:gd name="connsiteY0" fmla="*/ 0 h 254317"/>
              <a:gd name="connsiteX1" fmla="*/ 0 w 9525"/>
              <a:gd name="connsiteY1" fmla="*/ 254318 h 254317"/>
            </a:gdLst>
            <a:ahLst/>
            <a:cxnLst>
              <a:cxn ang="0">
                <a:pos x="connsiteX0" y="connsiteY0"/>
              </a:cxn>
              <a:cxn ang="0">
                <a:pos x="connsiteX1" y="connsiteY1"/>
              </a:cxn>
            </a:cxnLst>
            <a:rect l="l" t="t" r="r" b="b"/>
            <a:pathLst>
              <a:path w="9525" h="254317">
                <a:moveTo>
                  <a:pt x="0" y="0"/>
                </a:moveTo>
                <a:lnTo>
                  <a:pt x="0" y="254318"/>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68" name="Freeform: Shape 667">
            <a:extLst>
              <a:ext uri="{FF2B5EF4-FFF2-40B4-BE49-F238E27FC236}">
                <a16:creationId xmlns:a16="http://schemas.microsoft.com/office/drawing/2014/main" id="{21F67FFE-F27B-4B2F-B0F8-0F87502BA02B}"/>
              </a:ext>
            </a:extLst>
          </p:cNvPr>
          <p:cNvSpPr/>
          <p:nvPr/>
        </p:nvSpPr>
        <p:spPr>
          <a:xfrm>
            <a:off x="10249613" y="3318261"/>
            <a:ext cx="5658" cy="162607"/>
          </a:xfrm>
          <a:custGeom>
            <a:avLst/>
            <a:gdLst>
              <a:gd name="connsiteX0" fmla="*/ 0 w 9525"/>
              <a:gd name="connsiteY0" fmla="*/ 0 h 254317"/>
              <a:gd name="connsiteX1" fmla="*/ 0 w 9525"/>
              <a:gd name="connsiteY1" fmla="*/ 254317 h 254317"/>
            </a:gdLst>
            <a:ahLst/>
            <a:cxnLst>
              <a:cxn ang="0">
                <a:pos x="connsiteX0" y="connsiteY0"/>
              </a:cxn>
              <a:cxn ang="0">
                <a:pos x="connsiteX1" y="connsiteY1"/>
              </a:cxn>
            </a:cxnLst>
            <a:rect l="l" t="t" r="r" b="b"/>
            <a:pathLst>
              <a:path w="9525" h="254317">
                <a:moveTo>
                  <a:pt x="0" y="0"/>
                </a:moveTo>
                <a:lnTo>
                  <a:pt x="0" y="254317"/>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69" name="Freeform: Shape 668">
            <a:extLst>
              <a:ext uri="{FF2B5EF4-FFF2-40B4-BE49-F238E27FC236}">
                <a16:creationId xmlns:a16="http://schemas.microsoft.com/office/drawing/2014/main" id="{604D89D6-BDC4-4AAF-8347-7DAEE2B87E1A}"/>
              </a:ext>
            </a:extLst>
          </p:cNvPr>
          <p:cNvSpPr/>
          <p:nvPr/>
        </p:nvSpPr>
        <p:spPr>
          <a:xfrm>
            <a:off x="10743526" y="3334096"/>
            <a:ext cx="5658" cy="163825"/>
          </a:xfrm>
          <a:custGeom>
            <a:avLst/>
            <a:gdLst>
              <a:gd name="connsiteX0" fmla="*/ 0 w 9525"/>
              <a:gd name="connsiteY0" fmla="*/ 0 h 256222"/>
              <a:gd name="connsiteX1" fmla="*/ 0 w 9525"/>
              <a:gd name="connsiteY1" fmla="*/ 256223 h 256222"/>
            </a:gdLst>
            <a:ahLst/>
            <a:cxnLst>
              <a:cxn ang="0">
                <a:pos x="connsiteX0" y="connsiteY0"/>
              </a:cxn>
              <a:cxn ang="0">
                <a:pos x="connsiteX1" y="connsiteY1"/>
              </a:cxn>
            </a:cxnLst>
            <a:rect l="l" t="t" r="r" b="b"/>
            <a:pathLst>
              <a:path w="9525" h="256222">
                <a:moveTo>
                  <a:pt x="0" y="0"/>
                </a:moveTo>
                <a:lnTo>
                  <a:pt x="0" y="256223"/>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70" name="Freeform: Shape 669">
            <a:extLst>
              <a:ext uri="{FF2B5EF4-FFF2-40B4-BE49-F238E27FC236}">
                <a16:creationId xmlns:a16="http://schemas.microsoft.com/office/drawing/2014/main" id="{DFB000EA-E5BB-449E-BB88-4EC1893A4B0A}"/>
              </a:ext>
            </a:extLst>
          </p:cNvPr>
          <p:cNvSpPr/>
          <p:nvPr/>
        </p:nvSpPr>
        <p:spPr>
          <a:xfrm>
            <a:off x="8782018" y="3578920"/>
            <a:ext cx="5658" cy="162607"/>
          </a:xfrm>
          <a:custGeom>
            <a:avLst/>
            <a:gdLst>
              <a:gd name="connsiteX0" fmla="*/ 0 w 9525"/>
              <a:gd name="connsiteY0" fmla="*/ 0 h 254317"/>
              <a:gd name="connsiteX1" fmla="*/ 0 w 9525"/>
              <a:gd name="connsiteY1" fmla="*/ 254317 h 254317"/>
            </a:gdLst>
            <a:ahLst/>
            <a:cxnLst>
              <a:cxn ang="0">
                <a:pos x="connsiteX0" y="connsiteY0"/>
              </a:cxn>
              <a:cxn ang="0">
                <a:pos x="connsiteX1" y="connsiteY1"/>
              </a:cxn>
            </a:cxnLst>
            <a:rect l="l" t="t" r="r" b="b"/>
            <a:pathLst>
              <a:path w="9525" h="254317">
                <a:moveTo>
                  <a:pt x="0" y="0"/>
                </a:moveTo>
                <a:lnTo>
                  <a:pt x="0" y="254317"/>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71" name="Freeform: Shape 670">
            <a:extLst>
              <a:ext uri="{FF2B5EF4-FFF2-40B4-BE49-F238E27FC236}">
                <a16:creationId xmlns:a16="http://schemas.microsoft.com/office/drawing/2014/main" id="{4F99C498-41B4-40DC-8001-4840B8D6C620}"/>
              </a:ext>
            </a:extLst>
          </p:cNvPr>
          <p:cNvSpPr/>
          <p:nvPr/>
        </p:nvSpPr>
        <p:spPr>
          <a:xfrm>
            <a:off x="9275931" y="3676363"/>
            <a:ext cx="5658" cy="172960"/>
          </a:xfrm>
          <a:custGeom>
            <a:avLst/>
            <a:gdLst>
              <a:gd name="connsiteX0" fmla="*/ 0 w 9525"/>
              <a:gd name="connsiteY0" fmla="*/ 0 h 270509"/>
              <a:gd name="connsiteX1" fmla="*/ 0 w 9525"/>
              <a:gd name="connsiteY1" fmla="*/ 270510 h 270509"/>
            </a:gdLst>
            <a:ahLst/>
            <a:cxnLst>
              <a:cxn ang="0">
                <a:pos x="connsiteX0" y="connsiteY0"/>
              </a:cxn>
              <a:cxn ang="0">
                <a:pos x="connsiteX1" y="connsiteY1"/>
              </a:cxn>
            </a:cxnLst>
            <a:rect l="l" t="t" r="r" b="b"/>
            <a:pathLst>
              <a:path w="9525" h="270509">
                <a:moveTo>
                  <a:pt x="0" y="0"/>
                </a:moveTo>
                <a:lnTo>
                  <a:pt x="0" y="27051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72" name="Freeform: Shape 671">
            <a:extLst>
              <a:ext uri="{FF2B5EF4-FFF2-40B4-BE49-F238E27FC236}">
                <a16:creationId xmlns:a16="http://schemas.microsoft.com/office/drawing/2014/main" id="{9680BFA8-D0D8-4F88-8243-79EB0EC2C1AD}"/>
              </a:ext>
            </a:extLst>
          </p:cNvPr>
          <p:cNvSpPr/>
          <p:nvPr/>
        </p:nvSpPr>
        <p:spPr>
          <a:xfrm>
            <a:off x="9769844" y="3530808"/>
            <a:ext cx="5658" cy="199148"/>
          </a:xfrm>
          <a:custGeom>
            <a:avLst/>
            <a:gdLst>
              <a:gd name="connsiteX0" fmla="*/ 0 w 9525"/>
              <a:gd name="connsiteY0" fmla="*/ 0 h 311467"/>
              <a:gd name="connsiteX1" fmla="*/ 0 w 9525"/>
              <a:gd name="connsiteY1" fmla="*/ 311468 h 311467"/>
            </a:gdLst>
            <a:ahLst/>
            <a:cxnLst>
              <a:cxn ang="0">
                <a:pos x="connsiteX0" y="connsiteY0"/>
              </a:cxn>
              <a:cxn ang="0">
                <a:pos x="connsiteX1" y="connsiteY1"/>
              </a:cxn>
            </a:cxnLst>
            <a:rect l="l" t="t" r="r" b="b"/>
            <a:pathLst>
              <a:path w="9525" h="311467">
                <a:moveTo>
                  <a:pt x="0" y="0"/>
                </a:moveTo>
                <a:lnTo>
                  <a:pt x="0" y="311468"/>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73" name="Freeform: Shape 672">
            <a:extLst>
              <a:ext uri="{FF2B5EF4-FFF2-40B4-BE49-F238E27FC236}">
                <a16:creationId xmlns:a16="http://schemas.microsoft.com/office/drawing/2014/main" id="{C346D22B-7925-4D85-BF3D-1715A1319B3D}"/>
              </a:ext>
            </a:extLst>
          </p:cNvPr>
          <p:cNvSpPr/>
          <p:nvPr/>
        </p:nvSpPr>
        <p:spPr>
          <a:xfrm>
            <a:off x="10264323" y="3538725"/>
            <a:ext cx="5658" cy="211329"/>
          </a:xfrm>
          <a:custGeom>
            <a:avLst/>
            <a:gdLst>
              <a:gd name="connsiteX0" fmla="*/ 0 w 9525"/>
              <a:gd name="connsiteY0" fmla="*/ 0 h 330517"/>
              <a:gd name="connsiteX1" fmla="*/ 0 w 9525"/>
              <a:gd name="connsiteY1" fmla="*/ 330518 h 330517"/>
            </a:gdLst>
            <a:ahLst/>
            <a:cxnLst>
              <a:cxn ang="0">
                <a:pos x="connsiteX0" y="connsiteY0"/>
              </a:cxn>
              <a:cxn ang="0">
                <a:pos x="connsiteX1" y="connsiteY1"/>
              </a:cxn>
            </a:cxnLst>
            <a:rect l="l" t="t" r="r" b="b"/>
            <a:pathLst>
              <a:path w="9525" h="330517">
                <a:moveTo>
                  <a:pt x="0" y="0"/>
                </a:moveTo>
                <a:lnTo>
                  <a:pt x="0" y="330518"/>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74" name="Freeform: Shape 673">
            <a:extLst>
              <a:ext uri="{FF2B5EF4-FFF2-40B4-BE49-F238E27FC236}">
                <a16:creationId xmlns:a16="http://schemas.microsoft.com/office/drawing/2014/main" id="{90FB0369-C52D-4FEC-B49E-888DFAB12AF5}"/>
              </a:ext>
            </a:extLst>
          </p:cNvPr>
          <p:cNvSpPr/>
          <p:nvPr/>
        </p:nvSpPr>
        <p:spPr>
          <a:xfrm>
            <a:off x="10758236" y="3499748"/>
            <a:ext cx="5658" cy="228990"/>
          </a:xfrm>
          <a:custGeom>
            <a:avLst/>
            <a:gdLst>
              <a:gd name="connsiteX0" fmla="*/ 0 w 9525"/>
              <a:gd name="connsiteY0" fmla="*/ 0 h 358140"/>
              <a:gd name="connsiteX1" fmla="*/ 0 w 9525"/>
              <a:gd name="connsiteY1" fmla="*/ 358140 h 358140"/>
            </a:gdLst>
            <a:ahLst/>
            <a:cxnLst>
              <a:cxn ang="0">
                <a:pos x="connsiteX0" y="connsiteY0"/>
              </a:cxn>
              <a:cxn ang="0">
                <a:pos x="connsiteX1" y="connsiteY1"/>
              </a:cxn>
            </a:cxnLst>
            <a:rect l="l" t="t" r="r" b="b"/>
            <a:pathLst>
              <a:path w="9525" h="358140">
                <a:moveTo>
                  <a:pt x="0" y="0"/>
                </a:moveTo>
                <a:lnTo>
                  <a:pt x="0" y="35814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75" name="Freeform: Shape 674">
            <a:extLst>
              <a:ext uri="{FF2B5EF4-FFF2-40B4-BE49-F238E27FC236}">
                <a16:creationId xmlns:a16="http://schemas.microsoft.com/office/drawing/2014/main" id="{4EE19BD3-349B-43D3-88B5-212E4790FFFC}"/>
              </a:ext>
            </a:extLst>
          </p:cNvPr>
          <p:cNvSpPr/>
          <p:nvPr/>
        </p:nvSpPr>
        <p:spPr>
          <a:xfrm>
            <a:off x="8741283" y="3518628"/>
            <a:ext cx="51484" cy="6090"/>
          </a:xfrm>
          <a:custGeom>
            <a:avLst/>
            <a:gdLst>
              <a:gd name="connsiteX0" fmla="*/ 0 w 86677"/>
              <a:gd name="connsiteY0" fmla="*/ 0 h 9525"/>
              <a:gd name="connsiteX1" fmla="*/ 86678 w 86677"/>
              <a:gd name="connsiteY1" fmla="*/ 0 h 9525"/>
            </a:gdLst>
            <a:ahLst/>
            <a:cxnLst>
              <a:cxn ang="0">
                <a:pos x="connsiteX0" y="connsiteY0"/>
              </a:cxn>
              <a:cxn ang="0">
                <a:pos x="connsiteX1" y="connsiteY1"/>
              </a:cxn>
            </a:cxnLst>
            <a:rect l="l" t="t" r="r" b="b"/>
            <a:pathLst>
              <a:path w="86677" h="9525">
                <a:moveTo>
                  <a:pt x="0" y="0"/>
                </a:moveTo>
                <a:lnTo>
                  <a:pt x="86678"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76" name="Freeform: Shape 675">
            <a:extLst>
              <a:ext uri="{FF2B5EF4-FFF2-40B4-BE49-F238E27FC236}">
                <a16:creationId xmlns:a16="http://schemas.microsoft.com/office/drawing/2014/main" id="{C1E97879-8F2A-40B9-A612-1267E16273CA}"/>
              </a:ext>
            </a:extLst>
          </p:cNvPr>
          <p:cNvSpPr/>
          <p:nvPr/>
        </p:nvSpPr>
        <p:spPr>
          <a:xfrm>
            <a:off x="9729109" y="3418140"/>
            <a:ext cx="52050" cy="6090"/>
          </a:xfrm>
          <a:custGeom>
            <a:avLst/>
            <a:gdLst>
              <a:gd name="connsiteX0" fmla="*/ 0 w 87629"/>
              <a:gd name="connsiteY0" fmla="*/ 0 h 9525"/>
              <a:gd name="connsiteX1" fmla="*/ 87630 w 87629"/>
              <a:gd name="connsiteY1" fmla="*/ 0 h 9525"/>
            </a:gdLst>
            <a:ahLst/>
            <a:cxnLst>
              <a:cxn ang="0">
                <a:pos x="connsiteX0" y="connsiteY0"/>
              </a:cxn>
              <a:cxn ang="0">
                <a:pos x="connsiteX1" y="connsiteY1"/>
              </a:cxn>
            </a:cxnLst>
            <a:rect l="l" t="t" r="r" b="b"/>
            <a:pathLst>
              <a:path w="87629" h="9525">
                <a:moveTo>
                  <a:pt x="0" y="0"/>
                </a:moveTo>
                <a:lnTo>
                  <a:pt x="8763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77" name="Freeform: Shape 676">
            <a:extLst>
              <a:ext uri="{FF2B5EF4-FFF2-40B4-BE49-F238E27FC236}">
                <a16:creationId xmlns:a16="http://schemas.microsoft.com/office/drawing/2014/main" id="{CAA0EAB9-E5D2-4D0E-B8D7-FCEC8BF745CC}"/>
              </a:ext>
            </a:extLst>
          </p:cNvPr>
          <p:cNvSpPr/>
          <p:nvPr/>
        </p:nvSpPr>
        <p:spPr>
          <a:xfrm>
            <a:off x="10223588" y="3480868"/>
            <a:ext cx="51484" cy="6090"/>
          </a:xfrm>
          <a:custGeom>
            <a:avLst/>
            <a:gdLst>
              <a:gd name="connsiteX0" fmla="*/ 0 w 86677"/>
              <a:gd name="connsiteY0" fmla="*/ 0 h 9525"/>
              <a:gd name="connsiteX1" fmla="*/ 86677 w 86677"/>
              <a:gd name="connsiteY1" fmla="*/ 0 h 9525"/>
            </a:gdLst>
            <a:ahLst/>
            <a:cxnLst>
              <a:cxn ang="0">
                <a:pos x="connsiteX0" y="connsiteY0"/>
              </a:cxn>
              <a:cxn ang="0">
                <a:pos x="connsiteX1" y="connsiteY1"/>
              </a:cxn>
            </a:cxnLst>
            <a:rect l="l" t="t" r="r" b="b"/>
            <a:pathLst>
              <a:path w="86677" h="9525">
                <a:moveTo>
                  <a:pt x="0" y="0"/>
                </a:moveTo>
                <a:lnTo>
                  <a:pt x="86677"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78" name="Freeform: Shape 677">
            <a:extLst>
              <a:ext uri="{FF2B5EF4-FFF2-40B4-BE49-F238E27FC236}">
                <a16:creationId xmlns:a16="http://schemas.microsoft.com/office/drawing/2014/main" id="{ED4FB99B-38CC-4D2B-815A-388C50CFDE50}"/>
              </a:ext>
            </a:extLst>
          </p:cNvPr>
          <p:cNvSpPr/>
          <p:nvPr/>
        </p:nvSpPr>
        <p:spPr>
          <a:xfrm>
            <a:off x="10717500" y="3497921"/>
            <a:ext cx="52050" cy="6090"/>
          </a:xfrm>
          <a:custGeom>
            <a:avLst/>
            <a:gdLst>
              <a:gd name="connsiteX0" fmla="*/ 0 w 87629"/>
              <a:gd name="connsiteY0" fmla="*/ 0 h 9525"/>
              <a:gd name="connsiteX1" fmla="*/ 87630 w 87629"/>
              <a:gd name="connsiteY1" fmla="*/ 0 h 9525"/>
            </a:gdLst>
            <a:ahLst/>
            <a:cxnLst>
              <a:cxn ang="0">
                <a:pos x="connsiteX0" y="connsiteY0"/>
              </a:cxn>
              <a:cxn ang="0">
                <a:pos x="connsiteX1" y="connsiteY1"/>
              </a:cxn>
            </a:cxnLst>
            <a:rect l="l" t="t" r="r" b="b"/>
            <a:pathLst>
              <a:path w="87629" h="9525">
                <a:moveTo>
                  <a:pt x="0" y="0"/>
                </a:moveTo>
                <a:lnTo>
                  <a:pt x="8763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79" name="Freeform: Shape 678">
            <a:extLst>
              <a:ext uri="{FF2B5EF4-FFF2-40B4-BE49-F238E27FC236}">
                <a16:creationId xmlns:a16="http://schemas.microsoft.com/office/drawing/2014/main" id="{E8EF93E8-BCF4-4EC1-94D4-8FB9052D53C0}"/>
              </a:ext>
            </a:extLst>
          </p:cNvPr>
          <p:cNvSpPr/>
          <p:nvPr/>
        </p:nvSpPr>
        <p:spPr>
          <a:xfrm>
            <a:off x="8755993" y="3741528"/>
            <a:ext cx="51484" cy="6090"/>
          </a:xfrm>
          <a:custGeom>
            <a:avLst/>
            <a:gdLst>
              <a:gd name="connsiteX0" fmla="*/ 0 w 86677"/>
              <a:gd name="connsiteY0" fmla="*/ 0 h 9525"/>
              <a:gd name="connsiteX1" fmla="*/ 86678 w 86677"/>
              <a:gd name="connsiteY1" fmla="*/ 0 h 9525"/>
            </a:gdLst>
            <a:ahLst/>
            <a:cxnLst>
              <a:cxn ang="0">
                <a:pos x="connsiteX0" y="connsiteY0"/>
              </a:cxn>
              <a:cxn ang="0">
                <a:pos x="connsiteX1" y="connsiteY1"/>
              </a:cxn>
            </a:cxnLst>
            <a:rect l="l" t="t" r="r" b="b"/>
            <a:pathLst>
              <a:path w="86677" h="9525">
                <a:moveTo>
                  <a:pt x="0" y="0"/>
                </a:moveTo>
                <a:lnTo>
                  <a:pt x="86678"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80" name="Freeform: Shape 679">
            <a:extLst>
              <a:ext uri="{FF2B5EF4-FFF2-40B4-BE49-F238E27FC236}">
                <a16:creationId xmlns:a16="http://schemas.microsoft.com/office/drawing/2014/main" id="{E1CD2C6F-37AB-4F75-8DBF-0A924EE96F5F}"/>
              </a:ext>
            </a:extLst>
          </p:cNvPr>
          <p:cNvSpPr/>
          <p:nvPr/>
        </p:nvSpPr>
        <p:spPr>
          <a:xfrm>
            <a:off x="9249906" y="3849324"/>
            <a:ext cx="52050" cy="6090"/>
          </a:xfrm>
          <a:custGeom>
            <a:avLst/>
            <a:gdLst>
              <a:gd name="connsiteX0" fmla="*/ 0 w 87630"/>
              <a:gd name="connsiteY0" fmla="*/ 0 h 9525"/>
              <a:gd name="connsiteX1" fmla="*/ 87630 w 87630"/>
              <a:gd name="connsiteY1" fmla="*/ 0 h 9525"/>
            </a:gdLst>
            <a:ahLst/>
            <a:cxnLst>
              <a:cxn ang="0">
                <a:pos x="connsiteX0" y="connsiteY0"/>
              </a:cxn>
              <a:cxn ang="0">
                <a:pos x="connsiteX1" y="connsiteY1"/>
              </a:cxn>
            </a:cxnLst>
            <a:rect l="l" t="t" r="r" b="b"/>
            <a:pathLst>
              <a:path w="87630" h="9525">
                <a:moveTo>
                  <a:pt x="0" y="0"/>
                </a:moveTo>
                <a:lnTo>
                  <a:pt x="8763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81" name="Freeform: Shape 680">
            <a:extLst>
              <a:ext uri="{FF2B5EF4-FFF2-40B4-BE49-F238E27FC236}">
                <a16:creationId xmlns:a16="http://schemas.microsoft.com/office/drawing/2014/main" id="{55F7E575-8414-4748-B9D7-BA216565B3F8}"/>
              </a:ext>
            </a:extLst>
          </p:cNvPr>
          <p:cNvSpPr/>
          <p:nvPr/>
        </p:nvSpPr>
        <p:spPr>
          <a:xfrm>
            <a:off x="9744384" y="3729957"/>
            <a:ext cx="51484" cy="6090"/>
          </a:xfrm>
          <a:custGeom>
            <a:avLst/>
            <a:gdLst>
              <a:gd name="connsiteX0" fmla="*/ 0 w 86677"/>
              <a:gd name="connsiteY0" fmla="*/ 0 h 9525"/>
              <a:gd name="connsiteX1" fmla="*/ 86677 w 86677"/>
              <a:gd name="connsiteY1" fmla="*/ 0 h 9525"/>
            </a:gdLst>
            <a:ahLst/>
            <a:cxnLst>
              <a:cxn ang="0">
                <a:pos x="connsiteX0" y="connsiteY0"/>
              </a:cxn>
              <a:cxn ang="0">
                <a:pos x="connsiteX1" y="connsiteY1"/>
              </a:cxn>
            </a:cxnLst>
            <a:rect l="l" t="t" r="r" b="b"/>
            <a:pathLst>
              <a:path w="86677" h="9525">
                <a:moveTo>
                  <a:pt x="0" y="0"/>
                </a:moveTo>
                <a:lnTo>
                  <a:pt x="86677"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82" name="Freeform: Shape 681">
            <a:extLst>
              <a:ext uri="{FF2B5EF4-FFF2-40B4-BE49-F238E27FC236}">
                <a16:creationId xmlns:a16="http://schemas.microsoft.com/office/drawing/2014/main" id="{C82DE3E6-09FB-4AB1-B09B-A534FBFC8E58}"/>
              </a:ext>
            </a:extLst>
          </p:cNvPr>
          <p:cNvSpPr/>
          <p:nvPr/>
        </p:nvSpPr>
        <p:spPr>
          <a:xfrm>
            <a:off x="10238298" y="3750054"/>
            <a:ext cx="52050" cy="6090"/>
          </a:xfrm>
          <a:custGeom>
            <a:avLst/>
            <a:gdLst>
              <a:gd name="connsiteX0" fmla="*/ 0 w 87630"/>
              <a:gd name="connsiteY0" fmla="*/ 0 h 9525"/>
              <a:gd name="connsiteX1" fmla="*/ 87630 w 87630"/>
              <a:gd name="connsiteY1" fmla="*/ 0 h 9525"/>
            </a:gdLst>
            <a:ahLst/>
            <a:cxnLst>
              <a:cxn ang="0">
                <a:pos x="connsiteX0" y="connsiteY0"/>
              </a:cxn>
              <a:cxn ang="0">
                <a:pos x="connsiteX1" y="connsiteY1"/>
              </a:cxn>
            </a:cxnLst>
            <a:rect l="l" t="t" r="r" b="b"/>
            <a:pathLst>
              <a:path w="87630" h="9525">
                <a:moveTo>
                  <a:pt x="0" y="0"/>
                </a:moveTo>
                <a:lnTo>
                  <a:pt x="8763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83" name="Freeform: Shape 682">
            <a:extLst>
              <a:ext uri="{FF2B5EF4-FFF2-40B4-BE49-F238E27FC236}">
                <a16:creationId xmlns:a16="http://schemas.microsoft.com/office/drawing/2014/main" id="{846EB565-19C6-4C2F-AFE9-3128A0724275}"/>
              </a:ext>
            </a:extLst>
          </p:cNvPr>
          <p:cNvSpPr/>
          <p:nvPr/>
        </p:nvSpPr>
        <p:spPr>
          <a:xfrm>
            <a:off x="10732210" y="3728739"/>
            <a:ext cx="52050" cy="6090"/>
          </a:xfrm>
          <a:custGeom>
            <a:avLst/>
            <a:gdLst>
              <a:gd name="connsiteX0" fmla="*/ 0 w 87629"/>
              <a:gd name="connsiteY0" fmla="*/ 0 h 9525"/>
              <a:gd name="connsiteX1" fmla="*/ 87630 w 87629"/>
              <a:gd name="connsiteY1" fmla="*/ 0 h 9525"/>
            </a:gdLst>
            <a:ahLst/>
            <a:cxnLst>
              <a:cxn ang="0">
                <a:pos x="connsiteX0" y="connsiteY0"/>
              </a:cxn>
              <a:cxn ang="0">
                <a:pos x="connsiteX1" y="connsiteY1"/>
              </a:cxn>
            </a:cxnLst>
            <a:rect l="l" t="t" r="r" b="b"/>
            <a:pathLst>
              <a:path w="87629" h="9525">
                <a:moveTo>
                  <a:pt x="0" y="0"/>
                </a:moveTo>
                <a:lnTo>
                  <a:pt x="8763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84" name="Freeform: Shape 683">
            <a:extLst>
              <a:ext uri="{FF2B5EF4-FFF2-40B4-BE49-F238E27FC236}">
                <a16:creationId xmlns:a16="http://schemas.microsoft.com/office/drawing/2014/main" id="{88AA6551-F5E0-4C06-8C1A-1E196AAA7894}"/>
              </a:ext>
            </a:extLst>
          </p:cNvPr>
          <p:cNvSpPr/>
          <p:nvPr/>
        </p:nvSpPr>
        <p:spPr>
          <a:xfrm>
            <a:off x="8750901" y="3363481"/>
            <a:ext cx="31683" cy="33800"/>
          </a:xfrm>
          <a:custGeom>
            <a:avLst/>
            <a:gdLst>
              <a:gd name="connsiteX0" fmla="*/ 53340 w 53340"/>
              <a:gd name="connsiteY0" fmla="*/ 26432 h 52863"/>
              <a:gd name="connsiteX1" fmla="*/ 40005 w 53340"/>
              <a:gd name="connsiteY1" fmla="*/ 3572 h 52863"/>
              <a:gd name="connsiteX2" fmla="*/ 13335 w 53340"/>
              <a:gd name="connsiteY2" fmla="*/ 3572 h 52863"/>
              <a:gd name="connsiteX3" fmla="*/ 0 w 53340"/>
              <a:gd name="connsiteY3" fmla="*/ 26432 h 52863"/>
              <a:gd name="connsiteX4" fmla="*/ 13335 w 53340"/>
              <a:gd name="connsiteY4" fmla="*/ 49292 h 52863"/>
              <a:gd name="connsiteX5" fmla="*/ 40005 w 53340"/>
              <a:gd name="connsiteY5" fmla="*/ 49292 h 52863"/>
              <a:gd name="connsiteX6" fmla="*/ 53340 w 53340"/>
              <a:gd name="connsiteY6" fmla="*/ 26432 h 52863"/>
              <a:gd name="connsiteX7" fmla="*/ 53340 w 53340"/>
              <a:gd name="connsiteY7" fmla="*/ 26432 h 5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40" h="52863">
                <a:moveTo>
                  <a:pt x="53340" y="26432"/>
                </a:moveTo>
                <a:cubicBezTo>
                  <a:pt x="53340" y="16907"/>
                  <a:pt x="48578" y="8334"/>
                  <a:pt x="40005" y="3572"/>
                </a:cubicBezTo>
                <a:cubicBezTo>
                  <a:pt x="31432" y="-1191"/>
                  <a:pt x="21907" y="-1191"/>
                  <a:pt x="13335" y="3572"/>
                </a:cubicBezTo>
                <a:cubicBezTo>
                  <a:pt x="4763" y="8334"/>
                  <a:pt x="0" y="16907"/>
                  <a:pt x="0" y="26432"/>
                </a:cubicBezTo>
                <a:cubicBezTo>
                  <a:pt x="0" y="35957"/>
                  <a:pt x="4763" y="44529"/>
                  <a:pt x="13335" y="49292"/>
                </a:cubicBezTo>
                <a:cubicBezTo>
                  <a:pt x="21907" y="54054"/>
                  <a:pt x="31432" y="54054"/>
                  <a:pt x="40005" y="49292"/>
                </a:cubicBezTo>
                <a:cubicBezTo>
                  <a:pt x="48578" y="44529"/>
                  <a:pt x="53340" y="35957"/>
                  <a:pt x="53340" y="26432"/>
                </a:cubicBezTo>
                <a:lnTo>
                  <a:pt x="53340" y="26432"/>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85" name="Freeform: Shape 684">
            <a:extLst>
              <a:ext uri="{FF2B5EF4-FFF2-40B4-BE49-F238E27FC236}">
                <a16:creationId xmlns:a16="http://schemas.microsoft.com/office/drawing/2014/main" id="{0C740D26-017B-42A3-9DD8-4B55BB5E9ED1}"/>
              </a:ext>
            </a:extLst>
          </p:cNvPr>
          <p:cNvSpPr/>
          <p:nvPr/>
        </p:nvSpPr>
        <p:spPr>
          <a:xfrm>
            <a:off x="9244814" y="3502945"/>
            <a:ext cx="31682" cy="33800"/>
          </a:xfrm>
          <a:custGeom>
            <a:avLst/>
            <a:gdLst>
              <a:gd name="connsiteX0" fmla="*/ 53340 w 53339"/>
              <a:gd name="connsiteY0" fmla="*/ 26432 h 52863"/>
              <a:gd name="connsiteX1" fmla="*/ 40005 w 53339"/>
              <a:gd name="connsiteY1" fmla="*/ 3572 h 52863"/>
              <a:gd name="connsiteX2" fmla="*/ 13335 w 53339"/>
              <a:gd name="connsiteY2" fmla="*/ 3572 h 52863"/>
              <a:gd name="connsiteX3" fmla="*/ 0 w 53339"/>
              <a:gd name="connsiteY3" fmla="*/ 26432 h 52863"/>
              <a:gd name="connsiteX4" fmla="*/ 13335 w 53339"/>
              <a:gd name="connsiteY4" fmla="*/ 49292 h 52863"/>
              <a:gd name="connsiteX5" fmla="*/ 40005 w 53339"/>
              <a:gd name="connsiteY5" fmla="*/ 49292 h 52863"/>
              <a:gd name="connsiteX6" fmla="*/ 53340 w 53339"/>
              <a:gd name="connsiteY6" fmla="*/ 26432 h 52863"/>
              <a:gd name="connsiteX7" fmla="*/ 53340 w 53339"/>
              <a:gd name="connsiteY7" fmla="*/ 26432 h 5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39" h="52863">
                <a:moveTo>
                  <a:pt x="53340" y="26432"/>
                </a:moveTo>
                <a:cubicBezTo>
                  <a:pt x="53340" y="16907"/>
                  <a:pt x="48577" y="8334"/>
                  <a:pt x="40005" y="3572"/>
                </a:cubicBezTo>
                <a:cubicBezTo>
                  <a:pt x="31432" y="-1191"/>
                  <a:pt x="21907" y="-1191"/>
                  <a:pt x="13335" y="3572"/>
                </a:cubicBezTo>
                <a:cubicBezTo>
                  <a:pt x="4763" y="8334"/>
                  <a:pt x="0" y="16907"/>
                  <a:pt x="0" y="26432"/>
                </a:cubicBezTo>
                <a:cubicBezTo>
                  <a:pt x="0" y="35957"/>
                  <a:pt x="4763" y="44529"/>
                  <a:pt x="13335" y="49292"/>
                </a:cubicBezTo>
                <a:cubicBezTo>
                  <a:pt x="21907" y="54054"/>
                  <a:pt x="31432" y="54054"/>
                  <a:pt x="40005" y="49292"/>
                </a:cubicBezTo>
                <a:cubicBezTo>
                  <a:pt x="48577" y="44529"/>
                  <a:pt x="53340" y="35957"/>
                  <a:pt x="53340" y="26432"/>
                </a:cubicBezTo>
                <a:lnTo>
                  <a:pt x="53340" y="26432"/>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86" name="Freeform: Shape 685">
            <a:extLst>
              <a:ext uri="{FF2B5EF4-FFF2-40B4-BE49-F238E27FC236}">
                <a16:creationId xmlns:a16="http://schemas.microsoft.com/office/drawing/2014/main" id="{C94E5EEE-8A88-465E-9E62-EED89EF99823}"/>
              </a:ext>
            </a:extLst>
          </p:cNvPr>
          <p:cNvSpPr/>
          <p:nvPr/>
        </p:nvSpPr>
        <p:spPr>
          <a:xfrm>
            <a:off x="9739292" y="3238632"/>
            <a:ext cx="31683" cy="33800"/>
          </a:xfrm>
          <a:custGeom>
            <a:avLst/>
            <a:gdLst>
              <a:gd name="connsiteX0" fmla="*/ 53340 w 53340"/>
              <a:gd name="connsiteY0" fmla="*/ 26432 h 52863"/>
              <a:gd name="connsiteX1" fmla="*/ 40005 w 53340"/>
              <a:gd name="connsiteY1" fmla="*/ 3572 h 52863"/>
              <a:gd name="connsiteX2" fmla="*/ 13335 w 53340"/>
              <a:gd name="connsiteY2" fmla="*/ 3572 h 52863"/>
              <a:gd name="connsiteX3" fmla="*/ 0 w 53340"/>
              <a:gd name="connsiteY3" fmla="*/ 26432 h 52863"/>
              <a:gd name="connsiteX4" fmla="*/ 13335 w 53340"/>
              <a:gd name="connsiteY4" fmla="*/ 49292 h 52863"/>
              <a:gd name="connsiteX5" fmla="*/ 40005 w 53340"/>
              <a:gd name="connsiteY5" fmla="*/ 49292 h 52863"/>
              <a:gd name="connsiteX6" fmla="*/ 53340 w 53340"/>
              <a:gd name="connsiteY6" fmla="*/ 26432 h 52863"/>
              <a:gd name="connsiteX7" fmla="*/ 53340 w 53340"/>
              <a:gd name="connsiteY7" fmla="*/ 26432 h 5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40" h="52863">
                <a:moveTo>
                  <a:pt x="53340" y="26432"/>
                </a:moveTo>
                <a:cubicBezTo>
                  <a:pt x="53340" y="16907"/>
                  <a:pt x="48578" y="8334"/>
                  <a:pt x="40005" y="3572"/>
                </a:cubicBezTo>
                <a:cubicBezTo>
                  <a:pt x="31433" y="-1191"/>
                  <a:pt x="21908" y="-1191"/>
                  <a:pt x="13335" y="3572"/>
                </a:cubicBezTo>
                <a:cubicBezTo>
                  <a:pt x="4763" y="8334"/>
                  <a:pt x="0" y="16907"/>
                  <a:pt x="0" y="26432"/>
                </a:cubicBezTo>
                <a:cubicBezTo>
                  <a:pt x="0" y="35957"/>
                  <a:pt x="4763" y="44529"/>
                  <a:pt x="13335" y="49292"/>
                </a:cubicBezTo>
                <a:cubicBezTo>
                  <a:pt x="21908" y="54054"/>
                  <a:pt x="31433" y="54054"/>
                  <a:pt x="40005" y="49292"/>
                </a:cubicBezTo>
                <a:cubicBezTo>
                  <a:pt x="47625" y="44529"/>
                  <a:pt x="53340" y="35957"/>
                  <a:pt x="53340" y="26432"/>
                </a:cubicBezTo>
                <a:lnTo>
                  <a:pt x="53340" y="26432"/>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87" name="Freeform: Shape 686">
            <a:extLst>
              <a:ext uri="{FF2B5EF4-FFF2-40B4-BE49-F238E27FC236}">
                <a16:creationId xmlns:a16="http://schemas.microsoft.com/office/drawing/2014/main" id="{9264D9DB-E6BD-4B10-9C91-5BAAD945ADB3}"/>
              </a:ext>
            </a:extLst>
          </p:cNvPr>
          <p:cNvSpPr/>
          <p:nvPr/>
        </p:nvSpPr>
        <p:spPr>
          <a:xfrm>
            <a:off x="10233205" y="3301361"/>
            <a:ext cx="31683" cy="33800"/>
          </a:xfrm>
          <a:custGeom>
            <a:avLst/>
            <a:gdLst>
              <a:gd name="connsiteX0" fmla="*/ 53340 w 53340"/>
              <a:gd name="connsiteY0" fmla="*/ 26432 h 52863"/>
              <a:gd name="connsiteX1" fmla="*/ 40005 w 53340"/>
              <a:gd name="connsiteY1" fmla="*/ 3572 h 52863"/>
              <a:gd name="connsiteX2" fmla="*/ 13335 w 53340"/>
              <a:gd name="connsiteY2" fmla="*/ 3572 h 52863"/>
              <a:gd name="connsiteX3" fmla="*/ 0 w 53340"/>
              <a:gd name="connsiteY3" fmla="*/ 26432 h 52863"/>
              <a:gd name="connsiteX4" fmla="*/ 13335 w 53340"/>
              <a:gd name="connsiteY4" fmla="*/ 49292 h 52863"/>
              <a:gd name="connsiteX5" fmla="*/ 40005 w 53340"/>
              <a:gd name="connsiteY5" fmla="*/ 49292 h 52863"/>
              <a:gd name="connsiteX6" fmla="*/ 53340 w 53340"/>
              <a:gd name="connsiteY6" fmla="*/ 26432 h 52863"/>
              <a:gd name="connsiteX7" fmla="*/ 53340 w 53340"/>
              <a:gd name="connsiteY7" fmla="*/ 26432 h 5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40" h="52863">
                <a:moveTo>
                  <a:pt x="53340" y="26432"/>
                </a:moveTo>
                <a:cubicBezTo>
                  <a:pt x="53340" y="16907"/>
                  <a:pt x="48578" y="8334"/>
                  <a:pt x="40005" y="3572"/>
                </a:cubicBezTo>
                <a:cubicBezTo>
                  <a:pt x="31432" y="-1191"/>
                  <a:pt x="21907" y="-1191"/>
                  <a:pt x="13335" y="3572"/>
                </a:cubicBezTo>
                <a:cubicBezTo>
                  <a:pt x="4763" y="8334"/>
                  <a:pt x="0" y="16907"/>
                  <a:pt x="0" y="26432"/>
                </a:cubicBezTo>
                <a:cubicBezTo>
                  <a:pt x="0" y="35957"/>
                  <a:pt x="4763" y="44529"/>
                  <a:pt x="13335" y="49292"/>
                </a:cubicBezTo>
                <a:cubicBezTo>
                  <a:pt x="21907" y="54054"/>
                  <a:pt x="31432" y="54054"/>
                  <a:pt x="40005" y="49292"/>
                </a:cubicBezTo>
                <a:cubicBezTo>
                  <a:pt x="48578" y="44529"/>
                  <a:pt x="53340" y="35957"/>
                  <a:pt x="53340" y="26432"/>
                </a:cubicBezTo>
                <a:lnTo>
                  <a:pt x="53340" y="26432"/>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88" name="Freeform: Shape 687">
            <a:extLst>
              <a:ext uri="{FF2B5EF4-FFF2-40B4-BE49-F238E27FC236}">
                <a16:creationId xmlns:a16="http://schemas.microsoft.com/office/drawing/2014/main" id="{940153A1-BC48-4887-80FF-D25A41733838}"/>
              </a:ext>
            </a:extLst>
          </p:cNvPr>
          <p:cNvSpPr/>
          <p:nvPr/>
        </p:nvSpPr>
        <p:spPr>
          <a:xfrm>
            <a:off x="10727118" y="3317195"/>
            <a:ext cx="31683" cy="33800"/>
          </a:xfrm>
          <a:custGeom>
            <a:avLst/>
            <a:gdLst>
              <a:gd name="connsiteX0" fmla="*/ 53340 w 53340"/>
              <a:gd name="connsiteY0" fmla="*/ 26432 h 52863"/>
              <a:gd name="connsiteX1" fmla="*/ 40005 w 53340"/>
              <a:gd name="connsiteY1" fmla="*/ 3572 h 52863"/>
              <a:gd name="connsiteX2" fmla="*/ 13335 w 53340"/>
              <a:gd name="connsiteY2" fmla="*/ 3572 h 52863"/>
              <a:gd name="connsiteX3" fmla="*/ 0 w 53340"/>
              <a:gd name="connsiteY3" fmla="*/ 26432 h 52863"/>
              <a:gd name="connsiteX4" fmla="*/ 13335 w 53340"/>
              <a:gd name="connsiteY4" fmla="*/ 49292 h 52863"/>
              <a:gd name="connsiteX5" fmla="*/ 40005 w 53340"/>
              <a:gd name="connsiteY5" fmla="*/ 49292 h 52863"/>
              <a:gd name="connsiteX6" fmla="*/ 53340 w 53340"/>
              <a:gd name="connsiteY6" fmla="*/ 26432 h 52863"/>
              <a:gd name="connsiteX7" fmla="*/ 53340 w 53340"/>
              <a:gd name="connsiteY7" fmla="*/ 26432 h 5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40" h="52863">
                <a:moveTo>
                  <a:pt x="53340" y="26432"/>
                </a:moveTo>
                <a:cubicBezTo>
                  <a:pt x="53340" y="16907"/>
                  <a:pt x="48578" y="8334"/>
                  <a:pt x="40005" y="3572"/>
                </a:cubicBezTo>
                <a:cubicBezTo>
                  <a:pt x="31433" y="-1191"/>
                  <a:pt x="21908" y="-1191"/>
                  <a:pt x="13335" y="3572"/>
                </a:cubicBezTo>
                <a:cubicBezTo>
                  <a:pt x="4763" y="8334"/>
                  <a:pt x="0" y="16907"/>
                  <a:pt x="0" y="26432"/>
                </a:cubicBezTo>
                <a:cubicBezTo>
                  <a:pt x="0" y="35957"/>
                  <a:pt x="4763" y="44529"/>
                  <a:pt x="13335" y="49292"/>
                </a:cubicBezTo>
                <a:cubicBezTo>
                  <a:pt x="21908" y="54054"/>
                  <a:pt x="31433" y="54054"/>
                  <a:pt x="40005" y="49292"/>
                </a:cubicBezTo>
                <a:cubicBezTo>
                  <a:pt x="48578" y="44529"/>
                  <a:pt x="53340" y="35957"/>
                  <a:pt x="53340" y="26432"/>
                </a:cubicBezTo>
                <a:lnTo>
                  <a:pt x="53340" y="26432"/>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89" name="Freeform: Shape 688">
            <a:extLst>
              <a:ext uri="{FF2B5EF4-FFF2-40B4-BE49-F238E27FC236}">
                <a16:creationId xmlns:a16="http://schemas.microsoft.com/office/drawing/2014/main" id="{571AE11A-C8BF-4F4E-BBC1-6B460509146A}"/>
              </a:ext>
            </a:extLst>
          </p:cNvPr>
          <p:cNvSpPr/>
          <p:nvPr/>
        </p:nvSpPr>
        <p:spPr>
          <a:xfrm>
            <a:off x="11221597" y="3457269"/>
            <a:ext cx="31682" cy="33800"/>
          </a:xfrm>
          <a:custGeom>
            <a:avLst/>
            <a:gdLst>
              <a:gd name="connsiteX0" fmla="*/ 53340 w 53339"/>
              <a:gd name="connsiteY0" fmla="*/ 26432 h 52863"/>
              <a:gd name="connsiteX1" fmla="*/ 40005 w 53339"/>
              <a:gd name="connsiteY1" fmla="*/ 3572 h 52863"/>
              <a:gd name="connsiteX2" fmla="*/ 13335 w 53339"/>
              <a:gd name="connsiteY2" fmla="*/ 3572 h 52863"/>
              <a:gd name="connsiteX3" fmla="*/ 0 w 53339"/>
              <a:gd name="connsiteY3" fmla="*/ 26432 h 52863"/>
              <a:gd name="connsiteX4" fmla="*/ 13335 w 53339"/>
              <a:gd name="connsiteY4" fmla="*/ 49292 h 52863"/>
              <a:gd name="connsiteX5" fmla="*/ 40005 w 53339"/>
              <a:gd name="connsiteY5" fmla="*/ 49292 h 52863"/>
              <a:gd name="connsiteX6" fmla="*/ 53340 w 53339"/>
              <a:gd name="connsiteY6" fmla="*/ 26432 h 52863"/>
              <a:gd name="connsiteX7" fmla="*/ 53340 w 53339"/>
              <a:gd name="connsiteY7" fmla="*/ 26432 h 5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39" h="52863">
                <a:moveTo>
                  <a:pt x="53340" y="26432"/>
                </a:moveTo>
                <a:cubicBezTo>
                  <a:pt x="53340" y="16907"/>
                  <a:pt x="48577" y="8334"/>
                  <a:pt x="40005" y="3572"/>
                </a:cubicBezTo>
                <a:cubicBezTo>
                  <a:pt x="31432" y="-1191"/>
                  <a:pt x="21907" y="-1191"/>
                  <a:pt x="13335" y="3572"/>
                </a:cubicBezTo>
                <a:cubicBezTo>
                  <a:pt x="4763" y="8334"/>
                  <a:pt x="0" y="16907"/>
                  <a:pt x="0" y="26432"/>
                </a:cubicBezTo>
                <a:cubicBezTo>
                  <a:pt x="0" y="35957"/>
                  <a:pt x="4763" y="44529"/>
                  <a:pt x="13335" y="49292"/>
                </a:cubicBezTo>
                <a:cubicBezTo>
                  <a:pt x="21907" y="54054"/>
                  <a:pt x="31432" y="54054"/>
                  <a:pt x="40005" y="49292"/>
                </a:cubicBezTo>
                <a:cubicBezTo>
                  <a:pt x="48577" y="44529"/>
                  <a:pt x="53340" y="35957"/>
                  <a:pt x="53340" y="26432"/>
                </a:cubicBezTo>
                <a:lnTo>
                  <a:pt x="53340" y="26432"/>
                </a:lnTo>
                <a:close/>
              </a:path>
            </a:pathLst>
          </a:custGeom>
          <a:solidFill>
            <a:srgbClr val="16AB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90" name="Freeform: Shape 689">
            <a:extLst>
              <a:ext uri="{FF2B5EF4-FFF2-40B4-BE49-F238E27FC236}">
                <a16:creationId xmlns:a16="http://schemas.microsoft.com/office/drawing/2014/main" id="{B538B6FE-5268-4EA2-A316-A0B1D3C21C1C}"/>
              </a:ext>
            </a:extLst>
          </p:cNvPr>
          <p:cNvSpPr/>
          <p:nvPr/>
        </p:nvSpPr>
        <p:spPr>
          <a:xfrm>
            <a:off x="8766177" y="3561868"/>
            <a:ext cx="31117" cy="33496"/>
          </a:xfrm>
          <a:custGeom>
            <a:avLst/>
            <a:gdLst>
              <a:gd name="connsiteX0" fmla="*/ 0 w 52387"/>
              <a:gd name="connsiteY0" fmla="*/ 0 h 52387"/>
              <a:gd name="connsiteX1" fmla="*/ 52388 w 52387"/>
              <a:gd name="connsiteY1" fmla="*/ 0 h 52387"/>
              <a:gd name="connsiteX2" fmla="*/ 52388 w 52387"/>
              <a:gd name="connsiteY2" fmla="*/ 52388 h 52387"/>
              <a:gd name="connsiteX3" fmla="*/ 0 w 52387"/>
              <a:gd name="connsiteY3" fmla="*/ 52388 h 52387"/>
              <a:gd name="connsiteX4" fmla="*/ 0 w 52387"/>
              <a:gd name="connsiteY4" fmla="*/ 0 h 523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87" h="52387">
                <a:moveTo>
                  <a:pt x="0" y="0"/>
                </a:moveTo>
                <a:lnTo>
                  <a:pt x="52388" y="0"/>
                </a:lnTo>
                <a:lnTo>
                  <a:pt x="52388" y="52388"/>
                </a:lnTo>
                <a:lnTo>
                  <a:pt x="0" y="52388"/>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91" name="Freeform: Shape 690">
            <a:extLst>
              <a:ext uri="{FF2B5EF4-FFF2-40B4-BE49-F238E27FC236}">
                <a16:creationId xmlns:a16="http://schemas.microsoft.com/office/drawing/2014/main" id="{EE9AE513-B880-4E77-B3E2-9FF64F779A80}"/>
              </a:ext>
            </a:extLst>
          </p:cNvPr>
          <p:cNvSpPr/>
          <p:nvPr/>
        </p:nvSpPr>
        <p:spPr>
          <a:xfrm>
            <a:off x="9260089" y="3659311"/>
            <a:ext cx="31682" cy="33496"/>
          </a:xfrm>
          <a:custGeom>
            <a:avLst/>
            <a:gdLst>
              <a:gd name="connsiteX0" fmla="*/ 0 w 53339"/>
              <a:gd name="connsiteY0" fmla="*/ 0 h 52387"/>
              <a:gd name="connsiteX1" fmla="*/ 53340 w 53339"/>
              <a:gd name="connsiteY1" fmla="*/ 0 h 52387"/>
              <a:gd name="connsiteX2" fmla="*/ 53340 w 53339"/>
              <a:gd name="connsiteY2" fmla="*/ 52388 h 52387"/>
              <a:gd name="connsiteX3" fmla="*/ 0 w 53339"/>
              <a:gd name="connsiteY3" fmla="*/ 52388 h 52387"/>
              <a:gd name="connsiteX4" fmla="*/ 0 w 53339"/>
              <a:gd name="connsiteY4" fmla="*/ 0 h 523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339" h="52387">
                <a:moveTo>
                  <a:pt x="0" y="0"/>
                </a:moveTo>
                <a:lnTo>
                  <a:pt x="53340" y="0"/>
                </a:lnTo>
                <a:lnTo>
                  <a:pt x="53340" y="52388"/>
                </a:lnTo>
                <a:lnTo>
                  <a:pt x="0" y="52388"/>
                </a:lnTo>
                <a:lnTo>
                  <a:pt x="0" y="0"/>
                </a:lnTo>
                <a:close/>
              </a:path>
            </a:pathLst>
          </a:custGeom>
          <a:noFill/>
          <a:ln w="19050"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92" name="Freeform: Shape 691">
            <a:extLst>
              <a:ext uri="{FF2B5EF4-FFF2-40B4-BE49-F238E27FC236}">
                <a16:creationId xmlns:a16="http://schemas.microsoft.com/office/drawing/2014/main" id="{E3A42FC8-E45C-4292-B0BC-13BE8AB613B2}"/>
              </a:ext>
            </a:extLst>
          </p:cNvPr>
          <p:cNvSpPr/>
          <p:nvPr/>
        </p:nvSpPr>
        <p:spPr>
          <a:xfrm>
            <a:off x="9754568" y="3513755"/>
            <a:ext cx="31117" cy="33496"/>
          </a:xfrm>
          <a:custGeom>
            <a:avLst/>
            <a:gdLst>
              <a:gd name="connsiteX0" fmla="*/ 0 w 52387"/>
              <a:gd name="connsiteY0" fmla="*/ 0 h 52387"/>
              <a:gd name="connsiteX1" fmla="*/ 52388 w 52387"/>
              <a:gd name="connsiteY1" fmla="*/ 0 h 52387"/>
              <a:gd name="connsiteX2" fmla="*/ 52388 w 52387"/>
              <a:gd name="connsiteY2" fmla="*/ 52388 h 52387"/>
              <a:gd name="connsiteX3" fmla="*/ 0 w 52387"/>
              <a:gd name="connsiteY3" fmla="*/ 52388 h 52387"/>
              <a:gd name="connsiteX4" fmla="*/ 0 w 52387"/>
              <a:gd name="connsiteY4" fmla="*/ 0 h 523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87" h="52387">
                <a:moveTo>
                  <a:pt x="0" y="0"/>
                </a:moveTo>
                <a:lnTo>
                  <a:pt x="52388" y="0"/>
                </a:lnTo>
                <a:lnTo>
                  <a:pt x="52388" y="52388"/>
                </a:lnTo>
                <a:lnTo>
                  <a:pt x="0" y="52388"/>
                </a:lnTo>
                <a:lnTo>
                  <a:pt x="0" y="0"/>
                </a:lnTo>
                <a:close/>
              </a:path>
            </a:pathLst>
          </a:custGeom>
          <a:noFill/>
          <a:ln w="19050"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93" name="Freeform: Shape 692">
            <a:extLst>
              <a:ext uri="{FF2B5EF4-FFF2-40B4-BE49-F238E27FC236}">
                <a16:creationId xmlns:a16="http://schemas.microsoft.com/office/drawing/2014/main" id="{B0B81910-97B8-469D-8173-61793289CD55}"/>
              </a:ext>
            </a:extLst>
          </p:cNvPr>
          <p:cNvSpPr/>
          <p:nvPr/>
        </p:nvSpPr>
        <p:spPr>
          <a:xfrm>
            <a:off x="10248481" y="3521673"/>
            <a:ext cx="31117" cy="33496"/>
          </a:xfrm>
          <a:custGeom>
            <a:avLst/>
            <a:gdLst>
              <a:gd name="connsiteX0" fmla="*/ 0 w 52387"/>
              <a:gd name="connsiteY0" fmla="*/ 0 h 52387"/>
              <a:gd name="connsiteX1" fmla="*/ 52388 w 52387"/>
              <a:gd name="connsiteY1" fmla="*/ 0 h 52387"/>
              <a:gd name="connsiteX2" fmla="*/ 52388 w 52387"/>
              <a:gd name="connsiteY2" fmla="*/ 52388 h 52387"/>
              <a:gd name="connsiteX3" fmla="*/ 0 w 52387"/>
              <a:gd name="connsiteY3" fmla="*/ 52388 h 52387"/>
              <a:gd name="connsiteX4" fmla="*/ 0 w 52387"/>
              <a:gd name="connsiteY4" fmla="*/ 0 h 523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87" h="52387">
                <a:moveTo>
                  <a:pt x="0" y="0"/>
                </a:moveTo>
                <a:lnTo>
                  <a:pt x="52388" y="0"/>
                </a:lnTo>
                <a:lnTo>
                  <a:pt x="52388" y="52388"/>
                </a:lnTo>
                <a:lnTo>
                  <a:pt x="0" y="52388"/>
                </a:lnTo>
                <a:lnTo>
                  <a:pt x="0" y="0"/>
                </a:lnTo>
                <a:close/>
              </a:path>
            </a:pathLst>
          </a:custGeom>
          <a:noFill/>
          <a:ln w="19050"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94" name="Freeform: Shape 693">
            <a:extLst>
              <a:ext uri="{FF2B5EF4-FFF2-40B4-BE49-F238E27FC236}">
                <a16:creationId xmlns:a16="http://schemas.microsoft.com/office/drawing/2014/main" id="{A391B135-F54C-4BBF-B766-54F54F6D103F}"/>
              </a:ext>
            </a:extLst>
          </p:cNvPr>
          <p:cNvSpPr/>
          <p:nvPr/>
        </p:nvSpPr>
        <p:spPr>
          <a:xfrm>
            <a:off x="10742960" y="3483305"/>
            <a:ext cx="31117" cy="33496"/>
          </a:xfrm>
          <a:custGeom>
            <a:avLst/>
            <a:gdLst>
              <a:gd name="connsiteX0" fmla="*/ 0 w 52387"/>
              <a:gd name="connsiteY0" fmla="*/ 0 h 52387"/>
              <a:gd name="connsiteX1" fmla="*/ 52388 w 52387"/>
              <a:gd name="connsiteY1" fmla="*/ 0 h 52387"/>
              <a:gd name="connsiteX2" fmla="*/ 52388 w 52387"/>
              <a:gd name="connsiteY2" fmla="*/ 52388 h 52387"/>
              <a:gd name="connsiteX3" fmla="*/ 0 w 52387"/>
              <a:gd name="connsiteY3" fmla="*/ 52388 h 52387"/>
              <a:gd name="connsiteX4" fmla="*/ 0 w 52387"/>
              <a:gd name="connsiteY4" fmla="*/ 0 h 523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87" h="52387">
                <a:moveTo>
                  <a:pt x="0" y="0"/>
                </a:moveTo>
                <a:lnTo>
                  <a:pt x="52388" y="0"/>
                </a:lnTo>
                <a:lnTo>
                  <a:pt x="52388" y="52388"/>
                </a:lnTo>
                <a:lnTo>
                  <a:pt x="0" y="52388"/>
                </a:lnTo>
                <a:lnTo>
                  <a:pt x="0" y="0"/>
                </a:lnTo>
                <a:close/>
              </a:path>
            </a:pathLst>
          </a:custGeom>
          <a:noFill/>
          <a:ln w="19050"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95" name="Freeform: Shape 694">
            <a:extLst>
              <a:ext uri="{FF2B5EF4-FFF2-40B4-BE49-F238E27FC236}">
                <a16:creationId xmlns:a16="http://schemas.microsoft.com/office/drawing/2014/main" id="{CB2BEC81-C5AC-4FCD-BED6-14540DD2B2A1}"/>
              </a:ext>
            </a:extLst>
          </p:cNvPr>
          <p:cNvSpPr/>
          <p:nvPr/>
        </p:nvSpPr>
        <p:spPr>
          <a:xfrm>
            <a:off x="11236873" y="3631905"/>
            <a:ext cx="31117" cy="33496"/>
          </a:xfrm>
          <a:custGeom>
            <a:avLst/>
            <a:gdLst>
              <a:gd name="connsiteX0" fmla="*/ 0 w 52387"/>
              <a:gd name="connsiteY0" fmla="*/ 0 h 52387"/>
              <a:gd name="connsiteX1" fmla="*/ 52388 w 52387"/>
              <a:gd name="connsiteY1" fmla="*/ 0 h 52387"/>
              <a:gd name="connsiteX2" fmla="*/ 52388 w 52387"/>
              <a:gd name="connsiteY2" fmla="*/ 52388 h 52387"/>
              <a:gd name="connsiteX3" fmla="*/ 0 w 52387"/>
              <a:gd name="connsiteY3" fmla="*/ 52388 h 52387"/>
              <a:gd name="connsiteX4" fmla="*/ 0 w 52387"/>
              <a:gd name="connsiteY4" fmla="*/ 0 h 523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87" h="52387">
                <a:moveTo>
                  <a:pt x="0" y="0"/>
                </a:moveTo>
                <a:lnTo>
                  <a:pt x="52388" y="0"/>
                </a:lnTo>
                <a:lnTo>
                  <a:pt x="52388" y="52388"/>
                </a:lnTo>
                <a:lnTo>
                  <a:pt x="0" y="52388"/>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96" name="Freeform: Shape 695">
            <a:extLst>
              <a:ext uri="{FF2B5EF4-FFF2-40B4-BE49-F238E27FC236}">
                <a16:creationId xmlns:a16="http://schemas.microsoft.com/office/drawing/2014/main" id="{B25032EB-59FE-4298-8A47-22FB143ED691}"/>
              </a:ext>
            </a:extLst>
          </p:cNvPr>
          <p:cNvSpPr/>
          <p:nvPr/>
        </p:nvSpPr>
        <p:spPr>
          <a:xfrm>
            <a:off x="9261221" y="3255532"/>
            <a:ext cx="1976217" cy="264313"/>
          </a:xfrm>
          <a:custGeom>
            <a:avLst/>
            <a:gdLst>
              <a:gd name="connsiteX0" fmla="*/ 0 w 3327082"/>
              <a:gd name="connsiteY0" fmla="*/ 413385 h 413385"/>
              <a:gd name="connsiteX1" fmla="*/ 831533 w 3327082"/>
              <a:gd name="connsiteY1" fmla="*/ 0 h 413385"/>
              <a:gd name="connsiteX2" fmla="*/ 1664018 w 3327082"/>
              <a:gd name="connsiteY2" fmla="*/ 98108 h 413385"/>
              <a:gd name="connsiteX3" fmla="*/ 2495550 w 3327082"/>
              <a:gd name="connsiteY3" fmla="*/ 122873 h 413385"/>
              <a:gd name="connsiteX4" fmla="*/ 3327083 w 3327082"/>
              <a:gd name="connsiteY4" fmla="*/ 341948 h 4133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7082" h="413385">
                <a:moveTo>
                  <a:pt x="0" y="413385"/>
                </a:moveTo>
                <a:lnTo>
                  <a:pt x="831533" y="0"/>
                </a:lnTo>
                <a:lnTo>
                  <a:pt x="1664018" y="98108"/>
                </a:lnTo>
                <a:lnTo>
                  <a:pt x="2495550" y="122873"/>
                </a:lnTo>
                <a:lnTo>
                  <a:pt x="3327083" y="341948"/>
                </a:lnTo>
              </a:path>
            </a:pathLst>
          </a:custGeom>
          <a:no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97" name="Freeform: Shape 696">
            <a:extLst>
              <a:ext uri="{FF2B5EF4-FFF2-40B4-BE49-F238E27FC236}">
                <a16:creationId xmlns:a16="http://schemas.microsoft.com/office/drawing/2014/main" id="{ADB1CBF7-ABEF-40F0-A7D6-1D140987D3C3}"/>
              </a:ext>
            </a:extLst>
          </p:cNvPr>
          <p:cNvSpPr/>
          <p:nvPr/>
        </p:nvSpPr>
        <p:spPr>
          <a:xfrm>
            <a:off x="9275931" y="3499748"/>
            <a:ext cx="1976783" cy="176615"/>
          </a:xfrm>
          <a:custGeom>
            <a:avLst/>
            <a:gdLst>
              <a:gd name="connsiteX0" fmla="*/ 0 w 3328035"/>
              <a:gd name="connsiteY0" fmla="*/ 276225 h 276225"/>
              <a:gd name="connsiteX1" fmla="*/ 831533 w 3328035"/>
              <a:gd name="connsiteY1" fmla="*/ 48578 h 276225"/>
              <a:gd name="connsiteX2" fmla="*/ 1664018 w 3328035"/>
              <a:gd name="connsiteY2" fmla="*/ 60960 h 276225"/>
              <a:gd name="connsiteX3" fmla="*/ 2495550 w 3328035"/>
              <a:gd name="connsiteY3" fmla="*/ 0 h 276225"/>
              <a:gd name="connsiteX4" fmla="*/ 3328035 w 3328035"/>
              <a:gd name="connsiteY4" fmla="*/ 233363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28035" h="276225">
                <a:moveTo>
                  <a:pt x="0" y="276225"/>
                </a:moveTo>
                <a:lnTo>
                  <a:pt x="831533" y="48578"/>
                </a:lnTo>
                <a:lnTo>
                  <a:pt x="1664018" y="60960"/>
                </a:lnTo>
                <a:lnTo>
                  <a:pt x="2495550" y="0"/>
                </a:lnTo>
                <a:lnTo>
                  <a:pt x="3328035" y="233363"/>
                </a:lnTo>
              </a:path>
            </a:pathLst>
          </a:custGeom>
          <a:noFill/>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98" name="Freeform: Shape 697">
            <a:extLst>
              <a:ext uri="{FF2B5EF4-FFF2-40B4-BE49-F238E27FC236}">
                <a16:creationId xmlns:a16="http://schemas.microsoft.com/office/drawing/2014/main" id="{8FB28FEC-1C8A-4778-8E7F-9FFAADB4A6F0}"/>
              </a:ext>
            </a:extLst>
          </p:cNvPr>
          <p:cNvSpPr/>
          <p:nvPr/>
        </p:nvSpPr>
        <p:spPr>
          <a:xfrm>
            <a:off x="9244814" y="3502945"/>
            <a:ext cx="31682" cy="33800"/>
          </a:xfrm>
          <a:custGeom>
            <a:avLst/>
            <a:gdLst>
              <a:gd name="connsiteX0" fmla="*/ 53340 w 53339"/>
              <a:gd name="connsiteY0" fmla="*/ 26432 h 52863"/>
              <a:gd name="connsiteX1" fmla="*/ 40005 w 53339"/>
              <a:gd name="connsiteY1" fmla="*/ 3572 h 52863"/>
              <a:gd name="connsiteX2" fmla="*/ 13335 w 53339"/>
              <a:gd name="connsiteY2" fmla="*/ 3572 h 52863"/>
              <a:gd name="connsiteX3" fmla="*/ 0 w 53339"/>
              <a:gd name="connsiteY3" fmla="*/ 26432 h 52863"/>
              <a:gd name="connsiteX4" fmla="*/ 13335 w 53339"/>
              <a:gd name="connsiteY4" fmla="*/ 49292 h 52863"/>
              <a:gd name="connsiteX5" fmla="*/ 40005 w 53339"/>
              <a:gd name="connsiteY5" fmla="*/ 49292 h 52863"/>
              <a:gd name="connsiteX6" fmla="*/ 53340 w 53339"/>
              <a:gd name="connsiteY6" fmla="*/ 26432 h 52863"/>
              <a:gd name="connsiteX7" fmla="*/ 53340 w 53339"/>
              <a:gd name="connsiteY7" fmla="*/ 26432 h 5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39" h="52863">
                <a:moveTo>
                  <a:pt x="53340" y="26432"/>
                </a:moveTo>
                <a:cubicBezTo>
                  <a:pt x="53340" y="16907"/>
                  <a:pt x="48577" y="8334"/>
                  <a:pt x="40005" y="3572"/>
                </a:cubicBezTo>
                <a:cubicBezTo>
                  <a:pt x="31432" y="-1191"/>
                  <a:pt x="21907" y="-1191"/>
                  <a:pt x="13335" y="3572"/>
                </a:cubicBezTo>
                <a:cubicBezTo>
                  <a:pt x="4763" y="8334"/>
                  <a:pt x="0" y="16907"/>
                  <a:pt x="0" y="26432"/>
                </a:cubicBezTo>
                <a:cubicBezTo>
                  <a:pt x="0" y="35957"/>
                  <a:pt x="4763" y="44529"/>
                  <a:pt x="13335" y="49292"/>
                </a:cubicBezTo>
                <a:cubicBezTo>
                  <a:pt x="21907" y="54054"/>
                  <a:pt x="31432" y="54054"/>
                  <a:pt x="40005" y="49292"/>
                </a:cubicBezTo>
                <a:cubicBezTo>
                  <a:pt x="48577" y="44529"/>
                  <a:pt x="53340" y="35957"/>
                  <a:pt x="53340" y="26432"/>
                </a:cubicBezTo>
                <a:lnTo>
                  <a:pt x="53340" y="26432"/>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99" name="Freeform: Shape 698">
            <a:extLst>
              <a:ext uri="{FF2B5EF4-FFF2-40B4-BE49-F238E27FC236}">
                <a16:creationId xmlns:a16="http://schemas.microsoft.com/office/drawing/2014/main" id="{93A9C26F-14BC-4264-A8AE-98E41B304F2F}"/>
              </a:ext>
            </a:extLst>
          </p:cNvPr>
          <p:cNvSpPr/>
          <p:nvPr/>
        </p:nvSpPr>
        <p:spPr>
          <a:xfrm>
            <a:off x="9739292" y="3238632"/>
            <a:ext cx="31683" cy="33800"/>
          </a:xfrm>
          <a:custGeom>
            <a:avLst/>
            <a:gdLst>
              <a:gd name="connsiteX0" fmla="*/ 53340 w 53340"/>
              <a:gd name="connsiteY0" fmla="*/ 26432 h 52863"/>
              <a:gd name="connsiteX1" fmla="*/ 40005 w 53340"/>
              <a:gd name="connsiteY1" fmla="*/ 3572 h 52863"/>
              <a:gd name="connsiteX2" fmla="*/ 13335 w 53340"/>
              <a:gd name="connsiteY2" fmla="*/ 3572 h 52863"/>
              <a:gd name="connsiteX3" fmla="*/ 0 w 53340"/>
              <a:gd name="connsiteY3" fmla="*/ 26432 h 52863"/>
              <a:gd name="connsiteX4" fmla="*/ 13335 w 53340"/>
              <a:gd name="connsiteY4" fmla="*/ 49292 h 52863"/>
              <a:gd name="connsiteX5" fmla="*/ 40005 w 53340"/>
              <a:gd name="connsiteY5" fmla="*/ 49292 h 52863"/>
              <a:gd name="connsiteX6" fmla="*/ 53340 w 53340"/>
              <a:gd name="connsiteY6" fmla="*/ 26432 h 52863"/>
              <a:gd name="connsiteX7" fmla="*/ 53340 w 53340"/>
              <a:gd name="connsiteY7" fmla="*/ 26432 h 5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40" h="52863">
                <a:moveTo>
                  <a:pt x="53340" y="26432"/>
                </a:moveTo>
                <a:cubicBezTo>
                  <a:pt x="53340" y="16907"/>
                  <a:pt x="48578" y="8334"/>
                  <a:pt x="40005" y="3572"/>
                </a:cubicBezTo>
                <a:cubicBezTo>
                  <a:pt x="31433" y="-1191"/>
                  <a:pt x="21908" y="-1191"/>
                  <a:pt x="13335" y="3572"/>
                </a:cubicBezTo>
                <a:cubicBezTo>
                  <a:pt x="4763" y="8334"/>
                  <a:pt x="0" y="16907"/>
                  <a:pt x="0" y="26432"/>
                </a:cubicBezTo>
                <a:cubicBezTo>
                  <a:pt x="0" y="35957"/>
                  <a:pt x="4763" y="44529"/>
                  <a:pt x="13335" y="49292"/>
                </a:cubicBezTo>
                <a:cubicBezTo>
                  <a:pt x="21908" y="54054"/>
                  <a:pt x="31433" y="54054"/>
                  <a:pt x="40005" y="49292"/>
                </a:cubicBezTo>
                <a:cubicBezTo>
                  <a:pt x="47625" y="44529"/>
                  <a:pt x="53340" y="35957"/>
                  <a:pt x="53340" y="26432"/>
                </a:cubicBezTo>
                <a:lnTo>
                  <a:pt x="53340" y="26432"/>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00" name="Freeform: Shape 699">
            <a:extLst>
              <a:ext uri="{FF2B5EF4-FFF2-40B4-BE49-F238E27FC236}">
                <a16:creationId xmlns:a16="http://schemas.microsoft.com/office/drawing/2014/main" id="{F4B7C340-21CB-40F8-A7D5-69DA9A6A7A30}"/>
              </a:ext>
            </a:extLst>
          </p:cNvPr>
          <p:cNvSpPr/>
          <p:nvPr/>
        </p:nvSpPr>
        <p:spPr>
          <a:xfrm>
            <a:off x="10233205" y="3301361"/>
            <a:ext cx="31683" cy="33800"/>
          </a:xfrm>
          <a:custGeom>
            <a:avLst/>
            <a:gdLst>
              <a:gd name="connsiteX0" fmla="*/ 53340 w 53340"/>
              <a:gd name="connsiteY0" fmla="*/ 26432 h 52863"/>
              <a:gd name="connsiteX1" fmla="*/ 40005 w 53340"/>
              <a:gd name="connsiteY1" fmla="*/ 3572 h 52863"/>
              <a:gd name="connsiteX2" fmla="*/ 13335 w 53340"/>
              <a:gd name="connsiteY2" fmla="*/ 3572 h 52863"/>
              <a:gd name="connsiteX3" fmla="*/ 0 w 53340"/>
              <a:gd name="connsiteY3" fmla="*/ 26432 h 52863"/>
              <a:gd name="connsiteX4" fmla="*/ 13335 w 53340"/>
              <a:gd name="connsiteY4" fmla="*/ 49292 h 52863"/>
              <a:gd name="connsiteX5" fmla="*/ 40005 w 53340"/>
              <a:gd name="connsiteY5" fmla="*/ 49292 h 52863"/>
              <a:gd name="connsiteX6" fmla="*/ 53340 w 53340"/>
              <a:gd name="connsiteY6" fmla="*/ 26432 h 52863"/>
              <a:gd name="connsiteX7" fmla="*/ 53340 w 53340"/>
              <a:gd name="connsiteY7" fmla="*/ 26432 h 5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40" h="52863">
                <a:moveTo>
                  <a:pt x="53340" y="26432"/>
                </a:moveTo>
                <a:cubicBezTo>
                  <a:pt x="53340" y="16907"/>
                  <a:pt x="48578" y="8334"/>
                  <a:pt x="40005" y="3572"/>
                </a:cubicBezTo>
                <a:cubicBezTo>
                  <a:pt x="31432" y="-1191"/>
                  <a:pt x="21907" y="-1191"/>
                  <a:pt x="13335" y="3572"/>
                </a:cubicBezTo>
                <a:cubicBezTo>
                  <a:pt x="4763" y="8334"/>
                  <a:pt x="0" y="16907"/>
                  <a:pt x="0" y="26432"/>
                </a:cubicBezTo>
                <a:cubicBezTo>
                  <a:pt x="0" y="35957"/>
                  <a:pt x="4763" y="44529"/>
                  <a:pt x="13335" y="49292"/>
                </a:cubicBezTo>
                <a:cubicBezTo>
                  <a:pt x="21907" y="54054"/>
                  <a:pt x="31432" y="54054"/>
                  <a:pt x="40005" y="49292"/>
                </a:cubicBezTo>
                <a:cubicBezTo>
                  <a:pt x="48578" y="44529"/>
                  <a:pt x="53340" y="35957"/>
                  <a:pt x="53340" y="26432"/>
                </a:cubicBezTo>
                <a:lnTo>
                  <a:pt x="53340" y="26432"/>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01" name="Freeform: Shape 700">
            <a:extLst>
              <a:ext uri="{FF2B5EF4-FFF2-40B4-BE49-F238E27FC236}">
                <a16:creationId xmlns:a16="http://schemas.microsoft.com/office/drawing/2014/main" id="{16285535-B701-46B4-8329-BB65865C89C2}"/>
              </a:ext>
            </a:extLst>
          </p:cNvPr>
          <p:cNvSpPr/>
          <p:nvPr/>
        </p:nvSpPr>
        <p:spPr>
          <a:xfrm>
            <a:off x="10727118" y="3317195"/>
            <a:ext cx="31683" cy="33800"/>
          </a:xfrm>
          <a:custGeom>
            <a:avLst/>
            <a:gdLst>
              <a:gd name="connsiteX0" fmla="*/ 53340 w 53340"/>
              <a:gd name="connsiteY0" fmla="*/ 26432 h 52863"/>
              <a:gd name="connsiteX1" fmla="*/ 40005 w 53340"/>
              <a:gd name="connsiteY1" fmla="*/ 3572 h 52863"/>
              <a:gd name="connsiteX2" fmla="*/ 13335 w 53340"/>
              <a:gd name="connsiteY2" fmla="*/ 3572 h 52863"/>
              <a:gd name="connsiteX3" fmla="*/ 0 w 53340"/>
              <a:gd name="connsiteY3" fmla="*/ 26432 h 52863"/>
              <a:gd name="connsiteX4" fmla="*/ 13335 w 53340"/>
              <a:gd name="connsiteY4" fmla="*/ 49292 h 52863"/>
              <a:gd name="connsiteX5" fmla="*/ 40005 w 53340"/>
              <a:gd name="connsiteY5" fmla="*/ 49292 h 52863"/>
              <a:gd name="connsiteX6" fmla="*/ 53340 w 53340"/>
              <a:gd name="connsiteY6" fmla="*/ 26432 h 52863"/>
              <a:gd name="connsiteX7" fmla="*/ 53340 w 53340"/>
              <a:gd name="connsiteY7" fmla="*/ 26432 h 5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40" h="52863">
                <a:moveTo>
                  <a:pt x="53340" y="26432"/>
                </a:moveTo>
                <a:cubicBezTo>
                  <a:pt x="53340" y="16907"/>
                  <a:pt x="48578" y="8334"/>
                  <a:pt x="40005" y="3572"/>
                </a:cubicBezTo>
                <a:cubicBezTo>
                  <a:pt x="31433" y="-1191"/>
                  <a:pt x="21908" y="-1191"/>
                  <a:pt x="13335" y="3572"/>
                </a:cubicBezTo>
                <a:cubicBezTo>
                  <a:pt x="4763" y="8334"/>
                  <a:pt x="0" y="16907"/>
                  <a:pt x="0" y="26432"/>
                </a:cubicBezTo>
                <a:cubicBezTo>
                  <a:pt x="0" y="35957"/>
                  <a:pt x="4763" y="44529"/>
                  <a:pt x="13335" y="49292"/>
                </a:cubicBezTo>
                <a:cubicBezTo>
                  <a:pt x="21908" y="54054"/>
                  <a:pt x="31433" y="54054"/>
                  <a:pt x="40005" y="49292"/>
                </a:cubicBezTo>
                <a:cubicBezTo>
                  <a:pt x="48578" y="44529"/>
                  <a:pt x="53340" y="35957"/>
                  <a:pt x="53340" y="26432"/>
                </a:cubicBezTo>
                <a:lnTo>
                  <a:pt x="53340" y="26432"/>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02" name="Freeform: Shape 701">
            <a:extLst>
              <a:ext uri="{FF2B5EF4-FFF2-40B4-BE49-F238E27FC236}">
                <a16:creationId xmlns:a16="http://schemas.microsoft.com/office/drawing/2014/main" id="{9DCDC824-9A49-4804-AF43-92E94099DD7A}"/>
              </a:ext>
            </a:extLst>
          </p:cNvPr>
          <p:cNvSpPr/>
          <p:nvPr/>
        </p:nvSpPr>
        <p:spPr>
          <a:xfrm>
            <a:off x="11221597" y="3457269"/>
            <a:ext cx="31682" cy="33800"/>
          </a:xfrm>
          <a:custGeom>
            <a:avLst/>
            <a:gdLst>
              <a:gd name="connsiteX0" fmla="*/ 53340 w 53339"/>
              <a:gd name="connsiteY0" fmla="*/ 26432 h 52863"/>
              <a:gd name="connsiteX1" fmla="*/ 40005 w 53339"/>
              <a:gd name="connsiteY1" fmla="*/ 3572 h 52863"/>
              <a:gd name="connsiteX2" fmla="*/ 13335 w 53339"/>
              <a:gd name="connsiteY2" fmla="*/ 3572 h 52863"/>
              <a:gd name="connsiteX3" fmla="*/ 0 w 53339"/>
              <a:gd name="connsiteY3" fmla="*/ 26432 h 52863"/>
              <a:gd name="connsiteX4" fmla="*/ 13335 w 53339"/>
              <a:gd name="connsiteY4" fmla="*/ 49292 h 52863"/>
              <a:gd name="connsiteX5" fmla="*/ 40005 w 53339"/>
              <a:gd name="connsiteY5" fmla="*/ 49292 h 52863"/>
              <a:gd name="connsiteX6" fmla="*/ 53340 w 53339"/>
              <a:gd name="connsiteY6" fmla="*/ 26432 h 52863"/>
              <a:gd name="connsiteX7" fmla="*/ 53340 w 53339"/>
              <a:gd name="connsiteY7" fmla="*/ 26432 h 5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39" h="52863">
                <a:moveTo>
                  <a:pt x="53340" y="26432"/>
                </a:moveTo>
                <a:cubicBezTo>
                  <a:pt x="53340" y="16907"/>
                  <a:pt x="48577" y="8334"/>
                  <a:pt x="40005" y="3572"/>
                </a:cubicBezTo>
                <a:cubicBezTo>
                  <a:pt x="31432" y="-1191"/>
                  <a:pt x="21907" y="-1191"/>
                  <a:pt x="13335" y="3572"/>
                </a:cubicBezTo>
                <a:cubicBezTo>
                  <a:pt x="4763" y="8334"/>
                  <a:pt x="0" y="16907"/>
                  <a:pt x="0" y="26432"/>
                </a:cubicBezTo>
                <a:cubicBezTo>
                  <a:pt x="0" y="35957"/>
                  <a:pt x="4763" y="44529"/>
                  <a:pt x="13335" y="49292"/>
                </a:cubicBezTo>
                <a:cubicBezTo>
                  <a:pt x="21907" y="54054"/>
                  <a:pt x="31432" y="54054"/>
                  <a:pt x="40005" y="49292"/>
                </a:cubicBezTo>
                <a:cubicBezTo>
                  <a:pt x="48577" y="44529"/>
                  <a:pt x="53340" y="35957"/>
                  <a:pt x="53340" y="26432"/>
                </a:cubicBezTo>
                <a:lnTo>
                  <a:pt x="53340" y="26432"/>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03" name="Freeform: Shape 702">
            <a:extLst>
              <a:ext uri="{FF2B5EF4-FFF2-40B4-BE49-F238E27FC236}">
                <a16:creationId xmlns:a16="http://schemas.microsoft.com/office/drawing/2014/main" id="{E4A60FAA-04E1-4FAF-8A93-772B47474F02}"/>
              </a:ext>
            </a:extLst>
          </p:cNvPr>
          <p:cNvSpPr/>
          <p:nvPr/>
        </p:nvSpPr>
        <p:spPr>
          <a:xfrm>
            <a:off x="9260089" y="3659311"/>
            <a:ext cx="31682" cy="33496"/>
          </a:xfrm>
          <a:custGeom>
            <a:avLst/>
            <a:gdLst>
              <a:gd name="connsiteX0" fmla="*/ 0 w 53339"/>
              <a:gd name="connsiteY0" fmla="*/ 0 h 52387"/>
              <a:gd name="connsiteX1" fmla="*/ 53340 w 53339"/>
              <a:gd name="connsiteY1" fmla="*/ 0 h 52387"/>
              <a:gd name="connsiteX2" fmla="*/ 53340 w 53339"/>
              <a:gd name="connsiteY2" fmla="*/ 52388 h 52387"/>
              <a:gd name="connsiteX3" fmla="*/ 0 w 53339"/>
              <a:gd name="connsiteY3" fmla="*/ 52388 h 52387"/>
              <a:gd name="connsiteX4" fmla="*/ 0 w 53339"/>
              <a:gd name="connsiteY4" fmla="*/ 0 h 523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339" h="52387">
                <a:moveTo>
                  <a:pt x="0" y="0"/>
                </a:moveTo>
                <a:lnTo>
                  <a:pt x="53340" y="0"/>
                </a:lnTo>
                <a:lnTo>
                  <a:pt x="53340" y="52388"/>
                </a:lnTo>
                <a:lnTo>
                  <a:pt x="0" y="52388"/>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04" name="Freeform: Shape 703">
            <a:extLst>
              <a:ext uri="{FF2B5EF4-FFF2-40B4-BE49-F238E27FC236}">
                <a16:creationId xmlns:a16="http://schemas.microsoft.com/office/drawing/2014/main" id="{9CD198AF-3450-421D-9C12-A787062AA8A4}"/>
              </a:ext>
            </a:extLst>
          </p:cNvPr>
          <p:cNvSpPr/>
          <p:nvPr/>
        </p:nvSpPr>
        <p:spPr>
          <a:xfrm>
            <a:off x="9754568" y="3513755"/>
            <a:ext cx="31117" cy="33496"/>
          </a:xfrm>
          <a:custGeom>
            <a:avLst/>
            <a:gdLst>
              <a:gd name="connsiteX0" fmla="*/ 0 w 52387"/>
              <a:gd name="connsiteY0" fmla="*/ 0 h 52387"/>
              <a:gd name="connsiteX1" fmla="*/ 52388 w 52387"/>
              <a:gd name="connsiteY1" fmla="*/ 0 h 52387"/>
              <a:gd name="connsiteX2" fmla="*/ 52388 w 52387"/>
              <a:gd name="connsiteY2" fmla="*/ 52388 h 52387"/>
              <a:gd name="connsiteX3" fmla="*/ 0 w 52387"/>
              <a:gd name="connsiteY3" fmla="*/ 52388 h 52387"/>
              <a:gd name="connsiteX4" fmla="*/ 0 w 52387"/>
              <a:gd name="connsiteY4" fmla="*/ 0 h 523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87" h="52387">
                <a:moveTo>
                  <a:pt x="0" y="0"/>
                </a:moveTo>
                <a:lnTo>
                  <a:pt x="52388" y="0"/>
                </a:lnTo>
                <a:lnTo>
                  <a:pt x="52388" y="52388"/>
                </a:lnTo>
                <a:lnTo>
                  <a:pt x="0" y="52388"/>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05" name="Freeform: Shape 704">
            <a:extLst>
              <a:ext uri="{FF2B5EF4-FFF2-40B4-BE49-F238E27FC236}">
                <a16:creationId xmlns:a16="http://schemas.microsoft.com/office/drawing/2014/main" id="{7BD1F4EF-4EDB-40AC-BB15-9AC4C858A076}"/>
              </a:ext>
            </a:extLst>
          </p:cNvPr>
          <p:cNvSpPr/>
          <p:nvPr/>
        </p:nvSpPr>
        <p:spPr>
          <a:xfrm>
            <a:off x="10248481" y="3521673"/>
            <a:ext cx="31117" cy="33496"/>
          </a:xfrm>
          <a:custGeom>
            <a:avLst/>
            <a:gdLst>
              <a:gd name="connsiteX0" fmla="*/ 0 w 52387"/>
              <a:gd name="connsiteY0" fmla="*/ 0 h 52387"/>
              <a:gd name="connsiteX1" fmla="*/ 52388 w 52387"/>
              <a:gd name="connsiteY1" fmla="*/ 0 h 52387"/>
              <a:gd name="connsiteX2" fmla="*/ 52388 w 52387"/>
              <a:gd name="connsiteY2" fmla="*/ 52388 h 52387"/>
              <a:gd name="connsiteX3" fmla="*/ 0 w 52387"/>
              <a:gd name="connsiteY3" fmla="*/ 52388 h 52387"/>
              <a:gd name="connsiteX4" fmla="*/ 0 w 52387"/>
              <a:gd name="connsiteY4" fmla="*/ 0 h 523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87" h="52387">
                <a:moveTo>
                  <a:pt x="0" y="0"/>
                </a:moveTo>
                <a:lnTo>
                  <a:pt x="52388" y="0"/>
                </a:lnTo>
                <a:lnTo>
                  <a:pt x="52388" y="52388"/>
                </a:lnTo>
                <a:lnTo>
                  <a:pt x="0" y="52388"/>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06" name="Freeform: Shape 705">
            <a:extLst>
              <a:ext uri="{FF2B5EF4-FFF2-40B4-BE49-F238E27FC236}">
                <a16:creationId xmlns:a16="http://schemas.microsoft.com/office/drawing/2014/main" id="{721E7C16-9EAA-4358-8FCC-7632C9E6866C}"/>
              </a:ext>
            </a:extLst>
          </p:cNvPr>
          <p:cNvSpPr/>
          <p:nvPr/>
        </p:nvSpPr>
        <p:spPr>
          <a:xfrm>
            <a:off x="10742960" y="3483305"/>
            <a:ext cx="31117" cy="33496"/>
          </a:xfrm>
          <a:custGeom>
            <a:avLst/>
            <a:gdLst>
              <a:gd name="connsiteX0" fmla="*/ 0 w 52387"/>
              <a:gd name="connsiteY0" fmla="*/ 0 h 52387"/>
              <a:gd name="connsiteX1" fmla="*/ 52388 w 52387"/>
              <a:gd name="connsiteY1" fmla="*/ 0 h 52387"/>
              <a:gd name="connsiteX2" fmla="*/ 52388 w 52387"/>
              <a:gd name="connsiteY2" fmla="*/ 52388 h 52387"/>
              <a:gd name="connsiteX3" fmla="*/ 0 w 52387"/>
              <a:gd name="connsiteY3" fmla="*/ 52388 h 52387"/>
              <a:gd name="connsiteX4" fmla="*/ 0 w 52387"/>
              <a:gd name="connsiteY4" fmla="*/ 0 h 523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87" h="52387">
                <a:moveTo>
                  <a:pt x="0" y="0"/>
                </a:moveTo>
                <a:lnTo>
                  <a:pt x="52388" y="0"/>
                </a:lnTo>
                <a:lnTo>
                  <a:pt x="52388" y="52388"/>
                </a:lnTo>
                <a:lnTo>
                  <a:pt x="0" y="52388"/>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07" name="Freeform: Shape 706">
            <a:extLst>
              <a:ext uri="{FF2B5EF4-FFF2-40B4-BE49-F238E27FC236}">
                <a16:creationId xmlns:a16="http://schemas.microsoft.com/office/drawing/2014/main" id="{6968468D-68EA-4E53-BD0B-6F7EFA67D6A7}"/>
              </a:ext>
            </a:extLst>
          </p:cNvPr>
          <p:cNvSpPr/>
          <p:nvPr/>
        </p:nvSpPr>
        <p:spPr>
          <a:xfrm>
            <a:off x="11211414" y="3650784"/>
            <a:ext cx="52050" cy="6090"/>
          </a:xfrm>
          <a:custGeom>
            <a:avLst/>
            <a:gdLst>
              <a:gd name="connsiteX0" fmla="*/ 0 w 87630"/>
              <a:gd name="connsiteY0" fmla="*/ 0 h 9525"/>
              <a:gd name="connsiteX1" fmla="*/ 87630 w 87630"/>
              <a:gd name="connsiteY1" fmla="*/ 0 h 9525"/>
            </a:gdLst>
            <a:ahLst/>
            <a:cxnLst>
              <a:cxn ang="0">
                <a:pos x="connsiteX0" y="connsiteY0"/>
              </a:cxn>
              <a:cxn ang="0">
                <a:pos x="connsiteX1" y="connsiteY1"/>
              </a:cxn>
            </a:cxnLst>
            <a:rect l="l" t="t" r="r" b="b"/>
            <a:pathLst>
              <a:path w="87630" h="9525">
                <a:moveTo>
                  <a:pt x="0" y="0"/>
                </a:moveTo>
                <a:lnTo>
                  <a:pt x="8763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08" name="Freeform: Shape 707">
            <a:extLst>
              <a:ext uri="{FF2B5EF4-FFF2-40B4-BE49-F238E27FC236}">
                <a16:creationId xmlns:a16="http://schemas.microsoft.com/office/drawing/2014/main" id="{E13ACFC8-3C3F-4172-94BA-CB01731AD435}"/>
              </a:ext>
            </a:extLst>
          </p:cNvPr>
          <p:cNvSpPr/>
          <p:nvPr/>
        </p:nvSpPr>
        <p:spPr>
          <a:xfrm>
            <a:off x="11237439" y="3474170"/>
            <a:ext cx="5658" cy="176615"/>
          </a:xfrm>
          <a:custGeom>
            <a:avLst/>
            <a:gdLst>
              <a:gd name="connsiteX0" fmla="*/ 0 w 9525"/>
              <a:gd name="connsiteY0" fmla="*/ 0 h 276225"/>
              <a:gd name="connsiteX1" fmla="*/ 0 w 9525"/>
              <a:gd name="connsiteY1" fmla="*/ 276225 h 276225"/>
            </a:gdLst>
            <a:ahLst/>
            <a:cxnLst>
              <a:cxn ang="0">
                <a:pos x="connsiteX0" y="connsiteY0"/>
              </a:cxn>
              <a:cxn ang="0">
                <a:pos x="connsiteX1" y="connsiteY1"/>
              </a:cxn>
            </a:cxnLst>
            <a:rect l="l" t="t" r="r" b="b"/>
            <a:pathLst>
              <a:path w="9525" h="276225">
                <a:moveTo>
                  <a:pt x="0" y="0"/>
                </a:moveTo>
                <a:lnTo>
                  <a:pt x="0" y="276225"/>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09" name="Freeform: Shape 708">
            <a:extLst>
              <a:ext uri="{FF2B5EF4-FFF2-40B4-BE49-F238E27FC236}">
                <a16:creationId xmlns:a16="http://schemas.microsoft.com/office/drawing/2014/main" id="{C0617F73-3C2B-4DE5-99F8-219C8D9788F6}"/>
              </a:ext>
            </a:extLst>
          </p:cNvPr>
          <p:cNvSpPr/>
          <p:nvPr/>
        </p:nvSpPr>
        <p:spPr>
          <a:xfrm>
            <a:off x="9261221" y="3363329"/>
            <a:ext cx="5658" cy="156517"/>
          </a:xfrm>
          <a:custGeom>
            <a:avLst/>
            <a:gdLst>
              <a:gd name="connsiteX0" fmla="*/ 0 w 9525"/>
              <a:gd name="connsiteY0" fmla="*/ 244793 h 244792"/>
              <a:gd name="connsiteX1" fmla="*/ 0 w 9525"/>
              <a:gd name="connsiteY1" fmla="*/ 0 h 244792"/>
            </a:gdLst>
            <a:ahLst/>
            <a:cxnLst>
              <a:cxn ang="0">
                <a:pos x="connsiteX0" y="connsiteY0"/>
              </a:cxn>
              <a:cxn ang="0">
                <a:pos x="connsiteX1" y="connsiteY1"/>
              </a:cxn>
            </a:cxnLst>
            <a:rect l="l" t="t" r="r" b="b"/>
            <a:pathLst>
              <a:path w="9525" h="244792">
                <a:moveTo>
                  <a:pt x="0" y="244793"/>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10" name="Freeform: Shape 709">
            <a:extLst>
              <a:ext uri="{FF2B5EF4-FFF2-40B4-BE49-F238E27FC236}">
                <a16:creationId xmlns:a16="http://schemas.microsoft.com/office/drawing/2014/main" id="{9249F14E-20F0-4812-A730-9173FD5C4E9A}"/>
              </a:ext>
            </a:extLst>
          </p:cNvPr>
          <p:cNvSpPr/>
          <p:nvPr/>
        </p:nvSpPr>
        <p:spPr>
          <a:xfrm>
            <a:off x="9235196" y="3676363"/>
            <a:ext cx="52050" cy="6090"/>
          </a:xfrm>
          <a:custGeom>
            <a:avLst/>
            <a:gdLst>
              <a:gd name="connsiteX0" fmla="*/ 0 w 87630"/>
              <a:gd name="connsiteY0" fmla="*/ 0 h 9525"/>
              <a:gd name="connsiteX1" fmla="*/ 87630 w 87630"/>
              <a:gd name="connsiteY1" fmla="*/ 0 h 9525"/>
            </a:gdLst>
            <a:ahLst/>
            <a:cxnLst>
              <a:cxn ang="0">
                <a:pos x="connsiteX0" y="connsiteY0"/>
              </a:cxn>
              <a:cxn ang="0">
                <a:pos x="connsiteX1" y="connsiteY1"/>
              </a:cxn>
            </a:cxnLst>
            <a:rect l="l" t="t" r="r" b="b"/>
            <a:pathLst>
              <a:path w="87630" h="9525">
                <a:moveTo>
                  <a:pt x="0" y="0"/>
                </a:moveTo>
                <a:lnTo>
                  <a:pt x="8763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11" name="Freeform: Shape 710">
            <a:extLst>
              <a:ext uri="{FF2B5EF4-FFF2-40B4-BE49-F238E27FC236}">
                <a16:creationId xmlns:a16="http://schemas.microsoft.com/office/drawing/2014/main" id="{D8A2E867-4160-466C-871A-D80CB9CA598A}"/>
              </a:ext>
            </a:extLst>
          </p:cNvPr>
          <p:cNvSpPr/>
          <p:nvPr/>
        </p:nvSpPr>
        <p:spPr>
          <a:xfrm>
            <a:off x="9261221" y="3519846"/>
            <a:ext cx="5658" cy="156517"/>
          </a:xfrm>
          <a:custGeom>
            <a:avLst/>
            <a:gdLst>
              <a:gd name="connsiteX0" fmla="*/ 0 w 9525"/>
              <a:gd name="connsiteY0" fmla="*/ 0 h 244792"/>
              <a:gd name="connsiteX1" fmla="*/ 0 w 9525"/>
              <a:gd name="connsiteY1" fmla="*/ 244792 h 244792"/>
            </a:gdLst>
            <a:ahLst/>
            <a:cxnLst>
              <a:cxn ang="0">
                <a:pos x="connsiteX0" y="connsiteY0"/>
              </a:cxn>
              <a:cxn ang="0">
                <a:pos x="connsiteX1" y="connsiteY1"/>
              </a:cxn>
            </a:cxnLst>
            <a:rect l="l" t="t" r="r" b="b"/>
            <a:pathLst>
              <a:path w="9525" h="244792">
                <a:moveTo>
                  <a:pt x="0" y="0"/>
                </a:moveTo>
                <a:lnTo>
                  <a:pt x="0" y="244792"/>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grpSp>
        <p:nvGrpSpPr>
          <p:cNvPr id="776" name="Group 775">
            <a:extLst>
              <a:ext uri="{FF2B5EF4-FFF2-40B4-BE49-F238E27FC236}">
                <a16:creationId xmlns:a16="http://schemas.microsoft.com/office/drawing/2014/main" id="{288FA9DF-26E7-4A83-B492-8AAA96FE34DE}"/>
              </a:ext>
            </a:extLst>
          </p:cNvPr>
          <p:cNvGrpSpPr/>
          <p:nvPr/>
        </p:nvGrpSpPr>
        <p:grpSpPr>
          <a:xfrm>
            <a:off x="4269717" y="2271763"/>
            <a:ext cx="3857784" cy="2678196"/>
            <a:chOff x="4269717" y="1920874"/>
            <a:chExt cx="3857784" cy="2678196"/>
          </a:xfrm>
        </p:grpSpPr>
        <p:grpSp>
          <p:nvGrpSpPr>
            <p:cNvPr id="777" name="Group 776">
              <a:extLst>
                <a:ext uri="{FF2B5EF4-FFF2-40B4-BE49-F238E27FC236}">
                  <a16:creationId xmlns:a16="http://schemas.microsoft.com/office/drawing/2014/main" id="{241E585A-26B8-477F-8C71-BD16C03A3B74}"/>
                </a:ext>
              </a:extLst>
            </p:cNvPr>
            <p:cNvGrpSpPr/>
            <p:nvPr/>
          </p:nvGrpSpPr>
          <p:grpSpPr>
            <a:xfrm>
              <a:off x="4773610" y="2593521"/>
              <a:ext cx="2682785" cy="712921"/>
              <a:chOff x="1071424" y="2661234"/>
              <a:chExt cx="2968254" cy="788781"/>
            </a:xfrm>
          </p:grpSpPr>
          <p:cxnSp>
            <p:nvCxnSpPr>
              <p:cNvPr id="923" name="Straight Connector 922">
                <a:extLst>
                  <a:ext uri="{FF2B5EF4-FFF2-40B4-BE49-F238E27FC236}">
                    <a16:creationId xmlns:a16="http://schemas.microsoft.com/office/drawing/2014/main" id="{CD388813-A594-4F07-9D4B-3CA0FE5A096F}"/>
                  </a:ext>
                </a:extLst>
              </p:cNvPr>
              <p:cNvCxnSpPr/>
              <p:nvPr/>
            </p:nvCxnSpPr>
            <p:spPr>
              <a:xfrm>
                <a:off x="1071424" y="2661234"/>
                <a:ext cx="2968254" cy="0"/>
              </a:xfrm>
              <a:prstGeom prst="line">
                <a:avLst/>
              </a:prstGeom>
              <a:noFill/>
              <a:ln w="12700" cap="flat" cmpd="sng" algn="ctr">
                <a:solidFill>
                  <a:schemeClr val="bg1">
                    <a:lumMod val="85000"/>
                  </a:schemeClr>
                </a:solidFill>
                <a:prstDash val="dash"/>
                <a:headEnd type="none" w="med" len="med"/>
                <a:tailEnd type="none" w="med" len="med"/>
              </a:ln>
            </p:spPr>
          </p:cxnSp>
          <p:cxnSp>
            <p:nvCxnSpPr>
              <p:cNvPr id="924" name="Straight Connector 923">
                <a:extLst>
                  <a:ext uri="{FF2B5EF4-FFF2-40B4-BE49-F238E27FC236}">
                    <a16:creationId xmlns:a16="http://schemas.microsoft.com/office/drawing/2014/main" id="{EA3EF597-5271-4154-9B2D-F39AEB974B1C}"/>
                  </a:ext>
                </a:extLst>
              </p:cNvPr>
              <p:cNvCxnSpPr/>
              <p:nvPr/>
            </p:nvCxnSpPr>
            <p:spPr>
              <a:xfrm>
                <a:off x="1071424" y="3056655"/>
                <a:ext cx="2968254" cy="0"/>
              </a:xfrm>
              <a:prstGeom prst="line">
                <a:avLst/>
              </a:prstGeom>
              <a:noFill/>
              <a:ln w="12700" cap="flat" cmpd="sng" algn="ctr">
                <a:solidFill>
                  <a:schemeClr val="bg1">
                    <a:lumMod val="85000"/>
                  </a:schemeClr>
                </a:solidFill>
                <a:prstDash val="dash"/>
                <a:headEnd type="none" w="med" len="med"/>
                <a:tailEnd type="none" w="med" len="med"/>
              </a:ln>
            </p:spPr>
          </p:cxnSp>
          <p:cxnSp>
            <p:nvCxnSpPr>
              <p:cNvPr id="925" name="Straight Connector 924">
                <a:extLst>
                  <a:ext uri="{FF2B5EF4-FFF2-40B4-BE49-F238E27FC236}">
                    <a16:creationId xmlns:a16="http://schemas.microsoft.com/office/drawing/2014/main" id="{890AD1A5-8E92-4BF5-B1F5-A6B005AD0CA1}"/>
                  </a:ext>
                </a:extLst>
              </p:cNvPr>
              <p:cNvCxnSpPr/>
              <p:nvPr/>
            </p:nvCxnSpPr>
            <p:spPr>
              <a:xfrm>
                <a:off x="1071424" y="3450015"/>
                <a:ext cx="2968254" cy="0"/>
              </a:xfrm>
              <a:prstGeom prst="line">
                <a:avLst/>
              </a:prstGeom>
              <a:noFill/>
              <a:ln w="12700" cap="flat" cmpd="sng" algn="ctr">
                <a:solidFill>
                  <a:schemeClr val="bg1">
                    <a:lumMod val="85000"/>
                  </a:schemeClr>
                </a:solidFill>
                <a:prstDash val="dash"/>
                <a:headEnd type="none" w="med" len="med"/>
                <a:tailEnd type="none" w="med" len="med"/>
              </a:ln>
            </p:spPr>
          </p:cxnSp>
        </p:grpSp>
        <p:grpSp>
          <p:nvGrpSpPr>
            <p:cNvPr id="778" name="Group 777">
              <a:extLst>
                <a:ext uri="{FF2B5EF4-FFF2-40B4-BE49-F238E27FC236}">
                  <a16:creationId xmlns:a16="http://schemas.microsoft.com/office/drawing/2014/main" id="{FBB7B205-98C1-4EA9-BFE1-937994981D7E}"/>
                </a:ext>
              </a:extLst>
            </p:cNvPr>
            <p:cNvGrpSpPr/>
            <p:nvPr/>
          </p:nvGrpSpPr>
          <p:grpSpPr>
            <a:xfrm>
              <a:off x="4269717" y="1920874"/>
              <a:ext cx="3230189" cy="2678196"/>
              <a:chOff x="512387" y="1611690"/>
              <a:chExt cx="3945835" cy="3271548"/>
            </a:xfrm>
          </p:grpSpPr>
          <p:grpSp>
            <p:nvGrpSpPr>
              <p:cNvPr id="859" name="Group 858">
                <a:extLst>
                  <a:ext uri="{FF2B5EF4-FFF2-40B4-BE49-F238E27FC236}">
                    <a16:creationId xmlns:a16="http://schemas.microsoft.com/office/drawing/2014/main" id="{A89B5F85-03DF-45A7-8782-B3F11CE4A0D6}"/>
                  </a:ext>
                </a:extLst>
              </p:cNvPr>
              <p:cNvGrpSpPr/>
              <p:nvPr/>
            </p:nvGrpSpPr>
            <p:grpSpPr>
              <a:xfrm>
                <a:off x="1771166" y="4354772"/>
                <a:ext cx="283932" cy="303743"/>
                <a:chOff x="2605541" y="5614461"/>
                <a:chExt cx="394423" cy="522830"/>
              </a:xfrm>
            </p:grpSpPr>
            <p:cxnSp>
              <p:nvCxnSpPr>
                <p:cNvPr id="920" name="Straight Connector 919">
                  <a:extLst>
                    <a:ext uri="{FF2B5EF4-FFF2-40B4-BE49-F238E27FC236}">
                      <a16:creationId xmlns:a16="http://schemas.microsoft.com/office/drawing/2014/main" id="{C89598F8-B810-4DCF-B5F9-2180B170C263}"/>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921" name="Straight Connector 920">
                  <a:extLst>
                    <a:ext uri="{FF2B5EF4-FFF2-40B4-BE49-F238E27FC236}">
                      <a16:creationId xmlns:a16="http://schemas.microsoft.com/office/drawing/2014/main" id="{1FFE97AE-3D5F-4DF8-8EC8-773F83DA2C52}"/>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22" name="TextBox 921">
                  <a:extLst>
                    <a:ext uri="{FF2B5EF4-FFF2-40B4-BE49-F238E27FC236}">
                      <a16:creationId xmlns:a16="http://schemas.microsoft.com/office/drawing/2014/main" id="{714277A6-D2EE-4730-9944-A2F66AEB28F5}"/>
                    </a:ext>
                  </a:extLst>
                </p:cNvPr>
                <p:cNvSpPr txBox="1"/>
                <p:nvPr/>
              </p:nvSpPr>
              <p:spPr>
                <a:xfrm>
                  <a:off x="2605541"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C2D1</a:t>
                  </a:r>
                </a:p>
              </p:txBody>
            </p:sp>
          </p:grpSp>
          <p:grpSp>
            <p:nvGrpSpPr>
              <p:cNvPr id="860" name="Group 859">
                <a:extLst>
                  <a:ext uri="{FF2B5EF4-FFF2-40B4-BE49-F238E27FC236}">
                    <a16:creationId xmlns:a16="http://schemas.microsoft.com/office/drawing/2014/main" id="{77C2D575-0FCA-4977-BA69-258EF7F00F1A}"/>
                  </a:ext>
                </a:extLst>
              </p:cNvPr>
              <p:cNvGrpSpPr/>
              <p:nvPr/>
            </p:nvGrpSpPr>
            <p:grpSpPr>
              <a:xfrm>
                <a:off x="2371947" y="4354772"/>
                <a:ext cx="283932" cy="303743"/>
                <a:chOff x="3948372" y="5614461"/>
                <a:chExt cx="394423" cy="522830"/>
              </a:xfrm>
            </p:grpSpPr>
            <p:cxnSp>
              <p:nvCxnSpPr>
                <p:cNvPr id="918" name="Straight Connector 917">
                  <a:extLst>
                    <a:ext uri="{FF2B5EF4-FFF2-40B4-BE49-F238E27FC236}">
                      <a16:creationId xmlns:a16="http://schemas.microsoft.com/office/drawing/2014/main" id="{C26B75C7-A26E-4DE9-97B3-F4B434097C0B}"/>
                    </a:ext>
                  </a:extLst>
                </p:cNvPr>
                <p:cNvCxnSpPr>
                  <a:cxnSpLocks/>
                </p:cNvCxnSpPr>
                <p:nvPr/>
              </p:nvCxnSpPr>
              <p:spPr>
                <a:xfrm rot="16200000">
                  <a:off x="4084621"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19" name="TextBox 918">
                  <a:extLst>
                    <a:ext uri="{FF2B5EF4-FFF2-40B4-BE49-F238E27FC236}">
                      <a16:creationId xmlns:a16="http://schemas.microsoft.com/office/drawing/2014/main" id="{80003962-3890-470B-BA5D-6B402F3E226F}"/>
                    </a:ext>
                  </a:extLst>
                </p:cNvPr>
                <p:cNvSpPr txBox="1"/>
                <p:nvPr/>
              </p:nvSpPr>
              <p:spPr>
                <a:xfrm>
                  <a:off x="3948372"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C3D1</a:t>
                  </a:r>
                </a:p>
              </p:txBody>
            </p:sp>
          </p:grpSp>
          <p:grpSp>
            <p:nvGrpSpPr>
              <p:cNvPr id="861" name="Group 860">
                <a:extLst>
                  <a:ext uri="{FF2B5EF4-FFF2-40B4-BE49-F238E27FC236}">
                    <a16:creationId xmlns:a16="http://schemas.microsoft.com/office/drawing/2014/main" id="{29BF50A5-81D9-411F-9719-9B68D3E370B7}"/>
                  </a:ext>
                </a:extLst>
              </p:cNvPr>
              <p:cNvGrpSpPr/>
              <p:nvPr/>
            </p:nvGrpSpPr>
            <p:grpSpPr>
              <a:xfrm>
                <a:off x="3573508" y="4354772"/>
                <a:ext cx="283932" cy="303743"/>
                <a:chOff x="5259586" y="5614461"/>
                <a:chExt cx="394423" cy="522830"/>
              </a:xfrm>
            </p:grpSpPr>
            <p:cxnSp>
              <p:nvCxnSpPr>
                <p:cNvPr id="916" name="Straight Connector 915">
                  <a:extLst>
                    <a:ext uri="{FF2B5EF4-FFF2-40B4-BE49-F238E27FC236}">
                      <a16:creationId xmlns:a16="http://schemas.microsoft.com/office/drawing/2014/main" id="{18F907F2-7052-45D7-8D17-C8506ED82B26}"/>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17" name="TextBox 916">
                  <a:extLst>
                    <a:ext uri="{FF2B5EF4-FFF2-40B4-BE49-F238E27FC236}">
                      <a16:creationId xmlns:a16="http://schemas.microsoft.com/office/drawing/2014/main" id="{5B1147AC-E737-4D2D-BECB-2A6EE0E8D608}"/>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C5D1</a:t>
                  </a:r>
                </a:p>
              </p:txBody>
            </p:sp>
          </p:grpSp>
          <p:sp>
            <p:nvSpPr>
              <p:cNvPr id="862" name="TextBox 861">
                <a:extLst>
                  <a:ext uri="{FF2B5EF4-FFF2-40B4-BE49-F238E27FC236}">
                    <a16:creationId xmlns:a16="http://schemas.microsoft.com/office/drawing/2014/main" id="{29D29D82-15A9-4EDD-BA7D-939CEC9D9278}"/>
                  </a:ext>
                </a:extLst>
              </p:cNvPr>
              <p:cNvSpPr txBox="1"/>
              <p:nvPr/>
            </p:nvSpPr>
            <p:spPr>
              <a:xfrm>
                <a:off x="2539664" y="4620063"/>
                <a:ext cx="482097" cy="263175"/>
              </a:xfrm>
              <a:prstGeom prst="rect">
                <a:avLst/>
              </a:prstGeom>
              <a:noFill/>
            </p:spPr>
            <p:txBody>
              <a:bodyPr wrap="none">
                <a:spAutoFit/>
              </a:bodyPr>
              <a:lstStyle/>
              <a:p>
                <a:pPr marL="0" marR="0" lvl="0" indent="0" algn="ctr" defTabSz="914400" rtl="0" eaLnBrk="1" fontAlgn="auto" latinLnBrk="0" hangingPunct="1">
                  <a:lnSpc>
                    <a:spcPct val="100000"/>
                  </a:lnSpc>
                  <a:spcBef>
                    <a:spcPts val="400"/>
                  </a:spcBef>
                  <a:spcAft>
                    <a:spcPts val="400"/>
                  </a:spcAft>
                  <a:buClrTx/>
                  <a:buSzTx/>
                  <a:buFontTx/>
                  <a:buNone/>
                  <a:tabLst/>
                  <a:defRPr/>
                </a:pPr>
                <a:r>
                  <a:rPr kumimoji="0" lang="en-US" sz="800" b="1" i="0" u="none" strike="noStrike" kern="1200" cap="none" spc="0" normalizeH="0" baseline="0" noProof="0">
                    <a:ln>
                      <a:noFill/>
                    </a:ln>
                    <a:solidFill>
                      <a:srgbClr val="54565B"/>
                    </a:solidFill>
                    <a:effectLst/>
                    <a:uLnTx/>
                    <a:uFillTx/>
                    <a:latin typeface="Trebuchet MS"/>
                    <a:ea typeface="+mn-ea"/>
                    <a:cs typeface="+mn-cs"/>
                  </a:rPr>
                  <a:t>Visit</a:t>
                </a:r>
              </a:p>
            </p:txBody>
          </p:sp>
          <p:sp>
            <p:nvSpPr>
              <p:cNvPr id="863" name="TextBox 862">
                <a:extLst>
                  <a:ext uri="{FF2B5EF4-FFF2-40B4-BE49-F238E27FC236}">
                    <a16:creationId xmlns:a16="http://schemas.microsoft.com/office/drawing/2014/main" id="{AB28F674-1EBA-4107-A587-6C4349A94676}"/>
                  </a:ext>
                </a:extLst>
              </p:cNvPr>
              <p:cNvSpPr txBox="1"/>
              <p:nvPr/>
            </p:nvSpPr>
            <p:spPr>
              <a:xfrm rot="16200000">
                <a:off x="-812104" y="2936181"/>
                <a:ext cx="2912157" cy="263175"/>
              </a:xfrm>
              <a:prstGeom prst="rect">
                <a:avLst/>
              </a:prstGeom>
              <a:noFill/>
            </p:spPr>
            <p:txBody>
              <a:bodyPr wrap="none">
                <a:spAutoFit/>
              </a:bodyPr>
              <a:lstStyle/>
              <a:p>
                <a:pPr marL="0" marR="0" lvl="0" indent="0" algn="ctr" defTabSz="914400" rtl="0" eaLnBrk="1" fontAlgn="auto" latinLnBrk="0" hangingPunct="1">
                  <a:lnSpc>
                    <a:spcPct val="100000"/>
                  </a:lnSpc>
                  <a:spcBef>
                    <a:spcPts val="400"/>
                  </a:spcBef>
                  <a:spcAft>
                    <a:spcPts val="400"/>
                  </a:spcAft>
                  <a:buClrTx/>
                  <a:buSzTx/>
                  <a:buFontTx/>
                  <a:buNone/>
                  <a:tabLst/>
                  <a:defRPr/>
                </a:pPr>
                <a:r>
                  <a:rPr kumimoji="0" lang="en-US" sz="800" b="1" i="0" u="none" strike="noStrike" kern="1200" cap="none" spc="0" normalizeH="0" baseline="0" noProof="0">
                    <a:ln>
                      <a:noFill/>
                    </a:ln>
                    <a:solidFill>
                      <a:srgbClr val="54565B"/>
                    </a:solidFill>
                    <a:effectLst/>
                    <a:uLnTx/>
                    <a:uFillTx/>
                    <a:latin typeface="Trebuchet MS"/>
                    <a:ea typeface="+mn-ea"/>
                    <a:cs typeface="+mn-cs"/>
                  </a:rPr>
                  <a:t>LS Mean Change Score (95% CI) From Baseline</a:t>
                </a:r>
              </a:p>
            </p:txBody>
          </p:sp>
          <p:sp>
            <p:nvSpPr>
              <p:cNvPr id="864" name="Freeform: Shape 863">
                <a:extLst>
                  <a:ext uri="{FF2B5EF4-FFF2-40B4-BE49-F238E27FC236}">
                    <a16:creationId xmlns:a16="http://schemas.microsoft.com/office/drawing/2014/main" id="{A0F409B5-AB71-4504-AD60-D732917D3810}"/>
                  </a:ext>
                </a:extLst>
              </p:cNvPr>
              <p:cNvSpPr/>
              <p:nvPr/>
            </p:nvSpPr>
            <p:spPr>
              <a:xfrm>
                <a:off x="1127917" y="1780778"/>
                <a:ext cx="3305591" cy="2573982"/>
              </a:xfrm>
              <a:custGeom>
                <a:avLst/>
                <a:gdLst>
                  <a:gd name="connsiteX0" fmla="*/ 0 w 2973721"/>
                  <a:gd name="connsiteY0" fmla="*/ 0 h 2681728"/>
                  <a:gd name="connsiteX1" fmla="*/ 0 w 2973721"/>
                  <a:gd name="connsiteY1" fmla="*/ 2681728 h 2681728"/>
                  <a:gd name="connsiteX2" fmla="*/ 2973721 w 2973721"/>
                  <a:gd name="connsiteY2" fmla="*/ 2681728 h 2681728"/>
                </a:gdLst>
                <a:ahLst/>
                <a:cxnLst>
                  <a:cxn ang="0">
                    <a:pos x="connsiteX0" y="connsiteY0"/>
                  </a:cxn>
                  <a:cxn ang="0">
                    <a:pos x="connsiteX1" y="connsiteY1"/>
                  </a:cxn>
                  <a:cxn ang="0">
                    <a:pos x="connsiteX2" y="connsiteY2"/>
                  </a:cxn>
                </a:cxnLst>
                <a:rect l="l" t="t" r="r" b="b"/>
                <a:pathLst>
                  <a:path w="2973721" h="2681728">
                    <a:moveTo>
                      <a:pt x="0" y="0"/>
                    </a:moveTo>
                    <a:lnTo>
                      <a:pt x="0" y="2681728"/>
                    </a:lnTo>
                    <a:lnTo>
                      <a:pt x="2973721" y="2681728"/>
                    </a:ln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srgbClr val="54565B"/>
                  </a:solidFill>
                  <a:effectLst/>
                  <a:uLnTx/>
                  <a:uFillTx/>
                  <a:latin typeface="Trebuchet MS"/>
                  <a:ea typeface="+mn-ea"/>
                  <a:cs typeface="+mn-cs"/>
                </a:endParaRPr>
              </a:p>
            </p:txBody>
          </p:sp>
          <p:grpSp>
            <p:nvGrpSpPr>
              <p:cNvPr id="865" name="Group 864">
                <a:extLst>
                  <a:ext uri="{FF2B5EF4-FFF2-40B4-BE49-F238E27FC236}">
                    <a16:creationId xmlns:a16="http://schemas.microsoft.com/office/drawing/2014/main" id="{8FF148A1-303A-4A07-A004-30CE7F9F9DD8}"/>
                  </a:ext>
                </a:extLst>
              </p:cNvPr>
              <p:cNvGrpSpPr/>
              <p:nvPr/>
            </p:nvGrpSpPr>
            <p:grpSpPr>
              <a:xfrm>
                <a:off x="4174290" y="4354772"/>
                <a:ext cx="283932" cy="303743"/>
                <a:chOff x="5259586" y="5614461"/>
                <a:chExt cx="394423" cy="522830"/>
              </a:xfrm>
            </p:grpSpPr>
            <p:cxnSp>
              <p:nvCxnSpPr>
                <p:cNvPr id="914" name="Straight Connector 913">
                  <a:extLst>
                    <a:ext uri="{FF2B5EF4-FFF2-40B4-BE49-F238E27FC236}">
                      <a16:creationId xmlns:a16="http://schemas.microsoft.com/office/drawing/2014/main" id="{4C371639-DABA-4214-8D57-088872D2B97B}"/>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15" name="TextBox 914">
                  <a:extLst>
                    <a:ext uri="{FF2B5EF4-FFF2-40B4-BE49-F238E27FC236}">
                      <a16:creationId xmlns:a16="http://schemas.microsoft.com/office/drawing/2014/main" id="{CB4BD674-3126-4AAF-A584-EA16508226D3}"/>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C6D1</a:t>
                  </a:r>
                </a:p>
              </p:txBody>
            </p:sp>
          </p:grpSp>
          <p:grpSp>
            <p:nvGrpSpPr>
              <p:cNvPr id="866" name="Group 865">
                <a:extLst>
                  <a:ext uri="{FF2B5EF4-FFF2-40B4-BE49-F238E27FC236}">
                    <a16:creationId xmlns:a16="http://schemas.microsoft.com/office/drawing/2014/main" id="{ABEEAEAC-1C52-41FA-8793-A56336E033B1}"/>
                  </a:ext>
                </a:extLst>
              </p:cNvPr>
              <p:cNvGrpSpPr/>
              <p:nvPr/>
            </p:nvGrpSpPr>
            <p:grpSpPr>
              <a:xfrm>
                <a:off x="2972728" y="4354772"/>
                <a:ext cx="283932" cy="303743"/>
                <a:chOff x="5259586" y="5614461"/>
                <a:chExt cx="394423" cy="522830"/>
              </a:xfrm>
            </p:grpSpPr>
            <p:cxnSp>
              <p:nvCxnSpPr>
                <p:cNvPr id="912" name="Straight Connector 911">
                  <a:extLst>
                    <a:ext uri="{FF2B5EF4-FFF2-40B4-BE49-F238E27FC236}">
                      <a16:creationId xmlns:a16="http://schemas.microsoft.com/office/drawing/2014/main" id="{6EA91B54-ED09-4504-9B99-F61F9C7BFEB1}"/>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13" name="TextBox 912">
                  <a:extLst>
                    <a:ext uri="{FF2B5EF4-FFF2-40B4-BE49-F238E27FC236}">
                      <a16:creationId xmlns:a16="http://schemas.microsoft.com/office/drawing/2014/main" id="{DC12589B-F0E6-4CF3-9E5E-F83316C6426B}"/>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C4D1</a:t>
                  </a:r>
                </a:p>
              </p:txBody>
            </p:sp>
          </p:grpSp>
          <p:grpSp>
            <p:nvGrpSpPr>
              <p:cNvPr id="867" name="Group 866">
                <a:extLst>
                  <a:ext uri="{FF2B5EF4-FFF2-40B4-BE49-F238E27FC236}">
                    <a16:creationId xmlns:a16="http://schemas.microsoft.com/office/drawing/2014/main" id="{96458344-8AA1-4568-8D24-EC2E97FF2406}"/>
                  </a:ext>
                </a:extLst>
              </p:cNvPr>
              <p:cNvGrpSpPr/>
              <p:nvPr/>
            </p:nvGrpSpPr>
            <p:grpSpPr>
              <a:xfrm>
                <a:off x="1048941" y="4354772"/>
                <a:ext cx="403380" cy="303743"/>
                <a:chOff x="2522573" y="5614461"/>
                <a:chExt cx="560355" cy="522830"/>
              </a:xfrm>
            </p:grpSpPr>
            <p:cxnSp>
              <p:nvCxnSpPr>
                <p:cNvPr id="909" name="Straight Connector 908">
                  <a:extLst>
                    <a:ext uri="{FF2B5EF4-FFF2-40B4-BE49-F238E27FC236}">
                      <a16:creationId xmlns:a16="http://schemas.microsoft.com/office/drawing/2014/main" id="{07200B56-29B7-4422-8E6D-33A477330808}"/>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910" name="Straight Connector 909">
                  <a:extLst>
                    <a:ext uri="{FF2B5EF4-FFF2-40B4-BE49-F238E27FC236}">
                      <a16:creationId xmlns:a16="http://schemas.microsoft.com/office/drawing/2014/main" id="{704E6F53-2D20-49AB-B4C7-F713E4873E80}"/>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11" name="TextBox 910">
                  <a:extLst>
                    <a:ext uri="{FF2B5EF4-FFF2-40B4-BE49-F238E27FC236}">
                      <a16:creationId xmlns:a16="http://schemas.microsoft.com/office/drawing/2014/main" id="{7DCB15DA-D599-4D9F-8A87-154FCA93C45B}"/>
                    </a:ext>
                  </a:extLst>
                </p:cNvPr>
                <p:cNvSpPr txBox="1"/>
                <p:nvPr/>
              </p:nvSpPr>
              <p:spPr>
                <a:xfrm>
                  <a:off x="2522573" y="5684288"/>
                  <a:ext cx="560355"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Overall</a:t>
                  </a:r>
                </a:p>
              </p:txBody>
            </p:sp>
          </p:grpSp>
          <p:grpSp>
            <p:nvGrpSpPr>
              <p:cNvPr id="868" name="Group 867">
                <a:extLst>
                  <a:ext uri="{FF2B5EF4-FFF2-40B4-BE49-F238E27FC236}">
                    <a16:creationId xmlns:a16="http://schemas.microsoft.com/office/drawing/2014/main" id="{8C1E83AE-778C-4192-A0B3-1BE8B4108835}"/>
                  </a:ext>
                </a:extLst>
              </p:cNvPr>
              <p:cNvGrpSpPr/>
              <p:nvPr/>
            </p:nvGrpSpPr>
            <p:grpSpPr>
              <a:xfrm>
                <a:off x="799418" y="3607928"/>
                <a:ext cx="319967" cy="263176"/>
                <a:chOff x="799418" y="3707095"/>
                <a:chExt cx="319967" cy="263176"/>
              </a:xfrm>
            </p:grpSpPr>
            <p:cxnSp>
              <p:nvCxnSpPr>
                <p:cNvPr id="907" name="Straight Connector 906">
                  <a:extLst>
                    <a:ext uri="{FF2B5EF4-FFF2-40B4-BE49-F238E27FC236}">
                      <a16:creationId xmlns:a16="http://schemas.microsoft.com/office/drawing/2014/main" id="{D919F5FF-E7CA-4F72-87D9-2C8E1E413291}"/>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08" name="TextBox 907">
                  <a:extLst>
                    <a:ext uri="{FF2B5EF4-FFF2-40B4-BE49-F238E27FC236}">
                      <a16:creationId xmlns:a16="http://schemas.microsoft.com/office/drawing/2014/main" id="{4984A97E-9F99-4FB8-BD4E-1DA4C75F45A4}"/>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-20</a:t>
                  </a:r>
                </a:p>
              </p:txBody>
            </p:sp>
          </p:grpSp>
          <p:grpSp>
            <p:nvGrpSpPr>
              <p:cNvPr id="869" name="Group 868">
                <a:extLst>
                  <a:ext uri="{FF2B5EF4-FFF2-40B4-BE49-F238E27FC236}">
                    <a16:creationId xmlns:a16="http://schemas.microsoft.com/office/drawing/2014/main" id="{A7321419-57BE-4613-A29D-39F714BEA586}"/>
                  </a:ext>
                </a:extLst>
              </p:cNvPr>
              <p:cNvGrpSpPr/>
              <p:nvPr/>
            </p:nvGrpSpPr>
            <p:grpSpPr>
              <a:xfrm>
                <a:off x="865996" y="2953074"/>
                <a:ext cx="253389" cy="263175"/>
                <a:chOff x="865996" y="3191162"/>
                <a:chExt cx="253389" cy="263175"/>
              </a:xfrm>
            </p:grpSpPr>
            <p:cxnSp>
              <p:nvCxnSpPr>
                <p:cNvPr id="905" name="Straight Connector 904">
                  <a:extLst>
                    <a:ext uri="{FF2B5EF4-FFF2-40B4-BE49-F238E27FC236}">
                      <a16:creationId xmlns:a16="http://schemas.microsoft.com/office/drawing/2014/main" id="{7E3E9372-E90F-475B-8BFC-4B3680D1B7A4}"/>
                    </a:ext>
                  </a:extLst>
                </p:cNvPr>
                <p:cNvCxnSpPr/>
                <p:nvPr/>
              </p:nvCxnSpPr>
              <p:spPr>
                <a:xfrm>
                  <a:off x="1062641" y="332516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06" name="TextBox 905">
                  <a:extLst>
                    <a:ext uri="{FF2B5EF4-FFF2-40B4-BE49-F238E27FC236}">
                      <a16:creationId xmlns:a16="http://schemas.microsoft.com/office/drawing/2014/main" id="{C9740F40-A2B4-4445-8E28-B47E2B0C1058}"/>
                    </a:ext>
                  </a:extLst>
                </p:cNvPr>
                <p:cNvSpPr txBox="1"/>
                <p:nvPr/>
              </p:nvSpPr>
              <p:spPr>
                <a:xfrm>
                  <a:off x="865996" y="3191162"/>
                  <a:ext cx="188765"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-5</a:t>
                  </a:r>
                </a:p>
              </p:txBody>
            </p:sp>
          </p:grpSp>
          <p:grpSp>
            <p:nvGrpSpPr>
              <p:cNvPr id="870" name="Group 869">
                <a:extLst>
                  <a:ext uri="{FF2B5EF4-FFF2-40B4-BE49-F238E27FC236}">
                    <a16:creationId xmlns:a16="http://schemas.microsoft.com/office/drawing/2014/main" id="{8A33ED1A-FD8C-47C4-B0A0-26FBD2DF86EF}"/>
                  </a:ext>
                </a:extLst>
              </p:cNvPr>
              <p:cNvGrpSpPr/>
              <p:nvPr/>
            </p:nvGrpSpPr>
            <p:grpSpPr>
              <a:xfrm>
                <a:off x="846413" y="2079933"/>
                <a:ext cx="272972" cy="263176"/>
                <a:chOff x="846413" y="2159296"/>
                <a:chExt cx="272972" cy="263176"/>
              </a:xfrm>
            </p:grpSpPr>
            <p:sp>
              <p:nvSpPr>
                <p:cNvPr id="903" name="TextBox 902">
                  <a:extLst>
                    <a:ext uri="{FF2B5EF4-FFF2-40B4-BE49-F238E27FC236}">
                      <a16:creationId xmlns:a16="http://schemas.microsoft.com/office/drawing/2014/main" id="{2953EBC8-FDBF-42A9-A19D-9C8D2B788A0F}"/>
                    </a:ext>
                  </a:extLst>
                </p:cNvPr>
                <p:cNvSpPr txBox="1"/>
                <p:nvPr/>
              </p:nvSpPr>
              <p:spPr>
                <a:xfrm>
                  <a:off x="846413" y="2159296"/>
                  <a:ext cx="208347"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a:t>
                  </a:r>
                </a:p>
              </p:txBody>
            </p:sp>
            <p:cxnSp>
              <p:nvCxnSpPr>
                <p:cNvPr id="904" name="Straight Connector 903">
                  <a:extLst>
                    <a:ext uri="{FF2B5EF4-FFF2-40B4-BE49-F238E27FC236}">
                      <a16:creationId xmlns:a16="http://schemas.microsoft.com/office/drawing/2014/main" id="{9C9257A4-1D74-4655-8459-BDC1AECE3D85}"/>
                    </a:ext>
                  </a:extLst>
                </p:cNvPr>
                <p:cNvCxnSpPr/>
                <p:nvPr/>
              </p:nvCxnSpPr>
              <p:spPr>
                <a:xfrm>
                  <a:off x="1062641" y="229557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grpSp>
            <p:nvGrpSpPr>
              <p:cNvPr id="871" name="Group 870">
                <a:extLst>
                  <a:ext uri="{FF2B5EF4-FFF2-40B4-BE49-F238E27FC236}">
                    <a16:creationId xmlns:a16="http://schemas.microsoft.com/office/drawing/2014/main" id="{FF477397-36FA-415B-8F5A-7221E4622DEE}"/>
                  </a:ext>
                </a:extLst>
              </p:cNvPr>
              <p:cNvGrpSpPr/>
              <p:nvPr/>
            </p:nvGrpSpPr>
            <p:grpSpPr>
              <a:xfrm>
                <a:off x="846415" y="1643363"/>
                <a:ext cx="272970" cy="263176"/>
                <a:chOff x="846415" y="1643363"/>
                <a:chExt cx="272970" cy="263176"/>
              </a:xfrm>
            </p:grpSpPr>
            <p:cxnSp>
              <p:nvCxnSpPr>
                <p:cNvPr id="901" name="Straight Connector 900">
                  <a:extLst>
                    <a:ext uri="{FF2B5EF4-FFF2-40B4-BE49-F238E27FC236}">
                      <a16:creationId xmlns:a16="http://schemas.microsoft.com/office/drawing/2014/main" id="{A6127A2E-03D3-4903-9116-79354D645926}"/>
                    </a:ext>
                  </a:extLst>
                </p:cNvPr>
                <p:cNvCxnSpPr/>
                <p:nvPr/>
              </p:nvCxnSpPr>
              <p:spPr>
                <a:xfrm>
                  <a:off x="1062641" y="178077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02" name="TextBox 901">
                  <a:extLst>
                    <a:ext uri="{FF2B5EF4-FFF2-40B4-BE49-F238E27FC236}">
                      <a16:creationId xmlns:a16="http://schemas.microsoft.com/office/drawing/2014/main" id="{242C9274-3C90-4A22-9A9B-75F83B4B4F0F}"/>
                    </a:ext>
                  </a:extLst>
                </p:cNvPr>
                <p:cNvSpPr txBox="1"/>
                <p:nvPr/>
              </p:nvSpPr>
              <p:spPr>
                <a:xfrm>
                  <a:off x="846415" y="1643363"/>
                  <a:ext cx="208348"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25</a:t>
                  </a:r>
                </a:p>
              </p:txBody>
            </p:sp>
          </p:grpSp>
          <p:grpSp>
            <p:nvGrpSpPr>
              <p:cNvPr id="872" name="Group 871">
                <a:extLst>
                  <a:ext uri="{FF2B5EF4-FFF2-40B4-BE49-F238E27FC236}">
                    <a16:creationId xmlns:a16="http://schemas.microsoft.com/office/drawing/2014/main" id="{F723A7E8-72F7-4382-A298-5676E315ABD0}"/>
                  </a:ext>
                </a:extLst>
              </p:cNvPr>
              <p:cNvGrpSpPr/>
              <p:nvPr/>
            </p:nvGrpSpPr>
            <p:grpSpPr>
              <a:xfrm>
                <a:off x="912991" y="2516504"/>
                <a:ext cx="206394" cy="263175"/>
                <a:chOff x="912991" y="2675229"/>
                <a:chExt cx="206394" cy="263175"/>
              </a:xfrm>
            </p:grpSpPr>
            <p:cxnSp>
              <p:nvCxnSpPr>
                <p:cNvPr id="899" name="Straight Connector 898">
                  <a:extLst>
                    <a:ext uri="{FF2B5EF4-FFF2-40B4-BE49-F238E27FC236}">
                      <a16:creationId xmlns:a16="http://schemas.microsoft.com/office/drawing/2014/main" id="{7DFA96E8-C1F0-4DDF-8F5D-88D22CB2D0A5}"/>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00" name="TextBox 899">
                  <a:extLst>
                    <a:ext uri="{FF2B5EF4-FFF2-40B4-BE49-F238E27FC236}">
                      <a16:creationId xmlns:a16="http://schemas.microsoft.com/office/drawing/2014/main" id="{F274ADBA-5181-45DB-AC41-FD1EA8E32825}"/>
                    </a:ext>
                  </a:extLst>
                </p:cNvPr>
                <p:cNvSpPr txBox="1"/>
                <p:nvPr/>
              </p:nvSpPr>
              <p:spPr>
                <a:xfrm>
                  <a:off x="912991" y="2675229"/>
                  <a:ext cx="141770"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5</a:t>
                  </a:r>
                </a:p>
              </p:txBody>
            </p:sp>
          </p:grpSp>
          <p:sp>
            <p:nvSpPr>
              <p:cNvPr id="873" name="TextBox 872">
                <a:extLst>
                  <a:ext uri="{FF2B5EF4-FFF2-40B4-BE49-F238E27FC236}">
                    <a16:creationId xmlns:a16="http://schemas.microsoft.com/office/drawing/2014/main" id="{AA14C542-6F49-489E-9832-FE74AEF9F00C}"/>
                  </a:ext>
                </a:extLst>
              </p:cNvPr>
              <p:cNvSpPr txBox="1"/>
              <p:nvPr/>
            </p:nvSpPr>
            <p:spPr>
              <a:xfrm>
                <a:off x="762211" y="4028312"/>
                <a:ext cx="292548" cy="383483"/>
              </a:xfrm>
              <a:prstGeom prst="rect">
                <a:avLst/>
              </a:prstGeom>
              <a:noFill/>
            </p:spPr>
            <p:txBody>
              <a:bodyPr wrap="none" lIns="0" rIns="60960" anchor="ctr" anchorCtr="0">
                <a:spAutoFit/>
              </a:bodyPr>
              <a:lstStyle/>
              <a:p>
                <a:pPr marL="0" marR="0" lvl="0" indent="0" algn="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SG</a:t>
                </a:r>
              </a:p>
              <a:p>
                <a:pPr marL="0" marR="0" lvl="0" indent="0" algn="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TPC</a:t>
                </a:r>
              </a:p>
            </p:txBody>
          </p:sp>
          <p:grpSp>
            <p:nvGrpSpPr>
              <p:cNvPr id="874" name="Group 873">
                <a:extLst>
                  <a:ext uri="{FF2B5EF4-FFF2-40B4-BE49-F238E27FC236}">
                    <a16:creationId xmlns:a16="http://schemas.microsoft.com/office/drawing/2014/main" id="{22D20F4D-9A47-4BB8-B986-1C618172FA9D}"/>
                  </a:ext>
                </a:extLst>
              </p:cNvPr>
              <p:cNvGrpSpPr/>
              <p:nvPr/>
            </p:nvGrpSpPr>
            <p:grpSpPr>
              <a:xfrm>
                <a:off x="799418" y="3389643"/>
                <a:ext cx="319967" cy="263176"/>
                <a:chOff x="799418" y="3707095"/>
                <a:chExt cx="319967" cy="263176"/>
              </a:xfrm>
            </p:grpSpPr>
            <p:cxnSp>
              <p:nvCxnSpPr>
                <p:cNvPr id="897" name="Straight Connector 896">
                  <a:extLst>
                    <a:ext uri="{FF2B5EF4-FFF2-40B4-BE49-F238E27FC236}">
                      <a16:creationId xmlns:a16="http://schemas.microsoft.com/office/drawing/2014/main" id="{72A81895-7BAD-4FD9-A33B-909CACA8B2DF}"/>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898" name="TextBox 897">
                  <a:extLst>
                    <a:ext uri="{FF2B5EF4-FFF2-40B4-BE49-F238E27FC236}">
                      <a16:creationId xmlns:a16="http://schemas.microsoft.com/office/drawing/2014/main" id="{C7CB1AB8-7F3E-45FE-BF86-FC1B0BE4637B}"/>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a:t>
                  </a:r>
                </a:p>
              </p:txBody>
            </p:sp>
          </p:grpSp>
          <p:grpSp>
            <p:nvGrpSpPr>
              <p:cNvPr id="875" name="Group 874">
                <a:extLst>
                  <a:ext uri="{FF2B5EF4-FFF2-40B4-BE49-F238E27FC236}">
                    <a16:creationId xmlns:a16="http://schemas.microsoft.com/office/drawing/2014/main" id="{7316B06E-A1B6-4FC1-8F97-C592E8359820}"/>
                  </a:ext>
                </a:extLst>
              </p:cNvPr>
              <p:cNvGrpSpPr/>
              <p:nvPr/>
            </p:nvGrpSpPr>
            <p:grpSpPr>
              <a:xfrm>
                <a:off x="846415" y="1861648"/>
                <a:ext cx="272970" cy="263176"/>
                <a:chOff x="846415" y="1643363"/>
                <a:chExt cx="272970" cy="263176"/>
              </a:xfrm>
            </p:grpSpPr>
            <p:cxnSp>
              <p:nvCxnSpPr>
                <p:cNvPr id="895" name="Straight Connector 894">
                  <a:extLst>
                    <a:ext uri="{FF2B5EF4-FFF2-40B4-BE49-F238E27FC236}">
                      <a16:creationId xmlns:a16="http://schemas.microsoft.com/office/drawing/2014/main" id="{86B7CA38-6F6D-4B36-9A90-E9432C9DDA07}"/>
                    </a:ext>
                  </a:extLst>
                </p:cNvPr>
                <p:cNvCxnSpPr/>
                <p:nvPr/>
              </p:nvCxnSpPr>
              <p:spPr>
                <a:xfrm>
                  <a:off x="1062641" y="178077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896" name="TextBox 895">
                  <a:extLst>
                    <a:ext uri="{FF2B5EF4-FFF2-40B4-BE49-F238E27FC236}">
                      <a16:creationId xmlns:a16="http://schemas.microsoft.com/office/drawing/2014/main" id="{040EA5BA-49FF-461B-BB8F-3475C92D7186}"/>
                    </a:ext>
                  </a:extLst>
                </p:cNvPr>
                <p:cNvSpPr txBox="1"/>
                <p:nvPr/>
              </p:nvSpPr>
              <p:spPr>
                <a:xfrm>
                  <a:off x="846415" y="1643363"/>
                  <a:ext cx="208348"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20</a:t>
                  </a:r>
                </a:p>
              </p:txBody>
            </p:sp>
          </p:grpSp>
          <p:grpSp>
            <p:nvGrpSpPr>
              <p:cNvPr id="876" name="Group 875">
                <a:extLst>
                  <a:ext uri="{FF2B5EF4-FFF2-40B4-BE49-F238E27FC236}">
                    <a16:creationId xmlns:a16="http://schemas.microsoft.com/office/drawing/2014/main" id="{7BFA24A3-6D8E-455F-9CBE-798BF09A9B55}"/>
                  </a:ext>
                </a:extLst>
              </p:cNvPr>
              <p:cNvGrpSpPr/>
              <p:nvPr/>
            </p:nvGrpSpPr>
            <p:grpSpPr>
              <a:xfrm>
                <a:off x="846413" y="2298218"/>
                <a:ext cx="272972" cy="263176"/>
                <a:chOff x="846413" y="2675228"/>
                <a:chExt cx="272972" cy="263176"/>
              </a:xfrm>
            </p:grpSpPr>
            <p:cxnSp>
              <p:nvCxnSpPr>
                <p:cNvPr id="893" name="Straight Connector 892">
                  <a:extLst>
                    <a:ext uri="{FF2B5EF4-FFF2-40B4-BE49-F238E27FC236}">
                      <a16:creationId xmlns:a16="http://schemas.microsoft.com/office/drawing/2014/main" id="{FA0F4AF2-55AF-408C-9107-C187A703713E}"/>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894" name="TextBox 893">
                  <a:extLst>
                    <a:ext uri="{FF2B5EF4-FFF2-40B4-BE49-F238E27FC236}">
                      <a16:creationId xmlns:a16="http://schemas.microsoft.com/office/drawing/2014/main" id="{277CD3DA-6813-46EA-B84E-EA7E19D4CDA0}"/>
                    </a:ext>
                  </a:extLst>
                </p:cNvPr>
                <p:cNvSpPr txBox="1"/>
                <p:nvPr/>
              </p:nvSpPr>
              <p:spPr>
                <a:xfrm>
                  <a:off x="846413" y="2675228"/>
                  <a:ext cx="208347"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10</a:t>
                  </a:r>
                </a:p>
              </p:txBody>
            </p:sp>
          </p:grpSp>
          <p:grpSp>
            <p:nvGrpSpPr>
              <p:cNvPr id="877" name="Group 876">
                <a:extLst>
                  <a:ext uri="{FF2B5EF4-FFF2-40B4-BE49-F238E27FC236}">
                    <a16:creationId xmlns:a16="http://schemas.microsoft.com/office/drawing/2014/main" id="{ACF06C32-A71C-47B0-9F40-6D21D46DFA5E}"/>
                  </a:ext>
                </a:extLst>
              </p:cNvPr>
              <p:cNvGrpSpPr/>
              <p:nvPr/>
            </p:nvGrpSpPr>
            <p:grpSpPr>
              <a:xfrm>
                <a:off x="912991" y="2734789"/>
                <a:ext cx="206394" cy="263175"/>
                <a:chOff x="912991" y="2675229"/>
                <a:chExt cx="206394" cy="263175"/>
              </a:xfrm>
            </p:grpSpPr>
            <p:cxnSp>
              <p:nvCxnSpPr>
                <p:cNvPr id="891" name="Straight Connector 890">
                  <a:extLst>
                    <a:ext uri="{FF2B5EF4-FFF2-40B4-BE49-F238E27FC236}">
                      <a16:creationId xmlns:a16="http://schemas.microsoft.com/office/drawing/2014/main" id="{1B786964-89BF-4C91-982B-8D23DFC857FD}"/>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892" name="TextBox 891">
                  <a:extLst>
                    <a:ext uri="{FF2B5EF4-FFF2-40B4-BE49-F238E27FC236}">
                      <a16:creationId xmlns:a16="http://schemas.microsoft.com/office/drawing/2014/main" id="{94104CB4-9792-40BB-9F62-B899A4AF8739}"/>
                    </a:ext>
                  </a:extLst>
                </p:cNvPr>
                <p:cNvSpPr txBox="1"/>
                <p:nvPr/>
              </p:nvSpPr>
              <p:spPr>
                <a:xfrm>
                  <a:off x="912991" y="2675229"/>
                  <a:ext cx="141770"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0</a:t>
                  </a:r>
                </a:p>
              </p:txBody>
            </p:sp>
          </p:grpSp>
          <p:grpSp>
            <p:nvGrpSpPr>
              <p:cNvPr id="878" name="Group 877">
                <a:extLst>
                  <a:ext uri="{FF2B5EF4-FFF2-40B4-BE49-F238E27FC236}">
                    <a16:creationId xmlns:a16="http://schemas.microsoft.com/office/drawing/2014/main" id="{B6AED0AD-DA5A-433F-AC84-C0B231F51ECA}"/>
                  </a:ext>
                </a:extLst>
              </p:cNvPr>
              <p:cNvGrpSpPr/>
              <p:nvPr/>
            </p:nvGrpSpPr>
            <p:grpSpPr>
              <a:xfrm>
                <a:off x="799418" y="3171358"/>
                <a:ext cx="319967" cy="263176"/>
                <a:chOff x="799418" y="3707095"/>
                <a:chExt cx="319967" cy="263176"/>
              </a:xfrm>
            </p:grpSpPr>
            <p:cxnSp>
              <p:nvCxnSpPr>
                <p:cNvPr id="889" name="Straight Connector 888">
                  <a:extLst>
                    <a:ext uri="{FF2B5EF4-FFF2-40B4-BE49-F238E27FC236}">
                      <a16:creationId xmlns:a16="http://schemas.microsoft.com/office/drawing/2014/main" id="{AD46B4E4-CBA1-4236-A3CE-94A441D7B6D0}"/>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890" name="TextBox 889">
                  <a:extLst>
                    <a:ext uri="{FF2B5EF4-FFF2-40B4-BE49-F238E27FC236}">
                      <a16:creationId xmlns:a16="http://schemas.microsoft.com/office/drawing/2014/main" id="{C1310720-7C95-4EA9-9424-ADEF344FAA99}"/>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-10</a:t>
                  </a:r>
                </a:p>
              </p:txBody>
            </p:sp>
          </p:grpSp>
          <p:grpSp>
            <p:nvGrpSpPr>
              <p:cNvPr id="879" name="Group 878">
                <a:extLst>
                  <a:ext uri="{FF2B5EF4-FFF2-40B4-BE49-F238E27FC236}">
                    <a16:creationId xmlns:a16="http://schemas.microsoft.com/office/drawing/2014/main" id="{D191B786-1111-4B38-BCE4-C9C2001EE13D}"/>
                  </a:ext>
                </a:extLst>
              </p:cNvPr>
              <p:cNvGrpSpPr/>
              <p:nvPr/>
            </p:nvGrpSpPr>
            <p:grpSpPr>
              <a:xfrm>
                <a:off x="799418" y="3826209"/>
                <a:ext cx="319967" cy="263176"/>
                <a:chOff x="799418" y="3707095"/>
                <a:chExt cx="319967" cy="263176"/>
              </a:xfrm>
            </p:grpSpPr>
            <p:cxnSp>
              <p:nvCxnSpPr>
                <p:cNvPr id="887" name="Straight Connector 886">
                  <a:extLst>
                    <a:ext uri="{FF2B5EF4-FFF2-40B4-BE49-F238E27FC236}">
                      <a16:creationId xmlns:a16="http://schemas.microsoft.com/office/drawing/2014/main" id="{76A1CE1E-20B7-4B34-B927-26FC4C1F3A88}"/>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888" name="TextBox 887">
                  <a:extLst>
                    <a:ext uri="{FF2B5EF4-FFF2-40B4-BE49-F238E27FC236}">
                      <a16:creationId xmlns:a16="http://schemas.microsoft.com/office/drawing/2014/main" id="{86E98397-F553-4736-81AA-E190B7236AB2}"/>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-25</a:t>
                  </a:r>
                </a:p>
              </p:txBody>
            </p:sp>
          </p:grpSp>
          <p:sp>
            <p:nvSpPr>
              <p:cNvPr id="880" name="TextBox 879">
                <a:extLst>
                  <a:ext uri="{FF2B5EF4-FFF2-40B4-BE49-F238E27FC236}">
                    <a16:creationId xmlns:a16="http://schemas.microsoft.com/office/drawing/2014/main" id="{B0452213-A85F-4612-B199-019253AEDBAB}"/>
                  </a:ext>
                </a:extLst>
              </p:cNvPr>
              <p:cNvSpPr txBox="1"/>
              <p:nvPr/>
            </p:nvSpPr>
            <p:spPr>
              <a:xfrm>
                <a:off x="1150307"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236</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183</a:t>
                </a:r>
              </a:p>
            </p:txBody>
          </p:sp>
          <p:sp>
            <p:nvSpPr>
              <p:cNvPr id="881" name="TextBox 880">
                <a:extLst>
                  <a:ext uri="{FF2B5EF4-FFF2-40B4-BE49-F238E27FC236}">
                    <a16:creationId xmlns:a16="http://schemas.microsoft.com/office/drawing/2014/main" id="{4D3F8454-1F9F-45F8-A444-8058CD463E8F}"/>
                  </a:ext>
                </a:extLst>
              </p:cNvPr>
              <p:cNvSpPr txBox="1"/>
              <p:nvPr/>
            </p:nvSpPr>
            <p:spPr>
              <a:xfrm>
                <a:off x="1812992"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219</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158</a:t>
                </a:r>
              </a:p>
            </p:txBody>
          </p:sp>
          <p:sp>
            <p:nvSpPr>
              <p:cNvPr id="882" name="TextBox 881">
                <a:extLst>
                  <a:ext uri="{FF2B5EF4-FFF2-40B4-BE49-F238E27FC236}">
                    <a16:creationId xmlns:a16="http://schemas.microsoft.com/office/drawing/2014/main" id="{6852EE7D-432F-49FA-B9EC-5EC701C102F5}"/>
                  </a:ext>
                </a:extLst>
              </p:cNvPr>
              <p:cNvSpPr txBox="1"/>
              <p:nvPr/>
            </p:nvSpPr>
            <p:spPr>
              <a:xfrm>
                <a:off x="2415105"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189</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94</a:t>
                </a:r>
              </a:p>
            </p:txBody>
          </p:sp>
          <p:sp>
            <p:nvSpPr>
              <p:cNvPr id="883" name="TextBox 882">
                <a:extLst>
                  <a:ext uri="{FF2B5EF4-FFF2-40B4-BE49-F238E27FC236}">
                    <a16:creationId xmlns:a16="http://schemas.microsoft.com/office/drawing/2014/main" id="{9FD5875E-B24A-467E-A0E5-C6A38E631D6B}"/>
                  </a:ext>
                </a:extLst>
              </p:cNvPr>
              <p:cNvSpPr txBox="1"/>
              <p:nvPr/>
            </p:nvSpPr>
            <p:spPr>
              <a:xfrm>
                <a:off x="3008046"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178</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71</a:t>
                </a:r>
              </a:p>
            </p:txBody>
          </p:sp>
          <p:sp>
            <p:nvSpPr>
              <p:cNvPr id="884" name="TextBox 883">
                <a:extLst>
                  <a:ext uri="{FF2B5EF4-FFF2-40B4-BE49-F238E27FC236}">
                    <a16:creationId xmlns:a16="http://schemas.microsoft.com/office/drawing/2014/main" id="{153CEA73-D148-4BE6-B95E-AAE980A546C1}"/>
                  </a:ext>
                </a:extLst>
              </p:cNvPr>
              <p:cNvSpPr txBox="1"/>
              <p:nvPr/>
            </p:nvSpPr>
            <p:spPr>
              <a:xfrm>
                <a:off x="3625614"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145</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48</a:t>
                </a:r>
              </a:p>
            </p:txBody>
          </p:sp>
          <p:sp>
            <p:nvSpPr>
              <p:cNvPr id="885" name="TextBox 884">
                <a:extLst>
                  <a:ext uri="{FF2B5EF4-FFF2-40B4-BE49-F238E27FC236}">
                    <a16:creationId xmlns:a16="http://schemas.microsoft.com/office/drawing/2014/main" id="{10B2608B-52D9-4B4E-BC12-CBE6913E22DF}"/>
                  </a:ext>
                </a:extLst>
              </p:cNvPr>
              <p:cNvSpPr txBox="1"/>
              <p:nvPr/>
            </p:nvSpPr>
            <p:spPr>
              <a:xfrm>
                <a:off x="4214944"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143</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36</a:t>
                </a:r>
              </a:p>
            </p:txBody>
          </p:sp>
          <p:sp>
            <p:nvSpPr>
              <p:cNvPr id="886" name="TextBox 885">
                <a:extLst>
                  <a:ext uri="{FF2B5EF4-FFF2-40B4-BE49-F238E27FC236}">
                    <a16:creationId xmlns:a16="http://schemas.microsoft.com/office/drawing/2014/main" id="{784711B7-3FA8-4759-BAD9-7173E541DF7A}"/>
                  </a:ext>
                </a:extLst>
              </p:cNvPr>
              <p:cNvSpPr txBox="1"/>
              <p:nvPr/>
            </p:nvSpPr>
            <p:spPr>
              <a:xfrm>
                <a:off x="1142764" y="3960238"/>
                <a:ext cx="1104395" cy="135348"/>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Number of Subjects</a:t>
                </a:r>
              </a:p>
            </p:txBody>
          </p:sp>
        </p:grpSp>
        <p:sp>
          <p:nvSpPr>
            <p:cNvPr id="779" name="TextBox 778">
              <a:extLst>
                <a:ext uri="{FF2B5EF4-FFF2-40B4-BE49-F238E27FC236}">
                  <a16:creationId xmlns:a16="http://schemas.microsoft.com/office/drawing/2014/main" id="{F0CEE2E9-B3E9-43A5-904E-F979F2F98FB2}"/>
                </a:ext>
              </a:extLst>
            </p:cNvPr>
            <p:cNvSpPr txBox="1"/>
            <p:nvPr/>
          </p:nvSpPr>
          <p:spPr>
            <a:xfrm>
              <a:off x="4857657" y="2195308"/>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780" name="TextBox 779">
              <a:extLst>
                <a:ext uri="{FF2B5EF4-FFF2-40B4-BE49-F238E27FC236}">
                  <a16:creationId xmlns:a16="http://schemas.microsoft.com/office/drawing/2014/main" id="{690913EA-35BE-4826-9620-6DBE30A42402}"/>
                </a:ext>
              </a:extLst>
            </p:cNvPr>
            <p:cNvSpPr txBox="1"/>
            <p:nvPr/>
          </p:nvSpPr>
          <p:spPr>
            <a:xfrm>
              <a:off x="5874532" y="2195308"/>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781" name="TextBox 780">
              <a:extLst>
                <a:ext uri="{FF2B5EF4-FFF2-40B4-BE49-F238E27FC236}">
                  <a16:creationId xmlns:a16="http://schemas.microsoft.com/office/drawing/2014/main" id="{7A62C126-DDB2-4BAE-AA24-EA938785F44B}"/>
                </a:ext>
              </a:extLst>
            </p:cNvPr>
            <p:cNvSpPr txBox="1"/>
            <p:nvPr/>
          </p:nvSpPr>
          <p:spPr>
            <a:xfrm>
              <a:off x="6377203" y="2195308"/>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782" name="TextBox 781">
              <a:extLst>
                <a:ext uri="{FF2B5EF4-FFF2-40B4-BE49-F238E27FC236}">
                  <a16:creationId xmlns:a16="http://schemas.microsoft.com/office/drawing/2014/main" id="{69EE1743-1852-4BCB-9958-C8FA97F64AE0}"/>
                </a:ext>
              </a:extLst>
            </p:cNvPr>
            <p:cNvSpPr txBox="1"/>
            <p:nvPr/>
          </p:nvSpPr>
          <p:spPr>
            <a:xfrm>
              <a:off x="5390833" y="2195308"/>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783" name="TextBox 782">
              <a:extLst>
                <a:ext uri="{FF2B5EF4-FFF2-40B4-BE49-F238E27FC236}">
                  <a16:creationId xmlns:a16="http://schemas.microsoft.com/office/drawing/2014/main" id="{FA639FDA-423A-4E8D-A313-923724F1A8B8}"/>
                </a:ext>
              </a:extLst>
            </p:cNvPr>
            <p:cNvSpPr txBox="1"/>
            <p:nvPr/>
          </p:nvSpPr>
          <p:spPr>
            <a:xfrm>
              <a:off x="6874704" y="2195308"/>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784" name="Freeform: Shape 783">
              <a:extLst>
                <a:ext uri="{FF2B5EF4-FFF2-40B4-BE49-F238E27FC236}">
                  <a16:creationId xmlns:a16="http://schemas.microsoft.com/office/drawing/2014/main" id="{8361CA6F-C040-4280-93CB-49ABCE6ADAB8}"/>
                </a:ext>
              </a:extLst>
            </p:cNvPr>
            <p:cNvSpPr/>
            <p:nvPr/>
          </p:nvSpPr>
          <p:spPr>
            <a:xfrm>
              <a:off x="4847084" y="2811214"/>
              <a:ext cx="4878" cy="93559"/>
            </a:xfrm>
            <a:custGeom>
              <a:avLst/>
              <a:gdLst>
                <a:gd name="connsiteX0" fmla="*/ 0 w 4878"/>
                <a:gd name="connsiteY0" fmla="*/ 93560 h 93559"/>
                <a:gd name="connsiteX1" fmla="*/ 0 w 4878"/>
                <a:gd name="connsiteY1" fmla="*/ 0 h 93559"/>
              </a:gdLst>
              <a:ahLst/>
              <a:cxnLst>
                <a:cxn ang="0">
                  <a:pos x="connsiteX0" y="connsiteY0"/>
                </a:cxn>
                <a:cxn ang="0">
                  <a:pos x="connsiteX1" y="connsiteY1"/>
                </a:cxn>
              </a:cxnLst>
              <a:rect l="l" t="t" r="r" b="b"/>
              <a:pathLst>
                <a:path w="4878" h="93559">
                  <a:moveTo>
                    <a:pt x="0" y="93560"/>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85" name="Freeform: Shape 784">
              <a:extLst>
                <a:ext uri="{FF2B5EF4-FFF2-40B4-BE49-F238E27FC236}">
                  <a16:creationId xmlns:a16="http://schemas.microsoft.com/office/drawing/2014/main" id="{BFE451AA-80A4-4F49-BA76-4E0916877FFE}"/>
                </a:ext>
              </a:extLst>
            </p:cNvPr>
            <p:cNvSpPr/>
            <p:nvPr/>
          </p:nvSpPr>
          <p:spPr>
            <a:xfrm>
              <a:off x="5355914" y="2885262"/>
              <a:ext cx="4878" cy="98563"/>
            </a:xfrm>
            <a:custGeom>
              <a:avLst/>
              <a:gdLst>
                <a:gd name="connsiteX0" fmla="*/ 0 w 4878"/>
                <a:gd name="connsiteY0" fmla="*/ 98563 h 98563"/>
                <a:gd name="connsiteX1" fmla="*/ 0 w 4878"/>
                <a:gd name="connsiteY1" fmla="*/ 0 h 98563"/>
              </a:gdLst>
              <a:ahLst/>
              <a:cxnLst>
                <a:cxn ang="0">
                  <a:pos x="connsiteX0" y="connsiteY0"/>
                </a:cxn>
                <a:cxn ang="0">
                  <a:pos x="connsiteX1" y="connsiteY1"/>
                </a:cxn>
              </a:cxnLst>
              <a:rect l="l" t="t" r="r" b="b"/>
              <a:pathLst>
                <a:path w="4878" h="98563">
                  <a:moveTo>
                    <a:pt x="0" y="98563"/>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86" name="Freeform: Shape 785">
              <a:extLst>
                <a:ext uri="{FF2B5EF4-FFF2-40B4-BE49-F238E27FC236}">
                  <a16:creationId xmlns:a16="http://schemas.microsoft.com/office/drawing/2014/main" id="{3D8C793F-600C-4D9F-BFB6-7936EE9B1348}"/>
                </a:ext>
              </a:extLst>
            </p:cNvPr>
            <p:cNvSpPr/>
            <p:nvPr/>
          </p:nvSpPr>
          <p:spPr>
            <a:xfrm>
              <a:off x="5865231" y="2755679"/>
              <a:ext cx="4878" cy="101564"/>
            </a:xfrm>
            <a:custGeom>
              <a:avLst/>
              <a:gdLst>
                <a:gd name="connsiteX0" fmla="*/ 0 w 4878"/>
                <a:gd name="connsiteY0" fmla="*/ 101565 h 101564"/>
                <a:gd name="connsiteX1" fmla="*/ 0 w 4878"/>
                <a:gd name="connsiteY1" fmla="*/ 0 h 101564"/>
              </a:gdLst>
              <a:ahLst/>
              <a:cxnLst>
                <a:cxn ang="0">
                  <a:pos x="connsiteX0" y="connsiteY0"/>
                </a:cxn>
                <a:cxn ang="0">
                  <a:pos x="connsiteX1" y="connsiteY1"/>
                </a:cxn>
              </a:cxnLst>
              <a:rect l="l" t="t" r="r" b="b"/>
              <a:pathLst>
                <a:path w="4878" h="101564">
                  <a:moveTo>
                    <a:pt x="0" y="101565"/>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87" name="Freeform: Shape 786">
              <a:extLst>
                <a:ext uri="{FF2B5EF4-FFF2-40B4-BE49-F238E27FC236}">
                  <a16:creationId xmlns:a16="http://schemas.microsoft.com/office/drawing/2014/main" id="{98C59575-4E25-4CEF-8F00-3DAAC640E7B8}"/>
                </a:ext>
              </a:extLst>
            </p:cNvPr>
            <p:cNvSpPr/>
            <p:nvPr/>
          </p:nvSpPr>
          <p:spPr>
            <a:xfrm>
              <a:off x="6374060" y="2767686"/>
              <a:ext cx="4878" cy="99563"/>
            </a:xfrm>
            <a:custGeom>
              <a:avLst/>
              <a:gdLst>
                <a:gd name="connsiteX0" fmla="*/ 0 w 4878"/>
                <a:gd name="connsiteY0" fmla="*/ 99564 h 99563"/>
                <a:gd name="connsiteX1" fmla="*/ 0 w 4878"/>
                <a:gd name="connsiteY1" fmla="*/ 0 h 99563"/>
              </a:gdLst>
              <a:ahLst/>
              <a:cxnLst>
                <a:cxn ang="0">
                  <a:pos x="connsiteX0" y="connsiteY0"/>
                </a:cxn>
                <a:cxn ang="0">
                  <a:pos x="connsiteX1" y="connsiteY1"/>
                </a:cxn>
              </a:cxnLst>
              <a:rect l="l" t="t" r="r" b="b"/>
              <a:pathLst>
                <a:path w="4878" h="99563">
                  <a:moveTo>
                    <a:pt x="0" y="99564"/>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88" name="Freeform: Shape 787">
              <a:extLst>
                <a:ext uri="{FF2B5EF4-FFF2-40B4-BE49-F238E27FC236}">
                  <a16:creationId xmlns:a16="http://schemas.microsoft.com/office/drawing/2014/main" id="{F5E2BDC1-6AC0-40F6-BD07-3178B5E20896}"/>
                </a:ext>
              </a:extLst>
            </p:cNvPr>
            <p:cNvSpPr/>
            <p:nvPr/>
          </p:nvSpPr>
          <p:spPr>
            <a:xfrm>
              <a:off x="6882890" y="2757680"/>
              <a:ext cx="4878" cy="109069"/>
            </a:xfrm>
            <a:custGeom>
              <a:avLst/>
              <a:gdLst>
                <a:gd name="connsiteX0" fmla="*/ 0 w 4878"/>
                <a:gd name="connsiteY0" fmla="*/ 109070 h 109069"/>
                <a:gd name="connsiteX1" fmla="*/ 0 w 4878"/>
                <a:gd name="connsiteY1" fmla="*/ 0 h 109069"/>
              </a:gdLst>
              <a:ahLst/>
              <a:cxnLst>
                <a:cxn ang="0">
                  <a:pos x="connsiteX0" y="connsiteY0"/>
                </a:cxn>
                <a:cxn ang="0">
                  <a:pos x="connsiteX1" y="connsiteY1"/>
                </a:cxn>
              </a:cxnLst>
              <a:rect l="l" t="t" r="r" b="b"/>
              <a:pathLst>
                <a:path w="4878" h="109069">
                  <a:moveTo>
                    <a:pt x="0" y="109070"/>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89" name="Freeform: Shape 788">
              <a:extLst>
                <a:ext uri="{FF2B5EF4-FFF2-40B4-BE49-F238E27FC236}">
                  <a16:creationId xmlns:a16="http://schemas.microsoft.com/office/drawing/2014/main" id="{3B4CFBDC-64D5-447D-AD18-C7640B2E5D12}"/>
                </a:ext>
              </a:extLst>
            </p:cNvPr>
            <p:cNvSpPr/>
            <p:nvPr/>
          </p:nvSpPr>
          <p:spPr>
            <a:xfrm>
              <a:off x="7391719" y="2838732"/>
              <a:ext cx="4878" cy="110570"/>
            </a:xfrm>
            <a:custGeom>
              <a:avLst/>
              <a:gdLst>
                <a:gd name="connsiteX0" fmla="*/ 0 w 4878"/>
                <a:gd name="connsiteY0" fmla="*/ 110571 h 110570"/>
                <a:gd name="connsiteX1" fmla="*/ 0 w 4878"/>
                <a:gd name="connsiteY1" fmla="*/ 0 h 110570"/>
              </a:gdLst>
              <a:ahLst/>
              <a:cxnLst>
                <a:cxn ang="0">
                  <a:pos x="connsiteX0" y="connsiteY0"/>
                </a:cxn>
                <a:cxn ang="0">
                  <a:pos x="connsiteX1" y="connsiteY1"/>
                </a:cxn>
              </a:cxnLst>
              <a:rect l="l" t="t" r="r" b="b"/>
              <a:pathLst>
                <a:path w="4878" h="110570">
                  <a:moveTo>
                    <a:pt x="0" y="110571"/>
                  </a:moveTo>
                  <a:lnTo>
                    <a:pt x="0"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90" name="Freeform: Shape 789">
              <a:extLst>
                <a:ext uri="{FF2B5EF4-FFF2-40B4-BE49-F238E27FC236}">
                  <a16:creationId xmlns:a16="http://schemas.microsoft.com/office/drawing/2014/main" id="{BE0C83B6-FADC-4712-8354-514ECBB51538}"/>
                </a:ext>
              </a:extLst>
            </p:cNvPr>
            <p:cNvSpPr/>
            <p:nvPr/>
          </p:nvSpPr>
          <p:spPr>
            <a:xfrm>
              <a:off x="4862207" y="2994331"/>
              <a:ext cx="4878" cy="108569"/>
            </a:xfrm>
            <a:custGeom>
              <a:avLst/>
              <a:gdLst>
                <a:gd name="connsiteX0" fmla="*/ 0 w 4878"/>
                <a:gd name="connsiteY0" fmla="*/ 108569 h 108569"/>
                <a:gd name="connsiteX1" fmla="*/ 0 w 4878"/>
                <a:gd name="connsiteY1" fmla="*/ 0 h 108569"/>
              </a:gdLst>
              <a:ahLst/>
              <a:cxnLst>
                <a:cxn ang="0">
                  <a:pos x="connsiteX0" y="connsiteY0"/>
                </a:cxn>
                <a:cxn ang="0">
                  <a:pos x="connsiteX1" y="connsiteY1"/>
                </a:cxn>
              </a:cxnLst>
              <a:rect l="l" t="t" r="r" b="b"/>
              <a:pathLst>
                <a:path w="4878" h="108569">
                  <a:moveTo>
                    <a:pt x="0" y="108569"/>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91" name="Freeform: Shape 790">
              <a:extLst>
                <a:ext uri="{FF2B5EF4-FFF2-40B4-BE49-F238E27FC236}">
                  <a16:creationId xmlns:a16="http://schemas.microsoft.com/office/drawing/2014/main" id="{E17E03BC-7C8A-4A04-A9C7-98D5E7F1AA19}"/>
                </a:ext>
              </a:extLst>
            </p:cNvPr>
            <p:cNvSpPr/>
            <p:nvPr/>
          </p:nvSpPr>
          <p:spPr>
            <a:xfrm>
              <a:off x="5371525" y="3000836"/>
              <a:ext cx="4878" cy="108569"/>
            </a:xfrm>
            <a:custGeom>
              <a:avLst/>
              <a:gdLst>
                <a:gd name="connsiteX0" fmla="*/ 0 w 4878"/>
                <a:gd name="connsiteY0" fmla="*/ 108569 h 108569"/>
                <a:gd name="connsiteX1" fmla="*/ 0 w 4878"/>
                <a:gd name="connsiteY1" fmla="*/ 0 h 108569"/>
              </a:gdLst>
              <a:ahLst/>
              <a:cxnLst>
                <a:cxn ang="0">
                  <a:pos x="connsiteX0" y="connsiteY0"/>
                </a:cxn>
                <a:cxn ang="0">
                  <a:pos x="connsiteX1" y="connsiteY1"/>
                </a:cxn>
              </a:cxnLst>
              <a:rect l="l" t="t" r="r" b="b"/>
              <a:pathLst>
                <a:path w="4878" h="108569">
                  <a:moveTo>
                    <a:pt x="0" y="108569"/>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92" name="Freeform: Shape 791">
              <a:extLst>
                <a:ext uri="{FF2B5EF4-FFF2-40B4-BE49-F238E27FC236}">
                  <a16:creationId xmlns:a16="http://schemas.microsoft.com/office/drawing/2014/main" id="{27322C60-F723-48A6-B94A-AAD67939990E}"/>
                </a:ext>
              </a:extLst>
            </p:cNvPr>
            <p:cNvSpPr/>
            <p:nvPr/>
          </p:nvSpPr>
          <p:spPr>
            <a:xfrm>
              <a:off x="5880354" y="2938296"/>
              <a:ext cx="4878" cy="121077"/>
            </a:xfrm>
            <a:custGeom>
              <a:avLst/>
              <a:gdLst>
                <a:gd name="connsiteX0" fmla="*/ 0 w 4878"/>
                <a:gd name="connsiteY0" fmla="*/ 121077 h 121077"/>
                <a:gd name="connsiteX1" fmla="*/ 0 w 4878"/>
                <a:gd name="connsiteY1" fmla="*/ 0 h 121077"/>
              </a:gdLst>
              <a:ahLst/>
              <a:cxnLst>
                <a:cxn ang="0">
                  <a:pos x="connsiteX0" y="connsiteY0"/>
                </a:cxn>
                <a:cxn ang="0">
                  <a:pos x="connsiteX1" y="connsiteY1"/>
                </a:cxn>
              </a:cxnLst>
              <a:rect l="l" t="t" r="r" b="b"/>
              <a:pathLst>
                <a:path w="4878" h="121077">
                  <a:moveTo>
                    <a:pt x="0" y="121077"/>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93" name="Freeform: Shape 792">
              <a:extLst>
                <a:ext uri="{FF2B5EF4-FFF2-40B4-BE49-F238E27FC236}">
                  <a16:creationId xmlns:a16="http://schemas.microsoft.com/office/drawing/2014/main" id="{2C9F8665-A7C9-4E23-AB30-5991B4A667D1}"/>
                </a:ext>
              </a:extLst>
            </p:cNvPr>
            <p:cNvSpPr/>
            <p:nvPr/>
          </p:nvSpPr>
          <p:spPr>
            <a:xfrm>
              <a:off x="6389184" y="3021849"/>
              <a:ext cx="4878" cy="122078"/>
            </a:xfrm>
            <a:custGeom>
              <a:avLst/>
              <a:gdLst>
                <a:gd name="connsiteX0" fmla="*/ 0 w 4878"/>
                <a:gd name="connsiteY0" fmla="*/ 122078 h 122078"/>
                <a:gd name="connsiteX1" fmla="*/ 0 w 4878"/>
                <a:gd name="connsiteY1" fmla="*/ 0 h 122078"/>
              </a:gdLst>
              <a:ahLst/>
              <a:cxnLst>
                <a:cxn ang="0">
                  <a:pos x="connsiteX0" y="connsiteY0"/>
                </a:cxn>
                <a:cxn ang="0">
                  <a:pos x="connsiteX1" y="connsiteY1"/>
                </a:cxn>
              </a:cxnLst>
              <a:rect l="l" t="t" r="r" b="b"/>
              <a:pathLst>
                <a:path w="4878" h="122078">
                  <a:moveTo>
                    <a:pt x="0" y="122078"/>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94" name="Freeform: Shape 793">
              <a:extLst>
                <a:ext uri="{FF2B5EF4-FFF2-40B4-BE49-F238E27FC236}">
                  <a16:creationId xmlns:a16="http://schemas.microsoft.com/office/drawing/2014/main" id="{3488474D-72EF-4BDF-AAA9-05F02293D930}"/>
                </a:ext>
              </a:extLst>
            </p:cNvPr>
            <p:cNvSpPr/>
            <p:nvPr/>
          </p:nvSpPr>
          <p:spPr>
            <a:xfrm>
              <a:off x="6898013" y="2978821"/>
              <a:ext cx="4878" cy="149095"/>
            </a:xfrm>
            <a:custGeom>
              <a:avLst/>
              <a:gdLst>
                <a:gd name="connsiteX0" fmla="*/ 0 w 4878"/>
                <a:gd name="connsiteY0" fmla="*/ 149095 h 149095"/>
                <a:gd name="connsiteX1" fmla="*/ 0 w 4878"/>
                <a:gd name="connsiteY1" fmla="*/ 0 h 149095"/>
              </a:gdLst>
              <a:ahLst/>
              <a:cxnLst>
                <a:cxn ang="0">
                  <a:pos x="connsiteX0" y="connsiteY0"/>
                </a:cxn>
                <a:cxn ang="0">
                  <a:pos x="connsiteX1" y="connsiteY1"/>
                </a:cxn>
              </a:cxnLst>
              <a:rect l="l" t="t" r="r" b="b"/>
              <a:pathLst>
                <a:path w="4878" h="149095">
                  <a:moveTo>
                    <a:pt x="0" y="149095"/>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95" name="Freeform: Shape 794">
              <a:extLst>
                <a:ext uri="{FF2B5EF4-FFF2-40B4-BE49-F238E27FC236}">
                  <a16:creationId xmlns:a16="http://schemas.microsoft.com/office/drawing/2014/main" id="{39CD602E-7250-4932-B739-ADFF4BA3A002}"/>
                </a:ext>
              </a:extLst>
            </p:cNvPr>
            <p:cNvSpPr/>
            <p:nvPr/>
          </p:nvSpPr>
          <p:spPr>
            <a:xfrm>
              <a:off x="7407331" y="2910778"/>
              <a:ext cx="4878" cy="164104"/>
            </a:xfrm>
            <a:custGeom>
              <a:avLst/>
              <a:gdLst>
                <a:gd name="connsiteX0" fmla="*/ 0 w 4878"/>
                <a:gd name="connsiteY0" fmla="*/ 164105 h 164104"/>
                <a:gd name="connsiteX1" fmla="*/ 0 w 4878"/>
                <a:gd name="connsiteY1" fmla="*/ 0 h 164104"/>
              </a:gdLst>
              <a:ahLst/>
              <a:cxnLst>
                <a:cxn ang="0">
                  <a:pos x="connsiteX0" y="connsiteY0"/>
                </a:cxn>
                <a:cxn ang="0">
                  <a:pos x="connsiteX1" y="connsiteY1"/>
                </a:cxn>
              </a:cxnLst>
              <a:rect l="l" t="t" r="r" b="b"/>
              <a:pathLst>
                <a:path w="4878" h="164104">
                  <a:moveTo>
                    <a:pt x="0" y="164105"/>
                  </a:moveTo>
                  <a:lnTo>
                    <a:pt x="0"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96" name="Freeform: Shape 795">
              <a:extLst>
                <a:ext uri="{FF2B5EF4-FFF2-40B4-BE49-F238E27FC236}">
                  <a16:creationId xmlns:a16="http://schemas.microsoft.com/office/drawing/2014/main" id="{4A013350-5A6F-49B0-BE7F-F89B253B9F93}"/>
                </a:ext>
              </a:extLst>
            </p:cNvPr>
            <p:cNvSpPr/>
            <p:nvPr/>
          </p:nvSpPr>
          <p:spPr>
            <a:xfrm>
              <a:off x="4820252" y="2811214"/>
              <a:ext cx="53663" cy="5003"/>
            </a:xfrm>
            <a:custGeom>
              <a:avLst/>
              <a:gdLst>
                <a:gd name="connsiteX0" fmla="*/ 0 w 53663"/>
                <a:gd name="connsiteY0" fmla="*/ 0 h 5003"/>
                <a:gd name="connsiteX1" fmla="*/ 53664 w 53663"/>
                <a:gd name="connsiteY1" fmla="*/ 0 h 5003"/>
              </a:gdLst>
              <a:ahLst/>
              <a:cxnLst>
                <a:cxn ang="0">
                  <a:pos x="connsiteX0" y="connsiteY0"/>
                </a:cxn>
                <a:cxn ang="0">
                  <a:pos x="connsiteX1" y="connsiteY1"/>
                </a:cxn>
              </a:cxnLst>
              <a:rect l="l" t="t" r="r" b="b"/>
              <a:pathLst>
                <a:path w="53663" h="5003">
                  <a:moveTo>
                    <a:pt x="0" y="0"/>
                  </a:moveTo>
                  <a:lnTo>
                    <a:pt x="53664"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97" name="Freeform: Shape 796">
              <a:extLst>
                <a:ext uri="{FF2B5EF4-FFF2-40B4-BE49-F238E27FC236}">
                  <a16:creationId xmlns:a16="http://schemas.microsoft.com/office/drawing/2014/main" id="{9CCC6509-991E-4424-B440-15ADBFE4B8BD}"/>
                </a:ext>
              </a:extLst>
            </p:cNvPr>
            <p:cNvSpPr/>
            <p:nvPr/>
          </p:nvSpPr>
          <p:spPr>
            <a:xfrm>
              <a:off x="5329570" y="2885262"/>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98" name="Freeform: Shape 797">
              <a:extLst>
                <a:ext uri="{FF2B5EF4-FFF2-40B4-BE49-F238E27FC236}">
                  <a16:creationId xmlns:a16="http://schemas.microsoft.com/office/drawing/2014/main" id="{390686D7-0B07-4B36-9D4F-DFDF3C73261B}"/>
                </a:ext>
              </a:extLst>
            </p:cNvPr>
            <p:cNvSpPr/>
            <p:nvPr/>
          </p:nvSpPr>
          <p:spPr>
            <a:xfrm>
              <a:off x="5838399" y="2755679"/>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99" name="Freeform: Shape 798">
              <a:extLst>
                <a:ext uri="{FF2B5EF4-FFF2-40B4-BE49-F238E27FC236}">
                  <a16:creationId xmlns:a16="http://schemas.microsoft.com/office/drawing/2014/main" id="{2D3E255F-6096-480D-A29C-AD7395929977}"/>
                </a:ext>
              </a:extLst>
            </p:cNvPr>
            <p:cNvSpPr/>
            <p:nvPr/>
          </p:nvSpPr>
          <p:spPr>
            <a:xfrm>
              <a:off x="6347228" y="2767686"/>
              <a:ext cx="53663" cy="5003"/>
            </a:xfrm>
            <a:custGeom>
              <a:avLst/>
              <a:gdLst>
                <a:gd name="connsiteX0" fmla="*/ 0 w 53663"/>
                <a:gd name="connsiteY0" fmla="*/ 0 h 5003"/>
                <a:gd name="connsiteX1" fmla="*/ 53664 w 53663"/>
                <a:gd name="connsiteY1" fmla="*/ 0 h 5003"/>
              </a:gdLst>
              <a:ahLst/>
              <a:cxnLst>
                <a:cxn ang="0">
                  <a:pos x="connsiteX0" y="connsiteY0"/>
                </a:cxn>
                <a:cxn ang="0">
                  <a:pos x="connsiteX1" y="connsiteY1"/>
                </a:cxn>
              </a:cxnLst>
              <a:rect l="l" t="t" r="r" b="b"/>
              <a:pathLst>
                <a:path w="53663" h="5003">
                  <a:moveTo>
                    <a:pt x="0" y="0"/>
                  </a:moveTo>
                  <a:lnTo>
                    <a:pt x="53664"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00" name="Freeform: Shape 799">
              <a:extLst>
                <a:ext uri="{FF2B5EF4-FFF2-40B4-BE49-F238E27FC236}">
                  <a16:creationId xmlns:a16="http://schemas.microsoft.com/office/drawing/2014/main" id="{3EB8A35C-E5C0-4D33-986B-D235864F3ACF}"/>
                </a:ext>
              </a:extLst>
            </p:cNvPr>
            <p:cNvSpPr/>
            <p:nvPr/>
          </p:nvSpPr>
          <p:spPr>
            <a:xfrm>
              <a:off x="6856058" y="2757680"/>
              <a:ext cx="53663" cy="5003"/>
            </a:xfrm>
            <a:custGeom>
              <a:avLst/>
              <a:gdLst>
                <a:gd name="connsiteX0" fmla="*/ 0 w 53663"/>
                <a:gd name="connsiteY0" fmla="*/ 0 h 5003"/>
                <a:gd name="connsiteX1" fmla="*/ 53664 w 53663"/>
                <a:gd name="connsiteY1" fmla="*/ 0 h 5003"/>
              </a:gdLst>
              <a:ahLst/>
              <a:cxnLst>
                <a:cxn ang="0">
                  <a:pos x="connsiteX0" y="connsiteY0"/>
                </a:cxn>
                <a:cxn ang="0">
                  <a:pos x="connsiteX1" y="connsiteY1"/>
                </a:cxn>
              </a:cxnLst>
              <a:rect l="l" t="t" r="r" b="b"/>
              <a:pathLst>
                <a:path w="53663" h="5003">
                  <a:moveTo>
                    <a:pt x="0" y="0"/>
                  </a:moveTo>
                  <a:lnTo>
                    <a:pt x="53664"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01" name="Freeform: Shape 800">
              <a:extLst>
                <a:ext uri="{FF2B5EF4-FFF2-40B4-BE49-F238E27FC236}">
                  <a16:creationId xmlns:a16="http://schemas.microsoft.com/office/drawing/2014/main" id="{29A7CD9E-208E-4839-832D-BE1CE1398038}"/>
                </a:ext>
              </a:extLst>
            </p:cNvPr>
            <p:cNvSpPr/>
            <p:nvPr/>
          </p:nvSpPr>
          <p:spPr>
            <a:xfrm>
              <a:off x="7365375" y="2838732"/>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02" name="Freeform: Shape 801">
              <a:extLst>
                <a:ext uri="{FF2B5EF4-FFF2-40B4-BE49-F238E27FC236}">
                  <a16:creationId xmlns:a16="http://schemas.microsoft.com/office/drawing/2014/main" id="{86B1E53C-6A23-4719-A620-15C3A9FB129F}"/>
                </a:ext>
              </a:extLst>
            </p:cNvPr>
            <p:cNvSpPr/>
            <p:nvPr/>
          </p:nvSpPr>
          <p:spPr>
            <a:xfrm>
              <a:off x="4835863" y="2994331"/>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03" name="Freeform: Shape 802">
              <a:extLst>
                <a:ext uri="{FF2B5EF4-FFF2-40B4-BE49-F238E27FC236}">
                  <a16:creationId xmlns:a16="http://schemas.microsoft.com/office/drawing/2014/main" id="{232A4AEE-1F42-41A6-BF1C-1EE812E552CC}"/>
                </a:ext>
              </a:extLst>
            </p:cNvPr>
            <p:cNvSpPr/>
            <p:nvPr/>
          </p:nvSpPr>
          <p:spPr>
            <a:xfrm>
              <a:off x="5344693" y="3000836"/>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04" name="Freeform: Shape 803">
              <a:extLst>
                <a:ext uri="{FF2B5EF4-FFF2-40B4-BE49-F238E27FC236}">
                  <a16:creationId xmlns:a16="http://schemas.microsoft.com/office/drawing/2014/main" id="{6D6B0FE2-1F12-461B-B48C-DBF11B48340D}"/>
                </a:ext>
              </a:extLst>
            </p:cNvPr>
            <p:cNvSpPr/>
            <p:nvPr/>
          </p:nvSpPr>
          <p:spPr>
            <a:xfrm>
              <a:off x="5853522" y="2938296"/>
              <a:ext cx="53663" cy="5003"/>
            </a:xfrm>
            <a:custGeom>
              <a:avLst/>
              <a:gdLst>
                <a:gd name="connsiteX0" fmla="*/ 0 w 53663"/>
                <a:gd name="connsiteY0" fmla="*/ 0 h 5003"/>
                <a:gd name="connsiteX1" fmla="*/ 53664 w 53663"/>
                <a:gd name="connsiteY1" fmla="*/ 0 h 5003"/>
              </a:gdLst>
              <a:ahLst/>
              <a:cxnLst>
                <a:cxn ang="0">
                  <a:pos x="connsiteX0" y="connsiteY0"/>
                </a:cxn>
                <a:cxn ang="0">
                  <a:pos x="connsiteX1" y="connsiteY1"/>
                </a:cxn>
              </a:cxnLst>
              <a:rect l="l" t="t" r="r" b="b"/>
              <a:pathLst>
                <a:path w="53663" h="5003">
                  <a:moveTo>
                    <a:pt x="0" y="0"/>
                  </a:moveTo>
                  <a:lnTo>
                    <a:pt x="53664"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05" name="Freeform: Shape 804">
              <a:extLst>
                <a:ext uri="{FF2B5EF4-FFF2-40B4-BE49-F238E27FC236}">
                  <a16:creationId xmlns:a16="http://schemas.microsoft.com/office/drawing/2014/main" id="{4EDC66C9-F936-4D1B-8D05-3228871B1E86}"/>
                </a:ext>
              </a:extLst>
            </p:cNvPr>
            <p:cNvSpPr/>
            <p:nvPr/>
          </p:nvSpPr>
          <p:spPr>
            <a:xfrm>
              <a:off x="6362352" y="3021849"/>
              <a:ext cx="53663" cy="5003"/>
            </a:xfrm>
            <a:custGeom>
              <a:avLst/>
              <a:gdLst>
                <a:gd name="connsiteX0" fmla="*/ 0 w 53663"/>
                <a:gd name="connsiteY0" fmla="*/ 0 h 5003"/>
                <a:gd name="connsiteX1" fmla="*/ 53664 w 53663"/>
                <a:gd name="connsiteY1" fmla="*/ 0 h 5003"/>
              </a:gdLst>
              <a:ahLst/>
              <a:cxnLst>
                <a:cxn ang="0">
                  <a:pos x="connsiteX0" y="connsiteY0"/>
                </a:cxn>
                <a:cxn ang="0">
                  <a:pos x="connsiteX1" y="connsiteY1"/>
                </a:cxn>
              </a:cxnLst>
              <a:rect l="l" t="t" r="r" b="b"/>
              <a:pathLst>
                <a:path w="53663" h="5003">
                  <a:moveTo>
                    <a:pt x="0" y="0"/>
                  </a:moveTo>
                  <a:lnTo>
                    <a:pt x="53664"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06" name="Freeform: Shape 805">
              <a:extLst>
                <a:ext uri="{FF2B5EF4-FFF2-40B4-BE49-F238E27FC236}">
                  <a16:creationId xmlns:a16="http://schemas.microsoft.com/office/drawing/2014/main" id="{401D36DF-A799-40EB-817B-27A947B80146}"/>
                </a:ext>
              </a:extLst>
            </p:cNvPr>
            <p:cNvSpPr/>
            <p:nvPr/>
          </p:nvSpPr>
          <p:spPr>
            <a:xfrm>
              <a:off x="6871669" y="2978821"/>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07" name="Freeform: Shape 806">
              <a:extLst>
                <a:ext uri="{FF2B5EF4-FFF2-40B4-BE49-F238E27FC236}">
                  <a16:creationId xmlns:a16="http://schemas.microsoft.com/office/drawing/2014/main" id="{8262525A-B60C-422B-B05A-DCBEA3AE2BDC}"/>
                </a:ext>
              </a:extLst>
            </p:cNvPr>
            <p:cNvSpPr/>
            <p:nvPr/>
          </p:nvSpPr>
          <p:spPr>
            <a:xfrm>
              <a:off x="7380499" y="2910778"/>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08" name="Freeform: Shape 807">
              <a:extLst>
                <a:ext uri="{FF2B5EF4-FFF2-40B4-BE49-F238E27FC236}">
                  <a16:creationId xmlns:a16="http://schemas.microsoft.com/office/drawing/2014/main" id="{100EA00F-0848-4704-AE7F-EFDBED112A7D}"/>
                </a:ext>
              </a:extLst>
            </p:cNvPr>
            <p:cNvSpPr/>
            <p:nvPr/>
          </p:nvSpPr>
          <p:spPr>
            <a:xfrm>
              <a:off x="4847084" y="2904774"/>
              <a:ext cx="4878" cy="93559"/>
            </a:xfrm>
            <a:custGeom>
              <a:avLst/>
              <a:gdLst>
                <a:gd name="connsiteX0" fmla="*/ 0 w 4878"/>
                <a:gd name="connsiteY0" fmla="*/ 0 h 93559"/>
                <a:gd name="connsiteX1" fmla="*/ 0 w 4878"/>
                <a:gd name="connsiteY1" fmla="*/ 93560 h 93559"/>
              </a:gdLst>
              <a:ahLst/>
              <a:cxnLst>
                <a:cxn ang="0">
                  <a:pos x="connsiteX0" y="connsiteY0"/>
                </a:cxn>
                <a:cxn ang="0">
                  <a:pos x="connsiteX1" y="connsiteY1"/>
                </a:cxn>
              </a:cxnLst>
              <a:rect l="l" t="t" r="r" b="b"/>
              <a:pathLst>
                <a:path w="4878" h="93559">
                  <a:moveTo>
                    <a:pt x="0" y="0"/>
                  </a:moveTo>
                  <a:lnTo>
                    <a:pt x="0" y="9356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09" name="Freeform: Shape 808">
              <a:extLst>
                <a:ext uri="{FF2B5EF4-FFF2-40B4-BE49-F238E27FC236}">
                  <a16:creationId xmlns:a16="http://schemas.microsoft.com/office/drawing/2014/main" id="{B622AB6F-0E72-4FD3-8FD2-E48F3375AD03}"/>
                </a:ext>
              </a:extLst>
            </p:cNvPr>
            <p:cNvSpPr/>
            <p:nvPr/>
          </p:nvSpPr>
          <p:spPr>
            <a:xfrm>
              <a:off x="5355914" y="2983825"/>
              <a:ext cx="4878" cy="98563"/>
            </a:xfrm>
            <a:custGeom>
              <a:avLst/>
              <a:gdLst>
                <a:gd name="connsiteX0" fmla="*/ 0 w 4878"/>
                <a:gd name="connsiteY0" fmla="*/ 0 h 98563"/>
                <a:gd name="connsiteX1" fmla="*/ 0 w 4878"/>
                <a:gd name="connsiteY1" fmla="*/ 98563 h 98563"/>
              </a:gdLst>
              <a:ahLst/>
              <a:cxnLst>
                <a:cxn ang="0">
                  <a:pos x="connsiteX0" y="connsiteY0"/>
                </a:cxn>
                <a:cxn ang="0">
                  <a:pos x="connsiteX1" y="connsiteY1"/>
                </a:cxn>
              </a:cxnLst>
              <a:rect l="l" t="t" r="r" b="b"/>
              <a:pathLst>
                <a:path w="4878" h="98563">
                  <a:moveTo>
                    <a:pt x="0" y="0"/>
                  </a:moveTo>
                  <a:lnTo>
                    <a:pt x="0" y="98563"/>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10" name="Freeform: Shape 809">
              <a:extLst>
                <a:ext uri="{FF2B5EF4-FFF2-40B4-BE49-F238E27FC236}">
                  <a16:creationId xmlns:a16="http://schemas.microsoft.com/office/drawing/2014/main" id="{9CC9C0C8-B7F6-4910-9AEF-5EC4D72B96D5}"/>
                </a:ext>
              </a:extLst>
            </p:cNvPr>
            <p:cNvSpPr/>
            <p:nvPr/>
          </p:nvSpPr>
          <p:spPr>
            <a:xfrm>
              <a:off x="5865231" y="2857244"/>
              <a:ext cx="4878" cy="101564"/>
            </a:xfrm>
            <a:custGeom>
              <a:avLst/>
              <a:gdLst>
                <a:gd name="connsiteX0" fmla="*/ 0 w 4878"/>
                <a:gd name="connsiteY0" fmla="*/ 0 h 101564"/>
                <a:gd name="connsiteX1" fmla="*/ 0 w 4878"/>
                <a:gd name="connsiteY1" fmla="*/ 101565 h 101564"/>
              </a:gdLst>
              <a:ahLst/>
              <a:cxnLst>
                <a:cxn ang="0">
                  <a:pos x="connsiteX0" y="connsiteY0"/>
                </a:cxn>
                <a:cxn ang="0">
                  <a:pos x="connsiteX1" y="connsiteY1"/>
                </a:cxn>
              </a:cxnLst>
              <a:rect l="l" t="t" r="r" b="b"/>
              <a:pathLst>
                <a:path w="4878" h="101564">
                  <a:moveTo>
                    <a:pt x="0" y="0"/>
                  </a:moveTo>
                  <a:lnTo>
                    <a:pt x="0" y="101565"/>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11" name="Freeform: Shape 810">
              <a:extLst>
                <a:ext uri="{FF2B5EF4-FFF2-40B4-BE49-F238E27FC236}">
                  <a16:creationId xmlns:a16="http://schemas.microsoft.com/office/drawing/2014/main" id="{D29C1EF6-3F0C-4E91-8431-77ABACF537A2}"/>
                </a:ext>
              </a:extLst>
            </p:cNvPr>
            <p:cNvSpPr/>
            <p:nvPr/>
          </p:nvSpPr>
          <p:spPr>
            <a:xfrm>
              <a:off x="6374060" y="2867250"/>
              <a:ext cx="4878" cy="99563"/>
            </a:xfrm>
            <a:custGeom>
              <a:avLst/>
              <a:gdLst>
                <a:gd name="connsiteX0" fmla="*/ 0 w 4878"/>
                <a:gd name="connsiteY0" fmla="*/ 0 h 99563"/>
                <a:gd name="connsiteX1" fmla="*/ 0 w 4878"/>
                <a:gd name="connsiteY1" fmla="*/ 99564 h 99563"/>
              </a:gdLst>
              <a:ahLst/>
              <a:cxnLst>
                <a:cxn ang="0">
                  <a:pos x="connsiteX0" y="connsiteY0"/>
                </a:cxn>
                <a:cxn ang="0">
                  <a:pos x="connsiteX1" y="connsiteY1"/>
                </a:cxn>
              </a:cxnLst>
              <a:rect l="l" t="t" r="r" b="b"/>
              <a:pathLst>
                <a:path w="4878" h="99563">
                  <a:moveTo>
                    <a:pt x="0" y="0"/>
                  </a:moveTo>
                  <a:lnTo>
                    <a:pt x="0" y="99564"/>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12" name="Freeform: Shape 811">
              <a:extLst>
                <a:ext uri="{FF2B5EF4-FFF2-40B4-BE49-F238E27FC236}">
                  <a16:creationId xmlns:a16="http://schemas.microsoft.com/office/drawing/2014/main" id="{116DCDBB-783F-41DB-97FF-4C4BD12284F2}"/>
                </a:ext>
              </a:extLst>
            </p:cNvPr>
            <p:cNvSpPr/>
            <p:nvPr/>
          </p:nvSpPr>
          <p:spPr>
            <a:xfrm>
              <a:off x="6882890" y="2866750"/>
              <a:ext cx="4878" cy="109570"/>
            </a:xfrm>
            <a:custGeom>
              <a:avLst/>
              <a:gdLst>
                <a:gd name="connsiteX0" fmla="*/ 0 w 4878"/>
                <a:gd name="connsiteY0" fmla="*/ 0 h 109570"/>
                <a:gd name="connsiteX1" fmla="*/ 0 w 4878"/>
                <a:gd name="connsiteY1" fmla="*/ 109570 h 109570"/>
              </a:gdLst>
              <a:ahLst/>
              <a:cxnLst>
                <a:cxn ang="0">
                  <a:pos x="connsiteX0" y="connsiteY0"/>
                </a:cxn>
                <a:cxn ang="0">
                  <a:pos x="connsiteX1" y="connsiteY1"/>
                </a:cxn>
              </a:cxnLst>
              <a:rect l="l" t="t" r="r" b="b"/>
              <a:pathLst>
                <a:path w="4878" h="109570">
                  <a:moveTo>
                    <a:pt x="0" y="0"/>
                  </a:moveTo>
                  <a:lnTo>
                    <a:pt x="0" y="10957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13" name="Freeform: Shape 812">
              <a:extLst>
                <a:ext uri="{FF2B5EF4-FFF2-40B4-BE49-F238E27FC236}">
                  <a16:creationId xmlns:a16="http://schemas.microsoft.com/office/drawing/2014/main" id="{697765EE-2509-45AD-A073-F43116209F20}"/>
                </a:ext>
              </a:extLst>
            </p:cNvPr>
            <p:cNvSpPr/>
            <p:nvPr/>
          </p:nvSpPr>
          <p:spPr>
            <a:xfrm>
              <a:off x="7391719" y="2949303"/>
              <a:ext cx="4878" cy="110570"/>
            </a:xfrm>
            <a:custGeom>
              <a:avLst/>
              <a:gdLst>
                <a:gd name="connsiteX0" fmla="*/ 0 w 4878"/>
                <a:gd name="connsiteY0" fmla="*/ 0 h 110570"/>
                <a:gd name="connsiteX1" fmla="*/ 0 w 4878"/>
                <a:gd name="connsiteY1" fmla="*/ 110571 h 110570"/>
              </a:gdLst>
              <a:ahLst/>
              <a:cxnLst>
                <a:cxn ang="0">
                  <a:pos x="connsiteX0" y="connsiteY0"/>
                </a:cxn>
                <a:cxn ang="0">
                  <a:pos x="connsiteX1" y="connsiteY1"/>
                </a:cxn>
              </a:cxnLst>
              <a:rect l="l" t="t" r="r" b="b"/>
              <a:pathLst>
                <a:path w="4878" h="110570">
                  <a:moveTo>
                    <a:pt x="0" y="0"/>
                  </a:moveTo>
                  <a:lnTo>
                    <a:pt x="0" y="110571"/>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14" name="Freeform: Shape 813">
              <a:extLst>
                <a:ext uri="{FF2B5EF4-FFF2-40B4-BE49-F238E27FC236}">
                  <a16:creationId xmlns:a16="http://schemas.microsoft.com/office/drawing/2014/main" id="{DF06B451-4618-4210-89E3-4C55FE93F427}"/>
                </a:ext>
              </a:extLst>
            </p:cNvPr>
            <p:cNvSpPr/>
            <p:nvPr/>
          </p:nvSpPr>
          <p:spPr>
            <a:xfrm>
              <a:off x="4862207" y="3102901"/>
              <a:ext cx="4878" cy="109069"/>
            </a:xfrm>
            <a:custGeom>
              <a:avLst/>
              <a:gdLst>
                <a:gd name="connsiteX0" fmla="*/ 0 w 4878"/>
                <a:gd name="connsiteY0" fmla="*/ 0 h 109069"/>
                <a:gd name="connsiteX1" fmla="*/ 0 w 4878"/>
                <a:gd name="connsiteY1" fmla="*/ 109070 h 109069"/>
              </a:gdLst>
              <a:ahLst/>
              <a:cxnLst>
                <a:cxn ang="0">
                  <a:pos x="connsiteX0" y="connsiteY0"/>
                </a:cxn>
                <a:cxn ang="0">
                  <a:pos x="connsiteX1" y="connsiteY1"/>
                </a:cxn>
              </a:cxnLst>
              <a:rect l="l" t="t" r="r" b="b"/>
              <a:pathLst>
                <a:path w="4878" h="109069">
                  <a:moveTo>
                    <a:pt x="0" y="0"/>
                  </a:moveTo>
                  <a:lnTo>
                    <a:pt x="0" y="10907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15" name="Freeform: Shape 814">
              <a:extLst>
                <a:ext uri="{FF2B5EF4-FFF2-40B4-BE49-F238E27FC236}">
                  <a16:creationId xmlns:a16="http://schemas.microsoft.com/office/drawing/2014/main" id="{7DA07A06-591C-4CC9-94F4-1D1BE038BBC2}"/>
                </a:ext>
              </a:extLst>
            </p:cNvPr>
            <p:cNvSpPr/>
            <p:nvPr/>
          </p:nvSpPr>
          <p:spPr>
            <a:xfrm>
              <a:off x="5371525" y="3109405"/>
              <a:ext cx="4878" cy="108069"/>
            </a:xfrm>
            <a:custGeom>
              <a:avLst/>
              <a:gdLst>
                <a:gd name="connsiteX0" fmla="*/ 0 w 4878"/>
                <a:gd name="connsiteY0" fmla="*/ 0 h 108069"/>
                <a:gd name="connsiteX1" fmla="*/ 0 w 4878"/>
                <a:gd name="connsiteY1" fmla="*/ 108069 h 108069"/>
              </a:gdLst>
              <a:ahLst/>
              <a:cxnLst>
                <a:cxn ang="0">
                  <a:pos x="connsiteX0" y="connsiteY0"/>
                </a:cxn>
                <a:cxn ang="0">
                  <a:pos x="connsiteX1" y="connsiteY1"/>
                </a:cxn>
              </a:cxnLst>
              <a:rect l="l" t="t" r="r" b="b"/>
              <a:pathLst>
                <a:path w="4878" h="108069">
                  <a:moveTo>
                    <a:pt x="0" y="0"/>
                  </a:moveTo>
                  <a:lnTo>
                    <a:pt x="0" y="108069"/>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16" name="Freeform: Shape 815">
              <a:extLst>
                <a:ext uri="{FF2B5EF4-FFF2-40B4-BE49-F238E27FC236}">
                  <a16:creationId xmlns:a16="http://schemas.microsoft.com/office/drawing/2014/main" id="{1BD7EF50-37AF-4867-BAD4-F800E0CE9F26}"/>
                </a:ext>
              </a:extLst>
            </p:cNvPr>
            <p:cNvSpPr/>
            <p:nvPr/>
          </p:nvSpPr>
          <p:spPr>
            <a:xfrm>
              <a:off x="5880354" y="3059373"/>
              <a:ext cx="4878" cy="120577"/>
            </a:xfrm>
            <a:custGeom>
              <a:avLst/>
              <a:gdLst>
                <a:gd name="connsiteX0" fmla="*/ 0 w 4878"/>
                <a:gd name="connsiteY0" fmla="*/ 0 h 120577"/>
                <a:gd name="connsiteX1" fmla="*/ 0 w 4878"/>
                <a:gd name="connsiteY1" fmla="*/ 120577 h 120577"/>
              </a:gdLst>
              <a:ahLst/>
              <a:cxnLst>
                <a:cxn ang="0">
                  <a:pos x="connsiteX0" y="connsiteY0"/>
                </a:cxn>
                <a:cxn ang="0">
                  <a:pos x="connsiteX1" y="connsiteY1"/>
                </a:cxn>
              </a:cxnLst>
              <a:rect l="l" t="t" r="r" b="b"/>
              <a:pathLst>
                <a:path w="4878" h="120577">
                  <a:moveTo>
                    <a:pt x="0" y="0"/>
                  </a:moveTo>
                  <a:lnTo>
                    <a:pt x="0" y="120577"/>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17" name="Freeform: Shape 816">
              <a:extLst>
                <a:ext uri="{FF2B5EF4-FFF2-40B4-BE49-F238E27FC236}">
                  <a16:creationId xmlns:a16="http://schemas.microsoft.com/office/drawing/2014/main" id="{62282765-88F5-4A23-9F4F-7DAB1EB626F4}"/>
                </a:ext>
              </a:extLst>
            </p:cNvPr>
            <p:cNvSpPr/>
            <p:nvPr/>
          </p:nvSpPr>
          <p:spPr>
            <a:xfrm>
              <a:off x="6389184" y="3143927"/>
              <a:ext cx="4878" cy="122078"/>
            </a:xfrm>
            <a:custGeom>
              <a:avLst/>
              <a:gdLst>
                <a:gd name="connsiteX0" fmla="*/ 0 w 4878"/>
                <a:gd name="connsiteY0" fmla="*/ 0 h 122078"/>
                <a:gd name="connsiteX1" fmla="*/ 0 w 4878"/>
                <a:gd name="connsiteY1" fmla="*/ 122078 h 122078"/>
              </a:gdLst>
              <a:ahLst/>
              <a:cxnLst>
                <a:cxn ang="0">
                  <a:pos x="connsiteX0" y="connsiteY0"/>
                </a:cxn>
                <a:cxn ang="0">
                  <a:pos x="connsiteX1" y="connsiteY1"/>
                </a:cxn>
              </a:cxnLst>
              <a:rect l="l" t="t" r="r" b="b"/>
              <a:pathLst>
                <a:path w="4878" h="122078">
                  <a:moveTo>
                    <a:pt x="0" y="0"/>
                  </a:moveTo>
                  <a:lnTo>
                    <a:pt x="0" y="122078"/>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18" name="Freeform: Shape 817">
              <a:extLst>
                <a:ext uri="{FF2B5EF4-FFF2-40B4-BE49-F238E27FC236}">
                  <a16:creationId xmlns:a16="http://schemas.microsoft.com/office/drawing/2014/main" id="{0B0CC967-EB95-4161-BBC2-716D2E4CD530}"/>
                </a:ext>
              </a:extLst>
            </p:cNvPr>
            <p:cNvSpPr/>
            <p:nvPr/>
          </p:nvSpPr>
          <p:spPr>
            <a:xfrm>
              <a:off x="6898013" y="3127917"/>
              <a:ext cx="4878" cy="149095"/>
            </a:xfrm>
            <a:custGeom>
              <a:avLst/>
              <a:gdLst>
                <a:gd name="connsiteX0" fmla="*/ 0 w 4878"/>
                <a:gd name="connsiteY0" fmla="*/ 0 h 149095"/>
                <a:gd name="connsiteX1" fmla="*/ 0 w 4878"/>
                <a:gd name="connsiteY1" fmla="*/ 149095 h 149095"/>
              </a:gdLst>
              <a:ahLst/>
              <a:cxnLst>
                <a:cxn ang="0">
                  <a:pos x="connsiteX0" y="connsiteY0"/>
                </a:cxn>
                <a:cxn ang="0">
                  <a:pos x="connsiteX1" y="connsiteY1"/>
                </a:cxn>
              </a:cxnLst>
              <a:rect l="l" t="t" r="r" b="b"/>
              <a:pathLst>
                <a:path w="4878" h="149095">
                  <a:moveTo>
                    <a:pt x="0" y="0"/>
                  </a:moveTo>
                  <a:lnTo>
                    <a:pt x="0" y="149095"/>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19" name="Freeform: Shape 818">
              <a:extLst>
                <a:ext uri="{FF2B5EF4-FFF2-40B4-BE49-F238E27FC236}">
                  <a16:creationId xmlns:a16="http://schemas.microsoft.com/office/drawing/2014/main" id="{91D2BFEB-2B9C-4898-B46B-9B23F269365F}"/>
                </a:ext>
              </a:extLst>
            </p:cNvPr>
            <p:cNvSpPr/>
            <p:nvPr/>
          </p:nvSpPr>
          <p:spPr>
            <a:xfrm>
              <a:off x="7407331" y="3074883"/>
              <a:ext cx="4878" cy="164104"/>
            </a:xfrm>
            <a:custGeom>
              <a:avLst/>
              <a:gdLst>
                <a:gd name="connsiteX0" fmla="*/ 0 w 4878"/>
                <a:gd name="connsiteY0" fmla="*/ 0 h 164104"/>
                <a:gd name="connsiteX1" fmla="*/ 0 w 4878"/>
                <a:gd name="connsiteY1" fmla="*/ 164105 h 164104"/>
              </a:gdLst>
              <a:ahLst/>
              <a:cxnLst>
                <a:cxn ang="0">
                  <a:pos x="connsiteX0" y="connsiteY0"/>
                </a:cxn>
                <a:cxn ang="0">
                  <a:pos x="connsiteX1" y="connsiteY1"/>
                </a:cxn>
              </a:cxnLst>
              <a:rect l="l" t="t" r="r" b="b"/>
              <a:pathLst>
                <a:path w="4878" h="164104">
                  <a:moveTo>
                    <a:pt x="0" y="0"/>
                  </a:moveTo>
                  <a:lnTo>
                    <a:pt x="0" y="164105"/>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20" name="Freeform: Shape 819">
              <a:extLst>
                <a:ext uri="{FF2B5EF4-FFF2-40B4-BE49-F238E27FC236}">
                  <a16:creationId xmlns:a16="http://schemas.microsoft.com/office/drawing/2014/main" id="{B9DEABF1-6DF6-4926-8AE4-A98139B3FA30}"/>
                </a:ext>
              </a:extLst>
            </p:cNvPr>
            <p:cNvSpPr/>
            <p:nvPr/>
          </p:nvSpPr>
          <p:spPr>
            <a:xfrm>
              <a:off x="4820252" y="2998334"/>
              <a:ext cx="53663" cy="5003"/>
            </a:xfrm>
            <a:custGeom>
              <a:avLst/>
              <a:gdLst>
                <a:gd name="connsiteX0" fmla="*/ 0 w 53663"/>
                <a:gd name="connsiteY0" fmla="*/ 0 h 5003"/>
                <a:gd name="connsiteX1" fmla="*/ 53664 w 53663"/>
                <a:gd name="connsiteY1" fmla="*/ 0 h 5003"/>
              </a:gdLst>
              <a:ahLst/>
              <a:cxnLst>
                <a:cxn ang="0">
                  <a:pos x="connsiteX0" y="connsiteY0"/>
                </a:cxn>
                <a:cxn ang="0">
                  <a:pos x="connsiteX1" y="connsiteY1"/>
                </a:cxn>
              </a:cxnLst>
              <a:rect l="l" t="t" r="r" b="b"/>
              <a:pathLst>
                <a:path w="53663" h="5003">
                  <a:moveTo>
                    <a:pt x="0" y="0"/>
                  </a:moveTo>
                  <a:lnTo>
                    <a:pt x="53664"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21" name="Freeform: Shape 820">
              <a:extLst>
                <a:ext uri="{FF2B5EF4-FFF2-40B4-BE49-F238E27FC236}">
                  <a16:creationId xmlns:a16="http://schemas.microsoft.com/office/drawing/2014/main" id="{FB37907B-E88E-448F-BF17-E2640956BBA1}"/>
                </a:ext>
              </a:extLst>
            </p:cNvPr>
            <p:cNvSpPr/>
            <p:nvPr/>
          </p:nvSpPr>
          <p:spPr>
            <a:xfrm>
              <a:off x="5838399" y="2958809"/>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22" name="Freeform: Shape 821">
              <a:extLst>
                <a:ext uri="{FF2B5EF4-FFF2-40B4-BE49-F238E27FC236}">
                  <a16:creationId xmlns:a16="http://schemas.microsoft.com/office/drawing/2014/main" id="{D8345C98-8254-49C7-A60A-3C2F657F6B93}"/>
                </a:ext>
              </a:extLst>
            </p:cNvPr>
            <p:cNvSpPr/>
            <p:nvPr/>
          </p:nvSpPr>
          <p:spPr>
            <a:xfrm>
              <a:off x="6347228" y="2966814"/>
              <a:ext cx="53663" cy="5003"/>
            </a:xfrm>
            <a:custGeom>
              <a:avLst/>
              <a:gdLst>
                <a:gd name="connsiteX0" fmla="*/ 0 w 53663"/>
                <a:gd name="connsiteY0" fmla="*/ 0 h 5003"/>
                <a:gd name="connsiteX1" fmla="*/ 53664 w 53663"/>
                <a:gd name="connsiteY1" fmla="*/ 0 h 5003"/>
              </a:gdLst>
              <a:ahLst/>
              <a:cxnLst>
                <a:cxn ang="0">
                  <a:pos x="connsiteX0" y="connsiteY0"/>
                </a:cxn>
                <a:cxn ang="0">
                  <a:pos x="connsiteX1" y="connsiteY1"/>
                </a:cxn>
              </a:cxnLst>
              <a:rect l="l" t="t" r="r" b="b"/>
              <a:pathLst>
                <a:path w="53663" h="5003">
                  <a:moveTo>
                    <a:pt x="0" y="0"/>
                  </a:moveTo>
                  <a:lnTo>
                    <a:pt x="53664"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23" name="Freeform: Shape 822">
              <a:extLst>
                <a:ext uri="{FF2B5EF4-FFF2-40B4-BE49-F238E27FC236}">
                  <a16:creationId xmlns:a16="http://schemas.microsoft.com/office/drawing/2014/main" id="{A438F04D-2C05-4379-9569-6DBEFB56FBB8}"/>
                </a:ext>
              </a:extLst>
            </p:cNvPr>
            <p:cNvSpPr/>
            <p:nvPr/>
          </p:nvSpPr>
          <p:spPr>
            <a:xfrm>
              <a:off x="6856058" y="2976320"/>
              <a:ext cx="53663" cy="5003"/>
            </a:xfrm>
            <a:custGeom>
              <a:avLst/>
              <a:gdLst>
                <a:gd name="connsiteX0" fmla="*/ 0 w 53663"/>
                <a:gd name="connsiteY0" fmla="*/ 0 h 5003"/>
                <a:gd name="connsiteX1" fmla="*/ 53664 w 53663"/>
                <a:gd name="connsiteY1" fmla="*/ 0 h 5003"/>
              </a:gdLst>
              <a:ahLst/>
              <a:cxnLst>
                <a:cxn ang="0">
                  <a:pos x="connsiteX0" y="connsiteY0"/>
                </a:cxn>
                <a:cxn ang="0">
                  <a:pos x="connsiteX1" y="connsiteY1"/>
                </a:cxn>
              </a:cxnLst>
              <a:rect l="l" t="t" r="r" b="b"/>
              <a:pathLst>
                <a:path w="53663" h="5003">
                  <a:moveTo>
                    <a:pt x="0" y="0"/>
                  </a:moveTo>
                  <a:lnTo>
                    <a:pt x="53664"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24" name="Freeform: Shape 823">
              <a:extLst>
                <a:ext uri="{FF2B5EF4-FFF2-40B4-BE49-F238E27FC236}">
                  <a16:creationId xmlns:a16="http://schemas.microsoft.com/office/drawing/2014/main" id="{6D7C0D5B-BD24-46D0-84BC-F79CB1F59FC1}"/>
                </a:ext>
              </a:extLst>
            </p:cNvPr>
            <p:cNvSpPr/>
            <p:nvPr/>
          </p:nvSpPr>
          <p:spPr>
            <a:xfrm>
              <a:off x="4835863" y="3211971"/>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25" name="Freeform: Shape 824">
              <a:extLst>
                <a:ext uri="{FF2B5EF4-FFF2-40B4-BE49-F238E27FC236}">
                  <a16:creationId xmlns:a16="http://schemas.microsoft.com/office/drawing/2014/main" id="{969FF5FC-F4F9-45AF-8734-DC6CBA2250BC}"/>
                </a:ext>
              </a:extLst>
            </p:cNvPr>
            <p:cNvSpPr/>
            <p:nvPr/>
          </p:nvSpPr>
          <p:spPr>
            <a:xfrm>
              <a:off x="5344693" y="3217474"/>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26" name="Freeform: Shape 825">
              <a:extLst>
                <a:ext uri="{FF2B5EF4-FFF2-40B4-BE49-F238E27FC236}">
                  <a16:creationId xmlns:a16="http://schemas.microsoft.com/office/drawing/2014/main" id="{14F59909-68F4-4ED7-905C-A3DCDEB517F2}"/>
                </a:ext>
              </a:extLst>
            </p:cNvPr>
            <p:cNvSpPr/>
            <p:nvPr/>
          </p:nvSpPr>
          <p:spPr>
            <a:xfrm>
              <a:off x="5853522" y="3179950"/>
              <a:ext cx="53663" cy="5003"/>
            </a:xfrm>
            <a:custGeom>
              <a:avLst/>
              <a:gdLst>
                <a:gd name="connsiteX0" fmla="*/ 0 w 53663"/>
                <a:gd name="connsiteY0" fmla="*/ 0 h 5003"/>
                <a:gd name="connsiteX1" fmla="*/ 53664 w 53663"/>
                <a:gd name="connsiteY1" fmla="*/ 0 h 5003"/>
              </a:gdLst>
              <a:ahLst/>
              <a:cxnLst>
                <a:cxn ang="0">
                  <a:pos x="connsiteX0" y="connsiteY0"/>
                </a:cxn>
                <a:cxn ang="0">
                  <a:pos x="connsiteX1" y="connsiteY1"/>
                </a:cxn>
              </a:cxnLst>
              <a:rect l="l" t="t" r="r" b="b"/>
              <a:pathLst>
                <a:path w="53663" h="5003">
                  <a:moveTo>
                    <a:pt x="0" y="0"/>
                  </a:moveTo>
                  <a:lnTo>
                    <a:pt x="53664"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27" name="Freeform: Shape 826">
              <a:extLst>
                <a:ext uri="{FF2B5EF4-FFF2-40B4-BE49-F238E27FC236}">
                  <a16:creationId xmlns:a16="http://schemas.microsoft.com/office/drawing/2014/main" id="{B97CADF9-6DBE-4340-A2D0-9D31A2168C61}"/>
                </a:ext>
              </a:extLst>
            </p:cNvPr>
            <p:cNvSpPr/>
            <p:nvPr/>
          </p:nvSpPr>
          <p:spPr>
            <a:xfrm>
              <a:off x="6362352" y="3266005"/>
              <a:ext cx="53663" cy="5003"/>
            </a:xfrm>
            <a:custGeom>
              <a:avLst/>
              <a:gdLst>
                <a:gd name="connsiteX0" fmla="*/ 0 w 53663"/>
                <a:gd name="connsiteY0" fmla="*/ 0 h 5003"/>
                <a:gd name="connsiteX1" fmla="*/ 53664 w 53663"/>
                <a:gd name="connsiteY1" fmla="*/ 0 h 5003"/>
              </a:gdLst>
              <a:ahLst/>
              <a:cxnLst>
                <a:cxn ang="0">
                  <a:pos x="connsiteX0" y="connsiteY0"/>
                </a:cxn>
                <a:cxn ang="0">
                  <a:pos x="connsiteX1" y="connsiteY1"/>
                </a:cxn>
              </a:cxnLst>
              <a:rect l="l" t="t" r="r" b="b"/>
              <a:pathLst>
                <a:path w="53663" h="5003">
                  <a:moveTo>
                    <a:pt x="0" y="0"/>
                  </a:moveTo>
                  <a:lnTo>
                    <a:pt x="53664"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28" name="Freeform: Shape 827">
              <a:extLst>
                <a:ext uri="{FF2B5EF4-FFF2-40B4-BE49-F238E27FC236}">
                  <a16:creationId xmlns:a16="http://schemas.microsoft.com/office/drawing/2014/main" id="{19456A70-A002-4D69-B9B0-80BEEF0B9EF5}"/>
                </a:ext>
              </a:extLst>
            </p:cNvPr>
            <p:cNvSpPr/>
            <p:nvPr/>
          </p:nvSpPr>
          <p:spPr>
            <a:xfrm>
              <a:off x="6871669" y="3277012"/>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29" name="Freeform: Shape 828">
              <a:extLst>
                <a:ext uri="{FF2B5EF4-FFF2-40B4-BE49-F238E27FC236}">
                  <a16:creationId xmlns:a16="http://schemas.microsoft.com/office/drawing/2014/main" id="{1EAF6BE9-9E37-42D0-8939-9BF7816BACDD}"/>
                </a:ext>
              </a:extLst>
            </p:cNvPr>
            <p:cNvSpPr/>
            <p:nvPr/>
          </p:nvSpPr>
          <p:spPr>
            <a:xfrm>
              <a:off x="7380499" y="3238988"/>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30" name="Freeform: Shape 829">
              <a:extLst>
                <a:ext uri="{FF2B5EF4-FFF2-40B4-BE49-F238E27FC236}">
                  <a16:creationId xmlns:a16="http://schemas.microsoft.com/office/drawing/2014/main" id="{AD1447EB-7288-4A9F-BD5B-29E3E5966C16}"/>
                </a:ext>
              </a:extLst>
            </p:cNvPr>
            <p:cNvSpPr/>
            <p:nvPr/>
          </p:nvSpPr>
          <p:spPr>
            <a:xfrm>
              <a:off x="4831473" y="2888514"/>
              <a:ext cx="31710" cy="32520"/>
            </a:xfrm>
            <a:custGeom>
              <a:avLst/>
              <a:gdLst>
                <a:gd name="connsiteX0" fmla="*/ 31710 w 31710"/>
                <a:gd name="connsiteY0" fmla="*/ 16260 h 32520"/>
                <a:gd name="connsiteX1" fmla="*/ 23905 w 31710"/>
                <a:gd name="connsiteY1" fmla="*/ 2251 h 32520"/>
                <a:gd name="connsiteX2" fmla="*/ 7806 w 31710"/>
                <a:gd name="connsiteY2" fmla="*/ 2251 h 32520"/>
                <a:gd name="connsiteX3" fmla="*/ 0 w 31710"/>
                <a:gd name="connsiteY3" fmla="*/ 16260 h 32520"/>
                <a:gd name="connsiteX4" fmla="*/ 7806 w 31710"/>
                <a:gd name="connsiteY4" fmla="*/ 30269 h 32520"/>
                <a:gd name="connsiteX5" fmla="*/ 23905 w 31710"/>
                <a:gd name="connsiteY5" fmla="*/ 30269 h 32520"/>
                <a:gd name="connsiteX6" fmla="*/ 31710 w 31710"/>
                <a:gd name="connsiteY6" fmla="*/ 16260 h 32520"/>
                <a:gd name="connsiteX7" fmla="*/ 31710 w 31710"/>
                <a:gd name="connsiteY7" fmla="*/ 16260 h 3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10" h="32520">
                  <a:moveTo>
                    <a:pt x="31710" y="16260"/>
                  </a:moveTo>
                  <a:cubicBezTo>
                    <a:pt x="31710" y="10257"/>
                    <a:pt x="28783" y="4753"/>
                    <a:pt x="23905" y="2251"/>
                  </a:cubicBezTo>
                  <a:cubicBezTo>
                    <a:pt x="19026" y="-750"/>
                    <a:pt x="12684" y="-750"/>
                    <a:pt x="7806" y="2251"/>
                  </a:cubicBezTo>
                  <a:cubicBezTo>
                    <a:pt x="2927" y="5253"/>
                    <a:pt x="0" y="10757"/>
                    <a:pt x="0" y="16260"/>
                  </a:cubicBezTo>
                  <a:cubicBezTo>
                    <a:pt x="0" y="22264"/>
                    <a:pt x="2927" y="27768"/>
                    <a:pt x="7806" y="30269"/>
                  </a:cubicBezTo>
                  <a:cubicBezTo>
                    <a:pt x="12684" y="33271"/>
                    <a:pt x="19026" y="33271"/>
                    <a:pt x="23905" y="30269"/>
                  </a:cubicBezTo>
                  <a:cubicBezTo>
                    <a:pt x="28783" y="27768"/>
                    <a:pt x="31710" y="22264"/>
                    <a:pt x="31710" y="16260"/>
                  </a:cubicBezTo>
                  <a:lnTo>
                    <a:pt x="31710" y="16260"/>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31" name="Freeform: Shape 830">
              <a:extLst>
                <a:ext uri="{FF2B5EF4-FFF2-40B4-BE49-F238E27FC236}">
                  <a16:creationId xmlns:a16="http://schemas.microsoft.com/office/drawing/2014/main" id="{60F28927-FC6B-4D95-B92E-1C0F4847546C}"/>
                </a:ext>
              </a:extLst>
            </p:cNvPr>
            <p:cNvSpPr/>
            <p:nvPr/>
          </p:nvSpPr>
          <p:spPr>
            <a:xfrm>
              <a:off x="5340302" y="2967564"/>
              <a:ext cx="31710" cy="32520"/>
            </a:xfrm>
            <a:custGeom>
              <a:avLst/>
              <a:gdLst>
                <a:gd name="connsiteX0" fmla="*/ 31710 w 31710"/>
                <a:gd name="connsiteY0" fmla="*/ 16260 h 32520"/>
                <a:gd name="connsiteX1" fmla="*/ 23905 w 31710"/>
                <a:gd name="connsiteY1" fmla="*/ 2251 h 32520"/>
                <a:gd name="connsiteX2" fmla="*/ 7806 w 31710"/>
                <a:gd name="connsiteY2" fmla="*/ 2251 h 32520"/>
                <a:gd name="connsiteX3" fmla="*/ 0 w 31710"/>
                <a:gd name="connsiteY3" fmla="*/ 16260 h 32520"/>
                <a:gd name="connsiteX4" fmla="*/ 7806 w 31710"/>
                <a:gd name="connsiteY4" fmla="*/ 30269 h 32520"/>
                <a:gd name="connsiteX5" fmla="*/ 23905 w 31710"/>
                <a:gd name="connsiteY5" fmla="*/ 30269 h 32520"/>
                <a:gd name="connsiteX6" fmla="*/ 31710 w 31710"/>
                <a:gd name="connsiteY6" fmla="*/ 16260 h 32520"/>
                <a:gd name="connsiteX7" fmla="*/ 31710 w 31710"/>
                <a:gd name="connsiteY7" fmla="*/ 16260 h 3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10" h="32520">
                  <a:moveTo>
                    <a:pt x="31710" y="16260"/>
                  </a:moveTo>
                  <a:cubicBezTo>
                    <a:pt x="31710" y="10257"/>
                    <a:pt x="28783" y="4753"/>
                    <a:pt x="23905" y="2251"/>
                  </a:cubicBezTo>
                  <a:cubicBezTo>
                    <a:pt x="19026" y="-750"/>
                    <a:pt x="12684" y="-750"/>
                    <a:pt x="7806" y="2251"/>
                  </a:cubicBezTo>
                  <a:cubicBezTo>
                    <a:pt x="2927" y="5253"/>
                    <a:pt x="0" y="10757"/>
                    <a:pt x="0" y="16260"/>
                  </a:cubicBezTo>
                  <a:cubicBezTo>
                    <a:pt x="0" y="21764"/>
                    <a:pt x="2927" y="27768"/>
                    <a:pt x="7806" y="30269"/>
                  </a:cubicBezTo>
                  <a:cubicBezTo>
                    <a:pt x="12684" y="33271"/>
                    <a:pt x="19026" y="33271"/>
                    <a:pt x="23905" y="30269"/>
                  </a:cubicBezTo>
                  <a:cubicBezTo>
                    <a:pt x="28783" y="27267"/>
                    <a:pt x="31710" y="21764"/>
                    <a:pt x="31710" y="16260"/>
                  </a:cubicBezTo>
                  <a:lnTo>
                    <a:pt x="31710" y="16260"/>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32" name="Freeform: Shape 831">
              <a:extLst>
                <a:ext uri="{FF2B5EF4-FFF2-40B4-BE49-F238E27FC236}">
                  <a16:creationId xmlns:a16="http://schemas.microsoft.com/office/drawing/2014/main" id="{94E4D96F-00F0-4F80-B1BC-EA1F15DEFC37}"/>
                </a:ext>
              </a:extLst>
            </p:cNvPr>
            <p:cNvSpPr/>
            <p:nvPr/>
          </p:nvSpPr>
          <p:spPr>
            <a:xfrm>
              <a:off x="5849620" y="2840983"/>
              <a:ext cx="31710" cy="32520"/>
            </a:xfrm>
            <a:custGeom>
              <a:avLst/>
              <a:gdLst>
                <a:gd name="connsiteX0" fmla="*/ 31710 w 31710"/>
                <a:gd name="connsiteY0" fmla="*/ 16260 h 32520"/>
                <a:gd name="connsiteX1" fmla="*/ 23905 w 31710"/>
                <a:gd name="connsiteY1" fmla="*/ 2251 h 32520"/>
                <a:gd name="connsiteX2" fmla="*/ 7806 w 31710"/>
                <a:gd name="connsiteY2" fmla="*/ 2251 h 32520"/>
                <a:gd name="connsiteX3" fmla="*/ 0 w 31710"/>
                <a:gd name="connsiteY3" fmla="*/ 16260 h 32520"/>
                <a:gd name="connsiteX4" fmla="*/ 7806 w 31710"/>
                <a:gd name="connsiteY4" fmla="*/ 30269 h 32520"/>
                <a:gd name="connsiteX5" fmla="*/ 23905 w 31710"/>
                <a:gd name="connsiteY5" fmla="*/ 30269 h 32520"/>
                <a:gd name="connsiteX6" fmla="*/ 31710 w 31710"/>
                <a:gd name="connsiteY6" fmla="*/ 16260 h 32520"/>
                <a:gd name="connsiteX7" fmla="*/ 31710 w 31710"/>
                <a:gd name="connsiteY7" fmla="*/ 16260 h 3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10" h="32520">
                  <a:moveTo>
                    <a:pt x="31710" y="16260"/>
                  </a:moveTo>
                  <a:cubicBezTo>
                    <a:pt x="31710" y="10257"/>
                    <a:pt x="28783" y="4753"/>
                    <a:pt x="23905" y="2251"/>
                  </a:cubicBezTo>
                  <a:cubicBezTo>
                    <a:pt x="19026" y="-750"/>
                    <a:pt x="12684" y="-750"/>
                    <a:pt x="7806" y="2251"/>
                  </a:cubicBezTo>
                  <a:cubicBezTo>
                    <a:pt x="2927" y="5253"/>
                    <a:pt x="0" y="10757"/>
                    <a:pt x="0" y="16260"/>
                  </a:cubicBezTo>
                  <a:cubicBezTo>
                    <a:pt x="0" y="22264"/>
                    <a:pt x="2927" y="27768"/>
                    <a:pt x="7806" y="30269"/>
                  </a:cubicBezTo>
                  <a:cubicBezTo>
                    <a:pt x="12684" y="33271"/>
                    <a:pt x="19026" y="33271"/>
                    <a:pt x="23905" y="30269"/>
                  </a:cubicBezTo>
                  <a:cubicBezTo>
                    <a:pt x="28295" y="27267"/>
                    <a:pt x="31710" y="22264"/>
                    <a:pt x="31710" y="16260"/>
                  </a:cubicBezTo>
                  <a:lnTo>
                    <a:pt x="31710" y="16260"/>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33" name="Freeform: Shape 832">
              <a:extLst>
                <a:ext uri="{FF2B5EF4-FFF2-40B4-BE49-F238E27FC236}">
                  <a16:creationId xmlns:a16="http://schemas.microsoft.com/office/drawing/2014/main" id="{00637689-F6CB-48FD-B9A0-8566C89D6D1B}"/>
                </a:ext>
              </a:extLst>
            </p:cNvPr>
            <p:cNvSpPr/>
            <p:nvPr/>
          </p:nvSpPr>
          <p:spPr>
            <a:xfrm>
              <a:off x="6358449" y="2850990"/>
              <a:ext cx="31710" cy="32520"/>
            </a:xfrm>
            <a:custGeom>
              <a:avLst/>
              <a:gdLst>
                <a:gd name="connsiteX0" fmla="*/ 31710 w 31710"/>
                <a:gd name="connsiteY0" fmla="*/ 16260 h 32520"/>
                <a:gd name="connsiteX1" fmla="*/ 23905 w 31710"/>
                <a:gd name="connsiteY1" fmla="*/ 2251 h 32520"/>
                <a:gd name="connsiteX2" fmla="*/ 7806 w 31710"/>
                <a:gd name="connsiteY2" fmla="*/ 2251 h 32520"/>
                <a:gd name="connsiteX3" fmla="*/ 0 w 31710"/>
                <a:gd name="connsiteY3" fmla="*/ 16260 h 32520"/>
                <a:gd name="connsiteX4" fmla="*/ 7806 w 31710"/>
                <a:gd name="connsiteY4" fmla="*/ 30269 h 32520"/>
                <a:gd name="connsiteX5" fmla="*/ 23905 w 31710"/>
                <a:gd name="connsiteY5" fmla="*/ 30269 h 32520"/>
                <a:gd name="connsiteX6" fmla="*/ 31710 w 31710"/>
                <a:gd name="connsiteY6" fmla="*/ 16260 h 32520"/>
                <a:gd name="connsiteX7" fmla="*/ 31710 w 31710"/>
                <a:gd name="connsiteY7" fmla="*/ 16260 h 3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10" h="32520">
                  <a:moveTo>
                    <a:pt x="31710" y="16260"/>
                  </a:moveTo>
                  <a:cubicBezTo>
                    <a:pt x="31710" y="10257"/>
                    <a:pt x="28783" y="4753"/>
                    <a:pt x="23905" y="2251"/>
                  </a:cubicBezTo>
                  <a:cubicBezTo>
                    <a:pt x="19026" y="-750"/>
                    <a:pt x="12684" y="-750"/>
                    <a:pt x="7806" y="2251"/>
                  </a:cubicBezTo>
                  <a:cubicBezTo>
                    <a:pt x="2927" y="5253"/>
                    <a:pt x="0" y="10757"/>
                    <a:pt x="0" y="16260"/>
                  </a:cubicBezTo>
                  <a:cubicBezTo>
                    <a:pt x="0" y="21764"/>
                    <a:pt x="2927" y="27768"/>
                    <a:pt x="7806" y="30269"/>
                  </a:cubicBezTo>
                  <a:cubicBezTo>
                    <a:pt x="12684" y="33271"/>
                    <a:pt x="19026" y="33271"/>
                    <a:pt x="23905" y="30269"/>
                  </a:cubicBezTo>
                  <a:cubicBezTo>
                    <a:pt x="28295" y="27768"/>
                    <a:pt x="31710" y="22264"/>
                    <a:pt x="31710" y="16260"/>
                  </a:cubicBezTo>
                  <a:lnTo>
                    <a:pt x="31710" y="16260"/>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34" name="Freeform: Shape 833">
              <a:extLst>
                <a:ext uri="{FF2B5EF4-FFF2-40B4-BE49-F238E27FC236}">
                  <a16:creationId xmlns:a16="http://schemas.microsoft.com/office/drawing/2014/main" id="{DDFA10D0-3FBD-4B8D-8F5D-CFCAEFD2EAB1}"/>
                </a:ext>
              </a:extLst>
            </p:cNvPr>
            <p:cNvSpPr/>
            <p:nvPr/>
          </p:nvSpPr>
          <p:spPr>
            <a:xfrm>
              <a:off x="6867279" y="2850489"/>
              <a:ext cx="31710" cy="32520"/>
            </a:xfrm>
            <a:custGeom>
              <a:avLst/>
              <a:gdLst>
                <a:gd name="connsiteX0" fmla="*/ 31710 w 31710"/>
                <a:gd name="connsiteY0" fmla="*/ 16260 h 32520"/>
                <a:gd name="connsiteX1" fmla="*/ 23905 w 31710"/>
                <a:gd name="connsiteY1" fmla="*/ 2251 h 32520"/>
                <a:gd name="connsiteX2" fmla="*/ 7806 w 31710"/>
                <a:gd name="connsiteY2" fmla="*/ 2251 h 32520"/>
                <a:gd name="connsiteX3" fmla="*/ 0 w 31710"/>
                <a:gd name="connsiteY3" fmla="*/ 16260 h 32520"/>
                <a:gd name="connsiteX4" fmla="*/ 7806 w 31710"/>
                <a:gd name="connsiteY4" fmla="*/ 30269 h 32520"/>
                <a:gd name="connsiteX5" fmla="*/ 23905 w 31710"/>
                <a:gd name="connsiteY5" fmla="*/ 30269 h 32520"/>
                <a:gd name="connsiteX6" fmla="*/ 31710 w 31710"/>
                <a:gd name="connsiteY6" fmla="*/ 16260 h 32520"/>
                <a:gd name="connsiteX7" fmla="*/ 31710 w 31710"/>
                <a:gd name="connsiteY7" fmla="*/ 16260 h 3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10" h="32520">
                  <a:moveTo>
                    <a:pt x="31710" y="16260"/>
                  </a:moveTo>
                  <a:cubicBezTo>
                    <a:pt x="31710" y="10257"/>
                    <a:pt x="28783" y="4753"/>
                    <a:pt x="23905" y="2251"/>
                  </a:cubicBezTo>
                  <a:cubicBezTo>
                    <a:pt x="19026" y="-750"/>
                    <a:pt x="12684" y="-750"/>
                    <a:pt x="7806" y="2251"/>
                  </a:cubicBezTo>
                  <a:cubicBezTo>
                    <a:pt x="2927" y="5253"/>
                    <a:pt x="0" y="10757"/>
                    <a:pt x="0" y="16260"/>
                  </a:cubicBezTo>
                  <a:cubicBezTo>
                    <a:pt x="0" y="22264"/>
                    <a:pt x="2927" y="27768"/>
                    <a:pt x="7806" y="30269"/>
                  </a:cubicBezTo>
                  <a:cubicBezTo>
                    <a:pt x="12684" y="33271"/>
                    <a:pt x="19026" y="33271"/>
                    <a:pt x="23905" y="30269"/>
                  </a:cubicBezTo>
                  <a:cubicBezTo>
                    <a:pt x="28783" y="27768"/>
                    <a:pt x="31710" y="22264"/>
                    <a:pt x="31710" y="16260"/>
                  </a:cubicBezTo>
                  <a:lnTo>
                    <a:pt x="31710" y="16260"/>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35" name="Freeform: Shape 834">
              <a:extLst>
                <a:ext uri="{FF2B5EF4-FFF2-40B4-BE49-F238E27FC236}">
                  <a16:creationId xmlns:a16="http://schemas.microsoft.com/office/drawing/2014/main" id="{5A0E5848-77ED-457D-AF9A-29E190593607}"/>
                </a:ext>
              </a:extLst>
            </p:cNvPr>
            <p:cNvSpPr/>
            <p:nvPr/>
          </p:nvSpPr>
          <p:spPr>
            <a:xfrm>
              <a:off x="7376108" y="2933042"/>
              <a:ext cx="31710" cy="32520"/>
            </a:xfrm>
            <a:custGeom>
              <a:avLst/>
              <a:gdLst>
                <a:gd name="connsiteX0" fmla="*/ 31710 w 31710"/>
                <a:gd name="connsiteY0" fmla="*/ 16260 h 32520"/>
                <a:gd name="connsiteX1" fmla="*/ 23905 w 31710"/>
                <a:gd name="connsiteY1" fmla="*/ 2251 h 32520"/>
                <a:gd name="connsiteX2" fmla="*/ 7806 w 31710"/>
                <a:gd name="connsiteY2" fmla="*/ 2251 h 32520"/>
                <a:gd name="connsiteX3" fmla="*/ 0 w 31710"/>
                <a:gd name="connsiteY3" fmla="*/ 16260 h 32520"/>
                <a:gd name="connsiteX4" fmla="*/ 7806 w 31710"/>
                <a:gd name="connsiteY4" fmla="*/ 30269 h 32520"/>
                <a:gd name="connsiteX5" fmla="*/ 23905 w 31710"/>
                <a:gd name="connsiteY5" fmla="*/ 30269 h 32520"/>
                <a:gd name="connsiteX6" fmla="*/ 31710 w 31710"/>
                <a:gd name="connsiteY6" fmla="*/ 16260 h 32520"/>
                <a:gd name="connsiteX7" fmla="*/ 31710 w 31710"/>
                <a:gd name="connsiteY7" fmla="*/ 16260 h 3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10" h="32520">
                  <a:moveTo>
                    <a:pt x="31710" y="16260"/>
                  </a:moveTo>
                  <a:cubicBezTo>
                    <a:pt x="31710" y="10257"/>
                    <a:pt x="28783" y="4753"/>
                    <a:pt x="23905" y="2251"/>
                  </a:cubicBezTo>
                  <a:cubicBezTo>
                    <a:pt x="19026" y="-750"/>
                    <a:pt x="12684" y="-750"/>
                    <a:pt x="7806" y="2251"/>
                  </a:cubicBezTo>
                  <a:cubicBezTo>
                    <a:pt x="2927" y="5253"/>
                    <a:pt x="0" y="10757"/>
                    <a:pt x="0" y="16260"/>
                  </a:cubicBezTo>
                  <a:cubicBezTo>
                    <a:pt x="0" y="21764"/>
                    <a:pt x="2927" y="27768"/>
                    <a:pt x="7806" y="30269"/>
                  </a:cubicBezTo>
                  <a:cubicBezTo>
                    <a:pt x="12684" y="33271"/>
                    <a:pt x="19026" y="33271"/>
                    <a:pt x="23905" y="30269"/>
                  </a:cubicBezTo>
                  <a:cubicBezTo>
                    <a:pt x="28783" y="27768"/>
                    <a:pt x="31710" y="22264"/>
                    <a:pt x="31710" y="16260"/>
                  </a:cubicBezTo>
                  <a:lnTo>
                    <a:pt x="31710" y="16260"/>
                  </a:lnTo>
                  <a:close/>
                </a:path>
              </a:pathLst>
            </a:custGeom>
            <a:solidFill>
              <a:srgbClr val="3953A4"/>
            </a:solidFill>
            <a:ln w="19050" cap="flat">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36" name="Freeform: Shape 835">
              <a:extLst>
                <a:ext uri="{FF2B5EF4-FFF2-40B4-BE49-F238E27FC236}">
                  <a16:creationId xmlns:a16="http://schemas.microsoft.com/office/drawing/2014/main" id="{720D5F63-9C00-4194-8F67-D4827E225B12}"/>
                </a:ext>
              </a:extLst>
            </p:cNvPr>
            <p:cNvSpPr/>
            <p:nvPr/>
          </p:nvSpPr>
          <p:spPr>
            <a:xfrm>
              <a:off x="4846108" y="3086390"/>
              <a:ext cx="32198" cy="33021"/>
            </a:xfrm>
            <a:custGeom>
              <a:avLst/>
              <a:gdLst>
                <a:gd name="connsiteX0" fmla="*/ 0 w 32198"/>
                <a:gd name="connsiteY0" fmla="*/ 0 h 33021"/>
                <a:gd name="connsiteX1" fmla="*/ 32198 w 32198"/>
                <a:gd name="connsiteY1" fmla="*/ 0 h 33021"/>
                <a:gd name="connsiteX2" fmla="*/ 32198 w 32198"/>
                <a:gd name="connsiteY2" fmla="*/ 33021 h 33021"/>
                <a:gd name="connsiteX3" fmla="*/ 0 w 32198"/>
                <a:gd name="connsiteY3" fmla="*/ 33021 h 33021"/>
                <a:gd name="connsiteX4" fmla="*/ 0 w 32198"/>
                <a:gd name="connsiteY4" fmla="*/ 0 h 33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8" h="33021">
                  <a:moveTo>
                    <a:pt x="0" y="0"/>
                  </a:moveTo>
                  <a:lnTo>
                    <a:pt x="32198" y="0"/>
                  </a:lnTo>
                  <a:lnTo>
                    <a:pt x="32198" y="33021"/>
                  </a:lnTo>
                  <a:lnTo>
                    <a:pt x="0" y="33021"/>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37" name="Freeform: Shape 836">
              <a:extLst>
                <a:ext uri="{FF2B5EF4-FFF2-40B4-BE49-F238E27FC236}">
                  <a16:creationId xmlns:a16="http://schemas.microsoft.com/office/drawing/2014/main" id="{8BC17FBC-24BA-4E95-B059-8923F1622210}"/>
                </a:ext>
              </a:extLst>
            </p:cNvPr>
            <p:cNvSpPr/>
            <p:nvPr/>
          </p:nvSpPr>
          <p:spPr>
            <a:xfrm>
              <a:off x="5355426" y="3092894"/>
              <a:ext cx="32198" cy="33021"/>
            </a:xfrm>
            <a:custGeom>
              <a:avLst/>
              <a:gdLst>
                <a:gd name="connsiteX0" fmla="*/ 0 w 32198"/>
                <a:gd name="connsiteY0" fmla="*/ 0 h 33021"/>
                <a:gd name="connsiteX1" fmla="*/ 32198 w 32198"/>
                <a:gd name="connsiteY1" fmla="*/ 0 h 33021"/>
                <a:gd name="connsiteX2" fmla="*/ 32198 w 32198"/>
                <a:gd name="connsiteY2" fmla="*/ 33021 h 33021"/>
                <a:gd name="connsiteX3" fmla="*/ 0 w 32198"/>
                <a:gd name="connsiteY3" fmla="*/ 33021 h 33021"/>
                <a:gd name="connsiteX4" fmla="*/ 0 w 32198"/>
                <a:gd name="connsiteY4" fmla="*/ 0 h 33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8" h="33021">
                  <a:moveTo>
                    <a:pt x="0" y="0"/>
                  </a:moveTo>
                  <a:lnTo>
                    <a:pt x="32198" y="0"/>
                  </a:lnTo>
                  <a:lnTo>
                    <a:pt x="32198" y="33021"/>
                  </a:lnTo>
                  <a:lnTo>
                    <a:pt x="0" y="33021"/>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38" name="Freeform: Shape 837">
              <a:extLst>
                <a:ext uri="{FF2B5EF4-FFF2-40B4-BE49-F238E27FC236}">
                  <a16:creationId xmlns:a16="http://schemas.microsoft.com/office/drawing/2014/main" id="{E945A47C-78F7-404A-994E-43923D3DD033}"/>
                </a:ext>
              </a:extLst>
            </p:cNvPr>
            <p:cNvSpPr/>
            <p:nvPr/>
          </p:nvSpPr>
          <p:spPr>
            <a:xfrm>
              <a:off x="5864255" y="3042862"/>
              <a:ext cx="32198" cy="32520"/>
            </a:xfrm>
            <a:custGeom>
              <a:avLst/>
              <a:gdLst>
                <a:gd name="connsiteX0" fmla="*/ 0 w 32198"/>
                <a:gd name="connsiteY0" fmla="*/ 0 h 32520"/>
                <a:gd name="connsiteX1" fmla="*/ 32198 w 32198"/>
                <a:gd name="connsiteY1" fmla="*/ 0 h 32520"/>
                <a:gd name="connsiteX2" fmla="*/ 32198 w 32198"/>
                <a:gd name="connsiteY2" fmla="*/ 32521 h 32520"/>
                <a:gd name="connsiteX3" fmla="*/ 0 w 32198"/>
                <a:gd name="connsiteY3" fmla="*/ 32521 h 32520"/>
                <a:gd name="connsiteX4" fmla="*/ 0 w 32198"/>
                <a:gd name="connsiteY4" fmla="*/ 0 h 32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8" h="32520">
                  <a:moveTo>
                    <a:pt x="0" y="0"/>
                  </a:moveTo>
                  <a:lnTo>
                    <a:pt x="32198" y="0"/>
                  </a:lnTo>
                  <a:lnTo>
                    <a:pt x="32198" y="32521"/>
                  </a:lnTo>
                  <a:lnTo>
                    <a:pt x="0" y="32521"/>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39" name="Freeform: Shape 838">
              <a:extLst>
                <a:ext uri="{FF2B5EF4-FFF2-40B4-BE49-F238E27FC236}">
                  <a16:creationId xmlns:a16="http://schemas.microsoft.com/office/drawing/2014/main" id="{24F5FD96-1777-485B-9B28-64F3B6AE719E}"/>
                </a:ext>
              </a:extLst>
            </p:cNvPr>
            <p:cNvSpPr/>
            <p:nvPr/>
          </p:nvSpPr>
          <p:spPr>
            <a:xfrm>
              <a:off x="6373085" y="3127416"/>
              <a:ext cx="32198" cy="33021"/>
            </a:xfrm>
            <a:custGeom>
              <a:avLst/>
              <a:gdLst>
                <a:gd name="connsiteX0" fmla="*/ 0 w 32198"/>
                <a:gd name="connsiteY0" fmla="*/ 0 h 33021"/>
                <a:gd name="connsiteX1" fmla="*/ 32198 w 32198"/>
                <a:gd name="connsiteY1" fmla="*/ 0 h 33021"/>
                <a:gd name="connsiteX2" fmla="*/ 32198 w 32198"/>
                <a:gd name="connsiteY2" fmla="*/ 33021 h 33021"/>
                <a:gd name="connsiteX3" fmla="*/ 0 w 32198"/>
                <a:gd name="connsiteY3" fmla="*/ 33021 h 33021"/>
                <a:gd name="connsiteX4" fmla="*/ 0 w 32198"/>
                <a:gd name="connsiteY4" fmla="*/ 0 h 33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8" h="33021">
                  <a:moveTo>
                    <a:pt x="0" y="0"/>
                  </a:moveTo>
                  <a:lnTo>
                    <a:pt x="32198" y="0"/>
                  </a:lnTo>
                  <a:lnTo>
                    <a:pt x="32198" y="33021"/>
                  </a:lnTo>
                  <a:lnTo>
                    <a:pt x="0" y="33021"/>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40" name="Freeform: Shape 839">
              <a:extLst>
                <a:ext uri="{FF2B5EF4-FFF2-40B4-BE49-F238E27FC236}">
                  <a16:creationId xmlns:a16="http://schemas.microsoft.com/office/drawing/2014/main" id="{1ECE7A5D-2774-4EF2-880B-826997A99D4E}"/>
                </a:ext>
              </a:extLst>
            </p:cNvPr>
            <p:cNvSpPr/>
            <p:nvPr/>
          </p:nvSpPr>
          <p:spPr>
            <a:xfrm>
              <a:off x="6881914" y="3111406"/>
              <a:ext cx="32198" cy="33021"/>
            </a:xfrm>
            <a:custGeom>
              <a:avLst/>
              <a:gdLst>
                <a:gd name="connsiteX0" fmla="*/ 0 w 32198"/>
                <a:gd name="connsiteY0" fmla="*/ 0 h 33021"/>
                <a:gd name="connsiteX1" fmla="*/ 32198 w 32198"/>
                <a:gd name="connsiteY1" fmla="*/ 0 h 33021"/>
                <a:gd name="connsiteX2" fmla="*/ 32198 w 32198"/>
                <a:gd name="connsiteY2" fmla="*/ 33021 h 33021"/>
                <a:gd name="connsiteX3" fmla="*/ 0 w 32198"/>
                <a:gd name="connsiteY3" fmla="*/ 33021 h 33021"/>
                <a:gd name="connsiteX4" fmla="*/ 0 w 32198"/>
                <a:gd name="connsiteY4" fmla="*/ 0 h 33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8" h="33021">
                  <a:moveTo>
                    <a:pt x="0" y="0"/>
                  </a:moveTo>
                  <a:lnTo>
                    <a:pt x="32198" y="0"/>
                  </a:lnTo>
                  <a:lnTo>
                    <a:pt x="32198" y="33021"/>
                  </a:lnTo>
                  <a:lnTo>
                    <a:pt x="0" y="33021"/>
                  </a:lnTo>
                  <a:lnTo>
                    <a:pt x="0" y="0"/>
                  </a:lnTo>
                  <a:close/>
                </a:path>
              </a:pathLst>
            </a:custGeom>
            <a:no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41" name="Freeform: Shape 840">
              <a:extLst>
                <a:ext uri="{FF2B5EF4-FFF2-40B4-BE49-F238E27FC236}">
                  <a16:creationId xmlns:a16="http://schemas.microsoft.com/office/drawing/2014/main" id="{EFCB53A7-E46F-405B-94C1-323041A66F38}"/>
                </a:ext>
              </a:extLst>
            </p:cNvPr>
            <p:cNvSpPr/>
            <p:nvPr/>
          </p:nvSpPr>
          <p:spPr>
            <a:xfrm>
              <a:off x="7391232" y="3058372"/>
              <a:ext cx="32198" cy="33021"/>
            </a:xfrm>
            <a:custGeom>
              <a:avLst/>
              <a:gdLst>
                <a:gd name="connsiteX0" fmla="*/ 0 w 32198"/>
                <a:gd name="connsiteY0" fmla="*/ 0 h 33021"/>
                <a:gd name="connsiteX1" fmla="*/ 32198 w 32198"/>
                <a:gd name="connsiteY1" fmla="*/ 0 h 33021"/>
                <a:gd name="connsiteX2" fmla="*/ 32198 w 32198"/>
                <a:gd name="connsiteY2" fmla="*/ 33021 h 33021"/>
                <a:gd name="connsiteX3" fmla="*/ 0 w 32198"/>
                <a:gd name="connsiteY3" fmla="*/ 33021 h 33021"/>
                <a:gd name="connsiteX4" fmla="*/ 0 w 32198"/>
                <a:gd name="connsiteY4" fmla="*/ 0 h 33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8" h="33021">
                  <a:moveTo>
                    <a:pt x="0" y="0"/>
                  </a:moveTo>
                  <a:lnTo>
                    <a:pt x="32198" y="0"/>
                  </a:lnTo>
                  <a:lnTo>
                    <a:pt x="32198" y="33021"/>
                  </a:lnTo>
                  <a:lnTo>
                    <a:pt x="0" y="33021"/>
                  </a:lnTo>
                  <a:lnTo>
                    <a:pt x="0" y="0"/>
                  </a:lnTo>
                  <a:close/>
                </a:path>
              </a:pathLst>
            </a:custGeom>
            <a:noFill/>
            <a:ln w="19050"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42" name="Freeform: Shape 841">
              <a:extLst>
                <a:ext uri="{FF2B5EF4-FFF2-40B4-BE49-F238E27FC236}">
                  <a16:creationId xmlns:a16="http://schemas.microsoft.com/office/drawing/2014/main" id="{BC236168-CAD1-4542-AA84-28791E2A0FAF}"/>
                </a:ext>
              </a:extLst>
            </p:cNvPr>
            <p:cNvSpPr/>
            <p:nvPr/>
          </p:nvSpPr>
          <p:spPr>
            <a:xfrm>
              <a:off x="5355914" y="2857244"/>
              <a:ext cx="2035805" cy="126580"/>
            </a:xfrm>
            <a:custGeom>
              <a:avLst/>
              <a:gdLst>
                <a:gd name="connsiteX0" fmla="*/ 0 w 2035805"/>
                <a:gd name="connsiteY0" fmla="*/ 126581 h 126580"/>
                <a:gd name="connsiteX1" fmla="*/ 509317 w 2035805"/>
                <a:gd name="connsiteY1" fmla="*/ 0 h 126580"/>
                <a:gd name="connsiteX2" fmla="*/ 1018147 w 2035805"/>
                <a:gd name="connsiteY2" fmla="*/ 10006 h 126580"/>
                <a:gd name="connsiteX3" fmla="*/ 1526976 w 2035805"/>
                <a:gd name="connsiteY3" fmla="*/ 9506 h 126580"/>
                <a:gd name="connsiteX4" fmla="*/ 2035806 w 2035805"/>
                <a:gd name="connsiteY4" fmla="*/ 92059 h 1265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5805" h="126580">
                  <a:moveTo>
                    <a:pt x="0" y="126581"/>
                  </a:moveTo>
                  <a:lnTo>
                    <a:pt x="509317" y="0"/>
                  </a:lnTo>
                  <a:lnTo>
                    <a:pt x="1018147" y="10006"/>
                  </a:lnTo>
                  <a:lnTo>
                    <a:pt x="1526976" y="9506"/>
                  </a:lnTo>
                  <a:lnTo>
                    <a:pt x="2035806" y="92059"/>
                  </a:lnTo>
                </a:path>
              </a:pathLst>
            </a:custGeom>
            <a:no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43" name="Freeform: Shape 842">
              <a:extLst>
                <a:ext uri="{FF2B5EF4-FFF2-40B4-BE49-F238E27FC236}">
                  <a16:creationId xmlns:a16="http://schemas.microsoft.com/office/drawing/2014/main" id="{BB3C551D-69EF-4EC7-89E0-B2223DAD880F}"/>
                </a:ext>
              </a:extLst>
            </p:cNvPr>
            <p:cNvSpPr/>
            <p:nvPr/>
          </p:nvSpPr>
          <p:spPr>
            <a:xfrm>
              <a:off x="5371525" y="3059373"/>
              <a:ext cx="2035805" cy="84554"/>
            </a:xfrm>
            <a:custGeom>
              <a:avLst/>
              <a:gdLst>
                <a:gd name="connsiteX0" fmla="*/ 0 w 2035805"/>
                <a:gd name="connsiteY0" fmla="*/ 50032 h 84554"/>
                <a:gd name="connsiteX1" fmla="*/ 508830 w 2035805"/>
                <a:gd name="connsiteY1" fmla="*/ 0 h 84554"/>
                <a:gd name="connsiteX2" fmla="*/ 1017659 w 2035805"/>
                <a:gd name="connsiteY2" fmla="*/ 84554 h 84554"/>
                <a:gd name="connsiteX3" fmla="*/ 1526488 w 2035805"/>
                <a:gd name="connsiteY3" fmla="*/ 68544 h 84554"/>
                <a:gd name="connsiteX4" fmla="*/ 2035806 w 2035805"/>
                <a:gd name="connsiteY4" fmla="*/ 15510 h 84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5805" h="84554">
                  <a:moveTo>
                    <a:pt x="0" y="50032"/>
                  </a:moveTo>
                  <a:lnTo>
                    <a:pt x="508830" y="0"/>
                  </a:lnTo>
                  <a:lnTo>
                    <a:pt x="1017659" y="84554"/>
                  </a:lnTo>
                  <a:lnTo>
                    <a:pt x="1526488" y="68544"/>
                  </a:lnTo>
                  <a:lnTo>
                    <a:pt x="2035806" y="15510"/>
                  </a:lnTo>
                </a:path>
              </a:pathLst>
            </a:custGeom>
            <a:noFill/>
            <a:ln w="19050"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44" name="Freeform: Shape 843">
              <a:extLst>
                <a:ext uri="{FF2B5EF4-FFF2-40B4-BE49-F238E27FC236}">
                  <a16:creationId xmlns:a16="http://schemas.microsoft.com/office/drawing/2014/main" id="{FA9E95A0-DD40-4E9D-9382-802ED8639A42}"/>
                </a:ext>
              </a:extLst>
            </p:cNvPr>
            <p:cNvSpPr/>
            <p:nvPr/>
          </p:nvSpPr>
          <p:spPr>
            <a:xfrm>
              <a:off x="5340302" y="2967564"/>
              <a:ext cx="31710" cy="32520"/>
            </a:xfrm>
            <a:custGeom>
              <a:avLst/>
              <a:gdLst>
                <a:gd name="connsiteX0" fmla="*/ 31710 w 31710"/>
                <a:gd name="connsiteY0" fmla="*/ 16260 h 32520"/>
                <a:gd name="connsiteX1" fmla="*/ 23905 w 31710"/>
                <a:gd name="connsiteY1" fmla="*/ 2251 h 32520"/>
                <a:gd name="connsiteX2" fmla="*/ 7806 w 31710"/>
                <a:gd name="connsiteY2" fmla="*/ 2251 h 32520"/>
                <a:gd name="connsiteX3" fmla="*/ 0 w 31710"/>
                <a:gd name="connsiteY3" fmla="*/ 16260 h 32520"/>
                <a:gd name="connsiteX4" fmla="*/ 7806 w 31710"/>
                <a:gd name="connsiteY4" fmla="*/ 30269 h 32520"/>
                <a:gd name="connsiteX5" fmla="*/ 23905 w 31710"/>
                <a:gd name="connsiteY5" fmla="*/ 30269 h 32520"/>
                <a:gd name="connsiteX6" fmla="*/ 31710 w 31710"/>
                <a:gd name="connsiteY6" fmla="*/ 16260 h 32520"/>
                <a:gd name="connsiteX7" fmla="*/ 31710 w 31710"/>
                <a:gd name="connsiteY7" fmla="*/ 16260 h 3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10" h="32520">
                  <a:moveTo>
                    <a:pt x="31710" y="16260"/>
                  </a:moveTo>
                  <a:cubicBezTo>
                    <a:pt x="31710" y="10257"/>
                    <a:pt x="28783" y="4753"/>
                    <a:pt x="23905" y="2251"/>
                  </a:cubicBezTo>
                  <a:cubicBezTo>
                    <a:pt x="19026" y="-750"/>
                    <a:pt x="12684" y="-750"/>
                    <a:pt x="7806" y="2251"/>
                  </a:cubicBezTo>
                  <a:cubicBezTo>
                    <a:pt x="2927" y="5253"/>
                    <a:pt x="0" y="10757"/>
                    <a:pt x="0" y="16260"/>
                  </a:cubicBezTo>
                  <a:cubicBezTo>
                    <a:pt x="0" y="21764"/>
                    <a:pt x="2927" y="27768"/>
                    <a:pt x="7806" y="30269"/>
                  </a:cubicBezTo>
                  <a:cubicBezTo>
                    <a:pt x="12684" y="33271"/>
                    <a:pt x="19026" y="33271"/>
                    <a:pt x="23905" y="30269"/>
                  </a:cubicBezTo>
                  <a:cubicBezTo>
                    <a:pt x="28783" y="27267"/>
                    <a:pt x="31710" y="21764"/>
                    <a:pt x="31710" y="16260"/>
                  </a:cubicBezTo>
                  <a:lnTo>
                    <a:pt x="31710" y="16260"/>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45" name="Freeform: Shape 844">
              <a:extLst>
                <a:ext uri="{FF2B5EF4-FFF2-40B4-BE49-F238E27FC236}">
                  <a16:creationId xmlns:a16="http://schemas.microsoft.com/office/drawing/2014/main" id="{158E713F-A469-435E-9C32-747077839747}"/>
                </a:ext>
              </a:extLst>
            </p:cNvPr>
            <p:cNvSpPr/>
            <p:nvPr/>
          </p:nvSpPr>
          <p:spPr>
            <a:xfrm>
              <a:off x="5849620" y="2840983"/>
              <a:ext cx="31710" cy="32520"/>
            </a:xfrm>
            <a:custGeom>
              <a:avLst/>
              <a:gdLst>
                <a:gd name="connsiteX0" fmla="*/ 31710 w 31710"/>
                <a:gd name="connsiteY0" fmla="*/ 16260 h 32520"/>
                <a:gd name="connsiteX1" fmla="*/ 23905 w 31710"/>
                <a:gd name="connsiteY1" fmla="*/ 2251 h 32520"/>
                <a:gd name="connsiteX2" fmla="*/ 7806 w 31710"/>
                <a:gd name="connsiteY2" fmla="*/ 2251 h 32520"/>
                <a:gd name="connsiteX3" fmla="*/ 0 w 31710"/>
                <a:gd name="connsiteY3" fmla="*/ 16260 h 32520"/>
                <a:gd name="connsiteX4" fmla="*/ 7806 w 31710"/>
                <a:gd name="connsiteY4" fmla="*/ 30269 h 32520"/>
                <a:gd name="connsiteX5" fmla="*/ 23905 w 31710"/>
                <a:gd name="connsiteY5" fmla="*/ 30269 h 32520"/>
                <a:gd name="connsiteX6" fmla="*/ 31710 w 31710"/>
                <a:gd name="connsiteY6" fmla="*/ 16260 h 32520"/>
                <a:gd name="connsiteX7" fmla="*/ 31710 w 31710"/>
                <a:gd name="connsiteY7" fmla="*/ 16260 h 3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10" h="32520">
                  <a:moveTo>
                    <a:pt x="31710" y="16260"/>
                  </a:moveTo>
                  <a:cubicBezTo>
                    <a:pt x="31710" y="10257"/>
                    <a:pt x="28783" y="4753"/>
                    <a:pt x="23905" y="2251"/>
                  </a:cubicBezTo>
                  <a:cubicBezTo>
                    <a:pt x="19026" y="-750"/>
                    <a:pt x="12684" y="-750"/>
                    <a:pt x="7806" y="2251"/>
                  </a:cubicBezTo>
                  <a:cubicBezTo>
                    <a:pt x="2927" y="5253"/>
                    <a:pt x="0" y="10757"/>
                    <a:pt x="0" y="16260"/>
                  </a:cubicBezTo>
                  <a:cubicBezTo>
                    <a:pt x="0" y="22264"/>
                    <a:pt x="2927" y="27768"/>
                    <a:pt x="7806" y="30269"/>
                  </a:cubicBezTo>
                  <a:cubicBezTo>
                    <a:pt x="12684" y="33271"/>
                    <a:pt x="19026" y="33271"/>
                    <a:pt x="23905" y="30269"/>
                  </a:cubicBezTo>
                  <a:cubicBezTo>
                    <a:pt x="28295" y="27267"/>
                    <a:pt x="31710" y="22264"/>
                    <a:pt x="31710" y="16260"/>
                  </a:cubicBezTo>
                  <a:lnTo>
                    <a:pt x="31710" y="16260"/>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46" name="Freeform: Shape 845">
              <a:extLst>
                <a:ext uri="{FF2B5EF4-FFF2-40B4-BE49-F238E27FC236}">
                  <a16:creationId xmlns:a16="http://schemas.microsoft.com/office/drawing/2014/main" id="{5FEDC835-0266-45D7-828D-29952A15BC74}"/>
                </a:ext>
              </a:extLst>
            </p:cNvPr>
            <p:cNvSpPr/>
            <p:nvPr/>
          </p:nvSpPr>
          <p:spPr>
            <a:xfrm>
              <a:off x="6358449" y="2850990"/>
              <a:ext cx="31710" cy="32520"/>
            </a:xfrm>
            <a:custGeom>
              <a:avLst/>
              <a:gdLst>
                <a:gd name="connsiteX0" fmla="*/ 31710 w 31710"/>
                <a:gd name="connsiteY0" fmla="*/ 16260 h 32520"/>
                <a:gd name="connsiteX1" fmla="*/ 23905 w 31710"/>
                <a:gd name="connsiteY1" fmla="*/ 2251 h 32520"/>
                <a:gd name="connsiteX2" fmla="*/ 7806 w 31710"/>
                <a:gd name="connsiteY2" fmla="*/ 2251 h 32520"/>
                <a:gd name="connsiteX3" fmla="*/ 0 w 31710"/>
                <a:gd name="connsiteY3" fmla="*/ 16260 h 32520"/>
                <a:gd name="connsiteX4" fmla="*/ 7806 w 31710"/>
                <a:gd name="connsiteY4" fmla="*/ 30269 h 32520"/>
                <a:gd name="connsiteX5" fmla="*/ 23905 w 31710"/>
                <a:gd name="connsiteY5" fmla="*/ 30269 h 32520"/>
                <a:gd name="connsiteX6" fmla="*/ 31710 w 31710"/>
                <a:gd name="connsiteY6" fmla="*/ 16260 h 32520"/>
                <a:gd name="connsiteX7" fmla="*/ 31710 w 31710"/>
                <a:gd name="connsiteY7" fmla="*/ 16260 h 3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10" h="32520">
                  <a:moveTo>
                    <a:pt x="31710" y="16260"/>
                  </a:moveTo>
                  <a:cubicBezTo>
                    <a:pt x="31710" y="10257"/>
                    <a:pt x="28783" y="4753"/>
                    <a:pt x="23905" y="2251"/>
                  </a:cubicBezTo>
                  <a:cubicBezTo>
                    <a:pt x="19026" y="-750"/>
                    <a:pt x="12684" y="-750"/>
                    <a:pt x="7806" y="2251"/>
                  </a:cubicBezTo>
                  <a:cubicBezTo>
                    <a:pt x="2927" y="5253"/>
                    <a:pt x="0" y="10757"/>
                    <a:pt x="0" y="16260"/>
                  </a:cubicBezTo>
                  <a:cubicBezTo>
                    <a:pt x="0" y="21764"/>
                    <a:pt x="2927" y="27768"/>
                    <a:pt x="7806" y="30269"/>
                  </a:cubicBezTo>
                  <a:cubicBezTo>
                    <a:pt x="12684" y="33271"/>
                    <a:pt x="19026" y="33271"/>
                    <a:pt x="23905" y="30269"/>
                  </a:cubicBezTo>
                  <a:cubicBezTo>
                    <a:pt x="28295" y="27768"/>
                    <a:pt x="31710" y="22264"/>
                    <a:pt x="31710" y="16260"/>
                  </a:cubicBezTo>
                  <a:lnTo>
                    <a:pt x="31710" y="16260"/>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47" name="Freeform: Shape 846">
              <a:extLst>
                <a:ext uri="{FF2B5EF4-FFF2-40B4-BE49-F238E27FC236}">
                  <a16:creationId xmlns:a16="http://schemas.microsoft.com/office/drawing/2014/main" id="{0239FF1A-E8B5-46E5-AA69-A56B725E26A7}"/>
                </a:ext>
              </a:extLst>
            </p:cNvPr>
            <p:cNvSpPr/>
            <p:nvPr/>
          </p:nvSpPr>
          <p:spPr>
            <a:xfrm>
              <a:off x="6867279" y="2850489"/>
              <a:ext cx="31710" cy="32520"/>
            </a:xfrm>
            <a:custGeom>
              <a:avLst/>
              <a:gdLst>
                <a:gd name="connsiteX0" fmla="*/ 31710 w 31710"/>
                <a:gd name="connsiteY0" fmla="*/ 16260 h 32520"/>
                <a:gd name="connsiteX1" fmla="*/ 23905 w 31710"/>
                <a:gd name="connsiteY1" fmla="*/ 2251 h 32520"/>
                <a:gd name="connsiteX2" fmla="*/ 7806 w 31710"/>
                <a:gd name="connsiteY2" fmla="*/ 2251 h 32520"/>
                <a:gd name="connsiteX3" fmla="*/ 0 w 31710"/>
                <a:gd name="connsiteY3" fmla="*/ 16260 h 32520"/>
                <a:gd name="connsiteX4" fmla="*/ 7806 w 31710"/>
                <a:gd name="connsiteY4" fmla="*/ 30269 h 32520"/>
                <a:gd name="connsiteX5" fmla="*/ 23905 w 31710"/>
                <a:gd name="connsiteY5" fmla="*/ 30269 h 32520"/>
                <a:gd name="connsiteX6" fmla="*/ 31710 w 31710"/>
                <a:gd name="connsiteY6" fmla="*/ 16260 h 32520"/>
                <a:gd name="connsiteX7" fmla="*/ 31710 w 31710"/>
                <a:gd name="connsiteY7" fmla="*/ 16260 h 3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10" h="32520">
                  <a:moveTo>
                    <a:pt x="31710" y="16260"/>
                  </a:moveTo>
                  <a:cubicBezTo>
                    <a:pt x="31710" y="10257"/>
                    <a:pt x="28783" y="4753"/>
                    <a:pt x="23905" y="2251"/>
                  </a:cubicBezTo>
                  <a:cubicBezTo>
                    <a:pt x="19026" y="-750"/>
                    <a:pt x="12684" y="-750"/>
                    <a:pt x="7806" y="2251"/>
                  </a:cubicBezTo>
                  <a:cubicBezTo>
                    <a:pt x="2927" y="5253"/>
                    <a:pt x="0" y="10757"/>
                    <a:pt x="0" y="16260"/>
                  </a:cubicBezTo>
                  <a:cubicBezTo>
                    <a:pt x="0" y="22264"/>
                    <a:pt x="2927" y="27768"/>
                    <a:pt x="7806" y="30269"/>
                  </a:cubicBezTo>
                  <a:cubicBezTo>
                    <a:pt x="12684" y="33271"/>
                    <a:pt x="19026" y="33271"/>
                    <a:pt x="23905" y="30269"/>
                  </a:cubicBezTo>
                  <a:cubicBezTo>
                    <a:pt x="28783" y="27768"/>
                    <a:pt x="31710" y="22264"/>
                    <a:pt x="31710" y="16260"/>
                  </a:cubicBezTo>
                  <a:lnTo>
                    <a:pt x="31710" y="16260"/>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48" name="Freeform: Shape 847">
              <a:extLst>
                <a:ext uri="{FF2B5EF4-FFF2-40B4-BE49-F238E27FC236}">
                  <a16:creationId xmlns:a16="http://schemas.microsoft.com/office/drawing/2014/main" id="{E2B4667D-E7E8-46DD-BA9F-5134BCC6BFB9}"/>
                </a:ext>
              </a:extLst>
            </p:cNvPr>
            <p:cNvSpPr/>
            <p:nvPr/>
          </p:nvSpPr>
          <p:spPr>
            <a:xfrm>
              <a:off x="7376108" y="2933042"/>
              <a:ext cx="31710" cy="32520"/>
            </a:xfrm>
            <a:custGeom>
              <a:avLst/>
              <a:gdLst>
                <a:gd name="connsiteX0" fmla="*/ 31710 w 31710"/>
                <a:gd name="connsiteY0" fmla="*/ 16260 h 32520"/>
                <a:gd name="connsiteX1" fmla="*/ 23905 w 31710"/>
                <a:gd name="connsiteY1" fmla="*/ 2251 h 32520"/>
                <a:gd name="connsiteX2" fmla="*/ 7806 w 31710"/>
                <a:gd name="connsiteY2" fmla="*/ 2251 h 32520"/>
                <a:gd name="connsiteX3" fmla="*/ 0 w 31710"/>
                <a:gd name="connsiteY3" fmla="*/ 16260 h 32520"/>
                <a:gd name="connsiteX4" fmla="*/ 7806 w 31710"/>
                <a:gd name="connsiteY4" fmla="*/ 30269 h 32520"/>
                <a:gd name="connsiteX5" fmla="*/ 23905 w 31710"/>
                <a:gd name="connsiteY5" fmla="*/ 30269 h 32520"/>
                <a:gd name="connsiteX6" fmla="*/ 31710 w 31710"/>
                <a:gd name="connsiteY6" fmla="*/ 16260 h 32520"/>
                <a:gd name="connsiteX7" fmla="*/ 31710 w 31710"/>
                <a:gd name="connsiteY7" fmla="*/ 16260 h 32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10" h="32520">
                  <a:moveTo>
                    <a:pt x="31710" y="16260"/>
                  </a:moveTo>
                  <a:cubicBezTo>
                    <a:pt x="31710" y="10257"/>
                    <a:pt x="28783" y="4753"/>
                    <a:pt x="23905" y="2251"/>
                  </a:cubicBezTo>
                  <a:cubicBezTo>
                    <a:pt x="19026" y="-750"/>
                    <a:pt x="12684" y="-750"/>
                    <a:pt x="7806" y="2251"/>
                  </a:cubicBezTo>
                  <a:cubicBezTo>
                    <a:pt x="2927" y="5253"/>
                    <a:pt x="0" y="10757"/>
                    <a:pt x="0" y="16260"/>
                  </a:cubicBezTo>
                  <a:cubicBezTo>
                    <a:pt x="0" y="21764"/>
                    <a:pt x="2927" y="27768"/>
                    <a:pt x="7806" y="30269"/>
                  </a:cubicBezTo>
                  <a:cubicBezTo>
                    <a:pt x="12684" y="33271"/>
                    <a:pt x="19026" y="33271"/>
                    <a:pt x="23905" y="30269"/>
                  </a:cubicBezTo>
                  <a:cubicBezTo>
                    <a:pt x="28783" y="27768"/>
                    <a:pt x="31710" y="22264"/>
                    <a:pt x="31710" y="16260"/>
                  </a:cubicBezTo>
                  <a:lnTo>
                    <a:pt x="31710" y="16260"/>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49" name="Freeform: Shape 848">
              <a:extLst>
                <a:ext uri="{FF2B5EF4-FFF2-40B4-BE49-F238E27FC236}">
                  <a16:creationId xmlns:a16="http://schemas.microsoft.com/office/drawing/2014/main" id="{54F33341-B9BF-40D8-97D1-0AB3E510133B}"/>
                </a:ext>
              </a:extLst>
            </p:cNvPr>
            <p:cNvSpPr/>
            <p:nvPr/>
          </p:nvSpPr>
          <p:spPr>
            <a:xfrm>
              <a:off x="5355426" y="3092894"/>
              <a:ext cx="32198" cy="33021"/>
            </a:xfrm>
            <a:custGeom>
              <a:avLst/>
              <a:gdLst>
                <a:gd name="connsiteX0" fmla="*/ 0 w 32198"/>
                <a:gd name="connsiteY0" fmla="*/ 0 h 33021"/>
                <a:gd name="connsiteX1" fmla="*/ 32198 w 32198"/>
                <a:gd name="connsiteY1" fmla="*/ 0 h 33021"/>
                <a:gd name="connsiteX2" fmla="*/ 32198 w 32198"/>
                <a:gd name="connsiteY2" fmla="*/ 33021 h 33021"/>
                <a:gd name="connsiteX3" fmla="*/ 0 w 32198"/>
                <a:gd name="connsiteY3" fmla="*/ 33021 h 33021"/>
                <a:gd name="connsiteX4" fmla="*/ 0 w 32198"/>
                <a:gd name="connsiteY4" fmla="*/ 0 h 33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8" h="33021">
                  <a:moveTo>
                    <a:pt x="0" y="0"/>
                  </a:moveTo>
                  <a:lnTo>
                    <a:pt x="32198" y="0"/>
                  </a:lnTo>
                  <a:lnTo>
                    <a:pt x="32198" y="33021"/>
                  </a:lnTo>
                  <a:lnTo>
                    <a:pt x="0" y="33021"/>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50" name="Freeform: Shape 849">
              <a:extLst>
                <a:ext uri="{FF2B5EF4-FFF2-40B4-BE49-F238E27FC236}">
                  <a16:creationId xmlns:a16="http://schemas.microsoft.com/office/drawing/2014/main" id="{EE273499-9302-44DE-81EF-4EBC95B12A83}"/>
                </a:ext>
              </a:extLst>
            </p:cNvPr>
            <p:cNvSpPr/>
            <p:nvPr/>
          </p:nvSpPr>
          <p:spPr>
            <a:xfrm>
              <a:off x="5864255" y="3042862"/>
              <a:ext cx="32198" cy="32520"/>
            </a:xfrm>
            <a:custGeom>
              <a:avLst/>
              <a:gdLst>
                <a:gd name="connsiteX0" fmla="*/ 0 w 32198"/>
                <a:gd name="connsiteY0" fmla="*/ 0 h 32520"/>
                <a:gd name="connsiteX1" fmla="*/ 32198 w 32198"/>
                <a:gd name="connsiteY1" fmla="*/ 0 h 32520"/>
                <a:gd name="connsiteX2" fmla="*/ 32198 w 32198"/>
                <a:gd name="connsiteY2" fmla="*/ 32521 h 32520"/>
                <a:gd name="connsiteX3" fmla="*/ 0 w 32198"/>
                <a:gd name="connsiteY3" fmla="*/ 32521 h 32520"/>
                <a:gd name="connsiteX4" fmla="*/ 0 w 32198"/>
                <a:gd name="connsiteY4" fmla="*/ 0 h 32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8" h="32520">
                  <a:moveTo>
                    <a:pt x="0" y="0"/>
                  </a:moveTo>
                  <a:lnTo>
                    <a:pt x="32198" y="0"/>
                  </a:lnTo>
                  <a:lnTo>
                    <a:pt x="32198" y="32521"/>
                  </a:lnTo>
                  <a:lnTo>
                    <a:pt x="0" y="32521"/>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51" name="Freeform: Shape 850">
              <a:extLst>
                <a:ext uri="{FF2B5EF4-FFF2-40B4-BE49-F238E27FC236}">
                  <a16:creationId xmlns:a16="http://schemas.microsoft.com/office/drawing/2014/main" id="{76B8732A-2327-44BF-A561-E5331A879E30}"/>
                </a:ext>
              </a:extLst>
            </p:cNvPr>
            <p:cNvSpPr/>
            <p:nvPr/>
          </p:nvSpPr>
          <p:spPr>
            <a:xfrm>
              <a:off x="6373085" y="3127416"/>
              <a:ext cx="32198" cy="33021"/>
            </a:xfrm>
            <a:custGeom>
              <a:avLst/>
              <a:gdLst>
                <a:gd name="connsiteX0" fmla="*/ 0 w 32198"/>
                <a:gd name="connsiteY0" fmla="*/ 0 h 33021"/>
                <a:gd name="connsiteX1" fmla="*/ 32198 w 32198"/>
                <a:gd name="connsiteY1" fmla="*/ 0 h 33021"/>
                <a:gd name="connsiteX2" fmla="*/ 32198 w 32198"/>
                <a:gd name="connsiteY2" fmla="*/ 33021 h 33021"/>
                <a:gd name="connsiteX3" fmla="*/ 0 w 32198"/>
                <a:gd name="connsiteY3" fmla="*/ 33021 h 33021"/>
                <a:gd name="connsiteX4" fmla="*/ 0 w 32198"/>
                <a:gd name="connsiteY4" fmla="*/ 0 h 33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8" h="33021">
                  <a:moveTo>
                    <a:pt x="0" y="0"/>
                  </a:moveTo>
                  <a:lnTo>
                    <a:pt x="32198" y="0"/>
                  </a:lnTo>
                  <a:lnTo>
                    <a:pt x="32198" y="33021"/>
                  </a:lnTo>
                  <a:lnTo>
                    <a:pt x="0" y="33021"/>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52" name="Freeform: Shape 851">
              <a:extLst>
                <a:ext uri="{FF2B5EF4-FFF2-40B4-BE49-F238E27FC236}">
                  <a16:creationId xmlns:a16="http://schemas.microsoft.com/office/drawing/2014/main" id="{88A20510-450C-4B1D-88B9-BC3D3E2A5BC0}"/>
                </a:ext>
              </a:extLst>
            </p:cNvPr>
            <p:cNvSpPr/>
            <p:nvPr/>
          </p:nvSpPr>
          <p:spPr>
            <a:xfrm>
              <a:off x="6881914" y="3111406"/>
              <a:ext cx="32198" cy="33021"/>
            </a:xfrm>
            <a:custGeom>
              <a:avLst/>
              <a:gdLst>
                <a:gd name="connsiteX0" fmla="*/ 0 w 32198"/>
                <a:gd name="connsiteY0" fmla="*/ 0 h 33021"/>
                <a:gd name="connsiteX1" fmla="*/ 32198 w 32198"/>
                <a:gd name="connsiteY1" fmla="*/ 0 h 33021"/>
                <a:gd name="connsiteX2" fmla="*/ 32198 w 32198"/>
                <a:gd name="connsiteY2" fmla="*/ 33021 h 33021"/>
                <a:gd name="connsiteX3" fmla="*/ 0 w 32198"/>
                <a:gd name="connsiteY3" fmla="*/ 33021 h 33021"/>
                <a:gd name="connsiteX4" fmla="*/ 0 w 32198"/>
                <a:gd name="connsiteY4" fmla="*/ 0 h 33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8" h="33021">
                  <a:moveTo>
                    <a:pt x="0" y="0"/>
                  </a:moveTo>
                  <a:lnTo>
                    <a:pt x="32198" y="0"/>
                  </a:lnTo>
                  <a:lnTo>
                    <a:pt x="32198" y="33021"/>
                  </a:lnTo>
                  <a:lnTo>
                    <a:pt x="0" y="33021"/>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53" name="Freeform: Shape 852">
              <a:extLst>
                <a:ext uri="{FF2B5EF4-FFF2-40B4-BE49-F238E27FC236}">
                  <a16:creationId xmlns:a16="http://schemas.microsoft.com/office/drawing/2014/main" id="{82891960-25A7-477C-A421-F889FCDF3586}"/>
                </a:ext>
              </a:extLst>
            </p:cNvPr>
            <p:cNvSpPr/>
            <p:nvPr/>
          </p:nvSpPr>
          <p:spPr>
            <a:xfrm>
              <a:off x="7391232" y="3058372"/>
              <a:ext cx="32198" cy="33021"/>
            </a:xfrm>
            <a:custGeom>
              <a:avLst/>
              <a:gdLst>
                <a:gd name="connsiteX0" fmla="*/ 0 w 32198"/>
                <a:gd name="connsiteY0" fmla="*/ 0 h 33021"/>
                <a:gd name="connsiteX1" fmla="*/ 32198 w 32198"/>
                <a:gd name="connsiteY1" fmla="*/ 0 h 33021"/>
                <a:gd name="connsiteX2" fmla="*/ 32198 w 32198"/>
                <a:gd name="connsiteY2" fmla="*/ 33021 h 33021"/>
                <a:gd name="connsiteX3" fmla="*/ 0 w 32198"/>
                <a:gd name="connsiteY3" fmla="*/ 33021 h 33021"/>
                <a:gd name="connsiteX4" fmla="*/ 0 w 32198"/>
                <a:gd name="connsiteY4" fmla="*/ 0 h 33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98" h="33021">
                  <a:moveTo>
                    <a:pt x="0" y="0"/>
                  </a:moveTo>
                  <a:lnTo>
                    <a:pt x="32198" y="0"/>
                  </a:lnTo>
                  <a:lnTo>
                    <a:pt x="32198" y="33021"/>
                  </a:lnTo>
                  <a:lnTo>
                    <a:pt x="0" y="33021"/>
                  </a:lnTo>
                  <a:lnTo>
                    <a:pt x="0" y="0"/>
                  </a:lnTo>
                  <a:close/>
                </a:path>
              </a:pathLst>
            </a:custGeom>
            <a:solidFill>
              <a:srgbClr val="A6A6A6"/>
            </a:solidFill>
            <a:ln w="19050"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54" name="TextBox 853">
              <a:extLst>
                <a:ext uri="{FF2B5EF4-FFF2-40B4-BE49-F238E27FC236}">
                  <a16:creationId xmlns:a16="http://schemas.microsoft.com/office/drawing/2014/main" id="{121743A3-9B12-416D-9243-F16A785D26ED}"/>
                </a:ext>
              </a:extLst>
            </p:cNvPr>
            <p:cNvSpPr txBox="1"/>
            <p:nvPr/>
          </p:nvSpPr>
          <p:spPr>
            <a:xfrm>
              <a:off x="7467449" y="2856303"/>
              <a:ext cx="384336"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Change = 0</a:t>
              </a:r>
            </a:p>
          </p:txBody>
        </p:sp>
        <p:sp>
          <p:nvSpPr>
            <p:cNvPr id="855" name="TextBox 854">
              <a:extLst>
                <a:ext uri="{FF2B5EF4-FFF2-40B4-BE49-F238E27FC236}">
                  <a16:creationId xmlns:a16="http://schemas.microsoft.com/office/drawing/2014/main" id="{98F08429-DB8E-4570-8466-6A687F4CF785}"/>
                </a:ext>
              </a:extLst>
            </p:cNvPr>
            <p:cNvSpPr txBox="1"/>
            <p:nvPr/>
          </p:nvSpPr>
          <p:spPr>
            <a:xfrm>
              <a:off x="7467449" y="3211240"/>
              <a:ext cx="660052"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(-10) Deterioration</a:t>
              </a:r>
            </a:p>
          </p:txBody>
        </p:sp>
        <p:sp>
          <p:nvSpPr>
            <p:cNvPr id="856" name="TextBox 855">
              <a:extLst>
                <a:ext uri="{FF2B5EF4-FFF2-40B4-BE49-F238E27FC236}">
                  <a16:creationId xmlns:a16="http://schemas.microsoft.com/office/drawing/2014/main" id="{FDFDC148-32D4-4DD6-A835-8D44B376F137}"/>
                </a:ext>
              </a:extLst>
            </p:cNvPr>
            <p:cNvSpPr txBox="1"/>
            <p:nvPr/>
          </p:nvSpPr>
          <p:spPr>
            <a:xfrm>
              <a:off x="7467449" y="2499529"/>
              <a:ext cx="627992"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(10) Improvement</a:t>
              </a:r>
            </a:p>
          </p:txBody>
        </p:sp>
        <p:sp>
          <p:nvSpPr>
            <p:cNvPr id="857" name="Freeform: Shape 856">
              <a:extLst>
                <a:ext uri="{FF2B5EF4-FFF2-40B4-BE49-F238E27FC236}">
                  <a16:creationId xmlns:a16="http://schemas.microsoft.com/office/drawing/2014/main" id="{20CC5E7B-7EF4-4B45-B0CB-2112D2122A38}"/>
                </a:ext>
              </a:extLst>
            </p:cNvPr>
            <p:cNvSpPr/>
            <p:nvPr/>
          </p:nvSpPr>
          <p:spPr>
            <a:xfrm>
              <a:off x="7365375" y="3059873"/>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58" name="Freeform: Shape 857">
              <a:extLst>
                <a:ext uri="{FF2B5EF4-FFF2-40B4-BE49-F238E27FC236}">
                  <a16:creationId xmlns:a16="http://schemas.microsoft.com/office/drawing/2014/main" id="{F714A323-C5F2-435E-AD66-26FCA08450A4}"/>
                </a:ext>
              </a:extLst>
            </p:cNvPr>
            <p:cNvSpPr/>
            <p:nvPr/>
          </p:nvSpPr>
          <p:spPr>
            <a:xfrm>
              <a:off x="5329570" y="3082388"/>
              <a:ext cx="53175" cy="5003"/>
            </a:xfrm>
            <a:custGeom>
              <a:avLst/>
              <a:gdLst>
                <a:gd name="connsiteX0" fmla="*/ 0 w 53175"/>
                <a:gd name="connsiteY0" fmla="*/ 0 h 5003"/>
                <a:gd name="connsiteX1" fmla="*/ 53176 w 53175"/>
                <a:gd name="connsiteY1" fmla="*/ 0 h 5003"/>
              </a:gdLst>
              <a:ahLst/>
              <a:cxnLst>
                <a:cxn ang="0">
                  <a:pos x="connsiteX0" y="connsiteY0"/>
                </a:cxn>
                <a:cxn ang="0">
                  <a:pos x="connsiteX1" y="connsiteY1"/>
                </a:cxn>
              </a:cxnLst>
              <a:rect l="l" t="t" r="r" b="b"/>
              <a:pathLst>
                <a:path w="53175" h="5003">
                  <a:moveTo>
                    <a:pt x="0" y="0"/>
                  </a:moveTo>
                  <a:lnTo>
                    <a:pt x="53176" y="0"/>
                  </a:lnTo>
                </a:path>
              </a:pathLst>
            </a:custGeom>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grpSp>
    </p:spTree>
    <p:extLst>
      <p:ext uri="{BB962C8B-B14F-4D97-AF65-F5344CB8AC3E}">
        <p14:creationId xmlns:p14="http://schemas.microsoft.com/office/powerpoint/2010/main" val="4145187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endParaRPr lang="en-US" sz="2000"/>
          </a:p>
          <a:p>
            <a:endParaRPr lang="en-US" sz="2000"/>
          </a:p>
          <a:p>
            <a:endParaRPr lang="en-US" sz="2000"/>
          </a:p>
          <a:p>
            <a:endParaRPr lang="en-US" sz="2000"/>
          </a:p>
          <a:p>
            <a:endParaRPr lang="en-US" sz="2000"/>
          </a:p>
          <a:p>
            <a:endParaRPr lang="en-US" sz="2000"/>
          </a:p>
          <a:p>
            <a:endParaRPr lang="en-US" sz="2000"/>
          </a:p>
          <a:p>
            <a:endParaRPr lang="en-US" sz="2000"/>
          </a:p>
          <a:p>
            <a:r>
              <a:rPr lang="en-US" sz="2000"/>
              <a:t>For each of the primary HRQoL domains, the SG arm had statistically significantly better overall mean change and changes at one or more assessments (</a:t>
            </a:r>
            <a:r>
              <a:rPr lang="en-US" sz="2000" b="1"/>
              <a:t>Figure 2</a:t>
            </a:r>
            <a:r>
              <a:rPr lang="en-US" sz="2000"/>
              <a:t>)</a:t>
            </a:r>
          </a:p>
        </p:txBody>
      </p:sp>
      <p:sp>
        <p:nvSpPr>
          <p:cNvPr id="3" name="Title 2"/>
          <p:cNvSpPr>
            <a:spLocks noGrp="1"/>
          </p:cNvSpPr>
          <p:nvPr>
            <p:ph type="title"/>
          </p:nvPr>
        </p:nvSpPr>
        <p:spPr/>
        <p:txBody>
          <a:bodyPr>
            <a:normAutofit/>
          </a:bodyPr>
          <a:lstStyle/>
          <a:p>
            <a:r>
              <a:rPr lang="en-US" b="1"/>
              <a:t>Mean Change From Baseline in HRQoL Domains (cont’d)</a:t>
            </a:r>
            <a:endParaRPr lang="en-US" sz="2000" b="1"/>
          </a:p>
        </p:txBody>
      </p:sp>
      <p:sp>
        <p:nvSpPr>
          <p:cNvPr id="13" name="Slide Number Placeholder 12">
            <a:extLst>
              <a:ext uri="{FF2B5EF4-FFF2-40B4-BE49-F238E27FC236}">
                <a16:creationId xmlns:a16="http://schemas.microsoft.com/office/drawing/2014/main" id="{84432CC5-6925-4F88-AD09-2284C3867424}"/>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sp>
        <p:nvSpPr>
          <p:cNvPr id="14" name="Content Placeholder 1"/>
          <p:cNvSpPr txBox="1">
            <a:spLocks/>
          </p:cNvSpPr>
          <p:nvPr/>
        </p:nvSpPr>
        <p:spPr>
          <a:xfrm>
            <a:off x="607014" y="5859563"/>
            <a:ext cx="9683062" cy="808883"/>
          </a:xfrm>
          <a:prstGeom prst="rect">
            <a:avLst/>
          </a:prstGeom>
        </p:spPr>
        <p:txBody>
          <a:bodyPr vert="horz" lIns="91440" tIns="45720" rIns="91440" bIns="45720" rtlCol="0" anchor="b">
            <a:noAutofit/>
          </a:bodyPr>
          <a:lstStyle>
            <a:lvl1pPr marL="230188" indent="-230188" algn="l" defTabSz="914400" rtl="0" eaLnBrk="1" latinLnBrk="0" hangingPunct="1">
              <a:lnSpc>
                <a:spcPct val="90000"/>
              </a:lnSpc>
              <a:spcBef>
                <a:spcPts val="1200"/>
              </a:spcBef>
              <a:spcAft>
                <a:spcPts val="0"/>
              </a:spcAft>
              <a:buFont typeface="Arial" panose="020B0604020202020204" pitchFamily="34" charset="0"/>
              <a:buChar char="•"/>
              <a:defRPr sz="2400" b="0" i="0" kern="1600" spc="-50" baseline="0">
                <a:solidFill>
                  <a:schemeClr val="tx1"/>
                </a:solidFill>
                <a:latin typeface="+mn-lt"/>
                <a:ea typeface="+mn-ea"/>
                <a:cs typeface="+mn-cs"/>
              </a:defRPr>
            </a:lvl1pPr>
            <a:lvl2pPr marL="512763" indent="-230188" algn="l" defTabSz="914400" rtl="0" eaLnBrk="1" latinLnBrk="0" hangingPunct="1">
              <a:lnSpc>
                <a:spcPct val="90000"/>
              </a:lnSpc>
              <a:spcBef>
                <a:spcPts val="600"/>
              </a:spcBef>
              <a:spcAft>
                <a:spcPts val="0"/>
              </a:spcAft>
              <a:buFont typeface="Apple Symbols" panose="02000000000000000000" pitchFamily="2" charset="-79"/>
              <a:buChar char="⎼"/>
              <a:tabLst/>
              <a:defRPr lang="en-US" sz="2200" b="0" i="0" kern="1600" spc="-50" baseline="0" dirty="0">
                <a:solidFill>
                  <a:schemeClr val="tx1"/>
                </a:solidFill>
                <a:latin typeface="+mn-lt"/>
                <a:ea typeface="+mn-ea"/>
                <a:cs typeface="+mn-cs"/>
              </a:defRPr>
            </a:lvl2pPr>
            <a:lvl3pPr marL="742950" indent="-225425" algn="l" defTabSz="914400" rtl="0" eaLnBrk="1" latinLnBrk="0" hangingPunct="1">
              <a:lnSpc>
                <a:spcPct val="90000"/>
              </a:lnSpc>
              <a:spcBef>
                <a:spcPts val="600"/>
              </a:spcBef>
              <a:spcAft>
                <a:spcPts val="0"/>
              </a:spcAft>
              <a:buFont typeface="Arial" panose="020B0604020202020204" pitchFamily="34" charset="0"/>
              <a:buChar char="•"/>
              <a:tabLst/>
              <a:defRPr lang="en-US" sz="2000" b="0" i="0" kern="1600" spc="-50" baseline="0" dirty="0">
                <a:solidFill>
                  <a:schemeClr val="tx1"/>
                </a:solidFill>
                <a:latin typeface="+mn-lt"/>
                <a:ea typeface="+mn-ea"/>
                <a:cs typeface="+mn-cs"/>
              </a:defRPr>
            </a:lvl3pPr>
            <a:lvl4pPr marL="974725" indent="-185738" algn="l" defTabSz="914400" rtl="0" eaLnBrk="1" latinLnBrk="0" hangingPunct="1">
              <a:lnSpc>
                <a:spcPct val="90000"/>
              </a:lnSpc>
              <a:spcBef>
                <a:spcPts val="600"/>
              </a:spcBef>
              <a:spcAft>
                <a:spcPts val="0"/>
              </a:spcAft>
              <a:buFont typeface="Apple Symbols" panose="02000000000000000000" pitchFamily="2" charset="-79"/>
              <a:buChar char="⎼"/>
              <a:tabLst/>
              <a:defRPr lang="en-US" sz="1800" b="0" i="0" kern="1600" spc="-50" baseline="0" dirty="0">
                <a:solidFill>
                  <a:schemeClr val="tx1"/>
                </a:solidFill>
                <a:latin typeface="+mn-lt"/>
                <a:ea typeface="+mn-ea"/>
                <a:cs typeface="+mn-cs"/>
              </a:defRPr>
            </a:lvl4pPr>
            <a:lvl5pPr marL="1255713" indent="-174625" algn="l" defTabSz="914400" rtl="0" eaLnBrk="1" latinLnBrk="0" hangingPunct="1">
              <a:lnSpc>
                <a:spcPct val="90000"/>
              </a:lnSpc>
              <a:spcBef>
                <a:spcPts val="600"/>
              </a:spcBef>
              <a:spcAft>
                <a:spcPts val="0"/>
              </a:spcAft>
              <a:buFont typeface="Apple Symbols" panose="02000000000000000000" pitchFamily="2" charset="-79"/>
              <a:buChar char="⎼"/>
              <a:tabLst/>
              <a:defRPr sz="1600" b="0" i="0" kern="1600" spc="-50" baseline="0">
                <a:solidFill>
                  <a:schemeClr val="tx1"/>
                </a:solidFill>
                <a:latin typeface="Trebuchet MS" panose="020B070302020209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600" cap="none" spc="0" normalizeH="0" baseline="0" noProof="0">
                <a:ln>
                  <a:noFill/>
                </a:ln>
                <a:solidFill>
                  <a:srgbClr val="54565B"/>
                </a:solidFill>
                <a:effectLst/>
                <a:uLnTx/>
                <a:uFillTx/>
                <a:latin typeface="Trebuchet MS"/>
                <a:ea typeface="+mn-ea"/>
                <a:cs typeface="+mn-cs"/>
              </a:rPr>
              <a:t>Data are from an MMRM analysis.</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600" cap="none" spc="0" normalizeH="0" baseline="0" noProof="0">
                <a:ln>
                  <a:noFill/>
                </a:ln>
                <a:solidFill>
                  <a:srgbClr val="54565B"/>
                </a:solidFill>
                <a:effectLst/>
                <a:uLnTx/>
                <a:uFillTx/>
                <a:latin typeface="Trebuchet MS"/>
                <a:ea typeface="+mn-ea"/>
                <a:cs typeface="+mn-cs"/>
              </a:rPr>
              <a:t>*Statistically significant (</a:t>
            </a:r>
            <a:r>
              <a:rPr kumimoji="0" lang="en-US" sz="800" b="0" i="1" u="none" strike="noStrike" kern="1600" cap="none" spc="0" normalizeH="0" baseline="0" noProof="0">
                <a:ln>
                  <a:noFill/>
                </a:ln>
                <a:solidFill>
                  <a:srgbClr val="54565B"/>
                </a:solidFill>
                <a:effectLst/>
                <a:uLnTx/>
                <a:uFillTx/>
                <a:latin typeface="Trebuchet MS"/>
                <a:ea typeface="+mn-ea"/>
                <a:cs typeface="+mn-cs"/>
              </a:rPr>
              <a:t>P</a:t>
            </a:r>
            <a:r>
              <a:rPr kumimoji="0" lang="en-US" sz="800" b="0" i="0" u="none" strike="noStrike" kern="1600" cap="none" spc="0" normalizeH="0" baseline="0" noProof="0">
                <a:ln>
                  <a:noFill/>
                </a:ln>
                <a:solidFill>
                  <a:srgbClr val="54565B"/>
                </a:solidFill>
                <a:effectLst/>
                <a:uLnTx/>
                <a:uFillTx/>
                <a:latin typeface="Trebuchet MS"/>
                <a:ea typeface="+mn-ea"/>
                <a:cs typeface="+mn-cs"/>
              </a:rPr>
              <a:t>&lt;0.05) difference between SG and TPC.</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600" cap="none" spc="0" normalizeH="0" baseline="0" noProof="0">
                <a:ln>
                  <a:noFill/>
                </a:ln>
                <a:solidFill>
                  <a:srgbClr val="54565B"/>
                </a:solidFill>
                <a:effectLst/>
                <a:uLnTx/>
                <a:uFillTx/>
                <a:latin typeface="Trebuchet MS"/>
                <a:ea typeface="+mn-ea"/>
                <a:cs typeface="+mn-cs"/>
              </a:rPr>
              <a:t>HRQoL, health-related quality of life; LS, least square; MMRM, mixed-effect model for repeated measures; QoL, quality of life; SG, sacituzumab govitecan; TPC, treatment of physician's choice.</a:t>
            </a:r>
          </a:p>
        </p:txBody>
      </p:sp>
      <p:sp>
        <p:nvSpPr>
          <p:cNvPr id="12" name="TextBox 11">
            <a:extLst>
              <a:ext uri="{FF2B5EF4-FFF2-40B4-BE49-F238E27FC236}">
                <a16:creationId xmlns:a16="http://schemas.microsoft.com/office/drawing/2014/main" id="{0CA16FAD-0407-48A5-B438-A669222B4E48}"/>
              </a:ext>
            </a:extLst>
          </p:cNvPr>
          <p:cNvSpPr txBox="1"/>
          <p:nvPr/>
        </p:nvSpPr>
        <p:spPr>
          <a:xfrm>
            <a:off x="839972" y="1420251"/>
            <a:ext cx="10512057"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50" normalizeH="0" baseline="0" noProof="0">
                <a:ln>
                  <a:noFill/>
                </a:ln>
                <a:solidFill>
                  <a:srgbClr val="54565B"/>
                </a:solidFill>
                <a:effectLst/>
                <a:uLnTx/>
                <a:uFillTx/>
                <a:latin typeface="Trebuchet MS"/>
                <a:ea typeface="+mn-ea"/>
                <a:cs typeface="+mn-cs"/>
              </a:rPr>
              <a:t>Figure 2. </a:t>
            </a:r>
            <a:r>
              <a:rPr kumimoji="0" lang="en-US" sz="1600" b="0" i="0" u="none" strike="noStrike" kern="1200" cap="none" spc="-50" normalizeH="0" baseline="0" noProof="0">
                <a:ln>
                  <a:noFill/>
                </a:ln>
                <a:solidFill>
                  <a:srgbClr val="54565B"/>
                </a:solidFill>
                <a:effectLst/>
                <a:uLnTx/>
                <a:uFillTx/>
                <a:latin typeface="Trebuchet MS"/>
                <a:ea typeface="+mn-ea"/>
                <a:cs typeface="+mn-cs"/>
              </a:rPr>
              <a:t>LS Mean Changes From Baseline in Scores for the Primary HRQoL Domains (cont’d)</a:t>
            </a:r>
          </a:p>
        </p:txBody>
      </p:sp>
      <p:sp>
        <p:nvSpPr>
          <p:cNvPr id="15" name="Rectangle 14">
            <a:extLst>
              <a:ext uri="{FF2B5EF4-FFF2-40B4-BE49-F238E27FC236}">
                <a16:creationId xmlns:a16="http://schemas.microsoft.com/office/drawing/2014/main" id="{C011D4BA-9D97-47B9-81EC-B34C6C609F74}"/>
              </a:ext>
            </a:extLst>
          </p:cNvPr>
          <p:cNvSpPr/>
          <p:nvPr/>
        </p:nvSpPr>
        <p:spPr>
          <a:xfrm>
            <a:off x="1997613" y="1954154"/>
            <a:ext cx="3063877" cy="30777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54565B"/>
                </a:solidFill>
                <a:effectLst/>
                <a:uLnTx/>
                <a:uFillTx/>
                <a:latin typeface="Trebuchet MS"/>
                <a:ea typeface="Calibri" panose="020F0502020204030204" pitchFamily="34" charset="0"/>
                <a:cs typeface="+mn-cs"/>
              </a:rPr>
              <a:t>Fatigue</a:t>
            </a:r>
            <a:endParaRPr kumimoji="0" lang="en-GB" sz="1400" b="0" i="0" u="none" strike="noStrike" kern="1200" cap="none" spc="0" normalizeH="0" baseline="0" noProof="0">
              <a:ln>
                <a:noFill/>
              </a:ln>
              <a:solidFill>
                <a:srgbClr val="54565B"/>
              </a:solidFill>
              <a:effectLst/>
              <a:uLnTx/>
              <a:uFillTx/>
              <a:latin typeface="Trebuchet MS"/>
              <a:ea typeface="+mn-ea"/>
              <a:cs typeface="+mn-cs"/>
            </a:endParaRPr>
          </a:p>
        </p:txBody>
      </p:sp>
      <p:grpSp>
        <p:nvGrpSpPr>
          <p:cNvPr id="16" name="Group 15">
            <a:extLst>
              <a:ext uri="{FF2B5EF4-FFF2-40B4-BE49-F238E27FC236}">
                <a16:creationId xmlns:a16="http://schemas.microsoft.com/office/drawing/2014/main" id="{F511B485-49F2-4E8C-85E5-5A6DC460404D}"/>
              </a:ext>
            </a:extLst>
          </p:cNvPr>
          <p:cNvGrpSpPr/>
          <p:nvPr/>
        </p:nvGrpSpPr>
        <p:grpSpPr>
          <a:xfrm>
            <a:off x="1580926" y="2276826"/>
            <a:ext cx="3883684" cy="2678196"/>
            <a:chOff x="1580926" y="2095165"/>
            <a:chExt cx="3883684" cy="2678196"/>
          </a:xfrm>
        </p:grpSpPr>
        <p:sp>
          <p:nvSpPr>
            <p:cNvPr id="17" name="Freeform: Shape 16">
              <a:extLst>
                <a:ext uri="{FF2B5EF4-FFF2-40B4-BE49-F238E27FC236}">
                  <a16:creationId xmlns:a16="http://schemas.microsoft.com/office/drawing/2014/main" id="{B6BCB76D-E99B-495C-9CE8-520E7D46D9BE}"/>
                </a:ext>
              </a:extLst>
            </p:cNvPr>
            <p:cNvSpPr/>
            <p:nvPr/>
          </p:nvSpPr>
          <p:spPr>
            <a:xfrm>
              <a:off x="3713043" y="3048769"/>
              <a:ext cx="32120" cy="33863"/>
            </a:xfrm>
            <a:custGeom>
              <a:avLst/>
              <a:gdLst>
                <a:gd name="connsiteX0" fmla="*/ 32121 w 32120"/>
                <a:gd name="connsiteY0" fmla="*/ 16932 h 33863"/>
                <a:gd name="connsiteX1" fmla="*/ 24269 w 32120"/>
                <a:gd name="connsiteY1" fmla="*/ 2309 h 33863"/>
                <a:gd name="connsiteX2" fmla="*/ 7852 w 32120"/>
                <a:gd name="connsiteY2" fmla="*/ 2309 h 33863"/>
                <a:gd name="connsiteX3" fmla="*/ 0 w 32120"/>
                <a:gd name="connsiteY3" fmla="*/ 16932 h 33863"/>
                <a:gd name="connsiteX4" fmla="*/ 7852 w 32120"/>
                <a:gd name="connsiteY4" fmla="*/ 31554 h 33863"/>
                <a:gd name="connsiteX5" fmla="*/ 24269 w 32120"/>
                <a:gd name="connsiteY5" fmla="*/ 31554 h 33863"/>
                <a:gd name="connsiteX6" fmla="*/ 32121 w 32120"/>
                <a:gd name="connsiteY6" fmla="*/ 16932 h 33863"/>
                <a:gd name="connsiteX7" fmla="*/ 32121 w 32120"/>
                <a:gd name="connsiteY7" fmla="*/ 16932 h 33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20" h="33863">
                  <a:moveTo>
                    <a:pt x="32121" y="16932"/>
                  </a:moveTo>
                  <a:cubicBezTo>
                    <a:pt x="32121" y="10775"/>
                    <a:pt x="29265" y="5387"/>
                    <a:pt x="24269" y="2309"/>
                  </a:cubicBezTo>
                  <a:cubicBezTo>
                    <a:pt x="19272" y="-770"/>
                    <a:pt x="12848" y="-770"/>
                    <a:pt x="7852" y="2309"/>
                  </a:cubicBezTo>
                  <a:cubicBezTo>
                    <a:pt x="2855" y="5387"/>
                    <a:pt x="0" y="10775"/>
                    <a:pt x="0" y="16932"/>
                  </a:cubicBezTo>
                  <a:cubicBezTo>
                    <a:pt x="0" y="23088"/>
                    <a:pt x="2855" y="28476"/>
                    <a:pt x="7852" y="31554"/>
                  </a:cubicBezTo>
                  <a:cubicBezTo>
                    <a:pt x="12848" y="34633"/>
                    <a:pt x="19272" y="34633"/>
                    <a:pt x="24269" y="31554"/>
                  </a:cubicBezTo>
                  <a:cubicBezTo>
                    <a:pt x="29265" y="28476"/>
                    <a:pt x="32121" y="23088"/>
                    <a:pt x="32121" y="16932"/>
                  </a:cubicBezTo>
                  <a:lnTo>
                    <a:pt x="32121" y="16932"/>
                  </a:lnTo>
                  <a:close/>
                </a:path>
              </a:pathLst>
            </a:custGeom>
            <a:solidFill>
              <a:srgbClr val="3953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8" name="Freeform: Shape 17">
              <a:extLst>
                <a:ext uri="{FF2B5EF4-FFF2-40B4-BE49-F238E27FC236}">
                  <a16:creationId xmlns:a16="http://schemas.microsoft.com/office/drawing/2014/main" id="{7C269392-3E14-492F-8342-5554D9950E00}"/>
                </a:ext>
              </a:extLst>
            </p:cNvPr>
            <p:cNvSpPr/>
            <p:nvPr/>
          </p:nvSpPr>
          <p:spPr>
            <a:xfrm>
              <a:off x="3713043" y="3048769"/>
              <a:ext cx="32120" cy="33863"/>
            </a:xfrm>
            <a:custGeom>
              <a:avLst/>
              <a:gdLst>
                <a:gd name="connsiteX0" fmla="*/ 32121 w 32120"/>
                <a:gd name="connsiteY0" fmla="*/ 16932 h 33863"/>
                <a:gd name="connsiteX1" fmla="*/ 24269 w 32120"/>
                <a:gd name="connsiteY1" fmla="*/ 2309 h 33863"/>
                <a:gd name="connsiteX2" fmla="*/ 7852 w 32120"/>
                <a:gd name="connsiteY2" fmla="*/ 2309 h 33863"/>
                <a:gd name="connsiteX3" fmla="*/ 0 w 32120"/>
                <a:gd name="connsiteY3" fmla="*/ 16932 h 33863"/>
                <a:gd name="connsiteX4" fmla="*/ 7852 w 32120"/>
                <a:gd name="connsiteY4" fmla="*/ 31554 h 33863"/>
                <a:gd name="connsiteX5" fmla="*/ 24269 w 32120"/>
                <a:gd name="connsiteY5" fmla="*/ 31554 h 33863"/>
                <a:gd name="connsiteX6" fmla="*/ 32121 w 32120"/>
                <a:gd name="connsiteY6" fmla="*/ 16932 h 33863"/>
                <a:gd name="connsiteX7" fmla="*/ 32121 w 32120"/>
                <a:gd name="connsiteY7" fmla="*/ 16932 h 33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20" h="33863">
                  <a:moveTo>
                    <a:pt x="32121" y="16932"/>
                  </a:moveTo>
                  <a:cubicBezTo>
                    <a:pt x="32121" y="10775"/>
                    <a:pt x="29265" y="5387"/>
                    <a:pt x="24269" y="2309"/>
                  </a:cubicBezTo>
                  <a:cubicBezTo>
                    <a:pt x="19272" y="-770"/>
                    <a:pt x="12848" y="-770"/>
                    <a:pt x="7852" y="2309"/>
                  </a:cubicBezTo>
                  <a:cubicBezTo>
                    <a:pt x="2855" y="5387"/>
                    <a:pt x="0" y="10775"/>
                    <a:pt x="0" y="16932"/>
                  </a:cubicBezTo>
                  <a:cubicBezTo>
                    <a:pt x="0" y="23088"/>
                    <a:pt x="2855" y="28476"/>
                    <a:pt x="7852" y="31554"/>
                  </a:cubicBezTo>
                  <a:cubicBezTo>
                    <a:pt x="12848" y="34633"/>
                    <a:pt x="19272" y="34633"/>
                    <a:pt x="24269" y="31554"/>
                  </a:cubicBezTo>
                  <a:cubicBezTo>
                    <a:pt x="29265" y="28476"/>
                    <a:pt x="32121" y="23088"/>
                    <a:pt x="32121" y="16932"/>
                  </a:cubicBezTo>
                  <a:lnTo>
                    <a:pt x="32121" y="16932"/>
                  </a:lnTo>
                  <a:close/>
                </a:path>
              </a:pathLst>
            </a:custGeom>
            <a:solidFill>
              <a:srgbClr val="16ABA4"/>
            </a:solidFill>
            <a:ln w="19050"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9" name="TextBox 18">
              <a:extLst>
                <a:ext uri="{FF2B5EF4-FFF2-40B4-BE49-F238E27FC236}">
                  <a16:creationId xmlns:a16="http://schemas.microsoft.com/office/drawing/2014/main" id="{A58ECED9-88CE-42F5-AD7D-B2D05A78B7F8}"/>
                </a:ext>
              </a:extLst>
            </p:cNvPr>
            <p:cNvSpPr txBox="1"/>
            <p:nvPr/>
          </p:nvSpPr>
          <p:spPr>
            <a:xfrm>
              <a:off x="4807764" y="3030594"/>
              <a:ext cx="384336"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Change = 0</a:t>
              </a:r>
            </a:p>
          </p:txBody>
        </p:sp>
        <p:sp>
          <p:nvSpPr>
            <p:cNvPr id="20" name="TextBox 19">
              <a:extLst>
                <a:ext uri="{FF2B5EF4-FFF2-40B4-BE49-F238E27FC236}">
                  <a16:creationId xmlns:a16="http://schemas.microsoft.com/office/drawing/2014/main" id="{E29266F2-D03B-4C72-9022-1A68491B25AC}"/>
                </a:ext>
              </a:extLst>
            </p:cNvPr>
            <p:cNvSpPr txBox="1"/>
            <p:nvPr/>
          </p:nvSpPr>
          <p:spPr>
            <a:xfrm>
              <a:off x="4807764" y="3382352"/>
              <a:ext cx="656846"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(-10) Improvement</a:t>
              </a:r>
            </a:p>
          </p:txBody>
        </p:sp>
        <p:sp>
          <p:nvSpPr>
            <p:cNvPr id="21" name="TextBox 20">
              <a:extLst>
                <a:ext uri="{FF2B5EF4-FFF2-40B4-BE49-F238E27FC236}">
                  <a16:creationId xmlns:a16="http://schemas.microsoft.com/office/drawing/2014/main" id="{B3AF111A-50B9-413F-BCFC-F668D2CD1351}"/>
                </a:ext>
              </a:extLst>
            </p:cNvPr>
            <p:cNvSpPr txBox="1"/>
            <p:nvPr/>
          </p:nvSpPr>
          <p:spPr>
            <a:xfrm>
              <a:off x="4807764" y="2676995"/>
              <a:ext cx="629596"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(10) Deterioration</a:t>
              </a:r>
            </a:p>
          </p:txBody>
        </p:sp>
        <p:grpSp>
          <p:nvGrpSpPr>
            <p:cNvPr id="22" name="Group 21">
              <a:extLst>
                <a:ext uri="{FF2B5EF4-FFF2-40B4-BE49-F238E27FC236}">
                  <a16:creationId xmlns:a16="http://schemas.microsoft.com/office/drawing/2014/main" id="{3E3B107E-9F40-4DD7-B3A4-8537A18FE7EC}"/>
                </a:ext>
              </a:extLst>
            </p:cNvPr>
            <p:cNvGrpSpPr/>
            <p:nvPr/>
          </p:nvGrpSpPr>
          <p:grpSpPr>
            <a:xfrm>
              <a:off x="2084819" y="2767812"/>
              <a:ext cx="2682785" cy="712921"/>
              <a:chOff x="1071424" y="2661234"/>
              <a:chExt cx="2968254" cy="788781"/>
            </a:xfrm>
          </p:grpSpPr>
          <p:cxnSp>
            <p:nvCxnSpPr>
              <p:cNvPr id="163" name="Straight Connector 162">
                <a:extLst>
                  <a:ext uri="{FF2B5EF4-FFF2-40B4-BE49-F238E27FC236}">
                    <a16:creationId xmlns:a16="http://schemas.microsoft.com/office/drawing/2014/main" id="{C215F533-9332-4BAF-BAAA-752F09CE5FA8}"/>
                  </a:ext>
                </a:extLst>
              </p:cNvPr>
              <p:cNvCxnSpPr/>
              <p:nvPr/>
            </p:nvCxnSpPr>
            <p:spPr>
              <a:xfrm>
                <a:off x="1071424" y="2661234"/>
                <a:ext cx="2968254" cy="0"/>
              </a:xfrm>
              <a:prstGeom prst="line">
                <a:avLst/>
              </a:prstGeom>
              <a:noFill/>
              <a:ln w="12700" cap="flat" cmpd="sng" algn="ctr">
                <a:solidFill>
                  <a:schemeClr val="bg1">
                    <a:lumMod val="85000"/>
                  </a:schemeClr>
                </a:solidFill>
                <a:prstDash val="dash"/>
                <a:headEnd type="none" w="med" len="med"/>
                <a:tailEnd type="none" w="med" len="med"/>
              </a:ln>
            </p:spPr>
          </p:cxnSp>
          <p:cxnSp>
            <p:nvCxnSpPr>
              <p:cNvPr id="164" name="Straight Connector 163">
                <a:extLst>
                  <a:ext uri="{FF2B5EF4-FFF2-40B4-BE49-F238E27FC236}">
                    <a16:creationId xmlns:a16="http://schemas.microsoft.com/office/drawing/2014/main" id="{D4B857ED-FD82-4083-B4C7-2E2737EC802D}"/>
                  </a:ext>
                </a:extLst>
              </p:cNvPr>
              <p:cNvCxnSpPr/>
              <p:nvPr/>
            </p:nvCxnSpPr>
            <p:spPr>
              <a:xfrm>
                <a:off x="1071424" y="3056655"/>
                <a:ext cx="2968254" cy="0"/>
              </a:xfrm>
              <a:prstGeom prst="line">
                <a:avLst/>
              </a:prstGeom>
              <a:noFill/>
              <a:ln w="12700" cap="flat" cmpd="sng" algn="ctr">
                <a:solidFill>
                  <a:schemeClr val="bg1">
                    <a:lumMod val="85000"/>
                  </a:schemeClr>
                </a:solidFill>
                <a:prstDash val="dash"/>
                <a:headEnd type="none" w="med" len="med"/>
                <a:tailEnd type="none" w="med" len="med"/>
              </a:ln>
            </p:spPr>
          </p:cxnSp>
          <p:cxnSp>
            <p:nvCxnSpPr>
              <p:cNvPr id="165" name="Straight Connector 164">
                <a:extLst>
                  <a:ext uri="{FF2B5EF4-FFF2-40B4-BE49-F238E27FC236}">
                    <a16:creationId xmlns:a16="http://schemas.microsoft.com/office/drawing/2014/main" id="{5B3AC24F-06DC-454C-ACDC-CA53C2194725}"/>
                  </a:ext>
                </a:extLst>
              </p:cNvPr>
              <p:cNvCxnSpPr/>
              <p:nvPr/>
            </p:nvCxnSpPr>
            <p:spPr>
              <a:xfrm>
                <a:off x="1071424" y="3450015"/>
                <a:ext cx="2968254" cy="0"/>
              </a:xfrm>
              <a:prstGeom prst="line">
                <a:avLst/>
              </a:prstGeom>
              <a:noFill/>
              <a:ln w="12700" cap="flat" cmpd="sng" algn="ctr">
                <a:solidFill>
                  <a:schemeClr val="bg1">
                    <a:lumMod val="85000"/>
                  </a:schemeClr>
                </a:solidFill>
                <a:prstDash val="dash"/>
                <a:headEnd type="none" w="med" len="med"/>
                <a:tailEnd type="none" w="med" len="med"/>
              </a:ln>
            </p:spPr>
          </p:cxnSp>
        </p:grpSp>
        <p:grpSp>
          <p:nvGrpSpPr>
            <p:cNvPr id="23" name="Group 22">
              <a:extLst>
                <a:ext uri="{FF2B5EF4-FFF2-40B4-BE49-F238E27FC236}">
                  <a16:creationId xmlns:a16="http://schemas.microsoft.com/office/drawing/2014/main" id="{3F0D8EE2-FAA5-4938-A18A-C161C1143DD9}"/>
                </a:ext>
              </a:extLst>
            </p:cNvPr>
            <p:cNvGrpSpPr/>
            <p:nvPr/>
          </p:nvGrpSpPr>
          <p:grpSpPr>
            <a:xfrm>
              <a:off x="1580926" y="2095165"/>
              <a:ext cx="3230189" cy="2678196"/>
              <a:chOff x="512387" y="1611690"/>
              <a:chExt cx="3945835" cy="3271548"/>
            </a:xfrm>
          </p:grpSpPr>
          <p:grpSp>
            <p:nvGrpSpPr>
              <p:cNvPr id="99" name="Group 98">
                <a:extLst>
                  <a:ext uri="{FF2B5EF4-FFF2-40B4-BE49-F238E27FC236}">
                    <a16:creationId xmlns:a16="http://schemas.microsoft.com/office/drawing/2014/main" id="{A8EE6A92-EB6B-48B0-9923-D1BDD710480C}"/>
                  </a:ext>
                </a:extLst>
              </p:cNvPr>
              <p:cNvGrpSpPr/>
              <p:nvPr/>
            </p:nvGrpSpPr>
            <p:grpSpPr>
              <a:xfrm>
                <a:off x="1771166" y="4354772"/>
                <a:ext cx="283932" cy="303743"/>
                <a:chOff x="2605541" y="5614461"/>
                <a:chExt cx="394423" cy="522830"/>
              </a:xfrm>
            </p:grpSpPr>
            <p:cxnSp>
              <p:nvCxnSpPr>
                <p:cNvPr id="160" name="Straight Connector 159">
                  <a:extLst>
                    <a:ext uri="{FF2B5EF4-FFF2-40B4-BE49-F238E27FC236}">
                      <a16:creationId xmlns:a16="http://schemas.microsoft.com/office/drawing/2014/main" id="{D58F5BCD-0C63-4AB8-A71A-9194BDB5955F}"/>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161" name="Straight Connector 160">
                  <a:extLst>
                    <a:ext uri="{FF2B5EF4-FFF2-40B4-BE49-F238E27FC236}">
                      <a16:creationId xmlns:a16="http://schemas.microsoft.com/office/drawing/2014/main" id="{DA18DB51-8AD4-4DB9-A65E-0EBDA5B443E0}"/>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62" name="TextBox 161">
                  <a:extLst>
                    <a:ext uri="{FF2B5EF4-FFF2-40B4-BE49-F238E27FC236}">
                      <a16:creationId xmlns:a16="http://schemas.microsoft.com/office/drawing/2014/main" id="{D454B285-CEDE-453D-8B92-4C044FF62D09}"/>
                    </a:ext>
                  </a:extLst>
                </p:cNvPr>
                <p:cNvSpPr txBox="1"/>
                <p:nvPr/>
              </p:nvSpPr>
              <p:spPr>
                <a:xfrm>
                  <a:off x="2605541"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C2D1</a:t>
                  </a:r>
                </a:p>
              </p:txBody>
            </p:sp>
          </p:grpSp>
          <p:grpSp>
            <p:nvGrpSpPr>
              <p:cNvPr id="100" name="Group 99">
                <a:extLst>
                  <a:ext uri="{FF2B5EF4-FFF2-40B4-BE49-F238E27FC236}">
                    <a16:creationId xmlns:a16="http://schemas.microsoft.com/office/drawing/2014/main" id="{7329CD0D-45EA-4031-BD39-F9EFA7972844}"/>
                  </a:ext>
                </a:extLst>
              </p:cNvPr>
              <p:cNvGrpSpPr/>
              <p:nvPr/>
            </p:nvGrpSpPr>
            <p:grpSpPr>
              <a:xfrm>
                <a:off x="2371947" y="4354772"/>
                <a:ext cx="283932" cy="303743"/>
                <a:chOff x="3948372" y="5614461"/>
                <a:chExt cx="394423" cy="522830"/>
              </a:xfrm>
            </p:grpSpPr>
            <p:cxnSp>
              <p:nvCxnSpPr>
                <p:cNvPr id="158" name="Straight Connector 157">
                  <a:extLst>
                    <a:ext uri="{FF2B5EF4-FFF2-40B4-BE49-F238E27FC236}">
                      <a16:creationId xmlns:a16="http://schemas.microsoft.com/office/drawing/2014/main" id="{B9772996-77E5-49B0-86E0-109FE51F562B}"/>
                    </a:ext>
                  </a:extLst>
                </p:cNvPr>
                <p:cNvCxnSpPr>
                  <a:cxnSpLocks/>
                </p:cNvCxnSpPr>
                <p:nvPr/>
              </p:nvCxnSpPr>
              <p:spPr>
                <a:xfrm rot="16200000">
                  <a:off x="4084621"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59" name="TextBox 158">
                  <a:extLst>
                    <a:ext uri="{FF2B5EF4-FFF2-40B4-BE49-F238E27FC236}">
                      <a16:creationId xmlns:a16="http://schemas.microsoft.com/office/drawing/2014/main" id="{1BDAFAB9-7C0C-48E1-8CED-9957B3A093C4}"/>
                    </a:ext>
                  </a:extLst>
                </p:cNvPr>
                <p:cNvSpPr txBox="1"/>
                <p:nvPr/>
              </p:nvSpPr>
              <p:spPr>
                <a:xfrm>
                  <a:off x="3948372"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C3D1</a:t>
                  </a:r>
                </a:p>
              </p:txBody>
            </p:sp>
          </p:grpSp>
          <p:grpSp>
            <p:nvGrpSpPr>
              <p:cNvPr id="101" name="Group 100">
                <a:extLst>
                  <a:ext uri="{FF2B5EF4-FFF2-40B4-BE49-F238E27FC236}">
                    <a16:creationId xmlns:a16="http://schemas.microsoft.com/office/drawing/2014/main" id="{F1732412-3FA5-4DBC-A888-8308171642A4}"/>
                  </a:ext>
                </a:extLst>
              </p:cNvPr>
              <p:cNvGrpSpPr/>
              <p:nvPr/>
            </p:nvGrpSpPr>
            <p:grpSpPr>
              <a:xfrm>
                <a:off x="3573508" y="4354772"/>
                <a:ext cx="283932" cy="303743"/>
                <a:chOff x="5259586" y="5614461"/>
                <a:chExt cx="394423" cy="522830"/>
              </a:xfrm>
            </p:grpSpPr>
            <p:cxnSp>
              <p:nvCxnSpPr>
                <p:cNvPr id="156" name="Straight Connector 155">
                  <a:extLst>
                    <a:ext uri="{FF2B5EF4-FFF2-40B4-BE49-F238E27FC236}">
                      <a16:creationId xmlns:a16="http://schemas.microsoft.com/office/drawing/2014/main" id="{3A00C6F6-C958-4364-AE21-1937324A1477}"/>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57" name="TextBox 156">
                  <a:extLst>
                    <a:ext uri="{FF2B5EF4-FFF2-40B4-BE49-F238E27FC236}">
                      <a16:creationId xmlns:a16="http://schemas.microsoft.com/office/drawing/2014/main" id="{ED3602AB-630A-49FC-B19B-83FCC41EF2F3}"/>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C5D1</a:t>
                  </a:r>
                </a:p>
              </p:txBody>
            </p:sp>
          </p:grpSp>
          <p:sp>
            <p:nvSpPr>
              <p:cNvPr id="102" name="TextBox 101">
                <a:extLst>
                  <a:ext uri="{FF2B5EF4-FFF2-40B4-BE49-F238E27FC236}">
                    <a16:creationId xmlns:a16="http://schemas.microsoft.com/office/drawing/2014/main" id="{F2DDB7D4-4CA2-4A18-80D9-C0D751746E70}"/>
                  </a:ext>
                </a:extLst>
              </p:cNvPr>
              <p:cNvSpPr txBox="1"/>
              <p:nvPr/>
            </p:nvSpPr>
            <p:spPr>
              <a:xfrm>
                <a:off x="2539664" y="4620063"/>
                <a:ext cx="482097" cy="263175"/>
              </a:xfrm>
              <a:prstGeom prst="rect">
                <a:avLst/>
              </a:prstGeom>
              <a:noFill/>
            </p:spPr>
            <p:txBody>
              <a:bodyPr wrap="none">
                <a:spAutoFit/>
              </a:bodyPr>
              <a:lstStyle/>
              <a:p>
                <a:pPr marL="0" marR="0" lvl="0" indent="0" algn="ctr" defTabSz="914400" rtl="0" eaLnBrk="1" fontAlgn="auto" latinLnBrk="0" hangingPunct="1">
                  <a:lnSpc>
                    <a:spcPct val="100000"/>
                  </a:lnSpc>
                  <a:spcBef>
                    <a:spcPts val="400"/>
                  </a:spcBef>
                  <a:spcAft>
                    <a:spcPts val="400"/>
                  </a:spcAft>
                  <a:buClrTx/>
                  <a:buSzTx/>
                  <a:buFontTx/>
                  <a:buNone/>
                  <a:tabLst/>
                  <a:defRPr/>
                </a:pPr>
                <a:r>
                  <a:rPr kumimoji="0" lang="en-US" sz="800" b="1" i="0" u="none" strike="noStrike" kern="1200" cap="none" spc="0" normalizeH="0" baseline="0" noProof="0">
                    <a:ln>
                      <a:noFill/>
                    </a:ln>
                    <a:solidFill>
                      <a:srgbClr val="54565B"/>
                    </a:solidFill>
                    <a:effectLst/>
                    <a:uLnTx/>
                    <a:uFillTx/>
                    <a:latin typeface="Trebuchet MS"/>
                    <a:ea typeface="+mn-ea"/>
                    <a:cs typeface="+mn-cs"/>
                  </a:rPr>
                  <a:t>Visit</a:t>
                </a:r>
              </a:p>
            </p:txBody>
          </p:sp>
          <p:sp>
            <p:nvSpPr>
              <p:cNvPr id="103" name="TextBox 102">
                <a:extLst>
                  <a:ext uri="{FF2B5EF4-FFF2-40B4-BE49-F238E27FC236}">
                    <a16:creationId xmlns:a16="http://schemas.microsoft.com/office/drawing/2014/main" id="{36CDBAC0-FBC5-4489-9538-AD32918D7EBE}"/>
                  </a:ext>
                </a:extLst>
              </p:cNvPr>
              <p:cNvSpPr txBox="1"/>
              <p:nvPr/>
            </p:nvSpPr>
            <p:spPr>
              <a:xfrm rot="16200000">
                <a:off x="-812104" y="2936181"/>
                <a:ext cx="2912157" cy="263175"/>
              </a:xfrm>
              <a:prstGeom prst="rect">
                <a:avLst/>
              </a:prstGeom>
              <a:noFill/>
            </p:spPr>
            <p:txBody>
              <a:bodyPr wrap="none">
                <a:spAutoFit/>
              </a:bodyPr>
              <a:lstStyle/>
              <a:p>
                <a:pPr marL="0" marR="0" lvl="0" indent="0" algn="ctr" defTabSz="914400" rtl="0" eaLnBrk="1" fontAlgn="auto" latinLnBrk="0" hangingPunct="1">
                  <a:lnSpc>
                    <a:spcPct val="100000"/>
                  </a:lnSpc>
                  <a:spcBef>
                    <a:spcPts val="400"/>
                  </a:spcBef>
                  <a:spcAft>
                    <a:spcPts val="400"/>
                  </a:spcAft>
                  <a:buClrTx/>
                  <a:buSzTx/>
                  <a:buFontTx/>
                  <a:buNone/>
                  <a:tabLst/>
                  <a:defRPr/>
                </a:pPr>
                <a:r>
                  <a:rPr kumimoji="0" lang="en-US" sz="800" b="1" i="0" u="none" strike="noStrike" kern="1200" cap="none" spc="0" normalizeH="0" baseline="0" noProof="0">
                    <a:ln>
                      <a:noFill/>
                    </a:ln>
                    <a:solidFill>
                      <a:srgbClr val="54565B"/>
                    </a:solidFill>
                    <a:effectLst/>
                    <a:uLnTx/>
                    <a:uFillTx/>
                    <a:latin typeface="Trebuchet MS"/>
                    <a:ea typeface="+mn-ea"/>
                    <a:cs typeface="+mn-cs"/>
                  </a:rPr>
                  <a:t>LS Mean Change Score (95% CI) From Baseline</a:t>
                </a:r>
              </a:p>
            </p:txBody>
          </p:sp>
          <p:sp>
            <p:nvSpPr>
              <p:cNvPr id="104" name="Freeform: Shape 103">
                <a:extLst>
                  <a:ext uri="{FF2B5EF4-FFF2-40B4-BE49-F238E27FC236}">
                    <a16:creationId xmlns:a16="http://schemas.microsoft.com/office/drawing/2014/main" id="{9B998B01-9288-47A9-90D8-C64898CF6524}"/>
                  </a:ext>
                </a:extLst>
              </p:cNvPr>
              <p:cNvSpPr/>
              <p:nvPr/>
            </p:nvSpPr>
            <p:spPr>
              <a:xfrm>
                <a:off x="1127917" y="1780778"/>
                <a:ext cx="3305591" cy="2573982"/>
              </a:xfrm>
              <a:custGeom>
                <a:avLst/>
                <a:gdLst>
                  <a:gd name="connsiteX0" fmla="*/ 0 w 2973721"/>
                  <a:gd name="connsiteY0" fmla="*/ 0 h 2681728"/>
                  <a:gd name="connsiteX1" fmla="*/ 0 w 2973721"/>
                  <a:gd name="connsiteY1" fmla="*/ 2681728 h 2681728"/>
                  <a:gd name="connsiteX2" fmla="*/ 2973721 w 2973721"/>
                  <a:gd name="connsiteY2" fmla="*/ 2681728 h 2681728"/>
                </a:gdLst>
                <a:ahLst/>
                <a:cxnLst>
                  <a:cxn ang="0">
                    <a:pos x="connsiteX0" y="connsiteY0"/>
                  </a:cxn>
                  <a:cxn ang="0">
                    <a:pos x="connsiteX1" y="connsiteY1"/>
                  </a:cxn>
                  <a:cxn ang="0">
                    <a:pos x="connsiteX2" y="connsiteY2"/>
                  </a:cxn>
                </a:cxnLst>
                <a:rect l="l" t="t" r="r" b="b"/>
                <a:pathLst>
                  <a:path w="2973721" h="2681728">
                    <a:moveTo>
                      <a:pt x="0" y="0"/>
                    </a:moveTo>
                    <a:lnTo>
                      <a:pt x="0" y="2681728"/>
                    </a:lnTo>
                    <a:lnTo>
                      <a:pt x="2973721" y="2681728"/>
                    </a:ln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srgbClr val="54565B"/>
                  </a:solidFill>
                  <a:effectLst/>
                  <a:uLnTx/>
                  <a:uFillTx/>
                  <a:latin typeface="Trebuchet MS"/>
                  <a:ea typeface="+mn-ea"/>
                  <a:cs typeface="+mn-cs"/>
                </a:endParaRPr>
              </a:p>
            </p:txBody>
          </p:sp>
          <p:grpSp>
            <p:nvGrpSpPr>
              <p:cNvPr id="105" name="Group 104">
                <a:extLst>
                  <a:ext uri="{FF2B5EF4-FFF2-40B4-BE49-F238E27FC236}">
                    <a16:creationId xmlns:a16="http://schemas.microsoft.com/office/drawing/2014/main" id="{5BD40B88-1072-43FA-95AA-E34AE9B2624A}"/>
                  </a:ext>
                </a:extLst>
              </p:cNvPr>
              <p:cNvGrpSpPr/>
              <p:nvPr/>
            </p:nvGrpSpPr>
            <p:grpSpPr>
              <a:xfrm>
                <a:off x="4174290" y="4354772"/>
                <a:ext cx="283932" cy="303743"/>
                <a:chOff x="5259586" y="5614461"/>
                <a:chExt cx="394423" cy="522830"/>
              </a:xfrm>
            </p:grpSpPr>
            <p:cxnSp>
              <p:nvCxnSpPr>
                <p:cNvPr id="154" name="Straight Connector 153">
                  <a:extLst>
                    <a:ext uri="{FF2B5EF4-FFF2-40B4-BE49-F238E27FC236}">
                      <a16:creationId xmlns:a16="http://schemas.microsoft.com/office/drawing/2014/main" id="{802D1C7D-D1E3-4DAF-BD9A-2E955E10EF5A}"/>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55" name="TextBox 154">
                  <a:extLst>
                    <a:ext uri="{FF2B5EF4-FFF2-40B4-BE49-F238E27FC236}">
                      <a16:creationId xmlns:a16="http://schemas.microsoft.com/office/drawing/2014/main" id="{FE6524B9-090F-4560-833B-8E84FC9C69BE}"/>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C6D1</a:t>
                  </a:r>
                </a:p>
              </p:txBody>
            </p:sp>
          </p:grpSp>
          <p:grpSp>
            <p:nvGrpSpPr>
              <p:cNvPr id="106" name="Group 105">
                <a:extLst>
                  <a:ext uri="{FF2B5EF4-FFF2-40B4-BE49-F238E27FC236}">
                    <a16:creationId xmlns:a16="http://schemas.microsoft.com/office/drawing/2014/main" id="{8AFEF2BC-8427-420A-9631-0E510894C991}"/>
                  </a:ext>
                </a:extLst>
              </p:cNvPr>
              <p:cNvGrpSpPr/>
              <p:nvPr/>
            </p:nvGrpSpPr>
            <p:grpSpPr>
              <a:xfrm>
                <a:off x="2972728" y="4354772"/>
                <a:ext cx="283932" cy="303743"/>
                <a:chOff x="5259586" y="5614461"/>
                <a:chExt cx="394423" cy="522830"/>
              </a:xfrm>
            </p:grpSpPr>
            <p:cxnSp>
              <p:nvCxnSpPr>
                <p:cNvPr id="152" name="Straight Connector 151">
                  <a:extLst>
                    <a:ext uri="{FF2B5EF4-FFF2-40B4-BE49-F238E27FC236}">
                      <a16:creationId xmlns:a16="http://schemas.microsoft.com/office/drawing/2014/main" id="{A4066039-750C-45DA-B29C-2E61595E1183}"/>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53" name="TextBox 152">
                  <a:extLst>
                    <a:ext uri="{FF2B5EF4-FFF2-40B4-BE49-F238E27FC236}">
                      <a16:creationId xmlns:a16="http://schemas.microsoft.com/office/drawing/2014/main" id="{64B62AEB-E149-4BEA-9C33-29EF084E3B9D}"/>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C4D1</a:t>
                  </a:r>
                </a:p>
              </p:txBody>
            </p:sp>
          </p:grpSp>
          <p:grpSp>
            <p:nvGrpSpPr>
              <p:cNvPr id="107" name="Group 106">
                <a:extLst>
                  <a:ext uri="{FF2B5EF4-FFF2-40B4-BE49-F238E27FC236}">
                    <a16:creationId xmlns:a16="http://schemas.microsoft.com/office/drawing/2014/main" id="{41157D5D-336A-42C2-BABA-28BF5BA6BB30}"/>
                  </a:ext>
                </a:extLst>
              </p:cNvPr>
              <p:cNvGrpSpPr/>
              <p:nvPr/>
            </p:nvGrpSpPr>
            <p:grpSpPr>
              <a:xfrm>
                <a:off x="1048941" y="4354772"/>
                <a:ext cx="403380" cy="303743"/>
                <a:chOff x="2522573" y="5614461"/>
                <a:chExt cx="560355" cy="522830"/>
              </a:xfrm>
            </p:grpSpPr>
            <p:cxnSp>
              <p:nvCxnSpPr>
                <p:cNvPr id="149" name="Straight Connector 148">
                  <a:extLst>
                    <a:ext uri="{FF2B5EF4-FFF2-40B4-BE49-F238E27FC236}">
                      <a16:creationId xmlns:a16="http://schemas.microsoft.com/office/drawing/2014/main" id="{60FFA692-C809-471D-9533-E5F0A059E70E}"/>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150" name="Straight Connector 149">
                  <a:extLst>
                    <a:ext uri="{FF2B5EF4-FFF2-40B4-BE49-F238E27FC236}">
                      <a16:creationId xmlns:a16="http://schemas.microsoft.com/office/drawing/2014/main" id="{71FFE94E-C67D-443E-BB2F-ECE8637875F2}"/>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51" name="TextBox 150">
                  <a:extLst>
                    <a:ext uri="{FF2B5EF4-FFF2-40B4-BE49-F238E27FC236}">
                      <a16:creationId xmlns:a16="http://schemas.microsoft.com/office/drawing/2014/main" id="{730C7804-4A71-41BD-81EF-CC4C07AC09B3}"/>
                    </a:ext>
                  </a:extLst>
                </p:cNvPr>
                <p:cNvSpPr txBox="1"/>
                <p:nvPr/>
              </p:nvSpPr>
              <p:spPr>
                <a:xfrm>
                  <a:off x="2522573" y="5684288"/>
                  <a:ext cx="560355"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Overall</a:t>
                  </a:r>
                </a:p>
              </p:txBody>
            </p:sp>
          </p:grpSp>
          <p:grpSp>
            <p:nvGrpSpPr>
              <p:cNvPr id="108" name="Group 107">
                <a:extLst>
                  <a:ext uri="{FF2B5EF4-FFF2-40B4-BE49-F238E27FC236}">
                    <a16:creationId xmlns:a16="http://schemas.microsoft.com/office/drawing/2014/main" id="{B0F94D88-92B6-491C-BE95-DEF47C00F1C0}"/>
                  </a:ext>
                </a:extLst>
              </p:cNvPr>
              <p:cNvGrpSpPr/>
              <p:nvPr/>
            </p:nvGrpSpPr>
            <p:grpSpPr>
              <a:xfrm>
                <a:off x="799418" y="3607928"/>
                <a:ext cx="319967" cy="263176"/>
                <a:chOff x="799418" y="3707095"/>
                <a:chExt cx="319967" cy="263176"/>
              </a:xfrm>
            </p:grpSpPr>
            <p:cxnSp>
              <p:nvCxnSpPr>
                <p:cNvPr id="147" name="Straight Connector 146">
                  <a:extLst>
                    <a:ext uri="{FF2B5EF4-FFF2-40B4-BE49-F238E27FC236}">
                      <a16:creationId xmlns:a16="http://schemas.microsoft.com/office/drawing/2014/main" id="{90F4F221-BCB9-4FFB-AD47-98BF5F5277A8}"/>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48" name="TextBox 147">
                  <a:extLst>
                    <a:ext uri="{FF2B5EF4-FFF2-40B4-BE49-F238E27FC236}">
                      <a16:creationId xmlns:a16="http://schemas.microsoft.com/office/drawing/2014/main" id="{530D73F6-6217-4E47-B301-51AE007900F1}"/>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-20</a:t>
                  </a:r>
                </a:p>
              </p:txBody>
            </p:sp>
          </p:grpSp>
          <p:grpSp>
            <p:nvGrpSpPr>
              <p:cNvPr id="109" name="Group 108">
                <a:extLst>
                  <a:ext uri="{FF2B5EF4-FFF2-40B4-BE49-F238E27FC236}">
                    <a16:creationId xmlns:a16="http://schemas.microsoft.com/office/drawing/2014/main" id="{BDA5D12D-5CC2-47FD-AE4C-A9CC5D14463A}"/>
                  </a:ext>
                </a:extLst>
              </p:cNvPr>
              <p:cNvGrpSpPr/>
              <p:nvPr/>
            </p:nvGrpSpPr>
            <p:grpSpPr>
              <a:xfrm>
                <a:off x="865996" y="2953074"/>
                <a:ext cx="253389" cy="263175"/>
                <a:chOff x="865996" y="3191162"/>
                <a:chExt cx="253389" cy="263175"/>
              </a:xfrm>
            </p:grpSpPr>
            <p:cxnSp>
              <p:nvCxnSpPr>
                <p:cNvPr id="145" name="Straight Connector 144">
                  <a:extLst>
                    <a:ext uri="{FF2B5EF4-FFF2-40B4-BE49-F238E27FC236}">
                      <a16:creationId xmlns:a16="http://schemas.microsoft.com/office/drawing/2014/main" id="{A3BB3204-2EC1-40F0-AC8B-9C63AA18E76B}"/>
                    </a:ext>
                  </a:extLst>
                </p:cNvPr>
                <p:cNvCxnSpPr/>
                <p:nvPr/>
              </p:nvCxnSpPr>
              <p:spPr>
                <a:xfrm>
                  <a:off x="1062641" y="332516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46" name="TextBox 145">
                  <a:extLst>
                    <a:ext uri="{FF2B5EF4-FFF2-40B4-BE49-F238E27FC236}">
                      <a16:creationId xmlns:a16="http://schemas.microsoft.com/office/drawing/2014/main" id="{7D523610-C2D4-4794-AF44-7C880DDDAEEA}"/>
                    </a:ext>
                  </a:extLst>
                </p:cNvPr>
                <p:cNvSpPr txBox="1"/>
                <p:nvPr/>
              </p:nvSpPr>
              <p:spPr>
                <a:xfrm>
                  <a:off x="865996" y="3191162"/>
                  <a:ext cx="188765"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-5</a:t>
                  </a:r>
                </a:p>
              </p:txBody>
            </p:sp>
          </p:grpSp>
          <p:grpSp>
            <p:nvGrpSpPr>
              <p:cNvPr id="110" name="Group 109">
                <a:extLst>
                  <a:ext uri="{FF2B5EF4-FFF2-40B4-BE49-F238E27FC236}">
                    <a16:creationId xmlns:a16="http://schemas.microsoft.com/office/drawing/2014/main" id="{DFDCBE58-0825-4768-B455-5B285F489AA7}"/>
                  </a:ext>
                </a:extLst>
              </p:cNvPr>
              <p:cNvGrpSpPr/>
              <p:nvPr/>
            </p:nvGrpSpPr>
            <p:grpSpPr>
              <a:xfrm>
                <a:off x="846413" y="2079933"/>
                <a:ext cx="272972" cy="263176"/>
                <a:chOff x="846413" y="2159296"/>
                <a:chExt cx="272972" cy="263176"/>
              </a:xfrm>
            </p:grpSpPr>
            <p:sp>
              <p:nvSpPr>
                <p:cNvPr id="143" name="TextBox 142">
                  <a:extLst>
                    <a:ext uri="{FF2B5EF4-FFF2-40B4-BE49-F238E27FC236}">
                      <a16:creationId xmlns:a16="http://schemas.microsoft.com/office/drawing/2014/main" id="{370DCB7D-B5D4-4D8D-B4A2-9AA474A8E621}"/>
                    </a:ext>
                  </a:extLst>
                </p:cNvPr>
                <p:cNvSpPr txBox="1"/>
                <p:nvPr/>
              </p:nvSpPr>
              <p:spPr>
                <a:xfrm>
                  <a:off x="846413" y="2159296"/>
                  <a:ext cx="208347"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a:t>
                  </a:r>
                </a:p>
              </p:txBody>
            </p:sp>
            <p:cxnSp>
              <p:nvCxnSpPr>
                <p:cNvPr id="144" name="Straight Connector 143">
                  <a:extLst>
                    <a:ext uri="{FF2B5EF4-FFF2-40B4-BE49-F238E27FC236}">
                      <a16:creationId xmlns:a16="http://schemas.microsoft.com/office/drawing/2014/main" id="{E85D886A-722D-443F-9EFC-DF59FE03AC1A}"/>
                    </a:ext>
                  </a:extLst>
                </p:cNvPr>
                <p:cNvCxnSpPr/>
                <p:nvPr/>
              </p:nvCxnSpPr>
              <p:spPr>
                <a:xfrm>
                  <a:off x="1062641" y="229557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grpSp>
            <p:nvGrpSpPr>
              <p:cNvPr id="111" name="Group 110">
                <a:extLst>
                  <a:ext uri="{FF2B5EF4-FFF2-40B4-BE49-F238E27FC236}">
                    <a16:creationId xmlns:a16="http://schemas.microsoft.com/office/drawing/2014/main" id="{5C12B66A-BEA7-432F-A633-8D9CD3D87F23}"/>
                  </a:ext>
                </a:extLst>
              </p:cNvPr>
              <p:cNvGrpSpPr/>
              <p:nvPr/>
            </p:nvGrpSpPr>
            <p:grpSpPr>
              <a:xfrm>
                <a:off x="846415" y="1643363"/>
                <a:ext cx="272970" cy="263176"/>
                <a:chOff x="846415" y="1643363"/>
                <a:chExt cx="272970" cy="263176"/>
              </a:xfrm>
            </p:grpSpPr>
            <p:cxnSp>
              <p:nvCxnSpPr>
                <p:cNvPr id="141" name="Straight Connector 140">
                  <a:extLst>
                    <a:ext uri="{FF2B5EF4-FFF2-40B4-BE49-F238E27FC236}">
                      <a16:creationId xmlns:a16="http://schemas.microsoft.com/office/drawing/2014/main" id="{A1A174FC-C887-481B-9FFB-3101BD75D389}"/>
                    </a:ext>
                  </a:extLst>
                </p:cNvPr>
                <p:cNvCxnSpPr/>
                <p:nvPr/>
              </p:nvCxnSpPr>
              <p:spPr>
                <a:xfrm>
                  <a:off x="1062641" y="178077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42" name="TextBox 141">
                  <a:extLst>
                    <a:ext uri="{FF2B5EF4-FFF2-40B4-BE49-F238E27FC236}">
                      <a16:creationId xmlns:a16="http://schemas.microsoft.com/office/drawing/2014/main" id="{D8C24F29-1008-44D3-8E13-3AF8A8FBE98A}"/>
                    </a:ext>
                  </a:extLst>
                </p:cNvPr>
                <p:cNvSpPr txBox="1"/>
                <p:nvPr/>
              </p:nvSpPr>
              <p:spPr>
                <a:xfrm>
                  <a:off x="846415" y="1643363"/>
                  <a:ext cx="208348"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25</a:t>
                  </a:r>
                </a:p>
              </p:txBody>
            </p:sp>
          </p:grpSp>
          <p:grpSp>
            <p:nvGrpSpPr>
              <p:cNvPr id="112" name="Group 111">
                <a:extLst>
                  <a:ext uri="{FF2B5EF4-FFF2-40B4-BE49-F238E27FC236}">
                    <a16:creationId xmlns:a16="http://schemas.microsoft.com/office/drawing/2014/main" id="{4DEE0ABA-B985-4286-9CFA-940E21B35E33}"/>
                  </a:ext>
                </a:extLst>
              </p:cNvPr>
              <p:cNvGrpSpPr/>
              <p:nvPr/>
            </p:nvGrpSpPr>
            <p:grpSpPr>
              <a:xfrm>
                <a:off x="912991" y="2516504"/>
                <a:ext cx="206394" cy="263175"/>
                <a:chOff x="912991" y="2675229"/>
                <a:chExt cx="206394" cy="263175"/>
              </a:xfrm>
            </p:grpSpPr>
            <p:cxnSp>
              <p:nvCxnSpPr>
                <p:cNvPr id="139" name="Straight Connector 138">
                  <a:extLst>
                    <a:ext uri="{FF2B5EF4-FFF2-40B4-BE49-F238E27FC236}">
                      <a16:creationId xmlns:a16="http://schemas.microsoft.com/office/drawing/2014/main" id="{7B4680AF-20A3-4139-8645-3189E4D9CA3B}"/>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40" name="TextBox 139">
                  <a:extLst>
                    <a:ext uri="{FF2B5EF4-FFF2-40B4-BE49-F238E27FC236}">
                      <a16:creationId xmlns:a16="http://schemas.microsoft.com/office/drawing/2014/main" id="{A121A0B7-4FB2-4934-A538-0A7B421A59C8}"/>
                    </a:ext>
                  </a:extLst>
                </p:cNvPr>
                <p:cNvSpPr txBox="1"/>
                <p:nvPr/>
              </p:nvSpPr>
              <p:spPr>
                <a:xfrm>
                  <a:off x="912991" y="2675229"/>
                  <a:ext cx="141770"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5</a:t>
                  </a:r>
                </a:p>
              </p:txBody>
            </p:sp>
          </p:grpSp>
          <p:sp>
            <p:nvSpPr>
              <p:cNvPr id="113" name="TextBox 112">
                <a:extLst>
                  <a:ext uri="{FF2B5EF4-FFF2-40B4-BE49-F238E27FC236}">
                    <a16:creationId xmlns:a16="http://schemas.microsoft.com/office/drawing/2014/main" id="{D1D6FDE7-12BD-4A44-918B-A31E15FB7673}"/>
                  </a:ext>
                </a:extLst>
              </p:cNvPr>
              <p:cNvSpPr txBox="1"/>
              <p:nvPr/>
            </p:nvSpPr>
            <p:spPr>
              <a:xfrm>
                <a:off x="762211" y="4028312"/>
                <a:ext cx="292548" cy="383483"/>
              </a:xfrm>
              <a:prstGeom prst="rect">
                <a:avLst/>
              </a:prstGeom>
              <a:noFill/>
            </p:spPr>
            <p:txBody>
              <a:bodyPr wrap="none" lIns="0" rIns="60960" anchor="ctr" anchorCtr="0">
                <a:spAutoFit/>
              </a:bodyPr>
              <a:lstStyle/>
              <a:p>
                <a:pPr marL="0" marR="0" lvl="0" indent="0" algn="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SG</a:t>
                </a:r>
              </a:p>
              <a:p>
                <a:pPr marL="0" marR="0" lvl="0" indent="0" algn="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TPC</a:t>
                </a:r>
              </a:p>
            </p:txBody>
          </p:sp>
          <p:grpSp>
            <p:nvGrpSpPr>
              <p:cNvPr id="114" name="Group 113">
                <a:extLst>
                  <a:ext uri="{FF2B5EF4-FFF2-40B4-BE49-F238E27FC236}">
                    <a16:creationId xmlns:a16="http://schemas.microsoft.com/office/drawing/2014/main" id="{F7CE14F8-A101-41DD-8637-310BDF3EB56D}"/>
                  </a:ext>
                </a:extLst>
              </p:cNvPr>
              <p:cNvGrpSpPr/>
              <p:nvPr/>
            </p:nvGrpSpPr>
            <p:grpSpPr>
              <a:xfrm>
                <a:off x="799418" y="3389643"/>
                <a:ext cx="319967" cy="263176"/>
                <a:chOff x="799418" y="3707095"/>
                <a:chExt cx="319967" cy="263176"/>
              </a:xfrm>
            </p:grpSpPr>
            <p:cxnSp>
              <p:nvCxnSpPr>
                <p:cNvPr id="137" name="Straight Connector 136">
                  <a:extLst>
                    <a:ext uri="{FF2B5EF4-FFF2-40B4-BE49-F238E27FC236}">
                      <a16:creationId xmlns:a16="http://schemas.microsoft.com/office/drawing/2014/main" id="{D04580FC-B36B-4C42-B510-EF1108BC377C}"/>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38" name="TextBox 137">
                  <a:extLst>
                    <a:ext uri="{FF2B5EF4-FFF2-40B4-BE49-F238E27FC236}">
                      <a16:creationId xmlns:a16="http://schemas.microsoft.com/office/drawing/2014/main" id="{3ACC7F40-E6C8-440C-8324-87C641C33EF3}"/>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a:t>
                  </a:r>
                </a:p>
              </p:txBody>
            </p:sp>
          </p:grpSp>
          <p:grpSp>
            <p:nvGrpSpPr>
              <p:cNvPr id="115" name="Group 114">
                <a:extLst>
                  <a:ext uri="{FF2B5EF4-FFF2-40B4-BE49-F238E27FC236}">
                    <a16:creationId xmlns:a16="http://schemas.microsoft.com/office/drawing/2014/main" id="{6EF41E03-8277-4037-B30C-C52DDBA77D1B}"/>
                  </a:ext>
                </a:extLst>
              </p:cNvPr>
              <p:cNvGrpSpPr/>
              <p:nvPr/>
            </p:nvGrpSpPr>
            <p:grpSpPr>
              <a:xfrm>
                <a:off x="846415" y="1861648"/>
                <a:ext cx="272970" cy="263176"/>
                <a:chOff x="846415" y="1643363"/>
                <a:chExt cx="272970" cy="263176"/>
              </a:xfrm>
            </p:grpSpPr>
            <p:cxnSp>
              <p:nvCxnSpPr>
                <p:cNvPr id="135" name="Straight Connector 134">
                  <a:extLst>
                    <a:ext uri="{FF2B5EF4-FFF2-40B4-BE49-F238E27FC236}">
                      <a16:creationId xmlns:a16="http://schemas.microsoft.com/office/drawing/2014/main" id="{15E3E769-72DB-4FC7-A23A-85952A8367DC}"/>
                    </a:ext>
                  </a:extLst>
                </p:cNvPr>
                <p:cNvCxnSpPr/>
                <p:nvPr/>
              </p:nvCxnSpPr>
              <p:spPr>
                <a:xfrm>
                  <a:off x="1062641" y="178077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36" name="TextBox 135">
                  <a:extLst>
                    <a:ext uri="{FF2B5EF4-FFF2-40B4-BE49-F238E27FC236}">
                      <a16:creationId xmlns:a16="http://schemas.microsoft.com/office/drawing/2014/main" id="{51F68A42-F2C8-4E3A-84DD-1D7F70D7ED80}"/>
                    </a:ext>
                  </a:extLst>
                </p:cNvPr>
                <p:cNvSpPr txBox="1"/>
                <p:nvPr/>
              </p:nvSpPr>
              <p:spPr>
                <a:xfrm>
                  <a:off x="846415" y="1643363"/>
                  <a:ext cx="208348"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20</a:t>
                  </a:r>
                </a:p>
              </p:txBody>
            </p:sp>
          </p:grpSp>
          <p:grpSp>
            <p:nvGrpSpPr>
              <p:cNvPr id="116" name="Group 115">
                <a:extLst>
                  <a:ext uri="{FF2B5EF4-FFF2-40B4-BE49-F238E27FC236}">
                    <a16:creationId xmlns:a16="http://schemas.microsoft.com/office/drawing/2014/main" id="{C5986877-7BE4-4653-AE46-35AC2BC8EE63}"/>
                  </a:ext>
                </a:extLst>
              </p:cNvPr>
              <p:cNvGrpSpPr/>
              <p:nvPr/>
            </p:nvGrpSpPr>
            <p:grpSpPr>
              <a:xfrm>
                <a:off x="846413" y="2298218"/>
                <a:ext cx="272972" cy="263176"/>
                <a:chOff x="846413" y="2675228"/>
                <a:chExt cx="272972" cy="263176"/>
              </a:xfrm>
            </p:grpSpPr>
            <p:cxnSp>
              <p:nvCxnSpPr>
                <p:cNvPr id="133" name="Straight Connector 132">
                  <a:extLst>
                    <a:ext uri="{FF2B5EF4-FFF2-40B4-BE49-F238E27FC236}">
                      <a16:creationId xmlns:a16="http://schemas.microsoft.com/office/drawing/2014/main" id="{104BE60B-490B-4831-BED8-B04719121ED1}"/>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34" name="TextBox 133">
                  <a:extLst>
                    <a:ext uri="{FF2B5EF4-FFF2-40B4-BE49-F238E27FC236}">
                      <a16:creationId xmlns:a16="http://schemas.microsoft.com/office/drawing/2014/main" id="{524D82DB-E8C5-42E9-BA4F-F415F5E9EA30}"/>
                    </a:ext>
                  </a:extLst>
                </p:cNvPr>
                <p:cNvSpPr txBox="1"/>
                <p:nvPr/>
              </p:nvSpPr>
              <p:spPr>
                <a:xfrm>
                  <a:off x="846413" y="2675228"/>
                  <a:ext cx="208347"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10</a:t>
                  </a:r>
                </a:p>
              </p:txBody>
            </p:sp>
          </p:grpSp>
          <p:grpSp>
            <p:nvGrpSpPr>
              <p:cNvPr id="117" name="Group 116">
                <a:extLst>
                  <a:ext uri="{FF2B5EF4-FFF2-40B4-BE49-F238E27FC236}">
                    <a16:creationId xmlns:a16="http://schemas.microsoft.com/office/drawing/2014/main" id="{C286DADF-DADD-4044-BD4C-C5DD3E2C8496}"/>
                  </a:ext>
                </a:extLst>
              </p:cNvPr>
              <p:cNvGrpSpPr/>
              <p:nvPr/>
            </p:nvGrpSpPr>
            <p:grpSpPr>
              <a:xfrm>
                <a:off x="912991" y="2734789"/>
                <a:ext cx="206394" cy="263175"/>
                <a:chOff x="912991" y="2675229"/>
                <a:chExt cx="206394" cy="263175"/>
              </a:xfrm>
            </p:grpSpPr>
            <p:cxnSp>
              <p:nvCxnSpPr>
                <p:cNvPr id="131" name="Straight Connector 130">
                  <a:extLst>
                    <a:ext uri="{FF2B5EF4-FFF2-40B4-BE49-F238E27FC236}">
                      <a16:creationId xmlns:a16="http://schemas.microsoft.com/office/drawing/2014/main" id="{3A876250-0CB8-48AD-A1AB-A334572C95F3}"/>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32" name="TextBox 131">
                  <a:extLst>
                    <a:ext uri="{FF2B5EF4-FFF2-40B4-BE49-F238E27FC236}">
                      <a16:creationId xmlns:a16="http://schemas.microsoft.com/office/drawing/2014/main" id="{6F764AC5-0151-4EC7-ACFB-703F97DF3823}"/>
                    </a:ext>
                  </a:extLst>
                </p:cNvPr>
                <p:cNvSpPr txBox="1"/>
                <p:nvPr/>
              </p:nvSpPr>
              <p:spPr>
                <a:xfrm>
                  <a:off x="912991" y="2675229"/>
                  <a:ext cx="141770"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0</a:t>
                  </a:r>
                </a:p>
              </p:txBody>
            </p:sp>
          </p:grpSp>
          <p:grpSp>
            <p:nvGrpSpPr>
              <p:cNvPr id="118" name="Group 117">
                <a:extLst>
                  <a:ext uri="{FF2B5EF4-FFF2-40B4-BE49-F238E27FC236}">
                    <a16:creationId xmlns:a16="http://schemas.microsoft.com/office/drawing/2014/main" id="{628887DA-880E-44AE-9D8C-06E38006F29B}"/>
                  </a:ext>
                </a:extLst>
              </p:cNvPr>
              <p:cNvGrpSpPr/>
              <p:nvPr/>
            </p:nvGrpSpPr>
            <p:grpSpPr>
              <a:xfrm>
                <a:off x="799418" y="3171358"/>
                <a:ext cx="319967" cy="263176"/>
                <a:chOff x="799418" y="3707095"/>
                <a:chExt cx="319967" cy="263176"/>
              </a:xfrm>
            </p:grpSpPr>
            <p:cxnSp>
              <p:nvCxnSpPr>
                <p:cNvPr id="129" name="Straight Connector 128">
                  <a:extLst>
                    <a:ext uri="{FF2B5EF4-FFF2-40B4-BE49-F238E27FC236}">
                      <a16:creationId xmlns:a16="http://schemas.microsoft.com/office/drawing/2014/main" id="{F32A04FB-AD36-4A3D-BCCF-4C5D127AC7F7}"/>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30" name="TextBox 129">
                  <a:extLst>
                    <a:ext uri="{FF2B5EF4-FFF2-40B4-BE49-F238E27FC236}">
                      <a16:creationId xmlns:a16="http://schemas.microsoft.com/office/drawing/2014/main" id="{56F1A86C-D231-4532-AAE6-897FA4EE5F3E}"/>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-10</a:t>
                  </a:r>
                </a:p>
              </p:txBody>
            </p:sp>
          </p:grpSp>
          <p:grpSp>
            <p:nvGrpSpPr>
              <p:cNvPr id="119" name="Group 118">
                <a:extLst>
                  <a:ext uri="{FF2B5EF4-FFF2-40B4-BE49-F238E27FC236}">
                    <a16:creationId xmlns:a16="http://schemas.microsoft.com/office/drawing/2014/main" id="{922A478F-2898-4E6D-B07F-0F0B453506C2}"/>
                  </a:ext>
                </a:extLst>
              </p:cNvPr>
              <p:cNvGrpSpPr/>
              <p:nvPr/>
            </p:nvGrpSpPr>
            <p:grpSpPr>
              <a:xfrm>
                <a:off x="799418" y="3826209"/>
                <a:ext cx="319967" cy="263176"/>
                <a:chOff x="799418" y="3707095"/>
                <a:chExt cx="319967" cy="263176"/>
              </a:xfrm>
            </p:grpSpPr>
            <p:cxnSp>
              <p:nvCxnSpPr>
                <p:cNvPr id="127" name="Straight Connector 126">
                  <a:extLst>
                    <a:ext uri="{FF2B5EF4-FFF2-40B4-BE49-F238E27FC236}">
                      <a16:creationId xmlns:a16="http://schemas.microsoft.com/office/drawing/2014/main" id="{E6516638-30A4-4AB8-9C3B-0E7F1FFB131B}"/>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128" name="TextBox 127">
                  <a:extLst>
                    <a:ext uri="{FF2B5EF4-FFF2-40B4-BE49-F238E27FC236}">
                      <a16:creationId xmlns:a16="http://schemas.microsoft.com/office/drawing/2014/main" id="{2170260F-9284-4960-A036-88BEF76674BA}"/>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-25</a:t>
                  </a:r>
                </a:p>
              </p:txBody>
            </p:sp>
          </p:grpSp>
          <p:sp>
            <p:nvSpPr>
              <p:cNvPr id="120" name="TextBox 119">
                <a:extLst>
                  <a:ext uri="{FF2B5EF4-FFF2-40B4-BE49-F238E27FC236}">
                    <a16:creationId xmlns:a16="http://schemas.microsoft.com/office/drawing/2014/main" id="{A84E8702-7947-4FF8-9AB1-1A7D79FA3669}"/>
                  </a:ext>
                </a:extLst>
              </p:cNvPr>
              <p:cNvSpPr txBox="1"/>
              <p:nvPr/>
            </p:nvSpPr>
            <p:spPr>
              <a:xfrm>
                <a:off x="1150307"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236</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183</a:t>
                </a:r>
              </a:p>
            </p:txBody>
          </p:sp>
          <p:sp>
            <p:nvSpPr>
              <p:cNvPr id="121" name="TextBox 120">
                <a:extLst>
                  <a:ext uri="{FF2B5EF4-FFF2-40B4-BE49-F238E27FC236}">
                    <a16:creationId xmlns:a16="http://schemas.microsoft.com/office/drawing/2014/main" id="{8165DDD2-783C-4A09-99D7-5D3DAE5D4B5C}"/>
                  </a:ext>
                </a:extLst>
              </p:cNvPr>
              <p:cNvSpPr txBox="1"/>
              <p:nvPr/>
            </p:nvSpPr>
            <p:spPr>
              <a:xfrm>
                <a:off x="1812992"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219</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157</a:t>
                </a:r>
              </a:p>
            </p:txBody>
          </p:sp>
          <p:sp>
            <p:nvSpPr>
              <p:cNvPr id="122" name="TextBox 121">
                <a:extLst>
                  <a:ext uri="{FF2B5EF4-FFF2-40B4-BE49-F238E27FC236}">
                    <a16:creationId xmlns:a16="http://schemas.microsoft.com/office/drawing/2014/main" id="{869E6450-0535-40A8-A08B-0FC422486964}"/>
                  </a:ext>
                </a:extLst>
              </p:cNvPr>
              <p:cNvSpPr txBox="1"/>
              <p:nvPr/>
            </p:nvSpPr>
            <p:spPr>
              <a:xfrm>
                <a:off x="2415105"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188</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94</a:t>
                </a:r>
              </a:p>
            </p:txBody>
          </p:sp>
          <p:sp>
            <p:nvSpPr>
              <p:cNvPr id="123" name="TextBox 122">
                <a:extLst>
                  <a:ext uri="{FF2B5EF4-FFF2-40B4-BE49-F238E27FC236}">
                    <a16:creationId xmlns:a16="http://schemas.microsoft.com/office/drawing/2014/main" id="{8941CE18-A0B0-4DD9-A988-43B24E9F8DC8}"/>
                  </a:ext>
                </a:extLst>
              </p:cNvPr>
              <p:cNvSpPr txBox="1"/>
              <p:nvPr/>
            </p:nvSpPr>
            <p:spPr>
              <a:xfrm>
                <a:off x="3008046"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178</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71</a:t>
                </a:r>
              </a:p>
            </p:txBody>
          </p:sp>
          <p:sp>
            <p:nvSpPr>
              <p:cNvPr id="124" name="TextBox 123">
                <a:extLst>
                  <a:ext uri="{FF2B5EF4-FFF2-40B4-BE49-F238E27FC236}">
                    <a16:creationId xmlns:a16="http://schemas.microsoft.com/office/drawing/2014/main" id="{9906EF72-6F42-43D4-91A3-DE803B3845E1}"/>
                  </a:ext>
                </a:extLst>
              </p:cNvPr>
              <p:cNvSpPr txBox="1"/>
              <p:nvPr/>
            </p:nvSpPr>
            <p:spPr>
              <a:xfrm>
                <a:off x="3625614"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145</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48</a:t>
                </a:r>
              </a:p>
            </p:txBody>
          </p:sp>
          <p:sp>
            <p:nvSpPr>
              <p:cNvPr id="125" name="TextBox 124">
                <a:extLst>
                  <a:ext uri="{FF2B5EF4-FFF2-40B4-BE49-F238E27FC236}">
                    <a16:creationId xmlns:a16="http://schemas.microsoft.com/office/drawing/2014/main" id="{DA153016-A265-485E-B545-1C22141AF668}"/>
                  </a:ext>
                </a:extLst>
              </p:cNvPr>
              <p:cNvSpPr txBox="1"/>
              <p:nvPr/>
            </p:nvSpPr>
            <p:spPr>
              <a:xfrm>
                <a:off x="4214944"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143</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36</a:t>
                </a:r>
              </a:p>
            </p:txBody>
          </p:sp>
          <p:sp>
            <p:nvSpPr>
              <p:cNvPr id="126" name="TextBox 125">
                <a:extLst>
                  <a:ext uri="{FF2B5EF4-FFF2-40B4-BE49-F238E27FC236}">
                    <a16:creationId xmlns:a16="http://schemas.microsoft.com/office/drawing/2014/main" id="{8FFE0DBB-430E-4596-A018-1121F175F894}"/>
                  </a:ext>
                </a:extLst>
              </p:cNvPr>
              <p:cNvSpPr txBox="1"/>
              <p:nvPr/>
            </p:nvSpPr>
            <p:spPr>
              <a:xfrm>
                <a:off x="1142764" y="3960238"/>
                <a:ext cx="1104395" cy="135348"/>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Number of Subjects</a:t>
                </a:r>
              </a:p>
            </p:txBody>
          </p:sp>
        </p:grpSp>
        <p:sp>
          <p:nvSpPr>
            <p:cNvPr id="24" name="TextBox 23">
              <a:extLst>
                <a:ext uri="{FF2B5EF4-FFF2-40B4-BE49-F238E27FC236}">
                  <a16:creationId xmlns:a16="http://schemas.microsoft.com/office/drawing/2014/main" id="{E53D4B0A-84ED-40E1-B6B2-654FC0DF36C2}"/>
                </a:ext>
              </a:extLst>
            </p:cNvPr>
            <p:cNvSpPr txBox="1"/>
            <p:nvPr/>
          </p:nvSpPr>
          <p:spPr>
            <a:xfrm>
              <a:off x="2168866" y="2369599"/>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25" name="TextBox 24">
              <a:extLst>
                <a:ext uri="{FF2B5EF4-FFF2-40B4-BE49-F238E27FC236}">
                  <a16:creationId xmlns:a16="http://schemas.microsoft.com/office/drawing/2014/main" id="{13BE1542-F136-495C-B64E-39899F23A4AC}"/>
                </a:ext>
              </a:extLst>
            </p:cNvPr>
            <p:cNvSpPr txBox="1"/>
            <p:nvPr/>
          </p:nvSpPr>
          <p:spPr>
            <a:xfrm>
              <a:off x="3185741" y="2369599"/>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26" name="Freeform: Shape 25">
              <a:extLst>
                <a:ext uri="{FF2B5EF4-FFF2-40B4-BE49-F238E27FC236}">
                  <a16:creationId xmlns:a16="http://schemas.microsoft.com/office/drawing/2014/main" id="{23489E13-2A8C-4D9E-866F-AAE2BFEECBA0}"/>
                </a:ext>
              </a:extLst>
            </p:cNvPr>
            <p:cNvSpPr/>
            <p:nvPr/>
          </p:nvSpPr>
          <p:spPr>
            <a:xfrm>
              <a:off x="4763030" y="2820193"/>
              <a:ext cx="7137" cy="237810"/>
            </a:xfrm>
            <a:custGeom>
              <a:avLst/>
              <a:gdLst>
                <a:gd name="connsiteX0" fmla="*/ 0 w 7137"/>
                <a:gd name="connsiteY0" fmla="*/ 0 h 237810"/>
                <a:gd name="connsiteX1" fmla="*/ 0 w 7137"/>
                <a:gd name="connsiteY1" fmla="*/ 237811 h 237810"/>
              </a:gdLst>
              <a:ahLst/>
              <a:cxnLst>
                <a:cxn ang="0">
                  <a:pos x="connsiteX0" y="connsiteY0"/>
                </a:cxn>
                <a:cxn ang="0">
                  <a:pos x="connsiteX1" y="connsiteY1"/>
                </a:cxn>
              </a:cxnLst>
              <a:rect l="l" t="t" r="r" b="b"/>
              <a:pathLst>
                <a:path w="7137" h="237810">
                  <a:moveTo>
                    <a:pt x="0" y="0"/>
                  </a:moveTo>
                  <a:lnTo>
                    <a:pt x="0" y="237811"/>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7" name="Freeform: Shape 26">
              <a:extLst>
                <a:ext uri="{FF2B5EF4-FFF2-40B4-BE49-F238E27FC236}">
                  <a16:creationId xmlns:a16="http://schemas.microsoft.com/office/drawing/2014/main" id="{BA7FC8CD-B595-43D8-B452-E3ACC70412C4}"/>
                </a:ext>
              </a:extLst>
            </p:cNvPr>
            <p:cNvSpPr/>
            <p:nvPr/>
          </p:nvSpPr>
          <p:spPr>
            <a:xfrm>
              <a:off x="4863675" y="3125730"/>
              <a:ext cx="6424" cy="2308"/>
            </a:xfrm>
            <a:custGeom>
              <a:avLst/>
              <a:gdLst>
                <a:gd name="connsiteX0" fmla="*/ 0 w 6424"/>
                <a:gd name="connsiteY0" fmla="*/ 2309 h 2308"/>
                <a:gd name="connsiteX1" fmla="*/ 6424 w 6424"/>
                <a:gd name="connsiteY1" fmla="*/ 0 h 2308"/>
              </a:gdLst>
              <a:ahLst/>
              <a:cxnLst>
                <a:cxn ang="0">
                  <a:pos x="connsiteX0" y="connsiteY0"/>
                </a:cxn>
                <a:cxn ang="0">
                  <a:pos x="connsiteX1" y="connsiteY1"/>
                </a:cxn>
              </a:cxnLst>
              <a:rect l="l" t="t" r="r" b="b"/>
              <a:pathLst>
                <a:path w="6424" h="2308">
                  <a:moveTo>
                    <a:pt x="0" y="2309"/>
                  </a:moveTo>
                  <a:lnTo>
                    <a:pt x="6424" y="0"/>
                  </a:lnTo>
                </a:path>
              </a:pathLst>
            </a:custGeom>
            <a:ln w="14251" cap="flat">
              <a:solidFill>
                <a:srgbClr val="80808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8" name="Freeform: Shape 27">
              <a:extLst>
                <a:ext uri="{FF2B5EF4-FFF2-40B4-BE49-F238E27FC236}">
                  <a16:creationId xmlns:a16="http://schemas.microsoft.com/office/drawing/2014/main" id="{D3C56850-485A-4F76-BD75-54DBB72A93BA}"/>
                </a:ext>
              </a:extLst>
            </p:cNvPr>
            <p:cNvSpPr/>
            <p:nvPr/>
          </p:nvSpPr>
          <p:spPr>
            <a:xfrm>
              <a:off x="4863675" y="3492066"/>
              <a:ext cx="6424" cy="7696"/>
            </a:xfrm>
            <a:custGeom>
              <a:avLst/>
              <a:gdLst>
                <a:gd name="connsiteX0" fmla="*/ 0 w 6424"/>
                <a:gd name="connsiteY0" fmla="*/ 0 h 7696"/>
                <a:gd name="connsiteX1" fmla="*/ 6424 w 6424"/>
                <a:gd name="connsiteY1" fmla="*/ 0 h 7696"/>
              </a:gdLst>
              <a:ahLst/>
              <a:cxnLst>
                <a:cxn ang="0">
                  <a:pos x="connsiteX0" y="connsiteY0"/>
                </a:cxn>
                <a:cxn ang="0">
                  <a:pos x="connsiteX1" y="connsiteY1"/>
                </a:cxn>
              </a:cxnLst>
              <a:rect l="l" t="t" r="r" b="b"/>
              <a:pathLst>
                <a:path w="6424" h="7696">
                  <a:moveTo>
                    <a:pt x="0" y="0"/>
                  </a:moveTo>
                  <a:lnTo>
                    <a:pt x="6424" y="0"/>
                  </a:lnTo>
                </a:path>
              </a:pathLst>
            </a:custGeom>
            <a:ln w="14251" cap="flat">
              <a:solidFill>
                <a:srgbClr val="80808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9" name="Freeform: Shape 28">
              <a:extLst>
                <a:ext uri="{FF2B5EF4-FFF2-40B4-BE49-F238E27FC236}">
                  <a16:creationId xmlns:a16="http://schemas.microsoft.com/office/drawing/2014/main" id="{E8B1C359-46F2-45FF-827D-FC902D855C1E}"/>
                </a:ext>
              </a:extLst>
            </p:cNvPr>
            <p:cNvSpPr/>
            <p:nvPr/>
          </p:nvSpPr>
          <p:spPr>
            <a:xfrm>
              <a:off x="4863675" y="2758624"/>
              <a:ext cx="6424" cy="769"/>
            </a:xfrm>
            <a:custGeom>
              <a:avLst/>
              <a:gdLst>
                <a:gd name="connsiteX0" fmla="*/ 0 w 6424"/>
                <a:gd name="connsiteY0" fmla="*/ 0 h 769"/>
                <a:gd name="connsiteX1" fmla="*/ 6424 w 6424"/>
                <a:gd name="connsiteY1" fmla="*/ 770 h 769"/>
              </a:gdLst>
              <a:ahLst/>
              <a:cxnLst>
                <a:cxn ang="0">
                  <a:pos x="connsiteX0" y="connsiteY0"/>
                </a:cxn>
                <a:cxn ang="0">
                  <a:pos x="connsiteX1" y="connsiteY1"/>
                </a:cxn>
              </a:cxnLst>
              <a:rect l="l" t="t" r="r" b="b"/>
              <a:pathLst>
                <a:path w="6424" h="769">
                  <a:moveTo>
                    <a:pt x="0" y="0"/>
                  </a:moveTo>
                  <a:lnTo>
                    <a:pt x="6424" y="770"/>
                  </a:lnTo>
                </a:path>
              </a:pathLst>
            </a:custGeom>
            <a:ln w="14251" cap="flat">
              <a:solidFill>
                <a:srgbClr val="808080"/>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30" name="Freeform: Shape 29">
              <a:extLst>
                <a:ext uri="{FF2B5EF4-FFF2-40B4-BE49-F238E27FC236}">
                  <a16:creationId xmlns:a16="http://schemas.microsoft.com/office/drawing/2014/main" id="{2771B41D-D7BA-4631-BDCE-A46D514D4986}"/>
                </a:ext>
              </a:extLst>
            </p:cNvPr>
            <p:cNvSpPr/>
            <p:nvPr/>
          </p:nvSpPr>
          <p:spPr>
            <a:xfrm>
              <a:off x="3729460" y="2929478"/>
              <a:ext cx="7137" cy="136221"/>
            </a:xfrm>
            <a:custGeom>
              <a:avLst/>
              <a:gdLst>
                <a:gd name="connsiteX0" fmla="*/ 0 w 7137"/>
                <a:gd name="connsiteY0" fmla="*/ 136222 h 136221"/>
                <a:gd name="connsiteX1" fmla="*/ 0 w 7137"/>
                <a:gd name="connsiteY1" fmla="*/ 0 h 136221"/>
              </a:gdLst>
              <a:ahLst/>
              <a:cxnLst>
                <a:cxn ang="0">
                  <a:pos x="connsiteX0" y="connsiteY0"/>
                </a:cxn>
                <a:cxn ang="0">
                  <a:pos x="connsiteX1" y="connsiteY1"/>
                </a:cxn>
              </a:cxnLst>
              <a:rect l="l" t="t" r="r" b="b"/>
              <a:pathLst>
                <a:path w="7137" h="136221">
                  <a:moveTo>
                    <a:pt x="0" y="136222"/>
                  </a:moveTo>
                  <a:lnTo>
                    <a:pt x="0"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31" name="Freeform: Shape 30">
              <a:extLst>
                <a:ext uri="{FF2B5EF4-FFF2-40B4-BE49-F238E27FC236}">
                  <a16:creationId xmlns:a16="http://schemas.microsoft.com/office/drawing/2014/main" id="{F14611BB-7F84-43B2-8605-60F48A866CC5}"/>
                </a:ext>
              </a:extLst>
            </p:cNvPr>
            <p:cNvSpPr/>
            <p:nvPr/>
          </p:nvSpPr>
          <p:spPr>
            <a:xfrm>
              <a:off x="4238394" y="2992587"/>
              <a:ext cx="7137" cy="143917"/>
            </a:xfrm>
            <a:custGeom>
              <a:avLst/>
              <a:gdLst>
                <a:gd name="connsiteX0" fmla="*/ 0 w 7137"/>
                <a:gd name="connsiteY0" fmla="*/ 143918 h 143917"/>
                <a:gd name="connsiteX1" fmla="*/ 0 w 7137"/>
                <a:gd name="connsiteY1" fmla="*/ 0 h 143917"/>
              </a:gdLst>
              <a:ahLst/>
              <a:cxnLst>
                <a:cxn ang="0">
                  <a:pos x="connsiteX0" y="connsiteY0"/>
                </a:cxn>
                <a:cxn ang="0">
                  <a:pos x="connsiteX1" y="connsiteY1"/>
                </a:cxn>
              </a:cxnLst>
              <a:rect l="l" t="t" r="r" b="b"/>
              <a:pathLst>
                <a:path w="7137" h="143917">
                  <a:moveTo>
                    <a:pt x="0" y="143918"/>
                  </a:moveTo>
                  <a:lnTo>
                    <a:pt x="0"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32" name="Freeform: Shape 31">
              <a:extLst>
                <a:ext uri="{FF2B5EF4-FFF2-40B4-BE49-F238E27FC236}">
                  <a16:creationId xmlns:a16="http://schemas.microsoft.com/office/drawing/2014/main" id="{2F0CCE6E-2D6C-4701-8AB2-09254A876468}"/>
                </a:ext>
              </a:extLst>
            </p:cNvPr>
            <p:cNvSpPr/>
            <p:nvPr/>
          </p:nvSpPr>
          <p:spPr>
            <a:xfrm>
              <a:off x="4747327" y="2921782"/>
              <a:ext cx="7137" cy="149305"/>
            </a:xfrm>
            <a:custGeom>
              <a:avLst/>
              <a:gdLst>
                <a:gd name="connsiteX0" fmla="*/ 0 w 7137"/>
                <a:gd name="connsiteY0" fmla="*/ 149305 h 149305"/>
                <a:gd name="connsiteX1" fmla="*/ 0 w 7137"/>
                <a:gd name="connsiteY1" fmla="*/ 0 h 149305"/>
              </a:gdLst>
              <a:ahLst/>
              <a:cxnLst>
                <a:cxn ang="0">
                  <a:pos x="connsiteX0" y="connsiteY0"/>
                </a:cxn>
                <a:cxn ang="0">
                  <a:pos x="connsiteX1" y="connsiteY1"/>
                </a:cxn>
              </a:cxnLst>
              <a:rect l="l" t="t" r="r" b="b"/>
              <a:pathLst>
                <a:path w="7137" h="149305">
                  <a:moveTo>
                    <a:pt x="0" y="149305"/>
                  </a:moveTo>
                  <a:lnTo>
                    <a:pt x="0"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33" name="Freeform: Shape 32">
              <a:extLst>
                <a:ext uri="{FF2B5EF4-FFF2-40B4-BE49-F238E27FC236}">
                  <a16:creationId xmlns:a16="http://schemas.microsoft.com/office/drawing/2014/main" id="{6B05628E-D49E-4454-99CD-F286E9CE5418}"/>
                </a:ext>
              </a:extLst>
            </p:cNvPr>
            <p:cNvSpPr/>
            <p:nvPr/>
          </p:nvSpPr>
          <p:spPr>
            <a:xfrm>
              <a:off x="2216937" y="2727839"/>
              <a:ext cx="7137" cy="136991"/>
            </a:xfrm>
            <a:custGeom>
              <a:avLst/>
              <a:gdLst>
                <a:gd name="connsiteX0" fmla="*/ 0 w 7137"/>
                <a:gd name="connsiteY0" fmla="*/ 136991 h 136991"/>
                <a:gd name="connsiteX1" fmla="*/ 0 w 7137"/>
                <a:gd name="connsiteY1" fmla="*/ 0 h 136991"/>
              </a:gdLst>
              <a:ahLst/>
              <a:cxnLst>
                <a:cxn ang="0">
                  <a:pos x="connsiteX0" y="connsiteY0"/>
                </a:cxn>
                <a:cxn ang="0">
                  <a:pos x="connsiteX1" y="connsiteY1"/>
                </a:cxn>
              </a:cxnLst>
              <a:rect l="l" t="t" r="r" b="b"/>
              <a:pathLst>
                <a:path w="7137" h="136991">
                  <a:moveTo>
                    <a:pt x="0" y="136991"/>
                  </a:moveTo>
                  <a:lnTo>
                    <a:pt x="0"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34" name="Freeform: Shape 33">
              <a:extLst>
                <a:ext uri="{FF2B5EF4-FFF2-40B4-BE49-F238E27FC236}">
                  <a16:creationId xmlns:a16="http://schemas.microsoft.com/office/drawing/2014/main" id="{CCA4BE07-6462-424A-A6C4-483781E01A06}"/>
                </a:ext>
              </a:extLst>
            </p:cNvPr>
            <p:cNvSpPr/>
            <p:nvPr/>
          </p:nvSpPr>
          <p:spPr>
            <a:xfrm>
              <a:off x="2726584" y="2650878"/>
              <a:ext cx="7137" cy="144687"/>
            </a:xfrm>
            <a:custGeom>
              <a:avLst/>
              <a:gdLst>
                <a:gd name="connsiteX0" fmla="*/ 0 w 7137"/>
                <a:gd name="connsiteY0" fmla="*/ 144687 h 144687"/>
                <a:gd name="connsiteX1" fmla="*/ 0 w 7137"/>
                <a:gd name="connsiteY1" fmla="*/ 0 h 144687"/>
              </a:gdLst>
              <a:ahLst/>
              <a:cxnLst>
                <a:cxn ang="0">
                  <a:pos x="connsiteX0" y="connsiteY0"/>
                </a:cxn>
                <a:cxn ang="0">
                  <a:pos x="connsiteX1" y="connsiteY1"/>
                </a:cxn>
              </a:cxnLst>
              <a:rect l="l" t="t" r="r" b="b"/>
              <a:pathLst>
                <a:path w="7137" h="144687">
                  <a:moveTo>
                    <a:pt x="0" y="144687"/>
                  </a:moveTo>
                  <a:lnTo>
                    <a:pt x="0"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35" name="Freeform: Shape 34">
              <a:extLst>
                <a:ext uri="{FF2B5EF4-FFF2-40B4-BE49-F238E27FC236}">
                  <a16:creationId xmlns:a16="http://schemas.microsoft.com/office/drawing/2014/main" id="{E83129B6-D59D-43DB-8144-5792487F2566}"/>
                </a:ext>
              </a:extLst>
            </p:cNvPr>
            <p:cNvSpPr/>
            <p:nvPr/>
          </p:nvSpPr>
          <p:spPr>
            <a:xfrm>
              <a:off x="3235517" y="2695516"/>
              <a:ext cx="7137" cy="163158"/>
            </a:xfrm>
            <a:custGeom>
              <a:avLst/>
              <a:gdLst>
                <a:gd name="connsiteX0" fmla="*/ 0 w 7137"/>
                <a:gd name="connsiteY0" fmla="*/ 163158 h 163158"/>
                <a:gd name="connsiteX1" fmla="*/ 0 w 7137"/>
                <a:gd name="connsiteY1" fmla="*/ 0 h 163158"/>
              </a:gdLst>
              <a:ahLst/>
              <a:cxnLst>
                <a:cxn ang="0">
                  <a:pos x="connsiteX0" y="connsiteY0"/>
                </a:cxn>
                <a:cxn ang="0">
                  <a:pos x="connsiteX1" y="connsiteY1"/>
                </a:cxn>
              </a:cxnLst>
              <a:rect l="l" t="t" r="r" b="b"/>
              <a:pathLst>
                <a:path w="7137" h="163158">
                  <a:moveTo>
                    <a:pt x="0" y="163158"/>
                  </a:moveTo>
                  <a:lnTo>
                    <a:pt x="0"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36" name="Freeform: Shape 35">
              <a:extLst>
                <a:ext uri="{FF2B5EF4-FFF2-40B4-BE49-F238E27FC236}">
                  <a16:creationId xmlns:a16="http://schemas.microsoft.com/office/drawing/2014/main" id="{4F1E3F7D-FF4C-4555-A901-0ECB9810422E}"/>
                </a:ext>
              </a:extLst>
            </p:cNvPr>
            <p:cNvSpPr/>
            <p:nvPr/>
          </p:nvSpPr>
          <p:spPr>
            <a:xfrm>
              <a:off x="3744450" y="2702442"/>
              <a:ext cx="7137" cy="179320"/>
            </a:xfrm>
            <a:custGeom>
              <a:avLst/>
              <a:gdLst>
                <a:gd name="connsiteX0" fmla="*/ 0 w 7137"/>
                <a:gd name="connsiteY0" fmla="*/ 179320 h 179320"/>
                <a:gd name="connsiteX1" fmla="*/ 0 w 7137"/>
                <a:gd name="connsiteY1" fmla="*/ 0 h 179320"/>
              </a:gdLst>
              <a:ahLst/>
              <a:cxnLst>
                <a:cxn ang="0">
                  <a:pos x="connsiteX0" y="connsiteY0"/>
                </a:cxn>
                <a:cxn ang="0">
                  <a:pos x="connsiteX1" y="connsiteY1"/>
                </a:cxn>
              </a:cxnLst>
              <a:rect l="l" t="t" r="r" b="b"/>
              <a:pathLst>
                <a:path w="7137" h="179320">
                  <a:moveTo>
                    <a:pt x="0" y="179320"/>
                  </a:moveTo>
                  <a:lnTo>
                    <a:pt x="0"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37" name="Freeform: Shape 36">
              <a:extLst>
                <a:ext uri="{FF2B5EF4-FFF2-40B4-BE49-F238E27FC236}">
                  <a16:creationId xmlns:a16="http://schemas.microsoft.com/office/drawing/2014/main" id="{450363D3-2D42-4445-B2B4-87C766F55D5B}"/>
                </a:ext>
              </a:extLst>
            </p:cNvPr>
            <p:cNvSpPr/>
            <p:nvPr/>
          </p:nvSpPr>
          <p:spPr>
            <a:xfrm>
              <a:off x="4253383" y="2760933"/>
              <a:ext cx="7137" cy="204717"/>
            </a:xfrm>
            <a:custGeom>
              <a:avLst/>
              <a:gdLst>
                <a:gd name="connsiteX0" fmla="*/ 0 w 7137"/>
                <a:gd name="connsiteY0" fmla="*/ 204717 h 204717"/>
                <a:gd name="connsiteX1" fmla="*/ 0 w 7137"/>
                <a:gd name="connsiteY1" fmla="*/ 0 h 204717"/>
              </a:gdLst>
              <a:ahLst/>
              <a:cxnLst>
                <a:cxn ang="0">
                  <a:pos x="connsiteX0" y="connsiteY0"/>
                </a:cxn>
                <a:cxn ang="0">
                  <a:pos x="connsiteX1" y="connsiteY1"/>
                </a:cxn>
              </a:cxnLst>
              <a:rect l="l" t="t" r="r" b="b"/>
              <a:pathLst>
                <a:path w="7137" h="204717">
                  <a:moveTo>
                    <a:pt x="0" y="204717"/>
                  </a:moveTo>
                  <a:lnTo>
                    <a:pt x="0"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38" name="Freeform: Shape 37">
              <a:extLst>
                <a:ext uri="{FF2B5EF4-FFF2-40B4-BE49-F238E27FC236}">
                  <a16:creationId xmlns:a16="http://schemas.microsoft.com/office/drawing/2014/main" id="{A3CF245C-C21D-4EE2-9A8C-9198A2A388AB}"/>
                </a:ext>
              </a:extLst>
            </p:cNvPr>
            <p:cNvSpPr/>
            <p:nvPr/>
          </p:nvSpPr>
          <p:spPr>
            <a:xfrm>
              <a:off x="4763030" y="2583152"/>
              <a:ext cx="7137" cy="237041"/>
            </a:xfrm>
            <a:custGeom>
              <a:avLst/>
              <a:gdLst>
                <a:gd name="connsiteX0" fmla="*/ 0 w 7137"/>
                <a:gd name="connsiteY0" fmla="*/ 237041 h 237041"/>
                <a:gd name="connsiteX1" fmla="*/ 0 w 7137"/>
                <a:gd name="connsiteY1" fmla="*/ 0 h 237041"/>
              </a:gdLst>
              <a:ahLst/>
              <a:cxnLst>
                <a:cxn ang="0">
                  <a:pos x="connsiteX0" y="connsiteY0"/>
                </a:cxn>
                <a:cxn ang="0">
                  <a:pos x="connsiteX1" y="connsiteY1"/>
                </a:cxn>
              </a:cxnLst>
              <a:rect l="l" t="t" r="r" b="b"/>
              <a:pathLst>
                <a:path w="7137" h="237041">
                  <a:moveTo>
                    <a:pt x="0" y="237041"/>
                  </a:moveTo>
                  <a:lnTo>
                    <a:pt x="0"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39" name="Freeform: Shape 38">
              <a:extLst>
                <a:ext uri="{FF2B5EF4-FFF2-40B4-BE49-F238E27FC236}">
                  <a16:creationId xmlns:a16="http://schemas.microsoft.com/office/drawing/2014/main" id="{ABBCEF77-5D28-4185-A0DF-3E85E70734F4}"/>
                </a:ext>
              </a:extLst>
            </p:cNvPr>
            <p:cNvSpPr/>
            <p:nvPr/>
          </p:nvSpPr>
          <p:spPr>
            <a:xfrm>
              <a:off x="4720917" y="2921782"/>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0" name="Freeform: Shape 39">
              <a:extLst>
                <a:ext uri="{FF2B5EF4-FFF2-40B4-BE49-F238E27FC236}">
                  <a16:creationId xmlns:a16="http://schemas.microsoft.com/office/drawing/2014/main" id="{9F7622AB-CB8A-4FEF-B622-FEF831F63671}"/>
                </a:ext>
              </a:extLst>
            </p:cNvPr>
            <p:cNvSpPr/>
            <p:nvPr/>
          </p:nvSpPr>
          <p:spPr>
            <a:xfrm>
              <a:off x="2190527" y="2727839"/>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1" name="Freeform: Shape 40">
              <a:extLst>
                <a:ext uri="{FF2B5EF4-FFF2-40B4-BE49-F238E27FC236}">
                  <a16:creationId xmlns:a16="http://schemas.microsoft.com/office/drawing/2014/main" id="{B7AC9512-EA68-47FD-8275-E13E67265677}"/>
                </a:ext>
              </a:extLst>
            </p:cNvPr>
            <p:cNvSpPr/>
            <p:nvPr/>
          </p:nvSpPr>
          <p:spPr>
            <a:xfrm>
              <a:off x="2699460" y="2650878"/>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2" name="Freeform: Shape 41">
              <a:extLst>
                <a:ext uri="{FF2B5EF4-FFF2-40B4-BE49-F238E27FC236}">
                  <a16:creationId xmlns:a16="http://schemas.microsoft.com/office/drawing/2014/main" id="{BC87FED8-70BC-463C-9DC0-556113F34DA9}"/>
                </a:ext>
              </a:extLst>
            </p:cNvPr>
            <p:cNvSpPr/>
            <p:nvPr/>
          </p:nvSpPr>
          <p:spPr>
            <a:xfrm>
              <a:off x="3208393" y="2695516"/>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3" name="Freeform: Shape 42">
              <a:extLst>
                <a:ext uri="{FF2B5EF4-FFF2-40B4-BE49-F238E27FC236}">
                  <a16:creationId xmlns:a16="http://schemas.microsoft.com/office/drawing/2014/main" id="{DADAA06E-128F-42FE-A261-6FA47ABCBC83}"/>
                </a:ext>
              </a:extLst>
            </p:cNvPr>
            <p:cNvSpPr/>
            <p:nvPr/>
          </p:nvSpPr>
          <p:spPr>
            <a:xfrm>
              <a:off x="3718040" y="2702442"/>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4" name="Freeform: Shape 43">
              <a:extLst>
                <a:ext uri="{FF2B5EF4-FFF2-40B4-BE49-F238E27FC236}">
                  <a16:creationId xmlns:a16="http://schemas.microsoft.com/office/drawing/2014/main" id="{A6D38DF0-8F85-4D8A-98DF-2579AACC308C}"/>
                </a:ext>
              </a:extLst>
            </p:cNvPr>
            <p:cNvSpPr/>
            <p:nvPr/>
          </p:nvSpPr>
          <p:spPr>
            <a:xfrm>
              <a:off x="4226973" y="2760933"/>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solidFill>
              <a:schemeClr val="tx1"/>
            </a:solidFill>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5" name="Freeform: Shape 44">
              <a:extLst>
                <a:ext uri="{FF2B5EF4-FFF2-40B4-BE49-F238E27FC236}">
                  <a16:creationId xmlns:a16="http://schemas.microsoft.com/office/drawing/2014/main" id="{13624F0C-E1EC-42B7-A582-6D2D334BEF42}"/>
                </a:ext>
              </a:extLst>
            </p:cNvPr>
            <p:cNvSpPr/>
            <p:nvPr/>
          </p:nvSpPr>
          <p:spPr>
            <a:xfrm>
              <a:off x="4735906" y="2583152"/>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6" name="Freeform: Shape 45">
              <a:extLst>
                <a:ext uri="{FF2B5EF4-FFF2-40B4-BE49-F238E27FC236}">
                  <a16:creationId xmlns:a16="http://schemas.microsoft.com/office/drawing/2014/main" id="{2EF9E4D8-E6FD-4183-8097-3DA72AB00F69}"/>
                </a:ext>
              </a:extLst>
            </p:cNvPr>
            <p:cNvSpPr/>
            <p:nvPr/>
          </p:nvSpPr>
          <p:spPr>
            <a:xfrm>
              <a:off x="2201947" y="3053386"/>
              <a:ext cx="7137" cy="116211"/>
            </a:xfrm>
            <a:custGeom>
              <a:avLst/>
              <a:gdLst>
                <a:gd name="connsiteX0" fmla="*/ 0 w 7137"/>
                <a:gd name="connsiteY0" fmla="*/ 0 h 116211"/>
                <a:gd name="connsiteX1" fmla="*/ 0 w 7137"/>
                <a:gd name="connsiteY1" fmla="*/ 116212 h 116211"/>
              </a:gdLst>
              <a:ahLst/>
              <a:cxnLst>
                <a:cxn ang="0">
                  <a:pos x="connsiteX0" y="connsiteY0"/>
                </a:cxn>
                <a:cxn ang="0">
                  <a:pos x="connsiteX1" y="connsiteY1"/>
                </a:cxn>
              </a:cxnLst>
              <a:rect l="l" t="t" r="r" b="b"/>
              <a:pathLst>
                <a:path w="7137" h="116211">
                  <a:moveTo>
                    <a:pt x="0" y="0"/>
                  </a:moveTo>
                  <a:lnTo>
                    <a:pt x="0" y="116212"/>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7" name="Freeform: Shape 46">
              <a:extLst>
                <a:ext uri="{FF2B5EF4-FFF2-40B4-BE49-F238E27FC236}">
                  <a16:creationId xmlns:a16="http://schemas.microsoft.com/office/drawing/2014/main" id="{514609E3-2526-4217-B24C-57F3DD775240}"/>
                </a:ext>
              </a:extLst>
            </p:cNvPr>
            <p:cNvSpPr/>
            <p:nvPr/>
          </p:nvSpPr>
          <p:spPr>
            <a:xfrm>
              <a:off x="3219814" y="3098024"/>
              <a:ext cx="7137" cy="134682"/>
            </a:xfrm>
            <a:custGeom>
              <a:avLst/>
              <a:gdLst>
                <a:gd name="connsiteX0" fmla="*/ 0 w 7137"/>
                <a:gd name="connsiteY0" fmla="*/ 0 h 134682"/>
                <a:gd name="connsiteX1" fmla="*/ 0 w 7137"/>
                <a:gd name="connsiteY1" fmla="*/ 134683 h 134682"/>
              </a:gdLst>
              <a:ahLst/>
              <a:cxnLst>
                <a:cxn ang="0">
                  <a:pos x="connsiteX0" y="connsiteY0"/>
                </a:cxn>
                <a:cxn ang="0">
                  <a:pos x="connsiteX1" y="connsiteY1"/>
                </a:cxn>
              </a:cxnLst>
              <a:rect l="l" t="t" r="r" b="b"/>
              <a:pathLst>
                <a:path w="7137" h="134682">
                  <a:moveTo>
                    <a:pt x="0" y="0"/>
                  </a:moveTo>
                  <a:lnTo>
                    <a:pt x="0" y="134683"/>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8" name="Freeform: Shape 47">
              <a:extLst>
                <a:ext uri="{FF2B5EF4-FFF2-40B4-BE49-F238E27FC236}">
                  <a16:creationId xmlns:a16="http://schemas.microsoft.com/office/drawing/2014/main" id="{C943D54D-FB49-461F-A607-4A2A07387928}"/>
                </a:ext>
              </a:extLst>
            </p:cNvPr>
            <p:cNvSpPr/>
            <p:nvPr/>
          </p:nvSpPr>
          <p:spPr>
            <a:xfrm>
              <a:off x="4747327" y="3071087"/>
              <a:ext cx="7137" cy="150074"/>
            </a:xfrm>
            <a:custGeom>
              <a:avLst/>
              <a:gdLst>
                <a:gd name="connsiteX0" fmla="*/ 0 w 7137"/>
                <a:gd name="connsiteY0" fmla="*/ 0 h 150074"/>
                <a:gd name="connsiteX1" fmla="*/ 0 w 7137"/>
                <a:gd name="connsiteY1" fmla="*/ 150075 h 150074"/>
              </a:gdLst>
              <a:ahLst/>
              <a:cxnLst>
                <a:cxn ang="0">
                  <a:pos x="connsiteX0" y="connsiteY0"/>
                </a:cxn>
                <a:cxn ang="0">
                  <a:pos x="connsiteX1" y="connsiteY1"/>
                </a:cxn>
              </a:cxnLst>
              <a:rect l="l" t="t" r="r" b="b"/>
              <a:pathLst>
                <a:path w="7137" h="150074">
                  <a:moveTo>
                    <a:pt x="0" y="0"/>
                  </a:moveTo>
                  <a:lnTo>
                    <a:pt x="0" y="150075"/>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49" name="Freeform: Shape 48">
              <a:extLst>
                <a:ext uri="{FF2B5EF4-FFF2-40B4-BE49-F238E27FC236}">
                  <a16:creationId xmlns:a16="http://schemas.microsoft.com/office/drawing/2014/main" id="{1320165C-FBB6-4D36-AE88-8B690824F3F0}"/>
                </a:ext>
              </a:extLst>
            </p:cNvPr>
            <p:cNvSpPr/>
            <p:nvPr/>
          </p:nvSpPr>
          <p:spPr>
            <a:xfrm>
              <a:off x="2216937" y="2864831"/>
              <a:ext cx="7137" cy="136221"/>
            </a:xfrm>
            <a:custGeom>
              <a:avLst/>
              <a:gdLst>
                <a:gd name="connsiteX0" fmla="*/ 0 w 7137"/>
                <a:gd name="connsiteY0" fmla="*/ 0 h 136221"/>
                <a:gd name="connsiteX1" fmla="*/ 0 w 7137"/>
                <a:gd name="connsiteY1" fmla="*/ 136222 h 136221"/>
              </a:gdLst>
              <a:ahLst/>
              <a:cxnLst>
                <a:cxn ang="0">
                  <a:pos x="connsiteX0" y="connsiteY0"/>
                </a:cxn>
                <a:cxn ang="0">
                  <a:pos x="connsiteX1" y="connsiteY1"/>
                </a:cxn>
              </a:cxnLst>
              <a:rect l="l" t="t" r="r" b="b"/>
              <a:pathLst>
                <a:path w="7137" h="136221">
                  <a:moveTo>
                    <a:pt x="0" y="0"/>
                  </a:moveTo>
                  <a:lnTo>
                    <a:pt x="0" y="136222"/>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0" name="Freeform: Shape 49">
              <a:extLst>
                <a:ext uri="{FF2B5EF4-FFF2-40B4-BE49-F238E27FC236}">
                  <a16:creationId xmlns:a16="http://schemas.microsoft.com/office/drawing/2014/main" id="{CD9824C3-BCD7-4A09-B486-4BC41CB69311}"/>
                </a:ext>
              </a:extLst>
            </p:cNvPr>
            <p:cNvSpPr/>
            <p:nvPr/>
          </p:nvSpPr>
          <p:spPr>
            <a:xfrm>
              <a:off x="2726584" y="2795566"/>
              <a:ext cx="7137" cy="143917"/>
            </a:xfrm>
            <a:custGeom>
              <a:avLst/>
              <a:gdLst>
                <a:gd name="connsiteX0" fmla="*/ 0 w 7137"/>
                <a:gd name="connsiteY0" fmla="*/ 0 h 143917"/>
                <a:gd name="connsiteX1" fmla="*/ 0 w 7137"/>
                <a:gd name="connsiteY1" fmla="*/ 143918 h 143917"/>
              </a:gdLst>
              <a:ahLst/>
              <a:cxnLst>
                <a:cxn ang="0">
                  <a:pos x="connsiteX0" y="connsiteY0"/>
                </a:cxn>
                <a:cxn ang="0">
                  <a:pos x="connsiteX1" y="connsiteY1"/>
                </a:cxn>
              </a:cxnLst>
              <a:rect l="l" t="t" r="r" b="b"/>
              <a:pathLst>
                <a:path w="7137" h="143917">
                  <a:moveTo>
                    <a:pt x="0" y="0"/>
                  </a:moveTo>
                  <a:lnTo>
                    <a:pt x="0" y="143918"/>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1" name="Freeform: Shape 50">
              <a:extLst>
                <a:ext uri="{FF2B5EF4-FFF2-40B4-BE49-F238E27FC236}">
                  <a16:creationId xmlns:a16="http://schemas.microsoft.com/office/drawing/2014/main" id="{E8462EAC-7536-4F63-AD41-6B5146C220E4}"/>
                </a:ext>
              </a:extLst>
            </p:cNvPr>
            <p:cNvSpPr/>
            <p:nvPr/>
          </p:nvSpPr>
          <p:spPr>
            <a:xfrm>
              <a:off x="3235517" y="2858674"/>
              <a:ext cx="7137" cy="163927"/>
            </a:xfrm>
            <a:custGeom>
              <a:avLst/>
              <a:gdLst>
                <a:gd name="connsiteX0" fmla="*/ 0 w 7137"/>
                <a:gd name="connsiteY0" fmla="*/ 0 h 163927"/>
                <a:gd name="connsiteX1" fmla="*/ 0 w 7137"/>
                <a:gd name="connsiteY1" fmla="*/ 163928 h 163927"/>
              </a:gdLst>
              <a:ahLst/>
              <a:cxnLst>
                <a:cxn ang="0">
                  <a:pos x="connsiteX0" y="connsiteY0"/>
                </a:cxn>
                <a:cxn ang="0">
                  <a:pos x="connsiteX1" y="connsiteY1"/>
                </a:cxn>
              </a:cxnLst>
              <a:rect l="l" t="t" r="r" b="b"/>
              <a:pathLst>
                <a:path w="7137" h="163927">
                  <a:moveTo>
                    <a:pt x="0" y="0"/>
                  </a:moveTo>
                  <a:lnTo>
                    <a:pt x="0" y="163928"/>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2" name="Freeform: Shape 51">
              <a:extLst>
                <a:ext uri="{FF2B5EF4-FFF2-40B4-BE49-F238E27FC236}">
                  <a16:creationId xmlns:a16="http://schemas.microsoft.com/office/drawing/2014/main" id="{854B2058-F959-4A0E-A1D3-CEAD5A5C4061}"/>
                </a:ext>
              </a:extLst>
            </p:cNvPr>
            <p:cNvSpPr/>
            <p:nvPr/>
          </p:nvSpPr>
          <p:spPr>
            <a:xfrm>
              <a:off x="3744450" y="2881762"/>
              <a:ext cx="7137" cy="179320"/>
            </a:xfrm>
            <a:custGeom>
              <a:avLst/>
              <a:gdLst>
                <a:gd name="connsiteX0" fmla="*/ 0 w 7137"/>
                <a:gd name="connsiteY0" fmla="*/ 0 h 179320"/>
                <a:gd name="connsiteX1" fmla="*/ 0 w 7137"/>
                <a:gd name="connsiteY1" fmla="*/ 179320 h 179320"/>
              </a:gdLst>
              <a:ahLst/>
              <a:cxnLst>
                <a:cxn ang="0">
                  <a:pos x="connsiteX0" y="connsiteY0"/>
                </a:cxn>
                <a:cxn ang="0">
                  <a:pos x="connsiteX1" y="connsiteY1"/>
                </a:cxn>
              </a:cxnLst>
              <a:rect l="l" t="t" r="r" b="b"/>
              <a:pathLst>
                <a:path w="7137" h="179320">
                  <a:moveTo>
                    <a:pt x="0" y="0"/>
                  </a:moveTo>
                  <a:lnTo>
                    <a:pt x="0" y="17932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3" name="Freeform: Shape 52">
              <a:extLst>
                <a:ext uri="{FF2B5EF4-FFF2-40B4-BE49-F238E27FC236}">
                  <a16:creationId xmlns:a16="http://schemas.microsoft.com/office/drawing/2014/main" id="{69FF0E7E-ABD6-4ED6-AD5E-01FFFA74CFF2}"/>
                </a:ext>
              </a:extLst>
            </p:cNvPr>
            <p:cNvSpPr/>
            <p:nvPr/>
          </p:nvSpPr>
          <p:spPr>
            <a:xfrm>
              <a:off x="4253383" y="2965650"/>
              <a:ext cx="7137" cy="205487"/>
            </a:xfrm>
            <a:custGeom>
              <a:avLst/>
              <a:gdLst>
                <a:gd name="connsiteX0" fmla="*/ 0 w 7137"/>
                <a:gd name="connsiteY0" fmla="*/ 0 h 205487"/>
                <a:gd name="connsiteX1" fmla="*/ 0 w 7137"/>
                <a:gd name="connsiteY1" fmla="*/ 205487 h 205487"/>
              </a:gdLst>
              <a:ahLst/>
              <a:cxnLst>
                <a:cxn ang="0">
                  <a:pos x="connsiteX0" y="connsiteY0"/>
                </a:cxn>
                <a:cxn ang="0">
                  <a:pos x="connsiteX1" y="connsiteY1"/>
                </a:cxn>
              </a:cxnLst>
              <a:rect l="l" t="t" r="r" b="b"/>
              <a:pathLst>
                <a:path w="7137" h="205487">
                  <a:moveTo>
                    <a:pt x="0" y="0"/>
                  </a:moveTo>
                  <a:lnTo>
                    <a:pt x="0" y="205487"/>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4" name="Freeform: Shape 53">
              <a:extLst>
                <a:ext uri="{FF2B5EF4-FFF2-40B4-BE49-F238E27FC236}">
                  <a16:creationId xmlns:a16="http://schemas.microsoft.com/office/drawing/2014/main" id="{68F2B4D2-011B-46F7-838B-18506CF54734}"/>
                </a:ext>
              </a:extLst>
            </p:cNvPr>
            <p:cNvSpPr/>
            <p:nvPr/>
          </p:nvSpPr>
          <p:spPr>
            <a:xfrm>
              <a:off x="2174823" y="3169598"/>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5" name="Freeform: Shape 54">
              <a:extLst>
                <a:ext uri="{FF2B5EF4-FFF2-40B4-BE49-F238E27FC236}">
                  <a16:creationId xmlns:a16="http://schemas.microsoft.com/office/drawing/2014/main" id="{69FC8C4E-43E5-4FA7-B9B2-6501A028554D}"/>
                </a:ext>
              </a:extLst>
            </p:cNvPr>
            <p:cNvSpPr/>
            <p:nvPr/>
          </p:nvSpPr>
          <p:spPr>
            <a:xfrm>
              <a:off x="2684470" y="3027219"/>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6" name="Freeform: Shape 55">
              <a:extLst>
                <a:ext uri="{FF2B5EF4-FFF2-40B4-BE49-F238E27FC236}">
                  <a16:creationId xmlns:a16="http://schemas.microsoft.com/office/drawing/2014/main" id="{03AEF6E5-DAF1-4080-AF88-9A296447D4F1}"/>
                </a:ext>
              </a:extLst>
            </p:cNvPr>
            <p:cNvSpPr/>
            <p:nvPr/>
          </p:nvSpPr>
          <p:spPr>
            <a:xfrm>
              <a:off x="4720917" y="3221162"/>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7" name="Freeform: Shape 56">
              <a:extLst>
                <a:ext uri="{FF2B5EF4-FFF2-40B4-BE49-F238E27FC236}">
                  <a16:creationId xmlns:a16="http://schemas.microsoft.com/office/drawing/2014/main" id="{7B1DE875-FA3E-4DCE-B52B-C412C47F202E}"/>
                </a:ext>
              </a:extLst>
            </p:cNvPr>
            <p:cNvSpPr/>
            <p:nvPr/>
          </p:nvSpPr>
          <p:spPr>
            <a:xfrm>
              <a:off x="2190527" y="3001053"/>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8" name="Freeform: Shape 57">
              <a:extLst>
                <a:ext uri="{FF2B5EF4-FFF2-40B4-BE49-F238E27FC236}">
                  <a16:creationId xmlns:a16="http://schemas.microsoft.com/office/drawing/2014/main" id="{2382AB4D-F7A7-4889-8292-26D36ED91BE5}"/>
                </a:ext>
              </a:extLst>
            </p:cNvPr>
            <p:cNvSpPr/>
            <p:nvPr/>
          </p:nvSpPr>
          <p:spPr>
            <a:xfrm>
              <a:off x="2699460" y="2939483"/>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59" name="Freeform: Shape 58">
              <a:extLst>
                <a:ext uri="{FF2B5EF4-FFF2-40B4-BE49-F238E27FC236}">
                  <a16:creationId xmlns:a16="http://schemas.microsoft.com/office/drawing/2014/main" id="{7AE71354-B595-4C97-9DD3-D43525E746E9}"/>
                </a:ext>
              </a:extLst>
            </p:cNvPr>
            <p:cNvSpPr/>
            <p:nvPr/>
          </p:nvSpPr>
          <p:spPr>
            <a:xfrm>
              <a:off x="3208393" y="3022602"/>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0" name="Freeform: Shape 59">
              <a:extLst>
                <a:ext uri="{FF2B5EF4-FFF2-40B4-BE49-F238E27FC236}">
                  <a16:creationId xmlns:a16="http://schemas.microsoft.com/office/drawing/2014/main" id="{7FCC9E68-39CF-44FE-98E4-74DB5D13E3A8}"/>
                </a:ext>
              </a:extLst>
            </p:cNvPr>
            <p:cNvSpPr/>
            <p:nvPr/>
          </p:nvSpPr>
          <p:spPr>
            <a:xfrm>
              <a:off x="3718040" y="3061082"/>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1" name="Freeform: Shape 60">
              <a:extLst>
                <a:ext uri="{FF2B5EF4-FFF2-40B4-BE49-F238E27FC236}">
                  <a16:creationId xmlns:a16="http://schemas.microsoft.com/office/drawing/2014/main" id="{DBE96485-3DA6-4426-857A-B33D3B301A45}"/>
                </a:ext>
              </a:extLst>
            </p:cNvPr>
            <p:cNvSpPr/>
            <p:nvPr/>
          </p:nvSpPr>
          <p:spPr>
            <a:xfrm>
              <a:off x="4226973" y="3171137"/>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solidFill>
              <a:schemeClr val="tx1"/>
            </a:solidFill>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2" name="Freeform: Shape 61">
              <a:extLst>
                <a:ext uri="{FF2B5EF4-FFF2-40B4-BE49-F238E27FC236}">
                  <a16:creationId xmlns:a16="http://schemas.microsoft.com/office/drawing/2014/main" id="{82FEAC0F-4100-4A4D-8355-95230C9C33E9}"/>
                </a:ext>
              </a:extLst>
            </p:cNvPr>
            <p:cNvSpPr/>
            <p:nvPr/>
          </p:nvSpPr>
          <p:spPr>
            <a:xfrm>
              <a:off x="4735906" y="3058004"/>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3" name="Freeform: Shape 62">
              <a:extLst>
                <a:ext uri="{FF2B5EF4-FFF2-40B4-BE49-F238E27FC236}">
                  <a16:creationId xmlns:a16="http://schemas.microsoft.com/office/drawing/2014/main" id="{E7F7BCAF-4A05-4D79-ABD3-C4EA00F4C00F}"/>
                </a:ext>
              </a:extLst>
            </p:cNvPr>
            <p:cNvSpPr/>
            <p:nvPr/>
          </p:nvSpPr>
          <p:spPr>
            <a:xfrm>
              <a:off x="2185530" y="3036455"/>
              <a:ext cx="32120" cy="33863"/>
            </a:xfrm>
            <a:custGeom>
              <a:avLst/>
              <a:gdLst>
                <a:gd name="connsiteX0" fmla="*/ 32121 w 32120"/>
                <a:gd name="connsiteY0" fmla="*/ 16932 h 33863"/>
                <a:gd name="connsiteX1" fmla="*/ 24269 w 32120"/>
                <a:gd name="connsiteY1" fmla="*/ 2309 h 33863"/>
                <a:gd name="connsiteX2" fmla="*/ 7852 w 32120"/>
                <a:gd name="connsiteY2" fmla="*/ 2309 h 33863"/>
                <a:gd name="connsiteX3" fmla="*/ 0 w 32120"/>
                <a:gd name="connsiteY3" fmla="*/ 16932 h 33863"/>
                <a:gd name="connsiteX4" fmla="*/ 7852 w 32120"/>
                <a:gd name="connsiteY4" fmla="*/ 31554 h 33863"/>
                <a:gd name="connsiteX5" fmla="*/ 24269 w 32120"/>
                <a:gd name="connsiteY5" fmla="*/ 31554 h 33863"/>
                <a:gd name="connsiteX6" fmla="*/ 32121 w 32120"/>
                <a:gd name="connsiteY6" fmla="*/ 16932 h 33863"/>
                <a:gd name="connsiteX7" fmla="*/ 32121 w 32120"/>
                <a:gd name="connsiteY7" fmla="*/ 16932 h 33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20" h="33863">
                  <a:moveTo>
                    <a:pt x="32121" y="16932"/>
                  </a:moveTo>
                  <a:cubicBezTo>
                    <a:pt x="32121" y="10775"/>
                    <a:pt x="29265" y="5387"/>
                    <a:pt x="24269" y="2309"/>
                  </a:cubicBezTo>
                  <a:cubicBezTo>
                    <a:pt x="19272" y="-770"/>
                    <a:pt x="12848" y="-770"/>
                    <a:pt x="7852" y="2309"/>
                  </a:cubicBezTo>
                  <a:cubicBezTo>
                    <a:pt x="2855" y="5387"/>
                    <a:pt x="0" y="10775"/>
                    <a:pt x="0" y="16932"/>
                  </a:cubicBezTo>
                  <a:cubicBezTo>
                    <a:pt x="0" y="23088"/>
                    <a:pt x="2855" y="28476"/>
                    <a:pt x="7852" y="31554"/>
                  </a:cubicBezTo>
                  <a:cubicBezTo>
                    <a:pt x="12848" y="34633"/>
                    <a:pt x="19272" y="34633"/>
                    <a:pt x="24269" y="31554"/>
                  </a:cubicBezTo>
                  <a:cubicBezTo>
                    <a:pt x="29265" y="28476"/>
                    <a:pt x="32121" y="23088"/>
                    <a:pt x="32121" y="16932"/>
                  </a:cubicBezTo>
                  <a:lnTo>
                    <a:pt x="32121" y="16932"/>
                  </a:lnTo>
                  <a:close/>
                </a:path>
              </a:pathLst>
            </a:custGeom>
            <a:solidFill>
              <a:srgbClr val="16ABA4"/>
            </a:solidFill>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4" name="Freeform: Shape 63">
              <a:extLst>
                <a:ext uri="{FF2B5EF4-FFF2-40B4-BE49-F238E27FC236}">
                  <a16:creationId xmlns:a16="http://schemas.microsoft.com/office/drawing/2014/main" id="{2CBA9E0B-6AAC-45EA-B735-0E9DA3304860}"/>
                </a:ext>
              </a:extLst>
            </p:cNvPr>
            <p:cNvSpPr/>
            <p:nvPr/>
          </p:nvSpPr>
          <p:spPr>
            <a:xfrm>
              <a:off x="2695177" y="2879453"/>
              <a:ext cx="32120" cy="33863"/>
            </a:xfrm>
            <a:custGeom>
              <a:avLst/>
              <a:gdLst>
                <a:gd name="connsiteX0" fmla="*/ 32121 w 32120"/>
                <a:gd name="connsiteY0" fmla="*/ 16932 h 33863"/>
                <a:gd name="connsiteX1" fmla="*/ 24269 w 32120"/>
                <a:gd name="connsiteY1" fmla="*/ 2309 h 33863"/>
                <a:gd name="connsiteX2" fmla="*/ 7852 w 32120"/>
                <a:gd name="connsiteY2" fmla="*/ 2309 h 33863"/>
                <a:gd name="connsiteX3" fmla="*/ 0 w 32120"/>
                <a:gd name="connsiteY3" fmla="*/ 16932 h 33863"/>
                <a:gd name="connsiteX4" fmla="*/ 7852 w 32120"/>
                <a:gd name="connsiteY4" fmla="*/ 31554 h 33863"/>
                <a:gd name="connsiteX5" fmla="*/ 24269 w 32120"/>
                <a:gd name="connsiteY5" fmla="*/ 31554 h 33863"/>
                <a:gd name="connsiteX6" fmla="*/ 32121 w 32120"/>
                <a:gd name="connsiteY6" fmla="*/ 16932 h 33863"/>
                <a:gd name="connsiteX7" fmla="*/ 32121 w 32120"/>
                <a:gd name="connsiteY7" fmla="*/ 16932 h 33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20" h="33863">
                  <a:moveTo>
                    <a:pt x="32121" y="16932"/>
                  </a:moveTo>
                  <a:cubicBezTo>
                    <a:pt x="32121" y="10775"/>
                    <a:pt x="29265" y="5387"/>
                    <a:pt x="24269" y="2309"/>
                  </a:cubicBezTo>
                  <a:cubicBezTo>
                    <a:pt x="19272" y="-770"/>
                    <a:pt x="12848" y="-770"/>
                    <a:pt x="7852" y="2309"/>
                  </a:cubicBezTo>
                  <a:cubicBezTo>
                    <a:pt x="2855" y="5387"/>
                    <a:pt x="0" y="10775"/>
                    <a:pt x="0" y="16932"/>
                  </a:cubicBezTo>
                  <a:cubicBezTo>
                    <a:pt x="0" y="23088"/>
                    <a:pt x="2855" y="28476"/>
                    <a:pt x="7852" y="31554"/>
                  </a:cubicBezTo>
                  <a:cubicBezTo>
                    <a:pt x="12848" y="34633"/>
                    <a:pt x="19272" y="34633"/>
                    <a:pt x="24269" y="31554"/>
                  </a:cubicBezTo>
                  <a:cubicBezTo>
                    <a:pt x="29265" y="28476"/>
                    <a:pt x="32121" y="23088"/>
                    <a:pt x="32121" y="16932"/>
                  </a:cubicBezTo>
                  <a:lnTo>
                    <a:pt x="32121" y="16932"/>
                  </a:lnTo>
                  <a:close/>
                </a:path>
              </a:pathLst>
            </a:custGeom>
            <a:solidFill>
              <a:srgbClr val="3953A4"/>
            </a:solidFill>
            <a:ln w="142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5" name="Freeform: Shape 64">
              <a:extLst>
                <a:ext uri="{FF2B5EF4-FFF2-40B4-BE49-F238E27FC236}">
                  <a16:creationId xmlns:a16="http://schemas.microsoft.com/office/drawing/2014/main" id="{90166150-0F9A-4FA8-90EB-D334D6CEE586}"/>
                </a:ext>
              </a:extLst>
            </p:cNvPr>
            <p:cNvSpPr/>
            <p:nvPr/>
          </p:nvSpPr>
          <p:spPr>
            <a:xfrm>
              <a:off x="3204110" y="3081092"/>
              <a:ext cx="32120" cy="33863"/>
            </a:xfrm>
            <a:custGeom>
              <a:avLst/>
              <a:gdLst>
                <a:gd name="connsiteX0" fmla="*/ 32121 w 32120"/>
                <a:gd name="connsiteY0" fmla="*/ 16932 h 33863"/>
                <a:gd name="connsiteX1" fmla="*/ 24269 w 32120"/>
                <a:gd name="connsiteY1" fmla="*/ 2309 h 33863"/>
                <a:gd name="connsiteX2" fmla="*/ 7852 w 32120"/>
                <a:gd name="connsiteY2" fmla="*/ 2309 h 33863"/>
                <a:gd name="connsiteX3" fmla="*/ 0 w 32120"/>
                <a:gd name="connsiteY3" fmla="*/ 16932 h 33863"/>
                <a:gd name="connsiteX4" fmla="*/ 7852 w 32120"/>
                <a:gd name="connsiteY4" fmla="*/ 31554 h 33863"/>
                <a:gd name="connsiteX5" fmla="*/ 24269 w 32120"/>
                <a:gd name="connsiteY5" fmla="*/ 31554 h 33863"/>
                <a:gd name="connsiteX6" fmla="*/ 32121 w 32120"/>
                <a:gd name="connsiteY6" fmla="*/ 16932 h 33863"/>
                <a:gd name="connsiteX7" fmla="*/ 32121 w 32120"/>
                <a:gd name="connsiteY7" fmla="*/ 16932 h 33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20" h="33863">
                  <a:moveTo>
                    <a:pt x="32121" y="16932"/>
                  </a:moveTo>
                  <a:cubicBezTo>
                    <a:pt x="32121" y="10775"/>
                    <a:pt x="29265" y="5387"/>
                    <a:pt x="24269" y="2309"/>
                  </a:cubicBezTo>
                  <a:cubicBezTo>
                    <a:pt x="19272" y="-770"/>
                    <a:pt x="12848" y="-770"/>
                    <a:pt x="7852" y="2309"/>
                  </a:cubicBezTo>
                  <a:cubicBezTo>
                    <a:pt x="2855" y="5387"/>
                    <a:pt x="0" y="10775"/>
                    <a:pt x="0" y="16932"/>
                  </a:cubicBezTo>
                  <a:cubicBezTo>
                    <a:pt x="0" y="23088"/>
                    <a:pt x="2855" y="28476"/>
                    <a:pt x="7852" y="31554"/>
                  </a:cubicBezTo>
                  <a:cubicBezTo>
                    <a:pt x="12848" y="34633"/>
                    <a:pt x="19272" y="34633"/>
                    <a:pt x="24269" y="31554"/>
                  </a:cubicBezTo>
                  <a:cubicBezTo>
                    <a:pt x="29265" y="29245"/>
                    <a:pt x="32121" y="23088"/>
                    <a:pt x="32121" y="16932"/>
                  </a:cubicBezTo>
                  <a:lnTo>
                    <a:pt x="32121" y="16932"/>
                  </a:lnTo>
                  <a:close/>
                </a:path>
              </a:pathLst>
            </a:custGeom>
            <a:solidFill>
              <a:srgbClr val="3953A4"/>
            </a:solidFill>
            <a:ln w="142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6" name="Freeform: Shape 65">
              <a:extLst>
                <a:ext uri="{FF2B5EF4-FFF2-40B4-BE49-F238E27FC236}">
                  <a16:creationId xmlns:a16="http://schemas.microsoft.com/office/drawing/2014/main" id="{01E96FD9-31EC-4EF1-8F3B-93E95BEB2381}"/>
                </a:ext>
              </a:extLst>
            </p:cNvPr>
            <p:cNvSpPr/>
            <p:nvPr/>
          </p:nvSpPr>
          <p:spPr>
            <a:xfrm>
              <a:off x="4222690" y="3119573"/>
              <a:ext cx="32120" cy="33863"/>
            </a:xfrm>
            <a:custGeom>
              <a:avLst/>
              <a:gdLst>
                <a:gd name="connsiteX0" fmla="*/ 32121 w 32120"/>
                <a:gd name="connsiteY0" fmla="*/ 16932 h 33863"/>
                <a:gd name="connsiteX1" fmla="*/ 24269 w 32120"/>
                <a:gd name="connsiteY1" fmla="*/ 2309 h 33863"/>
                <a:gd name="connsiteX2" fmla="*/ 7852 w 32120"/>
                <a:gd name="connsiteY2" fmla="*/ 2309 h 33863"/>
                <a:gd name="connsiteX3" fmla="*/ 0 w 32120"/>
                <a:gd name="connsiteY3" fmla="*/ 16932 h 33863"/>
                <a:gd name="connsiteX4" fmla="*/ 7852 w 32120"/>
                <a:gd name="connsiteY4" fmla="*/ 31554 h 33863"/>
                <a:gd name="connsiteX5" fmla="*/ 24269 w 32120"/>
                <a:gd name="connsiteY5" fmla="*/ 31554 h 33863"/>
                <a:gd name="connsiteX6" fmla="*/ 32121 w 32120"/>
                <a:gd name="connsiteY6" fmla="*/ 16932 h 33863"/>
                <a:gd name="connsiteX7" fmla="*/ 32121 w 32120"/>
                <a:gd name="connsiteY7" fmla="*/ 16932 h 33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20" h="33863">
                  <a:moveTo>
                    <a:pt x="32121" y="16932"/>
                  </a:moveTo>
                  <a:cubicBezTo>
                    <a:pt x="32121" y="10775"/>
                    <a:pt x="29265" y="5387"/>
                    <a:pt x="24269" y="2309"/>
                  </a:cubicBezTo>
                  <a:cubicBezTo>
                    <a:pt x="19272" y="-770"/>
                    <a:pt x="12848" y="-770"/>
                    <a:pt x="7852" y="2309"/>
                  </a:cubicBezTo>
                  <a:cubicBezTo>
                    <a:pt x="2855" y="5387"/>
                    <a:pt x="0" y="10775"/>
                    <a:pt x="0" y="16932"/>
                  </a:cubicBezTo>
                  <a:cubicBezTo>
                    <a:pt x="0" y="23088"/>
                    <a:pt x="2855" y="28476"/>
                    <a:pt x="7852" y="31554"/>
                  </a:cubicBezTo>
                  <a:cubicBezTo>
                    <a:pt x="12848" y="34633"/>
                    <a:pt x="19272" y="34633"/>
                    <a:pt x="24269" y="31554"/>
                  </a:cubicBezTo>
                  <a:cubicBezTo>
                    <a:pt x="28552" y="28476"/>
                    <a:pt x="32121" y="23088"/>
                    <a:pt x="32121" y="16932"/>
                  </a:cubicBezTo>
                  <a:lnTo>
                    <a:pt x="32121" y="16932"/>
                  </a:lnTo>
                  <a:close/>
                </a:path>
              </a:pathLst>
            </a:custGeom>
            <a:solidFill>
              <a:srgbClr val="3953A4"/>
            </a:solidFill>
            <a:ln w="142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7" name="Freeform: Shape 66">
              <a:extLst>
                <a:ext uri="{FF2B5EF4-FFF2-40B4-BE49-F238E27FC236}">
                  <a16:creationId xmlns:a16="http://schemas.microsoft.com/office/drawing/2014/main" id="{78FF58E0-BA24-4564-8BCF-13E00DDB8B0C}"/>
                </a:ext>
              </a:extLst>
            </p:cNvPr>
            <p:cNvSpPr/>
            <p:nvPr/>
          </p:nvSpPr>
          <p:spPr>
            <a:xfrm>
              <a:off x="4731623" y="3054156"/>
              <a:ext cx="32120" cy="33863"/>
            </a:xfrm>
            <a:custGeom>
              <a:avLst/>
              <a:gdLst>
                <a:gd name="connsiteX0" fmla="*/ 32121 w 32120"/>
                <a:gd name="connsiteY0" fmla="*/ 16932 h 33863"/>
                <a:gd name="connsiteX1" fmla="*/ 24269 w 32120"/>
                <a:gd name="connsiteY1" fmla="*/ 2309 h 33863"/>
                <a:gd name="connsiteX2" fmla="*/ 7852 w 32120"/>
                <a:gd name="connsiteY2" fmla="*/ 2309 h 33863"/>
                <a:gd name="connsiteX3" fmla="*/ 0 w 32120"/>
                <a:gd name="connsiteY3" fmla="*/ 16932 h 33863"/>
                <a:gd name="connsiteX4" fmla="*/ 7852 w 32120"/>
                <a:gd name="connsiteY4" fmla="*/ 31554 h 33863"/>
                <a:gd name="connsiteX5" fmla="*/ 24269 w 32120"/>
                <a:gd name="connsiteY5" fmla="*/ 31554 h 33863"/>
                <a:gd name="connsiteX6" fmla="*/ 32121 w 32120"/>
                <a:gd name="connsiteY6" fmla="*/ 16932 h 33863"/>
                <a:gd name="connsiteX7" fmla="*/ 32121 w 32120"/>
                <a:gd name="connsiteY7" fmla="*/ 16932 h 33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20" h="33863">
                  <a:moveTo>
                    <a:pt x="32121" y="16932"/>
                  </a:moveTo>
                  <a:cubicBezTo>
                    <a:pt x="32121" y="10775"/>
                    <a:pt x="29265" y="5387"/>
                    <a:pt x="24269" y="2309"/>
                  </a:cubicBezTo>
                  <a:cubicBezTo>
                    <a:pt x="19272" y="-770"/>
                    <a:pt x="12848" y="-770"/>
                    <a:pt x="7852" y="2309"/>
                  </a:cubicBezTo>
                  <a:cubicBezTo>
                    <a:pt x="2855" y="5387"/>
                    <a:pt x="0" y="10775"/>
                    <a:pt x="0" y="16932"/>
                  </a:cubicBezTo>
                  <a:cubicBezTo>
                    <a:pt x="0" y="23088"/>
                    <a:pt x="2855" y="28476"/>
                    <a:pt x="7852" y="31554"/>
                  </a:cubicBezTo>
                  <a:cubicBezTo>
                    <a:pt x="12848" y="34633"/>
                    <a:pt x="19272" y="34633"/>
                    <a:pt x="24269" y="31554"/>
                  </a:cubicBezTo>
                  <a:cubicBezTo>
                    <a:pt x="29265" y="29245"/>
                    <a:pt x="32121" y="23088"/>
                    <a:pt x="32121" y="16932"/>
                  </a:cubicBezTo>
                  <a:lnTo>
                    <a:pt x="32121" y="16932"/>
                  </a:lnTo>
                  <a:close/>
                </a:path>
              </a:pathLst>
            </a:custGeom>
            <a:solidFill>
              <a:srgbClr val="3953A4"/>
            </a:solidFill>
            <a:ln w="142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8" name="Freeform: Shape 67">
              <a:extLst>
                <a:ext uri="{FF2B5EF4-FFF2-40B4-BE49-F238E27FC236}">
                  <a16:creationId xmlns:a16="http://schemas.microsoft.com/office/drawing/2014/main" id="{E8DE0941-F5F1-47F2-A5C1-95637DE6B404}"/>
                </a:ext>
              </a:extLst>
            </p:cNvPr>
            <p:cNvSpPr/>
            <p:nvPr/>
          </p:nvSpPr>
          <p:spPr>
            <a:xfrm>
              <a:off x="2201233" y="2847130"/>
              <a:ext cx="32120" cy="34632"/>
            </a:xfrm>
            <a:custGeom>
              <a:avLst/>
              <a:gdLst>
                <a:gd name="connsiteX0" fmla="*/ 0 w 32120"/>
                <a:gd name="connsiteY0" fmla="*/ 0 h 34632"/>
                <a:gd name="connsiteX1" fmla="*/ 32121 w 32120"/>
                <a:gd name="connsiteY1" fmla="*/ 0 h 34632"/>
                <a:gd name="connsiteX2" fmla="*/ 32121 w 32120"/>
                <a:gd name="connsiteY2" fmla="*/ 34633 h 34632"/>
                <a:gd name="connsiteX3" fmla="*/ 0 w 32120"/>
                <a:gd name="connsiteY3" fmla="*/ 34633 h 34632"/>
                <a:gd name="connsiteX4" fmla="*/ 0 w 32120"/>
                <a:gd name="connsiteY4" fmla="*/ 0 h 3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20" h="34632">
                  <a:moveTo>
                    <a:pt x="0" y="0"/>
                  </a:moveTo>
                  <a:lnTo>
                    <a:pt x="32121" y="0"/>
                  </a:lnTo>
                  <a:lnTo>
                    <a:pt x="32121" y="34633"/>
                  </a:lnTo>
                  <a:lnTo>
                    <a:pt x="0" y="34633"/>
                  </a:lnTo>
                  <a:lnTo>
                    <a:pt x="0" y="0"/>
                  </a:lnTo>
                  <a:close/>
                </a:path>
              </a:pathLst>
            </a:custGeom>
            <a:solidFill>
              <a:srgbClr val="A6A6A6"/>
            </a:solidFill>
            <a:ln w="14251"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69" name="Freeform: Shape 68">
              <a:extLst>
                <a:ext uri="{FF2B5EF4-FFF2-40B4-BE49-F238E27FC236}">
                  <a16:creationId xmlns:a16="http://schemas.microsoft.com/office/drawing/2014/main" id="{D0A13D0C-32C3-4ADD-A549-1CDCD10449BE}"/>
                </a:ext>
              </a:extLst>
            </p:cNvPr>
            <p:cNvSpPr/>
            <p:nvPr/>
          </p:nvSpPr>
          <p:spPr>
            <a:xfrm>
              <a:off x="2710167" y="2777864"/>
              <a:ext cx="32120" cy="34632"/>
            </a:xfrm>
            <a:custGeom>
              <a:avLst/>
              <a:gdLst>
                <a:gd name="connsiteX0" fmla="*/ 0 w 32120"/>
                <a:gd name="connsiteY0" fmla="*/ 0 h 34632"/>
                <a:gd name="connsiteX1" fmla="*/ 32121 w 32120"/>
                <a:gd name="connsiteY1" fmla="*/ 0 h 34632"/>
                <a:gd name="connsiteX2" fmla="*/ 32121 w 32120"/>
                <a:gd name="connsiteY2" fmla="*/ 34633 h 34632"/>
                <a:gd name="connsiteX3" fmla="*/ 0 w 32120"/>
                <a:gd name="connsiteY3" fmla="*/ 34633 h 34632"/>
                <a:gd name="connsiteX4" fmla="*/ 0 w 32120"/>
                <a:gd name="connsiteY4" fmla="*/ 0 h 3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20" h="34632">
                  <a:moveTo>
                    <a:pt x="0" y="0"/>
                  </a:moveTo>
                  <a:lnTo>
                    <a:pt x="32121" y="0"/>
                  </a:lnTo>
                  <a:lnTo>
                    <a:pt x="32121" y="34633"/>
                  </a:lnTo>
                  <a:lnTo>
                    <a:pt x="0" y="34633"/>
                  </a:lnTo>
                  <a:lnTo>
                    <a:pt x="0" y="0"/>
                  </a:lnTo>
                  <a:close/>
                </a:path>
              </a:pathLst>
            </a:custGeom>
            <a:noFill/>
            <a:ln w="14251"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0" name="Freeform: Shape 69">
              <a:extLst>
                <a:ext uri="{FF2B5EF4-FFF2-40B4-BE49-F238E27FC236}">
                  <a16:creationId xmlns:a16="http://schemas.microsoft.com/office/drawing/2014/main" id="{E52E15BB-86E9-44CA-97FA-750EBD4E164F}"/>
                </a:ext>
              </a:extLst>
            </p:cNvPr>
            <p:cNvSpPr/>
            <p:nvPr/>
          </p:nvSpPr>
          <p:spPr>
            <a:xfrm>
              <a:off x="3219100" y="2841742"/>
              <a:ext cx="32120" cy="34632"/>
            </a:xfrm>
            <a:custGeom>
              <a:avLst/>
              <a:gdLst>
                <a:gd name="connsiteX0" fmla="*/ 0 w 32120"/>
                <a:gd name="connsiteY0" fmla="*/ 0 h 34632"/>
                <a:gd name="connsiteX1" fmla="*/ 32121 w 32120"/>
                <a:gd name="connsiteY1" fmla="*/ 0 h 34632"/>
                <a:gd name="connsiteX2" fmla="*/ 32121 w 32120"/>
                <a:gd name="connsiteY2" fmla="*/ 34633 h 34632"/>
                <a:gd name="connsiteX3" fmla="*/ 0 w 32120"/>
                <a:gd name="connsiteY3" fmla="*/ 34633 h 34632"/>
                <a:gd name="connsiteX4" fmla="*/ 0 w 32120"/>
                <a:gd name="connsiteY4" fmla="*/ 0 h 3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20" h="34632">
                  <a:moveTo>
                    <a:pt x="0" y="0"/>
                  </a:moveTo>
                  <a:lnTo>
                    <a:pt x="32121" y="0"/>
                  </a:lnTo>
                  <a:lnTo>
                    <a:pt x="32121" y="34633"/>
                  </a:lnTo>
                  <a:lnTo>
                    <a:pt x="0" y="34633"/>
                  </a:lnTo>
                  <a:lnTo>
                    <a:pt x="0" y="0"/>
                  </a:lnTo>
                  <a:close/>
                </a:path>
              </a:pathLst>
            </a:custGeom>
            <a:noFill/>
            <a:ln w="14251"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1" name="Freeform: Shape 70">
              <a:extLst>
                <a:ext uri="{FF2B5EF4-FFF2-40B4-BE49-F238E27FC236}">
                  <a16:creationId xmlns:a16="http://schemas.microsoft.com/office/drawing/2014/main" id="{D8241490-F7A4-41C5-ADD8-8B2D7CF319B9}"/>
                </a:ext>
              </a:extLst>
            </p:cNvPr>
            <p:cNvSpPr/>
            <p:nvPr/>
          </p:nvSpPr>
          <p:spPr>
            <a:xfrm>
              <a:off x="3728747" y="2864061"/>
              <a:ext cx="32120" cy="34632"/>
            </a:xfrm>
            <a:custGeom>
              <a:avLst/>
              <a:gdLst>
                <a:gd name="connsiteX0" fmla="*/ 0 w 32120"/>
                <a:gd name="connsiteY0" fmla="*/ 0 h 34632"/>
                <a:gd name="connsiteX1" fmla="*/ 32121 w 32120"/>
                <a:gd name="connsiteY1" fmla="*/ 0 h 34632"/>
                <a:gd name="connsiteX2" fmla="*/ 32121 w 32120"/>
                <a:gd name="connsiteY2" fmla="*/ 34633 h 34632"/>
                <a:gd name="connsiteX3" fmla="*/ 0 w 32120"/>
                <a:gd name="connsiteY3" fmla="*/ 34633 h 34632"/>
                <a:gd name="connsiteX4" fmla="*/ 0 w 32120"/>
                <a:gd name="connsiteY4" fmla="*/ 0 h 3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20" h="34632">
                  <a:moveTo>
                    <a:pt x="0" y="0"/>
                  </a:moveTo>
                  <a:lnTo>
                    <a:pt x="32121" y="0"/>
                  </a:lnTo>
                  <a:lnTo>
                    <a:pt x="32121" y="34633"/>
                  </a:lnTo>
                  <a:lnTo>
                    <a:pt x="0" y="34633"/>
                  </a:lnTo>
                  <a:lnTo>
                    <a:pt x="0" y="0"/>
                  </a:lnTo>
                  <a:close/>
                </a:path>
              </a:pathLst>
            </a:custGeom>
            <a:noFill/>
            <a:ln w="14251"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2" name="Freeform: Shape 71">
              <a:extLst>
                <a:ext uri="{FF2B5EF4-FFF2-40B4-BE49-F238E27FC236}">
                  <a16:creationId xmlns:a16="http://schemas.microsoft.com/office/drawing/2014/main" id="{F76FFAD9-F177-40D4-A340-670BBBF7F5F9}"/>
                </a:ext>
              </a:extLst>
            </p:cNvPr>
            <p:cNvSpPr/>
            <p:nvPr/>
          </p:nvSpPr>
          <p:spPr>
            <a:xfrm>
              <a:off x="4237680" y="2948719"/>
              <a:ext cx="32120" cy="34632"/>
            </a:xfrm>
            <a:custGeom>
              <a:avLst/>
              <a:gdLst>
                <a:gd name="connsiteX0" fmla="*/ 0 w 32120"/>
                <a:gd name="connsiteY0" fmla="*/ 0 h 34632"/>
                <a:gd name="connsiteX1" fmla="*/ 32121 w 32120"/>
                <a:gd name="connsiteY1" fmla="*/ 0 h 34632"/>
                <a:gd name="connsiteX2" fmla="*/ 32121 w 32120"/>
                <a:gd name="connsiteY2" fmla="*/ 34633 h 34632"/>
                <a:gd name="connsiteX3" fmla="*/ 0 w 32120"/>
                <a:gd name="connsiteY3" fmla="*/ 34633 h 34632"/>
                <a:gd name="connsiteX4" fmla="*/ 0 w 32120"/>
                <a:gd name="connsiteY4" fmla="*/ 0 h 3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20" h="34632">
                  <a:moveTo>
                    <a:pt x="0" y="0"/>
                  </a:moveTo>
                  <a:lnTo>
                    <a:pt x="32121" y="0"/>
                  </a:lnTo>
                  <a:lnTo>
                    <a:pt x="32121" y="34633"/>
                  </a:lnTo>
                  <a:lnTo>
                    <a:pt x="0" y="34633"/>
                  </a:lnTo>
                  <a:lnTo>
                    <a:pt x="0" y="0"/>
                  </a:lnTo>
                  <a:close/>
                </a:path>
              </a:pathLst>
            </a:custGeom>
            <a:noFill/>
            <a:ln w="14251" cap="sq">
              <a:solidFill>
                <a:srgbClr val="ED202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3" name="Freeform: Shape 72">
              <a:extLst>
                <a:ext uri="{FF2B5EF4-FFF2-40B4-BE49-F238E27FC236}">
                  <a16:creationId xmlns:a16="http://schemas.microsoft.com/office/drawing/2014/main" id="{4D8F9900-5F92-4C93-BE1A-D99B86FA58DB}"/>
                </a:ext>
              </a:extLst>
            </p:cNvPr>
            <p:cNvSpPr/>
            <p:nvPr/>
          </p:nvSpPr>
          <p:spPr>
            <a:xfrm>
              <a:off x="4746613" y="2803262"/>
              <a:ext cx="32120" cy="34632"/>
            </a:xfrm>
            <a:custGeom>
              <a:avLst/>
              <a:gdLst>
                <a:gd name="connsiteX0" fmla="*/ 0 w 32120"/>
                <a:gd name="connsiteY0" fmla="*/ 0 h 34632"/>
                <a:gd name="connsiteX1" fmla="*/ 32121 w 32120"/>
                <a:gd name="connsiteY1" fmla="*/ 0 h 34632"/>
                <a:gd name="connsiteX2" fmla="*/ 32121 w 32120"/>
                <a:gd name="connsiteY2" fmla="*/ 34633 h 34632"/>
                <a:gd name="connsiteX3" fmla="*/ 0 w 32120"/>
                <a:gd name="connsiteY3" fmla="*/ 34633 h 34632"/>
                <a:gd name="connsiteX4" fmla="*/ 0 w 32120"/>
                <a:gd name="connsiteY4" fmla="*/ 0 h 3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20" h="34632">
                  <a:moveTo>
                    <a:pt x="0" y="0"/>
                  </a:moveTo>
                  <a:lnTo>
                    <a:pt x="32121" y="0"/>
                  </a:lnTo>
                  <a:lnTo>
                    <a:pt x="32121" y="34633"/>
                  </a:lnTo>
                  <a:lnTo>
                    <a:pt x="0" y="34633"/>
                  </a:lnTo>
                  <a:lnTo>
                    <a:pt x="0" y="0"/>
                  </a:lnTo>
                  <a:close/>
                </a:path>
              </a:pathLst>
            </a:custGeom>
            <a:solidFill>
              <a:srgbClr val="A6A6A6"/>
            </a:solidFill>
            <a:ln w="14251"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4" name="Freeform: Shape 73">
              <a:extLst>
                <a:ext uri="{FF2B5EF4-FFF2-40B4-BE49-F238E27FC236}">
                  <a16:creationId xmlns:a16="http://schemas.microsoft.com/office/drawing/2014/main" id="{906E461F-652A-45BC-93EE-5B5F5E3D1762}"/>
                </a:ext>
              </a:extLst>
            </p:cNvPr>
            <p:cNvSpPr/>
            <p:nvPr/>
          </p:nvSpPr>
          <p:spPr>
            <a:xfrm>
              <a:off x="2710880" y="2896385"/>
              <a:ext cx="2036446" cy="240119"/>
            </a:xfrm>
            <a:custGeom>
              <a:avLst/>
              <a:gdLst>
                <a:gd name="connsiteX0" fmla="*/ 0 w 2036446"/>
                <a:gd name="connsiteY0" fmla="*/ 0 h 240119"/>
                <a:gd name="connsiteX1" fmla="*/ 508933 w 2036446"/>
                <a:gd name="connsiteY1" fmla="*/ 201639 h 240119"/>
                <a:gd name="connsiteX2" fmla="*/ 1018580 w 2036446"/>
                <a:gd name="connsiteY2" fmla="*/ 169315 h 240119"/>
                <a:gd name="connsiteX3" fmla="*/ 1527513 w 2036446"/>
                <a:gd name="connsiteY3" fmla="*/ 240120 h 240119"/>
                <a:gd name="connsiteX4" fmla="*/ 2036447 w 2036446"/>
                <a:gd name="connsiteY4" fmla="*/ 174702 h 2401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6446" h="240119">
                  <a:moveTo>
                    <a:pt x="0" y="0"/>
                  </a:moveTo>
                  <a:lnTo>
                    <a:pt x="508933" y="201639"/>
                  </a:lnTo>
                  <a:lnTo>
                    <a:pt x="1018580" y="169315"/>
                  </a:lnTo>
                  <a:lnTo>
                    <a:pt x="1527513" y="240120"/>
                  </a:lnTo>
                  <a:lnTo>
                    <a:pt x="2036447" y="174702"/>
                  </a:lnTo>
                </a:path>
              </a:pathLst>
            </a:custGeom>
            <a:noFill/>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5" name="Freeform: Shape 74">
              <a:extLst>
                <a:ext uri="{FF2B5EF4-FFF2-40B4-BE49-F238E27FC236}">
                  <a16:creationId xmlns:a16="http://schemas.microsoft.com/office/drawing/2014/main" id="{9B318C48-E7D3-4778-8267-F1267D14F40A}"/>
                </a:ext>
              </a:extLst>
            </p:cNvPr>
            <p:cNvSpPr/>
            <p:nvPr/>
          </p:nvSpPr>
          <p:spPr>
            <a:xfrm>
              <a:off x="2726584" y="2795566"/>
              <a:ext cx="2036446" cy="170084"/>
            </a:xfrm>
            <a:custGeom>
              <a:avLst/>
              <a:gdLst>
                <a:gd name="connsiteX0" fmla="*/ 0 w 2036446"/>
                <a:gd name="connsiteY0" fmla="*/ 0 h 170084"/>
                <a:gd name="connsiteX1" fmla="*/ 508933 w 2036446"/>
                <a:gd name="connsiteY1" fmla="*/ 63108 h 170084"/>
                <a:gd name="connsiteX2" fmla="*/ 1017866 w 2036446"/>
                <a:gd name="connsiteY2" fmla="*/ 86197 h 170084"/>
                <a:gd name="connsiteX3" fmla="*/ 1526800 w 2036446"/>
                <a:gd name="connsiteY3" fmla="*/ 170085 h 170084"/>
                <a:gd name="connsiteX4" fmla="*/ 2036446 w 2036446"/>
                <a:gd name="connsiteY4" fmla="*/ 24628 h 1700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36446" h="170084">
                  <a:moveTo>
                    <a:pt x="0" y="0"/>
                  </a:moveTo>
                  <a:lnTo>
                    <a:pt x="508933" y="63108"/>
                  </a:lnTo>
                  <a:lnTo>
                    <a:pt x="1017866" y="86197"/>
                  </a:lnTo>
                  <a:lnTo>
                    <a:pt x="1526800" y="170085"/>
                  </a:lnTo>
                  <a:lnTo>
                    <a:pt x="2036446" y="24628"/>
                  </a:lnTo>
                </a:path>
              </a:pathLst>
            </a:custGeom>
            <a:noFill/>
            <a:ln w="14251"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6" name="Freeform: Shape 75">
              <a:extLst>
                <a:ext uri="{FF2B5EF4-FFF2-40B4-BE49-F238E27FC236}">
                  <a16:creationId xmlns:a16="http://schemas.microsoft.com/office/drawing/2014/main" id="{DEDBCFA3-8A0D-4535-9288-72A9E304142F}"/>
                </a:ext>
              </a:extLst>
            </p:cNvPr>
            <p:cNvSpPr/>
            <p:nvPr/>
          </p:nvSpPr>
          <p:spPr>
            <a:xfrm>
              <a:off x="2695177" y="2879453"/>
              <a:ext cx="32120" cy="33863"/>
            </a:xfrm>
            <a:custGeom>
              <a:avLst/>
              <a:gdLst>
                <a:gd name="connsiteX0" fmla="*/ 32121 w 32120"/>
                <a:gd name="connsiteY0" fmla="*/ 16932 h 33863"/>
                <a:gd name="connsiteX1" fmla="*/ 24269 w 32120"/>
                <a:gd name="connsiteY1" fmla="*/ 2309 h 33863"/>
                <a:gd name="connsiteX2" fmla="*/ 7852 w 32120"/>
                <a:gd name="connsiteY2" fmla="*/ 2309 h 33863"/>
                <a:gd name="connsiteX3" fmla="*/ 0 w 32120"/>
                <a:gd name="connsiteY3" fmla="*/ 16932 h 33863"/>
                <a:gd name="connsiteX4" fmla="*/ 7852 w 32120"/>
                <a:gd name="connsiteY4" fmla="*/ 31554 h 33863"/>
                <a:gd name="connsiteX5" fmla="*/ 24269 w 32120"/>
                <a:gd name="connsiteY5" fmla="*/ 31554 h 33863"/>
                <a:gd name="connsiteX6" fmla="*/ 32121 w 32120"/>
                <a:gd name="connsiteY6" fmla="*/ 16932 h 33863"/>
                <a:gd name="connsiteX7" fmla="*/ 32121 w 32120"/>
                <a:gd name="connsiteY7" fmla="*/ 16932 h 33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20" h="33863">
                  <a:moveTo>
                    <a:pt x="32121" y="16932"/>
                  </a:moveTo>
                  <a:cubicBezTo>
                    <a:pt x="32121" y="10775"/>
                    <a:pt x="29265" y="5387"/>
                    <a:pt x="24269" y="2309"/>
                  </a:cubicBezTo>
                  <a:cubicBezTo>
                    <a:pt x="19272" y="-770"/>
                    <a:pt x="12848" y="-770"/>
                    <a:pt x="7852" y="2309"/>
                  </a:cubicBezTo>
                  <a:cubicBezTo>
                    <a:pt x="2855" y="5387"/>
                    <a:pt x="0" y="10775"/>
                    <a:pt x="0" y="16932"/>
                  </a:cubicBezTo>
                  <a:cubicBezTo>
                    <a:pt x="0" y="23088"/>
                    <a:pt x="2855" y="28476"/>
                    <a:pt x="7852" y="31554"/>
                  </a:cubicBezTo>
                  <a:cubicBezTo>
                    <a:pt x="12848" y="34633"/>
                    <a:pt x="19272" y="34633"/>
                    <a:pt x="24269" y="31554"/>
                  </a:cubicBezTo>
                  <a:cubicBezTo>
                    <a:pt x="29265" y="28476"/>
                    <a:pt x="32121" y="23088"/>
                    <a:pt x="32121" y="16932"/>
                  </a:cubicBezTo>
                  <a:lnTo>
                    <a:pt x="32121" y="16932"/>
                  </a:lnTo>
                  <a:close/>
                </a:path>
              </a:pathLst>
            </a:custGeom>
            <a:solidFill>
              <a:srgbClr val="16ABA4"/>
            </a:solidFill>
            <a:ln w="142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7" name="Freeform: Shape 76">
              <a:extLst>
                <a:ext uri="{FF2B5EF4-FFF2-40B4-BE49-F238E27FC236}">
                  <a16:creationId xmlns:a16="http://schemas.microsoft.com/office/drawing/2014/main" id="{98876031-3AA5-41DF-BA27-1AC17453D36D}"/>
                </a:ext>
              </a:extLst>
            </p:cNvPr>
            <p:cNvSpPr/>
            <p:nvPr/>
          </p:nvSpPr>
          <p:spPr>
            <a:xfrm>
              <a:off x="3204110" y="3081092"/>
              <a:ext cx="32120" cy="33863"/>
            </a:xfrm>
            <a:custGeom>
              <a:avLst/>
              <a:gdLst>
                <a:gd name="connsiteX0" fmla="*/ 32121 w 32120"/>
                <a:gd name="connsiteY0" fmla="*/ 16932 h 33863"/>
                <a:gd name="connsiteX1" fmla="*/ 24269 w 32120"/>
                <a:gd name="connsiteY1" fmla="*/ 2309 h 33863"/>
                <a:gd name="connsiteX2" fmla="*/ 7852 w 32120"/>
                <a:gd name="connsiteY2" fmla="*/ 2309 h 33863"/>
                <a:gd name="connsiteX3" fmla="*/ 0 w 32120"/>
                <a:gd name="connsiteY3" fmla="*/ 16932 h 33863"/>
                <a:gd name="connsiteX4" fmla="*/ 7852 w 32120"/>
                <a:gd name="connsiteY4" fmla="*/ 31554 h 33863"/>
                <a:gd name="connsiteX5" fmla="*/ 24269 w 32120"/>
                <a:gd name="connsiteY5" fmla="*/ 31554 h 33863"/>
                <a:gd name="connsiteX6" fmla="*/ 32121 w 32120"/>
                <a:gd name="connsiteY6" fmla="*/ 16932 h 33863"/>
                <a:gd name="connsiteX7" fmla="*/ 32121 w 32120"/>
                <a:gd name="connsiteY7" fmla="*/ 16932 h 33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20" h="33863">
                  <a:moveTo>
                    <a:pt x="32121" y="16932"/>
                  </a:moveTo>
                  <a:cubicBezTo>
                    <a:pt x="32121" y="10775"/>
                    <a:pt x="29265" y="5387"/>
                    <a:pt x="24269" y="2309"/>
                  </a:cubicBezTo>
                  <a:cubicBezTo>
                    <a:pt x="19272" y="-770"/>
                    <a:pt x="12848" y="-770"/>
                    <a:pt x="7852" y="2309"/>
                  </a:cubicBezTo>
                  <a:cubicBezTo>
                    <a:pt x="2855" y="5387"/>
                    <a:pt x="0" y="10775"/>
                    <a:pt x="0" y="16932"/>
                  </a:cubicBezTo>
                  <a:cubicBezTo>
                    <a:pt x="0" y="23088"/>
                    <a:pt x="2855" y="28476"/>
                    <a:pt x="7852" y="31554"/>
                  </a:cubicBezTo>
                  <a:cubicBezTo>
                    <a:pt x="12848" y="34633"/>
                    <a:pt x="19272" y="34633"/>
                    <a:pt x="24269" y="31554"/>
                  </a:cubicBezTo>
                  <a:cubicBezTo>
                    <a:pt x="29265" y="29245"/>
                    <a:pt x="32121" y="23088"/>
                    <a:pt x="32121" y="16932"/>
                  </a:cubicBezTo>
                  <a:lnTo>
                    <a:pt x="32121" y="16932"/>
                  </a:lnTo>
                  <a:close/>
                </a:path>
              </a:pathLst>
            </a:custGeom>
            <a:solidFill>
              <a:srgbClr val="16ABA4"/>
            </a:solidFill>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8" name="Freeform: Shape 77">
              <a:extLst>
                <a:ext uri="{FF2B5EF4-FFF2-40B4-BE49-F238E27FC236}">
                  <a16:creationId xmlns:a16="http://schemas.microsoft.com/office/drawing/2014/main" id="{2A8B47CC-6DB7-4ED6-80CB-2A96E1C59114}"/>
                </a:ext>
              </a:extLst>
            </p:cNvPr>
            <p:cNvSpPr/>
            <p:nvPr/>
          </p:nvSpPr>
          <p:spPr>
            <a:xfrm>
              <a:off x="4222690" y="3119573"/>
              <a:ext cx="32120" cy="33863"/>
            </a:xfrm>
            <a:custGeom>
              <a:avLst/>
              <a:gdLst>
                <a:gd name="connsiteX0" fmla="*/ 32121 w 32120"/>
                <a:gd name="connsiteY0" fmla="*/ 16932 h 33863"/>
                <a:gd name="connsiteX1" fmla="*/ 24269 w 32120"/>
                <a:gd name="connsiteY1" fmla="*/ 2309 h 33863"/>
                <a:gd name="connsiteX2" fmla="*/ 7852 w 32120"/>
                <a:gd name="connsiteY2" fmla="*/ 2309 h 33863"/>
                <a:gd name="connsiteX3" fmla="*/ 0 w 32120"/>
                <a:gd name="connsiteY3" fmla="*/ 16932 h 33863"/>
                <a:gd name="connsiteX4" fmla="*/ 7852 w 32120"/>
                <a:gd name="connsiteY4" fmla="*/ 31554 h 33863"/>
                <a:gd name="connsiteX5" fmla="*/ 24269 w 32120"/>
                <a:gd name="connsiteY5" fmla="*/ 31554 h 33863"/>
                <a:gd name="connsiteX6" fmla="*/ 32121 w 32120"/>
                <a:gd name="connsiteY6" fmla="*/ 16932 h 33863"/>
                <a:gd name="connsiteX7" fmla="*/ 32121 w 32120"/>
                <a:gd name="connsiteY7" fmla="*/ 16932 h 33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20" h="33863">
                  <a:moveTo>
                    <a:pt x="32121" y="16932"/>
                  </a:moveTo>
                  <a:cubicBezTo>
                    <a:pt x="32121" y="10775"/>
                    <a:pt x="29265" y="5387"/>
                    <a:pt x="24269" y="2309"/>
                  </a:cubicBezTo>
                  <a:cubicBezTo>
                    <a:pt x="19272" y="-770"/>
                    <a:pt x="12848" y="-770"/>
                    <a:pt x="7852" y="2309"/>
                  </a:cubicBezTo>
                  <a:cubicBezTo>
                    <a:pt x="2855" y="5387"/>
                    <a:pt x="0" y="10775"/>
                    <a:pt x="0" y="16932"/>
                  </a:cubicBezTo>
                  <a:cubicBezTo>
                    <a:pt x="0" y="23088"/>
                    <a:pt x="2855" y="28476"/>
                    <a:pt x="7852" y="31554"/>
                  </a:cubicBezTo>
                  <a:cubicBezTo>
                    <a:pt x="12848" y="34633"/>
                    <a:pt x="19272" y="34633"/>
                    <a:pt x="24269" y="31554"/>
                  </a:cubicBezTo>
                  <a:cubicBezTo>
                    <a:pt x="28552" y="28476"/>
                    <a:pt x="32121" y="23088"/>
                    <a:pt x="32121" y="16932"/>
                  </a:cubicBezTo>
                  <a:lnTo>
                    <a:pt x="32121" y="16932"/>
                  </a:lnTo>
                  <a:close/>
                </a:path>
              </a:pathLst>
            </a:custGeom>
            <a:solidFill>
              <a:srgbClr val="16ABA4"/>
            </a:solidFill>
            <a:ln w="1425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79" name="Freeform: Shape 78">
              <a:extLst>
                <a:ext uri="{FF2B5EF4-FFF2-40B4-BE49-F238E27FC236}">
                  <a16:creationId xmlns:a16="http://schemas.microsoft.com/office/drawing/2014/main" id="{E3F9E553-1735-48C3-8B91-4540D4F7994B}"/>
                </a:ext>
              </a:extLst>
            </p:cNvPr>
            <p:cNvSpPr/>
            <p:nvPr/>
          </p:nvSpPr>
          <p:spPr>
            <a:xfrm>
              <a:off x="4731623" y="3054156"/>
              <a:ext cx="32120" cy="33863"/>
            </a:xfrm>
            <a:custGeom>
              <a:avLst/>
              <a:gdLst>
                <a:gd name="connsiteX0" fmla="*/ 32121 w 32120"/>
                <a:gd name="connsiteY0" fmla="*/ 16932 h 33863"/>
                <a:gd name="connsiteX1" fmla="*/ 24269 w 32120"/>
                <a:gd name="connsiteY1" fmla="*/ 2309 h 33863"/>
                <a:gd name="connsiteX2" fmla="*/ 7852 w 32120"/>
                <a:gd name="connsiteY2" fmla="*/ 2309 h 33863"/>
                <a:gd name="connsiteX3" fmla="*/ 0 w 32120"/>
                <a:gd name="connsiteY3" fmla="*/ 16932 h 33863"/>
                <a:gd name="connsiteX4" fmla="*/ 7852 w 32120"/>
                <a:gd name="connsiteY4" fmla="*/ 31554 h 33863"/>
                <a:gd name="connsiteX5" fmla="*/ 24269 w 32120"/>
                <a:gd name="connsiteY5" fmla="*/ 31554 h 33863"/>
                <a:gd name="connsiteX6" fmla="*/ 32121 w 32120"/>
                <a:gd name="connsiteY6" fmla="*/ 16932 h 33863"/>
                <a:gd name="connsiteX7" fmla="*/ 32121 w 32120"/>
                <a:gd name="connsiteY7" fmla="*/ 16932 h 33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20" h="33863">
                  <a:moveTo>
                    <a:pt x="32121" y="16932"/>
                  </a:moveTo>
                  <a:cubicBezTo>
                    <a:pt x="32121" y="10775"/>
                    <a:pt x="29265" y="5387"/>
                    <a:pt x="24269" y="2309"/>
                  </a:cubicBezTo>
                  <a:cubicBezTo>
                    <a:pt x="19272" y="-770"/>
                    <a:pt x="12848" y="-770"/>
                    <a:pt x="7852" y="2309"/>
                  </a:cubicBezTo>
                  <a:cubicBezTo>
                    <a:pt x="2855" y="5387"/>
                    <a:pt x="0" y="10775"/>
                    <a:pt x="0" y="16932"/>
                  </a:cubicBezTo>
                  <a:cubicBezTo>
                    <a:pt x="0" y="23088"/>
                    <a:pt x="2855" y="28476"/>
                    <a:pt x="7852" y="31554"/>
                  </a:cubicBezTo>
                  <a:cubicBezTo>
                    <a:pt x="12848" y="34633"/>
                    <a:pt x="19272" y="34633"/>
                    <a:pt x="24269" y="31554"/>
                  </a:cubicBezTo>
                  <a:cubicBezTo>
                    <a:pt x="29265" y="29245"/>
                    <a:pt x="32121" y="23088"/>
                    <a:pt x="32121" y="16932"/>
                  </a:cubicBezTo>
                  <a:lnTo>
                    <a:pt x="32121" y="16932"/>
                  </a:lnTo>
                  <a:close/>
                </a:path>
              </a:pathLst>
            </a:custGeom>
            <a:solidFill>
              <a:srgbClr val="16ABA4"/>
            </a:solidFill>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0" name="Freeform: Shape 79">
              <a:extLst>
                <a:ext uri="{FF2B5EF4-FFF2-40B4-BE49-F238E27FC236}">
                  <a16:creationId xmlns:a16="http://schemas.microsoft.com/office/drawing/2014/main" id="{D9104C4C-B1DD-4D1A-BC21-EB05CFCBAB8F}"/>
                </a:ext>
              </a:extLst>
            </p:cNvPr>
            <p:cNvSpPr/>
            <p:nvPr/>
          </p:nvSpPr>
          <p:spPr>
            <a:xfrm>
              <a:off x="2710167" y="2777864"/>
              <a:ext cx="32120" cy="34632"/>
            </a:xfrm>
            <a:custGeom>
              <a:avLst/>
              <a:gdLst>
                <a:gd name="connsiteX0" fmla="*/ 0 w 32120"/>
                <a:gd name="connsiteY0" fmla="*/ 0 h 34632"/>
                <a:gd name="connsiteX1" fmla="*/ 32121 w 32120"/>
                <a:gd name="connsiteY1" fmla="*/ 0 h 34632"/>
                <a:gd name="connsiteX2" fmla="*/ 32121 w 32120"/>
                <a:gd name="connsiteY2" fmla="*/ 34633 h 34632"/>
                <a:gd name="connsiteX3" fmla="*/ 0 w 32120"/>
                <a:gd name="connsiteY3" fmla="*/ 34633 h 34632"/>
                <a:gd name="connsiteX4" fmla="*/ 0 w 32120"/>
                <a:gd name="connsiteY4" fmla="*/ 0 h 3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20" h="34632">
                  <a:moveTo>
                    <a:pt x="0" y="0"/>
                  </a:moveTo>
                  <a:lnTo>
                    <a:pt x="32121" y="0"/>
                  </a:lnTo>
                  <a:lnTo>
                    <a:pt x="32121" y="34633"/>
                  </a:lnTo>
                  <a:lnTo>
                    <a:pt x="0" y="34633"/>
                  </a:lnTo>
                  <a:lnTo>
                    <a:pt x="0" y="0"/>
                  </a:lnTo>
                  <a:close/>
                </a:path>
              </a:pathLst>
            </a:custGeom>
            <a:solidFill>
              <a:srgbClr val="A6A6A6"/>
            </a:solidFill>
            <a:ln w="14251"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1" name="Freeform: Shape 80">
              <a:extLst>
                <a:ext uri="{FF2B5EF4-FFF2-40B4-BE49-F238E27FC236}">
                  <a16:creationId xmlns:a16="http://schemas.microsoft.com/office/drawing/2014/main" id="{0248315C-6B30-4AAF-884E-A4FD16E5DDD8}"/>
                </a:ext>
              </a:extLst>
            </p:cNvPr>
            <p:cNvSpPr/>
            <p:nvPr/>
          </p:nvSpPr>
          <p:spPr>
            <a:xfrm>
              <a:off x="3219100" y="2841742"/>
              <a:ext cx="32120" cy="34632"/>
            </a:xfrm>
            <a:custGeom>
              <a:avLst/>
              <a:gdLst>
                <a:gd name="connsiteX0" fmla="*/ 0 w 32120"/>
                <a:gd name="connsiteY0" fmla="*/ 0 h 34632"/>
                <a:gd name="connsiteX1" fmla="*/ 32121 w 32120"/>
                <a:gd name="connsiteY1" fmla="*/ 0 h 34632"/>
                <a:gd name="connsiteX2" fmla="*/ 32121 w 32120"/>
                <a:gd name="connsiteY2" fmla="*/ 34633 h 34632"/>
                <a:gd name="connsiteX3" fmla="*/ 0 w 32120"/>
                <a:gd name="connsiteY3" fmla="*/ 34633 h 34632"/>
                <a:gd name="connsiteX4" fmla="*/ 0 w 32120"/>
                <a:gd name="connsiteY4" fmla="*/ 0 h 3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20" h="34632">
                  <a:moveTo>
                    <a:pt x="0" y="0"/>
                  </a:moveTo>
                  <a:lnTo>
                    <a:pt x="32121" y="0"/>
                  </a:lnTo>
                  <a:lnTo>
                    <a:pt x="32121" y="34633"/>
                  </a:lnTo>
                  <a:lnTo>
                    <a:pt x="0" y="34633"/>
                  </a:lnTo>
                  <a:lnTo>
                    <a:pt x="0" y="0"/>
                  </a:lnTo>
                  <a:close/>
                </a:path>
              </a:pathLst>
            </a:custGeom>
            <a:solidFill>
              <a:srgbClr val="A6A6A6"/>
            </a:solidFill>
            <a:ln w="14251"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2" name="Freeform: Shape 81">
              <a:extLst>
                <a:ext uri="{FF2B5EF4-FFF2-40B4-BE49-F238E27FC236}">
                  <a16:creationId xmlns:a16="http://schemas.microsoft.com/office/drawing/2014/main" id="{72E45D15-8F4E-4C09-8E5B-280AB4C85DA8}"/>
                </a:ext>
              </a:extLst>
            </p:cNvPr>
            <p:cNvSpPr/>
            <p:nvPr/>
          </p:nvSpPr>
          <p:spPr>
            <a:xfrm>
              <a:off x="3728747" y="2864061"/>
              <a:ext cx="32120" cy="34632"/>
            </a:xfrm>
            <a:custGeom>
              <a:avLst/>
              <a:gdLst>
                <a:gd name="connsiteX0" fmla="*/ 0 w 32120"/>
                <a:gd name="connsiteY0" fmla="*/ 0 h 34632"/>
                <a:gd name="connsiteX1" fmla="*/ 32121 w 32120"/>
                <a:gd name="connsiteY1" fmla="*/ 0 h 34632"/>
                <a:gd name="connsiteX2" fmla="*/ 32121 w 32120"/>
                <a:gd name="connsiteY2" fmla="*/ 34633 h 34632"/>
                <a:gd name="connsiteX3" fmla="*/ 0 w 32120"/>
                <a:gd name="connsiteY3" fmla="*/ 34633 h 34632"/>
                <a:gd name="connsiteX4" fmla="*/ 0 w 32120"/>
                <a:gd name="connsiteY4" fmla="*/ 0 h 3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20" h="34632">
                  <a:moveTo>
                    <a:pt x="0" y="0"/>
                  </a:moveTo>
                  <a:lnTo>
                    <a:pt x="32121" y="0"/>
                  </a:lnTo>
                  <a:lnTo>
                    <a:pt x="32121" y="34633"/>
                  </a:lnTo>
                  <a:lnTo>
                    <a:pt x="0" y="34633"/>
                  </a:lnTo>
                  <a:lnTo>
                    <a:pt x="0" y="0"/>
                  </a:lnTo>
                  <a:close/>
                </a:path>
              </a:pathLst>
            </a:custGeom>
            <a:solidFill>
              <a:srgbClr val="A6A6A6"/>
            </a:solidFill>
            <a:ln w="14251"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3" name="Freeform: Shape 82">
              <a:extLst>
                <a:ext uri="{FF2B5EF4-FFF2-40B4-BE49-F238E27FC236}">
                  <a16:creationId xmlns:a16="http://schemas.microsoft.com/office/drawing/2014/main" id="{E7B94460-128F-4DCA-9053-CD7585CF7C6E}"/>
                </a:ext>
              </a:extLst>
            </p:cNvPr>
            <p:cNvSpPr/>
            <p:nvPr/>
          </p:nvSpPr>
          <p:spPr>
            <a:xfrm>
              <a:off x="4237680" y="2948719"/>
              <a:ext cx="32120" cy="34632"/>
            </a:xfrm>
            <a:custGeom>
              <a:avLst/>
              <a:gdLst>
                <a:gd name="connsiteX0" fmla="*/ 0 w 32120"/>
                <a:gd name="connsiteY0" fmla="*/ 0 h 34632"/>
                <a:gd name="connsiteX1" fmla="*/ 32121 w 32120"/>
                <a:gd name="connsiteY1" fmla="*/ 0 h 34632"/>
                <a:gd name="connsiteX2" fmla="*/ 32121 w 32120"/>
                <a:gd name="connsiteY2" fmla="*/ 34633 h 34632"/>
                <a:gd name="connsiteX3" fmla="*/ 0 w 32120"/>
                <a:gd name="connsiteY3" fmla="*/ 34633 h 34632"/>
                <a:gd name="connsiteX4" fmla="*/ 0 w 32120"/>
                <a:gd name="connsiteY4" fmla="*/ 0 h 3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20" h="34632">
                  <a:moveTo>
                    <a:pt x="0" y="0"/>
                  </a:moveTo>
                  <a:lnTo>
                    <a:pt x="32121" y="0"/>
                  </a:lnTo>
                  <a:lnTo>
                    <a:pt x="32121" y="34633"/>
                  </a:lnTo>
                  <a:lnTo>
                    <a:pt x="0" y="34633"/>
                  </a:lnTo>
                  <a:lnTo>
                    <a:pt x="0" y="0"/>
                  </a:lnTo>
                  <a:close/>
                </a:path>
              </a:pathLst>
            </a:custGeom>
            <a:solidFill>
              <a:srgbClr val="A6A6A6"/>
            </a:solidFill>
            <a:ln w="14251"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4" name="Freeform: Shape 83">
              <a:extLst>
                <a:ext uri="{FF2B5EF4-FFF2-40B4-BE49-F238E27FC236}">
                  <a16:creationId xmlns:a16="http://schemas.microsoft.com/office/drawing/2014/main" id="{E816BA37-3D62-4231-8466-E4675930E530}"/>
                </a:ext>
              </a:extLst>
            </p:cNvPr>
            <p:cNvSpPr/>
            <p:nvPr/>
          </p:nvSpPr>
          <p:spPr>
            <a:xfrm>
              <a:off x="4746613" y="2803262"/>
              <a:ext cx="32120" cy="34632"/>
            </a:xfrm>
            <a:custGeom>
              <a:avLst/>
              <a:gdLst>
                <a:gd name="connsiteX0" fmla="*/ 0 w 32120"/>
                <a:gd name="connsiteY0" fmla="*/ 0 h 34632"/>
                <a:gd name="connsiteX1" fmla="*/ 32121 w 32120"/>
                <a:gd name="connsiteY1" fmla="*/ 0 h 34632"/>
                <a:gd name="connsiteX2" fmla="*/ 32121 w 32120"/>
                <a:gd name="connsiteY2" fmla="*/ 34633 h 34632"/>
                <a:gd name="connsiteX3" fmla="*/ 0 w 32120"/>
                <a:gd name="connsiteY3" fmla="*/ 34633 h 34632"/>
                <a:gd name="connsiteX4" fmla="*/ 0 w 32120"/>
                <a:gd name="connsiteY4" fmla="*/ 0 h 34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20" h="34632">
                  <a:moveTo>
                    <a:pt x="0" y="0"/>
                  </a:moveTo>
                  <a:lnTo>
                    <a:pt x="32121" y="0"/>
                  </a:lnTo>
                  <a:lnTo>
                    <a:pt x="32121" y="34633"/>
                  </a:lnTo>
                  <a:lnTo>
                    <a:pt x="0" y="34633"/>
                  </a:lnTo>
                  <a:lnTo>
                    <a:pt x="0" y="0"/>
                  </a:lnTo>
                  <a:close/>
                </a:path>
              </a:pathLst>
            </a:custGeom>
            <a:solidFill>
              <a:srgbClr val="A6A6A6"/>
            </a:solidFill>
            <a:ln w="14251"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5" name="Freeform: Shape 84">
              <a:extLst>
                <a:ext uri="{FF2B5EF4-FFF2-40B4-BE49-F238E27FC236}">
                  <a16:creationId xmlns:a16="http://schemas.microsoft.com/office/drawing/2014/main" id="{FF161785-1556-4CAA-A05C-B94D24F9D7FF}"/>
                </a:ext>
              </a:extLst>
            </p:cNvPr>
            <p:cNvSpPr/>
            <p:nvPr/>
          </p:nvSpPr>
          <p:spPr>
            <a:xfrm>
              <a:off x="2201947" y="2937944"/>
              <a:ext cx="7137" cy="115442"/>
            </a:xfrm>
            <a:custGeom>
              <a:avLst/>
              <a:gdLst>
                <a:gd name="connsiteX0" fmla="*/ 0 w 7137"/>
                <a:gd name="connsiteY0" fmla="*/ 115442 h 115442"/>
                <a:gd name="connsiteX1" fmla="*/ 0 w 7137"/>
                <a:gd name="connsiteY1" fmla="*/ 0 h 115442"/>
              </a:gdLst>
              <a:ahLst/>
              <a:cxnLst>
                <a:cxn ang="0">
                  <a:pos x="connsiteX0" y="connsiteY0"/>
                </a:cxn>
                <a:cxn ang="0">
                  <a:pos x="connsiteX1" y="connsiteY1"/>
                </a:cxn>
              </a:cxnLst>
              <a:rect l="l" t="t" r="r" b="b"/>
              <a:pathLst>
                <a:path w="7137" h="115442">
                  <a:moveTo>
                    <a:pt x="0" y="115442"/>
                  </a:moveTo>
                  <a:lnTo>
                    <a:pt x="0"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6" name="Freeform: Shape 85">
              <a:extLst>
                <a:ext uri="{FF2B5EF4-FFF2-40B4-BE49-F238E27FC236}">
                  <a16:creationId xmlns:a16="http://schemas.microsoft.com/office/drawing/2014/main" id="{0286F83B-8C7C-4AAB-A642-DBE5B9DFCC35}"/>
                </a:ext>
              </a:extLst>
            </p:cNvPr>
            <p:cNvSpPr/>
            <p:nvPr/>
          </p:nvSpPr>
          <p:spPr>
            <a:xfrm>
              <a:off x="2174823" y="2937944"/>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7" name="Freeform: Shape 86">
              <a:extLst>
                <a:ext uri="{FF2B5EF4-FFF2-40B4-BE49-F238E27FC236}">
                  <a16:creationId xmlns:a16="http://schemas.microsoft.com/office/drawing/2014/main" id="{125852AC-20D2-43C5-A44F-070546F297F4}"/>
                </a:ext>
              </a:extLst>
            </p:cNvPr>
            <p:cNvSpPr/>
            <p:nvPr/>
          </p:nvSpPr>
          <p:spPr>
            <a:xfrm>
              <a:off x="2710880" y="2766320"/>
              <a:ext cx="7137" cy="130064"/>
            </a:xfrm>
            <a:custGeom>
              <a:avLst/>
              <a:gdLst>
                <a:gd name="connsiteX0" fmla="*/ 0 w 7137"/>
                <a:gd name="connsiteY0" fmla="*/ 130065 h 130064"/>
                <a:gd name="connsiteX1" fmla="*/ 0 w 7137"/>
                <a:gd name="connsiteY1" fmla="*/ 0 h 130064"/>
              </a:gdLst>
              <a:ahLst/>
              <a:cxnLst>
                <a:cxn ang="0">
                  <a:pos x="connsiteX0" y="connsiteY0"/>
                </a:cxn>
                <a:cxn ang="0">
                  <a:pos x="connsiteX1" y="connsiteY1"/>
                </a:cxn>
              </a:cxnLst>
              <a:rect l="l" t="t" r="r" b="b"/>
              <a:pathLst>
                <a:path w="7137" h="130064">
                  <a:moveTo>
                    <a:pt x="0" y="130065"/>
                  </a:moveTo>
                  <a:lnTo>
                    <a:pt x="0"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8" name="Freeform: Shape 87">
              <a:extLst>
                <a:ext uri="{FF2B5EF4-FFF2-40B4-BE49-F238E27FC236}">
                  <a16:creationId xmlns:a16="http://schemas.microsoft.com/office/drawing/2014/main" id="{FA21F847-830B-4844-8969-608961E0A673}"/>
                </a:ext>
              </a:extLst>
            </p:cNvPr>
            <p:cNvSpPr/>
            <p:nvPr/>
          </p:nvSpPr>
          <p:spPr>
            <a:xfrm>
              <a:off x="2684470" y="2766320"/>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89" name="Freeform: Shape 88">
              <a:extLst>
                <a:ext uri="{FF2B5EF4-FFF2-40B4-BE49-F238E27FC236}">
                  <a16:creationId xmlns:a16="http://schemas.microsoft.com/office/drawing/2014/main" id="{A1E76C6F-8102-420E-83AA-D161CB22CCF6}"/>
                </a:ext>
              </a:extLst>
            </p:cNvPr>
            <p:cNvSpPr/>
            <p:nvPr/>
          </p:nvSpPr>
          <p:spPr>
            <a:xfrm>
              <a:off x="2710880" y="2896385"/>
              <a:ext cx="7137" cy="130834"/>
            </a:xfrm>
            <a:custGeom>
              <a:avLst/>
              <a:gdLst>
                <a:gd name="connsiteX0" fmla="*/ 0 w 7137"/>
                <a:gd name="connsiteY0" fmla="*/ 0 h 130834"/>
                <a:gd name="connsiteX1" fmla="*/ 0 w 7137"/>
                <a:gd name="connsiteY1" fmla="*/ 130834 h 130834"/>
              </a:gdLst>
              <a:ahLst/>
              <a:cxnLst>
                <a:cxn ang="0">
                  <a:pos x="connsiteX0" y="connsiteY0"/>
                </a:cxn>
                <a:cxn ang="0">
                  <a:pos x="connsiteX1" y="connsiteY1"/>
                </a:cxn>
              </a:cxnLst>
              <a:rect l="l" t="t" r="r" b="b"/>
              <a:pathLst>
                <a:path w="7137" h="130834">
                  <a:moveTo>
                    <a:pt x="0" y="0"/>
                  </a:moveTo>
                  <a:lnTo>
                    <a:pt x="0" y="130834"/>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90" name="Freeform: Shape 89">
              <a:extLst>
                <a:ext uri="{FF2B5EF4-FFF2-40B4-BE49-F238E27FC236}">
                  <a16:creationId xmlns:a16="http://schemas.microsoft.com/office/drawing/2014/main" id="{DE94D902-CAE6-4226-B442-47E4ACAFD001}"/>
                </a:ext>
              </a:extLst>
            </p:cNvPr>
            <p:cNvSpPr/>
            <p:nvPr/>
          </p:nvSpPr>
          <p:spPr>
            <a:xfrm>
              <a:off x="3193403" y="2964111"/>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91" name="Freeform: Shape 90">
              <a:extLst>
                <a:ext uri="{FF2B5EF4-FFF2-40B4-BE49-F238E27FC236}">
                  <a16:creationId xmlns:a16="http://schemas.microsoft.com/office/drawing/2014/main" id="{280C6462-0543-4D29-88B2-BE37F8B25280}"/>
                </a:ext>
              </a:extLst>
            </p:cNvPr>
            <p:cNvSpPr/>
            <p:nvPr/>
          </p:nvSpPr>
          <p:spPr>
            <a:xfrm>
              <a:off x="3193403" y="3232706"/>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92" name="Freeform: Shape 91">
              <a:extLst>
                <a:ext uri="{FF2B5EF4-FFF2-40B4-BE49-F238E27FC236}">
                  <a16:creationId xmlns:a16="http://schemas.microsoft.com/office/drawing/2014/main" id="{9AADD659-0780-4705-94CC-B627A346F97F}"/>
                </a:ext>
              </a:extLst>
            </p:cNvPr>
            <p:cNvSpPr/>
            <p:nvPr/>
          </p:nvSpPr>
          <p:spPr>
            <a:xfrm>
              <a:off x="3219814" y="2964111"/>
              <a:ext cx="7137" cy="133912"/>
            </a:xfrm>
            <a:custGeom>
              <a:avLst/>
              <a:gdLst>
                <a:gd name="connsiteX0" fmla="*/ 0 w 7137"/>
                <a:gd name="connsiteY0" fmla="*/ 133913 h 133912"/>
                <a:gd name="connsiteX1" fmla="*/ 0 w 7137"/>
                <a:gd name="connsiteY1" fmla="*/ 0 h 133912"/>
              </a:gdLst>
              <a:ahLst/>
              <a:cxnLst>
                <a:cxn ang="0">
                  <a:pos x="connsiteX0" y="connsiteY0"/>
                </a:cxn>
                <a:cxn ang="0">
                  <a:pos x="connsiteX1" y="connsiteY1"/>
                </a:cxn>
              </a:cxnLst>
              <a:rect l="l" t="t" r="r" b="b"/>
              <a:pathLst>
                <a:path w="7137" h="133912">
                  <a:moveTo>
                    <a:pt x="0" y="133913"/>
                  </a:moveTo>
                  <a:lnTo>
                    <a:pt x="0"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93" name="Freeform: Shape 92">
              <a:extLst>
                <a:ext uri="{FF2B5EF4-FFF2-40B4-BE49-F238E27FC236}">
                  <a16:creationId xmlns:a16="http://schemas.microsoft.com/office/drawing/2014/main" id="{EC3D1FBC-4FCC-495B-8FB3-FCE3C4C53270}"/>
                </a:ext>
              </a:extLst>
            </p:cNvPr>
            <p:cNvSpPr/>
            <p:nvPr/>
          </p:nvSpPr>
          <p:spPr>
            <a:xfrm>
              <a:off x="3702336" y="2929478"/>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94" name="Freeform: Shape 93">
              <a:extLst>
                <a:ext uri="{FF2B5EF4-FFF2-40B4-BE49-F238E27FC236}">
                  <a16:creationId xmlns:a16="http://schemas.microsoft.com/office/drawing/2014/main" id="{00B8849E-8129-4266-9753-73D9ADD4844C}"/>
                </a:ext>
              </a:extLst>
            </p:cNvPr>
            <p:cNvSpPr/>
            <p:nvPr/>
          </p:nvSpPr>
          <p:spPr>
            <a:xfrm>
              <a:off x="3729460" y="3065700"/>
              <a:ext cx="7137" cy="136991"/>
            </a:xfrm>
            <a:custGeom>
              <a:avLst/>
              <a:gdLst>
                <a:gd name="connsiteX0" fmla="*/ 0 w 7137"/>
                <a:gd name="connsiteY0" fmla="*/ 0 h 136991"/>
                <a:gd name="connsiteX1" fmla="*/ 0 w 7137"/>
                <a:gd name="connsiteY1" fmla="*/ 136991 h 136991"/>
              </a:gdLst>
              <a:ahLst/>
              <a:cxnLst>
                <a:cxn ang="0">
                  <a:pos x="connsiteX0" y="connsiteY0"/>
                </a:cxn>
                <a:cxn ang="0">
                  <a:pos x="connsiteX1" y="connsiteY1"/>
                </a:cxn>
              </a:cxnLst>
              <a:rect l="l" t="t" r="r" b="b"/>
              <a:pathLst>
                <a:path w="7137" h="136991">
                  <a:moveTo>
                    <a:pt x="0" y="0"/>
                  </a:moveTo>
                  <a:lnTo>
                    <a:pt x="0" y="136991"/>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95" name="Freeform: Shape 94">
              <a:extLst>
                <a:ext uri="{FF2B5EF4-FFF2-40B4-BE49-F238E27FC236}">
                  <a16:creationId xmlns:a16="http://schemas.microsoft.com/office/drawing/2014/main" id="{25732C40-2C2C-445B-9751-CDD7CEC97322}"/>
                </a:ext>
              </a:extLst>
            </p:cNvPr>
            <p:cNvSpPr/>
            <p:nvPr/>
          </p:nvSpPr>
          <p:spPr>
            <a:xfrm>
              <a:off x="3702336" y="3202691"/>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96" name="Freeform: Shape 95">
              <a:extLst>
                <a:ext uri="{FF2B5EF4-FFF2-40B4-BE49-F238E27FC236}">
                  <a16:creationId xmlns:a16="http://schemas.microsoft.com/office/drawing/2014/main" id="{09E56140-5165-44FD-A497-EB664A9E8BC6}"/>
                </a:ext>
              </a:extLst>
            </p:cNvPr>
            <p:cNvSpPr/>
            <p:nvPr/>
          </p:nvSpPr>
          <p:spPr>
            <a:xfrm>
              <a:off x="4211983" y="2992587"/>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97" name="Freeform: Shape 96">
              <a:extLst>
                <a:ext uri="{FF2B5EF4-FFF2-40B4-BE49-F238E27FC236}">
                  <a16:creationId xmlns:a16="http://schemas.microsoft.com/office/drawing/2014/main" id="{0759A405-288E-4F42-84C6-18E5976A0369}"/>
                </a:ext>
              </a:extLst>
            </p:cNvPr>
            <p:cNvSpPr/>
            <p:nvPr/>
          </p:nvSpPr>
          <p:spPr>
            <a:xfrm>
              <a:off x="4238394" y="3136505"/>
              <a:ext cx="7137" cy="143148"/>
            </a:xfrm>
            <a:custGeom>
              <a:avLst/>
              <a:gdLst>
                <a:gd name="connsiteX0" fmla="*/ 0 w 7137"/>
                <a:gd name="connsiteY0" fmla="*/ 0 h 143148"/>
                <a:gd name="connsiteX1" fmla="*/ 0 w 7137"/>
                <a:gd name="connsiteY1" fmla="*/ 143148 h 143148"/>
              </a:gdLst>
              <a:ahLst/>
              <a:cxnLst>
                <a:cxn ang="0">
                  <a:pos x="connsiteX0" y="connsiteY0"/>
                </a:cxn>
                <a:cxn ang="0">
                  <a:pos x="connsiteX1" y="connsiteY1"/>
                </a:cxn>
              </a:cxnLst>
              <a:rect l="l" t="t" r="r" b="b"/>
              <a:pathLst>
                <a:path w="7137" h="143148">
                  <a:moveTo>
                    <a:pt x="0" y="0"/>
                  </a:moveTo>
                  <a:lnTo>
                    <a:pt x="0" y="143148"/>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98" name="Freeform: Shape 97">
              <a:extLst>
                <a:ext uri="{FF2B5EF4-FFF2-40B4-BE49-F238E27FC236}">
                  <a16:creationId xmlns:a16="http://schemas.microsoft.com/office/drawing/2014/main" id="{B1C85A37-B0FD-4FE2-9883-C6A99298F13F}"/>
                </a:ext>
              </a:extLst>
            </p:cNvPr>
            <p:cNvSpPr/>
            <p:nvPr/>
          </p:nvSpPr>
          <p:spPr>
            <a:xfrm>
              <a:off x="4211983" y="3279653"/>
              <a:ext cx="53534" cy="7696"/>
            </a:xfrm>
            <a:custGeom>
              <a:avLst/>
              <a:gdLst>
                <a:gd name="connsiteX0" fmla="*/ 0 w 53534"/>
                <a:gd name="connsiteY0" fmla="*/ 0 h 7696"/>
                <a:gd name="connsiteX1" fmla="*/ 53534 w 53534"/>
                <a:gd name="connsiteY1" fmla="*/ 0 h 7696"/>
              </a:gdLst>
              <a:ahLst/>
              <a:cxnLst>
                <a:cxn ang="0">
                  <a:pos x="connsiteX0" y="connsiteY0"/>
                </a:cxn>
                <a:cxn ang="0">
                  <a:pos x="connsiteX1" y="connsiteY1"/>
                </a:cxn>
              </a:cxnLst>
              <a:rect l="l" t="t" r="r" b="b"/>
              <a:pathLst>
                <a:path w="53534" h="7696">
                  <a:moveTo>
                    <a:pt x="0" y="0"/>
                  </a:moveTo>
                  <a:lnTo>
                    <a:pt x="53534" y="0"/>
                  </a:lnTo>
                </a:path>
              </a:pathLst>
            </a:custGeom>
            <a:ln w="14251"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grpSp>
      <p:sp>
        <p:nvSpPr>
          <p:cNvPr id="176" name="Rectangle 175">
            <a:extLst>
              <a:ext uri="{FF2B5EF4-FFF2-40B4-BE49-F238E27FC236}">
                <a16:creationId xmlns:a16="http://schemas.microsoft.com/office/drawing/2014/main" id="{5E4F117E-3F76-4BC8-A8BD-6D8495C20E59}"/>
              </a:ext>
            </a:extLst>
          </p:cNvPr>
          <p:cNvSpPr/>
          <p:nvPr/>
        </p:nvSpPr>
        <p:spPr>
          <a:xfrm>
            <a:off x="7094455" y="1954154"/>
            <a:ext cx="3063877" cy="30777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54565B"/>
                </a:solidFill>
                <a:effectLst/>
                <a:uLnTx/>
                <a:uFillTx/>
                <a:latin typeface="Trebuchet MS"/>
                <a:ea typeface="Calibri" panose="020F0502020204030204" pitchFamily="34" charset="0"/>
                <a:cs typeface="+mn-cs"/>
              </a:rPr>
              <a:t>Pain</a:t>
            </a:r>
            <a:endParaRPr kumimoji="0" lang="en-GB" sz="1400" b="0" i="0" u="none" strike="noStrike" kern="1200" cap="none" spc="0" normalizeH="0" baseline="0" noProof="0">
              <a:ln>
                <a:noFill/>
              </a:ln>
              <a:solidFill>
                <a:srgbClr val="54565B"/>
              </a:solidFill>
              <a:effectLst/>
              <a:uLnTx/>
              <a:uFillTx/>
              <a:latin typeface="Trebuchet MS"/>
              <a:ea typeface="+mn-ea"/>
              <a:cs typeface="+mn-cs"/>
            </a:endParaRPr>
          </a:p>
        </p:txBody>
      </p:sp>
      <p:grpSp>
        <p:nvGrpSpPr>
          <p:cNvPr id="4" name="Group 3">
            <a:extLst>
              <a:ext uri="{FF2B5EF4-FFF2-40B4-BE49-F238E27FC236}">
                <a16:creationId xmlns:a16="http://schemas.microsoft.com/office/drawing/2014/main" id="{6303F202-307F-475A-B524-F9BAFFBDCBA4}"/>
              </a:ext>
            </a:extLst>
          </p:cNvPr>
          <p:cNvGrpSpPr/>
          <p:nvPr/>
        </p:nvGrpSpPr>
        <p:grpSpPr>
          <a:xfrm>
            <a:off x="6677768" y="2276826"/>
            <a:ext cx="3883684" cy="2678196"/>
            <a:chOff x="6677768" y="2276826"/>
            <a:chExt cx="3883684" cy="2678196"/>
          </a:xfrm>
        </p:grpSpPr>
        <p:sp>
          <p:nvSpPr>
            <p:cNvPr id="177" name="Freeform: Shape 176">
              <a:extLst>
                <a:ext uri="{FF2B5EF4-FFF2-40B4-BE49-F238E27FC236}">
                  <a16:creationId xmlns:a16="http://schemas.microsoft.com/office/drawing/2014/main" id="{E3E45EFA-E5F0-4889-B121-485325254B37}"/>
                </a:ext>
              </a:extLst>
            </p:cNvPr>
            <p:cNvSpPr/>
            <p:nvPr/>
          </p:nvSpPr>
          <p:spPr>
            <a:xfrm>
              <a:off x="9817063" y="3341680"/>
              <a:ext cx="7011" cy="249629"/>
            </a:xfrm>
            <a:custGeom>
              <a:avLst/>
              <a:gdLst>
                <a:gd name="connsiteX0" fmla="*/ 0 w 7011"/>
                <a:gd name="connsiteY0" fmla="*/ 0 h 247128"/>
                <a:gd name="connsiteX1" fmla="*/ 0 w 7011"/>
                <a:gd name="connsiteY1" fmla="*/ 247129 h 247128"/>
              </a:gdLst>
              <a:ahLst/>
              <a:cxnLst>
                <a:cxn ang="0">
                  <a:pos x="connsiteX0" y="connsiteY0"/>
                </a:cxn>
                <a:cxn ang="0">
                  <a:pos x="connsiteX1" y="connsiteY1"/>
                </a:cxn>
              </a:cxnLst>
              <a:rect l="l" t="t" r="r" b="b"/>
              <a:pathLst>
                <a:path w="7011" h="247128">
                  <a:moveTo>
                    <a:pt x="0" y="0"/>
                  </a:moveTo>
                  <a:lnTo>
                    <a:pt x="0" y="247129"/>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78" name="Freeform: Shape 177">
              <a:extLst>
                <a:ext uri="{FF2B5EF4-FFF2-40B4-BE49-F238E27FC236}">
                  <a16:creationId xmlns:a16="http://schemas.microsoft.com/office/drawing/2014/main" id="{11230FFA-BEA1-4296-8AE2-74105DB439D7}"/>
                </a:ext>
              </a:extLst>
            </p:cNvPr>
            <p:cNvSpPr/>
            <p:nvPr/>
          </p:nvSpPr>
          <p:spPr>
            <a:xfrm>
              <a:off x="9791121" y="3591310"/>
              <a:ext cx="51882" cy="7496"/>
            </a:xfrm>
            <a:custGeom>
              <a:avLst/>
              <a:gdLst>
                <a:gd name="connsiteX0" fmla="*/ 0 w 51882"/>
                <a:gd name="connsiteY0" fmla="*/ 0 h 7421"/>
                <a:gd name="connsiteX1" fmla="*/ 51882 w 51882"/>
                <a:gd name="connsiteY1" fmla="*/ 0 h 7421"/>
              </a:gdLst>
              <a:ahLst/>
              <a:cxnLst>
                <a:cxn ang="0">
                  <a:pos x="connsiteX0" y="connsiteY0"/>
                </a:cxn>
                <a:cxn ang="0">
                  <a:pos x="connsiteX1" y="connsiteY1"/>
                </a:cxn>
              </a:cxnLst>
              <a:rect l="l" t="t" r="r" b="b"/>
              <a:pathLst>
                <a:path w="51882" h="7421">
                  <a:moveTo>
                    <a:pt x="0" y="0"/>
                  </a:moveTo>
                  <a:lnTo>
                    <a:pt x="51882"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79" name="Freeform: Shape 178">
              <a:extLst>
                <a:ext uri="{FF2B5EF4-FFF2-40B4-BE49-F238E27FC236}">
                  <a16:creationId xmlns:a16="http://schemas.microsoft.com/office/drawing/2014/main" id="{73118269-DF59-40B8-A846-1B90B76CA4C6}"/>
                </a:ext>
              </a:extLst>
            </p:cNvPr>
            <p:cNvSpPr/>
            <p:nvPr/>
          </p:nvSpPr>
          <p:spPr>
            <a:xfrm>
              <a:off x="8817279" y="3455626"/>
              <a:ext cx="7011" cy="188909"/>
            </a:xfrm>
            <a:custGeom>
              <a:avLst/>
              <a:gdLst>
                <a:gd name="connsiteX0" fmla="*/ 0 w 7011"/>
                <a:gd name="connsiteY0" fmla="*/ 0 h 187016"/>
                <a:gd name="connsiteX1" fmla="*/ 0 w 7011"/>
                <a:gd name="connsiteY1" fmla="*/ 187017 h 187016"/>
              </a:gdLst>
              <a:ahLst/>
              <a:cxnLst>
                <a:cxn ang="0">
                  <a:pos x="connsiteX0" y="connsiteY0"/>
                </a:cxn>
                <a:cxn ang="0">
                  <a:pos x="connsiteX1" y="connsiteY1"/>
                </a:cxn>
              </a:cxnLst>
              <a:rect l="l" t="t" r="r" b="b"/>
              <a:pathLst>
                <a:path w="7011" h="187016">
                  <a:moveTo>
                    <a:pt x="0" y="0"/>
                  </a:moveTo>
                  <a:lnTo>
                    <a:pt x="0" y="187017"/>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80" name="Freeform: Shape 179">
              <a:extLst>
                <a:ext uri="{FF2B5EF4-FFF2-40B4-BE49-F238E27FC236}">
                  <a16:creationId xmlns:a16="http://schemas.microsoft.com/office/drawing/2014/main" id="{FEC2A85C-4801-43EE-9B35-A2DF7E5F86AB}"/>
                </a:ext>
              </a:extLst>
            </p:cNvPr>
            <p:cNvSpPr/>
            <p:nvPr/>
          </p:nvSpPr>
          <p:spPr>
            <a:xfrm>
              <a:off x="8790637" y="3644534"/>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81" name="Freeform: Shape 180">
              <a:extLst>
                <a:ext uri="{FF2B5EF4-FFF2-40B4-BE49-F238E27FC236}">
                  <a16:creationId xmlns:a16="http://schemas.microsoft.com/office/drawing/2014/main" id="{A36C88AD-2912-472C-8267-E56BD100E81F}"/>
                </a:ext>
              </a:extLst>
            </p:cNvPr>
            <p:cNvSpPr/>
            <p:nvPr/>
          </p:nvSpPr>
          <p:spPr>
            <a:xfrm>
              <a:off x="8316686" y="3499855"/>
              <a:ext cx="7011" cy="180663"/>
            </a:xfrm>
            <a:custGeom>
              <a:avLst/>
              <a:gdLst>
                <a:gd name="connsiteX0" fmla="*/ 0 w 7011"/>
                <a:gd name="connsiteY0" fmla="*/ 0 h 178853"/>
                <a:gd name="connsiteX1" fmla="*/ 0 w 7011"/>
                <a:gd name="connsiteY1" fmla="*/ 178853 h 178853"/>
              </a:gdLst>
              <a:ahLst/>
              <a:cxnLst>
                <a:cxn ang="0">
                  <a:pos x="connsiteX0" y="connsiteY0"/>
                </a:cxn>
                <a:cxn ang="0">
                  <a:pos x="connsiteX1" y="connsiteY1"/>
                </a:cxn>
              </a:cxnLst>
              <a:rect l="l" t="t" r="r" b="b"/>
              <a:pathLst>
                <a:path w="7011" h="178853">
                  <a:moveTo>
                    <a:pt x="0" y="0"/>
                  </a:moveTo>
                  <a:lnTo>
                    <a:pt x="0" y="178853"/>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82" name="Freeform: Shape 181">
              <a:extLst>
                <a:ext uri="{FF2B5EF4-FFF2-40B4-BE49-F238E27FC236}">
                  <a16:creationId xmlns:a16="http://schemas.microsoft.com/office/drawing/2014/main" id="{63813FC7-B3EB-4325-BBA8-AD0AEB0B7AAD}"/>
                </a:ext>
              </a:extLst>
            </p:cNvPr>
            <p:cNvSpPr/>
            <p:nvPr/>
          </p:nvSpPr>
          <p:spPr>
            <a:xfrm>
              <a:off x="8290745" y="3680518"/>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83" name="TextBox 182">
              <a:extLst>
                <a:ext uri="{FF2B5EF4-FFF2-40B4-BE49-F238E27FC236}">
                  <a16:creationId xmlns:a16="http://schemas.microsoft.com/office/drawing/2014/main" id="{2800C393-4C38-4BED-AA23-2FD2E1B6F5EC}"/>
                </a:ext>
              </a:extLst>
            </p:cNvPr>
            <p:cNvSpPr txBox="1"/>
            <p:nvPr/>
          </p:nvSpPr>
          <p:spPr>
            <a:xfrm>
              <a:off x="9904606" y="3212255"/>
              <a:ext cx="384336"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Change = 0</a:t>
              </a:r>
            </a:p>
          </p:txBody>
        </p:sp>
        <p:sp>
          <p:nvSpPr>
            <p:cNvPr id="184" name="TextBox 183">
              <a:extLst>
                <a:ext uri="{FF2B5EF4-FFF2-40B4-BE49-F238E27FC236}">
                  <a16:creationId xmlns:a16="http://schemas.microsoft.com/office/drawing/2014/main" id="{B36EF47E-6548-4C0B-AA07-B71C48336192}"/>
                </a:ext>
              </a:extLst>
            </p:cNvPr>
            <p:cNvSpPr txBox="1"/>
            <p:nvPr/>
          </p:nvSpPr>
          <p:spPr>
            <a:xfrm>
              <a:off x="9904606" y="3564013"/>
              <a:ext cx="656846"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(-10) Improvement</a:t>
              </a:r>
            </a:p>
          </p:txBody>
        </p:sp>
        <p:sp>
          <p:nvSpPr>
            <p:cNvPr id="185" name="TextBox 184">
              <a:extLst>
                <a:ext uri="{FF2B5EF4-FFF2-40B4-BE49-F238E27FC236}">
                  <a16:creationId xmlns:a16="http://schemas.microsoft.com/office/drawing/2014/main" id="{E527022A-4B29-4C1C-B64A-66D9D21FC126}"/>
                </a:ext>
              </a:extLst>
            </p:cNvPr>
            <p:cNvSpPr txBox="1"/>
            <p:nvPr/>
          </p:nvSpPr>
          <p:spPr>
            <a:xfrm>
              <a:off x="9904606" y="2858656"/>
              <a:ext cx="627992" cy="184666"/>
            </a:xfrm>
            <a:prstGeom prst="rect">
              <a:avLst/>
            </a:prstGeom>
            <a:solidFill>
              <a:schemeClr val="bg1"/>
            </a:solidFill>
          </p:spPr>
          <p:txBody>
            <a:bodyPr wrap="none" lIns="9144" r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a:ln>
                    <a:noFill/>
                  </a:ln>
                  <a:solidFill>
                    <a:srgbClr val="54565B"/>
                  </a:solidFill>
                  <a:effectLst/>
                  <a:uLnTx/>
                  <a:uFillTx/>
                  <a:latin typeface="Trebuchet MS"/>
                  <a:ea typeface="+mn-ea"/>
                  <a:cs typeface="+mn-cs"/>
                </a:rPr>
                <a:t>(10) Deterioration</a:t>
              </a:r>
            </a:p>
          </p:txBody>
        </p:sp>
        <p:grpSp>
          <p:nvGrpSpPr>
            <p:cNvPr id="186" name="Group 185">
              <a:extLst>
                <a:ext uri="{FF2B5EF4-FFF2-40B4-BE49-F238E27FC236}">
                  <a16:creationId xmlns:a16="http://schemas.microsoft.com/office/drawing/2014/main" id="{B09968CE-8C6B-4757-8830-D0E2F7B033DC}"/>
                </a:ext>
              </a:extLst>
            </p:cNvPr>
            <p:cNvGrpSpPr/>
            <p:nvPr/>
          </p:nvGrpSpPr>
          <p:grpSpPr>
            <a:xfrm>
              <a:off x="7181661" y="2949473"/>
              <a:ext cx="2682785" cy="712921"/>
              <a:chOff x="1071424" y="2661234"/>
              <a:chExt cx="2968254" cy="788781"/>
            </a:xfrm>
          </p:grpSpPr>
          <p:cxnSp>
            <p:nvCxnSpPr>
              <p:cNvPr id="322" name="Straight Connector 321">
                <a:extLst>
                  <a:ext uri="{FF2B5EF4-FFF2-40B4-BE49-F238E27FC236}">
                    <a16:creationId xmlns:a16="http://schemas.microsoft.com/office/drawing/2014/main" id="{B3F3FCAE-A1A3-491D-A203-46D07F83795C}"/>
                  </a:ext>
                </a:extLst>
              </p:cNvPr>
              <p:cNvCxnSpPr/>
              <p:nvPr/>
            </p:nvCxnSpPr>
            <p:spPr>
              <a:xfrm>
                <a:off x="1071424" y="2661234"/>
                <a:ext cx="2968254" cy="0"/>
              </a:xfrm>
              <a:prstGeom prst="line">
                <a:avLst/>
              </a:prstGeom>
              <a:noFill/>
              <a:ln w="12700" cap="flat" cmpd="sng" algn="ctr">
                <a:solidFill>
                  <a:schemeClr val="bg1">
                    <a:lumMod val="85000"/>
                  </a:schemeClr>
                </a:solidFill>
                <a:prstDash val="dash"/>
                <a:headEnd type="none" w="med" len="med"/>
                <a:tailEnd type="none" w="med" len="med"/>
              </a:ln>
            </p:spPr>
          </p:cxnSp>
          <p:cxnSp>
            <p:nvCxnSpPr>
              <p:cNvPr id="323" name="Straight Connector 322">
                <a:extLst>
                  <a:ext uri="{FF2B5EF4-FFF2-40B4-BE49-F238E27FC236}">
                    <a16:creationId xmlns:a16="http://schemas.microsoft.com/office/drawing/2014/main" id="{8DF5D242-2EFD-4026-9F34-80B056D28D25}"/>
                  </a:ext>
                </a:extLst>
              </p:cNvPr>
              <p:cNvCxnSpPr/>
              <p:nvPr/>
            </p:nvCxnSpPr>
            <p:spPr>
              <a:xfrm>
                <a:off x="1071424" y="3056655"/>
                <a:ext cx="2968254" cy="0"/>
              </a:xfrm>
              <a:prstGeom prst="line">
                <a:avLst/>
              </a:prstGeom>
              <a:noFill/>
              <a:ln w="12700" cap="flat" cmpd="sng" algn="ctr">
                <a:solidFill>
                  <a:schemeClr val="bg1">
                    <a:lumMod val="85000"/>
                  </a:schemeClr>
                </a:solidFill>
                <a:prstDash val="dash"/>
                <a:headEnd type="none" w="med" len="med"/>
                <a:tailEnd type="none" w="med" len="med"/>
              </a:ln>
            </p:spPr>
          </p:cxnSp>
          <p:cxnSp>
            <p:nvCxnSpPr>
              <p:cNvPr id="324" name="Straight Connector 323">
                <a:extLst>
                  <a:ext uri="{FF2B5EF4-FFF2-40B4-BE49-F238E27FC236}">
                    <a16:creationId xmlns:a16="http://schemas.microsoft.com/office/drawing/2014/main" id="{9D243145-DBEE-4222-B9F0-C5A697CFD042}"/>
                  </a:ext>
                </a:extLst>
              </p:cNvPr>
              <p:cNvCxnSpPr/>
              <p:nvPr/>
            </p:nvCxnSpPr>
            <p:spPr>
              <a:xfrm>
                <a:off x="1071424" y="3450015"/>
                <a:ext cx="2968254" cy="0"/>
              </a:xfrm>
              <a:prstGeom prst="line">
                <a:avLst/>
              </a:prstGeom>
              <a:noFill/>
              <a:ln w="12700" cap="flat" cmpd="sng" algn="ctr">
                <a:solidFill>
                  <a:schemeClr val="bg1">
                    <a:lumMod val="85000"/>
                  </a:schemeClr>
                </a:solidFill>
                <a:prstDash val="dash"/>
                <a:headEnd type="none" w="med" len="med"/>
                <a:tailEnd type="none" w="med" len="med"/>
              </a:ln>
            </p:spPr>
          </p:cxnSp>
        </p:grpSp>
        <p:grpSp>
          <p:nvGrpSpPr>
            <p:cNvPr id="187" name="Group 186">
              <a:extLst>
                <a:ext uri="{FF2B5EF4-FFF2-40B4-BE49-F238E27FC236}">
                  <a16:creationId xmlns:a16="http://schemas.microsoft.com/office/drawing/2014/main" id="{649360BC-8CE4-489E-AFE2-89B02578EF7B}"/>
                </a:ext>
              </a:extLst>
            </p:cNvPr>
            <p:cNvGrpSpPr/>
            <p:nvPr/>
          </p:nvGrpSpPr>
          <p:grpSpPr>
            <a:xfrm>
              <a:off x="6677768" y="2276826"/>
              <a:ext cx="3230189" cy="2678196"/>
              <a:chOff x="512387" y="1611690"/>
              <a:chExt cx="3945835" cy="3271548"/>
            </a:xfrm>
          </p:grpSpPr>
          <p:grpSp>
            <p:nvGrpSpPr>
              <p:cNvPr id="258" name="Group 257">
                <a:extLst>
                  <a:ext uri="{FF2B5EF4-FFF2-40B4-BE49-F238E27FC236}">
                    <a16:creationId xmlns:a16="http://schemas.microsoft.com/office/drawing/2014/main" id="{07788418-77EA-4CCC-B22E-80A31E4C946F}"/>
                  </a:ext>
                </a:extLst>
              </p:cNvPr>
              <p:cNvGrpSpPr/>
              <p:nvPr/>
            </p:nvGrpSpPr>
            <p:grpSpPr>
              <a:xfrm>
                <a:off x="1771166" y="4354772"/>
                <a:ext cx="283932" cy="303743"/>
                <a:chOff x="2605541" y="5614461"/>
                <a:chExt cx="394423" cy="522830"/>
              </a:xfrm>
            </p:grpSpPr>
            <p:cxnSp>
              <p:nvCxnSpPr>
                <p:cNvPr id="319" name="Straight Connector 318">
                  <a:extLst>
                    <a:ext uri="{FF2B5EF4-FFF2-40B4-BE49-F238E27FC236}">
                      <a16:creationId xmlns:a16="http://schemas.microsoft.com/office/drawing/2014/main" id="{56518D36-CDC9-4D3F-8D6A-2A317612D952}"/>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320" name="Straight Connector 319">
                  <a:extLst>
                    <a:ext uri="{FF2B5EF4-FFF2-40B4-BE49-F238E27FC236}">
                      <a16:creationId xmlns:a16="http://schemas.microsoft.com/office/drawing/2014/main" id="{868BB473-0BA8-48E3-993F-FBE5825F0D1D}"/>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321" name="TextBox 320">
                  <a:extLst>
                    <a:ext uri="{FF2B5EF4-FFF2-40B4-BE49-F238E27FC236}">
                      <a16:creationId xmlns:a16="http://schemas.microsoft.com/office/drawing/2014/main" id="{D8BE5767-CAF7-49A3-866C-C3352E5D52A6}"/>
                    </a:ext>
                  </a:extLst>
                </p:cNvPr>
                <p:cNvSpPr txBox="1"/>
                <p:nvPr/>
              </p:nvSpPr>
              <p:spPr>
                <a:xfrm>
                  <a:off x="2605541"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C2D1</a:t>
                  </a:r>
                </a:p>
              </p:txBody>
            </p:sp>
          </p:grpSp>
          <p:grpSp>
            <p:nvGrpSpPr>
              <p:cNvPr id="259" name="Group 258">
                <a:extLst>
                  <a:ext uri="{FF2B5EF4-FFF2-40B4-BE49-F238E27FC236}">
                    <a16:creationId xmlns:a16="http://schemas.microsoft.com/office/drawing/2014/main" id="{DD4AAD77-9B51-45E3-9EB9-2F9440EC30BF}"/>
                  </a:ext>
                </a:extLst>
              </p:cNvPr>
              <p:cNvGrpSpPr/>
              <p:nvPr/>
            </p:nvGrpSpPr>
            <p:grpSpPr>
              <a:xfrm>
                <a:off x="2371947" y="4354772"/>
                <a:ext cx="283932" cy="303743"/>
                <a:chOff x="3948372" y="5614461"/>
                <a:chExt cx="394423" cy="522830"/>
              </a:xfrm>
            </p:grpSpPr>
            <p:cxnSp>
              <p:nvCxnSpPr>
                <p:cNvPr id="317" name="Straight Connector 316">
                  <a:extLst>
                    <a:ext uri="{FF2B5EF4-FFF2-40B4-BE49-F238E27FC236}">
                      <a16:creationId xmlns:a16="http://schemas.microsoft.com/office/drawing/2014/main" id="{5FB8AF89-648C-4FF6-83AC-B5F48C2D63DD}"/>
                    </a:ext>
                  </a:extLst>
                </p:cNvPr>
                <p:cNvCxnSpPr>
                  <a:cxnSpLocks/>
                </p:cNvCxnSpPr>
                <p:nvPr/>
              </p:nvCxnSpPr>
              <p:spPr>
                <a:xfrm rot="16200000">
                  <a:off x="4084621"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318" name="TextBox 317">
                  <a:extLst>
                    <a:ext uri="{FF2B5EF4-FFF2-40B4-BE49-F238E27FC236}">
                      <a16:creationId xmlns:a16="http://schemas.microsoft.com/office/drawing/2014/main" id="{563C37E9-4D4B-4EE7-879E-F73DE5F7B2ED}"/>
                    </a:ext>
                  </a:extLst>
                </p:cNvPr>
                <p:cNvSpPr txBox="1"/>
                <p:nvPr/>
              </p:nvSpPr>
              <p:spPr>
                <a:xfrm>
                  <a:off x="3948372"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C3D1</a:t>
                  </a:r>
                </a:p>
              </p:txBody>
            </p:sp>
          </p:grpSp>
          <p:grpSp>
            <p:nvGrpSpPr>
              <p:cNvPr id="260" name="Group 259">
                <a:extLst>
                  <a:ext uri="{FF2B5EF4-FFF2-40B4-BE49-F238E27FC236}">
                    <a16:creationId xmlns:a16="http://schemas.microsoft.com/office/drawing/2014/main" id="{0369DC13-BDF8-4842-92AD-05BDB6D06E52}"/>
                  </a:ext>
                </a:extLst>
              </p:cNvPr>
              <p:cNvGrpSpPr/>
              <p:nvPr/>
            </p:nvGrpSpPr>
            <p:grpSpPr>
              <a:xfrm>
                <a:off x="3573508" y="4354772"/>
                <a:ext cx="283932" cy="303743"/>
                <a:chOff x="5259586" y="5614461"/>
                <a:chExt cx="394423" cy="522830"/>
              </a:xfrm>
            </p:grpSpPr>
            <p:cxnSp>
              <p:nvCxnSpPr>
                <p:cNvPr id="315" name="Straight Connector 314">
                  <a:extLst>
                    <a:ext uri="{FF2B5EF4-FFF2-40B4-BE49-F238E27FC236}">
                      <a16:creationId xmlns:a16="http://schemas.microsoft.com/office/drawing/2014/main" id="{B3A13CE9-B4B9-4356-A0CC-8B53E33B0953}"/>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316" name="TextBox 315">
                  <a:extLst>
                    <a:ext uri="{FF2B5EF4-FFF2-40B4-BE49-F238E27FC236}">
                      <a16:creationId xmlns:a16="http://schemas.microsoft.com/office/drawing/2014/main" id="{1974F267-0F76-4387-BB2F-547FA24F81AE}"/>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C5D1</a:t>
                  </a:r>
                </a:p>
              </p:txBody>
            </p:sp>
          </p:grpSp>
          <p:sp>
            <p:nvSpPr>
              <p:cNvPr id="261" name="TextBox 260">
                <a:extLst>
                  <a:ext uri="{FF2B5EF4-FFF2-40B4-BE49-F238E27FC236}">
                    <a16:creationId xmlns:a16="http://schemas.microsoft.com/office/drawing/2014/main" id="{29E553F9-2243-4D1B-A770-2BA70D815A18}"/>
                  </a:ext>
                </a:extLst>
              </p:cNvPr>
              <p:cNvSpPr txBox="1"/>
              <p:nvPr/>
            </p:nvSpPr>
            <p:spPr>
              <a:xfrm>
                <a:off x="2539664" y="4620063"/>
                <a:ext cx="482097" cy="263175"/>
              </a:xfrm>
              <a:prstGeom prst="rect">
                <a:avLst/>
              </a:prstGeom>
              <a:noFill/>
            </p:spPr>
            <p:txBody>
              <a:bodyPr wrap="none">
                <a:spAutoFit/>
              </a:bodyPr>
              <a:lstStyle/>
              <a:p>
                <a:pPr marL="0" marR="0" lvl="0" indent="0" algn="ctr" defTabSz="914400" rtl="0" eaLnBrk="1" fontAlgn="auto" latinLnBrk="0" hangingPunct="1">
                  <a:lnSpc>
                    <a:spcPct val="100000"/>
                  </a:lnSpc>
                  <a:spcBef>
                    <a:spcPts val="400"/>
                  </a:spcBef>
                  <a:spcAft>
                    <a:spcPts val="400"/>
                  </a:spcAft>
                  <a:buClrTx/>
                  <a:buSzTx/>
                  <a:buFontTx/>
                  <a:buNone/>
                  <a:tabLst/>
                  <a:defRPr/>
                </a:pPr>
                <a:r>
                  <a:rPr kumimoji="0" lang="en-US" sz="800" b="1" i="0" u="none" strike="noStrike" kern="1200" cap="none" spc="0" normalizeH="0" baseline="0" noProof="0">
                    <a:ln>
                      <a:noFill/>
                    </a:ln>
                    <a:solidFill>
                      <a:srgbClr val="54565B"/>
                    </a:solidFill>
                    <a:effectLst/>
                    <a:uLnTx/>
                    <a:uFillTx/>
                    <a:latin typeface="Trebuchet MS"/>
                    <a:ea typeface="+mn-ea"/>
                    <a:cs typeface="+mn-cs"/>
                  </a:rPr>
                  <a:t>Visit</a:t>
                </a:r>
              </a:p>
            </p:txBody>
          </p:sp>
          <p:sp>
            <p:nvSpPr>
              <p:cNvPr id="262" name="TextBox 261">
                <a:extLst>
                  <a:ext uri="{FF2B5EF4-FFF2-40B4-BE49-F238E27FC236}">
                    <a16:creationId xmlns:a16="http://schemas.microsoft.com/office/drawing/2014/main" id="{49E9B736-75B3-41A4-9E45-E2531CC8FD4A}"/>
                  </a:ext>
                </a:extLst>
              </p:cNvPr>
              <p:cNvSpPr txBox="1"/>
              <p:nvPr/>
            </p:nvSpPr>
            <p:spPr>
              <a:xfrm rot="16200000">
                <a:off x="-812104" y="2936181"/>
                <a:ext cx="2912157" cy="263175"/>
              </a:xfrm>
              <a:prstGeom prst="rect">
                <a:avLst/>
              </a:prstGeom>
              <a:noFill/>
            </p:spPr>
            <p:txBody>
              <a:bodyPr wrap="none">
                <a:spAutoFit/>
              </a:bodyPr>
              <a:lstStyle/>
              <a:p>
                <a:pPr marL="0" marR="0" lvl="0" indent="0" algn="ctr" defTabSz="914400" rtl="0" eaLnBrk="1" fontAlgn="auto" latinLnBrk="0" hangingPunct="1">
                  <a:lnSpc>
                    <a:spcPct val="100000"/>
                  </a:lnSpc>
                  <a:spcBef>
                    <a:spcPts val="400"/>
                  </a:spcBef>
                  <a:spcAft>
                    <a:spcPts val="400"/>
                  </a:spcAft>
                  <a:buClrTx/>
                  <a:buSzTx/>
                  <a:buFontTx/>
                  <a:buNone/>
                  <a:tabLst/>
                  <a:defRPr/>
                </a:pPr>
                <a:r>
                  <a:rPr kumimoji="0" lang="en-US" sz="800" b="1" i="0" u="none" strike="noStrike" kern="1200" cap="none" spc="0" normalizeH="0" baseline="0" noProof="0">
                    <a:ln>
                      <a:noFill/>
                    </a:ln>
                    <a:solidFill>
                      <a:srgbClr val="54565B"/>
                    </a:solidFill>
                    <a:effectLst/>
                    <a:uLnTx/>
                    <a:uFillTx/>
                    <a:latin typeface="Trebuchet MS"/>
                    <a:ea typeface="+mn-ea"/>
                    <a:cs typeface="+mn-cs"/>
                  </a:rPr>
                  <a:t>LS Mean Change Score (95% CI) From Baseline</a:t>
                </a:r>
              </a:p>
            </p:txBody>
          </p:sp>
          <p:sp>
            <p:nvSpPr>
              <p:cNvPr id="263" name="Freeform: Shape 262">
                <a:extLst>
                  <a:ext uri="{FF2B5EF4-FFF2-40B4-BE49-F238E27FC236}">
                    <a16:creationId xmlns:a16="http://schemas.microsoft.com/office/drawing/2014/main" id="{FBBB1DFE-424F-4963-AE81-35B1D88256E3}"/>
                  </a:ext>
                </a:extLst>
              </p:cNvPr>
              <p:cNvSpPr/>
              <p:nvPr/>
            </p:nvSpPr>
            <p:spPr>
              <a:xfrm>
                <a:off x="1127917" y="1780778"/>
                <a:ext cx="3305591" cy="2573982"/>
              </a:xfrm>
              <a:custGeom>
                <a:avLst/>
                <a:gdLst>
                  <a:gd name="connsiteX0" fmla="*/ 0 w 2973721"/>
                  <a:gd name="connsiteY0" fmla="*/ 0 h 2681728"/>
                  <a:gd name="connsiteX1" fmla="*/ 0 w 2973721"/>
                  <a:gd name="connsiteY1" fmla="*/ 2681728 h 2681728"/>
                  <a:gd name="connsiteX2" fmla="*/ 2973721 w 2973721"/>
                  <a:gd name="connsiteY2" fmla="*/ 2681728 h 2681728"/>
                </a:gdLst>
                <a:ahLst/>
                <a:cxnLst>
                  <a:cxn ang="0">
                    <a:pos x="connsiteX0" y="connsiteY0"/>
                  </a:cxn>
                  <a:cxn ang="0">
                    <a:pos x="connsiteX1" y="connsiteY1"/>
                  </a:cxn>
                  <a:cxn ang="0">
                    <a:pos x="connsiteX2" y="connsiteY2"/>
                  </a:cxn>
                </a:cxnLst>
                <a:rect l="l" t="t" r="r" b="b"/>
                <a:pathLst>
                  <a:path w="2973721" h="2681728">
                    <a:moveTo>
                      <a:pt x="0" y="0"/>
                    </a:moveTo>
                    <a:lnTo>
                      <a:pt x="0" y="2681728"/>
                    </a:lnTo>
                    <a:lnTo>
                      <a:pt x="2973721" y="2681728"/>
                    </a:lnTo>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a:ln>
                    <a:noFill/>
                  </a:ln>
                  <a:solidFill>
                    <a:srgbClr val="54565B"/>
                  </a:solidFill>
                  <a:effectLst/>
                  <a:uLnTx/>
                  <a:uFillTx/>
                  <a:latin typeface="Trebuchet MS"/>
                  <a:ea typeface="+mn-ea"/>
                  <a:cs typeface="+mn-cs"/>
                </a:endParaRPr>
              </a:p>
            </p:txBody>
          </p:sp>
          <p:grpSp>
            <p:nvGrpSpPr>
              <p:cNvPr id="264" name="Group 263">
                <a:extLst>
                  <a:ext uri="{FF2B5EF4-FFF2-40B4-BE49-F238E27FC236}">
                    <a16:creationId xmlns:a16="http://schemas.microsoft.com/office/drawing/2014/main" id="{6CE9E1AD-EF29-407C-88FE-82FDC837FB9C}"/>
                  </a:ext>
                </a:extLst>
              </p:cNvPr>
              <p:cNvGrpSpPr/>
              <p:nvPr/>
            </p:nvGrpSpPr>
            <p:grpSpPr>
              <a:xfrm>
                <a:off x="4174290" y="4354772"/>
                <a:ext cx="283932" cy="303743"/>
                <a:chOff x="5259586" y="5614461"/>
                <a:chExt cx="394423" cy="522830"/>
              </a:xfrm>
            </p:grpSpPr>
            <p:cxnSp>
              <p:nvCxnSpPr>
                <p:cNvPr id="313" name="Straight Connector 312">
                  <a:extLst>
                    <a:ext uri="{FF2B5EF4-FFF2-40B4-BE49-F238E27FC236}">
                      <a16:creationId xmlns:a16="http://schemas.microsoft.com/office/drawing/2014/main" id="{C6F9A3BF-96E9-429C-80C8-1EA0A2D87FCF}"/>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314" name="TextBox 313">
                  <a:extLst>
                    <a:ext uri="{FF2B5EF4-FFF2-40B4-BE49-F238E27FC236}">
                      <a16:creationId xmlns:a16="http://schemas.microsoft.com/office/drawing/2014/main" id="{944CB88E-85F1-4A27-8148-0213051A314A}"/>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C6D1</a:t>
                  </a:r>
                </a:p>
              </p:txBody>
            </p:sp>
          </p:grpSp>
          <p:grpSp>
            <p:nvGrpSpPr>
              <p:cNvPr id="265" name="Group 264">
                <a:extLst>
                  <a:ext uri="{FF2B5EF4-FFF2-40B4-BE49-F238E27FC236}">
                    <a16:creationId xmlns:a16="http://schemas.microsoft.com/office/drawing/2014/main" id="{FE81C244-D427-4196-A22F-CD26A757E771}"/>
                  </a:ext>
                </a:extLst>
              </p:cNvPr>
              <p:cNvGrpSpPr/>
              <p:nvPr/>
            </p:nvGrpSpPr>
            <p:grpSpPr>
              <a:xfrm>
                <a:off x="2972728" y="4354772"/>
                <a:ext cx="283932" cy="303743"/>
                <a:chOff x="5259586" y="5614461"/>
                <a:chExt cx="394423" cy="522830"/>
              </a:xfrm>
            </p:grpSpPr>
            <p:cxnSp>
              <p:nvCxnSpPr>
                <p:cNvPr id="311" name="Straight Connector 310">
                  <a:extLst>
                    <a:ext uri="{FF2B5EF4-FFF2-40B4-BE49-F238E27FC236}">
                      <a16:creationId xmlns:a16="http://schemas.microsoft.com/office/drawing/2014/main" id="{A728252B-A7ED-4CEA-B461-968C724DF39C}"/>
                    </a:ext>
                  </a:extLst>
                </p:cNvPr>
                <p:cNvCxnSpPr>
                  <a:cxnSpLocks/>
                </p:cNvCxnSpPr>
                <p:nvPr/>
              </p:nvCxnSpPr>
              <p:spPr>
                <a:xfrm rot="16200000">
                  <a:off x="5395837"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312" name="TextBox 311">
                  <a:extLst>
                    <a:ext uri="{FF2B5EF4-FFF2-40B4-BE49-F238E27FC236}">
                      <a16:creationId xmlns:a16="http://schemas.microsoft.com/office/drawing/2014/main" id="{C4504801-22E6-4509-A70B-6F48602E6579}"/>
                    </a:ext>
                  </a:extLst>
                </p:cNvPr>
                <p:cNvSpPr txBox="1"/>
                <p:nvPr/>
              </p:nvSpPr>
              <p:spPr>
                <a:xfrm>
                  <a:off x="5259586" y="5684288"/>
                  <a:ext cx="394423"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C4D1</a:t>
                  </a:r>
                </a:p>
              </p:txBody>
            </p:sp>
          </p:grpSp>
          <p:grpSp>
            <p:nvGrpSpPr>
              <p:cNvPr id="266" name="Group 265">
                <a:extLst>
                  <a:ext uri="{FF2B5EF4-FFF2-40B4-BE49-F238E27FC236}">
                    <a16:creationId xmlns:a16="http://schemas.microsoft.com/office/drawing/2014/main" id="{39FD894D-9B39-43D3-963B-C4311D544557}"/>
                  </a:ext>
                </a:extLst>
              </p:cNvPr>
              <p:cNvGrpSpPr/>
              <p:nvPr/>
            </p:nvGrpSpPr>
            <p:grpSpPr>
              <a:xfrm>
                <a:off x="1048941" y="4354772"/>
                <a:ext cx="403380" cy="303743"/>
                <a:chOff x="2522573" y="5614461"/>
                <a:chExt cx="560355" cy="522830"/>
              </a:xfrm>
            </p:grpSpPr>
            <p:cxnSp>
              <p:nvCxnSpPr>
                <p:cNvPr id="308" name="Straight Connector 307">
                  <a:extLst>
                    <a:ext uri="{FF2B5EF4-FFF2-40B4-BE49-F238E27FC236}">
                      <a16:creationId xmlns:a16="http://schemas.microsoft.com/office/drawing/2014/main" id="{6389751F-3081-4980-B261-0F3398994B6A}"/>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cxnSp>
              <p:nvCxnSpPr>
                <p:cNvPr id="309" name="Straight Connector 308">
                  <a:extLst>
                    <a:ext uri="{FF2B5EF4-FFF2-40B4-BE49-F238E27FC236}">
                      <a16:creationId xmlns:a16="http://schemas.microsoft.com/office/drawing/2014/main" id="{C174C454-FB89-4F22-AAAF-34E215D0018E}"/>
                    </a:ext>
                  </a:extLst>
                </p:cNvPr>
                <p:cNvCxnSpPr>
                  <a:cxnSpLocks/>
                </p:cNvCxnSpPr>
                <p:nvPr/>
              </p:nvCxnSpPr>
              <p:spPr>
                <a:xfrm rot="16200000">
                  <a:off x="2741789" y="5675421"/>
                  <a:ext cx="121920"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310" name="TextBox 309">
                  <a:extLst>
                    <a:ext uri="{FF2B5EF4-FFF2-40B4-BE49-F238E27FC236}">
                      <a16:creationId xmlns:a16="http://schemas.microsoft.com/office/drawing/2014/main" id="{089C293A-77A3-4FB4-8809-AC7AF0FDDF43}"/>
                    </a:ext>
                  </a:extLst>
                </p:cNvPr>
                <p:cNvSpPr txBox="1"/>
                <p:nvPr/>
              </p:nvSpPr>
              <p:spPr>
                <a:xfrm>
                  <a:off x="2522573" y="5684288"/>
                  <a:ext cx="560355" cy="453003"/>
                </a:xfrm>
                <a:prstGeom prst="rect">
                  <a:avLst/>
                </a:prstGeom>
                <a:noFill/>
              </p:spPr>
              <p:txBody>
                <a:bodyPr wrap="none" lIns="0" rIns="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Overall</a:t>
                  </a:r>
                </a:p>
              </p:txBody>
            </p:sp>
          </p:grpSp>
          <p:grpSp>
            <p:nvGrpSpPr>
              <p:cNvPr id="267" name="Group 266">
                <a:extLst>
                  <a:ext uri="{FF2B5EF4-FFF2-40B4-BE49-F238E27FC236}">
                    <a16:creationId xmlns:a16="http://schemas.microsoft.com/office/drawing/2014/main" id="{CC794C3E-C76F-4E8D-A572-EF1BC169B43F}"/>
                  </a:ext>
                </a:extLst>
              </p:cNvPr>
              <p:cNvGrpSpPr/>
              <p:nvPr/>
            </p:nvGrpSpPr>
            <p:grpSpPr>
              <a:xfrm>
                <a:off x="799418" y="3607928"/>
                <a:ext cx="319967" cy="263176"/>
                <a:chOff x="799418" y="3707095"/>
                <a:chExt cx="319967" cy="263176"/>
              </a:xfrm>
            </p:grpSpPr>
            <p:cxnSp>
              <p:nvCxnSpPr>
                <p:cNvPr id="306" name="Straight Connector 305">
                  <a:extLst>
                    <a:ext uri="{FF2B5EF4-FFF2-40B4-BE49-F238E27FC236}">
                      <a16:creationId xmlns:a16="http://schemas.microsoft.com/office/drawing/2014/main" id="{C3CBEDCD-6F6D-49B8-B8AD-51F7C9DE5C93}"/>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307" name="TextBox 306">
                  <a:extLst>
                    <a:ext uri="{FF2B5EF4-FFF2-40B4-BE49-F238E27FC236}">
                      <a16:creationId xmlns:a16="http://schemas.microsoft.com/office/drawing/2014/main" id="{2A763C1B-3112-484E-8A0D-01B36128A7B1}"/>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-20</a:t>
                  </a:r>
                </a:p>
              </p:txBody>
            </p:sp>
          </p:grpSp>
          <p:grpSp>
            <p:nvGrpSpPr>
              <p:cNvPr id="268" name="Group 267">
                <a:extLst>
                  <a:ext uri="{FF2B5EF4-FFF2-40B4-BE49-F238E27FC236}">
                    <a16:creationId xmlns:a16="http://schemas.microsoft.com/office/drawing/2014/main" id="{2B40BF40-E5D2-4A8B-9C69-4E41BD611DE2}"/>
                  </a:ext>
                </a:extLst>
              </p:cNvPr>
              <p:cNvGrpSpPr/>
              <p:nvPr/>
            </p:nvGrpSpPr>
            <p:grpSpPr>
              <a:xfrm>
                <a:off x="865996" y="2953074"/>
                <a:ext cx="253389" cy="263175"/>
                <a:chOff x="865996" y="3191162"/>
                <a:chExt cx="253389" cy="263175"/>
              </a:xfrm>
            </p:grpSpPr>
            <p:cxnSp>
              <p:nvCxnSpPr>
                <p:cNvPr id="304" name="Straight Connector 303">
                  <a:extLst>
                    <a:ext uri="{FF2B5EF4-FFF2-40B4-BE49-F238E27FC236}">
                      <a16:creationId xmlns:a16="http://schemas.microsoft.com/office/drawing/2014/main" id="{1138D3E6-FD4F-47CF-B952-FA5413061BD4}"/>
                    </a:ext>
                  </a:extLst>
                </p:cNvPr>
                <p:cNvCxnSpPr/>
                <p:nvPr/>
              </p:nvCxnSpPr>
              <p:spPr>
                <a:xfrm>
                  <a:off x="1062641" y="332516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305" name="TextBox 304">
                  <a:extLst>
                    <a:ext uri="{FF2B5EF4-FFF2-40B4-BE49-F238E27FC236}">
                      <a16:creationId xmlns:a16="http://schemas.microsoft.com/office/drawing/2014/main" id="{541493B2-35FB-4050-97F5-627B23A06186}"/>
                    </a:ext>
                  </a:extLst>
                </p:cNvPr>
                <p:cNvSpPr txBox="1"/>
                <p:nvPr/>
              </p:nvSpPr>
              <p:spPr>
                <a:xfrm>
                  <a:off x="865996" y="3191162"/>
                  <a:ext cx="188765"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-5</a:t>
                  </a:r>
                </a:p>
              </p:txBody>
            </p:sp>
          </p:grpSp>
          <p:grpSp>
            <p:nvGrpSpPr>
              <p:cNvPr id="269" name="Group 268">
                <a:extLst>
                  <a:ext uri="{FF2B5EF4-FFF2-40B4-BE49-F238E27FC236}">
                    <a16:creationId xmlns:a16="http://schemas.microsoft.com/office/drawing/2014/main" id="{50790C88-EACA-43B6-A502-1418897D6C7A}"/>
                  </a:ext>
                </a:extLst>
              </p:cNvPr>
              <p:cNvGrpSpPr/>
              <p:nvPr/>
            </p:nvGrpSpPr>
            <p:grpSpPr>
              <a:xfrm>
                <a:off x="846413" y="2079933"/>
                <a:ext cx="272972" cy="263176"/>
                <a:chOff x="846413" y="2159296"/>
                <a:chExt cx="272972" cy="263176"/>
              </a:xfrm>
            </p:grpSpPr>
            <p:sp>
              <p:nvSpPr>
                <p:cNvPr id="302" name="TextBox 301">
                  <a:extLst>
                    <a:ext uri="{FF2B5EF4-FFF2-40B4-BE49-F238E27FC236}">
                      <a16:creationId xmlns:a16="http://schemas.microsoft.com/office/drawing/2014/main" id="{A9BA5262-6CF2-4F98-BBA7-CE0127A8B72E}"/>
                    </a:ext>
                  </a:extLst>
                </p:cNvPr>
                <p:cNvSpPr txBox="1"/>
                <p:nvPr/>
              </p:nvSpPr>
              <p:spPr>
                <a:xfrm>
                  <a:off x="846413" y="2159296"/>
                  <a:ext cx="208347"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a:t>
                  </a:r>
                </a:p>
              </p:txBody>
            </p:sp>
            <p:cxnSp>
              <p:nvCxnSpPr>
                <p:cNvPr id="303" name="Straight Connector 302">
                  <a:extLst>
                    <a:ext uri="{FF2B5EF4-FFF2-40B4-BE49-F238E27FC236}">
                      <a16:creationId xmlns:a16="http://schemas.microsoft.com/office/drawing/2014/main" id="{890C8482-22AC-423D-A1C7-472D1FA74BC6}"/>
                    </a:ext>
                  </a:extLst>
                </p:cNvPr>
                <p:cNvCxnSpPr/>
                <p:nvPr/>
              </p:nvCxnSpPr>
              <p:spPr>
                <a:xfrm>
                  <a:off x="1062641" y="229557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grpSp>
            <p:nvGrpSpPr>
              <p:cNvPr id="270" name="Group 269">
                <a:extLst>
                  <a:ext uri="{FF2B5EF4-FFF2-40B4-BE49-F238E27FC236}">
                    <a16:creationId xmlns:a16="http://schemas.microsoft.com/office/drawing/2014/main" id="{8DB237FD-343B-4536-9668-28F3C26E80DC}"/>
                  </a:ext>
                </a:extLst>
              </p:cNvPr>
              <p:cNvGrpSpPr/>
              <p:nvPr/>
            </p:nvGrpSpPr>
            <p:grpSpPr>
              <a:xfrm>
                <a:off x="846415" y="1643363"/>
                <a:ext cx="272970" cy="263176"/>
                <a:chOff x="846415" y="1643363"/>
                <a:chExt cx="272970" cy="263176"/>
              </a:xfrm>
            </p:grpSpPr>
            <p:cxnSp>
              <p:nvCxnSpPr>
                <p:cNvPr id="300" name="Straight Connector 299">
                  <a:extLst>
                    <a:ext uri="{FF2B5EF4-FFF2-40B4-BE49-F238E27FC236}">
                      <a16:creationId xmlns:a16="http://schemas.microsoft.com/office/drawing/2014/main" id="{694B0EFE-E10B-400E-AED0-6302BE40164C}"/>
                    </a:ext>
                  </a:extLst>
                </p:cNvPr>
                <p:cNvCxnSpPr/>
                <p:nvPr/>
              </p:nvCxnSpPr>
              <p:spPr>
                <a:xfrm>
                  <a:off x="1062641" y="178077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301" name="TextBox 300">
                  <a:extLst>
                    <a:ext uri="{FF2B5EF4-FFF2-40B4-BE49-F238E27FC236}">
                      <a16:creationId xmlns:a16="http://schemas.microsoft.com/office/drawing/2014/main" id="{CBF8D93E-D211-490E-95C3-F27AB639CCA0}"/>
                    </a:ext>
                  </a:extLst>
                </p:cNvPr>
                <p:cNvSpPr txBox="1"/>
                <p:nvPr/>
              </p:nvSpPr>
              <p:spPr>
                <a:xfrm>
                  <a:off x="846415" y="1643363"/>
                  <a:ext cx="208348"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25</a:t>
                  </a:r>
                </a:p>
              </p:txBody>
            </p:sp>
          </p:grpSp>
          <p:grpSp>
            <p:nvGrpSpPr>
              <p:cNvPr id="271" name="Group 270">
                <a:extLst>
                  <a:ext uri="{FF2B5EF4-FFF2-40B4-BE49-F238E27FC236}">
                    <a16:creationId xmlns:a16="http://schemas.microsoft.com/office/drawing/2014/main" id="{3F9281EF-A547-413E-9314-12309303EEAB}"/>
                  </a:ext>
                </a:extLst>
              </p:cNvPr>
              <p:cNvGrpSpPr/>
              <p:nvPr/>
            </p:nvGrpSpPr>
            <p:grpSpPr>
              <a:xfrm>
                <a:off x="912991" y="2516504"/>
                <a:ext cx="206394" cy="263175"/>
                <a:chOff x="912991" y="2675229"/>
                <a:chExt cx="206394" cy="263175"/>
              </a:xfrm>
            </p:grpSpPr>
            <p:cxnSp>
              <p:nvCxnSpPr>
                <p:cNvPr id="298" name="Straight Connector 297">
                  <a:extLst>
                    <a:ext uri="{FF2B5EF4-FFF2-40B4-BE49-F238E27FC236}">
                      <a16:creationId xmlns:a16="http://schemas.microsoft.com/office/drawing/2014/main" id="{3F7F24B7-EDEE-42B9-AAA1-BBE0EF3E5D39}"/>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299" name="TextBox 298">
                  <a:extLst>
                    <a:ext uri="{FF2B5EF4-FFF2-40B4-BE49-F238E27FC236}">
                      <a16:creationId xmlns:a16="http://schemas.microsoft.com/office/drawing/2014/main" id="{245CBF2C-4678-4E1E-9BBD-AA6243BA0A37}"/>
                    </a:ext>
                  </a:extLst>
                </p:cNvPr>
                <p:cNvSpPr txBox="1"/>
                <p:nvPr/>
              </p:nvSpPr>
              <p:spPr>
                <a:xfrm>
                  <a:off x="912991" y="2675229"/>
                  <a:ext cx="141770"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5</a:t>
                  </a:r>
                </a:p>
              </p:txBody>
            </p:sp>
          </p:grpSp>
          <p:sp>
            <p:nvSpPr>
              <p:cNvPr id="272" name="TextBox 271">
                <a:extLst>
                  <a:ext uri="{FF2B5EF4-FFF2-40B4-BE49-F238E27FC236}">
                    <a16:creationId xmlns:a16="http://schemas.microsoft.com/office/drawing/2014/main" id="{C205BC46-2D27-49DE-B55E-CC6B23F799FC}"/>
                  </a:ext>
                </a:extLst>
              </p:cNvPr>
              <p:cNvSpPr txBox="1"/>
              <p:nvPr/>
            </p:nvSpPr>
            <p:spPr>
              <a:xfrm>
                <a:off x="762211" y="4028312"/>
                <a:ext cx="292548" cy="383483"/>
              </a:xfrm>
              <a:prstGeom prst="rect">
                <a:avLst/>
              </a:prstGeom>
              <a:noFill/>
            </p:spPr>
            <p:txBody>
              <a:bodyPr wrap="none" lIns="0" rIns="60960" anchor="ctr" anchorCtr="0">
                <a:spAutoFit/>
              </a:bodyPr>
              <a:lstStyle/>
              <a:p>
                <a:pPr marL="0" marR="0" lvl="0" indent="0" algn="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SG</a:t>
                </a:r>
              </a:p>
              <a:p>
                <a:pPr marL="0" marR="0" lvl="0" indent="0" algn="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TPC</a:t>
                </a:r>
              </a:p>
            </p:txBody>
          </p:sp>
          <p:grpSp>
            <p:nvGrpSpPr>
              <p:cNvPr id="273" name="Group 272">
                <a:extLst>
                  <a:ext uri="{FF2B5EF4-FFF2-40B4-BE49-F238E27FC236}">
                    <a16:creationId xmlns:a16="http://schemas.microsoft.com/office/drawing/2014/main" id="{9DDDBE6A-D145-4B6B-A298-2DCB51E0F5B1}"/>
                  </a:ext>
                </a:extLst>
              </p:cNvPr>
              <p:cNvGrpSpPr/>
              <p:nvPr/>
            </p:nvGrpSpPr>
            <p:grpSpPr>
              <a:xfrm>
                <a:off x="799418" y="3389643"/>
                <a:ext cx="319967" cy="263176"/>
                <a:chOff x="799418" y="3707095"/>
                <a:chExt cx="319967" cy="263176"/>
              </a:xfrm>
            </p:grpSpPr>
            <p:cxnSp>
              <p:nvCxnSpPr>
                <p:cNvPr id="296" name="Straight Connector 295">
                  <a:extLst>
                    <a:ext uri="{FF2B5EF4-FFF2-40B4-BE49-F238E27FC236}">
                      <a16:creationId xmlns:a16="http://schemas.microsoft.com/office/drawing/2014/main" id="{B6D47FF2-8089-48EE-A9B9-42EF05F19056}"/>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297" name="TextBox 296">
                  <a:extLst>
                    <a:ext uri="{FF2B5EF4-FFF2-40B4-BE49-F238E27FC236}">
                      <a16:creationId xmlns:a16="http://schemas.microsoft.com/office/drawing/2014/main" id="{92D56F2B-0ED5-48F6-9C24-321FCA742BB8}"/>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a:t>
                  </a:r>
                </a:p>
              </p:txBody>
            </p:sp>
          </p:grpSp>
          <p:grpSp>
            <p:nvGrpSpPr>
              <p:cNvPr id="274" name="Group 273">
                <a:extLst>
                  <a:ext uri="{FF2B5EF4-FFF2-40B4-BE49-F238E27FC236}">
                    <a16:creationId xmlns:a16="http://schemas.microsoft.com/office/drawing/2014/main" id="{5C045CD1-6B7F-48E1-9DAC-C742CF2A03DB}"/>
                  </a:ext>
                </a:extLst>
              </p:cNvPr>
              <p:cNvGrpSpPr/>
              <p:nvPr/>
            </p:nvGrpSpPr>
            <p:grpSpPr>
              <a:xfrm>
                <a:off x="846415" y="1861648"/>
                <a:ext cx="272970" cy="263176"/>
                <a:chOff x="846415" y="1643363"/>
                <a:chExt cx="272970" cy="263176"/>
              </a:xfrm>
            </p:grpSpPr>
            <p:cxnSp>
              <p:nvCxnSpPr>
                <p:cNvPr id="294" name="Straight Connector 293">
                  <a:extLst>
                    <a:ext uri="{FF2B5EF4-FFF2-40B4-BE49-F238E27FC236}">
                      <a16:creationId xmlns:a16="http://schemas.microsoft.com/office/drawing/2014/main" id="{EBDCF2C3-9D00-4194-B493-1B3FBC0B949A}"/>
                    </a:ext>
                  </a:extLst>
                </p:cNvPr>
                <p:cNvCxnSpPr/>
                <p:nvPr/>
              </p:nvCxnSpPr>
              <p:spPr>
                <a:xfrm>
                  <a:off x="1062641" y="1780778"/>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295" name="TextBox 294">
                  <a:extLst>
                    <a:ext uri="{FF2B5EF4-FFF2-40B4-BE49-F238E27FC236}">
                      <a16:creationId xmlns:a16="http://schemas.microsoft.com/office/drawing/2014/main" id="{42BE62CF-1112-4812-921B-A33EF52555AE}"/>
                    </a:ext>
                  </a:extLst>
                </p:cNvPr>
                <p:cNvSpPr txBox="1"/>
                <p:nvPr/>
              </p:nvSpPr>
              <p:spPr>
                <a:xfrm>
                  <a:off x="846415" y="1643363"/>
                  <a:ext cx="208348"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20</a:t>
                  </a:r>
                </a:p>
              </p:txBody>
            </p:sp>
          </p:grpSp>
          <p:grpSp>
            <p:nvGrpSpPr>
              <p:cNvPr id="275" name="Group 274">
                <a:extLst>
                  <a:ext uri="{FF2B5EF4-FFF2-40B4-BE49-F238E27FC236}">
                    <a16:creationId xmlns:a16="http://schemas.microsoft.com/office/drawing/2014/main" id="{A107184F-0888-4425-8AF7-FC995ACD3CB1}"/>
                  </a:ext>
                </a:extLst>
              </p:cNvPr>
              <p:cNvGrpSpPr/>
              <p:nvPr/>
            </p:nvGrpSpPr>
            <p:grpSpPr>
              <a:xfrm>
                <a:off x="846413" y="2298218"/>
                <a:ext cx="272972" cy="263176"/>
                <a:chOff x="846413" y="2675228"/>
                <a:chExt cx="272972" cy="263176"/>
              </a:xfrm>
            </p:grpSpPr>
            <p:cxnSp>
              <p:nvCxnSpPr>
                <p:cNvPr id="292" name="Straight Connector 291">
                  <a:extLst>
                    <a:ext uri="{FF2B5EF4-FFF2-40B4-BE49-F238E27FC236}">
                      <a16:creationId xmlns:a16="http://schemas.microsoft.com/office/drawing/2014/main" id="{B31A5AD7-FDA8-421C-BC1A-3647FDDA7B2A}"/>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293" name="TextBox 292">
                  <a:extLst>
                    <a:ext uri="{FF2B5EF4-FFF2-40B4-BE49-F238E27FC236}">
                      <a16:creationId xmlns:a16="http://schemas.microsoft.com/office/drawing/2014/main" id="{7A93831F-E048-40E3-813D-226C454AC35E}"/>
                    </a:ext>
                  </a:extLst>
                </p:cNvPr>
                <p:cNvSpPr txBox="1"/>
                <p:nvPr/>
              </p:nvSpPr>
              <p:spPr>
                <a:xfrm>
                  <a:off x="846413" y="2675228"/>
                  <a:ext cx="208347"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10</a:t>
                  </a:r>
                </a:p>
              </p:txBody>
            </p:sp>
          </p:grpSp>
          <p:grpSp>
            <p:nvGrpSpPr>
              <p:cNvPr id="276" name="Group 275">
                <a:extLst>
                  <a:ext uri="{FF2B5EF4-FFF2-40B4-BE49-F238E27FC236}">
                    <a16:creationId xmlns:a16="http://schemas.microsoft.com/office/drawing/2014/main" id="{87C5AF89-2BD0-4486-AEC9-F6C33DEF9EA6}"/>
                  </a:ext>
                </a:extLst>
              </p:cNvPr>
              <p:cNvGrpSpPr/>
              <p:nvPr/>
            </p:nvGrpSpPr>
            <p:grpSpPr>
              <a:xfrm>
                <a:off x="912991" y="2734789"/>
                <a:ext cx="206394" cy="263175"/>
                <a:chOff x="912991" y="2675229"/>
                <a:chExt cx="206394" cy="263175"/>
              </a:xfrm>
            </p:grpSpPr>
            <p:cxnSp>
              <p:nvCxnSpPr>
                <p:cNvPr id="290" name="Straight Connector 289">
                  <a:extLst>
                    <a:ext uri="{FF2B5EF4-FFF2-40B4-BE49-F238E27FC236}">
                      <a16:creationId xmlns:a16="http://schemas.microsoft.com/office/drawing/2014/main" id="{59FDE352-EBEA-41C4-9A39-794005C4B55C}"/>
                    </a:ext>
                  </a:extLst>
                </p:cNvPr>
                <p:cNvCxnSpPr/>
                <p:nvPr/>
              </p:nvCxnSpPr>
              <p:spPr>
                <a:xfrm>
                  <a:off x="1062641" y="2810372"/>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291" name="TextBox 290">
                  <a:extLst>
                    <a:ext uri="{FF2B5EF4-FFF2-40B4-BE49-F238E27FC236}">
                      <a16:creationId xmlns:a16="http://schemas.microsoft.com/office/drawing/2014/main" id="{569E2B9F-3212-469B-B4B8-D662FF79BDCE}"/>
                    </a:ext>
                  </a:extLst>
                </p:cNvPr>
                <p:cNvSpPr txBox="1"/>
                <p:nvPr/>
              </p:nvSpPr>
              <p:spPr>
                <a:xfrm>
                  <a:off x="912991" y="2675229"/>
                  <a:ext cx="141770" cy="263175"/>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0</a:t>
                  </a:r>
                </a:p>
              </p:txBody>
            </p:sp>
          </p:grpSp>
          <p:grpSp>
            <p:nvGrpSpPr>
              <p:cNvPr id="277" name="Group 276">
                <a:extLst>
                  <a:ext uri="{FF2B5EF4-FFF2-40B4-BE49-F238E27FC236}">
                    <a16:creationId xmlns:a16="http://schemas.microsoft.com/office/drawing/2014/main" id="{3B5CEF0E-01E5-4386-ABC0-3AB8DA83B08F}"/>
                  </a:ext>
                </a:extLst>
              </p:cNvPr>
              <p:cNvGrpSpPr/>
              <p:nvPr/>
            </p:nvGrpSpPr>
            <p:grpSpPr>
              <a:xfrm>
                <a:off x="799418" y="3171358"/>
                <a:ext cx="319967" cy="263176"/>
                <a:chOff x="799418" y="3707095"/>
                <a:chExt cx="319967" cy="263176"/>
              </a:xfrm>
            </p:grpSpPr>
            <p:cxnSp>
              <p:nvCxnSpPr>
                <p:cNvPr id="288" name="Straight Connector 287">
                  <a:extLst>
                    <a:ext uri="{FF2B5EF4-FFF2-40B4-BE49-F238E27FC236}">
                      <a16:creationId xmlns:a16="http://schemas.microsoft.com/office/drawing/2014/main" id="{69930336-627F-448F-9E0E-26C259673449}"/>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289" name="TextBox 288">
                  <a:extLst>
                    <a:ext uri="{FF2B5EF4-FFF2-40B4-BE49-F238E27FC236}">
                      <a16:creationId xmlns:a16="http://schemas.microsoft.com/office/drawing/2014/main" id="{9E3D7321-1AFC-4B62-BAD5-AC7873987A70}"/>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-10</a:t>
                  </a:r>
                </a:p>
              </p:txBody>
            </p:sp>
          </p:grpSp>
          <p:grpSp>
            <p:nvGrpSpPr>
              <p:cNvPr id="278" name="Group 277">
                <a:extLst>
                  <a:ext uri="{FF2B5EF4-FFF2-40B4-BE49-F238E27FC236}">
                    <a16:creationId xmlns:a16="http://schemas.microsoft.com/office/drawing/2014/main" id="{0AA1C4DA-A808-46E7-AEC2-168B4F29EF10}"/>
                  </a:ext>
                </a:extLst>
              </p:cNvPr>
              <p:cNvGrpSpPr/>
              <p:nvPr/>
            </p:nvGrpSpPr>
            <p:grpSpPr>
              <a:xfrm>
                <a:off x="799418" y="3826209"/>
                <a:ext cx="319967" cy="263176"/>
                <a:chOff x="799418" y="3707095"/>
                <a:chExt cx="319967" cy="263176"/>
              </a:xfrm>
            </p:grpSpPr>
            <p:cxnSp>
              <p:nvCxnSpPr>
                <p:cNvPr id="286" name="Straight Connector 285">
                  <a:extLst>
                    <a:ext uri="{FF2B5EF4-FFF2-40B4-BE49-F238E27FC236}">
                      <a16:creationId xmlns:a16="http://schemas.microsoft.com/office/drawing/2014/main" id="{FE452831-EC7C-493A-BEFB-056509A7DB50}"/>
                    </a:ext>
                  </a:extLst>
                </p:cNvPr>
                <p:cNvCxnSpPr>
                  <a:cxnSpLocks/>
                </p:cNvCxnSpPr>
                <p:nvPr/>
              </p:nvCxnSpPr>
              <p:spPr>
                <a:xfrm>
                  <a:off x="1062641" y="3839965"/>
                  <a:ext cx="56744" cy="0"/>
                </a:xfrm>
                <a:prstGeom prst="lin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287" name="TextBox 286">
                  <a:extLst>
                    <a:ext uri="{FF2B5EF4-FFF2-40B4-BE49-F238E27FC236}">
                      <a16:creationId xmlns:a16="http://schemas.microsoft.com/office/drawing/2014/main" id="{5437FA28-C56E-41AE-AE3F-F4E98ABAB220}"/>
                    </a:ext>
                  </a:extLst>
                </p:cNvPr>
                <p:cNvSpPr txBox="1"/>
                <p:nvPr/>
              </p:nvSpPr>
              <p:spPr>
                <a:xfrm>
                  <a:off x="799418" y="3707095"/>
                  <a:ext cx="255343" cy="263176"/>
                </a:xfrm>
                <a:prstGeom prst="rect">
                  <a:avLst/>
                </a:prstGeom>
                <a:noFill/>
              </p:spPr>
              <p:txBody>
                <a:bodyPr wrap="none" lIns="0" rIns="60960" anchor="ctr"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-25</a:t>
                  </a:r>
                </a:p>
              </p:txBody>
            </p:sp>
          </p:grpSp>
          <p:sp>
            <p:nvSpPr>
              <p:cNvPr id="279" name="TextBox 278">
                <a:extLst>
                  <a:ext uri="{FF2B5EF4-FFF2-40B4-BE49-F238E27FC236}">
                    <a16:creationId xmlns:a16="http://schemas.microsoft.com/office/drawing/2014/main" id="{0D7C18A6-C2DC-4C05-9423-8CD75D8CD844}"/>
                  </a:ext>
                </a:extLst>
              </p:cNvPr>
              <p:cNvSpPr txBox="1"/>
              <p:nvPr/>
            </p:nvSpPr>
            <p:spPr>
              <a:xfrm>
                <a:off x="1150308"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236</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183</a:t>
                </a:r>
              </a:p>
            </p:txBody>
          </p:sp>
          <p:sp>
            <p:nvSpPr>
              <p:cNvPr id="280" name="TextBox 279">
                <a:extLst>
                  <a:ext uri="{FF2B5EF4-FFF2-40B4-BE49-F238E27FC236}">
                    <a16:creationId xmlns:a16="http://schemas.microsoft.com/office/drawing/2014/main" id="{453B96B6-D76C-4DC8-A1C9-127C496180A2}"/>
                  </a:ext>
                </a:extLst>
              </p:cNvPr>
              <p:cNvSpPr txBox="1"/>
              <p:nvPr/>
            </p:nvSpPr>
            <p:spPr>
              <a:xfrm>
                <a:off x="1812992"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219</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158</a:t>
                </a:r>
              </a:p>
            </p:txBody>
          </p:sp>
          <p:sp>
            <p:nvSpPr>
              <p:cNvPr id="281" name="TextBox 280">
                <a:extLst>
                  <a:ext uri="{FF2B5EF4-FFF2-40B4-BE49-F238E27FC236}">
                    <a16:creationId xmlns:a16="http://schemas.microsoft.com/office/drawing/2014/main" id="{DC8CA287-65C2-479B-BC2F-A6C34B6E274B}"/>
                  </a:ext>
                </a:extLst>
              </p:cNvPr>
              <p:cNvSpPr txBox="1"/>
              <p:nvPr/>
            </p:nvSpPr>
            <p:spPr>
              <a:xfrm>
                <a:off x="2415105"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189</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94</a:t>
                </a:r>
              </a:p>
            </p:txBody>
          </p:sp>
          <p:sp>
            <p:nvSpPr>
              <p:cNvPr id="282" name="TextBox 281">
                <a:extLst>
                  <a:ext uri="{FF2B5EF4-FFF2-40B4-BE49-F238E27FC236}">
                    <a16:creationId xmlns:a16="http://schemas.microsoft.com/office/drawing/2014/main" id="{61260145-457B-42F9-B739-E53ACD988570}"/>
                  </a:ext>
                </a:extLst>
              </p:cNvPr>
              <p:cNvSpPr txBox="1"/>
              <p:nvPr/>
            </p:nvSpPr>
            <p:spPr>
              <a:xfrm>
                <a:off x="3008046"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178</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71</a:t>
                </a:r>
              </a:p>
            </p:txBody>
          </p:sp>
          <p:sp>
            <p:nvSpPr>
              <p:cNvPr id="283" name="TextBox 282">
                <a:extLst>
                  <a:ext uri="{FF2B5EF4-FFF2-40B4-BE49-F238E27FC236}">
                    <a16:creationId xmlns:a16="http://schemas.microsoft.com/office/drawing/2014/main" id="{18D03141-19B6-4FE7-AFB6-9B2181805249}"/>
                  </a:ext>
                </a:extLst>
              </p:cNvPr>
              <p:cNvSpPr txBox="1"/>
              <p:nvPr/>
            </p:nvSpPr>
            <p:spPr>
              <a:xfrm>
                <a:off x="3625614"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145</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48</a:t>
                </a:r>
              </a:p>
            </p:txBody>
          </p:sp>
          <p:sp>
            <p:nvSpPr>
              <p:cNvPr id="284" name="TextBox 283">
                <a:extLst>
                  <a:ext uri="{FF2B5EF4-FFF2-40B4-BE49-F238E27FC236}">
                    <a16:creationId xmlns:a16="http://schemas.microsoft.com/office/drawing/2014/main" id="{69AFC000-F98D-43C7-BEC0-42DA58D6F385}"/>
                  </a:ext>
                </a:extLst>
              </p:cNvPr>
              <p:cNvSpPr txBox="1"/>
              <p:nvPr/>
            </p:nvSpPr>
            <p:spPr>
              <a:xfrm>
                <a:off x="4214944" y="4084706"/>
                <a:ext cx="199731" cy="270694"/>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143</a:t>
                </a:r>
              </a:p>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36</a:t>
                </a:r>
              </a:p>
            </p:txBody>
          </p:sp>
          <p:sp>
            <p:nvSpPr>
              <p:cNvPr id="285" name="TextBox 284">
                <a:extLst>
                  <a:ext uri="{FF2B5EF4-FFF2-40B4-BE49-F238E27FC236}">
                    <a16:creationId xmlns:a16="http://schemas.microsoft.com/office/drawing/2014/main" id="{B8D969C7-1A9E-416A-BE03-07280B839F8F}"/>
                  </a:ext>
                </a:extLst>
              </p:cNvPr>
              <p:cNvSpPr txBox="1"/>
              <p:nvPr/>
            </p:nvSpPr>
            <p:spPr>
              <a:xfrm>
                <a:off x="1142764" y="3960238"/>
                <a:ext cx="1104395" cy="135348"/>
              </a:xfrm>
              <a:prstGeom prst="rect">
                <a:avLst/>
              </a:prstGeom>
              <a:noFill/>
            </p:spPr>
            <p:txBody>
              <a:bodyPr wrap="none" lIns="0" tIns="0" rIns="0" bIns="0" anchor="ctr" anchorCtr="0">
                <a:sp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Number of Subjects</a:t>
                </a:r>
              </a:p>
            </p:txBody>
          </p:sp>
        </p:grpSp>
        <p:sp>
          <p:nvSpPr>
            <p:cNvPr id="188" name="TextBox 187">
              <a:extLst>
                <a:ext uri="{FF2B5EF4-FFF2-40B4-BE49-F238E27FC236}">
                  <a16:creationId xmlns:a16="http://schemas.microsoft.com/office/drawing/2014/main" id="{C2F92C31-2D89-401C-A810-3C55A45B8B52}"/>
                </a:ext>
              </a:extLst>
            </p:cNvPr>
            <p:cNvSpPr txBox="1"/>
            <p:nvPr/>
          </p:nvSpPr>
          <p:spPr>
            <a:xfrm>
              <a:off x="7265708" y="2551260"/>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189" name="TextBox 188">
              <a:extLst>
                <a:ext uri="{FF2B5EF4-FFF2-40B4-BE49-F238E27FC236}">
                  <a16:creationId xmlns:a16="http://schemas.microsoft.com/office/drawing/2014/main" id="{E643155A-B43C-4FA6-A586-3D6C8F8DAB61}"/>
                </a:ext>
              </a:extLst>
            </p:cNvPr>
            <p:cNvSpPr txBox="1"/>
            <p:nvPr/>
          </p:nvSpPr>
          <p:spPr>
            <a:xfrm>
              <a:off x="8282583" y="2551260"/>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190" name="TextBox 189">
              <a:extLst>
                <a:ext uri="{FF2B5EF4-FFF2-40B4-BE49-F238E27FC236}">
                  <a16:creationId xmlns:a16="http://schemas.microsoft.com/office/drawing/2014/main" id="{F069C7C1-D818-4A3A-B8B7-46C5AF1FEDA6}"/>
                </a:ext>
              </a:extLst>
            </p:cNvPr>
            <p:cNvSpPr txBox="1"/>
            <p:nvPr/>
          </p:nvSpPr>
          <p:spPr>
            <a:xfrm>
              <a:off x="8785254" y="2551260"/>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191" name="TextBox 190">
              <a:extLst>
                <a:ext uri="{FF2B5EF4-FFF2-40B4-BE49-F238E27FC236}">
                  <a16:creationId xmlns:a16="http://schemas.microsoft.com/office/drawing/2014/main" id="{F8232789-309A-4B56-A53D-E89B5723DE5D}"/>
                </a:ext>
              </a:extLst>
            </p:cNvPr>
            <p:cNvSpPr txBox="1"/>
            <p:nvPr/>
          </p:nvSpPr>
          <p:spPr>
            <a:xfrm>
              <a:off x="7809082" y="2551260"/>
              <a:ext cx="56106" cy="184666"/>
            </a:xfrm>
            <a:prstGeom prst="rect">
              <a:avLst/>
            </a:prstGeom>
            <a:noFill/>
            <a:ln w="19050">
              <a:noFill/>
            </a:ln>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4565B"/>
                  </a:solidFill>
                  <a:effectLst/>
                  <a:uLnTx/>
                  <a:uFillTx/>
                  <a:latin typeface="Trebuchet MS"/>
                  <a:ea typeface="+mn-ea"/>
                  <a:cs typeface="Arial"/>
                  <a:sym typeface="Arial"/>
                  <a:rtl val="0"/>
                </a:rPr>
                <a:t>*</a:t>
              </a:r>
            </a:p>
          </p:txBody>
        </p:sp>
        <p:sp>
          <p:nvSpPr>
            <p:cNvPr id="192" name="Freeform: Shape 191">
              <a:extLst>
                <a:ext uri="{FF2B5EF4-FFF2-40B4-BE49-F238E27FC236}">
                  <a16:creationId xmlns:a16="http://schemas.microsoft.com/office/drawing/2014/main" id="{6AA727DB-ED87-4EB4-9553-A8AA7159D446}"/>
                </a:ext>
              </a:extLst>
            </p:cNvPr>
            <p:cNvSpPr/>
            <p:nvPr/>
          </p:nvSpPr>
          <p:spPr>
            <a:xfrm>
              <a:off x="7802071" y="3403151"/>
              <a:ext cx="7011" cy="147679"/>
            </a:xfrm>
            <a:custGeom>
              <a:avLst/>
              <a:gdLst>
                <a:gd name="connsiteX0" fmla="*/ 0 w 7011"/>
                <a:gd name="connsiteY0" fmla="*/ 146199 h 146199"/>
                <a:gd name="connsiteX1" fmla="*/ 0 w 7011"/>
                <a:gd name="connsiteY1" fmla="*/ 0 h 146199"/>
              </a:gdLst>
              <a:ahLst/>
              <a:cxnLst>
                <a:cxn ang="0">
                  <a:pos x="connsiteX0" y="connsiteY0"/>
                </a:cxn>
                <a:cxn ang="0">
                  <a:pos x="connsiteX1" y="connsiteY1"/>
                </a:cxn>
              </a:cxnLst>
              <a:rect l="l" t="t" r="r" b="b"/>
              <a:pathLst>
                <a:path w="7011" h="146199">
                  <a:moveTo>
                    <a:pt x="0" y="146199"/>
                  </a:moveTo>
                  <a:lnTo>
                    <a:pt x="0"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93" name="Freeform: Shape 192">
              <a:extLst>
                <a:ext uri="{FF2B5EF4-FFF2-40B4-BE49-F238E27FC236}">
                  <a16:creationId xmlns:a16="http://schemas.microsoft.com/office/drawing/2014/main" id="{0641CA28-BC95-4A37-8FC8-FB62FAEB622D}"/>
                </a:ext>
              </a:extLst>
            </p:cNvPr>
            <p:cNvSpPr/>
            <p:nvPr/>
          </p:nvSpPr>
          <p:spPr>
            <a:xfrm>
              <a:off x="8301963" y="3610801"/>
              <a:ext cx="7011" cy="149178"/>
            </a:xfrm>
            <a:custGeom>
              <a:avLst/>
              <a:gdLst>
                <a:gd name="connsiteX0" fmla="*/ 0 w 7011"/>
                <a:gd name="connsiteY0" fmla="*/ 147684 h 147683"/>
                <a:gd name="connsiteX1" fmla="*/ 0 w 7011"/>
                <a:gd name="connsiteY1" fmla="*/ 0 h 147683"/>
              </a:gdLst>
              <a:ahLst/>
              <a:cxnLst>
                <a:cxn ang="0">
                  <a:pos x="connsiteX0" y="connsiteY0"/>
                </a:cxn>
                <a:cxn ang="0">
                  <a:pos x="connsiteX1" y="connsiteY1"/>
                </a:cxn>
              </a:cxnLst>
              <a:rect l="l" t="t" r="r" b="b"/>
              <a:pathLst>
                <a:path w="7011" h="147683">
                  <a:moveTo>
                    <a:pt x="0" y="147684"/>
                  </a:moveTo>
                  <a:lnTo>
                    <a:pt x="0"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94" name="Freeform: Shape 193">
              <a:extLst>
                <a:ext uri="{FF2B5EF4-FFF2-40B4-BE49-F238E27FC236}">
                  <a16:creationId xmlns:a16="http://schemas.microsoft.com/office/drawing/2014/main" id="{D0230DD9-B1C9-4D80-B4A6-665CCBC05763}"/>
                </a:ext>
              </a:extLst>
            </p:cNvPr>
            <p:cNvSpPr/>
            <p:nvPr/>
          </p:nvSpPr>
          <p:spPr>
            <a:xfrm>
              <a:off x="8801855" y="3535837"/>
              <a:ext cx="7011" cy="146929"/>
            </a:xfrm>
            <a:custGeom>
              <a:avLst/>
              <a:gdLst>
                <a:gd name="connsiteX0" fmla="*/ 0 w 7011"/>
                <a:gd name="connsiteY0" fmla="*/ 145457 h 145457"/>
                <a:gd name="connsiteX1" fmla="*/ 0 w 7011"/>
                <a:gd name="connsiteY1" fmla="*/ 0 h 145457"/>
              </a:gdLst>
              <a:ahLst/>
              <a:cxnLst>
                <a:cxn ang="0">
                  <a:pos x="connsiteX0" y="connsiteY0"/>
                </a:cxn>
                <a:cxn ang="0">
                  <a:pos x="connsiteX1" y="connsiteY1"/>
                </a:cxn>
              </a:cxnLst>
              <a:rect l="l" t="t" r="r" b="b"/>
              <a:pathLst>
                <a:path w="7011" h="145457">
                  <a:moveTo>
                    <a:pt x="0" y="145457"/>
                  </a:moveTo>
                  <a:lnTo>
                    <a:pt x="0"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95" name="Freeform: Shape 194">
              <a:extLst>
                <a:ext uri="{FF2B5EF4-FFF2-40B4-BE49-F238E27FC236}">
                  <a16:creationId xmlns:a16="http://schemas.microsoft.com/office/drawing/2014/main" id="{2FBAAA0B-9CB1-4860-A7FA-DFEC7213E4D1}"/>
                </a:ext>
              </a:extLst>
            </p:cNvPr>
            <p:cNvSpPr/>
            <p:nvPr/>
          </p:nvSpPr>
          <p:spPr>
            <a:xfrm>
              <a:off x="9301746" y="3433886"/>
              <a:ext cx="7011" cy="167918"/>
            </a:xfrm>
            <a:custGeom>
              <a:avLst/>
              <a:gdLst>
                <a:gd name="connsiteX0" fmla="*/ 0 w 7011"/>
                <a:gd name="connsiteY0" fmla="*/ 166237 h 166236"/>
                <a:gd name="connsiteX1" fmla="*/ 0 w 7011"/>
                <a:gd name="connsiteY1" fmla="*/ 0 h 166236"/>
              </a:gdLst>
              <a:ahLst/>
              <a:cxnLst>
                <a:cxn ang="0">
                  <a:pos x="connsiteX0" y="connsiteY0"/>
                </a:cxn>
                <a:cxn ang="0">
                  <a:pos x="connsiteX1" y="connsiteY1"/>
                </a:cxn>
              </a:cxnLst>
              <a:rect l="l" t="t" r="r" b="b"/>
              <a:pathLst>
                <a:path w="7011" h="166236">
                  <a:moveTo>
                    <a:pt x="0" y="166237"/>
                  </a:moveTo>
                  <a:lnTo>
                    <a:pt x="0"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96" name="Freeform: Shape 195">
              <a:extLst>
                <a:ext uri="{FF2B5EF4-FFF2-40B4-BE49-F238E27FC236}">
                  <a16:creationId xmlns:a16="http://schemas.microsoft.com/office/drawing/2014/main" id="{9588FFE5-5381-446C-80E8-055097696C15}"/>
                </a:ext>
              </a:extLst>
            </p:cNvPr>
            <p:cNvSpPr/>
            <p:nvPr/>
          </p:nvSpPr>
          <p:spPr>
            <a:xfrm>
              <a:off x="9802339" y="3402401"/>
              <a:ext cx="7011" cy="160422"/>
            </a:xfrm>
            <a:custGeom>
              <a:avLst/>
              <a:gdLst>
                <a:gd name="connsiteX0" fmla="*/ 0 w 7011"/>
                <a:gd name="connsiteY0" fmla="*/ 158816 h 158815"/>
                <a:gd name="connsiteX1" fmla="*/ 0 w 7011"/>
                <a:gd name="connsiteY1" fmla="*/ 0 h 158815"/>
              </a:gdLst>
              <a:ahLst/>
              <a:cxnLst>
                <a:cxn ang="0">
                  <a:pos x="connsiteX0" y="connsiteY0"/>
                </a:cxn>
                <a:cxn ang="0">
                  <a:pos x="connsiteX1" y="connsiteY1"/>
                </a:cxn>
              </a:cxnLst>
              <a:rect l="l" t="t" r="r" b="b"/>
              <a:pathLst>
                <a:path w="7011" h="158815">
                  <a:moveTo>
                    <a:pt x="0" y="158816"/>
                  </a:moveTo>
                  <a:lnTo>
                    <a:pt x="0"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97" name="Freeform: Shape 196">
              <a:extLst>
                <a:ext uri="{FF2B5EF4-FFF2-40B4-BE49-F238E27FC236}">
                  <a16:creationId xmlns:a16="http://schemas.microsoft.com/office/drawing/2014/main" id="{F6BC55E5-5896-4FB7-937D-45F9F8055BE2}"/>
                </a:ext>
              </a:extLst>
            </p:cNvPr>
            <p:cNvSpPr/>
            <p:nvPr/>
          </p:nvSpPr>
          <p:spPr>
            <a:xfrm>
              <a:off x="7316902" y="3226986"/>
              <a:ext cx="7011" cy="152926"/>
            </a:xfrm>
            <a:custGeom>
              <a:avLst/>
              <a:gdLst>
                <a:gd name="connsiteX0" fmla="*/ 0 w 7011"/>
                <a:gd name="connsiteY0" fmla="*/ 151394 h 151394"/>
                <a:gd name="connsiteX1" fmla="*/ 0 w 7011"/>
                <a:gd name="connsiteY1" fmla="*/ 0 h 151394"/>
              </a:gdLst>
              <a:ahLst/>
              <a:cxnLst>
                <a:cxn ang="0">
                  <a:pos x="connsiteX0" y="connsiteY0"/>
                </a:cxn>
                <a:cxn ang="0">
                  <a:pos x="connsiteX1" y="connsiteY1"/>
                </a:cxn>
              </a:cxnLst>
              <a:rect l="l" t="t" r="r" b="b"/>
              <a:pathLst>
                <a:path w="7011" h="151394">
                  <a:moveTo>
                    <a:pt x="0" y="151394"/>
                  </a:moveTo>
                  <a:lnTo>
                    <a:pt x="0"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98" name="Freeform: Shape 197">
              <a:extLst>
                <a:ext uri="{FF2B5EF4-FFF2-40B4-BE49-F238E27FC236}">
                  <a16:creationId xmlns:a16="http://schemas.microsoft.com/office/drawing/2014/main" id="{9C1F233B-9FB8-4333-A1A1-7BA97CE2E9D6}"/>
                </a:ext>
              </a:extLst>
            </p:cNvPr>
            <p:cNvSpPr/>
            <p:nvPr/>
          </p:nvSpPr>
          <p:spPr>
            <a:xfrm>
              <a:off x="7816794" y="3010339"/>
              <a:ext cx="7011" cy="163421"/>
            </a:xfrm>
            <a:custGeom>
              <a:avLst/>
              <a:gdLst>
                <a:gd name="connsiteX0" fmla="*/ 0 w 7011"/>
                <a:gd name="connsiteY0" fmla="*/ 161784 h 161784"/>
                <a:gd name="connsiteX1" fmla="*/ 0 w 7011"/>
                <a:gd name="connsiteY1" fmla="*/ 0 h 161784"/>
              </a:gdLst>
              <a:ahLst/>
              <a:cxnLst>
                <a:cxn ang="0">
                  <a:pos x="connsiteX0" y="connsiteY0"/>
                </a:cxn>
                <a:cxn ang="0">
                  <a:pos x="connsiteX1" y="connsiteY1"/>
                </a:cxn>
              </a:cxnLst>
              <a:rect l="l" t="t" r="r" b="b"/>
              <a:pathLst>
                <a:path w="7011" h="161784">
                  <a:moveTo>
                    <a:pt x="0" y="161784"/>
                  </a:moveTo>
                  <a:lnTo>
                    <a:pt x="0"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199" name="Freeform: Shape 198">
              <a:extLst>
                <a:ext uri="{FF2B5EF4-FFF2-40B4-BE49-F238E27FC236}">
                  <a16:creationId xmlns:a16="http://schemas.microsoft.com/office/drawing/2014/main" id="{A0C73C15-7E82-4E23-85B9-BCAA1C9AF716}"/>
                </a:ext>
              </a:extLst>
            </p:cNvPr>
            <p:cNvSpPr/>
            <p:nvPr/>
          </p:nvSpPr>
          <p:spPr>
            <a:xfrm>
              <a:off x="8316686" y="3318441"/>
              <a:ext cx="7011" cy="181413"/>
            </a:xfrm>
            <a:custGeom>
              <a:avLst/>
              <a:gdLst>
                <a:gd name="connsiteX0" fmla="*/ 0 w 7011"/>
                <a:gd name="connsiteY0" fmla="*/ 179595 h 179595"/>
                <a:gd name="connsiteX1" fmla="*/ 0 w 7011"/>
                <a:gd name="connsiteY1" fmla="*/ 0 h 179595"/>
              </a:gdLst>
              <a:ahLst/>
              <a:cxnLst>
                <a:cxn ang="0">
                  <a:pos x="connsiteX0" y="connsiteY0"/>
                </a:cxn>
                <a:cxn ang="0">
                  <a:pos x="connsiteX1" y="connsiteY1"/>
                </a:cxn>
              </a:cxnLst>
              <a:rect l="l" t="t" r="r" b="b"/>
              <a:pathLst>
                <a:path w="7011" h="179595">
                  <a:moveTo>
                    <a:pt x="0" y="179595"/>
                  </a:moveTo>
                  <a:lnTo>
                    <a:pt x="0"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00" name="Freeform: Shape 199">
              <a:extLst>
                <a:ext uri="{FF2B5EF4-FFF2-40B4-BE49-F238E27FC236}">
                  <a16:creationId xmlns:a16="http://schemas.microsoft.com/office/drawing/2014/main" id="{40D442F2-E7FE-48FC-B3B2-80D9681E7953}"/>
                </a:ext>
              </a:extLst>
            </p:cNvPr>
            <p:cNvSpPr/>
            <p:nvPr/>
          </p:nvSpPr>
          <p:spPr>
            <a:xfrm>
              <a:off x="8817279" y="3266717"/>
              <a:ext cx="7011" cy="188909"/>
            </a:xfrm>
            <a:custGeom>
              <a:avLst/>
              <a:gdLst>
                <a:gd name="connsiteX0" fmla="*/ 0 w 7011"/>
                <a:gd name="connsiteY0" fmla="*/ 187016 h 187016"/>
                <a:gd name="connsiteX1" fmla="*/ 0 w 7011"/>
                <a:gd name="connsiteY1" fmla="*/ 0 h 187016"/>
              </a:gdLst>
              <a:ahLst/>
              <a:cxnLst>
                <a:cxn ang="0">
                  <a:pos x="connsiteX0" y="connsiteY0"/>
                </a:cxn>
                <a:cxn ang="0">
                  <a:pos x="connsiteX1" y="connsiteY1"/>
                </a:cxn>
              </a:cxnLst>
              <a:rect l="l" t="t" r="r" b="b"/>
              <a:pathLst>
                <a:path w="7011" h="187016">
                  <a:moveTo>
                    <a:pt x="0" y="187016"/>
                  </a:moveTo>
                  <a:lnTo>
                    <a:pt x="0"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01" name="Freeform: Shape 200">
              <a:extLst>
                <a:ext uri="{FF2B5EF4-FFF2-40B4-BE49-F238E27FC236}">
                  <a16:creationId xmlns:a16="http://schemas.microsoft.com/office/drawing/2014/main" id="{B6419204-F031-447F-A759-F81E5F4EC991}"/>
                </a:ext>
              </a:extLst>
            </p:cNvPr>
            <p:cNvSpPr/>
            <p:nvPr/>
          </p:nvSpPr>
          <p:spPr>
            <a:xfrm>
              <a:off x="9317171" y="3187255"/>
              <a:ext cx="7011" cy="243632"/>
            </a:xfrm>
            <a:custGeom>
              <a:avLst/>
              <a:gdLst>
                <a:gd name="connsiteX0" fmla="*/ 0 w 7011"/>
                <a:gd name="connsiteY0" fmla="*/ 241192 h 241191"/>
                <a:gd name="connsiteX1" fmla="*/ 0 w 7011"/>
                <a:gd name="connsiteY1" fmla="*/ 0 h 241191"/>
              </a:gdLst>
              <a:ahLst/>
              <a:cxnLst>
                <a:cxn ang="0">
                  <a:pos x="connsiteX0" y="connsiteY0"/>
                </a:cxn>
                <a:cxn ang="0">
                  <a:pos x="connsiteX1" y="connsiteY1"/>
                </a:cxn>
              </a:cxnLst>
              <a:rect l="l" t="t" r="r" b="b"/>
              <a:pathLst>
                <a:path w="7011" h="241191">
                  <a:moveTo>
                    <a:pt x="0" y="241192"/>
                  </a:moveTo>
                  <a:lnTo>
                    <a:pt x="0"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02" name="Freeform: Shape 201">
              <a:extLst>
                <a:ext uri="{FF2B5EF4-FFF2-40B4-BE49-F238E27FC236}">
                  <a16:creationId xmlns:a16="http://schemas.microsoft.com/office/drawing/2014/main" id="{5FD971CE-567C-48C8-BA64-DD1F2DB2F542}"/>
                </a:ext>
              </a:extLst>
            </p:cNvPr>
            <p:cNvSpPr/>
            <p:nvPr/>
          </p:nvSpPr>
          <p:spPr>
            <a:xfrm>
              <a:off x="9817063" y="3091300"/>
              <a:ext cx="7011" cy="250380"/>
            </a:xfrm>
            <a:custGeom>
              <a:avLst/>
              <a:gdLst>
                <a:gd name="connsiteX0" fmla="*/ 0 w 7011"/>
                <a:gd name="connsiteY0" fmla="*/ 247871 h 247871"/>
                <a:gd name="connsiteX1" fmla="*/ 0 w 7011"/>
                <a:gd name="connsiteY1" fmla="*/ 0 h 247871"/>
              </a:gdLst>
              <a:ahLst/>
              <a:cxnLst>
                <a:cxn ang="0">
                  <a:pos x="connsiteX0" y="connsiteY0"/>
                </a:cxn>
                <a:cxn ang="0">
                  <a:pos x="connsiteX1" y="connsiteY1"/>
                </a:cxn>
              </a:cxnLst>
              <a:rect l="l" t="t" r="r" b="b"/>
              <a:pathLst>
                <a:path w="7011" h="247871">
                  <a:moveTo>
                    <a:pt x="0" y="247871"/>
                  </a:moveTo>
                  <a:lnTo>
                    <a:pt x="0"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03" name="Freeform: Shape 202">
              <a:extLst>
                <a:ext uri="{FF2B5EF4-FFF2-40B4-BE49-F238E27FC236}">
                  <a16:creationId xmlns:a16="http://schemas.microsoft.com/office/drawing/2014/main" id="{183EBC64-FAFD-4F47-93FF-E1B897C4844A}"/>
                </a:ext>
              </a:extLst>
            </p:cNvPr>
            <p:cNvSpPr/>
            <p:nvPr/>
          </p:nvSpPr>
          <p:spPr>
            <a:xfrm>
              <a:off x="7775429" y="3403151"/>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04" name="Freeform: Shape 203">
              <a:extLst>
                <a:ext uri="{FF2B5EF4-FFF2-40B4-BE49-F238E27FC236}">
                  <a16:creationId xmlns:a16="http://schemas.microsoft.com/office/drawing/2014/main" id="{6A81FD6E-F118-4905-9E9A-4FDDF647BBF7}"/>
                </a:ext>
              </a:extLst>
            </p:cNvPr>
            <p:cNvSpPr/>
            <p:nvPr/>
          </p:nvSpPr>
          <p:spPr>
            <a:xfrm>
              <a:off x="8276022" y="3610801"/>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05" name="Freeform: Shape 204">
              <a:extLst>
                <a:ext uri="{FF2B5EF4-FFF2-40B4-BE49-F238E27FC236}">
                  <a16:creationId xmlns:a16="http://schemas.microsoft.com/office/drawing/2014/main" id="{AD23DDAB-0E25-4785-9B67-D32627B95FFE}"/>
                </a:ext>
              </a:extLst>
            </p:cNvPr>
            <p:cNvSpPr/>
            <p:nvPr/>
          </p:nvSpPr>
          <p:spPr>
            <a:xfrm>
              <a:off x="8775913" y="3535837"/>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06" name="Freeform: Shape 205">
              <a:extLst>
                <a:ext uri="{FF2B5EF4-FFF2-40B4-BE49-F238E27FC236}">
                  <a16:creationId xmlns:a16="http://schemas.microsoft.com/office/drawing/2014/main" id="{B2612F76-D033-42EB-A32F-3015E6E50B8B}"/>
                </a:ext>
              </a:extLst>
            </p:cNvPr>
            <p:cNvSpPr/>
            <p:nvPr/>
          </p:nvSpPr>
          <p:spPr>
            <a:xfrm>
              <a:off x="9275805" y="3433886"/>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07" name="Freeform: Shape 206">
              <a:extLst>
                <a:ext uri="{FF2B5EF4-FFF2-40B4-BE49-F238E27FC236}">
                  <a16:creationId xmlns:a16="http://schemas.microsoft.com/office/drawing/2014/main" id="{FB9DA2B5-BBB9-4FE0-A9B4-679117458A0F}"/>
                </a:ext>
              </a:extLst>
            </p:cNvPr>
            <p:cNvSpPr/>
            <p:nvPr/>
          </p:nvSpPr>
          <p:spPr>
            <a:xfrm>
              <a:off x="9775697" y="3402401"/>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08" name="Freeform: Shape 207">
              <a:extLst>
                <a:ext uri="{FF2B5EF4-FFF2-40B4-BE49-F238E27FC236}">
                  <a16:creationId xmlns:a16="http://schemas.microsoft.com/office/drawing/2014/main" id="{F8C14A4E-10BA-451B-97E1-CF1B758B6AF4}"/>
                </a:ext>
              </a:extLst>
            </p:cNvPr>
            <p:cNvSpPr/>
            <p:nvPr/>
          </p:nvSpPr>
          <p:spPr>
            <a:xfrm>
              <a:off x="7290961" y="3226986"/>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09" name="Freeform: Shape 208">
              <a:extLst>
                <a:ext uri="{FF2B5EF4-FFF2-40B4-BE49-F238E27FC236}">
                  <a16:creationId xmlns:a16="http://schemas.microsoft.com/office/drawing/2014/main" id="{F171C7C1-E375-44C8-BCE7-103C3A1B1774}"/>
                </a:ext>
              </a:extLst>
            </p:cNvPr>
            <p:cNvSpPr/>
            <p:nvPr/>
          </p:nvSpPr>
          <p:spPr>
            <a:xfrm>
              <a:off x="7790853" y="3010339"/>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10" name="Freeform: Shape 209">
              <a:extLst>
                <a:ext uri="{FF2B5EF4-FFF2-40B4-BE49-F238E27FC236}">
                  <a16:creationId xmlns:a16="http://schemas.microsoft.com/office/drawing/2014/main" id="{D90F9E6C-0E1C-4593-AE79-E08FA37762BC}"/>
                </a:ext>
              </a:extLst>
            </p:cNvPr>
            <p:cNvSpPr/>
            <p:nvPr/>
          </p:nvSpPr>
          <p:spPr>
            <a:xfrm>
              <a:off x="8290745" y="3318441"/>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11" name="Freeform: Shape 210">
              <a:extLst>
                <a:ext uri="{FF2B5EF4-FFF2-40B4-BE49-F238E27FC236}">
                  <a16:creationId xmlns:a16="http://schemas.microsoft.com/office/drawing/2014/main" id="{4E966F98-B48A-45D0-A370-644E7EEF8484}"/>
                </a:ext>
              </a:extLst>
            </p:cNvPr>
            <p:cNvSpPr/>
            <p:nvPr/>
          </p:nvSpPr>
          <p:spPr>
            <a:xfrm>
              <a:off x="8790637" y="3266717"/>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12" name="Freeform: Shape 211">
              <a:extLst>
                <a:ext uri="{FF2B5EF4-FFF2-40B4-BE49-F238E27FC236}">
                  <a16:creationId xmlns:a16="http://schemas.microsoft.com/office/drawing/2014/main" id="{1454B19E-3EFF-452C-AB52-40E990419CF9}"/>
                </a:ext>
              </a:extLst>
            </p:cNvPr>
            <p:cNvSpPr/>
            <p:nvPr/>
          </p:nvSpPr>
          <p:spPr>
            <a:xfrm>
              <a:off x="9290529" y="3187255"/>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13" name="Freeform: Shape 212">
              <a:extLst>
                <a:ext uri="{FF2B5EF4-FFF2-40B4-BE49-F238E27FC236}">
                  <a16:creationId xmlns:a16="http://schemas.microsoft.com/office/drawing/2014/main" id="{C95591B4-6FFB-47B6-B4C9-D95D4A801D01}"/>
                </a:ext>
              </a:extLst>
            </p:cNvPr>
            <p:cNvSpPr/>
            <p:nvPr/>
          </p:nvSpPr>
          <p:spPr>
            <a:xfrm>
              <a:off x="9791121" y="3091300"/>
              <a:ext cx="51882" cy="7496"/>
            </a:xfrm>
            <a:custGeom>
              <a:avLst/>
              <a:gdLst>
                <a:gd name="connsiteX0" fmla="*/ 0 w 51882"/>
                <a:gd name="connsiteY0" fmla="*/ 0 h 7421"/>
                <a:gd name="connsiteX1" fmla="*/ 51882 w 51882"/>
                <a:gd name="connsiteY1" fmla="*/ 0 h 7421"/>
              </a:gdLst>
              <a:ahLst/>
              <a:cxnLst>
                <a:cxn ang="0">
                  <a:pos x="connsiteX0" y="connsiteY0"/>
                </a:cxn>
                <a:cxn ang="0">
                  <a:pos x="connsiteX1" y="connsiteY1"/>
                </a:cxn>
              </a:cxnLst>
              <a:rect l="l" t="t" r="r" b="b"/>
              <a:pathLst>
                <a:path w="51882" h="7421">
                  <a:moveTo>
                    <a:pt x="0" y="0"/>
                  </a:moveTo>
                  <a:lnTo>
                    <a:pt x="51882"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14" name="Freeform: Shape 213">
              <a:extLst>
                <a:ext uri="{FF2B5EF4-FFF2-40B4-BE49-F238E27FC236}">
                  <a16:creationId xmlns:a16="http://schemas.microsoft.com/office/drawing/2014/main" id="{0622DC4F-5048-4597-A998-96156084DEF0}"/>
                </a:ext>
              </a:extLst>
            </p:cNvPr>
            <p:cNvSpPr/>
            <p:nvPr/>
          </p:nvSpPr>
          <p:spPr>
            <a:xfrm>
              <a:off x="7802071" y="3550829"/>
              <a:ext cx="7011" cy="147679"/>
            </a:xfrm>
            <a:custGeom>
              <a:avLst/>
              <a:gdLst>
                <a:gd name="connsiteX0" fmla="*/ 0 w 7011"/>
                <a:gd name="connsiteY0" fmla="*/ 0 h 146199"/>
                <a:gd name="connsiteX1" fmla="*/ 0 w 7011"/>
                <a:gd name="connsiteY1" fmla="*/ 146199 h 146199"/>
              </a:gdLst>
              <a:ahLst/>
              <a:cxnLst>
                <a:cxn ang="0">
                  <a:pos x="connsiteX0" y="connsiteY0"/>
                </a:cxn>
                <a:cxn ang="0">
                  <a:pos x="connsiteX1" y="connsiteY1"/>
                </a:cxn>
              </a:cxnLst>
              <a:rect l="l" t="t" r="r" b="b"/>
              <a:pathLst>
                <a:path w="7011" h="146199">
                  <a:moveTo>
                    <a:pt x="0" y="0"/>
                  </a:moveTo>
                  <a:lnTo>
                    <a:pt x="0" y="146199"/>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15" name="Freeform: Shape 214">
              <a:extLst>
                <a:ext uri="{FF2B5EF4-FFF2-40B4-BE49-F238E27FC236}">
                  <a16:creationId xmlns:a16="http://schemas.microsoft.com/office/drawing/2014/main" id="{D0447C60-C8C4-4729-8113-DEE65531F8BF}"/>
                </a:ext>
              </a:extLst>
            </p:cNvPr>
            <p:cNvSpPr/>
            <p:nvPr/>
          </p:nvSpPr>
          <p:spPr>
            <a:xfrm>
              <a:off x="8301963" y="3759979"/>
              <a:ext cx="7011" cy="148428"/>
            </a:xfrm>
            <a:custGeom>
              <a:avLst/>
              <a:gdLst>
                <a:gd name="connsiteX0" fmla="*/ 0 w 7011"/>
                <a:gd name="connsiteY0" fmla="*/ 0 h 146941"/>
                <a:gd name="connsiteX1" fmla="*/ 0 w 7011"/>
                <a:gd name="connsiteY1" fmla="*/ 146942 h 146941"/>
              </a:gdLst>
              <a:ahLst/>
              <a:cxnLst>
                <a:cxn ang="0">
                  <a:pos x="connsiteX0" y="connsiteY0"/>
                </a:cxn>
                <a:cxn ang="0">
                  <a:pos x="connsiteX1" y="connsiteY1"/>
                </a:cxn>
              </a:cxnLst>
              <a:rect l="l" t="t" r="r" b="b"/>
              <a:pathLst>
                <a:path w="7011" h="146941">
                  <a:moveTo>
                    <a:pt x="0" y="0"/>
                  </a:moveTo>
                  <a:lnTo>
                    <a:pt x="0" y="146942"/>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16" name="Freeform: Shape 215">
              <a:extLst>
                <a:ext uri="{FF2B5EF4-FFF2-40B4-BE49-F238E27FC236}">
                  <a16:creationId xmlns:a16="http://schemas.microsoft.com/office/drawing/2014/main" id="{DCDBF79F-2D00-4B20-B809-EB65DA1FAECA}"/>
                </a:ext>
              </a:extLst>
            </p:cNvPr>
            <p:cNvSpPr/>
            <p:nvPr/>
          </p:nvSpPr>
          <p:spPr>
            <a:xfrm>
              <a:off x="8801855" y="3682766"/>
              <a:ext cx="7011" cy="146929"/>
            </a:xfrm>
            <a:custGeom>
              <a:avLst/>
              <a:gdLst>
                <a:gd name="connsiteX0" fmla="*/ 0 w 7011"/>
                <a:gd name="connsiteY0" fmla="*/ 0 h 145457"/>
                <a:gd name="connsiteX1" fmla="*/ 0 w 7011"/>
                <a:gd name="connsiteY1" fmla="*/ 145457 h 145457"/>
              </a:gdLst>
              <a:ahLst/>
              <a:cxnLst>
                <a:cxn ang="0">
                  <a:pos x="connsiteX0" y="connsiteY0"/>
                </a:cxn>
                <a:cxn ang="0">
                  <a:pos x="connsiteX1" y="connsiteY1"/>
                </a:cxn>
              </a:cxnLst>
              <a:rect l="l" t="t" r="r" b="b"/>
              <a:pathLst>
                <a:path w="7011" h="145457">
                  <a:moveTo>
                    <a:pt x="0" y="0"/>
                  </a:moveTo>
                  <a:lnTo>
                    <a:pt x="0" y="145457"/>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17" name="Freeform: Shape 216">
              <a:extLst>
                <a:ext uri="{FF2B5EF4-FFF2-40B4-BE49-F238E27FC236}">
                  <a16:creationId xmlns:a16="http://schemas.microsoft.com/office/drawing/2014/main" id="{263550B3-707E-4319-8918-318F13E46A55}"/>
                </a:ext>
              </a:extLst>
            </p:cNvPr>
            <p:cNvSpPr/>
            <p:nvPr/>
          </p:nvSpPr>
          <p:spPr>
            <a:xfrm>
              <a:off x="9802339" y="3562824"/>
              <a:ext cx="7011" cy="159673"/>
            </a:xfrm>
            <a:custGeom>
              <a:avLst/>
              <a:gdLst>
                <a:gd name="connsiteX0" fmla="*/ 0 w 7011"/>
                <a:gd name="connsiteY0" fmla="*/ 0 h 158073"/>
                <a:gd name="connsiteX1" fmla="*/ 0 w 7011"/>
                <a:gd name="connsiteY1" fmla="*/ 158073 h 158073"/>
              </a:gdLst>
              <a:ahLst/>
              <a:cxnLst>
                <a:cxn ang="0">
                  <a:pos x="connsiteX0" y="connsiteY0"/>
                </a:cxn>
                <a:cxn ang="0">
                  <a:pos x="connsiteX1" y="connsiteY1"/>
                </a:cxn>
              </a:cxnLst>
              <a:rect l="l" t="t" r="r" b="b"/>
              <a:pathLst>
                <a:path w="7011" h="158073">
                  <a:moveTo>
                    <a:pt x="0" y="0"/>
                  </a:moveTo>
                  <a:lnTo>
                    <a:pt x="0" y="158073"/>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18" name="Freeform: Shape 217">
              <a:extLst>
                <a:ext uri="{FF2B5EF4-FFF2-40B4-BE49-F238E27FC236}">
                  <a16:creationId xmlns:a16="http://schemas.microsoft.com/office/drawing/2014/main" id="{242F90BB-F99E-4958-98A0-FEDAEDD0BCB2}"/>
                </a:ext>
              </a:extLst>
            </p:cNvPr>
            <p:cNvSpPr/>
            <p:nvPr/>
          </p:nvSpPr>
          <p:spPr>
            <a:xfrm>
              <a:off x="7316902" y="3379912"/>
              <a:ext cx="7011" cy="152926"/>
            </a:xfrm>
            <a:custGeom>
              <a:avLst/>
              <a:gdLst>
                <a:gd name="connsiteX0" fmla="*/ 0 w 7011"/>
                <a:gd name="connsiteY0" fmla="*/ 0 h 151394"/>
                <a:gd name="connsiteX1" fmla="*/ 0 w 7011"/>
                <a:gd name="connsiteY1" fmla="*/ 151394 h 151394"/>
              </a:gdLst>
              <a:ahLst/>
              <a:cxnLst>
                <a:cxn ang="0">
                  <a:pos x="connsiteX0" y="connsiteY0"/>
                </a:cxn>
                <a:cxn ang="0">
                  <a:pos x="connsiteX1" y="connsiteY1"/>
                </a:cxn>
              </a:cxnLst>
              <a:rect l="l" t="t" r="r" b="b"/>
              <a:pathLst>
                <a:path w="7011" h="151394">
                  <a:moveTo>
                    <a:pt x="0" y="0"/>
                  </a:moveTo>
                  <a:lnTo>
                    <a:pt x="0" y="151394"/>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19" name="Freeform: Shape 218">
              <a:extLst>
                <a:ext uri="{FF2B5EF4-FFF2-40B4-BE49-F238E27FC236}">
                  <a16:creationId xmlns:a16="http://schemas.microsoft.com/office/drawing/2014/main" id="{D18EABE6-8277-4429-B4D2-F82DF07181BC}"/>
                </a:ext>
              </a:extLst>
            </p:cNvPr>
            <p:cNvSpPr/>
            <p:nvPr/>
          </p:nvSpPr>
          <p:spPr>
            <a:xfrm>
              <a:off x="7816794" y="3173762"/>
              <a:ext cx="7011" cy="163421"/>
            </a:xfrm>
            <a:custGeom>
              <a:avLst/>
              <a:gdLst>
                <a:gd name="connsiteX0" fmla="*/ 0 w 7011"/>
                <a:gd name="connsiteY0" fmla="*/ 0 h 161784"/>
                <a:gd name="connsiteX1" fmla="*/ 0 w 7011"/>
                <a:gd name="connsiteY1" fmla="*/ 161784 h 161784"/>
              </a:gdLst>
              <a:ahLst/>
              <a:cxnLst>
                <a:cxn ang="0">
                  <a:pos x="connsiteX0" y="connsiteY0"/>
                </a:cxn>
                <a:cxn ang="0">
                  <a:pos x="connsiteX1" y="connsiteY1"/>
                </a:cxn>
              </a:cxnLst>
              <a:rect l="l" t="t" r="r" b="b"/>
              <a:pathLst>
                <a:path w="7011" h="161784">
                  <a:moveTo>
                    <a:pt x="0" y="0"/>
                  </a:moveTo>
                  <a:lnTo>
                    <a:pt x="0" y="161784"/>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20" name="Freeform: Shape 219">
              <a:extLst>
                <a:ext uri="{FF2B5EF4-FFF2-40B4-BE49-F238E27FC236}">
                  <a16:creationId xmlns:a16="http://schemas.microsoft.com/office/drawing/2014/main" id="{FC35C245-857A-4FC4-9080-07E680A9F953}"/>
                </a:ext>
              </a:extLst>
            </p:cNvPr>
            <p:cNvSpPr/>
            <p:nvPr/>
          </p:nvSpPr>
          <p:spPr>
            <a:xfrm>
              <a:off x="9317171" y="3430888"/>
              <a:ext cx="7011" cy="243632"/>
            </a:xfrm>
            <a:custGeom>
              <a:avLst/>
              <a:gdLst>
                <a:gd name="connsiteX0" fmla="*/ 0 w 7011"/>
                <a:gd name="connsiteY0" fmla="*/ 0 h 241191"/>
                <a:gd name="connsiteX1" fmla="*/ 0 w 7011"/>
                <a:gd name="connsiteY1" fmla="*/ 241192 h 241191"/>
              </a:gdLst>
              <a:ahLst/>
              <a:cxnLst>
                <a:cxn ang="0">
                  <a:pos x="connsiteX0" y="connsiteY0"/>
                </a:cxn>
                <a:cxn ang="0">
                  <a:pos x="connsiteX1" y="connsiteY1"/>
                </a:cxn>
              </a:cxnLst>
              <a:rect l="l" t="t" r="r" b="b"/>
              <a:pathLst>
                <a:path w="7011" h="241191">
                  <a:moveTo>
                    <a:pt x="0" y="0"/>
                  </a:moveTo>
                  <a:lnTo>
                    <a:pt x="0" y="241192"/>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21" name="Freeform: Shape 220">
              <a:extLst>
                <a:ext uri="{FF2B5EF4-FFF2-40B4-BE49-F238E27FC236}">
                  <a16:creationId xmlns:a16="http://schemas.microsoft.com/office/drawing/2014/main" id="{C4785865-C94A-4AA2-BA1D-1AA7A54CDC01}"/>
                </a:ext>
              </a:extLst>
            </p:cNvPr>
            <p:cNvSpPr/>
            <p:nvPr/>
          </p:nvSpPr>
          <p:spPr>
            <a:xfrm>
              <a:off x="7775429" y="3698509"/>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22" name="Freeform: Shape 221">
              <a:extLst>
                <a:ext uri="{FF2B5EF4-FFF2-40B4-BE49-F238E27FC236}">
                  <a16:creationId xmlns:a16="http://schemas.microsoft.com/office/drawing/2014/main" id="{46941C85-4F13-4604-98BF-295606F76893}"/>
                </a:ext>
              </a:extLst>
            </p:cNvPr>
            <p:cNvSpPr/>
            <p:nvPr/>
          </p:nvSpPr>
          <p:spPr>
            <a:xfrm>
              <a:off x="8276022" y="3908408"/>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23" name="Freeform: Shape 222">
              <a:extLst>
                <a:ext uri="{FF2B5EF4-FFF2-40B4-BE49-F238E27FC236}">
                  <a16:creationId xmlns:a16="http://schemas.microsoft.com/office/drawing/2014/main" id="{75399E48-5F53-424A-834D-29C45ACC2170}"/>
                </a:ext>
              </a:extLst>
            </p:cNvPr>
            <p:cNvSpPr/>
            <p:nvPr/>
          </p:nvSpPr>
          <p:spPr>
            <a:xfrm>
              <a:off x="8775913" y="3829695"/>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24" name="Freeform: Shape 223">
              <a:extLst>
                <a:ext uri="{FF2B5EF4-FFF2-40B4-BE49-F238E27FC236}">
                  <a16:creationId xmlns:a16="http://schemas.microsoft.com/office/drawing/2014/main" id="{762BDD68-9F20-4ABF-9230-E05F0DCFDF9B}"/>
                </a:ext>
              </a:extLst>
            </p:cNvPr>
            <p:cNvSpPr/>
            <p:nvPr/>
          </p:nvSpPr>
          <p:spPr>
            <a:xfrm>
              <a:off x="9275805" y="3770474"/>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25" name="Freeform: Shape 224">
              <a:extLst>
                <a:ext uri="{FF2B5EF4-FFF2-40B4-BE49-F238E27FC236}">
                  <a16:creationId xmlns:a16="http://schemas.microsoft.com/office/drawing/2014/main" id="{AE08C902-9BBC-4C19-9254-70D252ADD73A}"/>
                </a:ext>
              </a:extLst>
            </p:cNvPr>
            <p:cNvSpPr/>
            <p:nvPr/>
          </p:nvSpPr>
          <p:spPr>
            <a:xfrm>
              <a:off x="9775697" y="3722497"/>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26" name="Freeform: Shape 225">
              <a:extLst>
                <a:ext uri="{FF2B5EF4-FFF2-40B4-BE49-F238E27FC236}">
                  <a16:creationId xmlns:a16="http://schemas.microsoft.com/office/drawing/2014/main" id="{4E001EFD-8A9B-4177-89EC-1E5BF0D988D7}"/>
                </a:ext>
              </a:extLst>
            </p:cNvPr>
            <p:cNvSpPr/>
            <p:nvPr/>
          </p:nvSpPr>
          <p:spPr>
            <a:xfrm>
              <a:off x="7790853" y="3337183"/>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27" name="Freeform: Shape 226">
              <a:extLst>
                <a:ext uri="{FF2B5EF4-FFF2-40B4-BE49-F238E27FC236}">
                  <a16:creationId xmlns:a16="http://schemas.microsoft.com/office/drawing/2014/main" id="{FCF437E2-34F3-49BF-BE84-C034A11AC786}"/>
                </a:ext>
              </a:extLst>
            </p:cNvPr>
            <p:cNvSpPr/>
            <p:nvPr/>
          </p:nvSpPr>
          <p:spPr>
            <a:xfrm>
              <a:off x="9290529" y="3674521"/>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28" name="Freeform: Shape 227">
              <a:extLst>
                <a:ext uri="{FF2B5EF4-FFF2-40B4-BE49-F238E27FC236}">
                  <a16:creationId xmlns:a16="http://schemas.microsoft.com/office/drawing/2014/main" id="{5F025DD9-42EE-45C4-8289-9BEFE5C84776}"/>
                </a:ext>
              </a:extLst>
            </p:cNvPr>
            <p:cNvSpPr/>
            <p:nvPr/>
          </p:nvSpPr>
          <p:spPr>
            <a:xfrm>
              <a:off x="7785945" y="3534338"/>
              <a:ext cx="31549" cy="32983"/>
            </a:xfrm>
            <a:custGeom>
              <a:avLst/>
              <a:gdLst>
                <a:gd name="connsiteX0" fmla="*/ 31550 w 31549"/>
                <a:gd name="connsiteY0" fmla="*/ 16327 h 32653"/>
                <a:gd name="connsiteX1" fmla="*/ 23838 w 31549"/>
                <a:gd name="connsiteY1" fmla="*/ 2226 h 32653"/>
                <a:gd name="connsiteX2" fmla="*/ 8413 w 31549"/>
                <a:gd name="connsiteY2" fmla="*/ 2226 h 32653"/>
                <a:gd name="connsiteX3" fmla="*/ 0 w 31549"/>
                <a:gd name="connsiteY3" fmla="*/ 16327 h 32653"/>
                <a:gd name="connsiteX4" fmla="*/ 7712 w 31549"/>
                <a:gd name="connsiteY4" fmla="*/ 30427 h 32653"/>
                <a:gd name="connsiteX5" fmla="*/ 23137 w 31549"/>
                <a:gd name="connsiteY5" fmla="*/ 30427 h 32653"/>
                <a:gd name="connsiteX6" fmla="*/ 31550 w 31549"/>
                <a:gd name="connsiteY6" fmla="*/ 16327 h 32653"/>
                <a:gd name="connsiteX7" fmla="*/ 31550 w 31549"/>
                <a:gd name="connsiteY7" fmla="*/ 16327 h 3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549" h="32653">
                  <a:moveTo>
                    <a:pt x="31550" y="16327"/>
                  </a:moveTo>
                  <a:cubicBezTo>
                    <a:pt x="31550" y="10390"/>
                    <a:pt x="28746" y="5195"/>
                    <a:pt x="23838" y="2226"/>
                  </a:cubicBezTo>
                  <a:cubicBezTo>
                    <a:pt x="18930" y="-742"/>
                    <a:pt x="12620" y="-742"/>
                    <a:pt x="8413" y="2226"/>
                  </a:cubicBezTo>
                  <a:cubicBezTo>
                    <a:pt x="4207" y="5195"/>
                    <a:pt x="0" y="10390"/>
                    <a:pt x="0" y="16327"/>
                  </a:cubicBezTo>
                  <a:cubicBezTo>
                    <a:pt x="0" y="22264"/>
                    <a:pt x="2804" y="27459"/>
                    <a:pt x="7712" y="30427"/>
                  </a:cubicBezTo>
                  <a:cubicBezTo>
                    <a:pt x="12620" y="33396"/>
                    <a:pt x="18930" y="33396"/>
                    <a:pt x="23137" y="30427"/>
                  </a:cubicBezTo>
                  <a:cubicBezTo>
                    <a:pt x="28746" y="27459"/>
                    <a:pt x="31550" y="22264"/>
                    <a:pt x="31550" y="16327"/>
                  </a:cubicBezTo>
                  <a:lnTo>
                    <a:pt x="31550" y="16327"/>
                  </a:lnTo>
                  <a:close/>
                </a:path>
              </a:pathLst>
            </a:custGeom>
            <a:solidFill>
              <a:srgbClr val="3953A4"/>
            </a:solidFill>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29" name="Freeform: Shape 228">
              <a:extLst>
                <a:ext uri="{FF2B5EF4-FFF2-40B4-BE49-F238E27FC236}">
                  <a16:creationId xmlns:a16="http://schemas.microsoft.com/office/drawing/2014/main" id="{1C1E4530-3F44-4EE6-AC15-2E9BE9AE326A}"/>
                </a:ext>
              </a:extLst>
            </p:cNvPr>
            <p:cNvSpPr/>
            <p:nvPr/>
          </p:nvSpPr>
          <p:spPr>
            <a:xfrm>
              <a:off x="8287239" y="3743488"/>
              <a:ext cx="30848" cy="32983"/>
            </a:xfrm>
            <a:custGeom>
              <a:avLst/>
              <a:gdLst>
                <a:gd name="connsiteX0" fmla="*/ 30849 w 30848"/>
                <a:gd name="connsiteY0" fmla="*/ 16327 h 32653"/>
                <a:gd name="connsiteX1" fmla="*/ 23137 w 30848"/>
                <a:gd name="connsiteY1" fmla="*/ 2226 h 32653"/>
                <a:gd name="connsiteX2" fmla="*/ 7712 w 30848"/>
                <a:gd name="connsiteY2" fmla="*/ 2226 h 32653"/>
                <a:gd name="connsiteX3" fmla="*/ 0 w 30848"/>
                <a:gd name="connsiteY3" fmla="*/ 16327 h 32653"/>
                <a:gd name="connsiteX4" fmla="*/ 7712 w 30848"/>
                <a:gd name="connsiteY4" fmla="*/ 30427 h 32653"/>
                <a:gd name="connsiteX5" fmla="*/ 23137 w 30848"/>
                <a:gd name="connsiteY5" fmla="*/ 30427 h 32653"/>
                <a:gd name="connsiteX6" fmla="*/ 30849 w 30848"/>
                <a:gd name="connsiteY6" fmla="*/ 16327 h 32653"/>
                <a:gd name="connsiteX7" fmla="*/ 30849 w 30848"/>
                <a:gd name="connsiteY7" fmla="*/ 16327 h 3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48" h="32653">
                  <a:moveTo>
                    <a:pt x="30849" y="16327"/>
                  </a:moveTo>
                  <a:cubicBezTo>
                    <a:pt x="30849" y="10390"/>
                    <a:pt x="28044" y="5195"/>
                    <a:pt x="23137" y="2226"/>
                  </a:cubicBezTo>
                  <a:cubicBezTo>
                    <a:pt x="18229" y="-742"/>
                    <a:pt x="11919" y="-742"/>
                    <a:pt x="7712" y="2226"/>
                  </a:cubicBezTo>
                  <a:cubicBezTo>
                    <a:pt x="2804" y="5195"/>
                    <a:pt x="0" y="10390"/>
                    <a:pt x="0" y="16327"/>
                  </a:cubicBezTo>
                  <a:cubicBezTo>
                    <a:pt x="0" y="22264"/>
                    <a:pt x="2804" y="27459"/>
                    <a:pt x="7712" y="30427"/>
                  </a:cubicBezTo>
                  <a:cubicBezTo>
                    <a:pt x="12620" y="33396"/>
                    <a:pt x="18930" y="33396"/>
                    <a:pt x="23137" y="30427"/>
                  </a:cubicBezTo>
                  <a:cubicBezTo>
                    <a:pt x="27343" y="27459"/>
                    <a:pt x="30849" y="22264"/>
                    <a:pt x="30849" y="16327"/>
                  </a:cubicBezTo>
                  <a:lnTo>
                    <a:pt x="30849" y="16327"/>
                  </a:lnTo>
                  <a:close/>
                </a:path>
              </a:pathLst>
            </a:custGeom>
            <a:solidFill>
              <a:srgbClr val="16ABA4"/>
            </a:solidFill>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30" name="Freeform: Shape 229">
              <a:extLst>
                <a:ext uri="{FF2B5EF4-FFF2-40B4-BE49-F238E27FC236}">
                  <a16:creationId xmlns:a16="http://schemas.microsoft.com/office/drawing/2014/main" id="{A7F6CAD9-E204-416A-AB0D-BFA4666E36BF}"/>
                </a:ext>
              </a:extLst>
            </p:cNvPr>
            <p:cNvSpPr/>
            <p:nvPr/>
          </p:nvSpPr>
          <p:spPr>
            <a:xfrm>
              <a:off x="8787131" y="3666274"/>
              <a:ext cx="30848" cy="32983"/>
            </a:xfrm>
            <a:custGeom>
              <a:avLst/>
              <a:gdLst>
                <a:gd name="connsiteX0" fmla="*/ 30849 w 30848"/>
                <a:gd name="connsiteY0" fmla="*/ 16327 h 32653"/>
                <a:gd name="connsiteX1" fmla="*/ 23137 w 30848"/>
                <a:gd name="connsiteY1" fmla="*/ 2226 h 32653"/>
                <a:gd name="connsiteX2" fmla="*/ 7712 w 30848"/>
                <a:gd name="connsiteY2" fmla="*/ 2226 h 32653"/>
                <a:gd name="connsiteX3" fmla="*/ 0 w 30848"/>
                <a:gd name="connsiteY3" fmla="*/ 16327 h 32653"/>
                <a:gd name="connsiteX4" fmla="*/ 7712 w 30848"/>
                <a:gd name="connsiteY4" fmla="*/ 30427 h 32653"/>
                <a:gd name="connsiteX5" fmla="*/ 23137 w 30848"/>
                <a:gd name="connsiteY5" fmla="*/ 30427 h 32653"/>
                <a:gd name="connsiteX6" fmla="*/ 30849 w 30848"/>
                <a:gd name="connsiteY6" fmla="*/ 16327 h 32653"/>
                <a:gd name="connsiteX7" fmla="*/ 30849 w 30848"/>
                <a:gd name="connsiteY7" fmla="*/ 16327 h 3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48" h="32653">
                  <a:moveTo>
                    <a:pt x="30849" y="16327"/>
                  </a:moveTo>
                  <a:cubicBezTo>
                    <a:pt x="30849" y="10390"/>
                    <a:pt x="28044" y="5195"/>
                    <a:pt x="23137" y="2226"/>
                  </a:cubicBezTo>
                  <a:cubicBezTo>
                    <a:pt x="18229" y="-742"/>
                    <a:pt x="11919" y="-742"/>
                    <a:pt x="7712" y="2226"/>
                  </a:cubicBezTo>
                  <a:cubicBezTo>
                    <a:pt x="3506" y="5195"/>
                    <a:pt x="0" y="10390"/>
                    <a:pt x="0" y="16327"/>
                  </a:cubicBezTo>
                  <a:cubicBezTo>
                    <a:pt x="0" y="22264"/>
                    <a:pt x="2804" y="27459"/>
                    <a:pt x="7712" y="30427"/>
                  </a:cubicBezTo>
                  <a:cubicBezTo>
                    <a:pt x="12620" y="33396"/>
                    <a:pt x="18930" y="33396"/>
                    <a:pt x="23137" y="30427"/>
                  </a:cubicBezTo>
                  <a:cubicBezTo>
                    <a:pt x="27343" y="27459"/>
                    <a:pt x="30849" y="22264"/>
                    <a:pt x="30849" y="16327"/>
                  </a:cubicBezTo>
                  <a:lnTo>
                    <a:pt x="30849" y="16327"/>
                  </a:lnTo>
                  <a:close/>
                </a:path>
              </a:pathLst>
            </a:custGeom>
            <a:solidFill>
              <a:srgbClr val="3953A4"/>
            </a:solidFill>
            <a:ln w="1400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31" name="Freeform: Shape 230">
              <a:extLst>
                <a:ext uri="{FF2B5EF4-FFF2-40B4-BE49-F238E27FC236}">
                  <a16:creationId xmlns:a16="http://schemas.microsoft.com/office/drawing/2014/main" id="{032DC1CD-29D0-4371-9133-128DE7D0203F}"/>
                </a:ext>
              </a:extLst>
            </p:cNvPr>
            <p:cNvSpPr/>
            <p:nvPr/>
          </p:nvSpPr>
          <p:spPr>
            <a:xfrm>
              <a:off x="9287023" y="3585313"/>
              <a:ext cx="30848" cy="32983"/>
            </a:xfrm>
            <a:custGeom>
              <a:avLst/>
              <a:gdLst>
                <a:gd name="connsiteX0" fmla="*/ 30849 w 30848"/>
                <a:gd name="connsiteY0" fmla="*/ 16327 h 32653"/>
                <a:gd name="connsiteX1" fmla="*/ 23137 w 30848"/>
                <a:gd name="connsiteY1" fmla="*/ 2226 h 32653"/>
                <a:gd name="connsiteX2" fmla="*/ 7712 w 30848"/>
                <a:gd name="connsiteY2" fmla="*/ 2226 h 32653"/>
                <a:gd name="connsiteX3" fmla="*/ 0 w 30848"/>
                <a:gd name="connsiteY3" fmla="*/ 16327 h 32653"/>
                <a:gd name="connsiteX4" fmla="*/ 7712 w 30848"/>
                <a:gd name="connsiteY4" fmla="*/ 30427 h 32653"/>
                <a:gd name="connsiteX5" fmla="*/ 23137 w 30848"/>
                <a:gd name="connsiteY5" fmla="*/ 30427 h 32653"/>
                <a:gd name="connsiteX6" fmla="*/ 30849 w 30848"/>
                <a:gd name="connsiteY6" fmla="*/ 16327 h 32653"/>
                <a:gd name="connsiteX7" fmla="*/ 30849 w 30848"/>
                <a:gd name="connsiteY7" fmla="*/ 16327 h 3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48" h="32653">
                  <a:moveTo>
                    <a:pt x="30849" y="16327"/>
                  </a:moveTo>
                  <a:cubicBezTo>
                    <a:pt x="30849" y="10390"/>
                    <a:pt x="28044" y="5195"/>
                    <a:pt x="23137" y="2226"/>
                  </a:cubicBezTo>
                  <a:cubicBezTo>
                    <a:pt x="18229" y="-742"/>
                    <a:pt x="11919" y="-742"/>
                    <a:pt x="7712" y="2226"/>
                  </a:cubicBezTo>
                  <a:cubicBezTo>
                    <a:pt x="2804" y="5195"/>
                    <a:pt x="0" y="10390"/>
                    <a:pt x="0" y="16327"/>
                  </a:cubicBezTo>
                  <a:cubicBezTo>
                    <a:pt x="0" y="22264"/>
                    <a:pt x="2804" y="27459"/>
                    <a:pt x="7712" y="30427"/>
                  </a:cubicBezTo>
                  <a:cubicBezTo>
                    <a:pt x="12620" y="33396"/>
                    <a:pt x="18930" y="33396"/>
                    <a:pt x="23137" y="30427"/>
                  </a:cubicBezTo>
                  <a:cubicBezTo>
                    <a:pt x="28044" y="28201"/>
                    <a:pt x="30849" y="22264"/>
                    <a:pt x="30849" y="16327"/>
                  </a:cubicBezTo>
                  <a:lnTo>
                    <a:pt x="30849" y="16327"/>
                  </a:lnTo>
                  <a:close/>
                </a:path>
              </a:pathLst>
            </a:custGeom>
            <a:solidFill>
              <a:srgbClr val="3953A4"/>
            </a:solidFill>
            <a:ln w="14006"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32" name="Freeform: Shape 231">
              <a:extLst>
                <a:ext uri="{FF2B5EF4-FFF2-40B4-BE49-F238E27FC236}">
                  <a16:creationId xmlns:a16="http://schemas.microsoft.com/office/drawing/2014/main" id="{20602774-9836-413B-9FD7-A8A62F4934DB}"/>
                </a:ext>
              </a:extLst>
            </p:cNvPr>
            <p:cNvSpPr/>
            <p:nvPr/>
          </p:nvSpPr>
          <p:spPr>
            <a:xfrm>
              <a:off x="9786915" y="3546332"/>
              <a:ext cx="30848" cy="32983"/>
            </a:xfrm>
            <a:custGeom>
              <a:avLst/>
              <a:gdLst>
                <a:gd name="connsiteX0" fmla="*/ 30849 w 30848"/>
                <a:gd name="connsiteY0" fmla="*/ 16327 h 32653"/>
                <a:gd name="connsiteX1" fmla="*/ 23137 w 30848"/>
                <a:gd name="connsiteY1" fmla="*/ 2226 h 32653"/>
                <a:gd name="connsiteX2" fmla="*/ 7712 w 30848"/>
                <a:gd name="connsiteY2" fmla="*/ 2226 h 32653"/>
                <a:gd name="connsiteX3" fmla="*/ 0 w 30848"/>
                <a:gd name="connsiteY3" fmla="*/ 16327 h 32653"/>
                <a:gd name="connsiteX4" fmla="*/ 7712 w 30848"/>
                <a:gd name="connsiteY4" fmla="*/ 30427 h 32653"/>
                <a:gd name="connsiteX5" fmla="*/ 23137 w 30848"/>
                <a:gd name="connsiteY5" fmla="*/ 30427 h 32653"/>
                <a:gd name="connsiteX6" fmla="*/ 30849 w 30848"/>
                <a:gd name="connsiteY6" fmla="*/ 16327 h 32653"/>
                <a:gd name="connsiteX7" fmla="*/ 30849 w 30848"/>
                <a:gd name="connsiteY7" fmla="*/ 16327 h 3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48" h="32653">
                  <a:moveTo>
                    <a:pt x="30849" y="16327"/>
                  </a:moveTo>
                  <a:cubicBezTo>
                    <a:pt x="30849" y="10390"/>
                    <a:pt x="28044" y="5195"/>
                    <a:pt x="23137" y="2226"/>
                  </a:cubicBezTo>
                  <a:cubicBezTo>
                    <a:pt x="18229" y="-742"/>
                    <a:pt x="11919" y="-742"/>
                    <a:pt x="7712" y="2226"/>
                  </a:cubicBezTo>
                  <a:cubicBezTo>
                    <a:pt x="2804" y="5195"/>
                    <a:pt x="0" y="10390"/>
                    <a:pt x="0" y="16327"/>
                  </a:cubicBezTo>
                  <a:cubicBezTo>
                    <a:pt x="0" y="22264"/>
                    <a:pt x="2804" y="27459"/>
                    <a:pt x="7712" y="30427"/>
                  </a:cubicBezTo>
                  <a:cubicBezTo>
                    <a:pt x="12620" y="33396"/>
                    <a:pt x="18930" y="33396"/>
                    <a:pt x="23137" y="30427"/>
                  </a:cubicBezTo>
                  <a:cubicBezTo>
                    <a:pt x="28044" y="27459"/>
                    <a:pt x="30849" y="22264"/>
                    <a:pt x="30849" y="16327"/>
                  </a:cubicBezTo>
                  <a:lnTo>
                    <a:pt x="30849" y="16327"/>
                  </a:lnTo>
                  <a:close/>
                </a:path>
              </a:pathLst>
            </a:custGeom>
            <a:solidFill>
              <a:srgbClr val="3953A4"/>
            </a:solidFill>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33" name="Freeform: Shape 232">
              <a:extLst>
                <a:ext uri="{FF2B5EF4-FFF2-40B4-BE49-F238E27FC236}">
                  <a16:creationId xmlns:a16="http://schemas.microsoft.com/office/drawing/2014/main" id="{B6134D97-3A96-4B2B-8A08-F7B2F8E01090}"/>
                </a:ext>
              </a:extLst>
            </p:cNvPr>
            <p:cNvSpPr/>
            <p:nvPr/>
          </p:nvSpPr>
          <p:spPr>
            <a:xfrm>
              <a:off x="7301478" y="3363420"/>
              <a:ext cx="31549" cy="33733"/>
            </a:xfrm>
            <a:custGeom>
              <a:avLst/>
              <a:gdLst>
                <a:gd name="connsiteX0" fmla="*/ 0 w 31549"/>
                <a:gd name="connsiteY0" fmla="*/ 0 h 33395"/>
                <a:gd name="connsiteX1" fmla="*/ 31550 w 31549"/>
                <a:gd name="connsiteY1" fmla="*/ 0 h 33395"/>
                <a:gd name="connsiteX2" fmla="*/ 31550 w 31549"/>
                <a:gd name="connsiteY2" fmla="*/ 33396 h 33395"/>
                <a:gd name="connsiteX3" fmla="*/ 0 w 31549"/>
                <a:gd name="connsiteY3" fmla="*/ 33396 h 33395"/>
                <a:gd name="connsiteX4" fmla="*/ 0 w 31549"/>
                <a:gd name="connsiteY4" fmla="*/ 0 h 33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49" h="33395">
                  <a:moveTo>
                    <a:pt x="0" y="0"/>
                  </a:moveTo>
                  <a:lnTo>
                    <a:pt x="31550" y="0"/>
                  </a:lnTo>
                  <a:lnTo>
                    <a:pt x="31550" y="33396"/>
                  </a:lnTo>
                  <a:lnTo>
                    <a:pt x="0" y="33396"/>
                  </a:lnTo>
                  <a:lnTo>
                    <a:pt x="0" y="0"/>
                  </a:lnTo>
                  <a:close/>
                </a:path>
              </a:pathLst>
            </a:custGeom>
            <a:solidFill>
              <a:srgbClr val="A6A6A6"/>
            </a:solidFill>
            <a:ln w="14006"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34" name="Freeform: Shape 233">
              <a:extLst>
                <a:ext uri="{FF2B5EF4-FFF2-40B4-BE49-F238E27FC236}">
                  <a16:creationId xmlns:a16="http://schemas.microsoft.com/office/drawing/2014/main" id="{54C56176-BE92-4BEF-9D9F-DCA5D6DBBC33}"/>
                </a:ext>
              </a:extLst>
            </p:cNvPr>
            <p:cNvSpPr/>
            <p:nvPr/>
          </p:nvSpPr>
          <p:spPr>
            <a:xfrm>
              <a:off x="7801370" y="3156520"/>
              <a:ext cx="31549" cy="33733"/>
            </a:xfrm>
            <a:custGeom>
              <a:avLst/>
              <a:gdLst>
                <a:gd name="connsiteX0" fmla="*/ 0 w 31549"/>
                <a:gd name="connsiteY0" fmla="*/ 0 h 33395"/>
                <a:gd name="connsiteX1" fmla="*/ 31550 w 31549"/>
                <a:gd name="connsiteY1" fmla="*/ 0 h 33395"/>
                <a:gd name="connsiteX2" fmla="*/ 31550 w 31549"/>
                <a:gd name="connsiteY2" fmla="*/ 33396 h 33395"/>
                <a:gd name="connsiteX3" fmla="*/ 0 w 31549"/>
                <a:gd name="connsiteY3" fmla="*/ 33396 h 33395"/>
                <a:gd name="connsiteX4" fmla="*/ 0 w 31549"/>
                <a:gd name="connsiteY4" fmla="*/ 0 h 33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49" h="33395">
                  <a:moveTo>
                    <a:pt x="0" y="0"/>
                  </a:moveTo>
                  <a:lnTo>
                    <a:pt x="31550" y="0"/>
                  </a:lnTo>
                  <a:lnTo>
                    <a:pt x="31550" y="33396"/>
                  </a:lnTo>
                  <a:lnTo>
                    <a:pt x="0" y="33396"/>
                  </a:lnTo>
                  <a:lnTo>
                    <a:pt x="0" y="0"/>
                  </a:lnTo>
                  <a:close/>
                </a:path>
              </a:pathLst>
            </a:custGeom>
            <a:solidFill>
              <a:srgbClr val="A6A6A6"/>
            </a:solidFill>
            <a:ln w="14006"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35" name="Freeform: Shape 234">
              <a:extLst>
                <a:ext uri="{FF2B5EF4-FFF2-40B4-BE49-F238E27FC236}">
                  <a16:creationId xmlns:a16="http://schemas.microsoft.com/office/drawing/2014/main" id="{37DBC7DD-C7D8-44B7-9DCE-FF1E82556CDA}"/>
                </a:ext>
              </a:extLst>
            </p:cNvPr>
            <p:cNvSpPr/>
            <p:nvPr/>
          </p:nvSpPr>
          <p:spPr>
            <a:xfrm>
              <a:off x="8301262" y="3482613"/>
              <a:ext cx="31549" cy="33733"/>
            </a:xfrm>
            <a:custGeom>
              <a:avLst/>
              <a:gdLst>
                <a:gd name="connsiteX0" fmla="*/ 0 w 31549"/>
                <a:gd name="connsiteY0" fmla="*/ 0 h 33395"/>
                <a:gd name="connsiteX1" fmla="*/ 31550 w 31549"/>
                <a:gd name="connsiteY1" fmla="*/ 0 h 33395"/>
                <a:gd name="connsiteX2" fmla="*/ 31550 w 31549"/>
                <a:gd name="connsiteY2" fmla="*/ 33396 h 33395"/>
                <a:gd name="connsiteX3" fmla="*/ 0 w 31549"/>
                <a:gd name="connsiteY3" fmla="*/ 33396 h 33395"/>
                <a:gd name="connsiteX4" fmla="*/ 0 w 31549"/>
                <a:gd name="connsiteY4" fmla="*/ 0 h 33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49" h="33395">
                  <a:moveTo>
                    <a:pt x="0" y="0"/>
                  </a:moveTo>
                  <a:lnTo>
                    <a:pt x="31550" y="0"/>
                  </a:lnTo>
                  <a:lnTo>
                    <a:pt x="31550" y="33396"/>
                  </a:lnTo>
                  <a:lnTo>
                    <a:pt x="0" y="33396"/>
                  </a:lnTo>
                  <a:lnTo>
                    <a:pt x="0" y="0"/>
                  </a:lnTo>
                  <a:close/>
                </a:path>
              </a:pathLst>
            </a:custGeom>
            <a:solidFill>
              <a:srgbClr val="A6A6A6"/>
            </a:solidFill>
            <a:ln w="14006"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36" name="Freeform: Shape 235">
              <a:extLst>
                <a:ext uri="{FF2B5EF4-FFF2-40B4-BE49-F238E27FC236}">
                  <a16:creationId xmlns:a16="http://schemas.microsoft.com/office/drawing/2014/main" id="{A26D76BF-D583-4F2C-A731-4F254CE90A8D}"/>
                </a:ext>
              </a:extLst>
            </p:cNvPr>
            <p:cNvSpPr/>
            <p:nvPr/>
          </p:nvSpPr>
          <p:spPr>
            <a:xfrm>
              <a:off x="8801153" y="3439133"/>
              <a:ext cx="31549" cy="33733"/>
            </a:xfrm>
            <a:custGeom>
              <a:avLst/>
              <a:gdLst>
                <a:gd name="connsiteX0" fmla="*/ 0 w 31549"/>
                <a:gd name="connsiteY0" fmla="*/ 0 h 33395"/>
                <a:gd name="connsiteX1" fmla="*/ 31550 w 31549"/>
                <a:gd name="connsiteY1" fmla="*/ 0 h 33395"/>
                <a:gd name="connsiteX2" fmla="*/ 31550 w 31549"/>
                <a:gd name="connsiteY2" fmla="*/ 33396 h 33395"/>
                <a:gd name="connsiteX3" fmla="*/ 0 w 31549"/>
                <a:gd name="connsiteY3" fmla="*/ 33396 h 33395"/>
                <a:gd name="connsiteX4" fmla="*/ 0 w 31549"/>
                <a:gd name="connsiteY4" fmla="*/ 0 h 33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49" h="33395">
                  <a:moveTo>
                    <a:pt x="0" y="0"/>
                  </a:moveTo>
                  <a:lnTo>
                    <a:pt x="31550" y="0"/>
                  </a:lnTo>
                  <a:lnTo>
                    <a:pt x="31550" y="33396"/>
                  </a:lnTo>
                  <a:lnTo>
                    <a:pt x="0" y="33396"/>
                  </a:lnTo>
                  <a:lnTo>
                    <a:pt x="0" y="0"/>
                  </a:lnTo>
                  <a:close/>
                </a:path>
              </a:pathLst>
            </a:custGeom>
            <a:solidFill>
              <a:srgbClr val="A6A6A6"/>
            </a:solidFill>
            <a:ln w="14006"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37" name="Freeform: Shape 236">
              <a:extLst>
                <a:ext uri="{FF2B5EF4-FFF2-40B4-BE49-F238E27FC236}">
                  <a16:creationId xmlns:a16="http://schemas.microsoft.com/office/drawing/2014/main" id="{ACA9B744-B37E-4238-92BE-4A90A635B3F0}"/>
                </a:ext>
              </a:extLst>
            </p:cNvPr>
            <p:cNvSpPr/>
            <p:nvPr/>
          </p:nvSpPr>
          <p:spPr>
            <a:xfrm>
              <a:off x="9301045" y="3414395"/>
              <a:ext cx="31549" cy="33733"/>
            </a:xfrm>
            <a:custGeom>
              <a:avLst/>
              <a:gdLst>
                <a:gd name="connsiteX0" fmla="*/ 0 w 31549"/>
                <a:gd name="connsiteY0" fmla="*/ 0 h 33395"/>
                <a:gd name="connsiteX1" fmla="*/ 31550 w 31549"/>
                <a:gd name="connsiteY1" fmla="*/ 0 h 33395"/>
                <a:gd name="connsiteX2" fmla="*/ 31550 w 31549"/>
                <a:gd name="connsiteY2" fmla="*/ 33396 h 33395"/>
                <a:gd name="connsiteX3" fmla="*/ 0 w 31549"/>
                <a:gd name="connsiteY3" fmla="*/ 33396 h 33395"/>
                <a:gd name="connsiteX4" fmla="*/ 0 w 31549"/>
                <a:gd name="connsiteY4" fmla="*/ 0 h 33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49" h="33395">
                  <a:moveTo>
                    <a:pt x="0" y="0"/>
                  </a:moveTo>
                  <a:lnTo>
                    <a:pt x="31550" y="0"/>
                  </a:lnTo>
                  <a:lnTo>
                    <a:pt x="31550" y="33396"/>
                  </a:lnTo>
                  <a:lnTo>
                    <a:pt x="0" y="33396"/>
                  </a:lnTo>
                  <a:lnTo>
                    <a:pt x="0" y="0"/>
                  </a:lnTo>
                  <a:close/>
                </a:path>
              </a:pathLst>
            </a:custGeom>
            <a:noFill/>
            <a:ln w="14006" cap="sq">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38" name="Freeform: Shape 237">
              <a:extLst>
                <a:ext uri="{FF2B5EF4-FFF2-40B4-BE49-F238E27FC236}">
                  <a16:creationId xmlns:a16="http://schemas.microsoft.com/office/drawing/2014/main" id="{36A70D8D-09C4-4D01-A93B-E2912DDCDFD1}"/>
                </a:ext>
              </a:extLst>
            </p:cNvPr>
            <p:cNvSpPr/>
            <p:nvPr/>
          </p:nvSpPr>
          <p:spPr>
            <a:xfrm>
              <a:off x="9800937" y="3324438"/>
              <a:ext cx="31549" cy="33733"/>
            </a:xfrm>
            <a:custGeom>
              <a:avLst/>
              <a:gdLst>
                <a:gd name="connsiteX0" fmla="*/ 0 w 31549"/>
                <a:gd name="connsiteY0" fmla="*/ 0 h 33395"/>
                <a:gd name="connsiteX1" fmla="*/ 31550 w 31549"/>
                <a:gd name="connsiteY1" fmla="*/ 0 h 33395"/>
                <a:gd name="connsiteX2" fmla="*/ 31550 w 31549"/>
                <a:gd name="connsiteY2" fmla="*/ 33396 h 33395"/>
                <a:gd name="connsiteX3" fmla="*/ 0 w 31549"/>
                <a:gd name="connsiteY3" fmla="*/ 33396 h 33395"/>
                <a:gd name="connsiteX4" fmla="*/ 0 w 31549"/>
                <a:gd name="connsiteY4" fmla="*/ 0 h 33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49" h="33395">
                  <a:moveTo>
                    <a:pt x="0" y="0"/>
                  </a:moveTo>
                  <a:lnTo>
                    <a:pt x="31550" y="0"/>
                  </a:lnTo>
                  <a:lnTo>
                    <a:pt x="31550" y="33396"/>
                  </a:lnTo>
                  <a:lnTo>
                    <a:pt x="0" y="33396"/>
                  </a:lnTo>
                  <a:lnTo>
                    <a:pt x="0" y="0"/>
                  </a:lnTo>
                  <a:close/>
                </a:path>
              </a:pathLst>
            </a:custGeom>
            <a:solidFill>
              <a:schemeClr val="tx1"/>
            </a:solidFill>
            <a:ln w="14006" cap="sq">
              <a:solidFill>
                <a:schemeClr val="tx1"/>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39" name="Freeform: Shape 238">
              <a:extLst>
                <a:ext uri="{FF2B5EF4-FFF2-40B4-BE49-F238E27FC236}">
                  <a16:creationId xmlns:a16="http://schemas.microsoft.com/office/drawing/2014/main" id="{FF27AC8E-1255-4FB2-A97F-6CE4564585AE}"/>
                </a:ext>
              </a:extLst>
            </p:cNvPr>
            <p:cNvSpPr/>
            <p:nvPr/>
          </p:nvSpPr>
          <p:spPr>
            <a:xfrm>
              <a:off x="7802071" y="3550829"/>
              <a:ext cx="2000268" cy="209148"/>
            </a:xfrm>
            <a:custGeom>
              <a:avLst/>
              <a:gdLst>
                <a:gd name="connsiteX0" fmla="*/ 0 w 2000268"/>
                <a:gd name="connsiteY0" fmla="*/ 0 h 207053"/>
                <a:gd name="connsiteX1" fmla="*/ 499892 w 2000268"/>
                <a:gd name="connsiteY1" fmla="*/ 207054 h 207053"/>
                <a:gd name="connsiteX2" fmla="*/ 999784 w 2000268"/>
                <a:gd name="connsiteY2" fmla="*/ 130615 h 207053"/>
                <a:gd name="connsiteX3" fmla="*/ 1499676 w 2000268"/>
                <a:gd name="connsiteY3" fmla="*/ 50465 h 207053"/>
                <a:gd name="connsiteX4" fmla="*/ 2000268 w 2000268"/>
                <a:gd name="connsiteY4" fmla="*/ 11874 h 20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0268" h="207053">
                  <a:moveTo>
                    <a:pt x="0" y="0"/>
                  </a:moveTo>
                  <a:lnTo>
                    <a:pt x="499892" y="207054"/>
                  </a:lnTo>
                  <a:lnTo>
                    <a:pt x="999784" y="130615"/>
                  </a:lnTo>
                  <a:lnTo>
                    <a:pt x="1499676" y="50465"/>
                  </a:lnTo>
                  <a:lnTo>
                    <a:pt x="2000268" y="11874"/>
                  </a:lnTo>
                </a:path>
              </a:pathLst>
            </a:custGeom>
            <a:noFill/>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40" name="Freeform: Shape 239">
              <a:extLst>
                <a:ext uri="{FF2B5EF4-FFF2-40B4-BE49-F238E27FC236}">
                  <a16:creationId xmlns:a16="http://schemas.microsoft.com/office/drawing/2014/main" id="{3163E615-EF31-4C4F-A951-89663DFB777B}"/>
                </a:ext>
              </a:extLst>
            </p:cNvPr>
            <p:cNvSpPr/>
            <p:nvPr/>
          </p:nvSpPr>
          <p:spPr>
            <a:xfrm>
              <a:off x="7816794" y="3173762"/>
              <a:ext cx="2000268" cy="326093"/>
            </a:xfrm>
            <a:custGeom>
              <a:avLst/>
              <a:gdLst>
                <a:gd name="connsiteX0" fmla="*/ 0 w 2000268"/>
                <a:gd name="connsiteY0" fmla="*/ 0 h 322826"/>
                <a:gd name="connsiteX1" fmla="*/ 499892 w 2000268"/>
                <a:gd name="connsiteY1" fmla="*/ 322826 h 322826"/>
                <a:gd name="connsiteX2" fmla="*/ 1000485 w 2000268"/>
                <a:gd name="connsiteY2" fmla="*/ 279040 h 322826"/>
                <a:gd name="connsiteX3" fmla="*/ 1500377 w 2000268"/>
                <a:gd name="connsiteY3" fmla="*/ 254550 h 322826"/>
                <a:gd name="connsiteX4" fmla="*/ 2000269 w 2000268"/>
                <a:gd name="connsiteY4" fmla="*/ 166237 h 3228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0268" h="322826">
                  <a:moveTo>
                    <a:pt x="0" y="0"/>
                  </a:moveTo>
                  <a:lnTo>
                    <a:pt x="499892" y="322826"/>
                  </a:lnTo>
                  <a:lnTo>
                    <a:pt x="1000485" y="279040"/>
                  </a:lnTo>
                  <a:lnTo>
                    <a:pt x="1500377" y="254550"/>
                  </a:lnTo>
                  <a:lnTo>
                    <a:pt x="2000269" y="166237"/>
                  </a:lnTo>
                </a:path>
              </a:pathLst>
            </a:custGeom>
            <a:noFill/>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41" name="Freeform: Shape 240">
              <a:extLst>
                <a:ext uri="{FF2B5EF4-FFF2-40B4-BE49-F238E27FC236}">
                  <a16:creationId xmlns:a16="http://schemas.microsoft.com/office/drawing/2014/main" id="{B1B23616-FB7B-4B0A-8175-AE59D6430B9B}"/>
                </a:ext>
              </a:extLst>
            </p:cNvPr>
            <p:cNvSpPr/>
            <p:nvPr/>
          </p:nvSpPr>
          <p:spPr>
            <a:xfrm>
              <a:off x="7785945" y="3534338"/>
              <a:ext cx="31549" cy="32983"/>
            </a:xfrm>
            <a:custGeom>
              <a:avLst/>
              <a:gdLst>
                <a:gd name="connsiteX0" fmla="*/ 31550 w 31549"/>
                <a:gd name="connsiteY0" fmla="*/ 16327 h 32653"/>
                <a:gd name="connsiteX1" fmla="*/ 23838 w 31549"/>
                <a:gd name="connsiteY1" fmla="*/ 2226 h 32653"/>
                <a:gd name="connsiteX2" fmla="*/ 8413 w 31549"/>
                <a:gd name="connsiteY2" fmla="*/ 2226 h 32653"/>
                <a:gd name="connsiteX3" fmla="*/ 0 w 31549"/>
                <a:gd name="connsiteY3" fmla="*/ 16327 h 32653"/>
                <a:gd name="connsiteX4" fmla="*/ 7712 w 31549"/>
                <a:gd name="connsiteY4" fmla="*/ 30427 h 32653"/>
                <a:gd name="connsiteX5" fmla="*/ 23137 w 31549"/>
                <a:gd name="connsiteY5" fmla="*/ 30427 h 32653"/>
                <a:gd name="connsiteX6" fmla="*/ 31550 w 31549"/>
                <a:gd name="connsiteY6" fmla="*/ 16327 h 32653"/>
                <a:gd name="connsiteX7" fmla="*/ 31550 w 31549"/>
                <a:gd name="connsiteY7" fmla="*/ 16327 h 3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549" h="32653">
                  <a:moveTo>
                    <a:pt x="31550" y="16327"/>
                  </a:moveTo>
                  <a:cubicBezTo>
                    <a:pt x="31550" y="10390"/>
                    <a:pt x="28746" y="5195"/>
                    <a:pt x="23838" y="2226"/>
                  </a:cubicBezTo>
                  <a:cubicBezTo>
                    <a:pt x="18930" y="-742"/>
                    <a:pt x="12620" y="-742"/>
                    <a:pt x="8413" y="2226"/>
                  </a:cubicBezTo>
                  <a:cubicBezTo>
                    <a:pt x="4207" y="5195"/>
                    <a:pt x="0" y="10390"/>
                    <a:pt x="0" y="16327"/>
                  </a:cubicBezTo>
                  <a:cubicBezTo>
                    <a:pt x="0" y="22264"/>
                    <a:pt x="2804" y="27459"/>
                    <a:pt x="7712" y="30427"/>
                  </a:cubicBezTo>
                  <a:cubicBezTo>
                    <a:pt x="12620" y="33396"/>
                    <a:pt x="18930" y="33396"/>
                    <a:pt x="23137" y="30427"/>
                  </a:cubicBezTo>
                  <a:cubicBezTo>
                    <a:pt x="28746" y="27459"/>
                    <a:pt x="31550" y="22264"/>
                    <a:pt x="31550" y="16327"/>
                  </a:cubicBezTo>
                  <a:lnTo>
                    <a:pt x="31550" y="16327"/>
                  </a:lnTo>
                  <a:close/>
                </a:path>
              </a:pathLst>
            </a:custGeom>
            <a:solidFill>
              <a:srgbClr val="16ABA4"/>
            </a:solidFill>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42" name="Freeform: Shape 241">
              <a:extLst>
                <a:ext uri="{FF2B5EF4-FFF2-40B4-BE49-F238E27FC236}">
                  <a16:creationId xmlns:a16="http://schemas.microsoft.com/office/drawing/2014/main" id="{856C8E1D-0A9A-4747-9403-C68D1AE95B39}"/>
                </a:ext>
              </a:extLst>
            </p:cNvPr>
            <p:cNvSpPr/>
            <p:nvPr/>
          </p:nvSpPr>
          <p:spPr>
            <a:xfrm>
              <a:off x="8287239" y="3743488"/>
              <a:ext cx="30848" cy="32983"/>
            </a:xfrm>
            <a:custGeom>
              <a:avLst/>
              <a:gdLst>
                <a:gd name="connsiteX0" fmla="*/ 30849 w 30848"/>
                <a:gd name="connsiteY0" fmla="*/ 16327 h 32653"/>
                <a:gd name="connsiteX1" fmla="*/ 23137 w 30848"/>
                <a:gd name="connsiteY1" fmla="*/ 2226 h 32653"/>
                <a:gd name="connsiteX2" fmla="*/ 7712 w 30848"/>
                <a:gd name="connsiteY2" fmla="*/ 2226 h 32653"/>
                <a:gd name="connsiteX3" fmla="*/ 0 w 30848"/>
                <a:gd name="connsiteY3" fmla="*/ 16327 h 32653"/>
                <a:gd name="connsiteX4" fmla="*/ 7712 w 30848"/>
                <a:gd name="connsiteY4" fmla="*/ 30427 h 32653"/>
                <a:gd name="connsiteX5" fmla="*/ 23137 w 30848"/>
                <a:gd name="connsiteY5" fmla="*/ 30427 h 32653"/>
                <a:gd name="connsiteX6" fmla="*/ 30849 w 30848"/>
                <a:gd name="connsiteY6" fmla="*/ 16327 h 32653"/>
                <a:gd name="connsiteX7" fmla="*/ 30849 w 30848"/>
                <a:gd name="connsiteY7" fmla="*/ 16327 h 3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48" h="32653">
                  <a:moveTo>
                    <a:pt x="30849" y="16327"/>
                  </a:moveTo>
                  <a:cubicBezTo>
                    <a:pt x="30849" y="10390"/>
                    <a:pt x="28044" y="5195"/>
                    <a:pt x="23137" y="2226"/>
                  </a:cubicBezTo>
                  <a:cubicBezTo>
                    <a:pt x="18229" y="-742"/>
                    <a:pt x="11919" y="-742"/>
                    <a:pt x="7712" y="2226"/>
                  </a:cubicBezTo>
                  <a:cubicBezTo>
                    <a:pt x="2804" y="5195"/>
                    <a:pt x="0" y="10390"/>
                    <a:pt x="0" y="16327"/>
                  </a:cubicBezTo>
                  <a:cubicBezTo>
                    <a:pt x="0" y="22264"/>
                    <a:pt x="2804" y="27459"/>
                    <a:pt x="7712" y="30427"/>
                  </a:cubicBezTo>
                  <a:cubicBezTo>
                    <a:pt x="12620" y="33396"/>
                    <a:pt x="18930" y="33396"/>
                    <a:pt x="23137" y="30427"/>
                  </a:cubicBezTo>
                  <a:cubicBezTo>
                    <a:pt x="27343" y="27459"/>
                    <a:pt x="30849" y="22264"/>
                    <a:pt x="30849" y="16327"/>
                  </a:cubicBezTo>
                  <a:lnTo>
                    <a:pt x="30849" y="16327"/>
                  </a:lnTo>
                  <a:close/>
                </a:path>
              </a:pathLst>
            </a:custGeom>
            <a:solidFill>
              <a:srgbClr val="16ABA4"/>
            </a:solidFill>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43" name="Freeform: Shape 242">
              <a:extLst>
                <a:ext uri="{FF2B5EF4-FFF2-40B4-BE49-F238E27FC236}">
                  <a16:creationId xmlns:a16="http://schemas.microsoft.com/office/drawing/2014/main" id="{38091358-D646-4A3F-962D-6696D5F0F8A1}"/>
                </a:ext>
              </a:extLst>
            </p:cNvPr>
            <p:cNvSpPr/>
            <p:nvPr/>
          </p:nvSpPr>
          <p:spPr>
            <a:xfrm>
              <a:off x="8787131" y="3666274"/>
              <a:ext cx="30848" cy="32983"/>
            </a:xfrm>
            <a:custGeom>
              <a:avLst/>
              <a:gdLst>
                <a:gd name="connsiteX0" fmla="*/ 30849 w 30848"/>
                <a:gd name="connsiteY0" fmla="*/ 16327 h 32653"/>
                <a:gd name="connsiteX1" fmla="*/ 23137 w 30848"/>
                <a:gd name="connsiteY1" fmla="*/ 2226 h 32653"/>
                <a:gd name="connsiteX2" fmla="*/ 7712 w 30848"/>
                <a:gd name="connsiteY2" fmla="*/ 2226 h 32653"/>
                <a:gd name="connsiteX3" fmla="*/ 0 w 30848"/>
                <a:gd name="connsiteY3" fmla="*/ 16327 h 32653"/>
                <a:gd name="connsiteX4" fmla="*/ 7712 w 30848"/>
                <a:gd name="connsiteY4" fmla="*/ 30427 h 32653"/>
                <a:gd name="connsiteX5" fmla="*/ 23137 w 30848"/>
                <a:gd name="connsiteY5" fmla="*/ 30427 h 32653"/>
                <a:gd name="connsiteX6" fmla="*/ 30849 w 30848"/>
                <a:gd name="connsiteY6" fmla="*/ 16327 h 32653"/>
                <a:gd name="connsiteX7" fmla="*/ 30849 w 30848"/>
                <a:gd name="connsiteY7" fmla="*/ 16327 h 3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48" h="32653">
                  <a:moveTo>
                    <a:pt x="30849" y="16327"/>
                  </a:moveTo>
                  <a:cubicBezTo>
                    <a:pt x="30849" y="10390"/>
                    <a:pt x="28044" y="5195"/>
                    <a:pt x="23137" y="2226"/>
                  </a:cubicBezTo>
                  <a:cubicBezTo>
                    <a:pt x="18229" y="-742"/>
                    <a:pt x="11919" y="-742"/>
                    <a:pt x="7712" y="2226"/>
                  </a:cubicBezTo>
                  <a:cubicBezTo>
                    <a:pt x="3506" y="5195"/>
                    <a:pt x="0" y="10390"/>
                    <a:pt x="0" y="16327"/>
                  </a:cubicBezTo>
                  <a:cubicBezTo>
                    <a:pt x="0" y="22264"/>
                    <a:pt x="2804" y="27459"/>
                    <a:pt x="7712" y="30427"/>
                  </a:cubicBezTo>
                  <a:cubicBezTo>
                    <a:pt x="12620" y="33396"/>
                    <a:pt x="18930" y="33396"/>
                    <a:pt x="23137" y="30427"/>
                  </a:cubicBezTo>
                  <a:cubicBezTo>
                    <a:pt x="27343" y="27459"/>
                    <a:pt x="30849" y="22264"/>
                    <a:pt x="30849" y="16327"/>
                  </a:cubicBezTo>
                  <a:lnTo>
                    <a:pt x="30849" y="16327"/>
                  </a:lnTo>
                  <a:close/>
                </a:path>
              </a:pathLst>
            </a:custGeom>
            <a:solidFill>
              <a:srgbClr val="16ABA4"/>
            </a:solidFill>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44" name="Freeform: Shape 243">
              <a:extLst>
                <a:ext uri="{FF2B5EF4-FFF2-40B4-BE49-F238E27FC236}">
                  <a16:creationId xmlns:a16="http://schemas.microsoft.com/office/drawing/2014/main" id="{A1C3D984-0B58-49BA-8C2B-8FFCD4E17A69}"/>
                </a:ext>
              </a:extLst>
            </p:cNvPr>
            <p:cNvSpPr/>
            <p:nvPr/>
          </p:nvSpPr>
          <p:spPr>
            <a:xfrm>
              <a:off x="9287023" y="3585313"/>
              <a:ext cx="30848" cy="32983"/>
            </a:xfrm>
            <a:custGeom>
              <a:avLst/>
              <a:gdLst>
                <a:gd name="connsiteX0" fmla="*/ 30849 w 30848"/>
                <a:gd name="connsiteY0" fmla="*/ 16327 h 32653"/>
                <a:gd name="connsiteX1" fmla="*/ 23137 w 30848"/>
                <a:gd name="connsiteY1" fmla="*/ 2226 h 32653"/>
                <a:gd name="connsiteX2" fmla="*/ 7712 w 30848"/>
                <a:gd name="connsiteY2" fmla="*/ 2226 h 32653"/>
                <a:gd name="connsiteX3" fmla="*/ 0 w 30848"/>
                <a:gd name="connsiteY3" fmla="*/ 16327 h 32653"/>
                <a:gd name="connsiteX4" fmla="*/ 7712 w 30848"/>
                <a:gd name="connsiteY4" fmla="*/ 30427 h 32653"/>
                <a:gd name="connsiteX5" fmla="*/ 23137 w 30848"/>
                <a:gd name="connsiteY5" fmla="*/ 30427 h 32653"/>
                <a:gd name="connsiteX6" fmla="*/ 30849 w 30848"/>
                <a:gd name="connsiteY6" fmla="*/ 16327 h 32653"/>
                <a:gd name="connsiteX7" fmla="*/ 30849 w 30848"/>
                <a:gd name="connsiteY7" fmla="*/ 16327 h 3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48" h="32653">
                  <a:moveTo>
                    <a:pt x="30849" y="16327"/>
                  </a:moveTo>
                  <a:cubicBezTo>
                    <a:pt x="30849" y="10390"/>
                    <a:pt x="28044" y="5195"/>
                    <a:pt x="23137" y="2226"/>
                  </a:cubicBezTo>
                  <a:cubicBezTo>
                    <a:pt x="18229" y="-742"/>
                    <a:pt x="11919" y="-742"/>
                    <a:pt x="7712" y="2226"/>
                  </a:cubicBezTo>
                  <a:cubicBezTo>
                    <a:pt x="2804" y="5195"/>
                    <a:pt x="0" y="10390"/>
                    <a:pt x="0" y="16327"/>
                  </a:cubicBezTo>
                  <a:cubicBezTo>
                    <a:pt x="0" y="22264"/>
                    <a:pt x="2804" y="27459"/>
                    <a:pt x="7712" y="30427"/>
                  </a:cubicBezTo>
                  <a:cubicBezTo>
                    <a:pt x="12620" y="33396"/>
                    <a:pt x="18930" y="33396"/>
                    <a:pt x="23137" y="30427"/>
                  </a:cubicBezTo>
                  <a:cubicBezTo>
                    <a:pt x="28044" y="28201"/>
                    <a:pt x="30849" y="22264"/>
                    <a:pt x="30849" y="16327"/>
                  </a:cubicBezTo>
                  <a:lnTo>
                    <a:pt x="30849" y="16327"/>
                  </a:lnTo>
                  <a:close/>
                </a:path>
              </a:pathLst>
            </a:custGeom>
            <a:solidFill>
              <a:srgbClr val="16ABA4"/>
            </a:solidFill>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45" name="Freeform: Shape 244">
              <a:extLst>
                <a:ext uri="{FF2B5EF4-FFF2-40B4-BE49-F238E27FC236}">
                  <a16:creationId xmlns:a16="http://schemas.microsoft.com/office/drawing/2014/main" id="{5952DA42-B833-4379-9029-DD28F0E69A0C}"/>
                </a:ext>
              </a:extLst>
            </p:cNvPr>
            <p:cNvSpPr/>
            <p:nvPr/>
          </p:nvSpPr>
          <p:spPr>
            <a:xfrm>
              <a:off x="9786915" y="3546332"/>
              <a:ext cx="30848" cy="32983"/>
            </a:xfrm>
            <a:custGeom>
              <a:avLst/>
              <a:gdLst>
                <a:gd name="connsiteX0" fmla="*/ 30849 w 30848"/>
                <a:gd name="connsiteY0" fmla="*/ 16327 h 32653"/>
                <a:gd name="connsiteX1" fmla="*/ 23137 w 30848"/>
                <a:gd name="connsiteY1" fmla="*/ 2226 h 32653"/>
                <a:gd name="connsiteX2" fmla="*/ 7712 w 30848"/>
                <a:gd name="connsiteY2" fmla="*/ 2226 h 32653"/>
                <a:gd name="connsiteX3" fmla="*/ 0 w 30848"/>
                <a:gd name="connsiteY3" fmla="*/ 16327 h 32653"/>
                <a:gd name="connsiteX4" fmla="*/ 7712 w 30848"/>
                <a:gd name="connsiteY4" fmla="*/ 30427 h 32653"/>
                <a:gd name="connsiteX5" fmla="*/ 23137 w 30848"/>
                <a:gd name="connsiteY5" fmla="*/ 30427 h 32653"/>
                <a:gd name="connsiteX6" fmla="*/ 30849 w 30848"/>
                <a:gd name="connsiteY6" fmla="*/ 16327 h 32653"/>
                <a:gd name="connsiteX7" fmla="*/ 30849 w 30848"/>
                <a:gd name="connsiteY7" fmla="*/ 16327 h 3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48" h="32653">
                  <a:moveTo>
                    <a:pt x="30849" y="16327"/>
                  </a:moveTo>
                  <a:cubicBezTo>
                    <a:pt x="30849" y="10390"/>
                    <a:pt x="28044" y="5195"/>
                    <a:pt x="23137" y="2226"/>
                  </a:cubicBezTo>
                  <a:cubicBezTo>
                    <a:pt x="18229" y="-742"/>
                    <a:pt x="11919" y="-742"/>
                    <a:pt x="7712" y="2226"/>
                  </a:cubicBezTo>
                  <a:cubicBezTo>
                    <a:pt x="2804" y="5195"/>
                    <a:pt x="0" y="10390"/>
                    <a:pt x="0" y="16327"/>
                  </a:cubicBezTo>
                  <a:cubicBezTo>
                    <a:pt x="0" y="22264"/>
                    <a:pt x="2804" y="27459"/>
                    <a:pt x="7712" y="30427"/>
                  </a:cubicBezTo>
                  <a:cubicBezTo>
                    <a:pt x="12620" y="33396"/>
                    <a:pt x="18930" y="33396"/>
                    <a:pt x="23137" y="30427"/>
                  </a:cubicBezTo>
                  <a:cubicBezTo>
                    <a:pt x="28044" y="27459"/>
                    <a:pt x="30849" y="22264"/>
                    <a:pt x="30849" y="16327"/>
                  </a:cubicBezTo>
                  <a:lnTo>
                    <a:pt x="30849" y="16327"/>
                  </a:lnTo>
                  <a:close/>
                </a:path>
              </a:pathLst>
            </a:custGeom>
            <a:solidFill>
              <a:srgbClr val="16ABA4"/>
            </a:solidFill>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46" name="Freeform: Shape 245">
              <a:extLst>
                <a:ext uri="{FF2B5EF4-FFF2-40B4-BE49-F238E27FC236}">
                  <a16:creationId xmlns:a16="http://schemas.microsoft.com/office/drawing/2014/main" id="{BBBBA54D-0A01-48EA-9A3C-307695FE8DBD}"/>
                </a:ext>
              </a:extLst>
            </p:cNvPr>
            <p:cNvSpPr/>
            <p:nvPr/>
          </p:nvSpPr>
          <p:spPr>
            <a:xfrm>
              <a:off x="7801370" y="3156520"/>
              <a:ext cx="31549" cy="33733"/>
            </a:xfrm>
            <a:custGeom>
              <a:avLst/>
              <a:gdLst>
                <a:gd name="connsiteX0" fmla="*/ 0 w 31549"/>
                <a:gd name="connsiteY0" fmla="*/ 0 h 33395"/>
                <a:gd name="connsiteX1" fmla="*/ 31550 w 31549"/>
                <a:gd name="connsiteY1" fmla="*/ 0 h 33395"/>
                <a:gd name="connsiteX2" fmla="*/ 31550 w 31549"/>
                <a:gd name="connsiteY2" fmla="*/ 33396 h 33395"/>
                <a:gd name="connsiteX3" fmla="*/ 0 w 31549"/>
                <a:gd name="connsiteY3" fmla="*/ 33396 h 33395"/>
                <a:gd name="connsiteX4" fmla="*/ 0 w 31549"/>
                <a:gd name="connsiteY4" fmla="*/ 0 h 33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49" h="33395">
                  <a:moveTo>
                    <a:pt x="0" y="0"/>
                  </a:moveTo>
                  <a:lnTo>
                    <a:pt x="31550" y="0"/>
                  </a:lnTo>
                  <a:lnTo>
                    <a:pt x="31550" y="33396"/>
                  </a:lnTo>
                  <a:lnTo>
                    <a:pt x="0" y="33396"/>
                  </a:lnTo>
                  <a:lnTo>
                    <a:pt x="0" y="0"/>
                  </a:lnTo>
                  <a:close/>
                </a:path>
              </a:pathLst>
            </a:custGeom>
            <a:solidFill>
              <a:srgbClr val="A6A6A6"/>
            </a:solidFill>
            <a:ln w="14006"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47" name="Freeform: Shape 246">
              <a:extLst>
                <a:ext uri="{FF2B5EF4-FFF2-40B4-BE49-F238E27FC236}">
                  <a16:creationId xmlns:a16="http://schemas.microsoft.com/office/drawing/2014/main" id="{980192D0-3F6F-4B03-A9DD-69B38B36AE98}"/>
                </a:ext>
              </a:extLst>
            </p:cNvPr>
            <p:cNvSpPr/>
            <p:nvPr/>
          </p:nvSpPr>
          <p:spPr>
            <a:xfrm>
              <a:off x="8301262" y="3482613"/>
              <a:ext cx="31549" cy="33733"/>
            </a:xfrm>
            <a:custGeom>
              <a:avLst/>
              <a:gdLst>
                <a:gd name="connsiteX0" fmla="*/ 0 w 31549"/>
                <a:gd name="connsiteY0" fmla="*/ 0 h 33395"/>
                <a:gd name="connsiteX1" fmla="*/ 31550 w 31549"/>
                <a:gd name="connsiteY1" fmla="*/ 0 h 33395"/>
                <a:gd name="connsiteX2" fmla="*/ 31550 w 31549"/>
                <a:gd name="connsiteY2" fmla="*/ 33396 h 33395"/>
                <a:gd name="connsiteX3" fmla="*/ 0 w 31549"/>
                <a:gd name="connsiteY3" fmla="*/ 33396 h 33395"/>
                <a:gd name="connsiteX4" fmla="*/ 0 w 31549"/>
                <a:gd name="connsiteY4" fmla="*/ 0 h 33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49" h="33395">
                  <a:moveTo>
                    <a:pt x="0" y="0"/>
                  </a:moveTo>
                  <a:lnTo>
                    <a:pt x="31550" y="0"/>
                  </a:lnTo>
                  <a:lnTo>
                    <a:pt x="31550" y="33396"/>
                  </a:lnTo>
                  <a:lnTo>
                    <a:pt x="0" y="33396"/>
                  </a:lnTo>
                  <a:lnTo>
                    <a:pt x="0" y="0"/>
                  </a:lnTo>
                  <a:close/>
                </a:path>
              </a:pathLst>
            </a:custGeom>
            <a:solidFill>
              <a:srgbClr val="A6A6A6"/>
            </a:solidFill>
            <a:ln w="14006"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48" name="Freeform: Shape 247">
              <a:extLst>
                <a:ext uri="{FF2B5EF4-FFF2-40B4-BE49-F238E27FC236}">
                  <a16:creationId xmlns:a16="http://schemas.microsoft.com/office/drawing/2014/main" id="{9E8116A0-8337-4C7F-A7E5-7FA5AB79FEB0}"/>
                </a:ext>
              </a:extLst>
            </p:cNvPr>
            <p:cNvSpPr/>
            <p:nvPr/>
          </p:nvSpPr>
          <p:spPr>
            <a:xfrm>
              <a:off x="8801153" y="3439133"/>
              <a:ext cx="31549" cy="33733"/>
            </a:xfrm>
            <a:custGeom>
              <a:avLst/>
              <a:gdLst>
                <a:gd name="connsiteX0" fmla="*/ 0 w 31549"/>
                <a:gd name="connsiteY0" fmla="*/ 0 h 33395"/>
                <a:gd name="connsiteX1" fmla="*/ 31550 w 31549"/>
                <a:gd name="connsiteY1" fmla="*/ 0 h 33395"/>
                <a:gd name="connsiteX2" fmla="*/ 31550 w 31549"/>
                <a:gd name="connsiteY2" fmla="*/ 33396 h 33395"/>
                <a:gd name="connsiteX3" fmla="*/ 0 w 31549"/>
                <a:gd name="connsiteY3" fmla="*/ 33396 h 33395"/>
                <a:gd name="connsiteX4" fmla="*/ 0 w 31549"/>
                <a:gd name="connsiteY4" fmla="*/ 0 h 33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49" h="33395">
                  <a:moveTo>
                    <a:pt x="0" y="0"/>
                  </a:moveTo>
                  <a:lnTo>
                    <a:pt x="31550" y="0"/>
                  </a:lnTo>
                  <a:lnTo>
                    <a:pt x="31550" y="33396"/>
                  </a:lnTo>
                  <a:lnTo>
                    <a:pt x="0" y="33396"/>
                  </a:lnTo>
                  <a:lnTo>
                    <a:pt x="0" y="0"/>
                  </a:lnTo>
                  <a:close/>
                </a:path>
              </a:pathLst>
            </a:custGeom>
            <a:solidFill>
              <a:srgbClr val="A6A6A6"/>
            </a:solidFill>
            <a:ln w="14006"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49" name="Freeform: Shape 248">
              <a:extLst>
                <a:ext uri="{FF2B5EF4-FFF2-40B4-BE49-F238E27FC236}">
                  <a16:creationId xmlns:a16="http://schemas.microsoft.com/office/drawing/2014/main" id="{73B1FC2F-3739-48E8-8FB7-4799C512749F}"/>
                </a:ext>
              </a:extLst>
            </p:cNvPr>
            <p:cNvSpPr/>
            <p:nvPr/>
          </p:nvSpPr>
          <p:spPr>
            <a:xfrm>
              <a:off x="9301045" y="3414395"/>
              <a:ext cx="31549" cy="33733"/>
            </a:xfrm>
            <a:custGeom>
              <a:avLst/>
              <a:gdLst>
                <a:gd name="connsiteX0" fmla="*/ 0 w 31549"/>
                <a:gd name="connsiteY0" fmla="*/ 0 h 33395"/>
                <a:gd name="connsiteX1" fmla="*/ 31550 w 31549"/>
                <a:gd name="connsiteY1" fmla="*/ 0 h 33395"/>
                <a:gd name="connsiteX2" fmla="*/ 31550 w 31549"/>
                <a:gd name="connsiteY2" fmla="*/ 33396 h 33395"/>
                <a:gd name="connsiteX3" fmla="*/ 0 w 31549"/>
                <a:gd name="connsiteY3" fmla="*/ 33396 h 33395"/>
                <a:gd name="connsiteX4" fmla="*/ 0 w 31549"/>
                <a:gd name="connsiteY4" fmla="*/ 0 h 33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49" h="33395">
                  <a:moveTo>
                    <a:pt x="0" y="0"/>
                  </a:moveTo>
                  <a:lnTo>
                    <a:pt x="31550" y="0"/>
                  </a:lnTo>
                  <a:lnTo>
                    <a:pt x="31550" y="33396"/>
                  </a:lnTo>
                  <a:lnTo>
                    <a:pt x="0" y="33396"/>
                  </a:lnTo>
                  <a:lnTo>
                    <a:pt x="0" y="0"/>
                  </a:lnTo>
                  <a:close/>
                </a:path>
              </a:pathLst>
            </a:custGeom>
            <a:solidFill>
              <a:srgbClr val="A6A6A6"/>
            </a:solidFill>
            <a:ln w="14006"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50" name="Freeform: Shape 249">
              <a:extLst>
                <a:ext uri="{FF2B5EF4-FFF2-40B4-BE49-F238E27FC236}">
                  <a16:creationId xmlns:a16="http://schemas.microsoft.com/office/drawing/2014/main" id="{F13B8ACD-CC9D-48AE-8C7D-53798DB9C4C6}"/>
                </a:ext>
              </a:extLst>
            </p:cNvPr>
            <p:cNvSpPr/>
            <p:nvPr/>
          </p:nvSpPr>
          <p:spPr>
            <a:xfrm>
              <a:off x="9800937" y="3324438"/>
              <a:ext cx="31549" cy="33733"/>
            </a:xfrm>
            <a:custGeom>
              <a:avLst/>
              <a:gdLst>
                <a:gd name="connsiteX0" fmla="*/ 0 w 31549"/>
                <a:gd name="connsiteY0" fmla="*/ 0 h 33395"/>
                <a:gd name="connsiteX1" fmla="*/ 31550 w 31549"/>
                <a:gd name="connsiteY1" fmla="*/ 0 h 33395"/>
                <a:gd name="connsiteX2" fmla="*/ 31550 w 31549"/>
                <a:gd name="connsiteY2" fmla="*/ 33396 h 33395"/>
                <a:gd name="connsiteX3" fmla="*/ 0 w 31549"/>
                <a:gd name="connsiteY3" fmla="*/ 33396 h 33395"/>
                <a:gd name="connsiteX4" fmla="*/ 0 w 31549"/>
                <a:gd name="connsiteY4" fmla="*/ 0 h 33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549" h="33395">
                  <a:moveTo>
                    <a:pt x="0" y="0"/>
                  </a:moveTo>
                  <a:lnTo>
                    <a:pt x="31550" y="0"/>
                  </a:lnTo>
                  <a:lnTo>
                    <a:pt x="31550" y="33396"/>
                  </a:lnTo>
                  <a:lnTo>
                    <a:pt x="0" y="33396"/>
                  </a:lnTo>
                  <a:lnTo>
                    <a:pt x="0" y="0"/>
                  </a:lnTo>
                  <a:close/>
                </a:path>
              </a:pathLst>
            </a:custGeom>
            <a:solidFill>
              <a:srgbClr val="A6A6A6"/>
            </a:solidFill>
            <a:ln w="14006" cap="sq">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51" name="Freeform: Shape 250">
              <a:extLst>
                <a:ext uri="{FF2B5EF4-FFF2-40B4-BE49-F238E27FC236}">
                  <a16:creationId xmlns:a16="http://schemas.microsoft.com/office/drawing/2014/main" id="{2BD20559-72A4-4591-A84D-F842B22536AD}"/>
                </a:ext>
              </a:extLst>
            </p:cNvPr>
            <p:cNvSpPr/>
            <p:nvPr/>
          </p:nvSpPr>
          <p:spPr>
            <a:xfrm>
              <a:off x="9301746" y="3601805"/>
              <a:ext cx="7011" cy="168669"/>
            </a:xfrm>
            <a:custGeom>
              <a:avLst/>
              <a:gdLst>
                <a:gd name="connsiteX0" fmla="*/ 0 w 7011"/>
                <a:gd name="connsiteY0" fmla="*/ 0 h 166979"/>
                <a:gd name="connsiteX1" fmla="*/ 0 w 7011"/>
                <a:gd name="connsiteY1" fmla="*/ 166979 h 166979"/>
              </a:gdLst>
              <a:ahLst/>
              <a:cxnLst>
                <a:cxn ang="0">
                  <a:pos x="connsiteX0" y="connsiteY0"/>
                </a:cxn>
                <a:cxn ang="0">
                  <a:pos x="connsiteX1" y="connsiteY1"/>
                </a:cxn>
              </a:cxnLst>
              <a:rect l="l" t="t" r="r" b="b"/>
              <a:pathLst>
                <a:path w="7011" h="166979">
                  <a:moveTo>
                    <a:pt x="0" y="0"/>
                  </a:moveTo>
                  <a:lnTo>
                    <a:pt x="0" y="166979"/>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52" name="Freeform: Shape 251">
              <a:extLst>
                <a:ext uri="{FF2B5EF4-FFF2-40B4-BE49-F238E27FC236}">
                  <a16:creationId xmlns:a16="http://schemas.microsoft.com/office/drawing/2014/main" id="{0C2D476C-00A7-4F24-A3F5-5C16CCB7CB1B}"/>
                </a:ext>
              </a:extLst>
            </p:cNvPr>
            <p:cNvSpPr/>
            <p:nvPr/>
          </p:nvSpPr>
          <p:spPr>
            <a:xfrm>
              <a:off x="7275537" y="3502103"/>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53" name="Freeform: Shape 252">
              <a:extLst>
                <a:ext uri="{FF2B5EF4-FFF2-40B4-BE49-F238E27FC236}">
                  <a16:creationId xmlns:a16="http://schemas.microsoft.com/office/drawing/2014/main" id="{AA86CF50-262D-40B0-9928-2422DEAD97AC}"/>
                </a:ext>
              </a:extLst>
            </p:cNvPr>
            <p:cNvSpPr/>
            <p:nvPr/>
          </p:nvSpPr>
          <p:spPr>
            <a:xfrm>
              <a:off x="7302179" y="3631791"/>
              <a:ext cx="7011" cy="129687"/>
            </a:xfrm>
            <a:custGeom>
              <a:avLst/>
              <a:gdLst>
                <a:gd name="connsiteX0" fmla="*/ 0 w 7011"/>
                <a:gd name="connsiteY0" fmla="*/ 0 h 128388"/>
                <a:gd name="connsiteX1" fmla="*/ 0 w 7011"/>
                <a:gd name="connsiteY1" fmla="*/ 128388 h 128388"/>
              </a:gdLst>
              <a:ahLst/>
              <a:cxnLst>
                <a:cxn ang="0">
                  <a:pos x="connsiteX0" y="connsiteY0"/>
                </a:cxn>
                <a:cxn ang="0">
                  <a:pos x="connsiteX1" y="connsiteY1"/>
                </a:cxn>
              </a:cxnLst>
              <a:rect l="l" t="t" r="r" b="b"/>
              <a:pathLst>
                <a:path w="7011" h="128388">
                  <a:moveTo>
                    <a:pt x="0" y="0"/>
                  </a:moveTo>
                  <a:lnTo>
                    <a:pt x="0" y="128388"/>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54" name="Freeform: Shape 253">
              <a:extLst>
                <a:ext uri="{FF2B5EF4-FFF2-40B4-BE49-F238E27FC236}">
                  <a16:creationId xmlns:a16="http://schemas.microsoft.com/office/drawing/2014/main" id="{DC9E8F02-0EC9-4DD3-8C52-BF7D27EE14CF}"/>
                </a:ext>
              </a:extLst>
            </p:cNvPr>
            <p:cNvSpPr/>
            <p:nvPr/>
          </p:nvSpPr>
          <p:spPr>
            <a:xfrm>
              <a:off x="7275537" y="3761479"/>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55" name="Freeform: Shape 254">
              <a:extLst>
                <a:ext uri="{FF2B5EF4-FFF2-40B4-BE49-F238E27FC236}">
                  <a16:creationId xmlns:a16="http://schemas.microsoft.com/office/drawing/2014/main" id="{51B95D4D-FE02-49D8-BB25-1E770F7142EA}"/>
                </a:ext>
              </a:extLst>
            </p:cNvPr>
            <p:cNvSpPr/>
            <p:nvPr/>
          </p:nvSpPr>
          <p:spPr>
            <a:xfrm>
              <a:off x="7290961" y="3532838"/>
              <a:ext cx="52583" cy="7496"/>
            </a:xfrm>
            <a:custGeom>
              <a:avLst/>
              <a:gdLst>
                <a:gd name="connsiteX0" fmla="*/ 0 w 52583"/>
                <a:gd name="connsiteY0" fmla="*/ 0 h 7421"/>
                <a:gd name="connsiteX1" fmla="*/ 52583 w 52583"/>
                <a:gd name="connsiteY1" fmla="*/ 0 h 7421"/>
              </a:gdLst>
              <a:ahLst/>
              <a:cxnLst>
                <a:cxn ang="0">
                  <a:pos x="connsiteX0" y="connsiteY0"/>
                </a:cxn>
                <a:cxn ang="0">
                  <a:pos x="connsiteX1" y="connsiteY1"/>
                </a:cxn>
              </a:cxnLst>
              <a:rect l="l" t="t" r="r" b="b"/>
              <a:pathLst>
                <a:path w="52583" h="7421">
                  <a:moveTo>
                    <a:pt x="0" y="0"/>
                  </a:moveTo>
                  <a:lnTo>
                    <a:pt x="52583" y="0"/>
                  </a:lnTo>
                </a:path>
              </a:pathLst>
            </a:custGeom>
            <a:ln w="14006" cap="flat">
              <a:solidFill>
                <a:srgbClr val="A6A6A6"/>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56" name="Freeform: Shape 255">
              <a:extLst>
                <a:ext uri="{FF2B5EF4-FFF2-40B4-BE49-F238E27FC236}">
                  <a16:creationId xmlns:a16="http://schemas.microsoft.com/office/drawing/2014/main" id="{3D199823-879F-4B49-8280-CCB65234A7AC}"/>
                </a:ext>
              </a:extLst>
            </p:cNvPr>
            <p:cNvSpPr/>
            <p:nvPr/>
          </p:nvSpPr>
          <p:spPr>
            <a:xfrm>
              <a:off x="7286755" y="3615298"/>
              <a:ext cx="30848" cy="32983"/>
            </a:xfrm>
            <a:custGeom>
              <a:avLst/>
              <a:gdLst>
                <a:gd name="connsiteX0" fmla="*/ 30849 w 30848"/>
                <a:gd name="connsiteY0" fmla="*/ 16327 h 32653"/>
                <a:gd name="connsiteX1" fmla="*/ 23137 w 30848"/>
                <a:gd name="connsiteY1" fmla="*/ 2226 h 32653"/>
                <a:gd name="connsiteX2" fmla="*/ 7712 w 30848"/>
                <a:gd name="connsiteY2" fmla="*/ 2226 h 32653"/>
                <a:gd name="connsiteX3" fmla="*/ 0 w 30848"/>
                <a:gd name="connsiteY3" fmla="*/ 16327 h 32653"/>
                <a:gd name="connsiteX4" fmla="*/ 7712 w 30848"/>
                <a:gd name="connsiteY4" fmla="*/ 30427 h 32653"/>
                <a:gd name="connsiteX5" fmla="*/ 23137 w 30848"/>
                <a:gd name="connsiteY5" fmla="*/ 30427 h 32653"/>
                <a:gd name="connsiteX6" fmla="*/ 30849 w 30848"/>
                <a:gd name="connsiteY6" fmla="*/ 16327 h 32653"/>
                <a:gd name="connsiteX7" fmla="*/ 30849 w 30848"/>
                <a:gd name="connsiteY7" fmla="*/ 16327 h 32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48" h="32653">
                  <a:moveTo>
                    <a:pt x="30849" y="16327"/>
                  </a:moveTo>
                  <a:cubicBezTo>
                    <a:pt x="30849" y="10390"/>
                    <a:pt x="28044" y="5195"/>
                    <a:pt x="23137" y="2226"/>
                  </a:cubicBezTo>
                  <a:cubicBezTo>
                    <a:pt x="18229" y="-742"/>
                    <a:pt x="11919" y="-742"/>
                    <a:pt x="7712" y="2226"/>
                  </a:cubicBezTo>
                  <a:cubicBezTo>
                    <a:pt x="3506" y="5195"/>
                    <a:pt x="0" y="10390"/>
                    <a:pt x="0" y="16327"/>
                  </a:cubicBezTo>
                  <a:cubicBezTo>
                    <a:pt x="0" y="22264"/>
                    <a:pt x="2804" y="27459"/>
                    <a:pt x="7712" y="30427"/>
                  </a:cubicBezTo>
                  <a:cubicBezTo>
                    <a:pt x="12620" y="33396"/>
                    <a:pt x="18930" y="33396"/>
                    <a:pt x="23137" y="30427"/>
                  </a:cubicBezTo>
                  <a:cubicBezTo>
                    <a:pt x="28044" y="27459"/>
                    <a:pt x="30849" y="22264"/>
                    <a:pt x="30849" y="16327"/>
                  </a:cubicBezTo>
                  <a:lnTo>
                    <a:pt x="30849" y="16327"/>
                  </a:lnTo>
                  <a:close/>
                </a:path>
              </a:pathLst>
            </a:custGeom>
            <a:solidFill>
              <a:srgbClr val="16ABA4"/>
            </a:solidFill>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sp>
          <p:nvSpPr>
            <p:cNvPr id="257" name="Freeform: Shape 256">
              <a:extLst>
                <a:ext uri="{FF2B5EF4-FFF2-40B4-BE49-F238E27FC236}">
                  <a16:creationId xmlns:a16="http://schemas.microsoft.com/office/drawing/2014/main" id="{2465AB5A-0B12-491B-BEB9-D0388376B978}"/>
                </a:ext>
              </a:extLst>
            </p:cNvPr>
            <p:cNvSpPr/>
            <p:nvPr/>
          </p:nvSpPr>
          <p:spPr>
            <a:xfrm>
              <a:off x="7302179" y="3502103"/>
              <a:ext cx="7011" cy="129687"/>
            </a:xfrm>
            <a:custGeom>
              <a:avLst/>
              <a:gdLst>
                <a:gd name="connsiteX0" fmla="*/ 0 w 7011"/>
                <a:gd name="connsiteY0" fmla="*/ 128388 h 128388"/>
                <a:gd name="connsiteX1" fmla="*/ 0 w 7011"/>
                <a:gd name="connsiteY1" fmla="*/ 0 h 128388"/>
              </a:gdLst>
              <a:ahLst/>
              <a:cxnLst>
                <a:cxn ang="0">
                  <a:pos x="connsiteX0" y="connsiteY0"/>
                </a:cxn>
                <a:cxn ang="0">
                  <a:pos x="connsiteX1" y="connsiteY1"/>
                </a:cxn>
              </a:cxnLst>
              <a:rect l="l" t="t" r="r" b="b"/>
              <a:pathLst>
                <a:path w="7011" h="128388">
                  <a:moveTo>
                    <a:pt x="0" y="128388"/>
                  </a:moveTo>
                  <a:lnTo>
                    <a:pt x="0" y="0"/>
                  </a:lnTo>
                </a:path>
              </a:pathLst>
            </a:custGeom>
            <a:ln w="14006" cap="flat">
              <a:solidFill>
                <a:srgbClr val="16ABA4"/>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Arial"/>
                <a:ea typeface="+mn-ea"/>
                <a:cs typeface="+mn-cs"/>
              </a:endParaRPr>
            </a:p>
          </p:txBody>
        </p:sp>
      </p:grpSp>
      <p:grpSp>
        <p:nvGrpSpPr>
          <p:cNvPr id="325" name="Group 324">
            <a:extLst>
              <a:ext uri="{FF2B5EF4-FFF2-40B4-BE49-F238E27FC236}">
                <a16:creationId xmlns:a16="http://schemas.microsoft.com/office/drawing/2014/main" id="{DC29CC46-B0B0-442B-B7B7-7EB17838ECE3}"/>
              </a:ext>
            </a:extLst>
          </p:cNvPr>
          <p:cNvGrpSpPr/>
          <p:nvPr/>
        </p:nvGrpSpPr>
        <p:grpSpPr>
          <a:xfrm>
            <a:off x="5173528" y="5042942"/>
            <a:ext cx="1844945" cy="246221"/>
            <a:chOff x="7722391" y="193265"/>
            <a:chExt cx="1844945" cy="246221"/>
          </a:xfrm>
        </p:grpSpPr>
        <p:grpSp>
          <p:nvGrpSpPr>
            <p:cNvPr id="326" name="Group 325">
              <a:extLst>
                <a:ext uri="{FF2B5EF4-FFF2-40B4-BE49-F238E27FC236}">
                  <a16:creationId xmlns:a16="http://schemas.microsoft.com/office/drawing/2014/main" id="{3A7B0C41-74AA-41F1-8D3F-061EC173E0ED}"/>
                </a:ext>
              </a:extLst>
            </p:cNvPr>
            <p:cNvGrpSpPr/>
            <p:nvPr/>
          </p:nvGrpSpPr>
          <p:grpSpPr>
            <a:xfrm>
              <a:off x="8681987" y="193265"/>
              <a:ext cx="885349" cy="246221"/>
              <a:chOff x="8681987" y="193265"/>
              <a:chExt cx="885349" cy="246221"/>
            </a:xfrm>
          </p:grpSpPr>
          <p:cxnSp>
            <p:nvCxnSpPr>
              <p:cNvPr id="331" name="Straight Connector 330">
                <a:extLst>
                  <a:ext uri="{FF2B5EF4-FFF2-40B4-BE49-F238E27FC236}">
                    <a16:creationId xmlns:a16="http://schemas.microsoft.com/office/drawing/2014/main" id="{C33C2265-DBCD-4CF3-AFD9-B030F8AC02B0}"/>
                  </a:ext>
                </a:extLst>
              </p:cNvPr>
              <p:cNvCxnSpPr>
                <a:cxnSpLocks/>
              </p:cNvCxnSpPr>
              <p:nvPr/>
            </p:nvCxnSpPr>
            <p:spPr>
              <a:xfrm>
                <a:off x="8681987" y="316375"/>
                <a:ext cx="457200" cy="0"/>
              </a:xfrm>
              <a:prstGeom prst="line">
                <a:avLst/>
              </a:prstGeom>
              <a:noFill/>
              <a:ln w="28575" cap="flat" cmpd="sng" algn="ctr">
                <a:solidFill>
                  <a:srgbClr val="A6A6A6"/>
                </a:solidFill>
                <a:prstDash val="solid"/>
                <a:headEnd type="none" w="med" len="med"/>
                <a:tailEnd type="none" w="med" len="med"/>
              </a:ln>
            </p:spPr>
          </p:cxnSp>
          <p:sp>
            <p:nvSpPr>
              <p:cNvPr id="332" name="Rectangle 331">
                <a:extLst>
                  <a:ext uri="{FF2B5EF4-FFF2-40B4-BE49-F238E27FC236}">
                    <a16:creationId xmlns:a16="http://schemas.microsoft.com/office/drawing/2014/main" id="{8B255CE4-838A-4F8D-A4BD-5229171B6746}"/>
                  </a:ext>
                </a:extLst>
              </p:cNvPr>
              <p:cNvSpPr/>
              <p:nvPr/>
            </p:nvSpPr>
            <p:spPr>
              <a:xfrm>
                <a:off x="9150234" y="193265"/>
                <a:ext cx="417102" cy="24622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54565B"/>
                    </a:solidFill>
                    <a:effectLst/>
                    <a:uLnTx/>
                    <a:uFillTx/>
                    <a:latin typeface="Trebuchet MS"/>
                    <a:ea typeface="Calibri" panose="020F0502020204030204" pitchFamily="34" charset="0"/>
                    <a:cs typeface="+mn-cs"/>
                  </a:rPr>
                  <a:t>TPC</a:t>
                </a:r>
                <a:endParaRPr kumimoji="0" lang="en-GB" sz="1000" b="0" i="0" u="none" strike="noStrike" kern="1200" cap="none" spc="0" normalizeH="0" baseline="0" noProof="0">
                  <a:ln>
                    <a:noFill/>
                  </a:ln>
                  <a:solidFill>
                    <a:srgbClr val="54565B"/>
                  </a:solidFill>
                  <a:effectLst/>
                  <a:uLnTx/>
                  <a:uFillTx/>
                  <a:latin typeface="Trebuchet MS"/>
                  <a:ea typeface="+mn-ea"/>
                  <a:cs typeface="+mn-cs"/>
                </a:endParaRPr>
              </a:p>
            </p:txBody>
          </p:sp>
          <p:sp>
            <p:nvSpPr>
              <p:cNvPr id="333" name="Rectangle 332">
                <a:extLst>
                  <a:ext uri="{FF2B5EF4-FFF2-40B4-BE49-F238E27FC236}">
                    <a16:creationId xmlns:a16="http://schemas.microsoft.com/office/drawing/2014/main" id="{DA58F651-E392-4D9D-AEDC-9185B20024BB}"/>
                  </a:ext>
                </a:extLst>
              </p:cNvPr>
              <p:cNvSpPr/>
              <p:nvPr/>
            </p:nvSpPr>
            <p:spPr>
              <a:xfrm>
                <a:off x="8848701" y="254489"/>
                <a:ext cx="123773" cy="123773"/>
              </a:xfrm>
              <a:prstGeom prst="rect">
                <a:avLst/>
              </a:prstGeom>
              <a:solidFill>
                <a:srgbClr val="A6A6A6"/>
              </a:solidFill>
              <a:ln>
                <a:solidFill>
                  <a:srgbClr val="A6A6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uLnTx/>
                  <a:uFillTx/>
                  <a:latin typeface="Trebuchet MS"/>
                  <a:ea typeface="+mn-ea"/>
                  <a:cs typeface="+mn-cs"/>
                </a:endParaRPr>
              </a:p>
            </p:txBody>
          </p:sp>
        </p:grpSp>
        <p:grpSp>
          <p:nvGrpSpPr>
            <p:cNvPr id="327" name="Group 326">
              <a:extLst>
                <a:ext uri="{FF2B5EF4-FFF2-40B4-BE49-F238E27FC236}">
                  <a16:creationId xmlns:a16="http://schemas.microsoft.com/office/drawing/2014/main" id="{A1B8FF38-BCB0-47CA-BB89-E4C9D061861B}"/>
                </a:ext>
              </a:extLst>
            </p:cNvPr>
            <p:cNvGrpSpPr/>
            <p:nvPr/>
          </p:nvGrpSpPr>
          <p:grpSpPr>
            <a:xfrm>
              <a:off x="7722391" y="193265"/>
              <a:ext cx="798457" cy="246221"/>
              <a:chOff x="7385050" y="193265"/>
              <a:chExt cx="798457" cy="246221"/>
            </a:xfrm>
          </p:grpSpPr>
          <p:cxnSp>
            <p:nvCxnSpPr>
              <p:cNvPr id="328" name="Straight Connector 327">
                <a:extLst>
                  <a:ext uri="{FF2B5EF4-FFF2-40B4-BE49-F238E27FC236}">
                    <a16:creationId xmlns:a16="http://schemas.microsoft.com/office/drawing/2014/main" id="{21B67C05-CF1A-4813-A1D6-AC558BF331CD}"/>
                  </a:ext>
                </a:extLst>
              </p:cNvPr>
              <p:cNvCxnSpPr>
                <a:cxnSpLocks/>
              </p:cNvCxnSpPr>
              <p:nvPr/>
            </p:nvCxnSpPr>
            <p:spPr>
              <a:xfrm>
                <a:off x="7385050" y="316375"/>
                <a:ext cx="457200" cy="0"/>
              </a:xfrm>
              <a:prstGeom prst="line">
                <a:avLst/>
              </a:prstGeom>
              <a:noFill/>
              <a:ln w="28575" cap="flat" cmpd="sng" algn="ctr">
                <a:solidFill>
                  <a:srgbClr val="16ABA4"/>
                </a:solidFill>
                <a:prstDash val="solid"/>
                <a:headEnd type="none" w="med" len="med"/>
                <a:tailEnd type="none" w="med" len="med"/>
              </a:ln>
            </p:spPr>
          </p:cxnSp>
          <p:sp>
            <p:nvSpPr>
              <p:cNvPr id="329" name="Rectangle 328">
                <a:extLst>
                  <a:ext uri="{FF2B5EF4-FFF2-40B4-BE49-F238E27FC236}">
                    <a16:creationId xmlns:a16="http://schemas.microsoft.com/office/drawing/2014/main" id="{546853FC-7467-4362-8929-1E02B5702C91}"/>
                  </a:ext>
                </a:extLst>
              </p:cNvPr>
              <p:cNvSpPr/>
              <p:nvPr/>
            </p:nvSpPr>
            <p:spPr>
              <a:xfrm>
                <a:off x="7846555" y="193265"/>
                <a:ext cx="336952" cy="246221"/>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54565B"/>
                    </a:solidFill>
                    <a:effectLst/>
                    <a:uLnTx/>
                    <a:uFillTx/>
                    <a:latin typeface="Trebuchet MS"/>
                    <a:ea typeface="Calibri" panose="020F0502020204030204" pitchFamily="34" charset="0"/>
                    <a:cs typeface="+mn-cs"/>
                  </a:rPr>
                  <a:t>SG</a:t>
                </a:r>
                <a:endParaRPr kumimoji="0" lang="en-GB" sz="1000" b="0" i="0" u="none" strike="noStrike" kern="1200" cap="none" spc="0" normalizeH="0" baseline="0" noProof="0">
                  <a:ln>
                    <a:noFill/>
                  </a:ln>
                  <a:solidFill>
                    <a:srgbClr val="54565B"/>
                  </a:solidFill>
                  <a:effectLst/>
                  <a:uLnTx/>
                  <a:uFillTx/>
                  <a:latin typeface="Trebuchet MS"/>
                  <a:ea typeface="+mn-ea"/>
                  <a:cs typeface="+mn-cs"/>
                </a:endParaRPr>
              </a:p>
            </p:txBody>
          </p:sp>
          <p:sp>
            <p:nvSpPr>
              <p:cNvPr id="330" name="Oval 329">
                <a:extLst>
                  <a:ext uri="{FF2B5EF4-FFF2-40B4-BE49-F238E27FC236}">
                    <a16:creationId xmlns:a16="http://schemas.microsoft.com/office/drawing/2014/main" id="{10702E0A-36F1-4488-BB70-75D2C7A273EF}"/>
                  </a:ext>
                </a:extLst>
              </p:cNvPr>
              <p:cNvSpPr/>
              <p:nvPr/>
            </p:nvSpPr>
            <p:spPr>
              <a:xfrm>
                <a:off x="7551764" y="254489"/>
                <a:ext cx="123773" cy="123773"/>
              </a:xfrm>
              <a:prstGeom prst="ellipse">
                <a:avLst/>
              </a:prstGeom>
              <a:solidFill>
                <a:srgbClr val="16AB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uLnTx/>
                  <a:uFillTx/>
                  <a:latin typeface="Trebuchet MS"/>
                  <a:ea typeface="+mn-ea"/>
                  <a:cs typeface="+mn-cs"/>
                </a:endParaRPr>
              </a:p>
            </p:txBody>
          </p:sp>
        </p:grpSp>
      </p:grpSp>
    </p:spTree>
    <p:extLst>
      <p:ext uri="{BB962C8B-B14F-4D97-AF65-F5344CB8AC3E}">
        <p14:creationId xmlns:p14="http://schemas.microsoft.com/office/powerpoint/2010/main" val="583341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09598" y="1409699"/>
            <a:ext cx="10894997" cy="4930715"/>
          </a:xfrm>
        </p:spPr>
        <p:txBody>
          <a:bodyPr>
            <a:noAutofit/>
          </a:bodyPr>
          <a:lstStyle/>
          <a:p>
            <a:pPr>
              <a:spcBef>
                <a:spcPts val="0"/>
              </a:spcBef>
              <a:spcAft>
                <a:spcPts val="1200"/>
              </a:spcAft>
            </a:pPr>
            <a:endParaRPr lang="en-US" sz="1800"/>
          </a:p>
          <a:p>
            <a:pPr>
              <a:spcBef>
                <a:spcPts val="0"/>
              </a:spcBef>
              <a:spcAft>
                <a:spcPts val="1200"/>
              </a:spcAft>
            </a:pPr>
            <a:endParaRPr lang="en-US" sz="1800"/>
          </a:p>
          <a:p>
            <a:pPr>
              <a:spcBef>
                <a:spcPts val="0"/>
              </a:spcBef>
              <a:spcAft>
                <a:spcPts val="1200"/>
              </a:spcAft>
            </a:pPr>
            <a:endParaRPr lang="en-US" sz="1800"/>
          </a:p>
          <a:p>
            <a:pPr>
              <a:spcBef>
                <a:spcPts val="0"/>
              </a:spcBef>
              <a:spcAft>
                <a:spcPts val="1200"/>
              </a:spcAft>
            </a:pPr>
            <a:endParaRPr lang="en-US" sz="1800"/>
          </a:p>
          <a:p>
            <a:pPr>
              <a:spcBef>
                <a:spcPts val="0"/>
              </a:spcBef>
              <a:spcAft>
                <a:spcPts val="1200"/>
              </a:spcAft>
            </a:pPr>
            <a:endParaRPr lang="en-US" sz="1800"/>
          </a:p>
          <a:p>
            <a:pPr>
              <a:spcBef>
                <a:spcPts val="0"/>
              </a:spcBef>
              <a:spcAft>
                <a:spcPts val="1200"/>
              </a:spcAft>
            </a:pPr>
            <a:endParaRPr lang="en-US" sz="1800"/>
          </a:p>
          <a:p>
            <a:pPr>
              <a:spcBef>
                <a:spcPts val="0"/>
              </a:spcBef>
              <a:spcAft>
                <a:spcPts val="1200"/>
              </a:spcAft>
            </a:pPr>
            <a:endParaRPr lang="en-US" sz="1800"/>
          </a:p>
          <a:p>
            <a:pPr>
              <a:spcBef>
                <a:spcPts val="0"/>
              </a:spcBef>
              <a:spcAft>
                <a:spcPts val="1200"/>
              </a:spcAft>
            </a:pPr>
            <a:r>
              <a:rPr lang="en-US" sz="1600"/>
              <a:t>Time to first clinically meaningful deterioration (within individual worsening ≥ responder definition [RD] of 10) was significantly longer for SG vs TPC for physical functioning, role functioning, fatigue, and pain, but not for global health status/QoL (</a:t>
            </a:r>
            <a:r>
              <a:rPr lang="en-US" sz="1600" b="1"/>
              <a:t>Table 4</a:t>
            </a:r>
            <a:r>
              <a:rPr lang="en-US" sz="1600"/>
              <a:t>)</a:t>
            </a:r>
          </a:p>
          <a:p>
            <a:pPr>
              <a:spcBef>
                <a:spcPts val="0"/>
              </a:spcBef>
              <a:spcAft>
                <a:spcPts val="1200"/>
              </a:spcAft>
            </a:pPr>
            <a:r>
              <a:rPr lang="en-US" sz="1600"/>
              <a:t>Time to first clinically meaningful improvement (within individual improvement ≥ RD of 10) in physical functioning (HR=1.66, </a:t>
            </a:r>
            <a:r>
              <a:rPr lang="en-US" sz="1600" i="1"/>
              <a:t>P</a:t>
            </a:r>
            <a:r>
              <a:rPr lang="en-US" sz="1600"/>
              <a:t>=0.01) and pain (HR=1.41, </a:t>
            </a:r>
            <a:r>
              <a:rPr lang="en-US" sz="1600" i="1"/>
              <a:t>P</a:t>
            </a:r>
            <a:r>
              <a:rPr lang="en-US" sz="1600"/>
              <a:t>=0.01) was significantly shorter in the SG arm than the TPC arm</a:t>
            </a:r>
          </a:p>
        </p:txBody>
      </p:sp>
      <p:sp>
        <p:nvSpPr>
          <p:cNvPr id="3" name="Title 2"/>
          <p:cNvSpPr>
            <a:spLocks noGrp="1"/>
          </p:cNvSpPr>
          <p:nvPr>
            <p:ph type="title"/>
          </p:nvPr>
        </p:nvSpPr>
        <p:spPr/>
        <p:txBody>
          <a:bodyPr/>
          <a:lstStyle/>
          <a:p>
            <a:r>
              <a:rPr lang="en-US" b="1"/>
              <a:t>Time to First Clinically Meaningful Deterioration</a:t>
            </a:r>
            <a:br>
              <a:rPr lang="en-US" b="1"/>
            </a:br>
            <a:r>
              <a:rPr lang="en-US" b="1"/>
              <a:t>of HRQoL</a:t>
            </a:r>
            <a:endParaRPr lang="en-US" sz="2000" b="1"/>
          </a:p>
        </p:txBody>
      </p:sp>
      <p:sp>
        <p:nvSpPr>
          <p:cNvPr id="5" name="Slide Number Placeholder 4">
            <a:extLst>
              <a:ext uri="{FF2B5EF4-FFF2-40B4-BE49-F238E27FC236}">
                <a16:creationId xmlns:a16="http://schemas.microsoft.com/office/drawing/2014/main" id="{E6D02E04-7F36-4FDB-9D54-149DBC3EF21F}"/>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graphicFrame>
        <p:nvGraphicFramePr>
          <p:cNvPr id="7" name="Table 6">
            <a:extLst>
              <a:ext uri="{FF2B5EF4-FFF2-40B4-BE49-F238E27FC236}">
                <a16:creationId xmlns:a16="http://schemas.microsoft.com/office/drawing/2014/main" id="{CEA58AB7-C4E6-47A9-B17A-197193EA88FC}"/>
              </a:ext>
            </a:extLst>
          </p:cNvPr>
          <p:cNvGraphicFramePr>
            <a:graphicFrameLocks noGrp="1"/>
          </p:cNvGraphicFramePr>
          <p:nvPr/>
        </p:nvGraphicFramePr>
        <p:xfrm>
          <a:off x="603250" y="1827719"/>
          <a:ext cx="10904539" cy="2346960"/>
        </p:xfrm>
        <a:graphic>
          <a:graphicData uri="http://schemas.openxmlformats.org/drawingml/2006/table">
            <a:tbl>
              <a:tblPr firstRow="1" firstCol="1" bandRow="1">
                <a:tableStyleId>{5C22544A-7EE6-4342-B048-85BDC9FD1C3A}</a:tableStyleId>
              </a:tblPr>
              <a:tblGrid>
                <a:gridCol w="2667299">
                  <a:extLst>
                    <a:ext uri="{9D8B030D-6E8A-4147-A177-3AD203B41FA5}">
                      <a16:colId xmlns:a16="http://schemas.microsoft.com/office/drawing/2014/main" val="964084399"/>
                    </a:ext>
                  </a:extLst>
                </a:gridCol>
                <a:gridCol w="2059310">
                  <a:extLst>
                    <a:ext uri="{9D8B030D-6E8A-4147-A177-3AD203B41FA5}">
                      <a16:colId xmlns:a16="http://schemas.microsoft.com/office/drawing/2014/main" val="2735599707"/>
                    </a:ext>
                  </a:extLst>
                </a:gridCol>
                <a:gridCol w="2059310">
                  <a:extLst>
                    <a:ext uri="{9D8B030D-6E8A-4147-A177-3AD203B41FA5}">
                      <a16:colId xmlns:a16="http://schemas.microsoft.com/office/drawing/2014/main" val="1920801679"/>
                    </a:ext>
                  </a:extLst>
                </a:gridCol>
                <a:gridCol w="2059310">
                  <a:extLst>
                    <a:ext uri="{9D8B030D-6E8A-4147-A177-3AD203B41FA5}">
                      <a16:colId xmlns:a16="http://schemas.microsoft.com/office/drawing/2014/main" val="866492499"/>
                    </a:ext>
                  </a:extLst>
                </a:gridCol>
                <a:gridCol w="2059310">
                  <a:extLst>
                    <a:ext uri="{9D8B030D-6E8A-4147-A177-3AD203B41FA5}">
                      <a16:colId xmlns:a16="http://schemas.microsoft.com/office/drawing/2014/main" val="3977423515"/>
                    </a:ext>
                  </a:extLst>
                </a:gridCol>
              </a:tblGrid>
              <a:tr h="0">
                <a:tc rowSpan="2">
                  <a:txBody>
                    <a:bodyPr/>
                    <a:lstStyle/>
                    <a:p>
                      <a:pPr>
                        <a:lnSpc>
                          <a:spcPct val="100000"/>
                        </a:lnSpc>
                        <a:spcBef>
                          <a:spcPts val="0"/>
                        </a:spcBef>
                        <a:spcAft>
                          <a:spcPts val="0"/>
                        </a:spcAft>
                      </a:pPr>
                      <a:r>
                        <a:rPr lang="en-US" sz="1400" u="none" noProof="0">
                          <a:solidFill>
                            <a:schemeClr val="tx1"/>
                          </a:solidFill>
                          <a:effectLst/>
                          <a:latin typeface="+mj-lt"/>
                        </a:rPr>
                        <a:t> </a:t>
                      </a:r>
                      <a:endParaRPr lang="en-US" sz="1400" u="none" noProof="0">
                        <a:solidFill>
                          <a:schemeClr val="tx1"/>
                        </a:solidFill>
                        <a:effectLst/>
                        <a:latin typeface="+mj-lt"/>
                        <a:ea typeface="Calibri" panose="020F0502020204030204" pitchFamily="34"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u="none" noProof="0">
                          <a:solidFill>
                            <a:schemeClr val="bg1"/>
                          </a:solidFill>
                          <a:effectLst/>
                          <a:latin typeface="+mj-lt"/>
                        </a:rPr>
                        <a:t>Median Time to First Clinically Meaningful Deterioration (Weeks)</a:t>
                      </a:r>
                      <a:endParaRPr lang="en-US" sz="1400" b="1" u="none" noProof="0">
                        <a:solidFill>
                          <a:schemeClr val="bg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endParaRPr lang="en-GB"/>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u="none" noProof="0">
                          <a:solidFill>
                            <a:schemeClr val="bg1"/>
                          </a:solidFill>
                          <a:effectLst/>
                          <a:latin typeface="+mj-lt"/>
                          <a:ea typeface="Calibri" panose="020F0502020204030204" pitchFamily="34" charset="0"/>
                          <a:cs typeface="Times New Roman" panose="02020603050405020304" pitchFamily="18" charset="0"/>
                        </a:rPr>
                        <a:t>HR</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C04794"/>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u="none" noProof="0">
                          <a:solidFill>
                            <a:schemeClr val="bg1"/>
                          </a:solidFill>
                          <a:effectLst/>
                          <a:latin typeface="+mj-lt"/>
                          <a:ea typeface="Calibri" panose="020F0502020204030204" pitchFamily="34" charset="0"/>
                          <a:cs typeface="Times New Roman" panose="02020603050405020304" pitchFamily="18" charset="0"/>
                        </a:rPr>
                        <a:t>95% CI</a:t>
                      </a:r>
                      <a:endParaRPr lang="en-US" sz="1400" u="none" baseline="30000" noProof="0">
                        <a:solidFill>
                          <a:schemeClr val="bg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9D50"/>
                    </a:solidFill>
                  </a:tcPr>
                </a:tc>
                <a:extLst>
                  <a:ext uri="{0D108BD9-81ED-4DB2-BD59-A6C34878D82A}">
                    <a16:rowId xmlns:a16="http://schemas.microsoft.com/office/drawing/2014/main" val="2472330898"/>
                  </a:ext>
                </a:extLst>
              </a:tr>
              <a:tr h="0">
                <a:tc vMerge="1">
                  <a:txBody>
                    <a:bodyPr/>
                    <a:lstStyle/>
                    <a:p>
                      <a:pPr marL="107950">
                        <a:lnSpc>
                          <a:spcPct val="200000"/>
                        </a:lnSpc>
                      </a:pPr>
                      <a:endParaRPr lang="en-US" sz="800" u="none" noProof="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lnSpc>
                          <a:spcPct val="100000"/>
                        </a:lnSpc>
                        <a:spcBef>
                          <a:spcPts val="0"/>
                        </a:spcBef>
                        <a:spcAft>
                          <a:spcPts val="0"/>
                        </a:spcAft>
                      </a:pPr>
                      <a:r>
                        <a:rPr lang="en-US" sz="1400" b="1" u="none" noProof="0">
                          <a:solidFill>
                            <a:schemeClr val="bg1"/>
                          </a:solidFill>
                          <a:effectLst/>
                          <a:latin typeface="+mj-lt"/>
                          <a:ea typeface="Calibri" panose="020F0502020204030204" pitchFamily="34" charset="0"/>
                          <a:cs typeface="Times New Roman" panose="02020603050405020304" pitchFamily="18" charset="0"/>
                        </a:rPr>
                        <a:t>SG (N=236)</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55A2A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u="none" noProof="0">
                          <a:solidFill>
                            <a:schemeClr val="bg1"/>
                          </a:solidFill>
                          <a:effectLst/>
                          <a:latin typeface="+mj-lt"/>
                          <a:ea typeface="Calibri" panose="020F0502020204030204" pitchFamily="34" charset="0"/>
                          <a:cs typeface="Times New Roman" panose="02020603050405020304" pitchFamily="18" charset="0"/>
                        </a:rPr>
                        <a:t>TPC (N=183)</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vMerge="1">
                  <a:txBody>
                    <a:bodyPr/>
                    <a:lstStyle/>
                    <a:p>
                      <a:pPr marL="0" marR="0" lvl="0" indent="0" algn="ctr" defTabSz="914400" rtl="0" eaLnBrk="1" fontAlgn="auto" latinLnBrk="0" hangingPunct="1">
                        <a:lnSpc>
                          <a:spcPct val="200000"/>
                        </a:lnSpc>
                        <a:spcBef>
                          <a:spcPts val="0"/>
                        </a:spcBef>
                        <a:spcAft>
                          <a:spcPts val="0"/>
                        </a:spcAft>
                        <a:buClrTx/>
                        <a:buSzTx/>
                        <a:buFontTx/>
                        <a:buNone/>
                        <a:tabLst/>
                        <a:defRPr/>
                      </a:pPr>
                      <a:endParaRPr lang="en-US" sz="800" b="1" u="none" noProof="0">
                        <a:solidFill>
                          <a:schemeClr val="bg1"/>
                        </a:solidFill>
                        <a:effectLst/>
                        <a:latin typeface="+mn-lt"/>
                        <a:ea typeface="Calibri" panose="020F0502020204030204" pitchFamily="34" charset="0"/>
                        <a:cs typeface="Times New Roman" panose="02020603050405020304" pitchFamily="18" charset="0"/>
                      </a:endParaRPr>
                    </a:p>
                  </a:txBody>
                  <a:tcPr marL="36195" marR="36195"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4794"/>
                    </a:solidFill>
                  </a:tcPr>
                </a:tc>
                <a:tc vMerge="1">
                  <a:txBody>
                    <a:bodyPr/>
                    <a:lstStyle/>
                    <a:p>
                      <a:pPr algn="ctr">
                        <a:lnSpc>
                          <a:spcPct val="200000"/>
                        </a:lnSpc>
                      </a:pPr>
                      <a:endParaRPr lang="en-GB" sz="80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73251035"/>
                  </a:ext>
                </a:extLst>
              </a:tr>
              <a:tr h="0">
                <a:tc>
                  <a:txBody>
                    <a:bodyPr/>
                    <a:lstStyle/>
                    <a:p>
                      <a:pPr marL="0" indent="0">
                        <a:lnSpc>
                          <a:spcPct val="100000"/>
                        </a:lnSpc>
                        <a:spcBef>
                          <a:spcPts val="0"/>
                        </a:spcBef>
                        <a:spcAft>
                          <a:spcPts val="0"/>
                        </a:spcAft>
                      </a:pPr>
                      <a:r>
                        <a:rPr lang="en-US" sz="1400" u="none" noProof="0">
                          <a:solidFill>
                            <a:schemeClr val="tx1"/>
                          </a:solidFill>
                          <a:effectLst/>
                          <a:latin typeface="+mj-lt"/>
                        </a:rPr>
                        <a:t>Global health status/QoL</a:t>
                      </a:r>
                      <a:endParaRPr lang="en-US" sz="1400" u="none" noProof="0">
                        <a:solidFill>
                          <a:schemeClr val="tx1"/>
                        </a:solidFill>
                        <a:effectLst/>
                        <a:latin typeface="+mj-lt"/>
                        <a:ea typeface="Calibri" panose="020F0502020204030204" pitchFamily="34"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14.1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15.1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0.87</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0" i="0" u="none" strike="noStrike" kern="1200" noProof="0">
                          <a:solidFill>
                            <a:schemeClr val="tx1"/>
                          </a:solidFill>
                          <a:effectLst/>
                          <a:latin typeface="+mj-lt"/>
                          <a:ea typeface="+mn-ea"/>
                          <a:cs typeface="+mn-cs"/>
                        </a:rPr>
                        <a:t>0.70, 1.07</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880588537"/>
                  </a:ext>
                </a:extLst>
              </a:tr>
              <a:tr h="0">
                <a:tc>
                  <a:txBody>
                    <a:bodyPr/>
                    <a:lstStyle/>
                    <a:p>
                      <a:pPr marL="0" indent="0">
                        <a:lnSpc>
                          <a:spcPct val="100000"/>
                        </a:lnSpc>
                        <a:spcBef>
                          <a:spcPts val="0"/>
                        </a:spcBef>
                        <a:spcAft>
                          <a:spcPts val="0"/>
                        </a:spcAft>
                      </a:pPr>
                      <a:r>
                        <a:rPr lang="en-US" sz="1400" u="none" noProof="0">
                          <a:solidFill>
                            <a:schemeClr val="tx1"/>
                          </a:solidFill>
                          <a:effectLst/>
                          <a:latin typeface="+mj-lt"/>
                        </a:rPr>
                        <a:t>Physical functioning</a:t>
                      </a:r>
                      <a:endParaRPr lang="en-US" sz="1400" u="none" baseline="30000" noProof="0">
                        <a:solidFill>
                          <a:schemeClr val="tx1"/>
                        </a:solidFill>
                        <a:effectLst/>
                        <a:latin typeface="+mj-lt"/>
                        <a:ea typeface="Calibri" panose="020F0502020204030204" pitchFamily="34"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22.1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12.1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0.61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0" i="0" u="none" strike="noStrike" kern="1200" noProof="0">
                          <a:solidFill>
                            <a:schemeClr val="tx1"/>
                          </a:solidFill>
                          <a:effectLst/>
                          <a:latin typeface="+mj-lt"/>
                          <a:ea typeface="+mn-ea"/>
                          <a:cs typeface="+mn-cs"/>
                        </a:rPr>
                        <a:t>0.49, 0.75</a:t>
                      </a:r>
                      <a:r>
                        <a:rPr lang="en-US" sz="1400" b="0" i="0" u="none" strike="noStrike" kern="1200" baseline="30000" noProof="0">
                          <a:solidFill>
                            <a:schemeClr val="tx1"/>
                          </a:solidFill>
                          <a:effectLst/>
                          <a:latin typeface="+mj-lt"/>
                          <a:ea typeface="+mn-ea"/>
                          <a:cs typeface="+mn-cs"/>
                        </a:rPr>
                        <a:t>a</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46691426"/>
                  </a:ext>
                </a:extLst>
              </a:tr>
              <a:tr h="0">
                <a:tc>
                  <a:txBody>
                    <a:bodyPr/>
                    <a:lstStyle/>
                    <a:p>
                      <a:pPr marL="0" indent="0">
                        <a:lnSpc>
                          <a:spcPct val="100000"/>
                        </a:lnSpc>
                        <a:spcBef>
                          <a:spcPts val="0"/>
                        </a:spcBef>
                        <a:spcAft>
                          <a:spcPts val="0"/>
                        </a:spcAft>
                      </a:pPr>
                      <a:r>
                        <a:rPr lang="en-US" sz="1400" u="none" noProof="0">
                          <a:solidFill>
                            <a:schemeClr val="tx1"/>
                          </a:solidFill>
                          <a:effectLst/>
                          <a:latin typeface="+mj-lt"/>
                        </a:rPr>
                        <a:t>Role functioning</a:t>
                      </a:r>
                      <a:endParaRPr lang="en-US" sz="1400" u="none" baseline="30000" noProof="0">
                        <a:solidFill>
                          <a:schemeClr val="tx1"/>
                        </a:solidFill>
                        <a:effectLst/>
                        <a:latin typeface="+mj-lt"/>
                        <a:ea typeface="Calibri" panose="020F0502020204030204" pitchFamily="34"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11.4</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7.1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0.70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0" i="0" u="none" strike="noStrike" kern="1200" noProof="0">
                          <a:solidFill>
                            <a:schemeClr val="tx1"/>
                          </a:solidFill>
                          <a:effectLst/>
                          <a:latin typeface="+mj-lt"/>
                          <a:ea typeface="+mn-ea"/>
                          <a:cs typeface="+mn-cs"/>
                        </a:rPr>
                        <a:t>0.56, 0.86</a:t>
                      </a:r>
                      <a:r>
                        <a:rPr lang="en-US" sz="1400" b="0" i="0" u="none" strike="noStrike" kern="1200" baseline="30000" noProof="0">
                          <a:solidFill>
                            <a:schemeClr val="tx1"/>
                          </a:solidFill>
                          <a:effectLst/>
                          <a:latin typeface="+mj-lt"/>
                          <a:ea typeface="+mn-ea"/>
                          <a:cs typeface="+mn-cs"/>
                        </a:rPr>
                        <a:t>a</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570949561"/>
                  </a:ext>
                </a:extLst>
              </a:tr>
              <a:tr h="0">
                <a:tc>
                  <a:txBody>
                    <a:bodyPr/>
                    <a:lstStyle/>
                    <a:p>
                      <a:pPr marL="0" indent="0">
                        <a:lnSpc>
                          <a:spcPct val="100000"/>
                        </a:lnSpc>
                        <a:spcBef>
                          <a:spcPts val="0"/>
                        </a:spcBef>
                        <a:spcAft>
                          <a:spcPts val="0"/>
                        </a:spcAft>
                      </a:pPr>
                      <a:r>
                        <a:rPr lang="en-US" sz="1400" u="none" noProof="0">
                          <a:solidFill>
                            <a:schemeClr val="tx1"/>
                          </a:solidFill>
                          <a:effectLst/>
                          <a:latin typeface="+mj-lt"/>
                        </a:rPr>
                        <a:t>Fatigue</a:t>
                      </a:r>
                      <a:endParaRPr lang="en-US" sz="1400" u="none" noProof="0">
                        <a:solidFill>
                          <a:schemeClr val="tx1"/>
                        </a:solidFill>
                        <a:effectLst/>
                        <a:latin typeface="+mj-lt"/>
                        <a:ea typeface="Calibri" panose="020F0502020204030204" pitchFamily="34" charset="0"/>
                        <a:cs typeface="Times New Roman" panose="02020603050405020304" pitchFamily="18" charset="0"/>
                      </a:endParaRP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7.7</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6.0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0.82</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0" i="0" u="none" strike="noStrike" kern="1200" noProof="0">
                          <a:solidFill>
                            <a:schemeClr val="tx1"/>
                          </a:solidFill>
                          <a:effectLst/>
                          <a:latin typeface="+mj-lt"/>
                          <a:ea typeface="+mn-ea"/>
                          <a:cs typeface="+mn-cs"/>
                        </a:rPr>
                        <a:t>0.66, 1.00</a:t>
                      </a:r>
                      <a:r>
                        <a:rPr lang="en-US" sz="1400" b="0" i="0" u="none" strike="noStrike" kern="1200" baseline="30000" noProof="0">
                          <a:solidFill>
                            <a:schemeClr val="tx1"/>
                          </a:solidFill>
                          <a:effectLst/>
                          <a:latin typeface="+mj-lt"/>
                          <a:ea typeface="+mn-ea"/>
                          <a:cs typeface="+mn-cs"/>
                        </a:rPr>
                        <a:t>b</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80409371"/>
                  </a:ext>
                </a:extLst>
              </a:tr>
              <a:tr h="0">
                <a:tc>
                  <a:txBody>
                    <a:bodyPr/>
                    <a:lstStyle/>
                    <a:p>
                      <a:pPr marL="0" indent="0">
                        <a:lnSpc>
                          <a:spcPct val="100000"/>
                        </a:lnSpc>
                        <a:spcBef>
                          <a:spcPts val="0"/>
                        </a:spcBef>
                        <a:spcAft>
                          <a:spcPts val="0"/>
                        </a:spcAft>
                      </a:pPr>
                      <a:r>
                        <a:rPr lang="en-US" sz="1400" u="none" noProof="0">
                          <a:solidFill>
                            <a:schemeClr val="tx1"/>
                          </a:solidFill>
                          <a:effectLst/>
                          <a:latin typeface="+mj-lt"/>
                          <a:ea typeface="Calibri" panose="020F0502020204030204" pitchFamily="34" charset="0"/>
                          <a:cs typeface="Times New Roman" panose="02020603050405020304" pitchFamily="18" charset="0"/>
                        </a:rPr>
                        <a:t>Pain</a:t>
                      </a:r>
                    </a:p>
                  </a:txBody>
                  <a:tcPr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21.6</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9.9</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1400" b="0" u="none" noProof="0">
                          <a:solidFill>
                            <a:schemeClr val="tx1"/>
                          </a:solidFill>
                          <a:effectLst/>
                          <a:latin typeface="+mj-lt"/>
                          <a:ea typeface="Times New Roman" panose="02020603050405020304" pitchFamily="18" charset="0"/>
                          <a:cs typeface="Calibri" panose="020F0502020204030204" pitchFamily="34" charset="0"/>
                        </a:rPr>
                        <a:t>0.60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0000"/>
                        </a:lnSpc>
                        <a:spcBef>
                          <a:spcPts val="0"/>
                        </a:spcBef>
                        <a:spcAft>
                          <a:spcPts val="0"/>
                        </a:spcAft>
                      </a:pPr>
                      <a:r>
                        <a:rPr lang="en-US" sz="1400" b="0" i="0" u="none" strike="noStrike" kern="1200" noProof="0">
                          <a:solidFill>
                            <a:schemeClr val="tx1"/>
                          </a:solidFill>
                          <a:effectLst/>
                          <a:latin typeface="+mj-lt"/>
                          <a:ea typeface="+mn-ea"/>
                          <a:cs typeface="+mn-cs"/>
                        </a:rPr>
                        <a:t>0.48, 0.74</a:t>
                      </a:r>
                      <a:r>
                        <a:rPr lang="en-US" sz="1400" b="0" i="0" u="none" strike="noStrike" kern="1200" baseline="30000" noProof="0">
                          <a:solidFill>
                            <a:schemeClr val="tx1"/>
                          </a:solidFill>
                          <a:effectLst/>
                          <a:latin typeface="+mj-lt"/>
                          <a:ea typeface="+mn-ea"/>
                          <a:cs typeface="+mn-cs"/>
                        </a:rPr>
                        <a:t>a</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32494514"/>
                  </a:ext>
                </a:extLst>
              </a:tr>
            </a:tbl>
          </a:graphicData>
        </a:graphic>
      </p:graphicFrame>
      <p:sp>
        <p:nvSpPr>
          <p:cNvPr id="8" name="Content Placeholder 1"/>
          <p:cNvSpPr txBox="1">
            <a:spLocks/>
          </p:cNvSpPr>
          <p:nvPr/>
        </p:nvSpPr>
        <p:spPr>
          <a:xfrm>
            <a:off x="604510" y="5858045"/>
            <a:ext cx="9683062" cy="808883"/>
          </a:xfrm>
          <a:prstGeom prst="rect">
            <a:avLst/>
          </a:prstGeom>
        </p:spPr>
        <p:txBody>
          <a:bodyPr vert="horz" lIns="91440" tIns="45720" rIns="91440" bIns="45720" rtlCol="0" anchor="b">
            <a:noAutofit/>
          </a:bodyPr>
          <a:lstStyle>
            <a:lvl1pPr marL="230188" indent="-230188" algn="l" defTabSz="914400" rtl="0" eaLnBrk="1" latinLnBrk="0" hangingPunct="1">
              <a:lnSpc>
                <a:spcPct val="90000"/>
              </a:lnSpc>
              <a:spcBef>
                <a:spcPts val="1200"/>
              </a:spcBef>
              <a:spcAft>
                <a:spcPts val="0"/>
              </a:spcAft>
              <a:buFont typeface="Arial" panose="020B0604020202020204" pitchFamily="34" charset="0"/>
              <a:buChar char="•"/>
              <a:defRPr sz="2400" b="0" i="0" kern="1600" spc="-50" baseline="0">
                <a:solidFill>
                  <a:schemeClr val="tx1"/>
                </a:solidFill>
                <a:latin typeface="+mn-lt"/>
                <a:ea typeface="+mn-ea"/>
                <a:cs typeface="+mn-cs"/>
              </a:defRPr>
            </a:lvl1pPr>
            <a:lvl2pPr marL="512763" indent="-230188" algn="l" defTabSz="914400" rtl="0" eaLnBrk="1" latinLnBrk="0" hangingPunct="1">
              <a:lnSpc>
                <a:spcPct val="90000"/>
              </a:lnSpc>
              <a:spcBef>
                <a:spcPts val="600"/>
              </a:spcBef>
              <a:spcAft>
                <a:spcPts val="0"/>
              </a:spcAft>
              <a:buFont typeface="Apple Symbols" panose="02000000000000000000" pitchFamily="2" charset="-79"/>
              <a:buChar char="⎼"/>
              <a:tabLst/>
              <a:defRPr lang="en-US" sz="2200" b="0" i="0" kern="1600" spc="-50" baseline="0" dirty="0">
                <a:solidFill>
                  <a:schemeClr val="tx1"/>
                </a:solidFill>
                <a:latin typeface="+mn-lt"/>
                <a:ea typeface="+mn-ea"/>
                <a:cs typeface="+mn-cs"/>
              </a:defRPr>
            </a:lvl2pPr>
            <a:lvl3pPr marL="742950" indent="-225425" algn="l" defTabSz="914400" rtl="0" eaLnBrk="1" latinLnBrk="0" hangingPunct="1">
              <a:lnSpc>
                <a:spcPct val="90000"/>
              </a:lnSpc>
              <a:spcBef>
                <a:spcPts val="600"/>
              </a:spcBef>
              <a:spcAft>
                <a:spcPts val="0"/>
              </a:spcAft>
              <a:buFont typeface="Arial" panose="020B0604020202020204" pitchFamily="34" charset="0"/>
              <a:buChar char="•"/>
              <a:tabLst/>
              <a:defRPr lang="en-US" sz="2000" b="0" i="0" kern="1600" spc="-50" baseline="0" dirty="0">
                <a:solidFill>
                  <a:schemeClr val="tx1"/>
                </a:solidFill>
                <a:latin typeface="+mn-lt"/>
                <a:ea typeface="+mn-ea"/>
                <a:cs typeface="+mn-cs"/>
              </a:defRPr>
            </a:lvl3pPr>
            <a:lvl4pPr marL="974725" indent="-185738" algn="l" defTabSz="914400" rtl="0" eaLnBrk="1" latinLnBrk="0" hangingPunct="1">
              <a:lnSpc>
                <a:spcPct val="90000"/>
              </a:lnSpc>
              <a:spcBef>
                <a:spcPts val="600"/>
              </a:spcBef>
              <a:spcAft>
                <a:spcPts val="0"/>
              </a:spcAft>
              <a:buFont typeface="Apple Symbols" panose="02000000000000000000" pitchFamily="2" charset="-79"/>
              <a:buChar char="⎼"/>
              <a:tabLst/>
              <a:defRPr lang="en-US" sz="1800" b="0" i="0" kern="1600" spc="-50" baseline="0" dirty="0">
                <a:solidFill>
                  <a:schemeClr val="tx1"/>
                </a:solidFill>
                <a:latin typeface="+mn-lt"/>
                <a:ea typeface="+mn-ea"/>
                <a:cs typeface="+mn-cs"/>
              </a:defRPr>
            </a:lvl4pPr>
            <a:lvl5pPr marL="1255713" indent="-174625" algn="l" defTabSz="914400" rtl="0" eaLnBrk="1" latinLnBrk="0" hangingPunct="1">
              <a:lnSpc>
                <a:spcPct val="90000"/>
              </a:lnSpc>
              <a:spcBef>
                <a:spcPts val="600"/>
              </a:spcBef>
              <a:spcAft>
                <a:spcPts val="0"/>
              </a:spcAft>
              <a:buFont typeface="Apple Symbols" panose="02000000000000000000" pitchFamily="2" charset="-79"/>
              <a:buChar char="⎼"/>
              <a:tabLst/>
              <a:defRPr sz="1600" b="0" i="0" kern="1600" spc="-50" baseline="0">
                <a:solidFill>
                  <a:schemeClr val="tx1"/>
                </a:solidFill>
                <a:latin typeface="Trebuchet MS" panose="020B070302020209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600" cap="none" spc="0" normalizeH="0" baseline="0" noProof="0">
                <a:ln>
                  <a:noFill/>
                </a:ln>
                <a:solidFill>
                  <a:srgbClr val="54565B"/>
                </a:solidFill>
                <a:effectLst/>
                <a:uLnTx/>
                <a:uFillTx/>
                <a:latin typeface="Trebuchet MS"/>
                <a:ea typeface="+mn-ea"/>
                <a:cs typeface="+mn-cs"/>
              </a:rPr>
              <a:t>Death was treated as an event.</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600" cap="none" spc="0" normalizeH="0" baseline="30000" noProof="0">
                <a:ln>
                  <a:noFill/>
                </a:ln>
                <a:solidFill>
                  <a:srgbClr val="54565B"/>
                </a:solidFill>
                <a:effectLst/>
                <a:uLnTx/>
                <a:uFillTx/>
                <a:latin typeface="Trebuchet MS"/>
                <a:ea typeface="+mn-ea"/>
                <a:cs typeface="+mn-cs"/>
              </a:rPr>
              <a:t>a</a:t>
            </a:r>
            <a:r>
              <a:rPr kumimoji="0" lang="en-US" sz="800" b="0" i="1" u="none" strike="noStrike" kern="1600" cap="none" spc="0" normalizeH="0" baseline="0" noProof="0">
                <a:ln>
                  <a:noFill/>
                </a:ln>
                <a:solidFill>
                  <a:srgbClr val="54565B"/>
                </a:solidFill>
                <a:effectLst/>
                <a:uLnTx/>
                <a:uFillTx/>
                <a:latin typeface="Trebuchet MS"/>
                <a:ea typeface="+mn-ea"/>
                <a:cs typeface="+mn-cs"/>
              </a:rPr>
              <a:t>P</a:t>
            </a:r>
            <a:r>
              <a:rPr kumimoji="0" lang="en-US" sz="800" b="0" i="0" u="none" strike="noStrike" kern="1600" cap="none" spc="0" normalizeH="0" baseline="0" noProof="0">
                <a:ln>
                  <a:noFill/>
                </a:ln>
                <a:solidFill>
                  <a:srgbClr val="54565B"/>
                </a:solidFill>
                <a:effectLst/>
                <a:uLnTx/>
                <a:uFillTx/>
                <a:latin typeface="Trebuchet MS"/>
                <a:ea typeface="+mn-ea"/>
                <a:cs typeface="+mn-cs"/>
              </a:rPr>
              <a:t>&lt;0.01; </a:t>
            </a:r>
            <a:r>
              <a:rPr kumimoji="0" lang="en-US" sz="800" b="0" i="0" u="none" strike="noStrike" kern="1600" cap="none" spc="0" normalizeH="0" baseline="30000" noProof="0">
                <a:ln>
                  <a:noFill/>
                </a:ln>
                <a:solidFill>
                  <a:srgbClr val="54565B"/>
                </a:solidFill>
                <a:effectLst/>
                <a:uLnTx/>
                <a:uFillTx/>
                <a:latin typeface="Trebuchet MS"/>
                <a:ea typeface="+mn-ea"/>
                <a:cs typeface="+mn-cs"/>
              </a:rPr>
              <a:t>b</a:t>
            </a:r>
            <a:r>
              <a:rPr kumimoji="0" lang="en-US" sz="800" b="0" i="1" u="none" strike="noStrike" kern="1600" cap="none" spc="0" normalizeH="0" baseline="0" noProof="0">
                <a:ln>
                  <a:noFill/>
                </a:ln>
                <a:solidFill>
                  <a:srgbClr val="54565B"/>
                </a:solidFill>
                <a:effectLst/>
                <a:uLnTx/>
                <a:uFillTx/>
                <a:latin typeface="Trebuchet MS"/>
                <a:ea typeface="+mn-ea"/>
                <a:cs typeface="+mn-cs"/>
              </a:rPr>
              <a:t>P</a:t>
            </a:r>
            <a:r>
              <a:rPr kumimoji="0" lang="en-US" sz="800" b="0" i="0" u="none" strike="noStrike" kern="1600" cap="none" spc="0" normalizeH="0" baseline="0" noProof="0">
                <a:ln>
                  <a:noFill/>
                </a:ln>
                <a:solidFill>
                  <a:srgbClr val="54565B"/>
                </a:solidFill>
                <a:effectLst/>
                <a:uLnTx/>
                <a:uFillTx/>
                <a:latin typeface="Trebuchet MS"/>
                <a:ea typeface="+mn-ea"/>
                <a:cs typeface="+mn-cs"/>
              </a:rPr>
              <a:t>&lt;0.05.</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600" cap="none" spc="0" normalizeH="0" baseline="0" noProof="0">
                <a:ln>
                  <a:noFill/>
                </a:ln>
                <a:solidFill>
                  <a:srgbClr val="54565B"/>
                </a:solidFill>
                <a:effectLst/>
                <a:uLnTx/>
                <a:uFillTx/>
                <a:latin typeface="Trebuchet MS"/>
                <a:ea typeface="+mn-ea"/>
                <a:cs typeface="+mn-cs"/>
              </a:rPr>
              <a:t>HR, hazard ratio; HRQoL, health-related quality of life; QoL, quality of life; SG, sacituzumab govitecan; TPC, treatment of physician’s choice.</a:t>
            </a:r>
          </a:p>
        </p:txBody>
      </p:sp>
      <p:sp>
        <p:nvSpPr>
          <p:cNvPr id="9" name="TextBox 8">
            <a:extLst>
              <a:ext uri="{FF2B5EF4-FFF2-40B4-BE49-F238E27FC236}">
                <a16:creationId xmlns:a16="http://schemas.microsoft.com/office/drawing/2014/main" id="{2CA9B2DD-8ADB-40B1-A6B5-933BA5D24B65}"/>
              </a:ext>
            </a:extLst>
          </p:cNvPr>
          <p:cNvSpPr txBox="1"/>
          <p:nvPr/>
        </p:nvSpPr>
        <p:spPr>
          <a:xfrm>
            <a:off x="608936" y="1418995"/>
            <a:ext cx="9267241"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50" normalizeH="0" baseline="0" noProof="0">
                <a:ln>
                  <a:noFill/>
                </a:ln>
                <a:solidFill>
                  <a:srgbClr val="54565B"/>
                </a:solidFill>
                <a:effectLst/>
                <a:uLnTx/>
                <a:uFillTx/>
                <a:latin typeface="Trebuchet MS"/>
                <a:ea typeface="+mn-ea"/>
                <a:cs typeface="+mn-cs"/>
              </a:rPr>
              <a:t>Table 4. </a:t>
            </a:r>
            <a:r>
              <a:rPr kumimoji="0" lang="en-US" sz="1600" b="0" i="0" u="none" strike="noStrike" kern="1200" cap="none" spc="-50" normalizeH="0" baseline="0" noProof="0">
                <a:ln>
                  <a:noFill/>
                </a:ln>
                <a:solidFill>
                  <a:srgbClr val="54565B"/>
                </a:solidFill>
                <a:effectLst/>
                <a:uLnTx/>
                <a:uFillTx/>
                <a:latin typeface="Trebuchet MS"/>
                <a:ea typeface="+mn-ea"/>
                <a:cs typeface="+mn-cs"/>
              </a:rPr>
              <a:t>Time to First Clinically Meaningful Deterioration of HRQoL for the Primary HRQoL Domains</a:t>
            </a:r>
          </a:p>
        </p:txBody>
      </p:sp>
    </p:spTree>
    <p:extLst>
      <p:ext uri="{BB962C8B-B14F-4D97-AF65-F5344CB8AC3E}">
        <p14:creationId xmlns:p14="http://schemas.microsoft.com/office/powerpoint/2010/main" val="3783442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09597" y="1409700"/>
            <a:ext cx="10972800" cy="4497200"/>
          </a:xfrm>
        </p:spPr>
        <p:txBody>
          <a:bodyPr>
            <a:noAutofit/>
          </a:bodyPr>
          <a:lstStyle/>
          <a:p>
            <a:pPr>
              <a:spcBef>
                <a:spcPts val="0"/>
              </a:spcBef>
              <a:spcAft>
                <a:spcPts val="1200"/>
              </a:spcAft>
            </a:pPr>
            <a:r>
              <a:rPr lang="en-US" sz="2000"/>
              <a:t>For the primary HRQoL domains, the SG arm showed statistically significant and/or clinically meaningful greater improvements than for the TPC arm</a:t>
            </a:r>
          </a:p>
          <a:p>
            <a:pPr>
              <a:spcBef>
                <a:spcPts val="0"/>
              </a:spcBef>
              <a:spcAft>
                <a:spcPts val="1200"/>
              </a:spcAft>
            </a:pPr>
            <a:r>
              <a:rPr lang="en-US" sz="2000"/>
              <a:t>Although the SG arm had greater symptomatology than the TPC arm for nausea/vomiting and diarrhea, this did not seem to translate to an adverse impact on functioning or global health status/QoL domains at the cohort level</a:t>
            </a:r>
          </a:p>
          <a:p>
            <a:pPr>
              <a:spcBef>
                <a:spcPts val="0"/>
              </a:spcBef>
              <a:spcAft>
                <a:spcPts val="1200"/>
              </a:spcAft>
            </a:pPr>
            <a:r>
              <a:rPr lang="en-US" sz="2000"/>
              <a:t>SG significantly prolonged time to first deterioration in all HRQoL domains except for global health status/QoL and significantly shortened time to improvement in physical functioning </a:t>
            </a:r>
            <a:br>
              <a:rPr lang="en-US" sz="2000"/>
            </a:br>
            <a:r>
              <a:rPr lang="en-US" sz="2000"/>
              <a:t>and pain</a:t>
            </a:r>
          </a:p>
          <a:p>
            <a:pPr>
              <a:spcBef>
                <a:spcPts val="0"/>
              </a:spcBef>
              <a:spcAft>
                <a:spcPts val="1200"/>
              </a:spcAft>
            </a:pPr>
            <a:r>
              <a:rPr lang="en-US" sz="2000"/>
              <a:t>In patients with refractory or relapsed mTNBC after ≥2 prior lines of therapy (at least one in the metastatic setting), SG not only significantly extended PFS and OS compared to TPC but also maintained or improved HRQoL</a:t>
            </a:r>
          </a:p>
        </p:txBody>
      </p:sp>
      <p:sp>
        <p:nvSpPr>
          <p:cNvPr id="3" name="Title 2"/>
          <p:cNvSpPr>
            <a:spLocks noGrp="1"/>
          </p:cNvSpPr>
          <p:nvPr>
            <p:ph type="title"/>
          </p:nvPr>
        </p:nvSpPr>
        <p:spPr/>
        <p:txBody>
          <a:bodyPr/>
          <a:lstStyle/>
          <a:p>
            <a:r>
              <a:rPr lang="en-US" b="1"/>
              <a:t>Conclusions </a:t>
            </a:r>
          </a:p>
        </p:txBody>
      </p:sp>
      <p:sp>
        <p:nvSpPr>
          <p:cNvPr id="11" name="Slide Number Placeholder 10">
            <a:extLst>
              <a:ext uri="{FF2B5EF4-FFF2-40B4-BE49-F238E27FC236}">
                <a16:creationId xmlns:a16="http://schemas.microsoft.com/office/drawing/2014/main" id="{1D011C07-3FA1-40E9-91E2-EEA9B1E62144}"/>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sp>
        <p:nvSpPr>
          <p:cNvPr id="5" name="Text Placeholder 5">
            <a:extLst>
              <a:ext uri="{FF2B5EF4-FFF2-40B4-BE49-F238E27FC236}">
                <a16:creationId xmlns:a16="http://schemas.microsoft.com/office/drawing/2014/main" id="{E6BF2287-E492-4B2B-8B12-A4EF63A7AE44}"/>
              </a:ext>
            </a:extLst>
          </p:cNvPr>
          <p:cNvSpPr txBox="1">
            <a:spLocks/>
          </p:cNvSpPr>
          <p:nvPr/>
        </p:nvSpPr>
        <p:spPr>
          <a:xfrm>
            <a:off x="609874" y="6453707"/>
            <a:ext cx="10972800" cy="215444"/>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HRQoL, health-related quality of life; mTNBC, metastatic triple-negative breast cancer; OS, overall survival; PFS, progression-free survival; QoL, quality of life; SG, sacituzumab govitecan; TPC, treatment of physician’s choice.</a:t>
            </a:r>
          </a:p>
        </p:txBody>
      </p:sp>
    </p:spTree>
    <p:extLst>
      <p:ext uri="{BB962C8B-B14F-4D97-AF65-F5344CB8AC3E}">
        <p14:creationId xmlns:p14="http://schemas.microsoft.com/office/powerpoint/2010/main" val="2457893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54BB27-91FC-7593-091F-50C1A872F69B}"/>
              </a:ext>
            </a:extLst>
          </p:cNvPr>
          <p:cNvSpPr txBox="1"/>
          <p:nvPr/>
        </p:nvSpPr>
        <p:spPr>
          <a:xfrm>
            <a:off x="2273581" y="1748127"/>
            <a:ext cx="9370664"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Trodelvy</a:t>
            </a:r>
            <a:r>
              <a:rPr kumimoji="0" lang="sv-SE" sz="14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310EF036-2D90-15E8-71F2-CE932C5FE588}"/>
              </a:ext>
            </a:extLst>
          </p:cNvPr>
          <p:cNvSpPr txBox="1"/>
          <p:nvPr/>
        </p:nvSpPr>
        <p:spPr>
          <a:xfrm>
            <a:off x="2273581" y="2280624"/>
            <a:ext cx="8681291" cy="37610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05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endParaRPr kumimoji="0" lang="sv-SE" sz="105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err="1">
                <a:ln>
                  <a:noFill/>
                </a:ln>
                <a:solidFill>
                  <a:prstClr val="black"/>
                </a:solidFill>
                <a:effectLst/>
                <a:uLnTx/>
                <a:uFillTx/>
                <a:latin typeface="Calibri" panose="020F0502020204030204"/>
                <a:ea typeface="+mn-ea"/>
                <a:cs typeface="+mn-cs"/>
              </a:rPr>
              <a:t>Trodelvy</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200 mg pulver till koncentrat till infusionsvätska, lösning. Antineoplastiska medel. Antikropp-</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läkemedelskonjugat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Rx</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Indikationer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Monoterapi vid behandling av vuxna patienter med icke-</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resektabel</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metastaserad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trippelnegativ bröstcancer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mTNBC</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som tidigare har fått två eller flera systemiska behandlingar, varav minst en av dem mot avancerad sjukdom. Monoterapi vid behandling av vuxna patienter med icke-</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resektabel</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metastaserad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hormonreceptor (HR)-positiv, HER2-negativ bröstcancer som har fått endokrinbaserad behandling och minst två ytterligare systemiska behandlingar för avancerad sjukdom.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Kontraindikationer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Överkänslighet mot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eller hjälpämne.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Varningar och försiktighet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Kan orsaka svår eller livshotande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neutropeni</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Det rekommenderas att patienternas blodvärden övervakas under behandlingen. Ska inte administreras om det absoluta antalet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neutrofiler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understiger 1 500/mm3 på dag 1 under någon cykel eller om antalet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neutrofiler</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understiger 1 000/mm3 på dag 8 under någon cykel eller vid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feber. Kan orsaka svår diarré. Ska inte administreras vid diarré av grad 3–4. Kan orsaka svår eller livshotande överkänslighet. Premedicinering rekommenderas och noggrann observation med avseende på infusionsrelaterade reaktioner. Primärprofylax med granulocytkolonistimulerande faktor (G-CSF) bör övervägas med start i den första behandlingscykeln hos patienter med ökad risk för febril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neutropeni</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Överväg profylax i efterföljande behandlingscykler om det är kliniskt indicerat. Hantering av biverkningar kan innebära tillfälligt avbrott, dosminskning eller avbruten behandling av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sacituzumabgovitekan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För att förebygga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cytostatikainducerat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illamående och kräkningar rekommenderas förebyggande behandling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med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antiemetika</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Patienten måste övervakas under varje infusion och i minst 30 minuter efter varje infusion. Patienter med känd reducerad UGT1A1-aktivitet ska övervakas noga med avseende på biverkningar. Gravida kvinnor och fertila kvinnor ska informeras om den potentiella risken för foster.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Innehåller natrium, ska beaktas i relation till patientens totala natriumintag.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Innehavare av marknadsföringstillståndet</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Gilead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Sciences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Ireland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UC</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prstClr val="black"/>
                </a:solidFill>
                <a:effectLst/>
                <a:uLnTx/>
                <a:uFillTx/>
                <a:latin typeface="Calibri" panose="020F0502020204030204"/>
                <a:ea typeface="+mn-ea"/>
                <a:cs typeface="+mn-cs"/>
              </a:rPr>
              <a:t>För information</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Kontakta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Gilead</a:t>
            </a: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 Sciences Sweden AB, + 46 (0) 8 5057 1849. För fullständig information om dosering, varningar och försiktighet, interaktioner och biverkningar samt aktuell information om förpackningar och priser se </a:t>
            </a:r>
            <a:r>
              <a:rPr kumimoji="0" lang="sv-SE" sz="1050" b="0" i="0" u="none" strike="noStrike" kern="1200" cap="none" spc="0" normalizeH="0" baseline="0" noProof="0" dirty="0" err="1">
                <a:ln>
                  <a:noFill/>
                </a:ln>
                <a:solidFill>
                  <a:prstClr val="black"/>
                </a:solidFill>
                <a:effectLst/>
                <a:uLnTx/>
                <a:uFillTx/>
                <a:latin typeface="Calibri" panose="020F0502020204030204"/>
                <a:ea typeface="+mn-ea"/>
                <a:cs typeface="+mn-cs"/>
              </a:rPr>
              <a:t>www.fass.se</a:t>
            </a:r>
            <a:endPar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a:ea typeface="+mn-ea"/>
                <a:cs typeface="+mn-cs"/>
              </a:rPr>
              <a:t>Baserad på produktresumé: 06/2025</a:t>
            </a:r>
          </a:p>
        </p:txBody>
      </p:sp>
      <p:sp>
        <p:nvSpPr>
          <p:cNvPr id="3" name="TextBox 2">
            <a:extLst>
              <a:ext uri="{FF2B5EF4-FFF2-40B4-BE49-F238E27FC236}">
                <a16:creationId xmlns:a16="http://schemas.microsoft.com/office/drawing/2014/main" id="{13C73636-8E41-F9A0-63D5-7D65DBFEB427}"/>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SE-TRO-0218 Date of preparation Sept 2025</a:t>
            </a:r>
          </a:p>
        </p:txBody>
      </p:sp>
    </p:spTree>
    <p:extLst>
      <p:ext uri="{BB962C8B-B14F-4D97-AF65-F5344CB8AC3E}">
        <p14:creationId xmlns:p14="http://schemas.microsoft.com/office/powerpoint/2010/main" val="3307603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B0F7620-0E7C-AB48-9117-2E580F93F8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3279" y="637899"/>
            <a:ext cx="1793826" cy="496752"/>
          </a:xfrm>
          <a:prstGeom prst="rect">
            <a:avLst/>
          </a:prstGeom>
        </p:spPr>
      </p:pic>
      <p:sp>
        <p:nvSpPr>
          <p:cNvPr id="8" name="Content Placeholder 8">
            <a:extLst>
              <a:ext uri="{FF2B5EF4-FFF2-40B4-BE49-F238E27FC236}">
                <a16:creationId xmlns:a16="http://schemas.microsoft.com/office/drawing/2014/main" id="{4FB89B94-AA4D-1148-9F21-ABDD0212E560}"/>
              </a:ext>
            </a:extLst>
          </p:cNvPr>
          <p:cNvSpPr txBox="1">
            <a:spLocks/>
          </p:cNvSpPr>
          <p:nvPr/>
        </p:nvSpPr>
        <p:spPr>
          <a:xfrm>
            <a:off x="6506646" y="593384"/>
            <a:ext cx="5272270" cy="5671233"/>
          </a:xfrm>
          <a:prstGeom prst="rect">
            <a:avLst/>
          </a:prstGeom>
        </p:spPr>
        <p:txBody>
          <a:bodyPr vert="horz" wrap="square" lIns="91440" tIns="45720" rIns="91440" bIns="45720" rtlCol="0" anchor="ctr">
            <a:spAutoFit/>
          </a:bodyPr>
          <a:lstStyle>
            <a:lvl1pPr marL="0" indent="0" algn="l" defTabSz="914400" rtl="0" eaLnBrk="1" latinLnBrk="0" hangingPunct="1">
              <a:lnSpc>
                <a:spcPct val="80000"/>
              </a:lnSpc>
              <a:spcBef>
                <a:spcPts val="1200"/>
              </a:spcBef>
              <a:spcAft>
                <a:spcPts val="0"/>
              </a:spcAft>
              <a:buFont typeface="Arial" panose="020B0604020202020204" pitchFamily="34" charset="0"/>
              <a:buNone/>
              <a:defRPr sz="4000" b="0" i="0" kern="1600" spc="-50" baseline="0">
                <a:solidFill>
                  <a:schemeClr val="tx1"/>
                </a:solidFill>
                <a:latin typeface="+mj-lt"/>
                <a:ea typeface="+mn-ea"/>
                <a:cs typeface="Rockwell Nova Light" panose="02060303020205020403" pitchFamily="18" charset="0"/>
              </a:defRPr>
            </a:lvl1pPr>
            <a:lvl2pPr marL="512763" indent="-230188" algn="l" defTabSz="914400" rtl="0" eaLnBrk="1" latinLnBrk="0" hangingPunct="1">
              <a:lnSpc>
                <a:spcPct val="90000"/>
              </a:lnSpc>
              <a:spcBef>
                <a:spcPts val="600"/>
              </a:spcBef>
              <a:spcAft>
                <a:spcPts val="0"/>
              </a:spcAft>
              <a:buFont typeface="Apple Symbols" panose="02000000000000000000" pitchFamily="2" charset="-79"/>
              <a:buChar char="⎼"/>
              <a:tabLst/>
              <a:defRPr lang="en-US" sz="2200" b="0" i="0" kern="1600" spc="-50" baseline="0" dirty="0">
                <a:solidFill>
                  <a:schemeClr val="tx1"/>
                </a:solidFill>
                <a:latin typeface="+mn-lt"/>
                <a:ea typeface="+mn-ea"/>
                <a:cs typeface="+mn-cs"/>
              </a:defRPr>
            </a:lvl2pPr>
            <a:lvl3pPr marL="742950" indent="-225425" algn="l" defTabSz="914400" rtl="0" eaLnBrk="1" latinLnBrk="0" hangingPunct="1">
              <a:lnSpc>
                <a:spcPct val="90000"/>
              </a:lnSpc>
              <a:spcBef>
                <a:spcPts val="600"/>
              </a:spcBef>
              <a:spcAft>
                <a:spcPts val="0"/>
              </a:spcAft>
              <a:buFont typeface="Arial" panose="020B0604020202020204" pitchFamily="34" charset="0"/>
              <a:buChar char="•"/>
              <a:tabLst/>
              <a:defRPr lang="en-US" sz="2000" b="0" i="0" kern="1600" spc="-50" baseline="0" dirty="0">
                <a:solidFill>
                  <a:schemeClr val="tx1"/>
                </a:solidFill>
                <a:latin typeface="+mn-lt"/>
                <a:ea typeface="+mn-ea"/>
                <a:cs typeface="+mn-cs"/>
              </a:defRPr>
            </a:lvl3pPr>
            <a:lvl4pPr marL="974725" indent="-185738" algn="l" defTabSz="914400" rtl="0" eaLnBrk="1" latinLnBrk="0" hangingPunct="1">
              <a:lnSpc>
                <a:spcPct val="90000"/>
              </a:lnSpc>
              <a:spcBef>
                <a:spcPts val="600"/>
              </a:spcBef>
              <a:spcAft>
                <a:spcPts val="0"/>
              </a:spcAft>
              <a:buFont typeface="Apple Symbols" panose="02000000000000000000" pitchFamily="2" charset="-79"/>
              <a:buChar char="⎼"/>
              <a:tabLst/>
              <a:defRPr lang="en-US" sz="1800" b="0" i="0" kern="1600" spc="-50" baseline="0" dirty="0">
                <a:solidFill>
                  <a:schemeClr val="tx1"/>
                </a:solidFill>
                <a:latin typeface="+mn-lt"/>
                <a:ea typeface="+mn-ea"/>
                <a:cs typeface="+mn-cs"/>
              </a:defRPr>
            </a:lvl4pPr>
            <a:lvl5pPr marL="1255713" indent="-174625" algn="l" defTabSz="914400" rtl="0" eaLnBrk="1" latinLnBrk="0" hangingPunct="1">
              <a:lnSpc>
                <a:spcPct val="90000"/>
              </a:lnSpc>
              <a:spcBef>
                <a:spcPts val="600"/>
              </a:spcBef>
              <a:spcAft>
                <a:spcPts val="0"/>
              </a:spcAft>
              <a:buFont typeface="Apple Symbols" panose="02000000000000000000" pitchFamily="2" charset="-79"/>
              <a:buChar char="⎼"/>
              <a:tabLst/>
              <a:defRPr sz="1600" b="0" i="0" kern="1600" spc="-50" baseline="0">
                <a:solidFill>
                  <a:schemeClr val="tx1"/>
                </a:solidFill>
                <a:latin typeface="Trebuchet MS" panose="020B070302020209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10000"/>
              </a:lnSpc>
              <a:spcBef>
                <a:spcPts val="0"/>
              </a:spcBef>
              <a:spcAft>
                <a:spcPts val="1200"/>
              </a:spcAft>
              <a:buClrTx/>
              <a:buSzTx/>
              <a:buFont typeface="Arial" panose="020B0604020202020204" pitchFamily="34" charset="0"/>
              <a:buNone/>
              <a:tabLst/>
              <a:defRPr/>
            </a:pPr>
            <a:r>
              <a:rPr kumimoji="0" lang="en-US" sz="2400" b="1" i="0" u="none" strike="noStrike" kern="1600" cap="none" spc="-50" normalizeH="0" baseline="0" noProof="0" dirty="0">
                <a:ln>
                  <a:noFill/>
                </a:ln>
                <a:solidFill>
                  <a:srgbClr val="54565B"/>
                </a:solidFill>
                <a:effectLst/>
                <a:uLnTx/>
                <a:uFillTx/>
                <a:latin typeface="Trebuchet MS"/>
                <a:ea typeface="+mn-ea"/>
              </a:rPr>
              <a:t>Health-Related Quality of Life (</a:t>
            </a:r>
            <a:r>
              <a:rPr kumimoji="0" lang="en-US" sz="2400" b="1" i="0" u="none" strike="noStrike" kern="1600" cap="none" spc="-50" normalizeH="0" baseline="0" noProof="0" dirty="0" err="1">
                <a:ln>
                  <a:noFill/>
                </a:ln>
                <a:solidFill>
                  <a:srgbClr val="54565B"/>
                </a:solidFill>
                <a:effectLst/>
                <a:uLnTx/>
                <a:uFillTx/>
                <a:latin typeface="Trebuchet MS"/>
                <a:ea typeface="+mn-ea"/>
              </a:rPr>
              <a:t>HRQoL</a:t>
            </a:r>
            <a:r>
              <a:rPr kumimoji="0" lang="en-US" sz="2400" b="1" i="0" u="none" strike="noStrike" kern="1600" cap="none" spc="-50" normalizeH="0" baseline="0" noProof="0" dirty="0">
                <a:ln>
                  <a:noFill/>
                </a:ln>
                <a:solidFill>
                  <a:srgbClr val="54565B"/>
                </a:solidFill>
                <a:effectLst/>
                <a:uLnTx/>
                <a:uFillTx/>
                <a:latin typeface="Trebuchet MS"/>
                <a:ea typeface="+mn-ea"/>
              </a:rPr>
              <a:t>) in the ASCENT Study of Sacituzumab </a:t>
            </a:r>
            <a:r>
              <a:rPr kumimoji="0" lang="en-US" sz="2400" b="1" i="0" u="none" strike="noStrike" kern="1600" cap="none" spc="-50" normalizeH="0" baseline="0" noProof="0" dirty="0" err="1">
                <a:ln>
                  <a:noFill/>
                </a:ln>
                <a:solidFill>
                  <a:srgbClr val="54565B"/>
                </a:solidFill>
                <a:effectLst/>
                <a:uLnTx/>
                <a:uFillTx/>
                <a:latin typeface="Trebuchet MS"/>
                <a:ea typeface="+mn-ea"/>
              </a:rPr>
              <a:t>Govitecan</a:t>
            </a:r>
            <a:r>
              <a:rPr kumimoji="0" lang="en-US" sz="2400" b="1" i="0" u="none" strike="noStrike" kern="1600" cap="none" spc="-50" normalizeH="0" baseline="0" noProof="0" dirty="0">
                <a:ln>
                  <a:noFill/>
                </a:ln>
                <a:solidFill>
                  <a:srgbClr val="54565B"/>
                </a:solidFill>
                <a:effectLst/>
                <a:uLnTx/>
                <a:uFillTx/>
                <a:latin typeface="Trebuchet MS"/>
                <a:ea typeface="+mn-ea"/>
              </a:rPr>
              <a:t> (SG) in Metastatic Triple-Negative Breast Cancer (</a:t>
            </a:r>
            <a:r>
              <a:rPr kumimoji="0" lang="en-US" sz="2400" b="1" i="0" u="none" strike="noStrike" kern="1600" cap="none" spc="-50" normalizeH="0" baseline="0" noProof="0" dirty="0" err="1">
                <a:ln>
                  <a:noFill/>
                </a:ln>
                <a:solidFill>
                  <a:srgbClr val="54565B"/>
                </a:solidFill>
                <a:effectLst/>
                <a:uLnTx/>
                <a:uFillTx/>
                <a:latin typeface="Trebuchet MS"/>
                <a:ea typeface="+mn-ea"/>
              </a:rPr>
              <a:t>mTNBC</a:t>
            </a:r>
            <a:r>
              <a:rPr kumimoji="0" lang="en-US" sz="2400" b="1" i="0" u="none" strike="noStrike" kern="1600" cap="none" spc="-50" normalizeH="0" baseline="0" noProof="0" dirty="0">
                <a:ln>
                  <a:noFill/>
                </a:ln>
                <a:solidFill>
                  <a:srgbClr val="54565B"/>
                </a:solidFill>
                <a:effectLst/>
                <a:uLnTx/>
                <a:uFillTx/>
                <a:latin typeface="Trebuchet MS"/>
                <a:ea typeface="+mn-ea"/>
              </a:rPr>
              <a:t>)</a:t>
            </a:r>
          </a:p>
          <a:p>
            <a:pPr marL="0" marR="0" lvl="0" indent="0" algn="l" defTabSz="914400" rtl="0" eaLnBrk="1" fontAlgn="auto" latinLnBrk="0" hangingPunct="1">
              <a:lnSpc>
                <a:spcPct val="110000"/>
              </a:lnSpc>
              <a:spcBef>
                <a:spcPts val="0"/>
              </a:spcBef>
              <a:spcAft>
                <a:spcPts val="1200"/>
              </a:spcAft>
              <a:buClrTx/>
              <a:buSzTx/>
              <a:buFont typeface="Arial" panose="020B0604020202020204" pitchFamily="34" charset="0"/>
              <a:buNone/>
              <a:tabLst/>
              <a:defRPr/>
            </a:pP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S. Loibl,</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D. Loirat,</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2</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S. Tolaney,</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3</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K. Punie,</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4</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M. Oliveira,</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5</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H. Rugo,</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6</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a:t>
            </a:r>
            <a:b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b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A. Bardia,</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7</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S. Hurvitz,</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8</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A. Brufsky,</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9</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K. Kalinsky,</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10</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J. Cortés,</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11</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J. O’Shaughnessy,</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12</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V. Dieras,</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13</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L. Carey,</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14</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L. Gianni,</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15</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M. Gharaibeh,</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16</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L. Moore,</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16</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L. Shi,</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17</a:t>
            </a:r>
            <a:r>
              <a:rPr kumimoji="0" lang="en-US" sz="14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M. Piccart</a:t>
            </a:r>
            <a:r>
              <a:rPr kumimoji="0" lang="en-US" sz="14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18</a:t>
            </a:r>
          </a:p>
          <a:p>
            <a:pPr marL="0" marR="0" lvl="0" indent="0" algn="l" defTabSz="914400" rtl="0" eaLnBrk="1" fontAlgn="auto" latinLnBrk="0" hangingPunct="1">
              <a:lnSpc>
                <a:spcPct val="110000"/>
              </a:lnSpc>
              <a:spcBef>
                <a:spcPts val="0"/>
              </a:spcBef>
              <a:spcAft>
                <a:spcPts val="1200"/>
              </a:spcAft>
              <a:buClrTx/>
              <a:buSzTx/>
              <a:buFont typeface="Arial" panose="020B0604020202020204" pitchFamily="34" charset="0"/>
              <a:buNone/>
              <a:tabLst/>
              <a:defRPr/>
            </a:pP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Department of Medicine and Research,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Hämatologisch-Onkologische</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Gemeinschaftspraxis</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am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Bethanien-Krankenhaus</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Frankfurt, Germany;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2</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Medical Oncology Department and D3i,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Institut</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Curie, Paris, France;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3</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Medical Oncology, Dana-Farber Cancer Institute, Boston, MA, USA;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4</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Department of General Medical Oncology and Multidisciplinary Breast Centre, Leuven Cancer Institute, Leuven Cancer Institute, University Hospitals Leuven, Leuven, Belgium;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5</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Medical Oncology Department and Breast Cancer Group,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Vall</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d’Hebron</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University Hospital and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Vall</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d’Hebron</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Institute of Oncology (VHIO), Barcelona, Spain;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6</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Department of Medicine, University of California San Francisco Helen Diller Family Comprehensive Cancer Center, San Francisco, CA, USA;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7</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Department of Hematology and Oncology, Massachusetts General Hospital Cancer Center, Harvard Medical School, Boston, MA, USA;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8</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Department of Medicine, Division of Hematology/Medical Oncology, David Geffen School of Medicine, University of California, Los Angeles, Jonsson Comprehensive Cancer Center, Los Angeles, CA, USA;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9</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Division of Hematology/Oncology, Magee-</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Womens</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Hospital and the Hillman Cancer Center, University of Pittsburgh Medical Center, Pittsburgh, PA, USA;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10</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Department of Medicine, Columbia University Irving Medical Center, New York, NY, USA;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11</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Medical Oncology Department, International Breast Cancer Center,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Quiron</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Group, Barcelona, Spain;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12</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Medical Oncology, Texas Oncology - Baylor Charles A. Sammons Cancer Center, Dallas, TX, USA;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13</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Department of Medical Oncology, Centre Eugène Marquis, Rennes, France;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14</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Medicine - Hematology/Oncology Division, University of North Carolina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Lineberger</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Comprehensive Cancer Center, Chapel Hill, NC, USA;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15</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Medical Oncology, Gianni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Bonadonna</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Foundation, Milano, Italy;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16</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Department of Global Value and Access, Gilead Sciences, Inc., Morris Plains, NJ, USA;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17</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Evidence Synthesis, Modeling &amp; Communication (EMC), Evidera PPD, Waltham, MA, USA; </a:t>
            </a:r>
            <a:r>
              <a:rPr kumimoji="0" lang="en-US" sz="800" b="0" i="0" u="none" strike="noStrike" kern="1600" cap="none" spc="-50" normalizeH="0" baseline="3000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18</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Medical Oncology Department,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Institut</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Jules Bordet and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l’Université</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Libre de </a:t>
            </a:r>
            <a:r>
              <a:rPr kumimoji="0" lang="en-US" sz="800" b="0" i="0" u="none" strike="noStrike" kern="1600" cap="none" spc="-50" normalizeH="0" baseline="0" noProof="0" dirty="0" err="1">
                <a:ln>
                  <a:noFill/>
                </a:ln>
                <a:solidFill>
                  <a:srgbClr val="54565B"/>
                </a:solidFill>
                <a:effectLst/>
                <a:uLnTx/>
                <a:uFillTx/>
                <a:latin typeface="Trebuchet MS"/>
                <a:ea typeface="Calibri" panose="020F0502020204030204" pitchFamily="34" charset="0"/>
                <a:cs typeface="Times New Roman" panose="02020603050405020304" pitchFamily="18" charset="0"/>
              </a:rPr>
              <a:t>Bruxelles</a:t>
            </a:r>
            <a:r>
              <a:rPr kumimoji="0" lang="en-US" sz="800" b="0" i="0" u="none" strike="noStrike" kern="1600" cap="none" spc="-50" normalizeH="0" baseline="0" noProof="0" dirty="0">
                <a:ln>
                  <a:noFill/>
                </a:ln>
                <a:solidFill>
                  <a:srgbClr val="54565B"/>
                </a:solidFill>
                <a:effectLst/>
                <a:uLnTx/>
                <a:uFillTx/>
                <a:latin typeface="Trebuchet MS"/>
                <a:ea typeface="Calibri" panose="020F0502020204030204" pitchFamily="34" charset="0"/>
                <a:cs typeface="Times New Roman" panose="02020603050405020304" pitchFamily="18" charset="0"/>
              </a:rPr>
              <a:t>, Brussels, Belgium</a:t>
            </a:r>
          </a:p>
        </p:txBody>
      </p:sp>
      <p:sp>
        <p:nvSpPr>
          <p:cNvPr id="2" name="Slide Number Placeholder 1">
            <a:extLst>
              <a:ext uri="{FF2B5EF4-FFF2-40B4-BE49-F238E27FC236}">
                <a16:creationId xmlns:a16="http://schemas.microsoft.com/office/drawing/2014/main" id="{DF6F01A2-71BD-46BE-AF61-AC4EDBB0B629}"/>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sp>
        <p:nvSpPr>
          <p:cNvPr id="3" name="Slide Number Placeholder 5">
            <a:extLst>
              <a:ext uri="{FF2B5EF4-FFF2-40B4-BE49-F238E27FC236}">
                <a16:creationId xmlns:a16="http://schemas.microsoft.com/office/drawing/2014/main" id="{987E677B-E7B5-FB00-841A-9E945C8E70CB}"/>
              </a:ext>
            </a:extLst>
          </p:cNvPr>
          <p:cNvSpPr txBox="1">
            <a:spLocks/>
          </p:cNvSpPr>
          <p:nvPr/>
        </p:nvSpPr>
        <p:spPr>
          <a:xfrm>
            <a:off x="7576453" y="6588745"/>
            <a:ext cx="3132656"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dirty="0">
                <a:solidFill>
                  <a:srgbClr val="787A7E"/>
                </a:solidFill>
                <a:latin typeface="Trebuchet MS" panose="020B0703020202090204" pitchFamily="34" charset="0"/>
              </a:rPr>
              <a:t>External Use and Distribution </a:t>
            </a:r>
          </a:p>
          <a:p>
            <a:pPr algn="ctr"/>
            <a:r>
              <a:rPr lang="en-US" b="0" i="0" dirty="0">
                <a:solidFill>
                  <a:srgbClr val="787A7E"/>
                </a:solidFill>
                <a:effectLst/>
                <a:latin typeface="Trebuchet MS" panose="020B0603020202020204" pitchFamily="34" charset="0"/>
              </a:rPr>
              <a:t>SE-TRO-0218 Date of preparation Sept 2025</a:t>
            </a:r>
            <a:endParaRPr lang="en-US" b="0" i="0" dirty="0">
              <a:solidFill>
                <a:srgbClr val="787A7E"/>
              </a:solidFill>
              <a:latin typeface="Trebuchet MS" panose="020B0603020202020204" pitchFamily="34" charset="0"/>
            </a:endParaRPr>
          </a:p>
        </p:txBody>
      </p:sp>
    </p:spTree>
    <p:extLst>
      <p:ext uri="{BB962C8B-B14F-4D97-AF65-F5344CB8AC3E}">
        <p14:creationId xmlns:p14="http://schemas.microsoft.com/office/powerpoint/2010/main" val="1090913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5DB0607-EB83-E242-B745-9EEF46DD7922}"/>
              </a:ext>
            </a:extLst>
          </p:cNvPr>
          <p:cNvSpPr/>
          <p:nvPr/>
        </p:nvSpPr>
        <p:spPr>
          <a:xfrm>
            <a:off x="609597" y="1418254"/>
            <a:ext cx="10898191" cy="4708981"/>
          </a:xfrm>
          <a:prstGeom prst="rect">
            <a:avLst/>
          </a:prstGeom>
          <a:noFill/>
        </p:spPr>
        <p:txBody>
          <a:bodyPr wrap="square" lIns="91440" tIns="45720" rIns="91440" bIns="45720" anchor="t">
            <a:spAutoFit/>
          </a:bodyPr>
          <a:lstStyle/>
          <a:p>
            <a:pPr marL="233045" marR="0" lvl="0" indent="-233045"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50" normalizeH="0" baseline="0" noProof="0">
                <a:ln>
                  <a:noFill/>
                </a:ln>
                <a:solidFill>
                  <a:srgbClr val="54565B"/>
                </a:solidFill>
                <a:effectLst/>
                <a:uLnTx/>
                <a:uFillTx/>
                <a:latin typeface="Trebuchet MS"/>
                <a:ea typeface="Calibri" panose="020F0502020204030204" pitchFamily="34" charset="0"/>
                <a:cs typeface="Times New Roman" panose="02020603050405020304" pitchFamily="18" charset="0"/>
              </a:rPr>
              <a:t>Sacituzumab govitecan (SG) is an antibody-drug conjugate composed of an anti-Trop-2 antibody coupled to SN-38 via a proprietary hydrolyzable linker</a:t>
            </a:r>
            <a:endParaRPr kumimoji="0" lang="en-US" sz="1800" b="0" i="0" u="none" strike="noStrike" kern="1200" cap="none" spc="0" normalizeH="0" baseline="0" noProof="0">
              <a:ln>
                <a:noFill/>
              </a:ln>
              <a:solidFill>
                <a:srgbClr val="54565B"/>
              </a:solidFill>
              <a:effectLst/>
              <a:uLnTx/>
              <a:uFillTx/>
              <a:latin typeface="Arial"/>
              <a:ea typeface="+mn-ea"/>
              <a:cs typeface="+mn-cs"/>
            </a:endParaRPr>
          </a:p>
          <a:p>
            <a:pPr marL="233045" marR="0" lvl="0" indent="-233045"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50" normalizeH="0" baseline="0" noProof="0">
                <a:ln>
                  <a:noFill/>
                </a:ln>
                <a:solidFill>
                  <a:srgbClr val="54565B"/>
                </a:solidFill>
                <a:effectLst/>
                <a:uLnTx/>
                <a:uFillTx/>
                <a:latin typeface="Trebuchet MS"/>
                <a:ea typeface="Calibri" panose="020F0502020204030204" pitchFamily="34" charset="0"/>
                <a:cs typeface="Times New Roman" panose="02020603050405020304" pitchFamily="18" charset="0"/>
              </a:rPr>
              <a:t>In the phase 3 ASCENT trial, SG was compared with single-agent chemotherapy treatment of physician’s choice (TPC) in patients with refractory or relapsed metastatic triple-negative breast cancer (mTNBC)</a:t>
            </a:r>
            <a:r>
              <a:rPr kumimoji="0" lang="en-US" sz="2000" b="0" i="0" u="none" strike="noStrike" kern="1200" cap="none" spc="-50" normalizeH="0" baseline="30000" noProof="0">
                <a:ln>
                  <a:noFill/>
                </a:ln>
                <a:solidFill>
                  <a:srgbClr val="54565B"/>
                </a:solidFill>
                <a:effectLst/>
                <a:uLnTx/>
                <a:uFillTx/>
                <a:latin typeface="Trebuchet MS"/>
                <a:ea typeface="Calibri" panose="020F0502020204030204" pitchFamily="34" charset="0"/>
                <a:cs typeface="Times New Roman" panose="02020603050405020304" pitchFamily="18" charset="0"/>
              </a:rPr>
              <a:t>1</a:t>
            </a:r>
          </a:p>
          <a:p>
            <a:pPr marL="233045" marR="0" lvl="0" indent="-233045"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50" normalizeH="0" baseline="0" noProof="0">
                <a:ln>
                  <a:noFill/>
                </a:ln>
                <a:solidFill>
                  <a:srgbClr val="54565B"/>
                </a:solidFill>
                <a:effectLst/>
                <a:uLnTx/>
                <a:uFillTx/>
                <a:latin typeface="Trebuchet MS"/>
                <a:ea typeface="Calibri" panose="020F0502020204030204" pitchFamily="34" charset="0"/>
                <a:cs typeface="Times New Roman"/>
              </a:rPr>
              <a:t>In the intent-to-treat (ITT) analysis, SG significantly prolonged progression-free survival (PFS; median 4.8 vs 1.7 months; hazard ratio [HR]=0.43; 95% confidence interval [CI], 0.35-0.54; </a:t>
            </a:r>
            <a:r>
              <a:rPr kumimoji="0" lang="en-US" sz="2000" b="0" i="1" u="none" strike="noStrike" kern="1200" cap="none" spc="-50" normalizeH="0" baseline="0" noProof="0">
                <a:ln>
                  <a:noFill/>
                </a:ln>
                <a:solidFill>
                  <a:srgbClr val="54565B"/>
                </a:solidFill>
                <a:effectLst/>
                <a:uLnTx/>
                <a:uFillTx/>
                <a:latin typeface="Trebuchet MS"/>
                <a:ea typeface="Calibri" panose="020F0502020204030204" pitchFamily="34" charset="0"/>
                <a:cs typeface="Times New Roman"/>
              </a:rPr>
              <a:t>P</a:t>
            </a:r>
            <a:r>
              <a:rPr kumimoji="0" lang="en-US" sz="2000" b="0" i="0" u="none" strike="noStrike" kern="1200" cap="none" spc="-50" normalizeH="0" baseline="0" noProof="0">
                <a:ln>
                  <a:noFill/>
                </a:ln>
                <a:solidFill>
                  <a:srgbClr val="54565B"/>
                </a:solidFill>
                <a:effectLst/>
                <a:uLnTx/>
                <a:uFillTx/>
                <a:latin typeface="Trebuchet MS"/>
                <a:ea typeface="Calibri" panose="020F0502020204030204" pitchFamily="34" charset="0"/>
                <a:cs typeface="Times New Roman"/>
              </a:rPr>
              <a:t>&lt;0.0001) and overall survival (OS; median 11.8 vs 6.9 months; HR=0.51; 95% CI, 0.41-0.62; </a:t>
            </a:r>
            <a:r>
              <a:rPr kumimoji="0" lang="en-US" sz="2000" b="0" i="1" u="none" strike="noStrike" kern="1200" cap="none" spc="-50" normalizeH="0" baseline="0" noProof="0">
                <a:ln>
                  <a:noFill/>
                </a:ln>
                <a:solidFill>
                  <a:srgbClr val="54565B"/>
                </a:solidFill>
                <a:effectLst/>
                <a:uLnTx/>
                <a:uFillTx/>
                <a:latin typeface="Trebuchet MS"/>
                <a:ea typeface="Calibri" panose="020F0502020204030204" pitchFamily="34" charset="0"/>
                <a:cs typeface="Times New Roman"/>
              </a:rPr>
              <a:t>P</a:t>
            </a:r>
            <a:r>
              <a:rPr kumimoji="0" lang="en-US" sz="2000" b="0" i="0" u="none" strike="noStrike" kern="1200" cap="none" spc="-50" normalizeH="0" baseline="0" noProof="0">
                <a:ln>
                  <a:noFill/>
                </a:ln>
                <a:solidFill>
                  <a:srgbClr val="54565B"/>
                </a:solidFill>
                <a:effectLst/>
                <a:uLnTx/>
                <a:uFillTx/>
                <a:latin typeface="Trebuchet MS"/>
                <a:ea typeface="Calibri" panose="020F0502020204030204" pitchFamily="34" charset="0"/>
                <a:cs typeface="Times New Roman"/>
              </a:rPr>
              <a:t>&lt;0.0001) vs TPC</a:t>
            </a:r>
          </a:p>
          <a:p>
            <a:pPr marL="233045" marR="0" lvl="0" indent="-233045"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50" normalizeH="0" baseline="0" noProof="0">
                <a:ln>
                  <a:noFill/>
                </a:ln>
                <a:solidFill>
                  <a:srgbClr val="54565B"/>
                </a:solidFill>
                <a:effectLst/>
                <a:uLnTx/>
                <a:uFillTx/>
                <a:latin typeface="Trebuchet MS"/>
                <a:ea typeface="Calibri" panose="020F0502020204030204" pitchFamily="34" charset="0"/>
                <a:cs typeface="Times New Roman" panose="02020603050405020304" pitchFamily="18" charset="0"/>
              </a:rPr>
              <a:t>In this analysis, we assessed the impact of SG on health-related quality of life (HRQoL) in the ASCENT trial</a:t>
            </a:r>
          </a:p>
          <a:p>
            <a:pPr marL="233045" marR="0" lvl="0" indent="-233045"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000" b="0" i="0" u="none" strike="noStrike" kern="1200" cap="none" spc="-50" normalizeH="0" baseline="0" noProof="0">
                <a:ln>
                  <a:noFill/>
                </a:ln>
                <a:solidFill>
                  <a:srgbClr val="54565B"/>
                </a:solidFill>
                <a:effectLst/>
                <a:uLnTx/>
                <a:uFillTx/>
                <a:latin typeface="Trebuchet MS"/>
                <a:ea typeface="Calibri" panose="020F0502020204030204" pitchFamily="34" charset="0"/>
                <a:cs typeface="Times New Roman" panose="02020603050405020304" pitchFamily="18" charset="0"/>
              </a:rPr>
              <a:t>The main objective was to determine whether HRQoL was similar in patients receiving SG compared to those receiving TPC over the course of treatment</a:t>
            </a:r>
            <a:endParaRPr kumimoji="0" lang="en-US" sz="2000" b="0" i="0" u="none" strike="noStrike" kern="1200" cap="none" spc="-50" normalizeH="0" baseline="30000" noProof="0">
              <a:ln>
                <a:noFill/>
              </a:ln>
              <a:solidFill>
                <a:srgbClr val="54565B"/>
              </a:solidFill>
              <a:effectLst/>
              <a:uLnTx/>
              <a:uFillTx/>
              <a:latin typeface="Trebuchet MS"/>
              <a:ea typeface="Calibri" panose="020F0502020204030204" pitchFamily="34" charset="0"/>
              <a:cs typeface="Times New Roman" panose="02020603050405020304" pitchFamily="18" charset="0"/>
            </a:endParaRPr>
          </a:p>
        </p:txBody>
      </p:sp>
      <p:sp>
        <p:nvSpPr>
          <p:cNvPr id="3" name="Title 2"/>
          <p:cNvSpPr>
            <a:spLocks noGrp="1"/>
          </p:cNvSpPr>
          <p:nvPr>
            <p:ph type="title"/>
          </p:nvPr>
        </p:nvSpPr>
        <p:spPr/>
        <p:txBody>
          <a:bodyPr/>
          <a:lstStyle/>
          <a:p>
            <a:r>
              <a:rPr lang="en-US" b="1"/>
              <a:t>Background</a:t>
            </a:r>
          </a:p>
        </p:txBody>
      </p:sp>
      <p:sp>
        <p:nvSpPr>
          <p:cNvPr id="5" name="Text Placeholder 5">
            <a:extLst>
              <a:ext uri="{FF2B5EF4-FFF2-40B4-BE49-F238E27FC236}">
                <a16:creationId xmlns:a16="http://schemas.microsoft.com/office/drawing/2014/main" id="{AE196A0A-5D9D-4442-AF9A-634754CCF223}"/>
              </a:ext>
            </a:extLst>
          </p:cNvPr>
          <p:cNvSpPr txBox="1">
            <a:spLocks/>
          </p:cNvSpPr>
          <p:nvPr/>
        </p:nvSpPr>
        <p:spPr>
          <a:xfrm>
            <a:off x="609874" y="6292125"/>
            <a:ext cx="10972800" cy="377026"/>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dirty="0" err="1">
                <a:ln>
                  <a:noFill/>
                </a:ln>
                <a:solidFill>
                  <a:srgbClr val="54565B"/>
                </a:solidFill>
                <a:effectLst/>
                <a:uLnTx/>
                <a:uFillTx/>
                <a:latin typeface="Trebuchet MS"/>
                <a:ea typeface="Helvetica" charset="0"/>
                <a:cs typeface="Arial" panose="020B0604020202020204" pitchFamily="34" charset="0"/>
              </a:rPr>
              <a:t>HRQoL</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health-related quality of life; Trop-2, trophoblast cell surface antigen 2.</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1. </a:t>
            </a:r>
            <a:r>
              <a:rPr kumimoji="0" lang="en-US" sz="800" b="0" i="0" u="none" strike="noStrike" kern="1200" cap="none" spc="0" normalizeH="0" baseline="0" noProof="0" dirty="0" err="1">
                <a:ln>
                  <a:noFill/>
                </a:ln>
                <a:solidFill>
                  <a:srgbClr val="54565B"/>
                </a:solidFill>
                <a:effectLst/>
                <a:uLnTx/>
                <a:uFillTx/>
                <a:latin typeface="Trebuchet MS"/>
                <a:ea typeface="Helvetica" charset="0"/>
                <a:cs typeface="Arial" panose="020B0604020202020204" pitchFamily="34" charset="0"/>
              </a:rPr>
              <a:t>Bardia</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A, et al. </a:t>
            </a:r>
            <a:r>
              <a:rPr kumimoji="0" lang="en-US" sz="800" b="0" i="1"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N Engl J Med.</a:t>
            </a:r>
            <a:r>
              <a:rPr kumimoji="0" lang="en-US" sz="800" b="0" i="0" u="none" strike="noStrike" kern="1200" cap="none" spc="0" normalizeH="0" baseline="0" noProof="0" dirty="0">
                <a:ln>
                  <a:noFill/>
                </a:ln>
                <a:solidFill>
                  <a:srgbClr val="54565B"/>
                </a:solidFill>
                <a:effectLst/>
                <a:uLnTx/>
                <a:uFillTx/>
                <a:latin typeface="Trebuchet MS"/>
                <a:ea typeface="Helvetica" charset="0"/>
                <a:cs typeface="Arial" panose="020B0604020202020204" pitchFamily="34" charset="0"/>
              </a:rPr>
              <a:t> 2021;384:1529-1541.</a:t>
            </a:r>
          </a:p>
        </p:txBody>
      </p:sp>
      <p:sp>
        <p:nvSpPr>
          <p:cNvPr id="2" name="Slide Number Placeholder 1">
            <a:extLst>
              <a:ext uri="{FF2B5EF4-FFF2-40B4-BE49-F238E27FC236}">
                <a16:creationId xmlns:a16="http://schemas.microsoft.com/office/drawing/2014/main" id="{4219601E-162D-4C45-A828-DA5677018D8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spTree>
    <p:extLst>
      <p:ext uri="{BB962C8B-B14F-4D97-AF65-F5344CB8AC3E}">
        <p14:creationId xmlns:p14="http://schemas.microsoft.com/office/powerpoint/2010/main" val="3807435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09598" y="1409700"/>
            <a:ext cx="10894997" cy="4497200"/>
          </a:xfrm>
        </p:spPr>
        <p:txBody>
          <a:bodyPr>
            <a:noAutofit/>
          </a:bodyPr>
          <a:lstStyle/>
          <a:p>
            <a:pPr>
              <a:spcBef>
                <a:spcPts val="0"/>
              </a:spcBef>
              <a:spcAft>
                <a:spcPts val="1200"/>
              </a:spcAft>
            </a:pPr>
            <a:r>
              <a:rPr lang="en-US" sz="1600"/>
              <a:t>In ASCENT (NCT02574455), patients with refractory or relapsed mTNBC after ≥2 prior lines of therapy (at least one in the metastatic setting) and with an Eastern Cooperative Oncology Group (ECOG) performance status of 0 or 1 were randomized 1:1 to open-label treatment with SG or TPC (capecitabine, eribulin, vinorelbine, or gemcitabine)</a:t>
            </a:r>
          </a:p>
          <a:p>
            <a:pPr lvl="1">
              <a:spcBef>
                <a:spcPts val="0"/>
              </a:spcBef>
              <a:spcAft>
                <a:spcPts val="1200"/>
              </a:spcAft>
            </a:pPr>
            <a:r>
              <a:rPr lang="en-US" sz="1400"/>
              <a:t>SG was administered on days 1 and 8 of a 21-day treatment cycle</a:t>
            </a:r>
          </a:p>
          <a:p>
            <a:pPr lvl="1">
              <a:spcBef>
                <a:spcPts val="0"/>
              </a:spcBef>
              <a:spcAft>
                <a:spcPts val="1200"/>
              </a:spcAft>
            </a:pPr>
            <a:r>
              <a:rPr lang="en-US" sz="1400"/>
              <a:t>Treatment schedules for TPC varied between treatments</a:t>
            </a:r>
          </a:p>
          <a:p>
            <a:pPr lvl="1">
              <a:spcBef>
                <a:spcPts val="0"/>
              </a:spcBef>
              <a:spcAft>
                <a:spcPts val="1200"/>
              </a:spcAft>
            </a:pPr>
            <a:r>
              <a:rPr lang="en-US" sz="1400"/>
              <a:t>SG treatment and TPC continued until disease progression or unacceptable adverse events</a:t>
            </a:r>
          </a:p>
          <a:p>
            <a:pPr>
              <a:spcBef>
                <a:spcPts val="0"/>
              </a:spcBef>
              <a:spcAft>
                <a:spcPts val="1200"/>
              </a:spcAft>
            </a:pPr>
            <a:r>
              <a:rPr lang="en-US" sz="1600"/>
              <a:t>HRQoL was assessed at baseline (≤28 days before cycle 1 day 1), on day 1 of each cycle, and at the final study visit </a:t>
            </a:r>
            <a:br>
              <a:rPr lang="en-US" sz="1600"/>
            </a:br>
            <a:r>
              <a:rPr lang="en-US" sz="1600"/>
              <a:t>(4 weeks after the last dose of study drug or at premature study termination) and using the European Organisation for Research and Treatment of Cancer Quality of Life Core 30 Questionnaire (EORTC QLQ-C30)</a:t>
            </a:r>
          </a:p>
          <a:p>
            <a:pPr lvl="1">
              <a:spcBef>
                <a:spcPts val="0"/>
              </a:spcBef>
              <a:spcAft>
                <a:spcPts val="1200"/>
              </a:spcAft>
            </a:pPr>
            <a:r>
              <a:rPr lang="en-US" sz="1400"/>
              <a:t>Global health status/QoL, physical functioning, role functioning, pain, and fatigue were selected a priori as the primary HRQoL domains in this analysis because they are clinically relevant to the target population and have been used as the primary HRQoL domains in other published studies</a:t>
            </a:r>
            <a:r>
              <a:rPr lang="en-US" sz="1400" baseline="30000"/>
              <a:t>1-3</a:t>
            </a:r>
          </a:p>
          <a:p>
            <a:pPr lvl="1">
              <a:spcBef>
                <a:spcPts val="0"/>
              </a:spcBef>
              <a:spcAft>
                <a:spcPts val="1200"/>
              </a:spcAft>
            </a:pPr>
            <a:r>
              <a:rPr lang="en-US" sz="1400"/>
              <a:t>The remaining EORTC QLQ-C30 domains were assessed as secondary HRQoL domains</a:t>
            </a:r>
          </a:p>
          <a:p>
            <a:pPr lvl="1">
              <a:spcBef>
                <a:spcPts val="0"/>
              </a:spcBef>
              <a:spcAft>
                <a:spcPts val="1200"/>
              </a:spcAft>
            </a:pPr>
            <a:r>
              <a:rPr lang="en-US" sz="1400"/>
              <a:t>An increased score for the global health status/QoL and functioning domains reflects improvement, whereas an increased score for the symptom domains indicates worsening</a:t>
            </a:r>
          </a:p>
        </p:txBody>
      </p:sp>
      <p:sp>
        <p:nvSpPr>
          <p:cNvPr id="3" name="Title 2"/>
          <p:cNvSpPr>
            <a:spLocks noGrp="1"/>
          </p:cNvSpPr>
          <p:nvPr>
            <p:ph type="title"/>
          </p:nvPr>
        </p:nvSpPr>
        <p:spPr>
          <a:xfrm>
            <a:off x="609599" y="136731"/>
            <a:ext cx="10924675" cy="1093408"/>
          </a:xfrm>
        </p:spPr>
        <p:txBody>
          <a:bodyPr/>
          <a:lstStyle/>
          <a:p>
            <a:r>
              <a:rPr lang="en-US" b="1"/>
              <a:t>Methods</a:t>
            </a:r>
          </a:p>
        </p:txBody>
      </p:sp>
      <p:sp>
        <p:nvSpPr>
          <p:cNvPr id="5" name="Text Placeholder 5">
            <a:extLst>
              <a:ext uri="{FF2B5EF4-FFF2-40B4-BE49-F238E27FC236}">
                <a16:creationId xmlns:a16="http://schemas.microsoft.com/office/drawing/2014/main" id="{AE196A0A-5D9D-4442-AF9A-634754CCF223}"/>
              </a:ext>
            </a:extLst>
          </p:cNvPr>
          <p:cNvSpPr txBox="1">
            <a:spLocks/>
          </p:cNvSpPr>
          <p:nvPr/>
        </p:nvSpPr>
        <p:spPr>
          <a:xfrm>
            <a:off x="610074" y="6291571"/>
            <a:ext cx="10897714" cy="377026"/>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HRQoL, health-related quality of life; mTNBC, metastatic triple-negative breast cancer; QoL, quality of life; SG, sacituzumab govitecan; TPC, treatment of physician’s choice.</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1. Brandberg Y, et al. </a:t>
            </a:r>
            <a:r>
              <a:rPr kumimoji="0" lang="en-US" sz="800" b="0" i="1"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Breast</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 </a:t>
            </a:r>
            <a:r>
              <a:rPr kumimoji="0" lang="en-US" sz="800" b="0" i="1"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Cancer Res Treat</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 2020;181:87-96. 2. Bordeleau L, et al. </a:t>
            </a:r>
            <a:r>
              <a:rPr kumimoji="0" lang="en-US" sz="800" b="0" i="1"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J Clin Oncol</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 2003;21:1944-1951. 3. Ganz PA, et al. </a:t>
            </a:r>
            <a:r>
              <a:rPr kumimoji="0" lang="en-US" sz="800" b="0" i="1"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J Natl Cancer Inst</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 2002;94:39-49.</a:t>
            </a:r>
          </a:p>
        </p:txBody>
      </p:sp>
      <p:sp>
        <p:nvSpPr>
          <p:cNvPr id="12" name="Slide Number Placeholder 11">
            <a:extLst>
              <a:ext uri="{FF2B5EF4-FFF2-40B4-BE49-F238E27FC236}">
                <a16:creationId xmlns:a16="http://schemas.microsoft.com/office/drawing/2014/main" id="{C26BF606-6962-446A-B581-630B7CD40F35}"/>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spTree>
    <p:extLst>
      <p:ext uri="{BB962C8B-B14F-4D97-AF65-F5344CB8AC3E}">
        <p14:creationId xmlns:p14="http://schemas.microsoft.com/office/powerpoint/2010/main" val="268337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09598" y="1409700"/>
            <a:ext cx="10894997" cy="4497200"/>
          </a:xfrm>
        </p:spPr>
        <p:txBody>
          <a:bodyPr>
            <a:noAutofit/>
          </a:bodyPr>
          <a:lstStyle/>
          <a:p>
            <a:pPr>
              <a:spcBef>
                <a:spcPts val="0"/>
              </a:spcBef>
              <a:spcAft>
                <a:spcPts val="1200"/>
              </a:spcAft>
            </a:pPr>
            <a:r>
              <a:rPr lang="en-US" sz="1600"/>
              <a:t>The analyses were based on the HRQoL-evaluable population: all patients in the ITT population who had an evaluable assessment of the EORTC QLQ-C30 at baseline and at least one post-baseline assessment (an evaluable assessment was defined as at least one of the 15 EORTC QLQ-C30 domains being completed)</a:t>
            </a:r>
          </a:p>
          <a:p>
            <a:pPr>
              <a:spcBef>
                <a:spcPts val="0"/>
              </a:spcBef>
              <a:spcAft>
                <a:spcPts val="1200"/>
              </a:spcAft>
            </a:pPr>
            <a:r>
              <a:rPr lang="en-US" sz="1600"/>
              <a:t>Linear mixed-effect models for repeated measures (MMRM) were used to assess between-group differences in data collected up to cycle 6 (when n was ≥25 in both treatment arms), adjusting for baseline scores, treatment, visit, and the stratification factors</a:t>
            </a:r>
          </a:p>
          <a:p>
            <a:pPr>
              <a:spcBef>
                <a:spcPts val="0"/>
              </a:spcBef>
              <a:spcAft>
                <a:spcPts val="1200"/>
              </a:spcAft>
            </a:pPr>
            <a:r>
              <a:rPr lang="en-US" sz="1600"/>
              <a:t>Least-square (LS) mean changes from baseline in HRQoL scores were estimated for SG and TPC and were compared between treatment arms</a:t>
            </a:r>
          </a:p>
          <a:p>
            <a:pPr>
              <a:spcBef>
                <a:spcPts val="0"/>
              </a:spcBef>
              <a:spcAft>
                <a:spcPts val="1200"/>
              </a:spcAft>
            </a:pPr>
            <a:r>
              <a:rPr lang="en-US" sz="1600"/>
              <a:t>To assess noninferiority and superiority of SG vs TPC, minimal important difference (MID) values based on previously published thresholds were applied</a:t>
            </a:r>
            <a:r>
              <a:rPr lang="en-US" sz="1600" baseline="30000"/>
              <a:t>1</a:t>
            </a:r>
          </a:p>
          <a:p>
            <a:pPr>
              <a:spcBef>
                <a:spcPts val="0"/>
              </a:spcBef>
              <a:spcAft>
                <a:spcPts val="1200"/>
              </a:spcAft>
            </a:pPr>
            <a:r>
              <a:rPr lang="en-US" sz="1600"/>
              <a:t>Time to first clinically meaningful improvement or deterioration of HRQoL (improvement or worsening above a </a:t>
            </a:r>
            <a:br>
              <a:rPr lang="en-US" sz="1600"/>
            </a:br>
            <a:r>
              <a:rPr lang="en-US" sz="1600"/>
              <a:t>prespecified threshold of 10 points</a:t>
            </a:r>
            <a:r>
              <a:rPr lang="en-US" sz="1600" baseline="30000"/>
              <a:t>2</a:t>
            </a:r>
            <a:r>
              <a:rPr lang="en-US" sz="1600"/>
              <a:t>) was analyzed by the Kaplan-Meier product limit method</a:t>
            </a:r>
          </a:p>
          <a:p>
            <a:pPr>
              <a:spcBef>
                <a:spcPts val="0"/>
              </a:spcBef>
              <a:spcAft>
                <a:spcPts val="1200"/>
              </a:spcAft>
            </a:pPr>
            <a:r>
              <a:rPr lang="en-US" sz="1600"/>
              <a:t>Cox proportional hazards regression models were used to estimate HRs for first clinically meaningful improvement or deterioration of HRQoL for SG vs TPC. The models were adjusted for baseline score and were stratified by number of prior treatments for advanced disease (2 or 3 vs &gt;3), geographic region (North America vs rest of the world), and known brain metastases at study entry (yes vs no)</a:t>
            </a:r>
          </a:p>
        </p:txBody>
      </p:sp>
      <p:sp>
        <p:nvSpPr>
          <p:cNvPr id="3" name="Title 2"/>
          <p:cNvSpPr>
            <a:spLocks noGrp="1"/>
          </p:cNvSpPr>
          <p:nvPr>
            <p:ph type="title"/>
          </p:nvPr>
        </p:nvSpPr>
        <p:spPr>
          <a:xfrm>
            <a:off x="609599" y="136731"/>
            <a:ext cx="10924675" cy="1093408"/>
          </a:xfrm>
        </p:spPr>
        <p:txBody>
          <a:bodyPr/>
          <a:lstStyle/>
          <a:p>
            <a:r>
              <a:rPr lang="en-US" b="1"/>
              <a:t>Methods (cont’d)</a:t>
            </a:r>
          </a:p>
        </p:txBody>
      </p:sp>
      <p:sp>
        <p:nvSpPr>
          <p:cNvPr id="5" name="Text Placeholder 5">
            <a:extLst>
              <a:ext uri="{FF2B5EF4-FFF2-40B4-BE49-F238E27FC236}">
                <a16:creationId xmlns:a16="http://schemas.microsoft.com/office/drawing/2014/main" id="{AE196A0A-5D9D-4442-AF9A-634754CCF223}"/>
              </a:ext>
            </a:extLst>
          </p:cNvPr>
          <p:cNvSpPr txBox="1">
            <a:spLocks/>
          </p:cNvSpPr>
          <p:nvPr/>
        </p:nvSpPr>
        <p:spPr>
          <a:xfrm>
            <a:off x="609874" y="6169014"/>
            <a:ext cx="10972800" cy="500137"/>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EORTC QLQ-C30, European Organisation for Research and Treatment of Cancer Quality of Life Core 30 Questionnaire; HR, hazard ratio; HRQoL, health-related quality of life; ITT, intent-to-treat; SG, sacituzumab govitecan; </a:t>
            </a:r>
            <a:br>
              <a:rPr kumimoji="0" lang="en-US" sz="800" b="0" i="0" u="none" strike="noStrike" kern="1200" cap="none" spc="0" normalizeH="0" baseline="0" noProof="0">
                <a:ln>
                  <a:noFill/>
                </a:ln>
                <a:solidFill>
                  <a:srgbClr val="54565B"/>
                </a:solidFill>
                <a:effectLst/>
                <a:uLnTx/>
                <a:uFillTx/>
                <a:latin typeface="Trebuchet MS"/>
                <a:ea typeface="+mn-ea"/>
                <a:cs typeface="+mn-cs"/>
              </a:rPr>
            </a:br>
            <a:r>
              <a:rPr kumimoji="0" lang="en-US" sz="800" b="0" i="0" u="none" strike="noStrike" kern="1200" cap="none" spc="0" normalizeH="0" baseline="0" noProof="0">
                <a:ln>
                  <a:noFill/>
                </a:ln>
                <a:solidFill>
                  <a:srgbClr val="54565B"/>
                </a:solidFill>
                <a:effectLst/>
                <a:uLnTx/>
                <a:uFillTx/>
                <a:latin typeface="Trebuchet MS"/>
                <a:ea typeface="+mn-ea"/>
                <a:cs typeface="+mn-cs"/>
              </a:rPr>
              <a:t>TPC, treatment of physician’s choice.</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1. Cocks K, et al. </a:t>
            </a:r>
            <a:r>
              <a:rPr kumimoji="0" lang="en-US" sz="800" b="0" i="1"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J Clin Oncol</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 2011;29:89-96. 2. Osoba D, et al. </a:t>
            </a:r>
            <a:r>
              <a:rPr kumimoji="0" lang="en-US" sz="800" b="0" i="1"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J Clin Oncol</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 1998;16:139-144.</a:t>
            </a:r>
          </a:p>
        </p:txBody>
      </p:sp>
      <p:sp>
        <p:nvSpPr>
          <p:cNvPr id="9" name="Slide Number Placeholder 8">
            <a:extLst>
              <a:ext uri="{FF2B5EF4-FFF2-40B4-BE49-F238E27FC236}">
                <a16:creationId xmlns:a16="http://schemas.microsoft.com/office/drawing/2014/main" id="{18EF5CC6-CEBA-470B-B955-692AFD2CE64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spTree>
    <p:extLst>
      <p:ext uri="{BB962C8B-B14F-4D97-AF65-F5344CB8AC3E}">
        <p14:creationId xmlns:p14="http://schemas.microsoft.com/office/powerpoint/2010/main" val="2955293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endParaRPr lang="en-US" sz="2000">
              <a:solidFill>
                <a:srgbClr val="54565B"/>
              </a:solidFill>
              <a:latin typeface="+mj-lt"/>
            </a:endParaRPr>
          </a:p>
          <a:p>
            <a:endParaRPr lang="en-US" sz="2000">
              <a:solidFill>
                <a:srgbClr val="54565B"/>
              </a:solidFill>
            </a:endParaRPr>
          </a:p>
          <a:p>
            <a:endParaRPr lang="en-US" sz="2000">
              <a:solidFill>
                <a:srgbClr val="54565B"/>
              </a:solidFill>
              <a:latin typeface="+mj-lt"/>
            </a:endParaRPr>
          </a:p>
          <a:p>
            <a:endParaRPr lang="en-US" sz="2000">
              <a:solidFill>
                <a:srgbClr val="54565B"/>
              </a:solidFill>
            </a:endParaRPr>
          </a:p>
          <a:p>
            <a:endParaRPr lang="en-US" sz="2000">
              <a:solidFill>
                <a:srgbClr val="54565B"/>
              </a:solidFill>
              <a:latin typeface="+mj-lt"/>
            </a:endParaRPr>
          </a:p>
          <a:p>
            <a:endParaRPr lang="en-US" sz="2000">
              <a:solidFill>
                <a:srgbClr val="54565B"/>
              </a:solidFill>
            </a:endParaRPr>
          </a:p>
          <a:p>
            <a:endParaRPr lang="en-US" sz="2000">
              <a:solidFill>
                <a:srgbClr val="54565B"/>
              </a:solidFill>
              <a:latin typeface="+mj-lt"/>
            </a:endParaRPr>
          </a:p>
          <a:p>
            <a:endParaRPr lang="en-US" sz="2000">
              <a:solidFill>
                <a:srgbClr val="54565B"/>
              </a:solidFill>
            </a:endParaRPr>
          </a:p>
          <a:p>
            <a:endParaRPr lang="en-US" sz="2000">
              <a:solidFill>
                <a:srgbClr val="54565B"/>
              </a:solidFill>
              <a:latin typeface="+mj-lt"/>
            </a:endParaRPr>
          </a:p>
          <a:p>
            <a:pPr>
              <a:spcBef>
                <a:spcPts val="0"/>
              </a:spcBef>
            </a:pPr>
            <a:r>
              <a:rPr lang="en-US" sz="1800">
                <a:solidFill>
                  <a:srgbClr val="54565B"/>
                </a:solidFill>
                <a:latin typeface="+mj-lt"/>
              </a:rPr>
              <a:t>The HRQoL-evaluable population comprised 236 patients randomized to SG and 183 randomized to TPC (</a:t>
            </a:r>
            <a:r>
              <a:rPr lang="en-US" sz="1800" b="1">
                <a:solidFill>
                  <a:srgbClr val="54565B"/>
                </a:solidFill>
                <a:latin typeface="+mj-lt"/>
              </a:rPr>
              <a:t>Figure 1</a:t>
            </a:r>
            <a:r>
              <a:rPr lang="en-US" sz="1800">
                <a:solidFill>
                  <a:srgbClr val="54565B"/>
                </a:solidFill>
                <a:latin typeface="+mj-lt"/>
              </a:rPr>
              <a:t>)</a:t>
            </a:r>
          </a:p>
        </p:txBody>
      </p:sp>
      <p:sp>
        <p:nvSpPr>
          <p:cNvPr id="3" name="Title 2"/>
          <p:cNvSpPr>
            <a:spLocks noGrp="1"/>
          </p:cNvSpPr>
          <p:nvPr>
            <p:ph type="title"/>
          </p:nvPr>
        </p:nvSpPr>
        <p:spPr/>
        <p:txBody>
          <a:bodyPr/>
          <a:lstStyle/>
          <a:p>
            <a:r>
              <a:rPr lang="en-US" b="1"/>
              <a:t>Disposition</a:t>
            </a:r>
          </a:p>
        </p:txBody>
      </p:sp>
      <p:sp>
        <p:nvSpPr>
          <p:cNvPr id="5" name="Slide Number Placeholder 4">
            <a:extLst>
              <a:ext uri="{FF2B5EF4-FFF2-40B4-BE49-F238E27FC236}">
                <a16:creationId xmlns:a16="http://schemas.microsoft.com/office/drawing/2014/main" id="{D30E87DC-234E-46BE-881C-8AACA7B65C67}"/>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grpSp>
        <p:nvGrpSpPr>
          <p:cNvPr id="4" name="Group 3"/>
          <p:cNvGrpSpPr/>
          <p:nvPr/>
        </p:nvGrpSpPr>
        <p:grpSpPr>
          <a:xfrm>
            <a:off x="3521547" y="1878216"/>
            <a:ext cx="5148907" cy="3606674"/>
            <a:chOff x="3533962" y="2085051"/>
            <a:chExt cx="5148907" cy="3606674"/>
          </a:xfrm>
        </p:grpSpPr>
        <p:sp>
          <p:nvSpPr>
            <p:cNvPr id="7" name="TextBox 6">
              <a:extLst>
                <a:ext uri="{FF2B5EF4-FFF2-40B4-BE49-F238E27FC236}">
                  <a16:creationId xmlns:a16="http://schemas.microsoft.com/office/drawing/2014/main" id="{059AB87F-057A-49B7-8474-ACC081122C23}"/>
                </a:ext>
              </a:extLst>
            </p:cNvPr>
            <p:cNvSpPr txBox="1"/>
            <p:nvPr/>
          </p:nvSpPr>
          <p:spPr>
            <a:xfrm>
              <a:off x="3533964" y="2936392"/>
              <a:ext cx="2162175" cy="430887"/>
            </a:xfrm>
            <a:prstGeom prst="rect">
              <a:avLst/>
            </a:prstGeom>
            <a:solidFill>
              <a:srgbClr val="55A2A8"/>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FFFFFF"/>
                  </a:solidFill>
                  <a:effectLst/>
                  <a:uLnTx/>
                  <a:uFillTx/>
                  <a:latin typeface="Trebuchet MS"/>
                  <a:ea typeface="+mn-ea"/>
                  <a:cs typeface="Times New Roman" panose="02020603050405020304" pitchFamily="18" charset="0"/>
                </a:rPr>
                <a:t>Randomized to SG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FFFFFF"/>
                  </a:solidFill>
                  <a:effectLst/>
                  <a:uLnTx/>
                  <a:uFillTx/>
                  <a:latin typeface="Trebuchet MS"/>
                  <a:ea typeface="+mn-ea"/>
                  <a:cs typeface="Times New Roman" panose="02020603050405020304" pitchFamily="18" charset="0"/>
                </a:rPr>
                <a:t>N=267 (50.5%)</a:t>
              </a:r>
            </a:p>
          </p:txBody>
        </p:sp>
        <p:cxnSp>
          <p:nvCxnSpPr>
            <p:cNvPr id="8" name="Straight Connector 7">
              <a:extLst>
                <a:ext uri="{FF2B5EF4-FFF2-40B4-BE49-F238E27FC236}">
                  <a16:creationId xmlns:a16="http://schemas.microsoft.com/office/drawing/2014/main" id="{85F8DE9C-6253-4280-A7CB-A20393AD3B7F}"/>
                </a:ext>
              </a:extLst>
            </p:cNvPr>
            <p:cNvCxnSpPr>
              <a:cxnSpLocks/>
              <a:stCxn id="7" idx="2"/>
              <a:endCxn id="10" idx="0"/>
            </p:cNvCxnSpPr>
            <p:nvPr/>
          </p:nvCxnSpPr>
          <p:spPr>
            <a:xfrm flipH="1">
              <a:off x="4615050" y="3367279"/>
              <a:ext cx="2" cy="1893559"/>
            </a:xfrm>
            <a:prstGeom prst="line">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E92A706D-29D0-40E4-9727-12BE9782D2B9}"/>
                </a:ext>
              </a:extLst>
            </p:cNvPr>
            <p:cNvSpPr txBox="1"/>
            <p:nvPr/>
          </p:nvSpPr>
          <p:spPr>
            <a:xfrm>
              <a:off x="4901724" y="3506821"/>
              <a:ext cx="2303342" cy="769441"/>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HRQoL-nonevaluable Population (N=31; 11.6%)</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 N=12 no baseline visit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 N=22 no post-baseline visit</a:t>
              </a:r>
            </a:p>
          </p:txBody>
        </p:sp>
        <p:sp>
          <p:nvSpPr>
            <p:cNvPr id="10" name="TextBox 9">
              <a:extLst>
                <a:ext uri="{FF2B5EF4-FFF2-40B4-BE49-F238E27FC236}">
                  <a16:creationId xmlns:a16="http://schemas.microsoft.com/office/drawing/2014/main" id="{A3568301-9EF3-4E4E-98DF-224B3DB421AC}"/>
                </a:ext>
              </a:extLst>
            </p:cNvPr>
            <p:cNvSpPr txBox="1"/>
            <p:nvPr/>
          </p:nvSpPr>
          <p:spPr>
            <a:xfrm>
              <a:off x="3533962" y="5260838"/>
              <a:ext cx="2162175" cy="430887"/>
            </a:xfrm>
            <a:prstGeom prst="rect">
              <a:avLst/>
            </a:prstGeom>
            <a:noFill/>
            <a:ln w="2540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HRQoL-evaluable population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N=236 (88.4%)</a:t>
              </a:r>
            </a:p>
          </p:txBody>
        </p:sp>
        <p:sp>
          <p:nvSpPr>
            <p:cNvPr id="11" name="TextBox 10">
              <a:extLst>
                <a:ext uri="{FF2B5EF4-FFF2-40B4-BE49-F238E27FC236}">
                  <a16:creationId xmlns:a16="http://schemas.microsoft.com/office/drawing/2014/main" id="{3E9602CA-C627-4EF6-86B0-883AE61A0315}"/>
                </a:ext>
              </a:extLst>
            </p:cNvPr>
            <p:cNvSpPr txBox="1"/>
            <p:nvPr/>
          </p:nvSpPr>
          <p:spPr>
            <a:xfrm>
              <a:off x="3745507" y="2085051"/>
              <a:ext cx="4705346" cy="430887"/>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Intent-to-treat population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N=529</a:t>
              </a:r>
            </a:p>
          </p:txBody>
        </p:sp>
        <p:cxnSp>
          <p:nvCxnSpPr>
            <p:cNvPr id="12" name="Straight Connector 11">
              <a:extLst>
                <a:ext uri="{FF2B5EF4-FFF2-40B4-BE49-F238E27FC236}">
                  <a16:creationId xmlns:a16="http://schemas.microsoft.com/office/drawing/2014/main" id="{1D85E5C5-9BC5-499A-9BB0-719FF295A653}"/>
                </a:ext>
              </a:extLst>
            </p:cNvPr>
            <p:cNvCxnSpPr>
              <a:cxnSpLocks/>
              <a:endCxn id="7" idx="0"/>
            </p:cNvCxnSpPr>
            <p:nvPr/>
          </p:nvCxnSpPr>
          <p:spPr>
            <a:xfrm>
              <a:off x="4615052" y="2660422"/>
              <a:ext cx="0" cy="275970"/>
            </a:xfrm>
            <a:prstGeom prst="line">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8E442E72-991E-4B92-8FBC-E3BC674E1B4F}"/>
                </a:ext>
              </a:extLst>
            </p:cNvPr>
            <p:cNvSpPr txBox="1"/>
            <p:nvPr/>
          </p:nvSpPr>
          <p:spPr>
            <a:xfrm>
              <a:off x="6520694" y="2936392"/>
              <a:ext cx="2162175" cy="430887"/>
            </a:xfrm>
            <a:prstGeom prst="rect">
              <a:avLst/>
            </a:prstGeom>
            <a:solidFill>
              <a:srgbClr val="96999F"/>
            </a:solid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FFFFFF"/>
                  </a:solidFill>
                  <a:effectLst/>
                  <a:uLnTx/>
                  <a:uFillTx/>
                  <a:latin typeface="Trebuchet MS"/>
                  <a:ea typeface="+mn-ea"/>
                  <a:cs typeface="Times New Roman" panose="02020603050405020304" pitchFamily="18" charset="0"/>
                </a:rPr>
                <a:t>Randomized to TPC</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FFFFFF"/>
                  </a:solidFill>
                  <a:effectLst/>
                  <a:uLnTx/>
                  <a:uFillTx/>
                  <a:latin typeface="Trebuchet MS"/>
                  <a:ea typeface="+mn-ea"/>
                  <a:cs typeface="Times New Roman" panose="02020603050405020304" pitchFamily="18" charset="0"/>
                </a:rPr>
                <a:t>N=262 (49.5%)</a:t>
              </a:r>
            </a:p>
          </p:txBody>
        </p:sp>
        <p:cxnSp>
          <p:nvCxnSpPr>
            <p:cNvPr id="14" name="Straight Connector 13">
              <a:extLst>
                <a:ext uri="{FF2B5EF4-FFF2-40B4-BE49-F238E27FC236}">
                  <a16:creationId xmlns:a16="http://schemas.microsoft.com/office/drawing/2014/main" id="{0CBFBF1B-9E15-4163-9D25-DD12D0CDDE69}"/>
                </a:ext>
              </a:extLst>
            </p:cNvPr>
            <p:cNvCxnSpPr>
              <a:cxnSpLocks/>
              <a:endCxn id="13" idx="0"/>
            </p:cNvCxnSpPr>
            <p:nvPr/>
          </p:nvCxnSpPr>
          <p:spPr>
            <a:xfrm>
              <a:off x="7601782" y="2656250"/>
              <a:ext cx="0" cy="280142"/>
            </a:xfrm>
            <a:prstGeom prst="line">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4A9B966-AAD0-4903-9464-DFA23A1B08C0}"/>
                </a:ext>
              </a:extLst>
            </p:cNvPr>
            <p:cNvCxnSpPr>
              <a:cxnSpLocks/>
              <a:stCxn id="11" idx="2"/>
            </p:cNvCxnSpPr>
            <p:nvPr/>
          </p:nvCxnSpPr>
          <p:spPr>
            <a:xfrm flipH="1">
              <a:off x="6094693" y="2515938"/>
              <a:ext cx="3487" cy="152796"/>
            </a:xfrm>
            <a:prstGeom prst="line">
              <a:avLst/>
            </a:prstGeom>
            <a:ln w="952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6BF3D3C-BC92-4D06-BAE5-910D8588D8BC}"/>
                </a:ext>
              </a:extLst>
            </p:cNvPr>
            <p:cNvCxnSpPr>
              <a:cxnSpLocks/>
            </p:cNvCxnSpPr>
            <p:nvPr/>
          </p:nvCxnSpPr>
          <p:spPr>
            <a:xfrm>
              <a:off x="4606625" y="2668734"/>
              <a:ext cx="2976135"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04ED9E8-ED32-4BB3-982F-88AAF034F5B9}"/>
                </a:ext>
              </a:extLst>
            </p:cNvPr>
            <p:cNvCxnSpPr>
              <a:cxnSpLocks/>
              <a:endCxn id="9" idx="1"/>
            </p:cNvCxnSpPr>
            <p:nvPr/>
          </p:nvCxnSpPr>
          <p:spPr>
            <a:xfrm>
              <a:off x="4615050" y="3891542"/>
              <a:ext cx="286674" cy="0"/>
            </a:xfrm>
            <a:prstGeom prst="line">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54EB8AE-B44F-4E4F-9BA3-CF6AB47B56CE}"/>
                </a:ext>
              </a:extLst>
            </p:cNvPr>
            <p:cNvCxnSpPr>
              <a:cxnSpLocks/>
              <a:stCxn id="13" idx="2"/>
              <a:endCxn id="20" idx="0"/>
            </p:cNvCxnSpPr>
            <p:nvPr/>
          </p:nvCxnSpPr>
          <p:spPr>
            <a:xfrm>
              <a:off x="7601782" y="3367279"/>
              <a:ext cx="0" cy="1893559"/>
            </a:xfrm>
            <a:prstGeom prst="line">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618C429-F874-4835-B2DD-C7F2B0048DAC}"/>
                </a:ext>
              </a:extLst>
            </p:cNvPr>
            <p:cNvCxnSpPr>
              <a:cxnSpLocks/>
              <a:endCxn id="21" idx="3"/>
            </p:cNvCxnSpPr>
            <p:nvPr/>
          </p:nvCxnSpPr>
          <p:spPr>
            <a:xfrm flipH="1">
              <a:off x="7205066" y="4726719"/>
              <a:ext cx="396709" cy="6019"/>
            </a:xfrm>
            <a:prstGeom prst="line">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663682F7-6B97-4154-AD8A-CDEB4DD95BE9}"/>
                </a:ext>
              </a:extLst>
            </p:cNvPr>
            <p:cNvSpPr txBox="1"/>
            <p:nvPr/>
          </p:nvSpPr>
          <p:spPr>
            <a:xfrm>
              <a:off x="6520694" y="5260838"/>
              <a:ext cx="2162175" cy="430887"/>
            </a:xfrm>
            <a:prstGeom prst="rect">
              <a:avLst/>
            </a:prstGeom>
            <a:noFill/>
            <a:ln w="2540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HRQoL-evaluable population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N=183 (69.8%)</a:t>
              </a:r>
            </a:p>
          </p:txBody>
        </p:sp>
        <p:sp>
          <p:nvSpPr>
            <p:cNvPr id="21" name="TextBox 20">
              <a:extLst>
                <a:ext uri="{FF2B5EF4-FFF2-40B4-BE49-F238E27FC236}">
                  <a16:creationId xmlns:a16="http://schemas.microsoft.com/office/drawing/2014/main" id="{FA5FF450-E826-48C7-8ABB-7981B10F004F}"/>
                </a:ext>
              </a:extLst>
            </p:cNvPr>
            <p:cNvSpPr txBox="1"/>
            <p:nvPr/>
          </p:nvSpPr>
          <p:spPr>
            <a:xfrm>
              <a:off x="4901724" y="4348017"/>
              <a:ext cx="2303342" cy="769441"/>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HRQoL-nonevaluable Population (N=79; 30.2%)</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 N=17 no baseline visit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100" b="0" i="0" u="none" strike="noStrike" kern="1200" cap="none" spc="0" normalizeH="0" baseline="0" noProof="0">
                  <a:ln>
                    <a:noFill/>
                  </a:ln>
                  <a:solidFill>
                    <a:srgbClr val="54565B"/>
                  </a:solidFill>
                  <a:effectLst/>
                  <a:uLnTx/>
                  <a:uFillTx/>
                  <a:latin typeface="Trebuchet MS"/>
                  <a:ea typeface="+mn-ea"/>
                  <a:cs typeface="Times New Roman" panose="02020603050405020304" pitchFamily="18" charset="0"/>
                </a:rPr>
                <a:t> N=73 no post-baseline visit</a:t>
              </a:r>
            </a:p>
          </p:txBody>
        </p:sp>
      </p:grpSp>
      <p:sp>
        <p:nvSpPr>
          <p:cNvPr id="22" name="TextBox 21">
            <a:extLst>
              <a:ext uri="{FF2B5EF4-FFF2-40B4-BE49-F238E27FC236}">
                <a16:creationId xmlns:a16="http://schemas.microsoft.com/office/drawing/2014/main" id="{CDA61B8C-0C4A-45D4-B252-07C22044DE1A}"/>
              </a:ext>
            </a:extLst>
          </p:cNvPr>
          <p:cNvSpPr txBox="1"/>
          <p:nvPr/>
        </p:nvSpPr>
        <p:spPr>
          <a:xfrm>
            <a:off x="1462380" y="1418995"/>
            <a:ext cx="9267241"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50" normalizeH="0" baseline="0" noProof="0">
                <a:ln>
                  <a:noFill/>
                </a:ln>
                <a:solidFill>
                  <a:srgbClr val="54565B"/>
                </a:solidFill>
                <a:effectLst/>
                <a:uLnTx/>
                <a:uFillTx/>
                <a:latin typeface="Trebuchet MS"/>
                <a:ea typeface="+mn-ea"/>
                <a:cs typeface="+mn-cs"/>
              </a:rPr>
              <a:t>Figure 1. </a:t>
            </a:r>
            <a:r>
              <a:rPr kumimoji="0" lang="en-US" sz="1600" b="0" i="0" u="none" strike="noStrike" kern="1200" cap="none" spc="-50" normalizeH="0" baseline="0" noProof="0">
                <a:ln>
                  <a:noFill/>
                </a:ln>
                <a:solidFill>
                  <a:srgbClr val="54565B"/>
                </a:solidFill>
                <a:effectLst/>
                <a:uLnTx/>
                <a:uFillTx/>
                <a:latin typeface="Trebuchet MS"/>
                <a:ea typeface="+mn-ea"/>
                <a:cs typeface="+mn-cs"/>
              </a:rPr>
              <a:t>Patient Disposition</a:t>
            </a:r>
          </a:p>
        </p:txBody>
      </p:sp>
      <p:sp>
        <p:nvSpPr>
          <p:cNvPr id="23" name="Text Placeholder 5">
            <a:extLst>
              <a:ext uri="{FF2B5EF4-FFF2-40B4-BE49-F238E27FC236}">
                <a16:creationId xmlns:a16="http://schemas.microsoft.com/office/drawing/2014/main" id="{084484B3-47F4-4A83-ABBC-4AE617B3E4D7}"/>
              </a:ext>
            </a:extLst>
          </p:cNvPr>
          <p:cNvSpPr txBox="1">
            <a:spLocks/>
          </p:cNvSpPr>
          <p:nvPr/>
        </p:nvSpPr>
        <p:spPr>
          <a:xfrm>
            <a:off x="609874" y="6453707"/>
            <a:ext cx="10972800" cy="215444"/>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HRQoL, health-related quality of life; SG, sacituzumab govitecan; TPC, treatment of physician’s choice. </a:t>
            </a:r>
          </a:p>
        </p:txBody>
      </p:sp>
    </p:spTree>
    <p:extLst>
      <p:ext uri="{BB962C8B-B14F-4D97-AF65-F5344CB8AC3E}">
        <p14:creationId xmlns:p14="http://schemas.microsoft.com/office/powerpoint/2010/main" val="338609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vert="horz" lIns="91440" tIns="45720" rIns="91440" bIns="45720" rtlCol="0">
            <a:noAutofit/>
          </a:bodyPr>
          <a:lstStyle/>
          <a:p>
            <a:endParaRPr lang="en-US" sz="2000">
              <a:solidFill>
                <a:srgbClr val="54565B"/>
              </a:solidFill>
            </a:endParaRPr>
          </a:p>
          <a:p>
            <a:endParaRPr lang="en-US" sz="2000">
              <a:solidFill>
                <a:srgbClr val="54565B"/>
              </a:solidFill>
            </a:endParaRPr>
          </a:p>
          <a:p>
            <a:endParaRPr lang="en-US" sz="2000">
              <a:solidFill>
                <a:srgbClr val="54565B"/>
              </a:solidFill>
            </a:endParaRPr>
          </a:p>
          <a:p>
            <a:endParaRPr lang="en-US" sz="2000">
              <a:solidFill>
                <a:srgbClr val="54565B"/>
              </a:solidFill>
            </a:endParaRPr>
          </a:p>
          <a:p>
            <a:endParaRPr lang="en-US" sz="2000">
              <a:solidFill>
                <a:srgbClr val="54565B"/>
              </a:solidFill>
            </a:endParaRPr>
          </a:p>
          <a:p>
            <a:endParaRPr lang="en-US" sz="2000">
              <a:solidFill>
                <a:srgbClr val="54565B"/>
              </a:solidFill>
            </a:endParaRPr>
          </a:p>
          <a:p>
            <a:endParaRPr lang="en-US" sz="2000">
              <a:solidFill>
                <a:srgbClr val="54565B"/>
              </a:solidFill>
            </a:endParaRPr>
          </a:p>
          <a:p>
            <a:endParaRPr lang="en-US" sz="2000">
              <a:solidFill>
                <a:srgbClr val="54565B"/>
              </a:solidFill>
            </a:endParaRPr>
          </a:p>
          <a:p>
            <a:endParaRPr lang="en-US" sz="2000">
              <a:solidFill>
                <a:srgbClr val="54565B"/>
              </a:solidFill>
            </a:endParaRPr>
          </a:p>
          <a:p>
            <a:pPr>
              <a:spcBef>
                <a:spcPts val="0"/>
              </a:spcBef>
            </a:pPr>
            <a:r>
              <a:rPr lang="en-US" sz="1800">
                <a:solidFill>
                  <a:srgbClr val="54565B"/>
                </a:solidFill>
              </a:rPr>
              <a:t>For the HRQoL-evaluable population, the two treatment arms were well balanced on demographics and baseline clinical characteristics (</a:t>
            </a:r>
            <a:r>
              <a:rPr lang="en-US" sz="1800" b="1">
                <a:solidFill>
                  <a:srgbClr val="54565B"/>
                </a:solidFill>
              </a:rPr>
              <a:t>Table 1</a:t>
            </a:r>
            <a:r>
              <a:rPr lang="en-US" sz="1800">
                <a:solidFill>
                  <a:srgbClr val="54565B"/>
                </a:solidFill>
              </a:rPr>
              <a:t>)</a:t>
            </a:r>
          </a:p>
        </p:txBody>
      </p:sp>
      <p:graphicFrame>
        <p:nvGraphicFramePr>
          <p:cNvPr id="8" name="Table 7">
            <a:extLst>
              <a:ext uri="{FF2B5EF4-FFF2-40B4-BE49-F238E27FC236}">
                <a16:creationId xmlns:a16="http://schemas.microsoft.com/office/drawing/2014/main" id="{2AD5C3C9-B638-48B5-AAEA-81C4AEE9CD4F}"/>
              </a:ext>
            </a:extLst>
          </p:cNvPr>
          <p:cNvGraphicFramePr>
            <a:graphicFrameLocks noGrp="1"/>
          </p:cNvGraphicFramePr>
          <p:nvPr/>
        </p:nvGraphicFramePr>
        <p:xfrm>
          <a:off x="6242217" y="1761380"/>
          <a:ext cx="5265573" cy="3422904"/>
        </p:xfrm>
        <a:graphic>
          <a:graphicData uri="http://schemas.openxmlformats.org/drawingml/2006/table">
            <a:tbl>
              <a:tblPr firstRow="1" bandRow="1"/>
              <a:tblGrid>
                <a:gridCol w="3171749">
                  <a:extLst>
                    <a:ext uri="{9D8B030D-6E8A-4147-A177-3AD203B41FA5}">
                      <a16:colId xmlns:a16="http://schemas.microsoft.com/office/drawing/2014/main" val="1708406620"/>
                    </a:ext>
                  </a:extLst>
                </a:gridCol>
                <a:gridCol w="1046912">
                  <a:extLst>
                    <a:ext uri="{9D8B030D-6E8A-4147-A177-3AD203B41FA5}">
                      <a16:colId xmlns:a16="http://schemas.microsoft.com/office/drawing/2014/main" val="592742086"/>
                    </a:ext>
                  </a:extLst>
                </a:gridCol>
                <a:gridCol w="1046912">
                  <a:extLst>
                    <a:ext uri="{9D8B030D-6E8A-4147-A177-3AD203B41FA5}">
                      <a16:colId xmlns:a16="http://schemas.microsoft.com/office/drawing/2014/main" val="2586114088"/>
                    </a:ext>
                  </a:extLst>
                </a:gridCol>
              </a:tblGrid>
              <a:tr h="0">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endParaRPr lang="en-US" sz="1100">
                        <a:latin typeface="+mj-lt"/>
                        <a:cs typeface="Arial" panose="020B0604020202020204" pitchFamily="34" charset="0"/>
                      </a:endParaRPr>
                    </a:p>
                  </a:txBody>
                  <a:tcPr marT="36576" marB="36576">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b="1">
                          <a:solidFill>
                            <a:schemeClr val="bg1"/>
                          </a:solidFill>
                          <a:latin typeface="+mj-lt"/>
                          <a:cs typeface="Arial" panose="020B0604020202020204" pitchFamily="34" charset="0"/>
                        </a:rPr>
                        <a:t>SG (n=236)</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55A2A8"/>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r>
                        <a:rPr lang="en-US" sz="1100" b="1">
                          <a:solidFill>
                            <a:schemeClr val="bg1"/>
                          </a:solidFill>
                          <a:latin typeface="+mj-lt"/>
                          <a:cs typeface="Arial" panose="020B0604020202020204" pitchFamily="34" charset="0"/>
                        </a:rPr>
                        <a:t>TPC (n=183)</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A6A6A6"/>
                    </a:solidFill>
                  </a:tcPr>
                </a:tc>
                <a:extLst>
                  <a:ext uri="{0D108BD9-81ED-4DB2-BD59-A6C34878D82A}">
                    <a16:rowId xmlns:a16="http://schemas.microsoft.com/office/drawing/2014/main" val="1012503031"/>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lvl="1" indent="0" algn="l"/>
                      <a:r>
                        <a:rPr lang="en-US" sz="1100" b="1">
                          <a:solidFill>
                            <a:srgbClr val="54565B"/>
                          </a:solidFill>
                          <a:latin typeface="+mj-lt"/>
                          <a:cs typeface="Arial" panose="020B0604020202020204" pitchFamily="34" charset="0"/>
                        </a:rPr>
                        <a:t>Known brain metastases at study entry, n (%)</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100"/>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endParaRPr lang="en-US" sz="1100" b="0">
                        <a:solidFill>
                          <a:srgbClr val="54565B"/>
                        </a:solidFill>
                        <a:latin typeface="+mj-lt"/>
                      </a:endParaRP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57589995"/>
                  </a:ext>
                </a:extLst>
              </a:tr>
              <a:tr h="265176">
                <a:tc>
                  <a:txBody>
                    <a:bodyPr/>
                    <a:lstStyle/>
                    <a:p>
                      <a:pPr marL="173038" lvl="1" indent="0"/>
                      <a:r>
                        <a:rPr lang="en-US" sz="1100" b="1">
                          <a:solidFill>
                            <a:srgbClr val="54565B"/>
                          </a:solidFill>
                          <a:latin typeface="+mj-lt"/>
                        </a:rPr>
                        <a:t>Yes</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100" b="0">
                          <a:solidFill>
                            <a:srgbClr val="54565B"/>
                          </a:solidFill>
                          <a:latin typeface="+mj-lt"/>
                        </a:rPr>
                        <a:t>27 (11.4)</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100" b="0">
                          <a:solidFill>
                            <a:srgbClr val="54565B"/>
                          </a:solidFill>
                          <a:latin typeface="+mj-lt"/>
                        </a:rPr>
                        <a:t>18 (9.8)</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159392994"/>
                  </a:ext>
                </a:extLst>
              </a:tr>
              <a:tr h="265176">
                <a:tc>
                  <a:txBody>
                    <a:bodyPr/>
                    <a:lstStyle/>
                    <a:p>
                      <a:pPr marL="173038" lvl="1" indent="0"/>
                      <a:r>
                        <a:rPr lang="en-US" sz="1100" b="1">
                          <a:solidFill>
                            <a:srgbClr val="54565B"/>
                          </a:solidFill>
                          <a:latin typeface="+mj-lt"/>
                        </a:rPr>
                        <a:t>No</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b="0">
                          <a:solidFill>
                            <a:srgbClr val="54565B"/>
                          </a:solidFill>
                          <a:latin typeface="+mj-lt"/>
                        </a:rPr>
                        <a:t>209 (88.6)</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b="0">
                          <a:solidFill>
                            <a:srgbClr val="54565B"/>
                          </a:solidFill>
                          <a:latin typeface="+mj-lt"/>
                        </a:rPr>
                        <a:t>165 (90.2)</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69257415"/>
                  </a:ext>
                </a:extLst>
              </a:tr>
              <a:tr h="265176">
                <a:tc>
                  <a:txBody>
                    <a:bodyPr/>
                    <a:lstStyle/>
                    <a:p>
                      <a:pPr lvl="0"/>
                      <a:r>
                        <a:rPr lang="en-US" sz="1100" b="1">
                          <a:solidFill>
                            <a:srgbClr val="54565B"/>
                          </a:solidFill>
                          <a:latin typeface="+mj-lt"/>
                        </a:rPr>
                        <a:t>Geographic</a:t>
                      </a:r>
                      <a:r>
                        <a:rPr lang="en-US" sz="1100" b="1" baseline="0">
                          <a:solidFill>
                            <a:srgbClr val="54565B"/>
                          </a:solidFill>
                          <a:latin typeface="+mj-lt"/>
                        </a:rPr>
                        <a:t> region, n (%)</a:t>
                      </a:r>
                      <a:endParaRPr lang="en-US" sz="1100" b="1">
                        <a:solidFill>
                          <a:srgbClr val="54565B"/>
                        </a:solidFill>
                        <a:latin typeface="+mj-lt"/>
                      </a:endParaRP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1100" b="0">
                        <a:solidFill>
                          <a:srgbClr val="54565B"/>
                        </a:solidFill>
                        <a:latin typeface="+mj-lt"/>
                      </a:endParaRP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1100" b="0">
                        <a:solidFill>
                          <a:srgbClr val="54565B"/>
                        </a:solidFill>
                        <a:latin typeface="+mj-lt"/>
                      </a:endParaRP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918429030"/>
                  </a:ext>
                </a:extLst>
              </a:tr>
              <a:tr h="265176">
                <a:tc>
                  <a:txBody>
                    <a:bodyPr/>
                    <a:lstStyle/>
                    <a:p>
                      <a:pPr marL="173038" lvl="1" indent="0"/>
                      <a:r>
                        <a:rPr lang="en-US" sz="1100" b="1">
                          <a:solidFill>
                            <a:srgbClr val="54565B"/>
                          </a:solidFill>
                          <a:latin typeface="+mj-lt"/>
                        </a:rPr>
                        <a:t>North America</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b="0">
                          <a:solidFill>
                            <a:srgbClr val="54565B"/>
                          </a:solidFill>
                          <a:latin typeface="+mj-lt"/>
                        </a:rPr>
                        <a:t>153 (64.8)</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b="0">
                          <a:solidFill>
                            <a:srgbClr val="54565B"/>
                          </a:solidFill>
                          <a:latin typeface="+mj-lt"/>
                        </a:rPr>
                        <a:t>119 (65.0)</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2942237"/>
                  </a:ext>
                </a:extLst>
              </a:tr>
              <a:tr h="265176">
                <a:tc>
                  <a:txBody>
                    <a:bodyPr/>
                    <a:lstStyle/>
                    <a:p>
                      <a:pPr marL="173038" lvl="1" indent="0"/>
                      <a:r>
                        <a:rPr lang="en-US" sz="1100" b="1">
                          <a:solidFill>
                            <a:srgbClr val="54565B"/>
                          </a:solidFill>
                          <a:latin typeface="+mj-lt"/>
                        </a:rPr>
                        <a:t>Rest of the world</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100" b="0">
                          <a:solidFill>
                            <a:srgbClr val="54565B"/>
                          </a:solidFill>
                          <a:latin typeface="+mj-lt"/>
                        </a:rPr>
                        <a:t>83 (35.2)</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100" b="0">
                          <a:solidFill>
                            <a:srgbClr val="54565B"/>
                          </a:solidFill>
                          <a:latin typeface="+mj-lt"/>
                        </a:rPr>
                        <a:t>64 (35.0)</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044776018"/>
                  </a:ext>
                </a:extLst>
              </a:tr>
              <a:tr h="265176">
                <a:tc>
                  <a:txBody>
                    <a:bodyPr/>
                    <a:lstStyle/>
                    <a:p>
                      <a:pPr lvl="0"/>
                      <a:r>
                        <a:rPr lang="en-US" sz="1100" b="1">
                          <a:solidFill>
                            <a:srgbClr val="54565B"/>
                          </a:solidFill>
                          <a:latin typeface="+mj-lt"/>
                        </a:rPr>
                        <a:t>BRCA 1/BRCA</a:t>
                      </a:r>
                      <a:r>
                        <a:rPr lang="en-US" sz="1100" b="1" baseline="0">
                          <a:solidFill>
                            <a:srgbClr val="54565B"/>
                          </a:solidFill>
                          <a:latin typeface="+mj-lt"/>
                        </a:rPr>
                        <a:t> 2 mutation status, n (%)</a:t>
                      </a:r>
                      <a:endParaRPr lang="en-US" sz="1100" b="1">
                        <a:solidFill>
                          <a:srgbClr val="54565B"/>
                        </a:solidFill>
                        <a:latin typeface="+mj-lt"/>
                      </a:endParaRP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100" b="0">
                        <a:solidFill>
                          <a:srgbClr val="54565B"/>
                        </a:solidFill>
                        <a:latin typeface="+mj-lt"/>
                      </a:endParaRP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100" b="0">
                        <a:solidFill>
                          <a:srgbClr val="54565B"/>
                        </a:solidFill>
                        <a:latin typeface="+mj-lt"/>
                      </a:endParaRP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15095964"/>
                  </a:ext>
                </a:extLst>
              </a:tr>
              <a:tr h="265176">
                <a:tc>
                  <a:txBody>
                    <a:bodyPr/>
                    <a:lstStyle/>
                    <a:p>
                      <a:pPr marL="173038" lvl="1" indent="0"/>
                      <a:r>
                        <a:rPr lang="en-US" sz="1100" b="1">
                          <a:solidFill>
                            <a:srgbClr val="54565B"/>
                          </a:solidFill>
                          <a:latin typeface="+mj-lt"/>
                        </a:rPr>
                        <a:t>Negative</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100" b="0">
                          <a:solidFill>
                            <a:srgbClr val="54565B"/>
                          </a:solidFill>
                          <a:latin typeface="+mj-lt"/>
                        </a:rPr>
                        <a:t>136 (57.6)</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100" b="0">
                          <a:solidFill>
                            <a:srgbClr val="54565B"/>
                          </a:solidFill>
                          <a:latin typeface="+mj-lt"/>
                        </a:rPr>
                        <a:t>101 (55.2)</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217957046"/>
                  </a:ext>
                </a:extLst>
              </a:tr>
              <a:tr h="265176">
                <a:tc>
                  <a:txBody>
                    <a:bodyPr/>
                    <a:lstStyle/>
                    <a:p>
                      <a:pPr marL="173038" lvl="1" indent="0"/>
                      <a:r>
                        <a:rPr lang="en-US" sz="1100" b="1">
                          <a:solidFill>
                            <a:srgbClr val="54565B"/>
                          </a:solidFill>
                          <a:latin typeface="+mj-lt"/>
                        </a:rPr>
                        <a:t>Positive</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b="0">
                          <a:solidFill>
                            <a:srgbClr val="54565B"/>
                          </a:solidFill>
                          <a:latin typeface="+mj-lt"/>
                        </a:rPr>
                        <a:t>15 (6.4)</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100" b="0">
                          <a:solidFill>
                            <a:srgbClr val="54565B"/>
                          </a:solidFill>
                          <a:latin typeface="+mj-lt"/>
                        </a:rPr>
                        <a:t>14 (7.7)</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2098955"/>
                  </a:ext>
                </a:extLst>
              </a:tr>
              <a:tr h="265176">
                <a:tc>
                  <a:txBody>
                    <a:bodyPr/>
                    <a:lstStyle/>
                    <a:p>
                      <a:pPr marL="173038" lvl="1" indent="0"/>
                      <a:r>
                        <a:rPr lang="en-US" sz="1100" b="1">
                          <a:solidFill>
                            <a:srgbClr val="54565B"/>
                          </a:solidFill>
                          <a:latin typeface="+mj-lt"/>
                        </a:rPr>
                        <a:t>Missing</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100" b="0">
                          <a:solidFill>
                            <a:srgbClr val="54565B"/>
                          </a:solidFill>
                          <a:latin typeface="+mj-lt"/>
                        </a:rPr>
                        <a:t>85 (36.0)</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100" b="0">
                          <a:solidFill>
                            <a:srgbClr val="54565B"/>
                          </a:solidFill>
                          <a:latin typeface="+mj-lt"/>
                        </a:rPr>
                        <a:t>68 (37.2)</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373725581"/>
                  </a:ext>
                </a:extLst>
              </a:tr>
              <a:tr h="265176">
                <a:tc>
                  <a:txBody>
                    <a:bodyPr/>
                    <a:lstStyle/>
                    <a:p>
                      <a:pPr lvl="0"/>
                      <a:r>
                        <a:rPr lang="en-US" sz="1100" b="1">
                          <a:solidFill>
                            <a:srgbClr val="54565B"/>
                          </a:solidFill>
                          <a:latin typeface="+mj-lt"/>
                        </a:rPr>
                        <a:t>Time from diagnosis</a:t>
                      </a:r>
                      <a:r>
                        <a:rPr lang="en-US" sz="1100" b="1" baseline="0">
                          <a:solidFill>
                            <a:srgbClr val="54565B"/>
                          </a:solidFill>
                          <a:latin typeface="+mj-lt"/>
                        </a:rPr>
                        <a:t> to study entry, months</a:t>
                      </a:r>
                      <a:endParaRPr lang="en-US" sz="1100" b="1">
                        <a:solidFill>
                          <a:srgbClr val="54565B"/>
                        </a:solidFill>
                        <a:latin typeface="+mj-lt"/>
                      </a:endParaRP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100" b="0">
                        <a:solidFill>
                          <a:srgbClr val="54565B"/>
                        </a:solidFill>
                        <a:latin typeface="+mj-lt"/>
                      </a:endParaRP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100" b="0">
                        <a:solidFill>
                          <a:srgbClr val="54565B"/>
                        </a:solidFill>
                        <a:latin typeface="+mj-lt"/>
                      </a:endParaRP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64760267"/>
                  </a:ext>
                </a:extLst>
              </a:tr>
              <a:tr h="265176">
                <a:tc>
                  <a:txBody>
                    <a:bodyPr/>
                    <a:lstStyle/>
                    <a:p>
                      <a:pPr marL="173038" lvl="1" indent="0"/>
                      <a:r>
                        <a:rPr lang="en-US" sz="1100" b="1">
                          <a:solidFill>
                            <a:srgbClr val="54565B"/>
                          </a:solidFill>
                          <a:latin typeface="+mj-lt"/>
                        </a:rPr>
                        <a:t>Mean (standard deviation)</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100" b="0">
                          <a:solidFill>
                            <a:srgbClr val="54565B"/>
                          </a:solidFill>
                          <a:latin typeface="+mj-lt"/>
                        </a:rPr>
                        <a:t>61.2 (62.0)</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100" b="0">
                          <a:solidFill>
                            <a:srgbClr val="54565B"/>
                          </a:solidFill>
                          <a:latin typeface="+mj-lt"/>
                        </a:rPr>
                        <a:t>65.1 (64.2)</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58985394"/>
                  </a:ext>
                </a:extLst>
              </a:tr>
            </a:tbl>
          </a:graphicData>
        </a:graphic>
      </p:graphicFrame>
      <p:sp>
        <p:nvSpPr>
          <p:cNvPr id="3" name="Title 2"/>
          <p:cNvSpPr>
            <a:spLocks noGrp="1"/>
          </p:cNvSpPr>
          <p:nvPr>
            <p:ph type="title"/>
          </p:nvPr>
        </p:nvSpPr>
        <p:spPr/>
        <p:txBody>
          <a:bodyPr/>
          <a:lstStyle/>
          <a:p>
            <a:r>
              <a:rPr lang="en-US" b="1"/>
              <a:t>Patients</a:t>
            </a:r>
          </a:p>
        </p:txBody>
      </p:sp>
      <p:sp>
        <p:nvSpPr>
          <p:cNvPr id="5" name="Slide Number Placeholder 4">
            <a:extLst>
              <a:ext uri="{FF2B5EF4-FFF2-40B4-BE49-F238E27FC236}">
                <a16:creationId xmlns:a16="http://schemas.microsoft.com/office/drawing/2014/main" id="{8BD065A3-46F6-4889-8032-862F1D0F21B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graphicFrame>
        <p:nvGraphicFramePr>
          <p:cNvPr id="6" name="Table 5">
            <a:extLst>
              <a:ext uri="{FF2B5EF4-FFF2-40B4-BE49-F238E27FC236}">
                <a16:creationId xmlns:a16="http://schemas.microsoft.com/office/drawing/2014/main" id="{2AD5C3C9-B638-48B5-AAEA-81C4AEE9CD4F}"/>
              </a:ext>
            </a:extLst>
          </p:cNvPr>
          <p:cNvGraphicFramePr>
            <a:graphicFrameLocks noGrp="1"/>
          </p:cNvGraphicFramePr>
          <p:nvPr/>
        </p:nvGraphicFramePr>
        <p:xfrm>
          <a:off x="616196" y="1761380"/>
          <a:ext cx="5479804" cy="3977640"/>
        </p:xfrm>
        <a:graphic>
          <a:graphicData uri="http://schemas.openxmlformats.org/drawingml/2006/table">
            <a:tbl>
              <a:tblPr firstRow="1" bandRow="1"/>
              <a:tblGrid>
                <a:gridCol w="3177054">
                  <a:extLst>
                    <a:ext uri="{9D8B030D-6E8A-4147-A177-3AD203B41FA5}">
                      <a16:colId xmlns:a16="http://schemas.microsoft.com/office/drawing/2014/main" val="1708406620"/>
                    </a:ext>
                  </a:extLst>
                </a:gridCol>
                <a:gridCol w="1151375">
                  <a:extLst>
                    <a:ext uri="{9D8B030D-6E8A-4147-A177-3AD203B41FA5}">
                      <a16:colId xmlns:a16="http://schemas.microsoft.com/office/drawing/2014/main" val="592742086"/>
                    </a:ext>
                  </a:extLst>
                </a:gridCol>
                <a:gridCol w="1151375">
                  <a:extLst>
                    <a:ext uri="{9D8B030D-6E8A-4147-A177-3AD203B41FA5}">
                      <a16:colId xmlns:a16="http://schemas.microsoft.com/office/drawing/2014/main" val="2586114088"/>
                    </a:ext>
                  </a:extLst>
                </a:gridCol>
              </a:tblGrid>
              <a:tr h="265176">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0"/>
                        </a:spcBef>
                      </a:pPr>
                      <a:endParaRPr lang="en-US" sz="1100">
                        <a:latin typeface="+mj-lt"/>
                        <a:cs typeface="Arial" panose="020B0604020202020204" pitchFamily="34" charset="0"/>
                      </a:endParaRPr>
                    </a:p>
                  </a:txBody>
                  <a:tcPr marT="36576" marB="36576">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0"/>
                        </a:spcBef>
                      </a:pPr>
                      <a:r>
                        <a:rPr lang="en-US" sz="1100" b="1">
                          <a:solidFill>
                            <a:schemeClr val="bg1"/>
                          </a:solidFill>
                          <a:latin typeface="+mj-lt"/>
                          <a:cs typeface="Arial" panose="020B0604020202020204" pitchFamily="34" charset="0"/>
                        </a:rPr>
                        <a:t>SG (n=236)</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55A2A8"/>
                    </a:solid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pPr algn="ctr">
                        <a:spcBef>
                          <a:spcPts val="0"/>
                        </a:spcBef>
                      </a:pPr>
                      <a:r>
                        <a:rPr lang="en-US" sz="1100" b="1">
                          <a:solidFill>
                            <a:schemeClr val="bg1"/>
                          </a:solidFill>
                          <a:latin typeface="+mj-lt"/>
                          <a:cs typeface="Arial" panose="020B0604020202020204" pitchFamily="34" charset="0"/>
                        </a:rPr>
                        <a:t>TPC (n=183)</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A6A6A6"/>
                    </a:solidFill>
                  </a:tcPr>
                </a:tc>
                <a:extLst>
                  <a:ext uri="{0D108BD9-81ED-4DB2-BD59-A6C34878D82A}">
                    <a16:rowId xmlns:a16="http://schemas.microsoft.com/office/drawing/2014/main" val="1012503031"/>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lvl="0" algn="l">
                        <a:lnSpc>
                          <a:spcPct val="100000"/>
                        </a:lnSpc>
                        <a:spcBef>
                          <a:spcPts val="0"/>
                        </a:spcBef>
                      </a:pPr>
                      <a:r>
                        <a:rPr lang="en-US" sz="1100" b="1">
                          <a:solidFill>
                            <a:srgbClr val="54565B"/>
                          </a:solidFill>
                          <a:latin typeface="+mj-lt"/>
                          <a:cs typeface="Arial" panose="020B0604020202020204" pitchFamily="34" charset="0"/>
                        </a:rPr>
                        <a:t>Age, years</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endParaRPr lang="en-US" sz="1100" b="0">
                        <a:solidFill>
                          <a:srgbClr val="54565B"/>
                        </a:solidFill>
                        <a:latin typeface="+mj-lt"/>
                        <a:cs typeface="Arial" panose="020B0604020202020204" pitchFamily="34" charset="0"/>
                      </a:endParaRP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endParaRPr lang="en-US" sz="1100" b="0">
                        <a:solidFill>
                          <a:srgbClr val="54565B"/>
                        </a:solidFill>
                        <a:latin typeface="+mj-lt"/>
                        <a:cs typeface="Arial" panose="020B0604020202020204" pitchFamily="34" charset="0"/>
                      </a:endParaRP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15143286"/>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173038" marR="0" lvl="1" indent="-4763" algn="l" defTabSz="914400" rtl="0" eaLnBrk="1" fontAlgn="auto" latinLnBrk="0" hangingPunct="1">
                        <a:lnSpc>
                          <a:spcPct val="100000"/>
                        </a:lnSpc>
                        <a:spcBef>
                          <a:spcPts val="0"/>
                        </a:spcBef>
                        <a:spcAft>
                          <a:spcPts val="0"/>
                        </a:spcAft>
                        <a:buClrTx/>
                        <a:buSzTx/>
                        <a:buFontTx/>
                        <a:buNone/>
                        <a:tabLst/>
                        <a:defRPr/>
                      </a:pPr>
                      <a:r>
                        <a:rPr lang="en-US" sz="1100" b="1" i="0" baseline="0">
                          <a:solidFill>
                            <a:srgbClr val="54565B"/>
                          </a:solidFill>
                          <a:latin typeface="+mj-lt"/>
                          <a:cs typeface="Arial" panose="020B0604020202020204" pitchFamily="34" charset="0"/>
                        </a:rPr>
                        <a:t>Mean (standard deviation)</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r>
                        <a:rPr lang="en-US" sz="1100" b="0">
                          <a:solidFill>
                            <a:srgbClr val="54565B"/>
                          </a:solidFill>
                          <a:latin typeface="+mj-lt"/>
                          <a:cs typeface="Arial" panose="020B0604020202020204" pitchFamily="34" charset="0"/>
                        </a:rPr>
                        <a:t>53.8 (11.8)</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r>
                        <a:rPr lang="en-US" sz="1100" b="0">
                          <a:solidFill>
                            <a:srgbClr val="54565B"/>
                          </a:solidFill>
                          <a:latin typeface="+mj-lt"/>
                          <a:cs typeface="Arial" panose="020B0604020202020204" pitchFamily="34" charset="0"/>
                        </a:rPr>
                        <a:t>55.5 (11.8)</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474451572"/>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173038" lvl="2" indent="-4763" algn="l">
                        <a:lnSpc>
                          <a:spcPct val="100000"/>
                        </a:lnSpc>
                        <a:spcBef>
                          <a:spcPts val="0"/>
                        </a:spcBef>
                      </a:pPr>
                      <a:r>
                        <a:rPr lang="en-US" sz="1100" b="1">
                          <a:solidFill>
                            <a:srgbClr val="54565B"/>
                          </a:solidFill>
                          <a:latin typeface="+mj-lt"/>
                          <a:cs typeface="Arial" panose="020B0604020202020204" pitchFamily="34" charset="0"/>
                        </a:rPr>
                        <a:t>Median</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r>
                        <a:rPr lang="en-US" sz="1100" b="0">
                          <a:solidFill>
                            <a:srgbClr val="54565B"/>
                          </a:solidFill>
                          <a:latin typeface="+mj-lt"/>
                          <a:cs typeface="Arial" panose="020B0604020202020204" pitchFamily="34" charset="0"/>
                        </a:rPr>
                        <a:t>54</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r>
                        <a:rPr lang="en-US" sz="1100" b="0">
                          <a:solidFill>
                            <a:srgbClr val="54565B"/>
                          </a:solidFill>
                          <a:latin typeface="+mj-lt"/>
                          <a:cs typeface="Arial" panose="020B0604020202020204" pitchFamily="34" charset="0"/>
                        </a:rPr>
                        <a:t>54</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92378703"/>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lvl="1" indent="-223837" algn="l">
                        <a:lnSpc>
                          <a:spcPct val="100000"/>
                        </a:lnSpc>
                        <a:spcBef>
                          <a:spcPts val="0"/>
                        </a:spcBef>
                      </a:pPr>
                      <a:r>
                        <a:rPr lang="en-US" sz="1100" b="1">
                          <a:solidFill>
                            <a:srgbClr val="54565B"/>
                          </a:solidFill>
                          <a:latin typeface="+mj-lt"/>
                          <a:cs typeface="Arial" panose="020B0604020202020204" pitchFamily="34" charset="0"/>
                        </a:rPr>
                        <a:t>Race, n (%)</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endParaRPr lang="en-US" sz="1100" b="0">
                        <a:solidFill>
                          <a:srgbClr val="54565B"/>
                        </a:solidFill>
                        <a:latin typeface="+mj-lt"/>
                        <a:cs typeface="Arial" panose="020B0604020202020204" pitchFamily="34" charset="0"/>
                      </a:endParaRP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0">
                        <a:solidFill>
                          <a:srgbClr val="54565B"/>
                        </a:solidFill>
                        <a:latin typeface="+mj-lt"/>
                        <a:cs typeface="Arial" panose="020B0604020202020204" pitchFamily="34" charset="0"/>
                      </a:endParaRP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00872101"/>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173038" lvl="2" indent="1588" algn="l">
                        <a:lnSpc>
                          <a:spcPct val="100000"/>
                        </a:lnSpc>
                        <a:spcBef>
                          <a:spcPts val="0"/>
                        </a:spcBef>
                      </a:pPr>
                      <a:r>
                        <a:rPr lang="en-US" sz="1100" b="1">
                          <a:solidFill>
                            <a:srgbClr val="54565B"/>
                          </a:solidFill>
                          <a:latin typeface="+mj-lt"/>
                          <a:cs typeface="Arial" panose="020B0604020202020204" pitchFamily="34" charset="0"/>
                        </a:rPr>
                        <a:t>Asian</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a:solidFill>
                            <a:srgbClr val="54565B"/>
                          </a:solidFill>
                          <a:latin typeface="+mj-lt"/>
                          <a:cs typeface="Arial" panose="020B0604020202020204" pitchFamily="34" charset="0"/>
                        </a:rPr>
                        <a:t>10 (4.2)</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a:solidFill>
                            <a:srgbClr val="54565B"/>
                          </a:solidFill>
                          <a:latin typeface="+mj-lt"/>
                          <a:cs typeface="Arial" panose="020B0604020202020204" pitchFamily="34" charset="0"/>
                        </a:rPr>
                        <a:t>8 (4.4)</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1835545"/>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173038" marR="0" lvl="2" indent="0" algn="l" defTabSz="914400" rtl="0" eaLnBrk="1" fontAlgn="auto" latinLnBrk="0" hangingPunct="1">
                        <a:lnSpc>
                          <a:spcPct val="100000"/>
                        </a:lnSpc>
                        <a:spcBef>
                          <a:spcPts val="0"/>
                        </a:spcBef>
                        <a:spcAft>
                          <a:spcPts val="0"/>
                        </a:spcAft>
                        <a:buClrTx/>
                        <a:buSzTx/>
                        <a:buFontTx/>
                        <a:buNone/>
                        <a:tabLst/>
                        <a:defRPr/>
                      </a:pPr>
                      <a:r>
                        <a:rPr lang="en-US" sz="1100" b="1" i="0" baseline="0">
                          <a:solidFill>
                            <a:srgbClr val="54565B"/>
                          </a:solidFill>
                          <a:latin typeface="+mj-lt"/>
                          <a:cs typeface="Arial" panose="020B0604020202020204" pitchFamily="34" charset="0"/>
                        </a:rPr>
                        <a:t>Black or African American</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a:solidFill>
                            <a:srgbClr val="54565B"/>
                          </a:solidFill>
                          <a:latin typeface="+mj-lt"/>
                          <a:cs typeface="Arial" panose="020B0604020202020204" pitchFamily="34" charset="0"/>
                        </a:rPr>
                        <a:t>22 (9.3)</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r>
                        <a:rPr lang="en-US" sz="1100" b="0">
                          <a:solidFill>
                            <a:srgbClr val="54565B"/>
                          </a:solidFill>
                          <a:latin typeface="+mj-lt"/>
                          <a:cs typeface="Arial" panose="020B0604020202020204" pitchFamily="34" charset="0"/>
                        </a:rPr>
                        <a:t>27 (14.8)</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803215385"/>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173038" marR="0" lvl="2" indent="0" algn="l" defTabSz="914400" rtl="0" eaLnBrk="1" fontAlgn="auto" latinLnBrk="0" hangingPunct="1">
                        <a:lnSpc>
                          <a:spcPct val="100000"/>
                        </a:lnSpc>
                        <a:spcBef>
                          <a:spcPts val="0"/>
                        </a:spcBef>
                        <a:spcAft>
                          <a:spcPts val="0"/>
                        </a:spcAft>
                        <a:buClrTx/>
                        <a:buSzTx/>
                        <a:buFontTx/>
                        <a:buNone/>
                        <a:tabLst/>
                        <a:defRPr/>
                      </a:pPr>
                      <a:r>
                        <a:rPr lang="en-US" sz="1100" b="1" i="0" baseline="0">
                          <a:solidFill>
                            <a:srgbClr val="54565B"/>
                          </a:solidFill>
                          <a:latin typeface="+mj-lt"/>
                          <a:cs typeface="Arial" panose="020B0604020202020204" pitchFamily="34" charset="0"/>
                        </a:rPr>
                        <a:t>White</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r>
                        <a:rPr lang="en-US" sz="1100" b="0">
                          <a:solidFill>
                            <a:srgbClr val="54565B"/>
                          </a:solidFill>
                          <a:latin typeface="+mj-lt"/>
                          <a:cs typeface="Arial" panose="020B0604020202020204" pitchFamily="34" charset="0"/>
                        </a:rPr>
                        <a:t>195 (82.6)</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indent="0" algn="ctr">
                        <a:lnSpc>
                          <a:spcPct val="100000"/>
                        </a:lnSpc>
                        <a:spcBef>
                          <a:spcPts val="0"/>
                        </a:spcBef>
                        <a:spcAft>
                          <a:spcPts val="0"/>
                        </a:spcAft>
                      </a:pPr>
                      <a:r>
                        <a:rPr lang="en-US" sz="1100" b="0">
                          <a:solidFill>
                            <a:srgbClr val="54565B"/>
                          </a:solidFill>
                          <a:effectLst/>
                          <a:latin typeface="+mj-lt"/>
                          <a:ea typeface="Times New Roman" panose="02020603050405020304" pitchFamily="18" charset="0"/>
                          <a:cs typeface="Times New Roman" panose="02020603050405020304" pitchFamily="18" charset="0"/>
                        </a:rPr>
                        <a:t>139 (76.0)</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44196326"/>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173038" marR="0" lvl="2" indent="0" algn="l" defTabSz="914400" rtl="0" eaLnBrk="1" fontAlgn="auto" latinLnBrk="0" hangingPunct="1">
                        <a:lnSpc>
                          <a:spcPct val="100000"/>
                        </a:lnSpc>
                        <a:spcBef>
                          <a:spcPts val="0"/>
                        </a:spcBef>
                        <a:spcAft>
                          <a:spcPts val="0"/>
                        </a:spcAft>
                        <a:buClrTx/>
                        <a:buSzTx/>
                        <a:buFontTx/>
                        <a:buNone/>
                        <a:tabLst/>
                        <a:defRPr/>
                      </a:pPr>
                      <a:r>
                        <a:rPr lang="en-US" sz="1100" b="1" i="0" baseline="0">
                          <a:solidFill>
                            <a:srgbClr val="54565B"/>
                          </a:solidFill>
                          <a:latin typeface="+mj-lt"/>
                          <a:cs typeface="Arial" panose="020B0604020202020204" pitchFamily="34" charset="0"/>
                        </a:rPr>
                        <a:t>Other</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indent="0" algn="ctr">
                        <a:lnSpc>
                          <a:spcPct val="100000"/>
                        </a:lnSpc>
                        <a:spcBef>
                          <a:spcPts val="0"/>
                        </a:spcBef>
                        <a:spcAft>
                          <a:spcPts val="0"/>
                        </a:spcAft>
                      </a:pPr>
                      <a:r>
                        <a:rPr lang="en-US" sz="1100" b="0">
                          <a:solidFill>
                            <a:srgbClr val="54565B"/>
                          </a:solidFill>
                          <a:effectLst/>
                          <a:latin typeface="+mj-lt"/>
                          <a:ea typeface="Times New Roman" panose="02020603050405020304" pitchFamily="18" charset="0"/>
                          <a:cs typeface="Times New Roman" panose="02020603050405020304" pitchFamily="18" charset="0"/>
                        </a:rPr>
                        <a:t>9 (3.8)</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a:solidFill>
                            <a:srgbClr val="54565B"/>
                          </a:solidFill>
                          <a:latin typeface="+mj-lt"/>
                          <a:cs typeface="Arial" panose="020B0604020202020204" pitchFamily="34" charset="0"/>
                        </a:rPr>
                        <a:t>9 (4.9)</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454977896"/>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lvl="0" indent="-223837" algn="l">
                        <a:lnSpc>
                          <a:spcPct val="100000"/>
                        </a:lnSpc>
                        <a:spcBef>
                          <a:spcPts val="0"/>
                        </a:spcBef>
                      </a:pPr>
                      <a:r>
                        <a:rPr lang="en-US" sz="1100" b="1">
                          <a:solidFill>
                            <a:srgbClr val="54565B"/>
                          </a:solidFill>
                          <a:latin typeface="+mj-lt"/>
                          <a:cs typeface="Arial" panose="020B0604020202020204" pitchFamily="34" charset="0"/>
                        </a:rPr>
                        <a:t>Number</a:t>
                      </a:r>
                      <a:r>
                        <a:rPr lang="en-US" sz="1100" b="1" baseline="0">
                          <a:solidFill>
                            <a:srgbClr val="54565B"/>
                          </a:solidFill>
                          <a:latin typeface="+mj-lt"/>
                          <a:cs typeface="Arial" panose="020B0604020202020204" pitchFamily="34" charset="0"/>
                        </a:rPr>
                        <a:t> of prior lines of chemotherapy, n (%)</a:t>
                      </a:r>
                      <a:endParaRPr lang="en-US" sz="1100" b="1">
                        <a:solidFill>
                          <a:srgbClr val="54565B"/>
                        </a:solidFill>
                        <a:latin typeface="+mj-lt"/>
                        <a:cs typeface="Arial" panose="020B0604020202020204" pitchFamily="34" charset="0"/>
                      </a:endParaRP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endParaRPr lang="en-US" sz="1100" b="0">
                        <a:solidFill>
                          <a:srgbClr val="54565B"/>
                        </a:solidFill>
                        <a:latin typeface="+mj-lt"/>
                        <a:cs typeface="Arial" panose="020B0604020202020204" pitchFamily="34" charset="0"/>
                      </a:endParaRP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endParaRPr lang="en-US" sz="1100" b="0">
                        <a:solidFill>
                          <a:srgbClr val="54565B"/>
                        </a:solidFill>
                        <a:latin typeface="+mj-lt"/>
                        <a:cs typeface="Arial" panose="020B0604020202020204" pitchFamily="34" charset="0"/>
                      </a:endParaRP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35401558"/>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173038" marR="0" lvl="2" indent="1588" algn="l" defTabSz="914400" rtl="0" eaLnBrk="1" fontAlgn="auto" latinLnBrk="0" hangingPunct="1">
                        <a:lnSpc>
                          <a:spcPct val="100000"/>
                        </a:lnSpc>
                        <a:spcBef>
                          <a:spcPts val="0"/>
                        </a:spcBef>
                        <a:spcAft>
                          <a:spcPts val="0"/>
                        </a:spcAft>
                        <a:buClrTx/>
                        <a:buSzTx/>
                        <a:buFontTx/>
                        <a:buNone/>
                        <a:tabLst/>
                        <a:defRPr/>
                      </a:pPr>
                      <a:r>
                        <a:rPr lang="en-US" sz="1100" b="1" i="0" baseline="0">
                          <a:solidFill>
                            <a:srgbClr val="54565B"/>
                          </a:solidFill>
                          <a:latin typeface="+mj-lt"/>
                          <a:cs typeface="Arial" panose="020B0604020202020204" pitchFamily="34" charset="0"/>
                        </a:rPr>
                        <a:t>2 or 3</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a:solidFill>
                            <a:srgbClr val="54565B"/>
                          </a:solidFill>
                          <a:latin typeface="+mj-lt"/>
                          <a:cs typeface="Arial" panose="020B0604020202020204" pitchFamily="34" charset="0"/>
                        </a:rPr>
                        <a:t>168 (71.2)</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a:solidFill>
                            <a:srgbClr val="54565B"/>
                          </a:solidFill>
                          <a:latin typeface="+mj-lt"/>
                          <a:cs typeface="Arial" panose="020B0604020202020204" pitchFamily="34" charset="0"/>
                        </a:rPr>
                        <a:t>132 (72.1)</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367886946"/>
                  </a:ext>
                </a:extLst>
              </a:tr>
              <a:tr h="265176">
                <a:tc>
                  <a:txBody>
                    <a:bodyPr/>
                    <a:lstStyle/>
                    <a:p>
                      <a:pPr marL="173038" marR="0" lvl="2" indent="0" algn="l" defTabSz="914400" rtl="0" eaLnBrk="1" fontAlgn="auto" latinLnBrk="0" hangingPunct="1">
                        <a:lnSpc>
                          <a:spcPct val="100000"/>
                        </a:lnSpc>
                        <a:spcBef>
                          <a:spcPts val="0"/>
                        </a:spcBef>
                        <a:spcAft>
                          <a:spcPts val="0"/>
                        </a:spcAft>
                        <a:buClrTx/>
                        <a:buSzTx/>
                        <a:buFontTx/>
                        <a:buNone/>
                        <a:tabLst/>
                        <a:defRPr/>
                      </a:pPr>
                      <a:r>
                        <a:rPr lang="en-US" sz="1100" b="1" i="0" baseline="0">
                          <a:solidFill>
                            <a:srgbClr val="54565B"/>
                          </a:solidFill>
                          <a:latin typeface="+mj-lt"/>
                          <a:cs typeface="Arial" panose="020B0604020202020204" pitchFamily="34" charset="0"/>
                        </a:rPr>
                        <a:t>&gt;3</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lnSpc>
                          <a:spcPct val="100000"/>
                        </a:lnSpc>
                        <a:spcBef>
                          <a:spcPts val="0"/>
                        </a:spcBef>
                      </a:pPr>
                      <a:r>
                        <a:rPr lang="en-US" sz="1100" b="0">
                          <a:solidFill>
                            <a:srgbClr val="54565B"/>
                          </a:solidFill>
                          <a:latin typeface="+mj-lt"/>
                          <a:cs typeface="Arial" panose="020B0604020202020204" pitchFamily="34" charset="0"/>
                        </a:rPr>
                        <a:t>68 (28.8)</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0">
                          <a:solidFill>
                            <a:srgbClr val="54565B"/>
                          </a:solidFill>
                          <a:latin typeface="+mj-lt"/>
                          <a:cs typeface="Arial" panose="020B0604020202020204" pitchFamily="34" charset="0"/>
                        </a:rPr>
                        <a:t>51 (27.9)</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48365271"/>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i="0" baseline="0">
                          <a:solidFill>
                            <a:srgbClr val="54565B"/>
                          </a:solidFill>
                          <a:latin typeface="+mj-lt"/>
                          <a:cs typeface="Arial" panose="020B0604020202020204" pitchFamily="34" charset="0"/>
                        </a:rPr>
                        <a:t>Number of prior systemic therapies</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lnSpc>
                          <a:spcPct val="100000"/>
                        </a:lnSpc>
                        <a:spcBef>
                          <a:spcPts val="0"/>
                        </a:spcBef>
                      </a:pPr>
                      <a:endParaRPr lang="en-US" sz="1100" b="0">
                        <a:solidFill>
                          <a:srgbClr val="54565B"/>
                        </a:solidFill>
                        <a:latin typeface="+mj-lt"/>
                        <a:cs typeface="Arial" panose="020B0604020202020204" pitchFamily="34" charset="0"/>
                      </a:endParaRP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algn="ctr">
                        <a:lnSpc>
                          <a:spcPct val="100000"/>
                        </a:lnSpc>
                        <a:spcBef>
                          <a:spcPts val="0"/>
                        </a:spcBef>
                      </a:pPr>
                      <a:endParaRPr lang="en-US" sz="1100">
                        <a:solidFill>
                          <a:srgbClr val="54565B"/>
                        </a:solidFill>
                        <a:latin typeface="+mj-lt"/>
                        <a:cs typeface="Arial" panose="020B0604020202020204" pitchFamily="34" charset="0"/>
                      </a:endParaRP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827228415"/>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173038" marR="0" lvl="1" indent="0" algn="l" defTabSz="914400" rtl="0" eaLnBrk="1" fontAlgn="auto" latinLnBrk="0" hangingPunct="1">
                        <a:lnSpc>
                          <a:spcPct val="100000"/>
                        </a:lnSpc>
                        <a:spcBef>
                          <a:spcPts val="0"/>
                        </a:spcBef>
                        <a:spcAft>
                          <a:spcPts val="0"/>
                        </a:spcAft>
                        <a:buClrTx/>
                        <a:buSzTx/>
                        <a:buFontTx/>
                        <a:buNone/>
                        <a:tabLst/>
                        <a:defRPr/>
                      </a:pPr>
                      <a:r>
                        <a:rPr lang="en-US" sz="1100" b="1" i="0" baseline="0">
                          <a:solidFill>
                            <a:srgbClr val="54565B"/>
                          </a:solidFill>
                          <a:latin typeface="+mj-lt"/>
                          <a:cs typeface="Arial" panose="020B0604020202020204" pitchFamily="34" charset="0"/>
                        </a:rPr>
                        <a:t>Mean (standard deviation)</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algn="ctr">
                        <a:lnSpc>
                          <a:spcPct val="100000"/>
                        </a:lnSpc>
                        <a:spcBef>
                          <a:spcPts val="0"/>
                        </a:spcBef>
                        <a:spcAft>
                          <a:spcPts val="0"/>
                        </a:spcAft>
                      </a:pPr>
                      <a:r>
                        <a:rPr lang="en-US" sz="1100">
                          <a:solidFill>
                            <a:srgbClr val="54565B"/>
                          </a:solidFill>
                          <a:effectLst/>
                          <a:latin typeface="+mj-lt"/>
                          <a:ea typeface="Times New Roman" panose="02020603050405020304" pitchFamily="18" charset="0"/>
                          <a:cs typeface="Times New Roman" panose="02020603050405020304" pitchFamily="18" charset="0"/>
                        </a:rPr>
                        <a:t>4.4 (1.9)</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algn="ctr">
                        <a:lnSpc>
                          <a:spcPct val="100000"/>
                        </a:lnSpc>
                        <a:spcBef>
                          <a:spcPts val="0"/>
                        </a:spcBef>
                        <a:spcAft>
                          <a:spcPts val="0"/>
                        </a:spcAft>
                      </a:pPr>
                      <a:r>
                        <a:rPr lang="en-US" sz="1100">
                          <a:solidFill>
                            <a:srgbClr val="54565B"/>
                          </a:solidFill>
                          <a:effectLst/>
                          <a:latin typeface="+mj-lt"/>
                          <a:ea typeface="Times New Roman" panose="02020603050405020304" pitchFamily="18" charset="0"/>
                          <a:cs typeface="Times New Roman" panose="02020603050405020304" pitchFamily="18" charset="0"/>
                        </a:rPr>
                        <a:t>4.4 (2.1)</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9466779"/>
                  </a:ext>
                </a:extLst>
              </a:tr>
              <a:tr h="265176">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173038" marR="0" lvl="1" indent="0" algn="l" defTabSz="914400" rtl="0" eaLnBrk="1" fontAlgn="auto" latinLnBrk="0" hangingPunct="1">
                        <a:lnSpc>
                          <a:spcPct val="100000"/>
                        </a:lnSpc>
                        <a:spcBef>
                          <a:spcPts val="0"/>
                        </a:spcBef>
                        <a:spcAft>
                          <a:spcPts val="0"/>
                        </a:spcAft>
                        <a:buClrTx/>
                        <a:buSzTx/>
                        <a:buFontTx/>
                        <a:buNone/>
                        <a:tabLst/>
                        <a:defRPr/>
                      </a:pPr>
                      <a:r>
                        <a:rPr lang="en-US" sz="1100" b="1" i="0" baseline="0">
                          <a:solidFill>
                            <a:srgbClr val="54565B"/>
                          </a:solidFill>
                          <a:latin typeface="+mj-lt"/>
                          <a:cs typeface="Arial" panose="020B0604020202020204" pitchFamily="34" charset="0"/>
                        </a:rPr>
                        <a:t>Median</a:t>
                      </a:r>
                    </a:p>
                  </a:txBody>
                  <a:tcPr marT="36576" marB="36576" anchor="ctr">
                    <a:lnL w="381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algn="ctr">
                        <a:lnSpc>
                          <a:spcPct val="100000"/>
                        </a:lnSpc>
                        <a:spcBef>
                          <a:spcPts val="0"/>
                        </a:spcBef>
                        <a:spcAft>
                          <a:spcPts val="0"/>
                        </a:spcAft>
                      </a:pPr>
                      <a:r>
                        <a:rPr lang="en-US" sz="1100">
                          <a:solidFill>
                            <a:srgbClr val="54565B"/>
                          </a:solidFill>
                          <a:effectLst/>
                          <a:latin typeface="+mj-lt"/>
                          <a:ea typeface="Times New Roman" panose="02020603050405020304" pitchFamily="18" charset="0"/>
                          <a:cs typeface="Times New Roman" panose="02020603050405020304" pitchFamily="18" charset="0"/>
                        </a:rPr>
                        <a:t>4</a:t>
                      </a:r>
                    </a:p>
                  </a:txBody>
                  <a:tcPr marT="36576" marB="36576"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marL="0" marR="0" algn="ctr">
                        <a:lnSpc>
                          <a:spcPct val="100000"/>
                        </a:lnSpc>
                        <a:spcBef>
                          <a:spcPts val="0"/>
                        </a:spcBef>
                        <a:spcAft>
                          <a:spcPts val="0"/>
                        </a:spcAft>
                      </a:pPr>
                      <a:r>
                        <a:rPr lang="en-US" sz="1100">
                          <a:solidFill>
                            <a:srgbClr val="54565B"/>
                          </a:solidFill>
                          <a:effectLst/>
                          <a:latin typeface="+mj-lt"/>
                          <a:ea typeface="Times New Roman" panose="02020603050405020304" pitchFamily="18" charset="0"/>
                          <a:cs typeface="Times New Roman" panose="02020603050405020304" pitchFamily="18" charset="0"/>
                        </a:rPr>
                        <a:t>4</a:t>
                      </a:r>
                    </a:p>
                  </a:txBody>
                  <a:tcPr marT="36576" marB="36576" anchor="ctr">
                    <a:lnL w="12700" cap="flat" cmpd="sng" algn="ctr">
                      <a:solidFill>
                        <a:schemeClr val="bg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496465527"/>
                  </a:ext>
                </a:extLst>
              </a:tr>
            </a:tbl>
          </a:graphicData>
        </a:graphic>
      </p:graphicFrame>
      <p:sp>
        <p:nvSpPr>
          <p:cNvPr id="7" name="TextBox 6">
            <a:extLst>
              <a:ext uri="{FF2B5EF4-FFF2-40B4-BE49-F238E27FC236}">
                <a16:creationId xmlns:a16="http://schemas.microsoft.com/office/drawing/2014/main" id="{D3ED627A-3031-44DA-A0C5-5BBEDB67635C}"/>
              </a:ext>
            </a:extLst>
          </p:cNvPr>
          <p:cNvSpPr txBox="1"/>
          <p:nvPr/>
        </p:nvSpPr>
        <p:spPr>
          <a:xfrm>
            <a:off x="607487" y="1419102"/>
            <a:ext cx="9267241"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50" normalizeH="0" baseline="0" noProof="0">
                <a:ln>
                  <a:noFill/>
                </a:ln>
                <a:solidFill>
                  <a:srgbClr val="54565B"/>
                </a:solidFill>
                <a:effectLst/>
                <a:uLnTx/>
                <a:uFillTx/>
                <a:latin typeface="Trebuchet MS"/>
                <a:ea typeface="+mn-ea"/>
                <a:cs typeface="+mn-cs"/>
              </a:rPr>
              <a:t>Table 1. </a:t>
            </a:r>
            <a:r>
              <a:rPr kumimoji="0" lang="en-US" sz="1600" b="0" i="0" u="none" strike="noStrike" kern="1200" cap="none" spc="-50" normalizeH="0" baseline="0" noProof="0">
                <a:ln>
                  <a:noFill/>
                </a:ln>
                <a:solidFill>
                  <a:srgbClr val="54565B"/>
                </a:solidFill>
                <a:effectLst/>
                <a:uLnTx/>
                <a:uFillTx/>
                <a:latin typeface="Trebuchet MS"/>
                <a:ea typeface="+mn-ea"/>
                <a:cs typeface="+mn-cs"/>
              </a:rPr>
              <a:t>Demographics and Baseline Clinical Characteristics</a:t>
            </a:r>
          </a:p>
        </p:txBody>
      </p:sp>
      <p:sp>
        <p:nvSpPr>
          <p:cNvPr id="9" name="Text Placeholder 5">
            <a:extLst>
              <a:ext uri="{FF2B5EF4-FFF2-40B4-BE49-F238E27FC236}">
                <a16:creationId xmlns:a16="http://schemas.microsoft.com/office/drawing/2014/main" id="{64DF6703-C1A6-4194-BEF6-013DB3611479}"/>
              </a:ext>
            </a:extLst>
          </p:cNvPr>
          <p:cNvSpPr txBox="1">
            <a:spLocks/>
          </p:cNvSpPr>
          <p:nvPr/>
        </p:nvSpPr>
        <p:spPr>
          <a:xfrm>
            <a:off x="609874" y="6453707"/>
            <a:ext cx="10972800" cy="215444"/>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BRCA, breast cancer gene; HRQoL, health-related quality of life; SG, sacituzumab govitecan; TPC, treatment of physician’s choice. </a:t>
            </a:r>
          </a:p>
        </p:txBody>
      </p:sp>
    </p:spTree>
    <p:extLst>
      <p:ext uri="{BB962C8B-B14F-4D97-AF65-F5344CB8AC3E}">
        <p14:creationId xmlns:p14="http://schemas.microsoft.com/office/powerpoint/2010/main" val="291296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609598" y="1409700"/>
            <a:ext cx="10894997" cy="4497200"/>
          </a:xfrm>
        </p:spPr>
        <p:txBody>
          <a:bodyPr>
            <a:noAutofit/>
          </a:bodyPr>
          <a:lstStyle/>
          <a:p>
            <a:pPr>
              <a:spcAft>
                <a:spcPts val="0"/>
              </a:spcAft>
            </a:pPr>
            <a:r>
              <a:rPr lang="en-US" sz="2000"/>
              <a:t>The completion rate (number of valid HRQoL assessments divided by number of ITT patients expected to provide an HRQoL assessment at that timepoint) was generally ≥90% up to cycle 6 and was comparable between SG and TPC across visits</a:t>
            </a:r>
          </a:p>
          <a:p>
            <a:pPr>
              <a:spcAft>
                <a:spcPts val="0"/>
              </a:spcAft>
            </a:pPr>
            <a:r>
              <a:rPr lang="en-US" sz="2000"/>
              <a:t>The available data rate (number of valid HRQoL assessments divided by the number of ITT patients randomized at the start of the study) declined in both treatment arms, but was consistently higher in the SG arm than in the TPC arm</a:t>
            </a:r>
          </a:p>
          <a:p>
            <a:pPr>
              <a:spcAft>
                <a:spcPts val="0"/>
              </a:spcAft>
            </a:pPr>
            <a:r>
              <a:rPr lang="en-US" sz="2000"/>
              <a:t>Mean baseline scores (range from 0 to 100) for the primary HRQoL domains were generally comparable between treatment arms (</a:t>
            </a:r>
            <a:r>
              <a:rPr lang="en-US" sz="2000" b="1"/>
              <a:t>Table 2</a:t>
            </a:r>
            <a:r>
              <a:rPr lang="en-US" sz="2000"/>
              <a:t>)</a:t>
            </a:r>
          </a:p>
          <a:p>
            <a:pPr>
              <a:spcAft>
                <a:spcPts val="0"/>
              </a:spcAft>
            </a:pPr>
            <a:r>
              <a:rPr lang="en-US" sz="2000"/>
              <a:t>Baseline functioning and symptoms were worse compared to a general population with similar age and gender distributions (</a:t>
            </a:r>
            <a:r>
              <a:rPr lang="en-US" sz="2000" b="1"/>
              <a:t>Table 2</a:t>
            </a:r>
            <a:r>
              <a:rPr lang="en-US" sz="2000"/>
              <a:t>) </a:t>
            </a:r>
          </a:p>
          <a:p>
            <a:pPr>
              <a:spcAft>
                <a:spcPts val="0"/>
              </a:spcAft>
            </a:pPr>
            <a:r>
              <a:rPr lang="en-US" sz="2000"/>
              <a:t>TPC arm had worse global health status/QoL compared to the SG arm</a:t>
            </a:r>
          </a:p>
        </p:txBody>
      </p:sp>
      <p:sp>
        <p:nvSpPr>
          <p:cNvPr id="3" name="Title 2"/>
          <p:cNvSpPr>
            <a:spLocks noGrp="1"/>
          </p:cNvSpPr>
          <p:nvPr>
            <p:ph type="title"/>
          </p:nvPr>
        </p:nvSpPr>
        <p:spPr>
          <a:xfrm>
            <a:off x="609599" y="136731"/>
            <a:ext cx="10924675" cy="1093408"/>
          </a:xfrm>
        </p:spPr>
        <p:txBody>
          <a:bodyPr/>
          <a:lstStyle/>
          <a:p>
            <a:r>
              <a:rPr lang="en-US" b="1"/>
              <a:t>HRQoL Assessments </a:t>
            </a:r>
          </a:p>
        </p:txBody>
      </p:sp>
      <p:sp>
        <p:nvSpPr>
          <p:cNvPr id="11" name="Slide Number Placeholder 10">
            <a:extLst>
              <a:ext uri="{FF2B5EF4-FFF2-40B4-BE49-F238E27FC236}">
                <a16:creationId xmlns:a16="http://schemas.microsoft.com/office/drawing/2014/main" id="{CA8BDBF8-4034-4611-B1C3-1C3F685DE756}"/>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sp>
        <p:nvSpPr>
          <p:cNvPr id="5" name="Text Placeholder 5">
            <a:extLst>
              <a:ext uri="{FF2B5EF4-FFF2-40B4-BE49-F238E27FC236}">
                <a16:creationId xmlns:a16="http://schemas.microsoft.com/office/drawing/2014/main" id="{C33A5B00-D824-4A98-B1B4-4893EE85791B}"/>
              </a:ext>
            </a:extLst>
          </p:cNvPr>
          <p:cNvSpPr txBox="1">
            <a:spLocks/>
          </p:cNvSpPr>
          <p:nvPr/>
        </p:nvSpPr>
        <p:spPr>
          <a:xfrm>
            <a:off x="609874" y="6453707"/>
            <a:ext cx="10972800" cy="215444"/>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mn-ea"/>
                <a:cs typeface="+mn-cs"/>
              </a:rPr>
              <a:t>HRQoL, health-related quality of life; ITT, intent-to-treat; QoL, quality of life; SG, sacituzumab govitecan; TPC, treatment of physician’s choice. </a:t>
            </a:r>
          </a:p>
        </p:txBody>
      </p:sp>
    </p:spTree>
    <p:extLst>
      <p:ext uri="{BB962C8B-B14F-4D97-AF65-F5344CB8AC3E}">
        <p14:creationId xmlns:p14="http://schemas.microsoft.com/office/powerpoint/2010/main" val="2377534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a:t>HRQoL at Baseline</a:t>
            </a:r>
            <a:endParaRPr lang="en-US" sz="2000" b="1"/>
          </a:p>
        </p:txBody>
      </p:sp>
      <p:sp>
        <p:nvSpPr>
          <p:cNvPr id="7" name="Text Placeholder 5">
            <a:extLst>
              <a:ext uri="{FF2B5EF4-FFF2-40B4-BE49-F238E27FC236}">
                <a16:creationId xmlns:a16="http://schemas.microsoft.com/office/drawing/2014/main" id="{AE196A0A-5D9D-4442-AF9A-634754CCF223}"/>
              </a:ext>
            </a:extLst>
          </p:cNvPr>
          <p:cNvSpPr txBox="1">
            <a:spLocks/>
          </p:cNvSpPr>
          <p:nvPr/>
        </p:nvSpPr>
        <p:spPr>
          <a:xfrm>
            <a:off x="609874" y="5968959"/>
            <a:ext cx="10897914" cy="700192"/>
          </a:xfrm>
          <a:prstGeom prst="rect">
            <a:avLst/>
          </a:prstGeom>
        </p:spPr>
        <p:txBody>
          <a:bodyPr wrap="square" anchor="b">
            <a:spAutoFit/>
          </a:bodyPr>
          <a:lstStyle>
            <a:lvl1pPr marL="0" indent="0" algn="l" defTabSz="1828800" rtl="0" eaLnBrk="1" latinLnBrk="0" hangingPunct="1">
              <a:lnSpc>
                <a:spcPct val="90000"/>
              </a:lnSpc>
              <a:spcBef>
                <a:spcPts val="2000"/>
              </a:spcBef>
              <a:spcAft>
                <a:spcPts val="600"/>
              </a:spcAft>
              <a:buFont typeface="Arial" panose="020B0604020202020204" pitchFamily="34" charset="0"/>
              <a:buNone/>
              <a:defRPr sz="5400" b="1" i="0" kern="1200">
                <a:solidFill>
                  <a:srgbClr val="15233F"/>
                </a:solidFill>
                <a:latin typeface="+mn-lt"/>
                <a:ea typeface="+mn-ea"/>
                <a:cs typeface="+mn-cs"/>
              </a:defRPr>
            </a:lvl1pPr>
            <a:lvl2pPr marL="0" indent="0" algn="l" defTabSz="1828800" rtl="0" eaLnBrk="1" latinLnBrk="0" hangingPunct="1">
              <a:lnSpc>
                <a:spcPct val="90000"/>
              </a:lnSpc>
              <a:spcBef>
                <a:spcPts val="1000"/>
              </a:spcBef>
              <a:buFont typeface="Arial" panose="020B0604020202020204" pitchFamily="34" charset="0"/>
              <a:buNone/>
              <a:defRPr sz="4400" kern="1200">
                <a:solidFill>
                  <a:srgbClr val="15233F"/>
                </a:solidFill>
                <a:latin typeface="+mn-lt"/>
                <a:ea typeface="+mn-ea"/>
                <a:cs typeface="+mn-cs"/>
              </a:defRPr>
            </a:lvl2pPr>
            <a:lvl3pPr marL="1371600" indent="-457200" algn="l" defTabSz="1828800" rtl="0" eaLnBrk="1" latinLnBrk="0" hangingPunct="1">
              <a:lnSpc>
                <a:spcPct val="90000"/>
              </a:lnSpc>
              <a:spcBef>
                <a:spcPts val="1000"/>
              </a:spcBef>
              <a:buClr>
                <a:srgbClr val="C50E3C"/>
              </a:buClr>
              <a:buFont typeface="Arial" panose="020B0604020202020204" pitchFamily="34" charset="0"/>
              <a:buChar char="•"/>
              <a:defRPr sz="3600" kern="1200">
                <a:solidFill>
                  <a:srgbClr val="15233F"/>
                </a:solidFill>
                <a:latin typeface="+mn-lt"/>
                <a:ea typeface="+mn-ea"/>
                <a:cs typeface="+mn-cs"/>
              </a:defRPr>
            </a:lvl3pPr>
            <a:lvl4pPr marL="2286000" indent="-457200" algn="l" defTabSz="1828800" rtl="0" eaLnBrk="1" latinLnBrk="0" hangingPunct="1">
              <a:lnSpc>
                <a:spcPct val="90000"/>
              </a:lnSpc>
              <a:spcBef>
                <a:spcPts val="1000"/>
              </a:spcBef>
              <a:buClr>
                <a:srgbClr val="C50E3C"/>
              </a:buClr>
              <a:buFont typeface="Arial" panose="020B0604020202020204" pitchFamily="34" charset="0"/>
              <a:buChar char="•"/>
              <a:defRPr sz="2800" kern="1200">
                <a:solidFill>
                  <a:srgbClr val="15233F"/>
                </a:solidFill>
                <a:latin typeface="+mn-lt"/>
                <a:ea typeface="+mn-ea"/>
                <a:cs typeface="+mn-cs"/>
              </a:defRPr>
            </a:lvl4pPr>
            <a:lvl5pPr marL="3200400" indent="-457200" algn="l" defTabSz="1828800" rtl="0" eaLnBrk="1" latinLnBrk="0" hangingPunct="1">
              <a:lnSpc>
                <a:spcPct val="90000"/>
              </a:lnSpc>
              <a:spcBef>
                <a:spcPts val="1000"/>
              </a:spcBef>
              <a:buClr>
                <a:srgbClr val="C50E3C"/>
              </a:buClr>
              <a:buFont typeface="Arial" panose="020B0604020202020204" pitchFamily="34" charset="0"/>
              <a:buChar char="•"/>
              <a:defRPr sz="2400" kern="1200">
                <a:solidFill>
                  <a:srgbClr val="15233F"/>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18288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FF0000"/>
                </a:solidFill>
                <a:effectLst/>
                <a:uLnTx/>
                <a:uFillTx/>
                <a:latin typeface="Trebuchet MS"/>
                <a:ea typeface="+mn-ea"/>
                <a:cs typeface="+mn-cs"/>
              </a:rPr>
              <a:t>Red: </a:t>
            </a:r>
            <a:r>
              <a:rPr kumimoji="0" lang="en-US" sz="800" b="0" i="0" u="none" strike="noStrike" kern="1200" cap="none" spc="0" normalizeH="0" baseline="0" noProof="0">
                <a:ln>
                  <a:noFill/>
                </a:ln>
                <a:solidFill>
                  <a:srgbClr val="54565B"/>
                </a:solidFill>
                <a:effectLst/>
                <a:uLnTx/>
                <a:uFillTx/>
                <a:latin typeface="Trebuchet MS"/>
                <a:ea typeface="+mn-ea"/>
                <a:cs typeface="+mn-cs"/>
              </a:rPr>
              <a:t>difference compared to the general population norm greater than the prespecified MID. </a:t>
            </a:r>
            <a:r>
              <a:rPr kumimoji="0" lang="en-US" sz="800" b="0" i="0" u="sng" strike="noStrike" kern="1200" cap="none" spc="0" normalizeH="0" baseline="0" noProof="0">
                <a:ln>
                  <a:noFill/>
                </a:ln>
                <a:solidFill>
                  <a:srgbClr val="54565B"/>
                </a:solidFill>
                <a:effectLst/>
                <a:uLnTx/>
                <a:uFillTx/>
                <a:latin typeface="Trebuchet MS"/>
                <a:ea typeface="+mn-ea"/>
                <a:cs typeface="+mn-cs"/>
              </a:rPr>
              <a:t>Underlined</a:t>
            </a:r>
            <a:r>
              <a:rPr kumimoji="0" lang="en-US" sz="800" b="0" i="0" u="none" strike="noStrike" kern="1200" cap="none" spc="0" normalizeH="0" baseline="0" noProof="0">
                <a:ln>
                  <a:noFill/>
                </a:ln>
                <a:solidFill>
                  <a:srgbClr val="54565B"/>
                </a:solidFill>
                <a:effectLst/>
                <a:uLnTx/>
                <a:uFillTx/>
                <a:latin typeface="Trebuchet MS"/>
                <a:ea typeface="+mn-ea"/>
                <a:cs typeface="+mn-cs"/>
              </a:rPr>
              <a:t>: TPC worse than SG but greater than MID.</a:t>
            </a:r>
          </a:p>
          <a:p>
            <a:pPr marL="0" marR="0" lvl="0" indent="0" algn="l" defTabSz="18288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30000" noProof="0">
                <a:ln>
                  <a:noFill/>
                </a:ln>
                <a:solidFill>
                  <a:srgbClr val="54565B"/>
                </a:solidFill>
                <a:effectLst/>
                <a:uLnTx/>
                <a:uFillTx/>
                <a:latin typeface="Trebuchet MS"/>
                <a:ea typeface="+mn-ea"/>
                <a:cs typeface="+mn-cs"/>
              </a:rPr>
              <a:t>a</a:t>
            </a:r>
            <a:r>
              <a:rPr kumimoji="0" lang="en-US" sz="800" b="0" i="0" u="none" strike="noStrike" kern="1200" cap="none" spc="0" normalizeH="0" baseline="0" noProof="0">
                <a:ln>
                  <a:noFill/>
                </a:ln>
                <a:solidFill>
                  <a:srgbClr val="54565B"/>
                </a:solidFill>
                <a:effectLst/>
                <a:uLnTx/>
                <a:uFillTx/>
                <a:latin typeface="Trebuchet MS"/>
                <a:ea typeface="+mn-ea"/>
                <a:cs typeface="+mn-cs"/>
              </a:rPr>
              <a:t>A higher score represents higher QoL. </a:t>
            </a:r>
            <a:r>
              <a:rPr kumimoji="0" lang="en-US" sz="800" b="0" i="0" u="none" strike="noStrike" kern="1200" cap="none" spc="0" normalizeH="0" baseline="30000" noProof="0">
                <a:ln>
                  <a:noFill/>
                </a:ln>
                <a:solidFill>
                  <a:srgbClr val="54565B"/>
                </a:solidFill>
                <a:effectLst/>
                <a:uLnTx/>
                <a:uFillTx/>
                <a:latin typeface="Trebuchet MS"/>
                <a:ea typeface="+mn-ea"/>
                <a:cs typeface="+mn-cs"/>
              </a:rPr>
              <a:t>b</a:t>
            </a:r>
            <a:r>
              <a:rPr kumimoji="0" lang="en-US" sz="800" b="0" i="0" u="none" strike="noStrike" kern="1200" cap="none" spc="0" normalizeH="0" baseline="0" noProof="0">
                <a:ln>
                  <a:noFill/>
                </a:ln>
                <a:solidFill>
                  <a:srgbClr val="54565B"/>
                </a:solidFill>
                <a:effectLst/>
                <a:uLnTx/>
                <a:uFillTx/>
                <a:latin typeface="Trebuchet MS"/>
                <a:ea typeface="+mn-ea"/>
                <a:cs typeface="+mn-cs"/>
              </a:rPr>
              <a:t>A higher score represents a higher level of functioning. </a:t>
            </a:r>
            <a:r>
              <a:rPr kumimoji="0" lang="en-US" sz="800" b="0" i="0" u="none" strike="noStrike" kern="1200" cap="none" spc="0" normalizeH="0" baseline="30000" noProof="0">
                <a:ln>
                  <a:noFill/>
                </a:ln>
                <a:solidFill>
                  <a:srgbClr val="54565B"/>
                </a:solidFill>
                <a:effectLst/>
                <a:uLnTx/>
                <a:uFillTx/>
                <a:latin typeface="Trebuchet MS"/>
                <a:ea typeface="+mn-ea"/>
                <a:cs typeface="+mn-cs"/>
              </a:rPr>
              <a:t>c</a:t>
            </a:r>
            <a:r>
              <a:rPr kumimoji="0" lang="en-US" sz="800" b="0" i="0" u="none" strike="noStrike" kern="1200" cap="none" spc="0" normalizeH="0" baseline="0" noProof="0">
                <a:ln>
                  <a:noFill/>
                </a:ln>
                <a:solidFill>
                  <a:srgbClr val="54565B"/>
                </a:solidFill>
                <a:effectLst/>
                <a:uLnTx/>
                <a:uFillTx/>
                <a:latin typeface="Trebuchet MS"/>
                <a:ea typeface="+mn-ea"/>
                <a:cs typeface="+mn-cs"/>
              </a:rPr>
              <a:t>A higher score represents a higher level of symptomatology.</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HRQoL, health-related quality of life; MID, minimal important difference; QoL, quality of life; SG, sacituzumab govitecan; TPC, treatment of physician’s choice.</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1. Nolte S, et al. </a:t>
            </a:r>
            <a:r>
              <a:rPr kumimoji="0" lang="en-US" sz="800" b="0" i="1"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Eur J Cancer</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 2019;107:153-163. 2. Cocks K, et al. </a:t>
            </a:r>
            <a:r>
              <a:rPr kumimoji="0" lang="en-US" sz="800" b="0" i="1"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J Clin Oncol</a:t>
            </a:r>
            <a:r>
              <a:rPr kumimoji="0" lang="en-US" sz="800" b="0" i="0" u="none" strike="noStrike" kern="1200" cap="none" spc="0" normalizeH="0" baseline="0" noProof="0">
                <a:ln>
                  <a:noFill/>
                </a:ln>
                <a:solidFill>
                  <a:srgbClr val="54565B"/>
                </a:solidFill>
                <a:effectLst/>
                <a:uLnTx/>
                <a:uFillTx/>
                <a:latin typeface="Trebuchet MS"/>
                <a:ea typeface="Helvetica" charset="0"/>
                <a:cs typeface="Arial" panose="020B0604020202020204" pitchFamily="34" charset="0"/>
              </a:rPr>
              <a:t>. 2011;29:89-96.</a:t>
            </a:r>
          </a:p>
        </p:txBody>
      </p:sp>
      <p:graphicFrame>
        <p:nvGraphicFramePr>
          <p:cNvPr id="8" name="Table 7">
            <a:extLst>
              <a:ext uri="{FF2B5EF4-FFF2-40B4-BE49-F238E27FC236}">
                <a16:creationId xmlns:a16="http://schemas.microsoft.com/office/drawing/2014/main" id="{34F36423-63A5-C941-8BD1-E1D880825048}"/>
              </a:ext>
            </a:extLst>
          </p:cNvPr>
          <p:cNvGraphicFramePr>
            <a:graphicFrameLocks noGrp="1"/>
          </p:cNvGraphicFramePr>
          <p:nvPr/>
        </p:nvGraphicFramePr>
        <p:xfrm>
          <a:off x="603251" y="1827712"/>
          <a:ext cx="10904539" cy="2181860"/>
        </p:xfrm>
        <a:graphic>
          <a:graphicData uri="http://schemas.openxmlformats.org/drawingml/2006/table">
            <a:tbl>
              <a:tblPr firstRow="1" bandRow="1">
                <a:tableStyleId>{5C22544A-7EE6-4342-B048-85BDC9FD1C3A}</a:tableStyleId>
              </a:tblPr>
              <a:tblGrid>
                <a:gridCol w="2864894">
                  <a:extLst>
                    <a:ext uri="{9D8B030D-6E8A-4147-A177-3AD203B41FA5}">
                      <a16:colId xmlns:a16="http://schemas.microsoft.com/office/drawing/2014/main" val="3432892701"/>
                    </a:ext>
                  </a:extLst>
                </a:gridCol>
                <a:gridCol w="2019309">
                  <a:extLst>
                    <a:ext uri="{9D8B030D-6E8A-4147-A177-3AD203B41FA5}">
                      <a16:colId xmlns:a16="http://schemas.microsoft.com/office/drawing/2014/main" val="3180078317"/>
                    </a:ext>
                  </a:extLst>
                </a:gridCol>
                <a:gridCol w="2006688">
                  <a:extLst>
                    <a:ext uri="{9D8B030D-6E8A-4147-A177-3AD203B41FA5}">
                      <a16:colId xmlns:a16="http://schemas.microsoft.com/office/drawing/2014/main" val="2837773287"/>
                    </a:ext>
                  </a:extLst>
                </a:gridCol>
                <a:gridCol w="1981447">
                  <a:extLst>
                    <a:ext uri="{9D8B030D-6E8A-4147-A177-3AD203B41FA5}">
                      <a16:colId xmlns:a16="http://schemas.microsoft.com/office/drawing/2014/main" val="905652964"/>
                    </a:ext>
                  </a:extLst>
                </a:gridCol>
                <a:gridCol w="2032201">
                  <a:extLst>
                    <a:ext uri="{9D8B030D-6E8A-4147-A177-3AD203B41FA5}">
                      <a16:colId xmlns:a16="http://schemas.microsoft.com/office/drawing/2014/main" val="2481998479"/>
                    </a:ext>
                  </a:extLst>
                </a:gridCol>
              </a:tblGrid>
              <a:tr h="402044">
                <a:tc>
                  <a:txBody>
                    <a:bodyPr/>
                    <a:lstStyle/>
                    <a:p>
                      <a:pPr algn="ctr"/>
                      <a:endParaRPr lang="en-US" sz="1400" b="1" baseline="0">
                        <a:solidFill>
                          <a:schemeClr val="bg1"/>
                        </a:solidFill>
                        <a:latin typeface="Trebuchet MS" panose="020B0703020202090204" pitchFamily="34" charset="0"/>
                      </a:endParaRPr>
                    </a:p>
                  </a:txBody>
                  <a:tcPr anchor="ctr">
                    <a:lnL w="12700" cmpd="sng">
                      <a:noFill/>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baseline="0">
                          <a:solidFill>
                            <a:schemeClr val="bg1"/>
                          </a:solidFill>
                          <a:latin typeface="Trebuchet MS" panose="020B0703020202090204" pitchFamily="34" charset="0"/>
                        </a:rPr>
                        <a:t>SG</a:t>
                      </a:r>
                    </a:p>
                    <a:p>
                      <a:pPr algn="ctr"/>
                      <a:r>
                        <a:rPr lang="en-US" sz="1400" b="1" baseline="0">
                          <a:solidFill>
                            <a:schemeClr val="bg1"/>
                          </a:solidFill>
                          <a:latin typeface="Trebuchet MS" panose="020B0703020202090204" pitchFamily="34" charset="0"/>
                        </a:rPr>
                        <a:t>(n=236)</a:t>
                      </a:r>
                    </a:p>
                  </a:txBody>
                  <a:tcPr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55A2A8"/>
                    </a:solidFill>
                  </a:tcPr>
                </a:tc>
                <a:tc>
                  <a:txBody>
                    <a:bodyPr/>
                    <a:lstStyle/>
                    <a:p>
                      <a:pPr algn="ctr"/>
                      <a:r>
                        <a:rPr lang="en-US" sz="1400" b="1" baseline="0">
                          <a:solidFill>
                            <a:schemeClr val="bg1"/>
                          </a:solidFill>
                          <a:latin typeface="Trebuchet MS" panose="020B0703020202090204" pitchFamily="34" charset="0"/>
                        </a:rPr>
                        <a:t>TPC</a:t>
                      </a:r>
                    </a:p>
                    <a:p>
                      <a:pPr algn="ctr"/>
                      <a:r>
                        <a:rPr lang="en-US" sz="1400" b="1" baseline="0">
                          <a:solidFill>
                            <a:schemeClr val="bg1"/>
                          </a:solidFill>
                          <a:latin typeface="Trebuchet MS" panose="020B0703020202090204" pitchFamily="34" charset="0"/>
                        </a:rPr>
                        <a:t>(n=183)</a:t>
                      </a:r>
                    </a:p>
                  </a:txBody>
                  <a:tcPr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pPr algn="ctr"/>
                      <a:r>
                        <a:rPr lang="en-US" sz="1400" b="1" baseline="0">
                          <a:solidFill>
                            <a:schemeClr val="bg1"/>
                          </a:solidFill>
                          <a:latin typeface="Trebuchet MS" panose="020B0703020202090204" pitchFamily="34" charset="0"/>
                        </a:rPr>
                        <a:t>General Population Norm</a:t>
                      </a:r>
                      <a:r>
                        <a:rPr lang="en-US" sz="1400" b="1" baseline="30000">
                          <a:solidFill>
                            <a:schemeClr val="bg1"/>
                          </a:solidFill>
                          <a:latin typeface="Trebuchet MS" panose="020B0703020202090204" pitchFamily="34" charset="0"/>
                        </a:rPr>
                        <a:t>1</a:t>
                      </a:r>
                    </a:p>
                  </a:txBody>
                  <a:tcPr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C04794"/>
                    </a:solidFill>
                  </a:tcPr>
                </a:tc>
                <a:tc>
                  <a:txBody>
                    <a:bodyPr/>
                    <a:lstStyle/>
                    <a:p>
                      <a:pPr algn="ctr"/>
                      <a:r>
                        <a:rPr lang="en-US" sz="1400" b="1" baseline="0">
                          <a:solidFill>
                            <a:schemeClr val="bg1"/>
                          </a:solidFill>
                          <a:latin typeface="Trebuchet MS" panose="020B0703020202090204" pitchFamily="34" charset="0"/>
                        </a:rPr>
                        <a:t>Between-Group MID</a:t>
                      </a:r>
                      <a:r>
                        <a:rPr lang="en-US" sz="1400" b="1" baseline="30000">
                          <a:solidFill>
                            <a:schemeClr val="bg1"/>
                          </a:solidFill>
                          <a:latin typeface="Trebuchet MS" panose="020B0703020202090204" pitchFamily="34" charset="0"/>
                        </a:rPr>
                        <a:t>2</a:t>
                      </a:r>
                    </a:p>
                  </a:txBody>
                  <a:tcPr anchor="b">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F89D50"/>
                    </a:solidFill>
                  </a:tcPr>
                </a:tc>
                <a:extLst>
                  <a:ext uri="{0D108BD9-81ED-4DB2-BD59-A6C34878D82A}">
                    <a16:rowId xmlns:a16="http://schemas.microsoft.com/office/drawing/2014/main" val="1843249014"/>
                  </a:ext>
                </a:extLst>
              </a:tr>
              <a:tr h="332740">
                <a:tc>
                  <a:txBody>
                    <a:bodyPr/>
                    <a:lstStyle/>
                    <a:p>
                      <a:r>
                        <a:rPr lang="en-US" sz="1400" b="1" baseline="0">
                          <a:latin typeface="Trebuchet MS" panose="020B0703020202090204" pitchFamily="34" charset="0"/>
                        </a:rPr>
                        <a:t>Global health status/QoL</a:t>
                      </a:r>
                      <a:r>
                        <a:rPr lang="en-US" sz="1400" b="1" baseline="30000">
                          <a:latin typeface="Trebuchet MS" panose="020B0703020202090204" pitchFamily="34" charset="0"/>
                        </a:rPr>
                        <a:t>a</a:t>
                      </a:r>
                    </a:p>
                  </a:txBody>
                  <a:tcPr anchor="ctr">
                    <a:lnL w="12700" cmpd="sng">
                      <a:noFill/>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aseline="0">
                          <a:latin typeface="Trebuchet MS" panose="020B0703020202090204" pitchFamily="34" charset="0"/>
                        </a:rPr>
                        <a:t>63.2 (20.6)</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u="sng" baseline="0">
                          <a:solidFill>
                            <a:srgbClr val="FF0000"/>
                          </a:solidFill>
                          <a:latin typeface="Trebuchet MS" panose="020B0703020202090204" pitchFamily="34" charset="0"/>
                        </a:rPr>
                        <a:t>58.1</a:t>
                      </a:r>
                      <a:r>
                        <a:rPr lang="en-US" sz="1400" baseline="0">
                          <a:latin typeface="Trebuchet MS" panose="020B0703020202090204" pitchFamily="34" charset="0"/>
                        </a:rPr>
                        <a:t> (21.9)</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aseline="0">
                          <a:latin typeface="Trebuchet MS" panose="020B0703020202090204" pitchFamily="34" charset="0"/>
                        </a:rPr>
                        <a:t>63.6</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aseline="0">
                          <a:latin typeface="Trebuchet MS" panose="020B0703020202090204" pitchFamily="34" charset="0"/>
                        </a:rPr>
                        <a:t>4</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47181520"/>
                  </a:ext>
                </a:extLst>
              </a:tr>
              <a:tr h="332740">
                <a:tc>
                  <a:txBody>
                    <a:bodyPr/>
                    <a:lstStyle/>
                    <a:p>
                      <a:r>
                        <a:rPr lang="en-US" sz="1400" b="1" baseline="0">
                          <a:latin typeface="Trebuchet MS" panose="020B0703020202090204" pitchFamily="34" charset="0"/>
                        </a:rPr>
                        <a:t>Physical functioning</a:t>
                      </a:r>
                      <a:r>
                        <a:rPr lang="en-US" sz="1400" b="1" baseline="30000">
                          <a:latin typeface="Trebuchet MS" panose="020B0703020202090204" pitchFamily="34" charset="0"/>
                        </a:rPr>
                        <a:t>b</a:t>
                      </a:r>
                      <a:endParaRPr lang="en-US" sz="1400" b="0" baseline="30000">
                        <a:latin typeface="Trebuchet MS" panose="020B0703020202090204" pitchFamily="34" charset="0"/>
                      </a:endParaRP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US" sz="1400" baseline="0">
                          <a:solidFill>
                            <a:srgbClr val="FF0000"/>
                          </a:solidFill>
                          <a:latin typeface="Trebuchet MS" panose="020B0703020202090204" pitchFamily="34" charset="0"/>
                        </a:rPr>
                        <a:t>74.9</a:t>
                      </a:r>
                      <a:r>
                        <a:rPr lang="en-US" sz="1400" baseline="0">
                          <a:latin typeface="Trebuchet MS" panose="020B0703020202090204" pitchFamily="34" charset="0"/>
                        </a:rPr>
                        <a:t> (20.5)</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US" sz="1400" baseline="0">
                          <a:solidFill>
                            <a:srgbClr val="FF0000"/>
                          </a:solidFill>
                          <a:latin typeface="Trebuchet MS" panose="020B0703020202090204" pitchFamily="34" charset="0"/>
                        </a:rPr>
                        <a:t>73.0</a:t>
                      </a:r>
                      <a:r>
                        <a:rPr lang="en-US" sz="1400" baseline="0">
                          <a:latin typeface="Trebuchet MS" panose="020B0703020202090204" pitchFamily="34" charset="0"/>
                        </a:rPr>
                        <a:t> (20.3)</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US" sz="1400" baseline="0">
                          <a:latin typeface="Trebuchet MS" panose="020B0703020202090204" pitchFamily="34" charset="0"/>
                        </a:rPr>
                        <a:t>83.4</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US" sz="1400" baseline="0">
                          <a:latin typeface="Trebuchet MS" panose="020B0703020202090204" pitchFamily="34" charset="0"/>
                        </a:rPr>
                        <a:t>5</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965417081"/>
                  </a:ext>
                </a:extLst>
              </a:tr>
              <a:tr h="332740">
                <a:tc>
                  <a:txBody>
                    <a:bodyPr/>
                    <a:lstStyle/>
                    <a:p>
                      <a:pPr marL="0" lvl="0" indent="0"/>
                      <a:r>
                        <a:rPr lang="en-US" sz="1400" b="1" baseline="0">
                          <a:latin typeface="Trebuchet MS" panose="020B0703020202090204" pitchFamily="34" charset="0"/>
                        </a:rPr>
                        <a:t>Role functioning</a:t>
                      </a:r>
                      <a:r>
                        <a:rPr lang="en-US" sz="1400" b="1" baseline="30000">
                          <a:latin typeface="Trebuchet MS" panose="020B0703020202090204" pitchFamily="34" charset="0"/>
                        </a:rPr>
                        <a:t>b</a:t>
                      </a:r>
                      <a:endParaRPr lang="en-US" sz="1400" b="0" baseline="30000">
                        <a:latin typeface="Trebuchet MS" panose="020B0703020202090204" pitchFamily="34" charset="0"/>
                      </a:endParaRP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aseline="0">
                          <a:solidFill>
                            <a:srgbClr val="FF0000"/>
                          </a:solidFill>
                          <a:latin typeface="Trebuchet MS" panose="020B0703020202090204" pitchFamily="34" charset="0"/>
                        </a:rPr>
                        <a:t>69.6</a:t>
                      </a:r>
                      <a:r>
                        <a:rPr lang="en-US" sz="1400" baseline="0">
                          <a:latin typeface="Trebuchet MS" panose="020B0703020202090204" pitchFamily="34" charset="0"/>
                        </a:rPr>
                        <a:t> (29.5)</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aseline="0">
                          <a:solidFill>
                            <a:srgbClr val="FF0000"/>
                          </a:solidFill>
                          <a:latin typeface="Trebuchet MS" panose="020B0703020202090204" pitchFamily="34" charset="0"/>
                        </a:rPr>
                        <a:t>67.9</a:t>
                      </a:r>
                      <a:r>
                        <a:rPr lang="en-US" sz="1400" baseline="0">
                          <a:latin typeface="Trebuchet MS" panose="020B0703020202090204" pitchFamily="34" charset="0"/>
                        </a:rPr>
                        <a:t> (29.3)</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aseline="0">
                          <a:latin typeface="Trebuchet MS" panose="020B0703020202090204" pitchFamily="34" charset="0"/>
                        </a:rPr>
                        <a:t>83.0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lgn="ctr"/>
                      <a:r>
                        <a:rPr lang="en-US" sz="1400" baseline="0">
                          <a:latin typeface="Trebuchet MS" panose="020B0703020202090204" pitchFamily="34" charset="0"/>
                        </a:rPr>
                        <a:t>6</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03156005"/>
                  </a:ext>
                </a:extLst>
              </a:tr>
              <a:tr h="332740">
                <a:tc>
                  <a:txBody>
                    <a:bodyPr/>
                    <a:lstStyle/>
                    <a:p>
                      <a:pPr marL="0" indent="0"/>
                      <a:r>
                        <a:rPr lang="en-US" sz="1400" b="1" baseline="0">
                          <a:latin typeface="Trebuchet MS" panose="020B0703020202090204" pitchFamily="34" charset="0"/>
                        </a:rPr>
                        <a:t>Fatigue</a:t>
                      </a:r>
                      <a:r>
                        <a:rPr lang="en-US" sz="1400" b="1" baseline="30000">
                          <a:latin typeface="Trebuchet MS" panose="020B0703020202090204" pitchFamily="34" charset="0"/>
                        </a:rPr>
                        <a:t>c</a:t>
                      </a:r>
                    </a:p>
                  </a:txBody>
                  <a:tcPr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US" sz="1400" baseline="0">
                          <a:solidFill>
                            <a:srgbClr val="FF0000"/>
                          </a:solidFill>
                          <a:latin typeface="Trebuchet MS" panose="020B0703020202090204" pitchFamily="34" charset="0"/>
                        </a:rPr>
                        <a:t>38.3</a:t>
                      </a:r>
                      <a:r>
                        <a:rPr lang="en-US" sz="1400" baseline="0">
                          <a:latin typeface="Trebuchet MS" panose="020B0703020202090204" pitchFamily="34" charset="0"/>
                        </a:rPr>
                        <a:t> (25.2)</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US" sz="1400" baseline="0">
                          <a:solidFill>
                            <a:srgbClr val="FF0000"/>
                          </a:solidFill>
                          <a:latin typeface="Trebuchet MS" panose="020B0703020202090204" pitchFamily="34" charset="0"/>
                        </a:rPr>
                        <a:t>40.1</a:t>
                      </a:r>
                      <a:r>
                        <a:rPr lang="en-US" sz="1400" baseline="0">
                          <a:latin typeface="Trebuchet MS" panose="020B0703020202090204" pitchFamily="34" charset="0"/>
                        </a:rPr>
                        <a:t> (25.2)</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US" sz="1400" baseline="0">
                          <a:latin typeface="Trebuchet MS" panose="020B0703020202090204" pitchFamily="34" charset="0"/>
                        </a:rPr>
                        <a:t>31.3</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algn="ctr"/>
                      <a:r>
                        <a:rPr lang="en-US" sz="1400" baseline="0">
                          <a:latin typeface="Trebuchet MS" panose="020B0703020202090204" pitchFamily="34" charset="0"/>
                        </a:rPr>
                        <a:t>5</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41940720"/>
                  </a:ext>
                </a:extLst>
              </a:tr>
              <a:tr h="332740">
                <a:tc>
                  <a:txBody>
                    <a:bodyPr/>
                    <a:lstStyle/>
                    <a:p>
                      <a:r>
                        <a:rPr lang="en-US" sz="1400" b="1" baseline="0">
                          <a:latin typeface="Trebuchet MS" panose="020B0703020202090204" pitchFamily="34" charset="0"/>
                        </a:rPr>
                        <a:t>Pain</a:t>
                      </a:r>
                      <a:r>
                        <a:rPr lang="en-US" sz="1400" b="1" baseline="30000">
                          <a:latin typeface="Trebuchet MS" panose="020B0703020202090204" pitchFamily="34" charset="0"/>
                        </a:rPr>
                        <a:t>c</a:t>
                      </a:r>
                    </a:p>
                  </a:txBody>
                  <a:tcPr anchor="ctr">
                    <a:lnL w="12700" cmpd="sng">
                      <a:noFill/>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aseline="0">
                          <a:solidFill>
                            <a:srgbClr val="FF0000"/>
                          </a:solidFill>
                          <a:latin typeface="Trebuchet MS" panose="020B0703020202090204" pitchFamily="34" charset="0"/>
                        </a:rPr>
                        <a:t>36.4 </a:t>
                      </a:r>
                      <a:r>
                        <a:rPr lang="en-US" sz="1400" baseline="0">
                          <a:latin typeface="Trebuchet MS" panose="020B0703020202090204" pitchFamily="34" charset="0"/>
                        </a:rPr>
                        <a:t>(30.1)</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aseline="0">
                          <a:solidFill>
                            <a:srgbClr val="FF0000"/>
                          </a:solidFill>
                          <a:latin typeface="Trebuchet MS" panose="020B0703020202090204" pitchFamily="34" charset="0"/>
                        </a:rPr>
                        <a:t>40.3</a:t>
                      </a:r>
                      <a:r>
                        <a:rPr lang="en-US" sz="1400" baseline="0">
                          <a:latin typeface="Trebuchet MS" panose="020B0703020202090204" pitchFamily="34" charset="0"/>
                        </a:rPr>
                        <a:t> (29.4)</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aseline="0">
                          <a:latin typeface="Trebuchet MS" panose="020B0703020202090204" pitchFamily="34" charset="0"/>
                        </a:rPr>
                        <a:t>26.7</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400" baseline="0">
                          <a:latin typeface="Trebuchet MS" panose="020B0703020202090204" pitchFamily="34" charset="0"/>
                        </a:rPr>
                        <a:t>6</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17824076"/>
                  </a:ext>
                </a:extLst>
              </a:tr>
            </a:tbl>
          </a:graphicData>
        </a:graphic>
      </p:graphicFrame>
      <p:sp>
        <p:nvSpPr>
          <p:cNvPr id="5" name="Slide Number Placeholder 4">
            <a:extLst>
              <a:ext uri="{FF2B5EF4-FFF2-40B4-BE49-F238E27FC236}">
                <a16:creationId xmlns:a16="http://schemas.microsoft.com/office/drawing/2014/main" id="{D86A1FD2-A1F6-426D-BE33-E8388498167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BEAA09E-D67E-864E-8466-C38E88600C4F}" type="slidenum">
              <a:rPr kumimoji="0" lang="en-US" sz="800" b="0" i="0" u="none" strike="noStrike" kern="1200" cap="none" spc="0" normalizeH="0" baseline="0" noProof="0" smtClean="0">
                <a:ln>
                  <a:noFill/>
                </a:ln>
                <a:solidFill>
                  <a:srgbClr val="C6CAC6"/>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800" b="0" i="0" u="none" strike="noStrike" kern="1200" cap="none" spc="0" normalizeH="0" baseline="0" noProof="0">
              <a:ln>
                <a:noFill/>
              </a:ln>
              <a:solidFill>
                <a:srgbClr val="C6CAC6"/>
              </a:solidFill>
              <a:effectLst/>
              <a:uLnTx/>
              <a:uFillTx/>
              <a:latin typeface="Arial"/>
              <a:ea typeface="+mn-ea"/>
              <a:cs typeface="+mn-cs"/>
            </a:endParaRPr>
          </a:p>
        </p:txBody>
      </p:sp>
      <p:sp>
        <p:nvSpPr>
          <p:cNvPr id="6" name="TextBox 5">
            <a:extLst>
              <a:ext uri="{FF2B5EF4-FFF2-40B4-BE49-F238E27FC236}">
                <a16:creationId xmlns:a16="http://schemas.microsoft.com/office/drawing/2014/main" id="{A49F47F6-0F7F-479E-951F-79B566636623}"/>
              </a:ext>
            </a:extLst>
          </p:cNvPr>
          <p:cNvSpPr txBox="1"/>
          <p:nvPr/>
        </p:nvSpPr>
        <p:spPr>
          <a:xfrm>
            <a:off x="610799" y="1422399"/>
            <a:ext cx="10973073"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50" normalizeH="0" baseline="0" noProof="0">
                <a:ln>
                  <a:noFill/>
                </a:ln>
                <a:solidFill>
                  <a:srgbClr val="54565B"/>
                </a:solidFill>
                <a:effectLst/>
                <a:uLnTx/>
                <a:uFillTx/>
                <a:latin typeface="Trebuchet MS"/>
                <a:ea typeface="+mn-ea"/>
                <a:cs typeface="+mn-cs"/>
              </a:rPr>
              <a:t>Table 2. </a:t>
            </a:r>
            <a:r>
              <a:rPr kumimoji="0" lang="en-US" sz="1600" b="0" i="0" u="none" strike="noStrike" kern="1200" cap="none" spc="-50" normalizeH="0" baseline="0" noProof="0">
                <a:ln>
                  <a:noFill/>
                </a:ln>
                <a:solidFill>
                  <a:srgbClr val="54565B"/>
                </a:solidFill>
                <a:effectLst/>
                <a:uLnTx/>
                <a:uFillTx/>
                <a:latin typeface="Trebuchet MS"/>
                <a:ea typeface="+mn-ea"/>
                <a:cs typeface="+mn-cs"/>
              </a:rPr>
              <a:t>Mean Scores for the Primary HRQoL Domains of the HRQoL-Evaluable Population at Baseline</a:t>
            </a:r>
          </a:p>
        </p:txBody>
      </p:sp>
    </p:spTree>
    <p:extLst>
      <p:ext uri="{BB962C8B-B14F-4D97-AF65-F5344CB8AC3E}">
        <p14:creationId xmlns:p14="http://schemas.microsoft.com/office/powerpoint/2010/main" val="39706563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mcrfdlaWbkgB01FD4nP8TA"/>
</p:tagLst>
</file>

<file path=ppt/theme/theme1.xml><?xml version="1.0" encoding="utf-8"?>
<a:theme xmlns:a="http://schemas.openxmlformats.org/drawingml/2006/main" name="Use Me_Creating Possible">
  <a:themeElements>
    <a:clrScheme name="Custom 19">
      <a:dk1>
        <a:srgbClr val="54565B"/>
      </a:dk1>
      <a:lt1>
        <a:srgbClr val="FFFFFF"/>
      </a:lt1>
      <a:dk2>
        <a:srgbClr val="C50E3C"/>
      </a:dk2>
      <a:lt2>
        <a:srgbClr val="C6CAC6"/>
      </a:lt2>
      <a:accent1>
        <a:srgbClr val="203661"/>
      </a:accent1>
      <a:accent2>
        <a:srgbClr val="3C587F"/>
      </a:accent2>
      <a:accent3>
        <a:srgbClr val="8DC1C5"/>
      </a:accent3>
      <a:accent4>
        <a:srgbClr val="688C38"/>
      </a:accent4>
      <a:accent5>
        <a:srgbClr val="AEB618"/>
      </a:accent5>
      <a:accent6>
        <a:srgbClr val="000000"/>
      </a:accent6>
      <a:hlink>
        <a:srgbClr val="3A6C8A"/>
      </a:hlink>
      <a:folHlink>
        <a:srgbClr val="8F7F9E"/>
      </a:folHlink>
    </a:clrScheme>
    <a:fontScheme name="Custom 3">
      <a:majorFont>
        <a:latin typeface="Trebuchet MS"/>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noFill/>
        <a:ln w="28575" cap="flat" cmpd="sng" algn="ctr">
          <a:solidFill>
            <a:srgbClr val="000000"/>
          </a:solidFill>
          <a:prstDash val="solid"/>
          <a:headEnd type="none" w="med" len="med"/>
          <a:tailEnd type="triangle" w="med" len="med"/>
        </a:ln>
      </a:spPr>
      <a:body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8269</Words>
  <Application>Microsoft Macintosh PowerPoint</Application>
  <PresentationFormat>Widescreen</PresentationFormat>
  <Paragraphs>830</Paragraphs>
  <Slides>15</Slides>
  <Notes>13</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25" baseType="lpstr">
      <vt:lpstr>Apple Symbols</vt:lpstr>
      <vt:lpstr>Arial</vt:lpstr>
      <vt:lpstr>Arial Narrow</vt:lpstr>
      <vt:lpstr>Calibri</vt:lpstr>
      <vt:lpstr>Proxima Nova Regular</vt:lpstr>
      <vt:lpstr>Times New Roman</vt:lpstr>
      <vt:lpstr>Trebuchet MS</vt:lpstr>
      <vt:lpstr>Use Me_Creating Possible</vt:lpstr>
      <vt:lpstr>Office Theme</vt:lpstr>
      <vt:lpstr>think-cell Slide</vt:lpstr>
      <vt:lpstr>PowerPoint Presentation</vt:lpstr>
      <vt:lpstr>PowerPoint Presentation</vt:lpstr>
      <vt:lpstr>Background</vt:lpstr>
      <vt:lpstr>Methods</vt:lpstr>
      <vt:lpstr>Methods (cont’d)</vt:lpstr>
      <vt:lpstr>Disposition</vt:lpstr>
      <vt:lpstr>Patients</vt:lpstr>
      <vt:lpstr>HRQoL Assessments </vt:lpstr>
      <vt:lpstr>HRQoL at Baseline</vt:lpstr>
      <vt:lpstr>Mean Change From Baseline in HRQoL Domains</vt:lpstr>
      <vt:lpstr>Mean Change From Baseline in HRQoL Domains (cont’d)</vt:lpstr>
      <vt:lpstr>Mean Change From Baseline in HRQoL Domains (cont’d)</vt:lpstr>
      <vt:lpstr>Time to First Clinically Meaningful Deterioration of HRQoL</vt:lpstr>
      <vt:lpstr>Conclusions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Jonas Söderholm</dc:creator>
  <cp:lastModifiedBy>Jonas Söderholm</cp:lastModifiedBy>
  <cp:revision>1</cp:revision>
  <dcterms:created xsi:type="dcterms:W3CDTF">2023-04-24T13:43:37Z</dcterms:created>
  <dcterms:modified xsi:type="dcterms:W3CDTF">2025-09-05T12:15:20Z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8c1083-8924-401d-97ae-40f5eed0fcd8_Enabled">
    <vt:lpwstr>true</vt:lpwstr>
  </property>
  <property fmtid="{D5CDD505-2E9C-101B-9397-08002B2CF9AE}" pid="3" name="MSIP_Label_418c1083-8924-401d-97ae-40f5eed0fcd8_SetDate">
    <vt:lpwstr>2023-04-24T13:43:37Z</vt:lpwstr>
  </property>
  <property fmtid="{D5CDD505-2E9C-101B-9397-08002B2CF9AE}" pid="4" name="MSIP_Label_418c1083-8924-401d-97ae-40f5eed0fcd8_Method">
    <vt:lpwstr>Standard</vt:lpwstr>
  </property>
  <property fmtid="{D5CDD505-2E9C-101B-9397-08002B2CF9AE}" pid="5" name="MSIP_Label_418c1083-8924-401d-97ae-40f5eed0fcd8_Name">
    <vt:lpwstr>418c1083-8924-401d-97ae-40f5eed0fcd8</vt:lpwstr>
  </property>
  <property fmtid="{D5CDD505-2E9C-101B-9397-08002B2CF9AE}" pid="6" name="MSIP_Label_418c1083-8924-401d-97ae-40f5eed0fcd8_SiteId">
    <vt:lpwstr>a5a8bcaa-3292-41e6-b735-5e8b21f4dbfd</vt:lpwstr>
  </property>
  <property fmtid="{D5CDD505-2E9C-101B-9397-08002B2CF9AE}" pid="7" name="MSIP_Label_418c1083-8924-401d-97ae-40f5eed0fcd8_ActionId">
    <vt:lpwstr>ce8d6c02-3e39-4502-aa50-f792a73acf22</vt:lpwstr>
  </property>
  <property fmtid="{D5CDD505-2E9C-101B-9397-08002B2CF9AE}" pid="8" name="MSIP_Label_418c1083-8924-401d-97ae-40f5eed0fcd8_ContentBits">
    <vt:lpwstr>0</vt:lpwstr>
  </property>
</Properties>
</file>