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2"/>
  </p:notesMasterIdLst>
  <p:sldIdLst>
    <p:sldId id="13132" r:id="rId3"/>
    <p:sldId id="8354" r:id="rId4"/>
    <p:sldId id="13066" r:id="rId5"/>
    <p:sldId id="13016" r:id="rId6"/>
    <p:sldId id="13018" r:id="rId7"/>
    <p:sldId id="13020" r:id="rId8"/>
    <p:sldId id="13056" r:id="rId9"/>
    <p:sldId id="13046" r:id="rId10"/>
    <p:sldId id="13028" r:id="rId11"/>
    <p:sldId id="13064" r:id="rId12"/>
    <p:sldId id="2145707881" r:id="rId13"/>
    <p:sldId id="2145707884" r:id="rId14"/>
    <p:sldId id="2145707882" r:id="rId15"/>
    <p:sldId id="13061" r:id="rId16"/>
    <p:sldId id="13057" r:id="rId17"/>
    <p:sldId id="13041" r:id="rId18"/>
    <p:sldId id="13039" r:id="rId19"/>
    <p:sldId id="13058" r:id="rId20"/>
    <p:sldId id="21473758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B781C-F8EF-5044-A85B-5372CCC995B1}" v="3" dt="2025-09-05T12:18:08.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96301"/>
  </p:normalViewPr>
  <p:slideViewPr>
    <p:cSldViewPr snapToGrid="0">
      <p:cViewPr varScale="1">
        <p:scale>
          <a:sx n="113" d="100"/>
          <a:sy n="113" d="100"/>
        </p:scale>
        <p:origin x="103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Söderholm" userId="b146546c-6bf2-46e5-8a26-00cca8510547" providerId="ADAL" clId="{1BA6AFD4-5626-5074-83B3-37EDF692C4D5}"/>
    <pc:docChg chg="addSld delSld modSld modMainMaster">
      <pc:chgData name="Jonas Söderholm" userId="b146546c-6bf2-46e5-8a26-00cca8510547" providerId="ADAL" clId="{1BA6AFD4-5626-5074-83B3-37EDF692C4D5}" dt="2025-09-05T12:18:19.909" v="28" actId="2696"/>
      <pc:docMkLst>
        <pc:docMk/>
      </pc:docMkLst>
      <pc:sldChg chg="modSp mod">
        <pc:chgData name="Jonas Söderholm" userId="b146546c-6bf2-46e5-8a26-00cca8510547" providerId="ADAL" clId="{1BA6AFD4-5626-5074-83B3-37EDF692C4D5}" dt="2025-09-05T12:17:55.384" v="17" actId="20577"/>
        <pc:sldMkLst>
          <pc:docMk/>
          <pc:sldMk cId="1878450637" sldId="8354"/>
        </pc:sldMkLst>
        <pc:spChg chg="mod">
          <ac:chgData name="Jonas Söderholm" userId="b146546c-6bf2-46e5-8a26-00cca8510547" providerId="ADAL" clId="{1BA6AFD4-5626-5074-83B3-37EDF692C4D5}" dt="2025-09-05T12:17:55.384" v="17" actId="20577"/>
          <ac:spMkLst>
            <pc:docMk/>
            <pc:sldMk cId="1878450637" sldId="8354"/>
            <ac:spMk id="2" creationId="{67D6891B-673C-1E1C-EC90-155225FB2A33}"/>
          </ac:spMkLst>
        </pc:spChg>
      </pc:sldChg>
      <pc:sldChg chg="modSp mod">
        <pc:chgData name="Jonas Söderholm" userId="b146546c-6bf2-46e5-8a26-00cca8510547" providerId="ADAL" clId="{1BA6AFD4-5626-5074-83B3-37EDF692C4D5}" dt="2025-09-05T12:17:34.873" v="5" actId="20577"/>
        <pc:sldMkLst>
          <pc:docMk/>
          <pc:sldMk cId="3846850421" sldId="13132"/>
        </pc:sldMkLst>
        <pc:spChg chg="mod">
          <ac:chgData name="Jonas Söderholm" userId="b146546c-6bf2-46e5-8a26-00cca8510547" providerId="ADAL" clId="{1BA6AFD4-5626-5074-83B3-37EDF692C4D5}" dt="2025-09-05T12:17:34.873" v="5" actId="20577"/>
          <ac:spMkLst>
            <pc:docMk/>
            <pc:sldMk cId="3846850421" sldId="13132"/>
            <ac:spMk id="5" creationId="{1E3604F5-4A74-9F35-213A-C984C70E84CE}"/>
          </ac:spMkLst>
        </pc:spChg>
      </pc:sldChg>
      <pc:sldChg chg="del">
        <pc:chgData name="Jonas Söderholm" userId="b146546c-6bf2-46e5-8a26-00cca8510547" providerId="ADAL" clId="{1BA6AFD4-5626-5074-83B3-37EDF692C4D5}" dt="2025-09-05T12:18:19.909" v="28" actId="2696"/>
        <pc:sldMkLst>
          <pc:docMk/>
          <pc:sldMk cId="625220288" sldId="2147375861"/>
        </pc:sldMkLst>
      </pc:sldChg>
      <pc:sldChg chg="add del">
        <pc:chgData name="Jonas Söderholm" userId="b146546c-6bf2-46e5-8a26-00cca8510547" providerId="ADAL" clId="{1BA6AFD4-5626-5074-83B3-37EDF692C4D5}" dt="2025-09-05T12:18:08.139" v="19"/>
        <pc:sldMkLst>
          <pc:docMk/>
          <pc:sldMk cId="98411471" sldId="2147375862"/>
        </pc:sldMkLst>
      </pc:sldChg>
      <pc:sldChg chg="modSp add mod">
        <pc:chgData name="Jonas Söderholm" userId="b146546c-6bf2-46e5-8a26-00cca8510547" providerId="ADAL" clId="{1BA6AFD4-5626-5074-83B3-37EDF692C4D5}" dt="2025-09-05T12:18:15.273" v="27" actId="20577"/>
        <pc:sldMkLst>
          <pc:docMk/>
          <pc:sldMk cId="1538408752" sldId="2147375862"/>
        </pc:sldMkLst>
        <pc:spChg chg="mod">
          <ac:chgData name="Jonas Söderholm" userId="b146546c-6bf2-46e5-8a26-00cca8510547" providerId="ADAL" clId="{1BA6AFD4-5626-5074-83B3-37EDF692C4D5}" dt="2025-09-05T12:18:15.273" v="27" actId="20577"/>
          <ac:spMkLst>
            <pc:docMk/>
            <pc:sldMk cId="1538408752" sldId="2147375862"/>
            <ac:spMk id="3" creationId="{13C73636-8E41-F9A0-63D5-7D65DBFEB427}"/>
          </ac:spMkLst>
        </pc:spChg>
      </pc:sldChg>
      <pc:sldMasterChg chg="modSp mod">
        <pc:chgData name="Jonas Söderholm" userId="b146546c-6bf2-46e5-8a26-00cca8510547" providerId="ADAL" clId="{1BA6AFD4-5626-5074-83B3-37EDF692C4D5}" dt="2025-09-05T12:17:45.279" v="11" actId="20577"/>
        <pc:sldMasterMkLst>
          <pc:docMk/>
          <pc:sldMasterMk cId="1969940047" sldId="2147483660"/>
        </pc:sldMasterMkLst>
        <pc:spChg chg="mod">
          <ac:chgData name="Jonas Söderholm" userId="b146546c-6bf2-46e5-8a26-00cca8510547" providerId="ADAL" clId="{1BA6AFD4-5626-5074-83B3-37EDF692C4D5}" dt="2025-09-05T12:17:45.279" v="11" actId="20577"/>
          <ac:spMkLst>
            <pc:docMk/>
            <pc:sldMasterMk cId="1969940047" sldId="2147483660"/>
            <ac:spMk id="2" creationId="{3D933744-AAA5-D72C-A6C6-18DE081F7F93}"/>
          </ac:spMkLst>
        </pc:spChg>
      </pc:sldMasterChg>
    </pc:docChg>
  </pc:docChgLst>
  <pc:docChgLst>
    <pc:chgData name="Jonas Söderholm" userId="b146546c-6bf2-46e5-8a26-00cca8510547" providerId="ADAL" clId="{3A1F5A61-2457-4578-9D39-30D4087168C0}"/>
    <pc:docChg chg="delSld modSld modMainMaster">
      <pc:chgData name="Jonas Söderholm" userId="b146546c-6bf2-46e5-8a26-00cca8510547" providerId="ADAL" clId="{3A1F5A61-2457-4578-9D39-30D4087168C0}" dt="2024-11-04T10:00:50.883" v="92" actId="20577"/>
      <pc:docMkLst>
        <pc:docMk/>
      </pc:docMkLst>
      <pc:sldChg chg="addSp modSp">
        <pc:chgData name="Jonas Söderholm" userId="b146546c-6bf2-46e5-8a26-00cca8510547" providerId="ADAL" clId="{3A1F5A61-2457-4578-9D39-30D4087168C0}" dt="2024-11-04T09:47:16.907" v="3"/>
        <pc:sldMkLst>
          <pc:docMk/>
          <pc:sldMk cId="1878450637" sldId="8354"/>
        </pc:sldMkLst>
      </pc:sldChg>
      <pc:sldChg chg="modSp mod">
        <pc:chgData name="Jonas Söderholm" userId="b146546c-6bf2-46e5-8a26-00cca8510547" providerId="ADAL" clId="{3A1F5A61-2457-4578-9D39-30D4087168C0}" dt="2024-11-04T09:48:15.411" v="23" actId="1035"/>
        <pc:sldMkLst>
          <pc:docMk/>
          <pc:sldMk cId="2198587680" sldId="13020"/>
        </pc:sldMkLst>
      </pc:sldChg>
      <pc:sldChg chg="mod modShow">
        <pc:chgData name="Jonas Söderholm" userId="b146546c-6bf2-46e5-8a26-00cca8510547" providerId="ADAL" clId="{3A1F5A61-2457-4578-9D39-30D4087168C0}" dt="2024-11-04T09:51:01.236" v="24" actId="729"/>
        <pc:sldMkLst>
          <pc:docMk/>
          <pc:sldMk cId="1935491405" sldId="13039"/>
        </pc:sldMkLst>
      </pc:sldChg>
      <pc:sldChg chg="del">
        <pc:chgData name="Jonas Söderholm" userId="b146546c-6bf2-46e5-8a26-00cca8510547" providerId="ADAL" clId="{3A1F5A61-2457-4578-9D39-30D4087168C0}" dt="2024-11-04T09:51:23.009" v="25" actId="47"/>
        <pc:sldMkLst>
          <pc:docMk/>
          <pc:sldMk cId="4137421090" sldId="13040"/>
        </pc:sldMkLst>
      </pc:sldChg>
      <pc:sldChg chg="modSp mod">
        <pc:chgData name="Jonas Söderholm" userId="b146546c-6bf2-46e5-8a26-00cca8510547" providerId="ADAL" clId="{3A1F5A61-2457-4578-9D39-30D4087168C0}" dt="2024-11-04T10:00:50.883" v="92" actId="20577"/>
        <pc:sldMkLst>
          <pc:docMk/>
          <pc:sldMk cId="3846850421" sldId="13132"/>
        </pc:sldMkLst>
      </pc:sldChg>
      <pc:sldChg chg="modSp mod">
        <pc:chgData name="Jonas Söderholm" userId="b146546c-6bf2-46e5-8a26-00cca8510547" providerId="ADAL" clId="{3A1F5A61-2457-4578-9D39-30D4087168C0}" dt="2024-11-04T09:47:37.504" v="7" actId="20577"/>
        <pc:sldMkLst>
          <pc:docMk/>
          <pc:sldMk cId="625220288" sldId="2147375861"/>
        </pc:sldMkLst>
      </pc:sldChg>
      <pc:sldMasterChg chg="addSp modSp mod">
        <pc:chgData name="Jonas Söderholm" userId="b146546c-6bf2-46e5-8a26-00cca8510547" providerId="ADAL" clId="{3A1F5A61-2457-4578-9D39-30D4087168C0}" dt="2024-11-04T09:46:54.208" v="2" actId="20577"/>
        <pc:sldMasterMkLst>
          <pc:docMk/>
          <pc:sldMasterMk cId="1969940047" sldId="214748366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3F835-F952-4F6B-9082-CCC4A85CF641}" type="datetimeFigureOut">
              <a:rPr lang="en-US" smtClean="0"/>
              <a:t>9/5/25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7E657-62B4-4D13-B387-6A848D46C257}" type="slidenum">
              <a:rPr lang="en-US" smtClean="0"/>
              <a:t>‹#›</a:t>
            </a:fld>
            <a:endParaRPr lang="en-US"/>
          </a:p>
        </p:txBody>
      </p:sp>
    </p:spTree>
    <p:extLst>
      <p:ext uri="{BB962C8B-B14F-4D97-AF65-F5344CB8AC3E}">
        <p14:creationId xmlns:p14="http://schemas.microsoft.com/office/powerpoint/2010/main" val="199133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F232A-D0AC-9B4F-A822-05618EDB3A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5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CA" sz="900" b="1" u="sng" dirty="0">
                <a:cs typeface="Calibri" panose="020F0502020204030204" pitchFamily="34" charset="0"/>
              </a:rPr>
              <a:t>MAIN MESSAGE: </a:t>
            </a:r>
          </a:p>
          <a:p>
            <a:pPr marL="171450" lvl="1" indent="-171450">
              <a:lnSpc>
                <a:spcPct val="80000"/>
              </a:lnSpc>
              <a:buFont typeface="Arial" panose="020B0604020202020204" pitchFamily="34" charset="0"/>
              <a:buChar char="•"/>
            </a:pPr>
            <a:r>
              <a:rPr lang="en-US" sz="900" dirty="0"/>
              <a:t>In this subgroup of patients, </a:t>
            </a:r>
            <a:r>
              <a:rPr lang="en-GB" sz="900" dirty="0"/>
              <a:t>the improvement in PFS outcomes for SG vs TPC in the HER2 IHC0 and HER2-Low subgroups were comparable to that of the  ASCENT ITT population</a:t>
            </a:r>
          </a:p>
          <a:p>
            <a:pPr marL="171450" lvl="1" indent="-171450">
              <a:lnSpc>
                <a:spcPct val="80000"/>
              </a:lnSpc>
              <a:buFont typeface="Arial" panose="020B0604020202020204" pitchFamily="34" charset="0"/>
              <a:buChar char="•"/>
            </a:pPr>
            <a:endParaRPr lang="en-US" sz="900" b="1" dirty="0"/>
          </a:p>
          <a:p>
            <a:pPr marL="0" indent="0">
              <a:buNone/>
            </a:pPr>
            <a:r>
              <a:rPr lang="en-US" sz="900" b="1" u="sng" dirty="0">
                <a:cs typeface="Calibri" panose="020F0502020204030204" pitchFamily="34" charset="0"/>
              </a:rPr>
              <a:t>KEY POINTS: </a:t>
            </a:r>
          </a:p>
          <a:p>
            <a:pPr marL="171450" lvl="1" indent="-171450">
              <a:lnSpc>
                <a:spcPct val="80000"/>
              </a:lnSpc>
              <a:buFont typeface="Arial" panose="020B0604020202020204" pitchFamily="34" charset="0"/>
              <a:buChar char="•"/>
            </a:pPr>
            <a:r>
              <a:rPr lang="en-GB" sz="900" dirty="0"/>
              <a:t>Median PFS: HER2 IHC0 (4.3 vs 1.6 months) and HER2-Low (6.2 vs 2.9 months; Figure 3A and 3B)</a:t>
            </a:r>
          </a:p>
          <a:p>
            <a:pPr marL="171450" lvl="1" indent="-171450">
              <a:lnSpc>
                <a:spcPct val="80000"/>
              </a:lnSpc>
              <a:buFont typeface="Arial" panose="020B0604020202020204" pitchFamily="34" charset="0"/>
              <a:buChar char="•"/>
            </a:pPr>
            <a:r>
              <a:rPr lang="en-GB" sz="900" dirty="0"/>
              <a:t>The improvement in PFS outcomes for SG vs TPC in the HER2 IHC0 and HER2-Low subgroups were comparable to that of the  ASCENT ITT population (4.8 vs 1.7 month; HR=0.43; CI 0.35-0.54, P&lt;0.001)</a:t>
            </a:r>
            <a:endParaRPr lang="en-US" sz="900" dirty="0"/>
          </a:p>
          <a:p>
            <a:pPr marL="0" lvl="1">
              <a:lnSpc>
                <a:spcPct val="80000"/>
              </a:lnSpc>
              <a:buFontTx/>
              <a:buNone/>
            </a:pPr>
            <a:endParaRPr lang="en-US" sz="9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rPr>
              <a:t>Hurvitz</a:t>
            </a:r>
            <a:r>
              <a:rPr lang="en-US" sz="900" spc="0" dirty="0">
                <a:solidFill>
                  <a:schemeClr val="bg1"/>
                </a:solidFill>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lvl="1" indent="0">
              <a:lnSpc>
                <a:spcPct val="80000"/>
              </a:lnSpc>
              <a:buFont typeface="Arial" panose="020B0604020202020204" pitchFamily="34" charset="0"/>
              <a:buNone/>
            </a:pPr>
            <a:endParaRPr lang="en-US" sz="900" dirty="0"/>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1" u="sng" dirty="0">
                <a:cs typeface="Calibri" panose="020F0502020204030204" pitchFamily="34" charset="0"/>
              </a:rPr>
              <a:t>ABBREVIATIONS:</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0" kern="1200" dirty="0">
                <a:solidFill>
                  <a:schemeClr val="tx1"/>
                </a:solidFill>
              </a:rPr>
              <a:t>BICR, blinded independent central review; HER2, human epidermal growth factor receptor 2; IHC, immunohistochemistry; PFS, progression-free survival; SG, </a:t>
            </a:r>
            <a:r>
              <a:rPr lang="en-US" sz="900" b="0" kern="1200" dirty="0" err="1">
                <a:solidFill>
                  <a:schemeClr val="tx1"/>
                </a:solidFill>
              </a:rPr>
              <a:t>sacituzumab</a:t>
            </a:r>
            <a:r>
              <a:rPr lang="en-US" sz="900" b="0" kern="1200" dirty="0">
                <a:solidFill>
                  <a:schemeClr val="tx1"/>
                </a:solidFill>
              </a:rPr>
              <a:t> </a:t>
            </a:r>
            <a:r>
              <a:rPr lang="en-US" sz="900" b="0" kern="1200" dirty="0" err="1">
                <a:solidFill>
                  <a:schemeClr val="tx1"/>
                </a:solidFill>
              </a:rPr>
              <a:t>govitecan</a:t>
            </a:r>
            <a:r>
              <a:rPr lang="en-US" sz="900" b="0" kern="1200" dirty="0">
                <a:solidFill>
                  <a:schemeClr val="tx1"/>
                </a:solidFill>
              </a:rPr>
              <a:t>; TPC, treatment of physician’s choice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78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indent="0">
              <a:buNone/>
            </a:pPr>
            <a:r>
              <a:rPr lang="en-CA" sz="900" b="1" u="sng" dirty="0">
                <a:cs typeface="Calibri" panose="020F0502020204030204" pitchFamily="34" charset="0"/>
              </a:rPr>
              <a:t>MAIN MESSAGE: </a:t>
            </a:r>
          </a:p>
          <a:p>
            <a:pPr marL="171450" lvl="1" indent="-171450">
              <a:lnSpc>
                <a:spcPct val="80000"/>
              </a:lnSpc>
              <a:buFont typeface="Arial" panose="020B0604020202020204" pitchFamily="34" charset="0"/>
              <a:buChar char="•"/>
            </a:pPr>
            <a:r>
              <a:rPr lang="en-US" sz="900" dirty="0"/>
              <a:t>In this subgroup of patients, </a:t>
            </a:r>
            <a:r>
              <a:rPr lang="en-GB" sz="900" dirty="0"/>
              <a:t>the improvement in OS outcomes for SG vs TPC in the HER2 IHC0 and HER2-Low subgroups were comparable to that of the  ASCENT ITT population</a:t>
            </a:r>
          </a:p>
          <a:p>
            <a:pPr marL="171450" lvl="1" indent="-171450">
              <a:lnSpc>
                <a:spcPct val="80000"/>
              </a:lnSpc>
              <a:buFont typeface="Arial" panose="020B0604020202020204" pitchFamily="34" charset="0"/>
              <a:buChar char="•"/>
            </a:pPr>
            <a:endParaRPr lang="en-US" sz="900" b="1" dirty="0"/>
          </a:p>
          <a:p>
            <a:pPr marL="0" indent="0">
              <a:buNone/>
            </a:pPr>
            <a:r>
              <a:rPr lang="en-US" sz="900" b="1" u="sng" dirty="0">
                <a:cs typeface="Calibri" panose="020F0502020204030204" pitchFamily="34" charset="0"/>
              </a:rPr>
              <a:t>KEY POINTS: </a:t>
            </a:r>
          </a:p>
          <a:p>
            <a:pPr marL="171450" lvl="1" indent="-171450">
              <a:lnSpc>
                <a:spcPct val="80000"/>
              </a:lnSpc>
              <a:buFont typeface="Arial" panose="020B0604020202020204" pitchFamily="34" charset="0"/>
              <a:buChar char="•"/>
            </a:pPr>
            <a:r>
              <a:rPr lang="en-GB" sz="900" dirty="0"/>
              <a:t>Median OS: HER2 IHC0 (11.3 vs 5.9 months) and HER2-Low (14.0 vs 8.7 months; Figure 4A and 4B)</a:t>
            </a:r>
          </a:p>
          <a:p>
            <a:pPr marL="171450" lvl="1" indent="-171450">
              <a:lnSpc>
                <a:spcPct val="80000"/>
              </a:lnSpc>
              <a:buFont typeface="Arial" panose="020B0604020202020204" pitchFamily="34" charset="0"/>
              <a:buChar char="•"/>
            </a:pPr>
            <a:r>
              <a:rPr lang="en-GB" sz="900" dirty="0"/>
              <a:t>The improvement in OS outcomes for SG vs TPC in the HER2 IHC0 and HER2-Low subgroups were comparable to that of the  ASCENT ITT population (</a:t>
            </a:r>
            <a:r>
              <a:rPr lang="en-US" sz="900" b="0" dirty="0"/>
              <a:t>11.8 </a:t>
            </a:r>
            <a:r>
              <a:rPr lang="en-GB" sz="900" dirty="0"/>
              <a:t> vs 6.9 month; HR=0.51; CI 0.41-0.62, P&lt;0.001)</a:t>
            </a:r>
          </a:p>
          <a:p>
            <a:pPr marL="171450" lvl="1" indent="-171450">
              <a:lnSpc>
                <a:spcPct val="80000"/>
              </a:lnSpc>
              <a:buFont typeface="Arial" panose="020B0604020202020204" pitchFamily="34" charset="0"/>
              <a:buChar char="•"/>
            </a:pPr>
            <a:endParaRPr lang="en-US" sz="9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rPr>
              <a:t>Hurvitz</a:t>
            </a:r>
            <a:r>
              <a:rPr lang="en-US" sz="900" spc="0" dirty="0">
                <a:solidFill>
                  <a:schemeClr val="bg1"/>
                </a:solidFill>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lvl="1" indent="0">
              <a:lnSpc>
                <a:spcPct val="80000"/>
              </a:lnSpc>
              <a:buFont typeface="Arial" panose="020B0604020202020204" pitchFamily="34" charset="0"/>
              <a:buNone/>
            </a:pPr>
            <a:endParaRPr lang="en-US" sz="900" dirty="0"/>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1" u="sng" dirty="0">
                <a:cs typeface="Calibri" panose="020F0502020204030204" pitchFamily="34" charset="0"/>
              </a:rPr>
              <a:t>ABBREVIATIONS:</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0" kern="1200" dirty="0">
                <a:solidFill>
                  <a:schemeClr val="tx1"/>
                </a:solidFill>
              </a:rPr>
              <a:t>HER2, human epidermal growth factor receptor 2; IHC, immunohistochemistry; OS, overall survival; SG, </a:t>
            </a:r>
            <a:r>
              <a:rPr lang="en-US" sz="900" b="0" kern="1200" dirty="0" err="1">
                <a:solidFill>
                  <a:schemeClr val="tx1"/>
                </a:solidFill>
              </a:rPr>
              <a:t>sacituzumab</a:t>
            </a:r>
            <a:r>
              <a:rPr lang="en-US" sz="900" b="0" kern="1200" dirty="0">
                <a:solidFill>
                  <a:schemeClr val="tx1"/>
                </a:solidFill>
              </a:rPr>
              <a:t> </a:t>
            </a:r>
            <a:r>
              <a:rPr lang="en-US" sz="900" b="0" kern="1200" dirty="0" err="1">
                <a:solidFill>
                  <a:schemeClr val="tx1"/>
                </a:solidFill>
              </a:rPr>
              <a:t>govitecan</a:t>
            </a:r>
            <a:r>
              <a:rPr lang="en-US" sz="900" b="0" kern="1200" dirty="0">
                <a:solidFill>
                  <a:schemeClr val="tx1"/>
                </a:solidFill>
              </a:rPr>
              <a:t>; TPC, treatment of physician’s choice.</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93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900" b="1" u="sng" dirty="0">
                <a:cs typeface="Calibri" panose="020F0502020204030204" pitchFamily="34" charset="0"/>
              </a:rPr>
              <a:t>MAIN MESSAGE: </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900" dirty="0">
                <a:solidFill>
                  <a:schemeClr val="accent1"/>
                </a:solidFill>
                <a:latin typeface="Arial" panose="020B0604020202020204" pitchFamily="34" charset="0"/>
                <a:cs typeface="Arial" panose="020B0604020202020204" pitchFamily="34" charset="0"/>
              </a:rPr>
              <a:t>Hazard ratios for median PFS and OS in the HER2 IHC0 and HER2-Low subgroups were comparable to that of the ITT population </a:t>
            </a:r>
            <a:endParaRPr lang="en-GB" sz="900" dirty="0"/>
          </a:p>
          <a:p>
            <a:pPr marL="171450" lvl="1" indent="-171450">
              <a:lnSpc>
                <a:spcPct val="80000"/>
              </a:lnSpc>
              <a:buFont typeface="Arial" panose="020B0604020202020204" pitchFamily="34" charset="0"/>
              <a:buChar char="•"/>
            </a:pPr>
            <a:endParaRPr lang="en-US" sz="900" b="1" dirty="0"/>
          </a:p>
          <a:p>
            <a:pPr marL="0" indent="0">
              <a:buNone/>
            </a:pPr>
            <a:r>
              <a:rPr lang="en-US" sz="900" b="1" u="sng" dirty="0">
                <a:cs typeface="Calibri" panose="020F0502020204030204" pitchFamily="34" charset="0"/>
              </a:rPr>
              <a:t>KEY POINTS: </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900" dirty="0">
                <a:solidFill>
                  <a:schemeClr val="accent1"/>
                </a:solidFill>
                <a:latin typeface="Arial" panose="020B0604020202020204" pitchFamily="34" charset="0"/>
                <a:cs typeface="Arial" panose="020B0604020202020204" pitchFamily="34" charset="0"/>
              </a:rPr>
              <a:t>The Hazard ratios for median PFS for the HER2 IHC0 cohort were HR 0.37 (95% CI 0.28, 0.50)</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900" dirty="0">
                <a:solidFill>
                  <a:schemeClr val="accent1"/>
                </a:solidFill>
                <a:latin typeface="Arial" panose="020B0604020202020204" pitchFamily="34" charset="0"/>
                <a:cs typeface="Arial" panose="020B0604020202020204" pitchFamily="34" charset="0"/>
              </a:rPr>
              <a:t>The Hazard ratios for median PFS for the HER2 Low cohort were HR 0.44 (95% CI 0.27, 0.72) </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900" dirty="0">
                <a:solidFill>
                  <a:schemeClr val="accent1"/>
                </a:solidFill>
                <a:latin typeface="Arial" panose="020B0604020202020204" pitchFamily="34" charset="0"/>
                <a:cs typeface="Arial" panose="020B0604020202020204" pitchFamily="34" charset="0"/>
              </a:rPr>
              <a:t>The Hazard ratios for median PFS for the ITT cohort were HR 0.43 (95% CI 0.35, 0.54)</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900" dirty="0">
                <a:solidFill>
                  <a:schemeClr val="accent1"/>
                </a:solidFill>
                <a:latin typeface="Arial" panose="020B0604020202020204" pitchFamily="34" charset="0"/>
                <a:cs typeface="Arial" panose="020B0604020202020204" pitchFamily="34" charset="0"/>
              </a:rPr>
              <a:t>The Hazard ratios for median OS for the HER2 IHC0 cohort were HR 0.51 (95% CI 0.39, 0.66)</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900" dirty="0">
                <a:solidFill>
                  <a:schemeClr val="accent1"/>
                </a:solidFill>
                <a:latin typeface="Arial" panose="020B0604020202020204" pitchFamily="34" charset="0"/>
                <a:cs typeface="Arial" panose="020B0604020202020204" pitchFamily="34" charset="0"/>
              </a:rPr>
              <a:t>The Hazard ratios for median OS for the HER2 Low cohort were HR 0.43 (95% CI 0.28, 0.67) </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900" dirty="0">
                <a:solidFill>
                  <a:schemeClr val="accent1"/>
                </a:solidFill>
                <a:latin typeface="Arial" panose="020B0604020202020204" pitchFamily="34" charset="0"/>
                <a:cs typeface="Arial" panose="020B0604020202020204" pitchFamily="34" charset="0"/>
              </a:rPr>
              <a:t>The Hazard ratios for median OS for the ITT cohort were HR 0.52 (95% CI 0.42, 0.63)</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lang="en-US" sz="9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rPr>
              <a:t>Hurvitz</a:t>
            </a:r>
            <a:r>
              <a:rPr lang="en-US" sz="900" spc="0" dirty="0">
                <a:solidFill>
                  <a:schemeClr val="bg1"/>
                </a:solidFill>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lvl="1" indent="0">
              <a:lnSpc>
                <a:spcPct val="80000"/>
              </a:lnSpc>
              <a:buFont typeface="Arial" panose="020B0604020202020204" pitchFamily="34" charset="0"/>
              <a:buNone/>
            </a:pPr>
            <a:endParaRPr lang="en-US" sz="900" dirty="0"/>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1" u="sng" dirty="0">
                <a:cs typeface="Calibri" panose="020F0502020204030204" pitchFamily="34" charset="0"/>
              </a:rPr>
              <a:t>ABBREVIATIONS:</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0" kern="1200" dirty="0">
                <a:solidFill>
                  <a:schemeClr val="tx1"/>
                </a:solidFill>
              </a:rPr>
              <a:t>HER2, human epidermal growth factor receptor 2; IHC, immunohistochemistry; OS, overall survival; SG, </a:t>
            </a:r>
            <a:r>
              <a:rPr lang="en-US" sz="900" b="0" kern="1200" dirty="0" err="1">
                <a:solidFill>
                  <a:schemeClr val="tx1"/>
                </a:solidFill>
              </a:rPr>
              <a:t>sacituzumab</a:t>
            </a:r>
            <a:r>
              <a:rPr lang="en-US" sz="900" b="0" kern="1200" dirty="0">
                <a:solidFill>
                  <a:schemeClr val="tx1"/>
                </a:solidFill>
              </a:rPr>
              <a:t> </a:t>
            </a:r>
            <a:r>
              <a:rPr lang="en-US" sz="900" b="0" kern="1200" dirty="0" err="1">
                <a:solidFill>
                  <a:schemeClr val="tx1"/>
                </a:solidFill>
              </a:rPr>
              <a:t>govitecan</a:t>
            </a:r>
            <a:r>
              <a:rPr lang="en-US" sz="900" b="0" kern="1200" dirty="0">
                <a:solidFill>
                  <a:schemeClr val="tx1"/>
                </a:solidFill>
              </a:rPr>
              <a:t>; TPC, treatment of physician’s choice.</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11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CA" sz="900" b="1" u="sng" dirty="0">
                <a:cs typeface="Calibri" panose="020F0502020204030204" pitchFamily="34" charset="0"/>
              </a:rPr>
              <a:t>MAIN MESSAGE: </a:t>
            </a:r>
          </a:p>
          <a:p>
            <a:pPr marL="171450" lvl="1" indent="-171450">
              <a:lnSpc>
                <a:spcPct val="80000"/>
              </a:lnSpc>
              <a:buFont typeface="Arial" panose="020B0604020202020204" pitchFamily="34" charset="0"/>
              <a:buChar char="•"/>
            </a:pPr>
            <a:r>
              <a:rPr lang="en-GB" sz="900" dirty="0"/>
              <a:t>In the phase 3 ASCENT study, a similar clinical benefit from SG over TPC was observed, consistent with that of the ASCENT full ITT population, regardless of HER2 status.</a:t>
            </a:r>
            <a:endParaRPr lang="en-US" sz="900" b="1" dirty="0"/>
          </a:p>
          <a:p>
            <a:pPr marL="0" indent="0">
              <a:buNone/>
            </a:pPr>
            <a:endParaRPr lang="en-US" sz="900" b="1" u="sng" dirty="0">
              <a:cs typeface="Calibri" panose="020F0502020204030204" pitchFamily="34" charset="0"/>
            </a:endParaRPr>
          </a:p>
          <a:p>
            <a:pPr marL="0" indent="0">
              <a:buNone/>
            </a:pPr>
            <a:r>
              <a:rPr lang="en-US" sz="900" b="1" u="sng" dirty="0">
                <a:cs typeface="Calibri" panose="020F0502020204030204" pitchFamily="34" charset="0"/>
              </a:rPr>
              <a:t>KEY POINTS: </a:t>
            </a:r>
            <a:endParaRPr lang="en-US" sz="900" dirty="0">
              <a:solidFill>
                <a:schemeClr val="accent1"/>
              </a:solidFill>
              <a:latin typeface="+mn-lt"/>
            </a:endParaRPr>
          </a:p>
          <a:p>
            <a:pPr marL="342900" indent="-342900">
              <a:lnSpc>
                <a:spcPct val="100000"/>
              </a:lnSpc>
              <a:spcBef>
                <a:spcPts val="600"/>
              </a:spcBef>
              <a:buFont typeface="Arial" panose="020B0604020202020204" pitchFamily="34" charset="0"/>
              <a:buChar char="•"/>
            </a:pPr>
            <a:r>
              <a:rPr lang="en-GB" sz="900" dirty="0">
                <a:solidFill>
                  <a:schemeClr val="accent1"/>
                </a:solidFill>
                <a:latin typeface="+mn-lt"/>
              </a:rPr>
              <a:t>The efficacy endpoints were as follows for HER2 IHC0:</a:t>
            </a:r>
          </a:p>
          <a:p>
            <a:pPr marL="800100" lvl="1" indent="-342900">
              <a:lnSpc>
                <a:spcPct val="100000"/>
              </a:lnSpc>
              <a:spcBef>
                <a:spcPts val="600"/>
              </a:spcBef>
              <a:buFont typeface="Arial" panose="020B0604020202020204" pitchFamily="34" charset="0"/>
              <a:buChar char="•"/>
            </a:pPr>
            <a:r>
              <a:rPr lang="en-GB" sz="900" dirty="0">
                <a:solidFill>
                  <a:schemeClr val="accent1"/>
                </a:solidFill>
                <a:latin typeface="+mn-lt"/>
              </a:rPr>
              <a:t>ORR: 31% with SG vs 3%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CR: 3% with SG vs 0%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PR: 43% with SG vs 5%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SD: 55% with SG vs 33%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PD: 32% with SG vs 57%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NE: 16% with SG vs 49%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b="0" dirty="0">
                <a:solidFill>
                  <a:schemeClr val="accent1"/>
                </a:solidFill>
                <a:latin typeface="+mn-lt"/>
              </a:rPr>
              <a:t>CBR: 68% with vs 26%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b="0" dirty="0">
                <a:solidFill>
                  <a:schemeClr val="accent1"/>
                </a:solidFill>
                <a:latin typeface="+mn-lt"/>
              </a:rPr>
              <a:t>Median DOR: 6.9 months with SG vs 2.9 months with TPC</a:t>
            </a:r>
          </a:p>
          <a:p>
            <a:pPr marL="342900" indent="-342900">
              <a:lnSpc>
                <a:spcPct val="100000"/>
              </a:lnSpc>
              <a:spcBef>
                <a:spcPts val="600"/>
              </a:spcBef>
              <a:buFont typeface="Arial" panose="020B0604020202020204" pitchFamily="34" charset="0"/>
              <a:buChar char="•"/>
            </a:pPr>
            <a:r>
              <a:rPr lang="en-GB" sz="900" dirty="0">
                <a:solidFill>
                  <a:schemeClr val="accent1"/>
                </a:solidFill>
                <a:latin typeface="+mn-lt"/>
              </a:rPr>
              <a:t>The efficacy endpoints were as follows for HER2-Low (</a:t>
            </a:r>
            <a:r>
              <a:rPr lang="en-US" sz="900" dirty="0">
                <a:solidFill>
                  <a:schemeClr val="accent1"/>
                </a:solidFill>
                <a:effectLst/>
                <a:latin typeface="+mn-lt"/>
                <a:ea typeface="Calibri" panose="020F0502020204030204" pitchFamily="34" charset="0"/>
              </a:rPr>
              <a:t>defined as IHC1+ or ICH2+ and ISH-negative</a:t>
            </a:r>
            <a:r>
              <a:rPr lang="en-GB" sz="900" dirty="0">
                <a:solidFill>
                  <a:schemeClr val="accent1"/>
                </a:solidFill>
                <a:latin typeface="+mn-lt"/>
              </a:rPr>
              <a:t>):</a:t>
            </a:r>
          </a:p>
          <a:p>
            <a:pPr marL="800100" lvl="1" indent="-342900">
              <a:lnSpc>
                <a:spcPct val="100000"/>
              </a:lnSpc>
              <a:spcBef>
                <a:spcPts val="600"/>
              </a:spcBef>
              <a:buFont typeface="Arial" panose="020B0604020202020204" pitchFamily="34" charset="0"/>
              <a:buChar char="•"/>
            </a:pPr>
            <a:r>
              <a:rPr lang="en-GB" sz="900" dirty="0">
                <a:solidFill>
                  <a:schemeClr val="accent1"/>
                </a:solidFill>
                <a:latin typeface="+mn-lt"/>
              </a:rPr>
              <a:t>ORR: 32% with SG vs 8%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CR: 3% with SG vs 1%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PR: 17% with SG vs 4%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SD: 23% with SG vs 22%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PD: 17% with SG vs 15%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dirty="0">
                <a:solidFill>
                  <a:schemeClr val="accent1"/>
                </a:solidFill>
                <a:latin typeface="+mn-lt"/>
              </a:rPr>
              <a:t>NE: 3% with SG vs 18%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b="0" dirty="0">
                <a:solidFill>
                  <a:schemeClr val="accent1"/>
                </a:solidFill>
                <a:latin typeface="+mn-lt"/>
              </a:rPr>
              <a:t>CBR: 68% with vs 45% with TPC</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900" b="0" dirty="0">
                <a:solidFill>
                  <a:schemeClr val="accent1"/>
                </a:solidFill>
                <a:latin typeface="+mn-lt"/>
              </a:rPr>
              <a:t>Median DOR: 5.6 months with SG vs 3.6 months with TPC</a:t>
            </a:r>
          </a:p>
          <a:p>
            <a:pPr marL="0" lvl="1">
              <a:lnSpc>
                <a:spcPct val="80000"/>
              </a:lnSpc>
              <a:buFontTx/>
              <a:buNone/>
            </a:pPr>
            <a:endParaRPr lang="en-US" sz="9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rPr>
              <a:t>Hurvitz</a:t>
            </a:r>
            <a:r>
              <a:rPr lang="en-US" sz="900" spc="0" dirty="0">
                <a:solidFill>
                  <a:schemeClr val="bg1"/>
                </a:solidFill>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endParaRPr lang="en-US" dirty="0"/>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1" u="sng" dirty="0">
                <a:latin typeface="Calibri" panose="020F0502020204030204" pitchFamily="34" charset="0"/>
                <a:cs typeface="Calibri" panose="020F0502020204030204" pitchFamily="34" charset="0"/>
              </a:rPr>
              <a:t>ABBREVIATIONS:</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kern="1200" dirty="0">
                <a:solidFill>
                  <a:schemeClr val="tx1"/>
                </a:solidFill>
                <a:latin typeface="+mn-lt"/>
                <a:ea typeface="+mn-ea"/>
                <a:cs typeface="+mn-cs"/>
              </a:rPr>
              <a:t>CBR, clinical benefit rate; CR, complete response; DOR, duration of response; </a:t>
            </a:r>
            <a:r>
              <a:rPr lang="en-US" sz="900" kern="1200" dirty="0" err="1">
                <a:solidFill>
                  <a:schemeClr val="tx1"/>
                </a:solidFill>
                <a:latin typeface="+mn-lt"/>
                <a:ea typeface="+mn-ea"/>
                <a:cs typeface="+mn-cs"/>
              </a:rPr>
              <a:t>mDOR</a:t>
            </a:r>
            <a:r>
              <a:rPr lang="en-US" sz="900" kern="1200" dirty="0">
                <a:solidFill>
                  <a:schemeClr val="tx1"/>
                </a:solidFill>
                <a:latin typeface="+mn-lt"/>
                <a:ea typeface="+mn-ea"/>
                <a:cs typeface="+mn-cs"/>
              </a:rPr>
              <a:t>, median DOR;</a:t>
            </a:r>
            <a:r>
              <a:rPr lang="en-US" sz="900" b="0" kern="1200" dirty="0">
                <a:solidFill>
                  <a:schemeClr val="tx1"/>
                </a:solidFill>
              </a:rPr>
              <a:t> </a:t>
            </a:r>
            <a:r>
              <a:rPr lang="en-US" sz="900" kern="1200" dirty="0">
                <a:solidFill>
                  <a:schemeClr val="tx1"/>
                </a:solidFill>
                <a:latin typeface="+mn-lt"/>
                <a:ea typeface="+mn-ea"/>
                <a:cs typeface="+mn-cs"/>
              </a:rPr>
              <a:t>ORR, objective response rate; PD, progressive disease; PR, partial response; SD, stable disease; NE, not evaluable; SG, </a:t>
            </a:r>
            <a:r>
              <a:rPr lang="en-US" sz="900" kern="1200" dirty="0" err="1">
                <a:solidFill>
                  <a:schemeClr val="tx1"/>
                </a:solidFill>
                <a:latin typeface="+mn-lt"/>
                <a:ea typeface="+mn-ea"/>
                <a:cs typeface="+mn-cs"/>
              </a:rPr>
              <a:t>sacituzumab</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govitecan</a:t>
            </a:r>
            <a:r>
              <a:rPr lang="en-US" sz="900" kern="1200" dirty="0">
                <a:solidFill>
                  <a:schemeClr val="tx1"/>
                </a:solidFill>
                <a:latin typeface="+mn-lt"/>
                <a:ea typeface="+mn-ea"/>
                <a:cs typeface="+mn-cs"/>
              </a:rPr>
              <a:t>; TPC, treatment of physician’s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893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900" b="1" u="sng" dirty="0">
                <a:cs typeface="Calibri" panose="020F0502020204030204" pitchFamily="34" charset="0"/>
              </a:rPr>
              <a:t>MAIN MESSAGE: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mn-lt"/>
              </a:rPr>
              <a:t>In the phase 3 ASCENT study, a similar clinical benefit from SG over TPC was observed, consistent with that of the ASCENT full ITT population, regardless of HER2 status</a:t>
            </a:r>
            <a:r>
              <a:rPr lang="en-US" sz="1200" baseline="30000" dirty="0">
                <a:solidFill>
                  <a:schemeClr val="accent1"/>
                </a:solidFill>
                <a:latin typeface="+mn-lt"/>
              </a:rPr>
              <a:t>12</a:t>
            </a:r>
            <a:r>
              <a:rPr lang="en-US" sz="1200" dirty="0">
                <a:solidFill>
                  <a:schemeClr val="accent1"/>
                </a:solidFill>
                <a:latin typeface="+mn-lt"/>
              </a:rPr>
              <a:t> </a:t>
            </a:r>
          </a:p>
          <a:p>
            <a:pPr marL="285750" indent="-285750">
              <a:buFont typeface="Arial" panose="020B0604020202020204" pitchFamily="34" charset="0"/>
              <a:buChar char="•"/>
            </a:pPr>
            <a:endParaRPr lang="en-US" sz="1200" dirty="0">
              <a:solidFill>
                <a:schemeClr val="accent1"/>
              </a:solidFill>
              <a:latin typeface="+mn-lt"/>
            </a:endParaRPr>
          </a:p>
          <a:p>
            <a:pPr marL="285750" indent="-285750">
              <a:buFont typeface="Arial" panose="020B0604020202020204" pitchFamily="34" charset="0"/>
              <a:buChar char="•"/>
            </a:pPr>
            <a:r>
              <a:rPr lang="en-US" sz="1200" dirty="0">
                <a:solidFill>
                  <a:schemeClr val="accent1"/>
                </a:solidFill>
                <a:latin typeface="+mn-lt"/>
              </a:rPr>
              <a:t>SG should be considered an effective treatment option for patients with </a:t>
            </a:r>
            <a:r>
              <a:rPr lang="en-US" sz="1200" dirty="0" err="1">
                <a:solidFill>
                  <a:schemeClr val="accent1"/>
                </a:solidFill>
                <a:latin typeface="+mn-lt"/>
              </a:rPr>
              <a:t>mTNBC</a:t>
            </a:r>
            <a:r>
              <a:rPr lang="en-US" sz="1200" dirty="0">
                <a:solidFill>
                  <a:schemeClr val="accent1"/>
                </a:solidFill>
                <a:latin typeface="+mn-lt"/>
              </a:rPr>
              <a:t> eligible for 2L or later therapy, irrespective of HER2 status</a:t>
            </a:r>
          </a:p>
          <a:p>
            <a:pPr marL="0" indent="0">
              <a:buFont typeface="Arial" panose="020B0604020202020204" pitchFamily="34" charset="0"/>
              <a:buNone/>
            </a:pPr>
            <a:endParaRPr lang="en-US" sz="1200" b="1" u="sng" dirty="0">
              <a:cs typeface="Calibri" panose="020F0502020204030204" pitchFamily="34" charset="0"/>
            </a:endParaRPr>
          </a:p>
          <a:p>
            <a:pPr marL="0" indent="0">
              <a:buNone/>
            </a:pPr>
            <a:r>
              <a:rPr lang="en-US" sz="1200" b="1" u="sng" dirty="0">
                <a:cs typeface="Calibri" panose="020F0502020204030204" pitchFamily="34" charset="0"/>
              </a:rPr>
              <a:t>KEY POINTS: </a:t>
            </a:r>
            <a:endParaRPr lang="en-US" sz="1200" dirty="0">
              <a:solidFill>
                <a:schemeClr val="accent1"/>
              </a:solidFill>
              <a:latin typeface="+mn-lt"/>
            </a:endParaRPr>
          </a:p>
          <a:p>
            <a:pPr marL="285750" indent="-285750">
              <a:buFont typeface="Arial" panose="020B0604020202020204" pitchFamily="34" charset="0"/>
              <a:buChar char="•"/>
            </a:pPr>
            <a:r>
              <a:rPr lang="en-US" sz="1200" dirty="0">
                <a:solidFill>
                  <a:schemeClr val="accent1"/>
                </a:solidFill>
                <a:latin typeface="+mn-lt"/>
              </a:rPr>
              <a:t>In the phase 3 ASCENT study, a similar clinical benefit from SG over TPC was observed, consistent with that of the ASCENT full ITT population, regardless of HER2 status</a:t>
            </a:r>
            <a:r>
              <a:rPr lang="en-US" sz="1200" baseline="30000" dirty="0">
                <a:solidFill>
                  <a:schemeClr val="accent1"/>
                </a:solidFill>
                <a:latin typeface="+mn-lt"/>
              </a:rPr>
              <a:t>12</a:t>
            </a:r>
            <a:r>
              <a:rPr lang="en-US" sz="1200" dirty="0">
                <a:solidFill>
                  <a:schemeClr val="accent1"/>
                </a:solidFill>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mn-lt"/>
              </a:rPr>
              <a:t>SG should be considered an effective treatment option for patients with </a:t>
            </a:r>
            <a:r>
              <a:rPr lang="en-US" sz="1200" dirty="0" err="1">
                <a:solidFill>
                  <a:schemeClr val="accent1"/>
                </a:solidFill>
                <a:latin typeface="+mn-lt"/>
              </a:rPr>
              <a:t>mTNBC</a:t>
            </a:r>
            <a:r>
              <a:rPr lang="en-US" sz="1200" dirty="0">
                <a:solidFill>
                  <a:schemeClr val="accent1"/>
                </a:solidFill>
                <a:latin typeface="+mn-lt"/>
              </a:rPr>
              <a:t> eligible for 2L or later therapy, irrespective of HER2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5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30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28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900" b="1" u="sng" dirty="0">
                <a:latin typeface="Arial" panose="020B0604020202020204" pitchFamily="34" charset="0"/>
                <a:cs typeface="Arial" panose="020B0604020202020204" pitchFamily="34" charset="0"/>
              </a:rPr>
              <a:t>MAIN MESSAGE: </a:t>
            </a:r>
          </a:p>
          <a:p>
            <a:pPr marL="171450" lvl="1" indent="-171450">
              <a:lnSpc>
                <a:spcPct val="80000"/>
              </a:lnSpc>
              <a:buFont typeface="Arial" panose="020B0604020202020204" pitchFamily="34" charset="0"/>
              <a:buChar char="•"/>
            </a:pPr>
            <a:r>
              <a:rPr lang="en-GB" sz="900" dirty="0">
                <a:solidFill>
                  <a:schemeClr val="accent1"/>
                </a:solidFill>
                <a:latin typeface="Arial" panose="020B0604020202020204" pitchFamily="34" charset="0"/>
                <a:cs typeface="Arial" panose="020B0604020202020204" pitchFamily="34" charset="0"/>
              </a:rPr>
              <a:t>“HER2-low” has emerged lately as a potential subcategory of HER2– BC and refers to breast cancer with IHC HER2 expression score 1+, or 2+ confirmed by in situ hybridization (ISH) negative (non-amplified).</a:t>
            </a:r>
            <a:endParaRPr lang="en-US" sz="900" b="1" u="sng" dirty="0">
              <a:solidFill>
                <a:schemeClr val="accent1"/>
              </a:solidFill>
              <a:latin typeface="Arial" panose="020B0604020202020204" pitchFamily="34" charset="0"/>
              <a:cs typeface="Arial" panose="020B0604020202020204" pitchFamily="34" charset="0"/>
            </a:endParaRPr>
          </a:p>
          <a:p>
            <a:pPr marL="0" lvl="1" indent="0">
              <a:lnSpc>
                <a:spcPct val="80000"/>
              </a:lnSpc>
              <a:buFont typeface="Arial" panose="020B0604020202020204" pitchFamily="34" charset="0"/>
              <a:buNone/>
            </a:pPr>
            <a:r>
              <a:rPr lang="en-US" sz="900" b="1" u="sng" dirty="0">
                <a:latin typeface="Arial" panose="020B0604020202020204" pitchFamily="34" charset="0"/>
                <a:cs typeface="Arial" panose="020B0604020202020204" pitchFamily="34" charset="0"/>
              </a:rPr>
              <a:t>KEY POINTS: </a:t>
            </a:r>
          </a:p>
          <a:p>
            <a:pPr marL="342900" indent="-342900">
              <a:lnSpc>
                <a:spcPct val="100000"/>
              </a:lnSpc>
              <a:buFont typeface="Arial" panose="020B0604020202020204" pitchFamily="34" charset="0"/>
              <a:buChar char="•"/>
            </a:pPr>
            <a:r>
              <a:rPr lang="en-GB" sz="900" dirty="0">
                <a:solidFill>
                  <a:schemeClr val="accent1"/>
                </a:solidFill>
                <a:latin typeface="Arial" panose="020B0604020202020204" pitchFamily="34" charset="0"/>
                <a:cs typeface="Arial" panose="020B0604020202020204" pitchFamily="34" charset="0"/>
              </a:rPr>
              <a:t>2018 ASCO/CAP Guidelines on human epidermal growth factor receptor (HER2) testing categorize breast cancer as either HER2-negative or HER2-positive</a:t>
            </a:r>
          </a:p>
          <a:p>
            <a:pPr marL="342900" indent="-342900">
              <a:lnSpc>
                <a:spcPct val="100000"/>
              </a:lnSpc>
              <a:buFont typeface="Arial" panose="020B0604020202020204" pitchFamily="34" charset="0"/>
              <a:buChar char="•"/>
            </a:pPr>
            <a:r>
              <a:rPr lang="en-GB" sz="900" dirty="0">
                <a:solidFill>
                  <a:schemeClr val="accent1"/>
                </a:solidFill>
                <a:latin typeface="Arial" panose="020B0604020202020204" pitchFamily="34" charset="0"/>
                <a:cs typeface="Arial" panose="020B0604020202020204" pitchFamily="34" charset="0"/>
              </a:rPr>
              <a:t>The term “HER2-low” sometimes refers to those HER2-negative breast cancers with immunohistochemistry (IHC) scores of 1+ or  2+ with confirmatory in situ hybridization (ISH) testing negative (non-amplified)</a:t>
            </a:r>
          </a:p>
          <a:p>
            <a:pPr marL="342900" indent="-342900">
              <a:lnSpc>
                <a:spcPct val="100000"/>
              </a:lnSpc>
              <a:buFont typeface="Arial" panose="020B0604020202020204" pitchFamily="34" charset="0"/>
              <a:buChar char="•"/>
            </a:pPr>
            <a:r>
              <a:rPr lang="en-GB" sz="900" dirty="0">
                <a:solidFill>
                  <a:schemeClr val="accent1"/>
                </a:solidFill>
                <a:latin typeface="Arial" panose="020B0604020202020204" pitchFamily="34" charset="0"/>
                <a:cs typeface="Arial" panose="020B0604020202020204" pitchFamily="34" charset="0"/>
              </a:rPr>
              <a:t>Triple negative breast cancer (TNBC) is defined as the absence of oestrogen and progesterone receptors and lack of HER2 gene amplification and comprises 15% to 20% of breast cancers</a:t>
            </a:r>
          </a:p>
          <a:p>
            <a:pPr marL="342900" indent="-342900">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Approximately 37% of patients with TNBC have HER2-Low status using updated ASCO/CAP HER2 scoring guidelines</a:t>
            </a:r>
            <a:endParaRPr lang="en-GB" sz="900" dirty="0">
              <a:solidFill>
                <a:schemeClr val="accent1"/>
              </a:solidFill>
              <a:latin typeface="Arial" panose="020B0604020202020204" pitchFamily="34" charset="0"/>
              <a:cs typeface="Arial" panose="020B0604020202020204" pitchFamily="34" charset="0"/>
            </a:endParaRPr>
          </a:p>
          <a:p>
            <a:pPr marL="0" lvl="1">
              <a:lnSpc>
                <a:spcPct val="80000"/>
              </a:lnSpc>
              <a:buFontTx/>
              <a:buNone/>
            </a:pPr>
            <a:endParaRPr lang="en-US" sz="9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latin typeface="Arial" panose="020B0604020202020204" pitchFamily="34" charset="0"/>
                <a:cs typeface="Arial" panose="020B0604020202020204" pitchFamily="34" charset="0"/>
              </a:rPr>
              <a:t>Hurvitz</a:t>
            </a:r>
            <a:r>
              <a:rPr lang="en-US" sz="900" spc="0" dirty="0">
                <a:solidFill>
                  <a:schemeClr val="bg1"/>
                </a:solidFill>
                <a:latin typeface="Arial" panose="020B0604020202020204" pitchFamily="34" charset="0"/>
                <a:cs typeface="Arial" panose="020B0604020202020204" pitchFamily="34" charset="0"/>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lvl="1" indent="0">
              <a:lnSpc>
                <a:spcPct val="80000"/>
              </a:lnSpc>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1" u="sng" dirty="0">
                <a:latin typeface="Arial" panose="020B0604020202020204" pitchFamily="34" charset="0"/>
                <a:cs typeface="Arial" panose="020B0604020202020204" pitchFamily="34" charset="0"/>
              </a:rPr>
              <a:t>ABBREVIATIONS:</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0" kern="1200" dirty="0">
                <a:solidFill>
                  <a:schemeClr val="tx1"/>
                </a:solidFill>
                <a:latin typeface="+mn-lt"/>
                <a:ea typeface="Helvetica" charset="0"/>
                <a:cs typeface="Arial" panose="020B0604020202020204" pitchFamily="34" charset="0"/>
              </a:rPr>
              <a:t>TNBC, triple negative breast cancer; </a:t>
            </a:r>
            <a:r>
              <a:rPr lang="en-US" sz="900" dirty="0">
                <a:solidFill>
                  <a:schemeClr val="accent1"/>
                </a:solidFill>
                <a:effectLst/>
                <a:latin typeface="+mn-lt"/>
                <a:ea typeface="Calibri" panose="020F0502020204030204" pitchFamily="34" charset="0"/>
              </a:rPr>
              <a:t>HER2, </a:t>
            </a:r>
            <a:r>
              <a:rPr lang="en-US" sz="800" dirty="0">
                <a:solidFill>
                  <a:schemeClr val="accent1"/>
                </a:solidFill>
                <a:latin typeface="Arial" panose="020B0604020202020204" pitchFamily="34" charset="0"/>
                <a:cs typeface="Arial" panose="020B0604020202020204" pitchFamily="34" charset="0"/>
              </a:rPr>
              <a:t>human epidermal growth factor receptor 2;</a:t>
            </a:r>
            <a:r>
              <a:rPr lang="en-US" sz="900" dirty="0">
                <a:solidFill>
                  <a:schemeClr val="accent1"/>
                </a:solidFill>
                <a:effectLst/>
                <a:latin typeface="+mn-lt"/>
                <a:ea typeface="Calibri" panose="020F0502020204030204" pitchFamily="34" charset="0"/>
              </a:rPr>
              <a:t> IHC, immunohistochemistry; ISH, </a:t>
            </a:r>
            <a:r>
              <a:rPr lang="en-US" sz="900" dirty="0">
                <a:solidFill>
                  <a:schemeClr val="accent1"/>
                </a:solidFill>
                <a:latin typeface="Arial" panose="020B0604020202020204" pitchFamily="34" charset="0"/>
                <a:cs typeface="Arial" panose="020B0604020202020204" pitchFamily="34" charset="0"/>
              </a:rPr>
              <a:t>in situ hybridization.</a:t>
            </a:r>
            <a:endParaRPr lang="en-US" sz="900" b="0" kern="120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effectLst/>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kern="12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73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900" b="1" u="sng" dirty="0">
                <a:latin typeface="Arial" panose="020B0604020202020204" pitchFamily="34" charset="0"/>
                <a:cs typeface="Arial" panose="020B0604020202020204" pitchFamily="34" charset="0"/>
              </a:rPr>
              <a:t>MAIN MESSAGE: </a:t>
            </a:r>
          </a:p>
          <a:p>
            <a:pPr marL="171450" lvl="1" indent="-171450">
              <a:lnSpc>
                <a:spcPct val="80000"/>
              </a:lnSpc>
              <a:buFont typeface="Arial" panose="020B0604020202020204" pitchFamily="34" charset="0"/>
              <a:buChar char="•"/>
            </a:pPr>
            <a:r>
              <a:rPr lang="en-GB" sz="900" dirty="0">
                <a:solidFill>
                  <a:schemeClr val="accent1"/>
                </a:solidFill>
                <a:latin typeface="Arial" panose="020B0604020202020204" pitchFamily="34" charset="0"/>
                <a:cs typeface="Arial" panose="020B0604020202020204" pitchFamily="34" charset="0"/>
              </a:rPr>
              <a:t> The objective of this retrospective analysis is to evaluate the efficacy of SG in </a:t>
            </a:r>
            <a:r>
              <a:rPr lang="en-GB" sz="900" dirty="0" err="1">
                <a:solidFill>
                  <a:schemeClr val="accent1"/>
                </a:solidFill>
                <a:latin typeface="Arial" panose="020B0604020202020204" pitchFamily="34" charset="0"/>
                <a:cs typeface="Arial" panose="020B0604020202020204" pitchFamily="34" charset="0"/>
              </a:rPr>
              <a:t>mTNBC</a:t>
            </a:r>
            <a:r>
              <a:rPr lang="en-GB" sz="900" dirty="0">
                <a:solidFill>
                  <a:schemeClr val="accent1"/>
                </a:solidFill>
                <a:latin typeface="Arial" panose="020B0604020202020204" pitchFamily="34" charset="0"/>
                <a:cs typeface="Arial" panose="020B0604020202020204" pitchFamily="34" charset="0"/>
              </a:rPr>
              <a:t> by HER2 status, using clinical data from the ASCENT study.</a:t>
            </a:r>
            <a:endParaRPr lang="en-US" sz="900" b="1" u="sng" dirty="0">
              <a:solidFill>
                <a:schemeClr val="accent1"/>
              </a:solidFill>
              <a:latin typeface="Arial" panose="020B0604020202020204" pitchFamily="34" charset="0"/>
              <a:cs typeface="Arial" panose="020B0604020202020204" pitchFamily="34" charset="0"/>
            </a:endParaRPr>
          </a:p>
          <a:p>
            <a:pPr marL="0" lvl="1" indent="0">
              <a:lnSpc>
                <a:spcPct val="80000"/>
              </a:lnSpc>
              <a:buFont typeface="Arial" panose="020B0604020202020204" pitchFamily="34" charset="0"/>
              <a:buNone/>
            </a:pPr>
            <a:endParaRPr lang="en-US" sz="900" b="1" u="sng" dirty="0">
              <a:latin typeface="Arial" panose="020B0604020202020204" pitchFamily="34" charset="0"/>
              <a:cs typeface="Arial" panose="020B0604020202020204" pitchFamily="34" charset="0"/>
            </a:endParaRPr>
          </a:p>
          <a:p>
            <a:pPr marL="0" lvl="1" indent="0">
              <a:lnSpc>
                <a:spcPct val="80000"/>
              </a:lnSpc>
              <a:buFont typeface="Arial" panose="020B0604020202020204" pitchFamily="34" charset="0"/>
              <a:buNone/>
            </a:pPr>
            <a:r>
              <a:rPr lang="en-US" sz="900" b="1" u="sng" dirty="0">
                <a:latin typeface="Arial" panose="020B0604020202020204" pitchFamily="34" charset="0"/>
                <a:cs typeface="Arial" panose="020B0604020202020204" pitchFamily="34" charset="0"/>
              </a:rPr>
              <a:t>KEY POINTS: </a:t>
            </a:r>
          </a:p>
          <a:p>
            <a:pPr marL="285750" indent="-285750">
              <a:buFont typeface="Arial" panose="020B0604020202020204" pitchFamily="34" charset="0"/>
              <a:buChar char="•"/>
            </a:pPr>
            <a:r>
              <a:rPr lang="en-US" sz="1400" dirty="0">
                <a:solidFill>
                  <a:schemeClr val="accent1"/>
                </a:solidFill>
                <a:latin typeface="Arial"/>
                <a:cs typeface="Arial"/>
              </a:rPr>
              <a:t>Whereas HER2 expression is heterogeneous, Trop-2 is expressed in all subtypes of breast cancer, and is linked to poor prognosis</a:t>
            </a:r>
            <a:endParaRPr lang="en-US" sz="1400" baseline="30000" dirty="0">
              <a:solidFill>
                <a:schemeClr val="accent1"/>
              </a:solidFill>
              <a:latin typeface="Arial"/>
              <a:cs typeface="Arial"/>
            </a:endParaRPr>
          </a:p>
          <a:p>
            <a:pPr marL="285750" indent="-285750">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SG is an antibody-drug conjugate composed of an anti–Trop-2 antibody coupled to SN-38 via a proprietary, </a:t>
            </a:r>
            <a:r>
              <a:rPr lang="en-US" sz="1400" dirty="0" err="1">
                <a:solidFill>
                  <a:schemeClr val="accent1"/>
                </a:solidFill>
                <a:latin typeface="Arial" panose="020B0604020202020204" pitchFamily="34" charset="0"/>
                <a:cs typeface="Arial" panose="020B0604020202020204" pitchFamily="34" charset="0"/>
              </a:rPr>
              <a:t>hydrolyzable</a:t>
            </a:r>
            <a:r>
              <a:rPr lang="en-US" sz="1400" dirty="0">
                <a:solidFill>
                  <a:schemeClr val="accent1"/>
                </a:solidFill>
                <a:latin typeface="Arial" panose="020B0604020202020204" pitchFamily="34" charset="0"/>
                <a:cs typeface="Arial" panose="020B0604020202020204" pitchFamily="34" charset="0"/>
              </a:rPr>
              <a:t> linker </a:t>
            </a:r>
          </a:p>
          <a:p>
            <a:pPr marL="285750" indent="-285750">
              <a:buFont typeface="Arial" panose="020B0604020202020204" pitchFamily="34" charset="0"/>
              <a:buChar char="•"/>
            </a:pPr>
            <a:r>
              <a:rPr lang="en-US" sz="1400" dirty="0">
                <a:solidFill>
                  <a:schemeClr val="accent1"/>
                </a:solidFill>
                <a:latin typeface="Arial"/>
                <a:cs typeface="Arial"/>
              </a:rPr>
              <a:t>Results from the confirmatory phase 3 ASCENT study (NCT02574455) demonstrated a significant survival improvement of SG over single-agent chemotherapy, with a manageable safety profile in the second-line  (2L) </a:t>
            </a:r>
            <a:r>
              <a:rPr lang="en-US" sz="1400" dirty="0" err="1">
                <a:solidFill>
                  <a:schemeClr val="accent1"/>
                </a:solidFill>
                <a:latin typeface="Arial"/>
                <a:cs typeface="Arial"/>
              </a:rPr>
              <a:t>mTNBC</a:t>
            </a:r>
            <a:r>
              <a:rPr lang="en-US" sz="1400" dirty="0">
                <a:solidFill>
                  <a:schemeClr val="accent1"/>
                </a:solidFill>
                <a:latin typeface="Arial"/>
                <a:cs typeface="Arial"/>
              </a:rPr>
              <a:t> setting</a:t>
            </a:r>
          </a:p>
          <a:p>
            <a:pPr marL="742950" lvl="1" indent="-285750">
              <a:buFont typeface="Arial" panose="020B0604020202020204" pitchFamily="34" charset="0"/>
              <a:buChar char="•"/>
            </a:pPr>
            <a:r>
              <a:rPr lang="en-US" sz="1400" dirty="0">
                <a:solidFill>
                  <a:schemeClr val="accent1"/>
                </a:solidFill>
                <a:latin typeface="Arial"/>
                <a:cs typeface="Arial"/>
              </a:rPr>
              <a:t>The median PFS for SG was 4.8 vs 1.7 months for TPC (HR, 0.43; 95% CI, 0.35-0.54) in the full trial population </a:t>
            </a:r>
            <a:endParaRPr lang="en-US" sz="1400" dirty="0">
              <a:solidFill>
                <a:schemeClr val="accen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solidFill>
                  <a:schemeClr val="accent1"/>
                </a:solidFill>
                <a:latin typeface="Arial"/>
                <a:cs typeface="Arial"/>
              </a:rPr>
              <a:t>The median overall survival for SG was 11.8 vs 6.9 months for TPC (HR, 0.51; 95% CI, 0.41-0.62) in the full trial population </a:t>
            </a:r>
          </a:p>
          <a:p>
            <a:pPr marL="285750" lvl="0" indent="-285750">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SG is authorized in the European Union for use in patients with </a:t>
            </a:r>
            <a:r>
              <a:rPr lang="en-US" sz="1400" dirty="0" err="1">
                <a:solidFill>
                  <a:schemeClr val="accent1"/>
                </a:solidFill>
                <a:latin typeface="Arial" panose="020B0604020202020204" pitchFamily="34" charset="0"/>
                <a:cs typeface="Arial" panose="020B0604020202020204" pitchFamily="34" charset="0"/>
              </a:rPr>
              <a:t>mTNBC</a:t>
            </a:r>
            <a:r>
              <a:rPr lang="en-US" sz="1400" dirty="0">
                <a:solidFill>
                  <a:schemeClr val="accent1"/>
                </a:solidFill>
                <a:latin typeface="Arial" panose="020B0604020202020204" pitchFamily="34" charset="0"/>
                <a:cs typeface="Arial" panose="020B0604020202020204" pitchFamily="34" charset="0"/>
              </a:rPr>
              <a:t> who received ≥2 prior chemotherapies (at least 1 in the metastatic setting)</a:t>
            </a:r>
            <a:endParaRPr lang="en-US" sz="1400" b="0" dirty="0">
              <a:solidFill>
                <a:schemeClr val="accent1"/>
              </a:solidFill>
              <a:latin typeface="Arial"/>
              <a:cs typeface="Arial"/>
            </a:endParaRPr>
          </a:p>
          <a:p>
            <a:pPr marL="285750" lvl="0" indent="-285750">
              <a:buFont typeface="Arial" panose="020B0604020202020204" pitchFamily="34" charset="0"/>
              <a:buChar char="•"/>
            </a:pPr>
            <a:r>
              <a:rPr lang="en-US" sz="1400" b="0" dirty="0">
                <a:solidFill>
                  <a:schemeClr val="accent1"/>
                </a:solidFill>
                <a:latin typeface="Arial"/>
                <a:cs typeface="Arial"/>
              </a:rPr>
              <a:t>The Objective of this retrospective analysis is to evaluate the efficacy of SG in </a:t>
            </a:r>
            <a:r>
              <a:rPr lang="en-US" sz="1400" b="0" dirty="0" err="1">
                <a:solidFill>
                  <a:schemeClr val="accent1"/>
                </a:solidFill>
                <a:latin typeface="Arial"/>
                <a:cs typeface="Arial"/>
              </a:rPr>
              <a:t>mTNBC</a:t>
            </a:r>
            <a:r>
              <a:rPr lang="en-US" sz="1400" b="0" dirty="0">
                <a:solidFill>
                  <a:schemeClr val="accent1"/>
                </a:solidFill>
                <a:latin typeface="Arial"/>
                <a:cs typeface="Arial"/>
              </a:rPr>
              <a:t> by HER2 status, using clinical data from the ASCENT study</a:t>
            </a:r>
          </a:p>
          <a:p>
            <a:pPr marL="0" lvl="1">
              <a:lnSpc>
                <a:spcPct val="80000"/>
              </a:lnSpc>
              <a:buFontTx/>
              <a:buNone/>
            </a:pPr>
            <a:endParaRPr lang="en-US" sz="9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latin typeface="Arial" panose="020B0604020202020204" pitchFamily="34" charset="0"/>
                <a:cs typeface="Arial" panose="020B0604020202020204" pitchFamily="34" charset="0"/>
              </a:rPr>
              <a:t>Hurvitz</a:t>
            </a:r>
            <a:r>
              <a:rPr lang="en-US" sz="900" spc="0" dirty="0">
                <a:solidFill>
                  <a:schemeClr val="bg1"/>
                </a:solidFill>
                <a:latin typeface="Arial" panose="020B0604020202020204" pitchFamily="34" charset="0"/>
                <a:cs typeface="Arial" panose="020B0604020202020204" pitchFamily="34" charset="0"/>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lvl="1" indent="0">
              <a:lnSpc>
                <a:spcPct val="80000"/>
              </a:lnSpc>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1" u="sng" dirty="0">
                <a:latin typeface="Arial" panose="020B0604020202020204" pitchFamily="34" charset="0"/>
                <a:cs typeface="Arial" panose="020B0604020202020204" pitchFamily="34" charset="0"/>
              </a:rPr>
              <a:t>ABBREVIATIONS:</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0" kern="1200" dirty="0" err="1">
                <a:solidFill>
                  <a:schemeClr val="tx1"/>
                </a:solidFill>
                <a:latin typeface="+mn-lt"/>
                <a:ea typeface="Helvetica" charset="0"/>
                <a:cs typeface="Arial" panose="020B0604020202020204" pitchFamily="34" charset="0"/>
              </a:rPr>
              <a:t>mTNBC</a:t>
            </a:r>
            <a:r>
              <a:rPr lang="en-US" sz="900" b="0" kern="1200" dirty="0">
                <a:solidFill>
                  <a:schemeClr val="tx1"/>
                </a:solidFill>
                <a:latin typeface="+mn-lt"/>
                <a:ea typeface="Helvetica" charset="0"/>
                <a:cs typeface="Arial" panose="020B0604020202020204" pitchFamily="34" charset="0"/>
              </a:rPr>
              <a:t>, metastatic triple negative breast cancer; </a:t>
            </a:r>
            <a:r>
              <a:rPr lang="en-US" sz="900" dirty="0">
                <a:solidFill>
                  <a:schemeClr val="accent1"/>
                </a:solidFill>
                <a:effectLst/>
                <a:latin typeface="+mn-lt"/>
                <a:ea typeface="Calibri" panose="020F0502020204030204" pitchFamily="34" charset="0"/>
              </a:rPr>
              <a:t>HER2, </a:t>
            </a:r>
            <a:r>
              <a:rPr lang="en-US" sz="800" dirty="0">
                <a:solidFill>
                  <a:schemeClr val="accent1"/>
                </a:solidFill>
                <a:latin typeface="Arial" panose="020B0604020202020204" pitchFamily="34" charset="0"/>
                <a:cs typeface="Arial" panose="020B0604020202020204" pitchFamily="34" charset="0"/>
              </a:rPr>
              <a:t>human epidermal growth factor receptor 2;</a:t>
            </a:r>
            <a:r>
              <a:rPr lang="en-US" sz="900" dirty="0">
                <a:solidFill>
                  <a:schemeClr val="accent1"/>
                </a:solidFill>
                <a:effectLst/>
                <a:latin typeface="+mn-lt"/>
                <a:ea typeface="Calibri" panose="020F0502020204030204" pitchFamily="34" charset="0"/>
              </a:rPr>
              <a:t> ADC, antibody drug conjugate</a:t>
            </a:r>
            <a:endParaRPr lang="en-US" sz="900" b="0" kern="1200" dirty="0">
              <a:solidFill>
                <a:schemeClr val="tx1"/>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kern="1200" dirty="0">
              <a:effectLst/>
              <a:latin typeface="Arial" panose="020B0604020202020204" pitchFamily="34" charset="0"/>
              <a:cs typeface="Arial" panose="020B0604020202020204" pitchFamily="34" charset="0"/>
            </a:endParaRPr>
          </a:p>
          <a:p>
            <a:pPr marL="0" marR="0" lvl="0" indent="0">
              <a:spcBef>
                <a:spcPts val="200"/>
              </a:spcBef>
              <a:spcAft>
                <a:spcPts val="0"/>
              </a:spcAft>
              <a:buFont typeface="+mj-lt"/>
              <a:buNone/>
              <a:tabLst>
                <a:tab pos="457200" algn="l"/>
              </a:tabLs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200"/>
              </a:spcBef>
              <a:spcAft>
                <a:spcPts val="0"/>
              </a:spcAft>
              <a:buFont typeface="+mj-lt"/>
              <a:buNone/>
              <a:tabLst>
                <a:tab pos="457200" algn="l"/>
              </a:tabLs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200"/>
              </a:spcBef>
              <a:spcAft>
                <a:spcPts val="0"/>
              </a:spcAft>
              <a:buFont typeface="+mj-lt"/>
              <a:buNone/>
              <a:tabLst>
                <a:tab pos="457200" algn="l"/>
              </a:tabLst>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1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noProof="0" dirty="0"/>
              <a:t>MAIN MESSAGE:</a:t>
            </a:r>
          </a:p>
          <a:p>
            <a:pPr marL="171450" indent="-171450">
              <a:buFont typeface="Arial" panose="020B0604020202020204" pitchFamily="34" charset="0"/>
              <a:buChar char="•"/>
            </a:pPr>
            <a:r>
              <a:rPr lang="en-US" sz="1000" noProof="0" dirty="0"/>
              <a:t>SG is the first approved Trop-2–directed ADC consisting of humanized anti-Trop-2 monoclonal antibody (hRS7) conjugated with the active metabolite of irinotecan by a hydrolysable CL2A linker</a:t>
            </a:r>
            <a:endParaRPr lang="en-US" sz="1000" baseline="30000" noProof="0" dirty="0"/>
          </a:p>
          <a:p>
            <a:pPr marL="0" indent="0">
              <a:buFont typeface="Arial" panose="020B0604020202020204" pitchFamily="34" charset="0"/>
              <a:buNone/>
            </a:pPr>
            <a:endParaRPr lang="en-US" sz="1000" noProof="0" dirty="0"/>
          </a:p>
          <a:p>
            <a:pPr marL="0" indent="0">
              <a:buFont typeface="Arial" panose="020B0604020202020204" pitchFamily="34" charset="0"/>
              <a:buNone/>
            </a:pPr>
            <a:r>
              <a:rPr lang="en-US" sz="1000" b="1" u="sng" noProof="0" dirty="0"/>
              <a:t>KEY POINTS:</a:t>
            </a:r>
          </a:p>
          <a:p>
            <a:pPr marL="171450" indent="-171450">
              <a:buFont typeface="Arial" panose="020B0604020202020204" pitchFamily="34" charset="0"/>
              <a:buChar char="•"/>
            </a:pPr>
            <a:r>
              <a:rPr lang="en-US" sz="1000" noProof="0" dirty="0"/>
              <a:t>SG is the first approved Trop-2–directed ADC consisting of an anti-Trop-2 monoclonal antibody (hRS7), active payload (SN-38), and hydrolysable linker (CL2A)</a:t>
            </a:r>
            <a:r>
              <a:rPr lang="en-US" sz="1000" baseline="30000" noProof="0" dirty="0"/>
              <a:t> </a:t>
            </a:r>
          </a:p>
          <a:p>
            <a:pPr marL="171450" indent="-171450">
              <a:buFont typeface="Arial" panose="020B0604020202020204" pitchFamily="34" charset="0"/>
              <a:buChar char="•"/>
            </a:pPr>
            <a:r>
              <a:rPr lang="en-US" sz="1000" noProof="0" dirty="0"/>
              <a:t>The humanized monoclonal antibody (hRS7) selectively binds to Trop-2, a cell surface antigen expressed in TNBC cancer cells</a:t>
            </a:r>
          </a:p>
          <a:p>
            <a:pPr marL="171450" indent="-171450">
              <a:buFont typeface="Arial" panose="020B0604020202020204" pitchFamily="34" charset="0"/>
              <a:buChar char="•"/>
            </a:pPr>
            <a:r>
              <a:rPr lang="en-US" sz="1000" noProof="0" dirty="0"/>
              <a:t>The cytotoxic payload SN-38 is moderately toxic and more active than its parent compound irinotecan</a:t>
            </a:r>
            <a:endParaRPr lang="en-US" sz="1000" baseline="30000" noProof="0" dirty="0"/>
          </a:p>
          <a:p>
            <a:pPr marL="171450" indent="-171450">
              <a:buFont typeface="Arial" panose="020B0604020202020204" pitchFamily="34" charset="0"/>
              <a:buChar char="•"/>
            </a:pPr>
            <a:r>
              <a:rPr lang="en-US" sz="1000" noProof="0" dirty="0"/>
              <a:t>SN-38 functions as a topoisomerase 1 (TOP1) inhibitor that blocks DNA replication, causing dsDNA breaks and tumor cell apoptosis</a:t>
            </a:r>
            <a:endParaRPr lang="en-US" sz="1000" baseline="30000" noProof="0" dirty="0"/>
          </a:p>
          <a:p>
            <a:pPr marL="171450" indent="-171450">
              <a:buFont typeface="Arial" panose="020B0604020202020204" pitchFamily="34" charset="0"/>
              <a:buChar char="•"/>
            </a:pPr>
            <a:r>
              <a:rPr lang="en-US" sz="1000" noProof="0" dirty="0"/>
              <a:t>SG employs a hydrolysable linker (CL2A), which is responsible for its unique drug-release profile, including bystander effect</a:t>
            </a:r>
          </a:p>
          <a:p>
            <a:pPr marL="171450" indent="-171450">
              <a:buFont typeface="Arial" panose="020B0604020202020204" pitchFamily="34" charset="0"/>
              <a:buChar char="•"/>
            </a:pPr>
            <a:endParaRPr lang="en-US" sz="1000" b="1" u="sng" noProof="0" dirty="0"/>
          </a:p>
          <a:p>
            <a:pPr marL="0" indent="0">
              <a:buFont typeface="Arial" panose="020B0604020202020204" pitchFamily="34" charset="0"/>
              <a:buNone/>
            </a:pPr>
            <a:r>
              <a:rPr lang="en-US" sz="1000" b="1" u="sng" noProof="0" dirty="0"/>
              <a:t>REFERENCES:</a:t>
            </a:r>
          </a:p>
          <a:p>
            <a:pPr marL="171450" indent="-171450">
              <a:buFont typeface="Arial" panose="020B0604020202020204" pitchFamily="34" charset="0"/>
              <a:buChar char="•"/>
            </a:pPr>
            <a:r>
              <a:rPr lang="en-US" sz="1000" noProof="0" dirty="0"/>
              <a:t>Cardillo TM, et al. </a:t>
            </a:r>
            <a:r>
              <a:rPr lang="en-US" sz="1000" i="1" noProof="0" dirty="0"/>
              <a:t>Bioconjugate Chem. </a:t>
            </a:r>
            <a:r>
              <a:rPr lang="en-US" sz="1000" noProof="0" dirty="0"/>
              <a:t>2015;26:919-931; </a:t>
            </a:r>
          </a:p>
          <a:p>
            <a:pPr marL="171450" indent="-171450">
              <a:buFont typeface="Arial" panose="020B0604020202020204" pitchFamily="34" charset="0"/>
              <a:buChar char="•"/>
            </a:pPr>
            <a:r>
              <a:rPr lang="en-US" sz="1000" noProof="0" dirty="0" err="1"/>
              <a:t>Rugo</a:t>
            </a:r>
            <a:r>
              <a:rPr lang="en-US" sz="1000" noProof="0" dirty="0"/>
              <a:t> HS, et al. </a:t>
            </a:r>
            <a:r>
              <a:rPr lang="en-US" sz="1000" i="1" noProof="0" dirty="0"/>
              <a:t>Future Oncol. </a:t>
            </a:r>
            <a:r>
              <a:rPr lang="en-US" sz="1000" noProof="0" dirty="0"/>
              <a:t>2020;16:705-715; </a:t>
            </a:r>
          </a:p>
          <a:p>
            <a:pPr marL="171450" indent="-171450">
              <a:buFont typeface="Arial" panose="020B0604020202020204" pitchFamily="34" charset="0"/>
              <a:buChar char="•"/>
            </a:pPr>
            <a:r>
              <a:rPr lang="en-US" sz="1000" noProof="0" dirty="0" err="1"/>
              <a:t>Kciuk</a:t>
            </a:r>
            <a:r>
              <a:rPr lang="en-US" sz="1000" noProof="0" dirty="0"/>
              <a:t> M, et al. </a:t>
            </a:r>
            <a:r>
              <a:rPr lang="en-US" sz="1000" i="1" noProof="0" dirty="0"/>
              <a:t>Int J Mol Sci. </a:t>
            </a:r>
            <a:r>
              <a:rPr lang="en-US" sz="1000" noProof="0" dirty="0"/>
              <a:t>2020;21(14):4919.</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sz="2400" b="1" u="sng" noProof="0" dirty="0">
                <a:latin typeface="Calibri" panose="020F0502020204030204" pitchFamily="34" charset="0"/>
                <a:cs typeface="Calibri" panose="020F0502020204030204" pitchFamily="34" charset="0"/>
              </a:rPr>
              <a:t>ABBREVIATIONS:</a:t>
            </a:r>
            <a:endParaRPr lang="en-US"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noProof="0" dirty="0"/>
              <a:t>ADC, antibody-drug conjugate; dsDNA, double-stranded deoxyribonucleic acid; hRS7, humanized anti–Trop-2 monoclonal antibody; SG, </a:t>
            </a:r>
            <a:r>
              <a:rPr lang="en-US" sz="800" noProof="0" dirty="0" err="1"/>
              <a:t>sacituzumab</a:t>
            </a:r>
            <a:r>
              <a:rPr lang="en-US" sz="800" noProof="0" dirty="0"/>
              <a:t> </a:t>
            </a:r>
            <a:r>
              <a:rPr lang="en-US" sz="800" noProof="0" dirty="0" err="1"/>
              <a:t>govitecan</a:t>
            </a:r>
            <a:r>
              <a:rPr lang="en-US" sz="800" noProof="0" dirty="0"/>
              <a:t>; TNBC, </a:t>
            </a:r>
            <a:r>
              <a:rPr lang="en-US" sz="800" dirty="0"/>
              <a:t>triple negative breast cancer; </a:t>
            </a:r>
            <a:r>
              <a:rPr lang="en-US" sz="800" noProof="0" dirty="0"/>
              <a:t>TOP1, topoisomerase 1; Trop-2, trophoblast cell surface antigen-2.</a:t>
            </a:r>
            <a:endParaRPr lang="en-US" noProof="0" dirty="0"/>
          </a:p>
          <a:p>
            <a:pPr marL="0" marR="0" lvl="1" indent="0" algn="l" defTabSz="914400" rtl="0" eaLnBrk="1" fontAlgn="auto" latinLnBrk="0" hangingPunct="1">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1" indent="0" algn="l" defTabSz="914400" rtl="0" eaLnBrk="1" fontAlgn="auto" latinLnBrk="0" hangingPunct="1">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1" indent="0" algn="l" defTabSz="914400" rtl="0" eaLnBrk="1" fontAlgn="auto" latinLnBrk="0" hangingPunct="1">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72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900" b="1" u="sng" dirty="0">
                <a:latin typeface="Arial" panose="020B0604020202020204" pitchFamily="34" charset="0"/>
                <a:cs typeface="Arial" panose="020B0604020202020204" pitchFamily="34" charset="0"/>
              </a:rPr>
              <a:t>MAIN MESSAGE: </a:t>
            </a:r>
          </a:p>
          <a:p>
            <a:pPr marL="171450" lvl="1" indent="-171450">
              <a:lnSpc>
                <a:spcPct val="8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For this post hoc subgroup analysis, local IHC results for the full intent-to-treat (ITT) population of ASCENT were analyzed retrospectively to determine SG efficacy by HER2 status, which included HER2-Low patients. </a:t>
            </a:r>
          </a:p>
          <a:p>
            <a:pPr marL="171450" lvl="1" indent="-171450">
              <a:lnSpc>
                <a:spcPct val="80000"/>
              </a:lnSpc>
              <a:buFont typeface="Arial" panose="020B0604020202020204" pitchFamily="34" charset="0"/>
              <a:buChar char="•"/>
            </a:pPr>
            <a:endParaRPr lang="en-US" sz="900" b="1" u="sng" dirty="0">
              <a:solidFill>
                <a:schemeClr val="accent1"/>
              </a:solidFill>
              <a:latin typeface="Arial" panose="020B0604020202020204" pitchFamily="34" charset="0"/>
              <a:cs typeface="Arial" panose="020B0604020202020204" pitchFamily="34" charset="0"/>
            </a:endParaRPr>
          </a:p>
          <a:p>
            <a:pPr marL="0" lvl="1" indent="0">
              <a:lnSpc>
                <a:spcPct val="80000"/>
              </a:lnSpc>
              <a:buFont typeface="Arial" panose="020B0604020202020204" pitchFamily="34" charset="0"/>
              <a:buNone/>
            </a:pPr>
            <a:r>
              <a:rPr lang="en-US" sz="900" b="1" u="sng" dirty="0">
                <a:latin typeface="Arial" panose="020B0604020202020204" pitchFamily="34" charset="0"/>
                <a:cs typeface="Arial" panose="020B0604020202020204" pitchFamily="34" charset="0"/>
              </a:rPr>
              <a:t>KEY POINTS: </a:t>
            </a:r>
          </a:p>
          <a:p>
            <a:pPr marL="342900" indent="-342900">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In the phase 3 ASCENT trial, patients with </a:t>
            </a:r>
            <a:r>
              <a:rPr lang="en-US" sz="900" dirty="0" err="1">
                <a:solidFill>
                  <a:schemeClr val="accent1"/>
                </a:solidFill>
                <a:latin typeface="Arial" panose="020B0604020202020204" pitchFamily="34" charset="0"/>
                <a:cs typeface="Arial" panose="020B0604020202020204" pitchFamily="34" charset="0"/>
              </a:rPr>
              <a:t>mTNBC</a:t>
            </a:r>
            <a:r>
              <a:rPr lang="en-US" sz="900" dirty="0">
                <a:solidFill>
                  <a:schemeClr val="accent1"/>
                </a:solidFill>
                <a:latin typeface="Arial" panose="020B0604020202020204" pitchFamily="34" charset="0"/>
                <a:cs typeface="Arial" panose="020B0604020202020204" pitchFamily="34" charset="0"/>
              </a:rPr>
              <a:t> refractory to or relapsing after ≥2 prior chemotherapies (at least 1 in the metastatic setting) were randomized 1:1 to receive SG (10 mg/kg IV on days 1 and 8, every 21 days) or single agent chemotherapy treatment of physician’s choice (TPC; capecitabine, </a:t>
            </a:r>
            <a:r>
              <a:rPr lang="en-US" sz="900" dirty="0" err="1">
                <a:solidFill>
                  <a:schemeClr val="accent1"/>
                </a:solidFill>
                <a:latin typeface="Arial" panose="020B0604020202020204" pitchFamily="34" charset="0"/>
                <a:cs typeface="Arial" panose="020B0604020202020204" pitchFamily="34" charset="0"/>
              </a:rPr>
              <a:t>eribulin</a:t>
            </a:r>
            <a:r>
              <a:rPr lang="en-US" sz="900" dirty="0">
                <a:solidFill>
                  <a:schemeClr val="accent1"/>
                </a:solidFill>
                <a:latin typeface="Arial" panose="020B0604020202020204" pitchFamily="34" charset="0"/>
                <a:cs typeface="Arial" panose="020B0604020202020204" pitchFamily="34" charset="0"/>
              </a:rPr>
              <a:t>, vinorelbine, or gemcitabine)</a:t>
            </a:r>
            <a:endParaRPr lang="en-US" sz="900" baseline="30000" dirty="0">
              <a:solidFill>
                <a:schemeClr val="accent1"/>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Primary endpoint was PFS per RECIST 1.1 </a:t>
            </a:r>
            <a:r>
              <a:rPr lang="en-US" sz="900" dirty="0">
                <a:solidFill>
                  <a:schemeClr val="accent1"/>
                </a:solidFill>
                <a:highlight>
                  <a:srgbClr val="FFFF00"/>
                </a:highlight>
                <a:latin typeface="Arial" panose="020B0604020202020204" pitchFamily="34" charset="0"/>
                <a:cs typeface="Arial" panose="020B0604020202020204" pitchFamily="34" charset="0"/>
              </a:rPr>
              <a:t>by blind independent central review in brain metastases-negative patients</a:t>
            </a:r>
            <a:r>
              <a:rPr lang="en-US" sz="900" b="1" dirty="0">
                <a:solidFill>
                  <a:schemeClr val="accent1"/>
                </a:solidFill>
                <a:latin typeface="Arial" panose="020B0604020202020204" pitchFamily="34" charset="0"/>
                <a:cs typeface="Arial" panose="020B0604020202020204" pitchFamily="34" charset="0"/>
              </a:rPr>
              <a:t>.</a:t>
            </a:r>
            <a:endParaRPr lang="en-US" sz="900" b="1" strike="sngStrike" dirty="0">
              <a:solidFill>
                <a:schemeClr val="accent1"/>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Whereas patients with known HER2-positive disease were ineligible for ASCENT, HER2-negative status was based on local assessment was eligible</a:t>
            </a:r>
            <a:endParaRPr lang="en-US" sz="900" dirty="0">
              <a:solidFill>
                <a:schemeClr val="accent1"/>
              </a:solidFill>
              <a:highlight>
                <a:srgbClr val="FFFF00"/>
              </a:highlight>
              <a:latin typeface="Arial" panose="020B0604020202020204" pitchFamily="34" charset="0"/>
              <a:cs typeface="Arial" panose="020B0604020202020204" pitchFamily="34" charset="0"/>
            </a:endParaRPr>
          </a:p>
          <a:p>
            <a:pPr marL="852170" indent="-337820">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HER2-negative was defined as HER2 IHC0, or IHC1+; if IHC2+, then FISH-negative</a:t>
            </a:r>
            <a:endParaRPr lang="en-US" sz="900" dirty="0">
              <a:solidFill>
                <a:schemeClr val="accent1"/>
              </a:solidFill>
              <a:highlight>
                <a:srgbClr val="FFFF00"/>
              </a:highlight>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For this post hoc subgroup analysis, local IHC results for the full intent-to-treat (ITT) population of ASCENT were analyzed retrospectively to determine SG efficacy by HER2 status</a:t>
            </a:r>
          </a:p>
          <a:p>
            <a:pPr marL="857250" lvl="2" indent="-347345">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HER 2 IHC0 </a:t>
            </a:r>
          </a:p>
          <a:p>
            <a:pPr marL="857250" lvl="2" indent="-347345">
              <a:lnSpc>
                <a:spcPct val="100000"/>
              </a:lnSpc>
              <a:buFont typeface="Arial" panose="020B0604020202020204" pitchFamily="34" charset="0"/>
              <a:buChar char="•"/>
            </a:pPr>
            <a:r>
              <a:rPr lang="en-US" sz="900" dirty="0">
                <a:solidFill>
                  <a:schemeClr val="accent1"/>
                </a:solidFill>
                <a:latin typeface="Arial" panose="020B0604020202020204" pitchFamily="34" charset="0"/>
                <a:cs typeface="Arial" panose="020B0604020202020204" pitchFamily="34" charset="0"/>
              </a:rPr>
              <a:t>HER2-Low, defined as HER2 IHC1+, or IHC2+ and </a:t>
            </a:r>
            <a:r>
              <a:rPr lang="en-US" sz="900" dirty="0">
                <a:solidFill>
                  <a:srgbClr val="FF0000"/>
                </a:solidFill>
                <a:latin typeface="Arial" panose="020B0604020202020204" pitchFamily="34" charset="0"/>
                <a:cs typeface="Arial" panose="020B0604020202020204" pitchFamily="34" charset="0"/>
              </a:rPr>
              <a:t>F</a:t>
            </a:r>
            <a:r>
              <a:rPr lang="en-US" sz="900" dirty="0">
                <a:solidFill>
                  <a:schemeClr val="tx1"/>
                </a:solidFill>
                <a:latin typeface="Arial" panose="020B0604020202020204" pitchFamily="34" charset="0"/>
                <a:cs typeface="Arial" panose="020B0604020202020204" pitchFamily="34" charset="0"/>
              </a:rPr>
              <a:t>I</a:t>
            </a:r>
            <a:r>
              <a:rPr lang="en-US" sz="900" dirty="0">
                <a:solidFill>
                  <a:schemeClr val="accent1"/>
                </a:solidFill>
                <a:latin typeface="Arial" panose="020B0604020202020204" pitchFamily="34" charset="0"/>
                <a:cs typeface="Arial" panose="020B0604020202020204" pitchFamily="34" charset="0"/>
              </a:rPr>
              <a:t>SH-negative </a:t>
            </a:r>
          </a:p>
          <a:p>
            <a:pPr marL="0" lvl="1">
              <a:lnSpc>
                <a:spcPct val="80000"/>
              </a:lnSpc>
              <a:buFontTx/>
              <a:buNone/>
            </a:pPr>
            <a:endParaRPr lang="en-US" sz="9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latin typeface="Arial" panose="020B0604020202020204" pitchFamily="34" charset="0"/>
                <a:cs typeface="Arial" panose="020B0604020202020204" pitchFamily="34" charset="0"/>
              </a:rPr>
              <a:t>Hurvitz</a:t>
            </a:r>
            <a:r>
              <a:rPr lang="en-US" sz="900" spc="0" dirty="0">
                <a:solidFill>
                  <a:schemeClr val="bg1"/>
                </a:solidFill>
                <a:latin typeface="Arial" panose="020B0604020202020204" pitchFamily="34" charset="0"/>
                <a:cs typeface="Arial" panose="020B0604020202020204" pitchFamily="34" charset="0"/>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lvl="1" indent="0">
              <a:lnSpc>
                <a:spcPct val="80000"/>
              </a:lnSpc>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b="1" u="sng" dirty="0">
                <a:latin typeface="Arial" panose="020B0604020202020204" pitchFamily="34" charset="0"/>
                <a:cs typeface="Arial" panose="020B0604020202020204" pitchFamily="34" charset="0"/>
              </a:rPr>
              <a:t>ABBREVIATIONS:</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900" dirty="0">
                <a:solidFill>
                  <a:schemeClr val="accent1"/>
                </a:solidFill>
                <a:effectLst/>
                <a:latin typeface="+mn-lt"/>
                <a:ea typeface="Calibri" panose="020F0502020204030204" pitchFamily="34" charset="0"/>
              </a:rPr>
              <a:t>HER2, </a:t>
            </a:r>
            <a:r>
              <a:rPr lang="en-US" sz="800" dirty="0">
                <a:solidFill>
                  <a:schemeClr val="accent1"/>
                </a:solidFill>
                <a:latin typeface="Arial" panose="020B0604020202020204" pitchFamily="34" charset="0"/>
                <a:cs typeface="Arial" panose="020B0604020202020204" pitchFamily="34" charset="0"/>
              </a:rPr>
              <a:t>human epidermal growth factor receptor 2;</a:t>
            </a:r>
            <a:r>
              <a:rPr lang="en-US" sz="900" dirty="0">
                <a:solidFill>
                  <a:schemeClr val="accent1"/>
                </a:solidFill>
                <a:effectLst/>
                <a:latin typeface="+mn-lt"/>
                <a:ea typeface="Calibri" panose="020F0502020204030204" pitchFamily="34" charset="0"/>
              </a:rPr>
              <a:t> IHC, immunohistochemistry; SG, </a:t>
            </a:r>
            <a:r>
              <a:rPr lang="en-US" sz="900" dirty="0" err="1">
                <a:solidFill>
                  <a:schemeClr val="accent1"/>
                </a:solidFill>
                <a:effectLst/>
                <a:latin typeface="+mn-lt"/>
                <a:ea typeface="Calibri" panose="020F0502020204030204" pitchFamily="34" charset="0"/>
              </a:rPr>
              <a:t>sacituzumab</a:t>
            </a:r>
            <a:r>
              <a:rPr lang="en-US" sz="900" dirty="0">
                <a:solidFill>
                  <a:schemeClr val="accent1"/>
                </a:solidFill>
                <a:effectLst/>
                <a:latin typeface="+mn-lt"/>
                <a:ea typeface="Calibri" panose="020F0502020204030204" pitchFamily="34" charset="0"/>
              </a:rPr>
              <a:t> </a:t>
            </a:r>
            <a:r>
              <a:rPr lang="en-US" sz="900" dirty="0" err="1">
                <a:solidFill>
                  <a:schemeClr val="accent1"/>
                </a:solidFill>
                <a:effectLst/>
                <a:latin typeface="+mn-lt"/>
                <a:ea typeface="Calibri" panose="020F0502020204030204" pitchFamily="34" charset="0"/>
              </a:rPr>
              <a:t>govitecan</a:t>
            </a:r>
            <a:r>
              <a:rPr lang="en-US" sz="900" dirty="0">
                <a:solidFill>
                  <a:schemeClr val="accent1"/>
                </a:solidFill>
                <a:effectLst/>
                <a:latin typeface="+mn-lt"/>
                <a:ea typeface="Calibri" panose="020F0502020204030204" pitchFamily="34" charset="0"/>
              </a:rPr>
              <a:t>; TPC, treatment</a:t>
            </a:r>
            <a:r>
              <a:rPr lang="en-US" sz="900" dirty="0">
                <a:solidFill>
                  <a:schemeClr val="accent1"/>
                </a:solidFill>
                <a:latin typeface="+mn-lt"/>
                <a:ea typeface="Calibri" panose="020F0502020204030204" pitchFamily="34" charset="0"/>
              </a:rPr>
              <a:t> </a:t>
            </a:r>
            <a:r>
              <a:rPr lang="en-US" sz="800" dirty="0">
                <a:solidFill>
                  <a:schemeClr val="accent1"/>
                </a:solidFill>
                <a:ea typeface="Helvetica" charset="0"/>
              </a:rPr>
              <a:t>of physician’s choice</a:t>
            </a:r>
            <a:r>
              <a:rPr lang="en-US" sz="900" dirty="0">
                <a:solidFill>
                  <a:schemeClr val="accent1"/>
                </a:solidFill>
                <a:latin typeface="+mn-lt"/>
                <a:ea typeface="Helvetica" charset="0"/>
              </a:rPr>
              <a:t>; FISH, fluorescence in situ hybridization.</a:t>
            </a:r>
            <a:endParaRPr lang="en-US" sz="900" dirty="0">
              <a:solidFill>
                <a:schemeClr val="accent1"/>
              </a:solidFill>
              <a:effectLst/>
              <a:latin typeface="+mn-lt"/>
              <a:ea typeface="Calibri" panose="020F050202020403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900" b="0" kern="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77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900" b="1" u="sng" dirty="0">
                <a:latin typeface="Calibri" panose="020F0502020204030204" pitchFamily="34" charset="0"/>
                <a:cs typeface="Calibri" panose="020F0502020204030204" pitchFamily="34" charset="0"/>
              </a:rPr>
              <a:t>MAIN MESSAGE: </a:t>
            </a:r>
          </a:p>
          <a:p>
            <a:pPr marL="171450" indent="-171450">
              <a:buFont typeface="Arial" panose="020B0604020202020204" pitchFamily="34" charset="0"/>
              <a:buChar char="•"/>
            </a:pPr>
            <a:r>
              <a:rPr lang="en-US" sz="900" dirty="0"/>
              <a:t>SG was evaluated in a Phase 3 confirmatory study in patients with refractory/relapsed </a:t>
            </a:r>
            <a:r>
              <a:rPr lang="en-US" sz="900" dirty="0" err="1"/>
              <a:t>mTNBC</a:t>
            </a:r>
            <a:r>
              <a:rPr lang="en-US" sz="900" dirty="0"/>
              <a:t> treated with 2 or more prior therapies</a:t>
            </a:r>
          </a:p>
          <a:p>
            <a:pPr marL="171450" indent="-171450">
              <a:buFont typeface="Arial" panose="020B0604020202020204" pitchFamily="34" charset="0"/>
              <a:buChar char="•"/>
            </a:pPr>
            <a:endParaRPr lang="en-US" sz="900" b="1" u="sng" dirty="0">
              <a:latin typeface="Calibri" panose="020F0502020204030204" pitchFamily="34" charset="0"/>
              <a:cs typeface="Calibri" panose="020F0502020204030204" pitchFamily="34" charset="0"/>
            </a:endParaRPr>
          </a:p>
          <a:p>
            <a:pPr marL="0" indent="0">
              <a:buNone/>
            </a:pPr>
            <a:r>
              <a:rPr lang="en-US" sz="900" b="1" u="sng" dirty="0">
                <a:latin typeface="Calibri" panose="020F0502020204030204" pitchFamily="34" charset="0"/>
                <a:cs typeface="Calibri" panose="020F0502020204030204" pitchFamily="34" charset="0"/>
              </a:rPr>
              <a:t>KEY POINTS: </a:t>
            </a:r>
          </a:p>
          <a:p>
            <a:pPr marL="171450" indent="-171450">
              <a:buFont typeface="Arial" panose="020B0604020202020204" pitchFamily="34" charset="0"/>
              <a:buChar char="•"/>
            </a:pPr>
            <a:r>
              <a:rPr lang="en-US" sz="900" dirty="0"/>
              <a:t>At study initiation, 529 patients were randomized to receive SG or a single-agent chemotherapy of the physician’s choice</a:t>
            </a:r>
          </a:p>
          <a:p>
            <a:pPr marL="171450" indent="-171450">
              <a:buFont typeface="Arial" panose="020B0604020202020204" pitchFamily="34" charset="0"/>
              <a:buChar char="•"/>
            </a:pPr>
            <a:r>
              <a:rPr lang="en-US" sz="900" dirty="0"/>
              <a:t>At baseline, all patients enrolled in the ASCENT study had CT- or MRI-confirmed metastatic disease and TNBC diagnosis based on ASCO/CAP criteria</a:t>
            </a:r>
            <a:endParaRPr lang="en-US" sz="900" baseline="30000" dirty="0"/>
          </a:p>
          <a:p>
            <a:pPr marL="171450" indent="-171450">
              <a:buFont typeface="Arial" panose="020B0604020202020204" pitchFamily="34" charset="0"/>
              <a:buChar char="•"/>
            </a:pPr>
            <a:r>
              <a:rPr lang="en-US" sz="900" dirty="0"/>
              <a:t>To be eligible for the study, patients were required to have at least 2 chemotherapies for unresectable, locally advanced, or metastatic disease; 1 of which could be neoadjuvant therapy if progression occurred within a 12-month period after completion of neoadjuvant therapy</a:t>
            </a:r>
            <a:endParaRPr lang="en-US" sz="900" baseline="30000" dirty="0"/>
          </a:p>
          <a:p>
            <a:pPr marL="171450" indent="-171450">
              <a:buFont typeface="Arial" panose="020B0604020202020204" pitchFamily="34" charset="0"/>
              <a:buChar char="•"/>
            </a:pPr>
            <a:r>
              <a:rPr lang="en-US" sz="900" dirty="0"/>
              <a:t>Patients were randomized 1:1 to receive either: </a:t>
            </a:r>
          </a:p>
          <a:p>
            <a:pPr marL="628650" lvl="1" indent="-171450">
              <a:buFont typeface="Arial" panose="020B0604020202020204" pitchFamily="34" charset="0"/>
              <a:buChar char="•"/>
            </a:pPr>
            <a:r>
              <a:rPr lang="en-US" sz="900" dirty="0"/>
              <a:t>SG 10 mg/kg IV on days 1 and 8 of every 21-day cycle, or </a:t>
            </a:r>
          </a:p>
          <a:p>
            <a:pPr marL="628650" lvl="1" indent="-171450">
              <a:buFont typeface="Arial" panose="020B0604020202020204" pitchFamily="34" charset="0"/>
              <a:buChar char="•"/>
            </a:pPr>
            <a:r>
              <a:rPr lang="en-US" sz="900" dirty="0"/>
              <a:t>Single-agent chemotherapy of physician’s choice until progression or unacceptable toxicity</a:t>
            </a:r>
          </a:p>
          <a:p>
            <a:pPr marL="171450" indent="-171450">
              <a:buFont typeface="Arial" panose="020B0604020202020204" pitchFamily="34" charset="0"/>
              <a:buChar char="•"/>
            </a:pPr>
            <a:r>
              <a:rPr lang="en-US" sz="900" dirty="0"/>
              <a:t>The primary endpoint was PFS, measured by an independent, centralized, and blinded group of radiology experts who assessed tumor response using RECIST v1.1 criteria in patients without known brain metastases</a:t>
            </a:r>
            <a:r>
              <a:rPr lang="en-US" sz="900" baseline="30000" dirty="0"/>
              <a:t>1</a:t>
            </a:r>
          </a:p>
          <a:p>
            <a:pPr marL="171450" indent="-171450">
              <a:buFont typeface="Arial" panose="020B0604020202020204" pitchFamily="34" charset="0"/>
              <a:buChar char="•"/>
            </a:pPr>
            <a:r>
              <a:rPr lang="en-US" sz="900" dirty="0"/>
              <a:t>Secondary endpoints included PFS for the full population (</a:t>
            </a:r>
            <a:r>
              <a:rPr lang="en-US" sz="900" dirty="0">
                <a:ea typeface="Helvetica" charset="0"/>
                <a:cs typeface="Arial" panose="020B0604020202020204" pitchFamily="34" charset="0"/>
              </a:rPr>
              <a:t>all randomized patients with and without brain metastases)</a:t>
            </a:r>
            <a:r>
              <a:rPr lang="en-US" sz="900" dirty="0"/>
              <a:t>, OS, ORR, DOR, TTR, safety, and QoL</a:t>
            </a:r>
            <a:r>
              <a:rPr lang="en-US" sz="900" baseline="30000" dirty="0"/>
              <a:t>1</a:t>
            </a:r>
          </a:p>
          <a:p>
            <a:pPr marL="171450" indent="-171450">
              <a:buFont typeface="Arial" panose="020B0604020202020204" pitchFamily="34" charset="0"/>
              <a:buChar char="•"/>
            </a:pPr>
            <a:r>
              <a:rPr lang="en-US" sz="900" dirty="0"/>
              <a:t>Patients were stratified according to:</a:t>
            </a:r>
            <a:endParaRPr lang="en-US" sz="900" baseline="30000" dirty="0"/>
          </a:p>
          <a:p>
            <a:pPr marL="628650" lvl="1" indent="-171450">
              <a:buFont typeface="Arial" panose="020B0604020202020204" pitchFamily="34" charset="0"/>
              <a:buChar char="•"/>
            </a:pPr>
            <a:r>
              <a:rPr lang="en-US" sz="900" dirty="0"/>
              <a:t>Number of prior chemotherapies: 2-3 vs &gt;3, </a:t>
            </a:r>
          </a:p>
          <a:p>
            <a:pPr marL="628650" lvl="1" indent="-171450">
              <a:buFont typeface="Arial" panose="020B0604020202020204" pitchFamily="34" charset="0"/>
              <a:buChar char="•"/>
            </a:pPr>
            <a:r>
              <a:rPr lang="en-US" sz="900" dirty="0"/>
              <a:t>Geographic region: North America vs Europe, and </a:t>
            </a:r>
          </a:p>
          <a:p>
            <a:pPr marL="628650" lvl="1" indent="-171450">
              <a:buFont typeface="Arial" panose="020B0604020202020204" pitchFamily="34" charset="0"/>
              <a:buChar char="•"/>
            </a:pPr>
            <a:r>
              <a:rPr lang="en-US" sz="900" dirty="0"/>
              <a:t>Presence or absence of known brain metastases at baseline</a:t>
            </a:r>
          </a:p>
          <a:p>
            <a:pPr marL="171450" indent="-171450">
              <a:buFont typeface="Arial" panose="020B0604020202020204" pitchFamily="34" charset="0"/>
              <a:buChar char="•"/>
            </a:pPr>
            <a:r>
              <a:rPr lang="en-US" sz="900" dirty="0"/>
              <a:t>The data cutoff was March 11, 2020</a:t>
            </a:r>
            <a:endParaRPr lang="en-US" sz="900" baseline="30000" dirty="0"/>
          </a:p>
          <a:p>
            <a:pPr marL="742950" lvl="1" indent="-285750">
              <a:lnSpc>
                <a:spcPct val="80000"/>
              </a:lnSpc>
              <a:buFont typeface="Calibri" panose="020F0502020204030204" pitchFamily="34" charset="0"/>
              <a:buChar char="–"/>
            </a:pPr>
            <a:endParaRPr lang="en-US" sz="900" b="1" dirty="0"/>
          </a:p>
          <a:p>
            <a:pPr marL="0" indent="0">
              <a:buFont typeface="Arial" panose="020B0604020202020204" pitchFamily="34" charset="0"/>
              <a:buNone/>
            </a:pPr>
            <a:r>
              <a:rPr lang="en-US" sz="900" b="1" u="sng" dirty="0">
                <a:latin typeface="Calibri" panose="020F0502020204030204" pitchFamily="34" charset="0"/>
                <a:cs typeface="Calibri" panose="020F0502020204030204" pitchFamily="34" charset="0"/>
              </a:rPr>
              <a:t>REFERENCES:</a:t>
            </a:r>
          </a:p>
          <a:p>
            <a:pPr marL="0" indent="0">
              <a:buFont typeface="Arial" panose="020B0604020202020204" pitchFamily="34" charset="0"/>
              <a:buNone/>
            </a:pPr>
            <a:r>
              <a:rPr lang="en-US" sz="900" dirty="0"/>
              <a:t>1. </a:t>
            </a:r>
            <a:r>
              <a:rPr lang="en-US" sz="900" dirty="0" err="1"/>
              <a:t>Bardia</a:t>
            </a:r>
            <a:r>
              <a:rPr lang="en-US" sz="900" dirty="0"/>
              <a:t> A, et al. </a:t>
            </a:r>
            <a:r>
              <a:rPr lang="en-US" sz="900" i="1" dirty="0"/>
              <a:t>N </a:t>
            </a:r>
            <a:r>
              <a:rPr lang="en-US" sz="900" i="1" dirty="0" err="1"/>
              <a:t>Engl</a:t>
            </a:r>
            <a:r>
              <a:rPr lang="en-US" sz="900" i="1" dirty="0"/>
              <a:t> J Med</a:t>
            </a:r>
            <a:r>
              <a:rPr lang="en-US" sz="900" dirty="0"/>
              <a:t>. 2021;384(16):1529-1541; </a:t>
            </a:r>
          </a:p>
          <a:p>
            <a:pPr marL="0" indent="0">
              <a:buFont typeface="Arial" panose="020B0604020202020204" pitchFamily="34" charset="0"/>
              <a:buNone/>
            </a:pPr>
            <a:r>
              <a:rPr lang="en-US" sz="900" dirty="0"/>
              <a:t>2. National Institutes of Health. https://clinicaltrials.gov/ct2/show/NCT02574455. Accessed Dec 5, 2021</a:t>
            </a:r>
          </a:p>
          <a:p>
            <a:pPr marL="171450" indent="-171450">
              <a:buFont typeface="Arial" panose="020B0604020202020204" pitchFamily="34" charset="0"/>
              <a:buChar char="•"/>
            </a:pPr>
            <a:endParaRPr lang="en-US"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u="sng" dirty="0">
                <a:latin typeface="Calibri" panose="020F0502020204030204" pitchFamily="34" charset="0"/>
                <a:cs typeface="Calibri" panose="020F0502020204030204" pitchFamily="34" charset="0"/>
              </a:rPr>
              <a:t>ABBREVIATIONS:</a:t>
            </a:r>
            <a:endParaRPr lang="en-US"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dirty="0">
                <a:solidFill>
                  <a:schemeClr val="tx1"/>
                </a:solidFill>
                <a:latin typeface="+mn-lt"/>
                <a:ea typeface="Helvetica" charset="0"/>
                <a:cs typeface="Arial" panose="020B0604020202020204" pitchFamily="34" charset="0"/>
              </a:rPr>
              <a:t>ASCO/CAP, American Society of Clinical Oncology/College of American Pathologists; CT, computed tomography; DOR, duration of response; IV, intravenous; MRI, magnetic resonance imaging; </a:t>
            </a:r>
            <a:r>
              <a:rPr lang="en-US" sz="900" b="0" kern="1200" dirty="0" err="1">
                <a:solidFill>
                  <a:schemeClr val="tx1"/>
                </a:solidFill>
                <a:latin typeface="+mn-lt"/>
                <a:ea typeface="Helvetica" charset="0"/>
                <a:cs typeface="Arial" panose="020B0604020202020204" pitchFamily="34" charset="0"/>
              </a:rPr>
              <a:t>mTNBC</a:t>
            </a:r>
            <a:r>
              <a:rPr lang="en-US" sz="900" b="0" kern="1200" dirty="0">
                <a:solidFill>
                  <a:schemeClr val="tx1"/>
                </a:solidFill>
                <a:latin typeface="+mn-lt"/>
                <a:ea typeface="Helvetica" charset="0"/>
                <a:cs typeface="Arial" panose="020B0604020202020204" pitchFamily="34" charset="0"/>
              </a:rPr>
              <a:t>, metastatic triple negative breast cancer; ORR, objective response rate; OS, overall survival; PFS, progression-free survival; QoL, quality of life; R, randomization; RECIST v1.1, Response Evaluation Criteria in Solid Tumors, version 1.1; SG, </a:t>
            </a:r>
            <a:r>
              <a:rPr lang="en-US" sz="900" b="0" kern="1200" dirty="0" err="1">
                <a:solidFill>
                  <a:schemeClr val="tx1"/>
                </a:solidFill>
                <a:latin typeface="+mn-lt"/>
                <a:ea typeface="Helvetica" charset="0"/>
                <a:cs typeface="Arial" panose="020B0604020202020204" pitchFamily="34" charset="0"/>
              </a:rPr>
              <a:t>sacituzumab</a:t>
            </a:r>
            <a:r>
              <a:rPr lang="en-US" sz="900" b="0" kern="1200" dirty="0">
                <a:solidFill>
                  <a:schemeClr val="tx1"/>
                </a:solidFill>
                <a:latin typeface="+mn-lt"/>
                <a:ea typeface="Helvetica" charset="0"/>
                <a:cs typeface="Arial" panose="020B0604020202020204" pitchFamily="34" charset="0"/>
              </a:rPr>
              <a:t> </a:t>
            </a:r>
            <a:r>
              <a:rPr lang="en-US" sz="900" b="0" kern="1200" dirty="0" err="1">
                <a:solidFill>
                  <a:schemeClr val="tx1"/>
                </a:solidFill>
                <a:latin typeface="+mn-lt"/>
                <a:ea typeface="Helvetica" charset="0"/>
                <a:cs typeface="Arial" panose="020B0604020202020204" pitchFamily="34" charset="0"/>
              </a:rPr>
              <a:t>govitecan</a:t>
            </a:r>
            <a:r>
              <a:rPr lang="en-US" sz="900" b="0" kern="1200" dirty="0">
                <a:solidFill>
                  <a:schemeClr val="tx1"/>
                </a:solidFill>
                <a:latin typeface="+mn-lt"/>
                <a:ea typeface="Helvetica" charset="0"/>
                <a:cs typeface="Arial" panose="020B0604020202020204" pitchFamily="34" charset="0"/>
              </a:rPr>
              <a:t>; TNBC, triple negative breast cancer; TTR, time to response, TPC, treatment of physician’s choice.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50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CA" sz="900" b="1" u="sng" dirty="0">
                <a:cs typeface="Calibri" panose="020F0502020204030204" pitchFamily="34" charset="0"/>
              </a:rPr>
              <a:t>MAIN MESSAGE: </a:t>
            </a:r>
          </a:p>
          <a:p>
            <a:pPr marL="171450" lvl="1" indent="-171450">
              <a:lnSpc>
                <a:spcPct val="80000"/>
              </a:lnSpc>
              <a:buFont typeface="Arial" panose="020B0604020202020204" pitchFamily="34" charset="0"/>
              <a:buChar char="•"/>
            </a:pPr>
            <a:r>
              <a:rPr lang="en-GB" sz="900" dirty="0"/>
              <a:t>Demographics and baseline characteristics between the ASCENT ITT, HER2-evaluable ITT, HER2 IHC0, and HER2-Low populations were comparable</a:t>
            </a:r>
          </a:p>
          <a:p>
            <a:pPr marL="171450" lvl="1" indent="-171450">
              <a:lnSpc>
                <a:spcPct val="80000"/>
              </a:lnSpc>
              <a:buFont typeface="Arial" panose="020B0604020202020204" pitchFamily="34" charset="0"/>
              <a:buChar char="•"/>
            </a:pPr>
            <a:endParaRPr lang="en-US" sz="900" b="1"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1" u="sng" dirty="0">
                <a:latin typeface="Calibri" panose="020F0502020204030204" pitchFamily="34" charset="0"/>
                <a:cs typeface="Calibri" panose="020F0502020204030204" pitchFamily="34" charset="0"/>
              </a:rPr>
              <a:t>KEY POINTS: </a:t>
            </a:r>
            <a:endParaRPr lang="en-US" sz="1800" b="0" dirty="0">
              <a:solidFill>
                <a:schemeClr val="accent1"/>
              </a:solidFill>
              <a:latin typeface="+mn-lt"/>
            </a:endParaRPr>
          </a:p>
          <a:p>
            <a:pPr marL="342900" indent="-342900">
              <a:lnSpc>
                <a:spcPct val="100000"/>
              </a:lnSpc>
              <a:spcBef>
                <a:spcPts val="600"/>
              </a:spcBef>
              <a:buFont typeface="Arial" panose="020B0604020202020204" pitchFamily="34" charset="0"/>
              <a:buChar char="•"/>
            </a:pPr>
            <a:r>
              <a:rPr lang="en-US" sz="1800" b="0" dirty="0">
                <a:solidFill>
                  <a:schemeClr val="accent1"/>
                </a:solidFill>
                <a:latin typeface="+mn-lt"/>
              </a:rPr>
              <a:t>Of the 529 patients from the ASCENT ITT population, 79% were HER2-evaluable by IHC </a:t>
            </a:r>
          </a:p>
          <a:p>
            <a:pPr marL="342900" indent="-342900">
              <a:lnSpc>
                <a:spcPct val="100000"/>
              </a:lnSpc>
              <a:spcBef>
                <a:spcPts val="600"/>
              </a:spcBef>
              <a:buFont typeface="Arial" panose="020B0604020202020204" pitchFamily="34" charset="0"/>
              <a:buChar char="•"/>
            </a:pPr>
            <a:r>
              <a:rPr lang="en-US" sz="1800" b="0" dirty="0">
                <a:solidFill>
                  <a:schemeClr val="accent1"/>
                </a:solidFill>
                <a:latin typeface="+mn-lt"/>
              </a:rPr>
              <a:t>79% for SG vs. 78% for TPC, respectively, were evaluable by IHC: </a:t>
            </a:r>
          </a:p>
          <a:p>
            <a:pPr marL="878205" lvl="3" indent="-342900">
              <a:lnSpc>
                <a:spcPct val="100000"/>
              </a:lnSpc>
              <a:spcBef>
                <a:spcPts val="600"/>
              </a:spcBef>
              <a:buFont typeface="Arial" panose="020B0604020202020204" pitchFamily="34" charset="0"/>
              <a:buChar char="•"/>
            </a:pPr>
            <a:r>
              <a:rPr lang="en-US" sz="1800" b="0" dirty="0">
                <a:solidFill>
                  <a:schemeClr val="accent1"/>
                </a:solidFill>
                <a:latin typeface="+mn-lt"/>
              </a:rPr>
              <a:t>149 (56%) patients for SG vs 144 (55%) patients for TPC were HER2 IHC0</a:t>
            </a:r>
          </a:p>
          <a:p>
            <a:pPr marL="878205" lvl="3" indent="-342900">
              <a:lnSpc>
                <a:spcPct val="100000"/>
              </a:lnSpc>
              <a:spcBef>
                <a:spcPts val="600"/>
              </a:spcBef>
              <a:buFont typeface="Arial" panose="020B0604020202020204" pitchFamily="34" charset="0"/>
              <a:buChar char="•"/>
            </a:pPr>
            <a:r>
              <a:rPr lang="en-US" sz="1800" b="0" dirty="0">
                <a:solidFill>
                  <a:schemeClr val="accent1"/>
                </a:solidFill>
                <a:latin typeface="+mn-lt"/>
              </a:rPr>
              <a:t>63 (24%) patients for SG vs 60 (23%) patients for TPC were HER2-Low</a:t>
            </a:r>
          </a:p>
          <a:p>
            <a:pPr marL="878205" lvl="3" indent="-342900">
              <a:lnSpc>
                <a:spcPct val="100000"/>
              </a:lnSpc>
              <a:spcBef>
                <a:spcPts val="600"/>
              </a:spcBef>
              <a:buFont typeface="Arial" panose="020B0604020202020204" pitchFamily="34" charset="0"/>
              <a:buChar char="•"/>
            </a:pPr>
            <a:r>
              <a:rPr lang="en-US" sz="1800" b="0" dirty="0">
                <a:solidFill>
                  <a:schemeClr val="accent1"/>
                </a:solidFill>
                <a:latin typeface="+mn-lt"/>
              </a:rPr>
              <a:t>55 (21%) for SG vs 58 (22%) patients for TPC had missing specific HER2 results </a:t>
            </a:r>
          </a:p>
          <a:p>
            <a:pPr marL="342900" indent="-342900">
              <a:lnSpc>
                <a:spcPct val="100000"/>
              </a:lnSpc>
              <a:spcBef>
                <a:spcPts val="600"/>
              </a:spcBef>
              <a:buFont typeface="Arial" panose="020B0604020202020204" pitchFamily="34" charset="0"/>
              <a:buChar char="•"/>
            </a:pPr>
            <a:r>
              <a:rPr lang="en-US" sz="1800" b="0" dirty="0">
                <a:solidFill>
                  <a:schemeClr val="accent1"/>
                </a:solidFill>
                <a:latin typeface="+mn-lt"/>
              </a:rPr>
              <a:t>Demographics and baseline characteristics between the ASCENT ITT, HER2-evaluable ITT, HER2 IHC0, and HER2-Low populations were comparable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rPr>
              <a:t>Hurvitz</a:t>
            </a:r>
            <a:r>
              <a:rPr lang="en-US" sz="900" spc="0" dirty="0">
                <a:solidFill>
                  <a:schemeClr val="bg1"/>
                </a:solidFill>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58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CA" sz="900" b="1" u="sng" dirty="0">
                <a:cs typeface="Calibri" panose="020F0502020204030204" pitchFamily="34" charset="0"/>
              </a:rPr>
              <a:t>MAIN MESSAGE: </a:t>
            </a:r>
          </a:p>
          <a:p>
            <a:pPr marL="171450" lvl="1" indent="-171450">
              <a:lnSpc>
                <a:spcPct val="80000"/>
              </a:lnSpc>
              <a:buFont typeface="Arial" panose="020B0604020202020204" pitchFamily="34" charset="0"/>
              <a:buChar char="•"/>
            </a:pPr>
            <a:r>
              <a:rPr lang="en-US" sz="900" dirty="0"/>
              <a:t>Demographics and baseline characteristics between the SG and TPC subgroup arms were generally balanced across all subgroups and consistent with the full ITT population</a:t>
            </a:r>
          </a:p>
          <a:p>
            <a:pPr marL="0" lvl="1" indent="0">
              <a:lnSpc>
                <a:spcPct val="80000"/>
              </a:lnSpc>
              <a:buFontTx/>
              <a:buNone/>
            </a:pPr>
            <a:endParaRPr lang="en-US" sz="900" dirty="0"/>
          </a:p>
          <a:p>
            <a:pPr marL="0" indent="0">
              <a:buNone/>
            </a:pPr>
            <a:r>
              <a:rPr lang="en-US" sz="900" b="1" u="sng" dirty="0">
                <a:latin typeface="Calibri" panose="020F0502020204030204" pitchFamily="34" charset="0"/>
                <a:cs typeface="Calibri" panose="020F0502020204030204" pitchFamily="34" charset="0"/>
              </a:rPr>
              <a:t>KEY POINTS: </a:t>
            </a:r>
          </a:p>
          <a:p>
            <a:pPr marL="171450" lvl="1" indent="-171450">
              <a:lnSpc>
                <a:spcPct val="80000"/>
              </a:lnSpc>
              <a:buFont typeface="Arial" panose="020B0604020202020204" pitchFamily="34" charset="0"/>
              <a:buChar char="•"/>
            </a:pPr>
            <a:r>
              <a:rPr lang="en-US" sz="900" dirty="0"/>
              <a:t>The median ages for patients in all treatment groups was similar and as follows: </a:t>
            </a:r>
          </a:p>
          <a:p>
            <a:pPr marL="628650" lvl="2" indent="-171450">
              <a:lnSpc>
                <a:spcPct val="80000"/>
              </a:lnSpc>
              <a:buFont typeface="Arial" panose="020B0604020202020204" pitchFamily="34" charset="0"/>
              <a:buChar char="•"/>
            </a:pPr>
            <a:r>
              <a:rPr lang="en-US" sz="900" dirty="0"/>
              <a:t>ITT: SG 54 years and TPC 53 years</a:t>
            </a:r>
          </a:p>
          <a:p>
            <a:pPr marL="628650" marR="0" lvl="2"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dirty="0"/>
              <a:t>ITT with HER2 IHC: SG 54 years and TPC 53 years</a:t>
            </a:r>
          </a:p>
          <a:p>
            <a:pPr marL="628650" marR="0" lvl="2"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dirty="0"/>
              <a:t>ITT with HER2 IHC0: SG 54 years and TPC 53 years</a:t>
            </a:r>
          </a:p>
          <a:p>
            <a:pPr marL="628650" marR="0" lvl="2"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dirty="0"/>
              <a:t>HER2-Low: SG 55 years and TPC 54 years</a:t>
            </a:r>
          </a:p>
          <a:p>
            <a:pPr marL="457200" lvl="2" indent="0">
              <a:lnSpc>
                <a:spcPct val="80000"/>
              </a:lnSpc>
              <a:buFont typeface="Arial" panose="020B0604020202020204" pitchFamily="34" charset="0"/>
              <a:buNone/>
            </a:pPr>
            <a:endParaRPr lang="en-US" sz="900" dirty="0"/>
          </a:p>
          <a:p>
            <a:pPr marL="171450" lvl="1" indent="-171450">
              <a:lnSpc>
                <a:spcPct val="80000"/>
              </a:lnSpc>
              <a:buFont typeface="Arial" panose="020B0604020202020204" pitchFamily="34" charset="0"/>
              <a:buChar char="•"/>
            </a:pPr>
            <a:r>
              <a:rPr lang="en-US" sz="900" dirty="0"/>
              <a:t>Distribution of patients according to the race was balanced across all treatment arms and is shown in Table 1</a:t>
            </a:r>
          </a:p>
          <a:p>
            <a:pPr marL="171450" lvl="1" indent="-171450">
              <a:lnSpc>
                <a:spcPct val="80000"/>
              </a:lnSpc>
              <a:buFont typeface="Arial" panose="020B0604020202020204" pitchFamily="34" charset="0"/>
              <a:buChar char="•"/>
            </a:pPr>
            <a:r>
              <a:rPr lang="en-US" sz="900" dirty="0"/>
              <a:t>All patients had an ECOG PS of 0 or 1 and this distribution was generally balanced across all treatment arms</a:t>
            </a:r>
          </a:p>
          <a:p>
            <a:pPr marL="628650" lvl="2" indent="-171450">
              <a:lnSpc>
                <a:spcPct val="80000"/>
              </a:lnSpc>
              <a:buFont typeface="Arial" panose="020B0604020202020204" pitchFamily="34" charset="0"/>
              <a:buChar char="•"/>
            </a:pPr>
            <a:r>
              <a:rPr lang="en-US" sz="900" dirty="0"/>
              <a:t>In the ITT group</a:t>
            </a:r>
          </a:p>
          <a:p>
            <a:pPr marL="1085850" lvl="3" indent="-171450">
              <a:lnSpc>
                <a:spcPct val="80000"/>
              </a:lnSpc>
              <a:buFont typeface="Arial" panose="020B0604020202020204" pitchFamily="34" charset="0"/>
              <a:buChar char="•"/>
            </a:pPr>
            <a:r>
              <a:rPr lang="en-US" sz="900" dirty="0"/>
              <a:t>45% of patients in the SG arm and 41% in TPC arms had an ECOG PS of 0</a:t>
            </a:r>
          </a:p>
          <a:p>
            <a:pPr marL="1085850" marR="0" lvl="3"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dirty="0"/>
              <a:t>55% of patients in the SG arm and 59% in TPC arms had an ECOG PS of 1</a:t>
            </a:r>
          </a:p>
          <a:p>
            <a:pPr marL="628650" lvl="2" indent="-171450">
              <a:lnSpc>
                <a:spcPct val="80000"/>
              </a:lnSpc>
              <a:buFont typeface="Arial" panose="020B0604020202020204" pitchFamily="34" charset="0"/>
              <a:buChar char="•"/>
            </a:pPr>
            <a:r>
              <a:rPr lang="en-US" sz="900" dirty="0"/>
              <a:t>In the ITT with HER2 IHC group</a:t>
            </a:r>
          </a:p>
          <a:p>
            <a:pPr marL="1085850" lvl="3" indent="-171450">
              <a:lnSpc>
                <a:spcPct val="80000"/>
              </a:lnSpc>
              <a:buFont typeface="Arial" panose="020B0604020202020204" pitchFamily="34" charset="0"/>
              <a:buChar char="•"/>
            </a:pPr>
            <a:r>
              <a:rPr lang="en-US" sz="900" dirty="0"/>
              <a:t>43% of patients in the SG arm and 45% in TPC arms had an ECOG PS of 0</a:t>
            </a:r>
          </a:p>
          <a:p>
            <a:pPr marL="1085850" marR="0" lvl="3"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dirty="0"/>
              <a:t>57% of patients in the SG arm and 55% in TPC arms had an ECOG PS of 1</a:t>
            </a:r>
          </a:p>
          <a:p>
            <a:pPr marL="628650" lvl="2" indent="-171450">
              <a:lnSpc>
                <a:spcPct val="80000"/>
              </a:lnSpc>
              <a:buFont typeface="Arial" panose="020B0604020202020204" pitchFamily="34" charset="0"/>
              <a:buChar char="•"/>
            </a:pPr>
            <a:r>
              <a:rPr lang="en-US" sz="900" dirty="0"/>
              <a:t>In the HER2-IHC0 group</a:t>
            </a:r>
          </a:p>
          <a:p>
            <a:pPr marL="1085850" lvl="3" indent="-171450">
              <a:lnSpc>
                <a:spcPct val="80000"/>
              </a:lnSpc>
              <a:buFont typeface="Arial" panose="020B0604020202020204" pitchFamily="34" charset="0"/>
              <a:buChar char="•"/>
            </a:pPr>
            <a:r>
              <a:rPr lang="en-US" sz="900" dirty="0"/>
              <a:t>42% of patients in the SG arm and 44% in TPC arms had an ECOG PS of 0</a:t>
            </a:r>
          </a:p>
          <a:p>
            <a:pPr marL="1085850" marR="0" lvl="3"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dirty="0"/>
              <a:t>58% of patients in the SG arm and 56% in TPC arms had an ECOG PS of 1</a:t>
            </a:r>
          </a:p>
          <a:p>
            <a:pPr marL="628650" lvl="2" indent="-171450">
              <a:lnSpc>
                <a:spcPct val="80000"/>
              </a:lnSpc>
              <a:buFont typeface="Arial" panose="020B0604020202020204" pitchFamily="34" charset="0"/>
              <a:buChar char="•"/>
            </a:pPr>
            <a:r>
              <a:rPr lang="en-US" sz="900" dirty="0"/>
              <a:t>In the HER2-Low group</a:t>
            </a:r>
          </a:p>
          <a:p>
            <a:pPr marL="1085850" lvl="3" indent="-171450">
              <a:lnSpc>
                <a:spcPct val="80000"/>
              </a:lnSpc>
              <a:buFont typeface="Arial" panose="020B0604020202020204" pitchFamily="34" charset="0"/>
              <a:buChar char="•"/>
            </a:pPr>
            <a:r>
              <a:rPr lang="en-US" sz="900" dirty="0"/>
              <a:t>46% of patients in the SG arm and 48% in TPC arms had an ECOG PS of 0</a:t>
            </a:r>
          </a:p>
          <a:p>
            <a:pPr marL="1085850" marR="0" lvl="3"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dirty="0"/>
              <a:t>54% of patients in the SG arm and 52% in TPC arms had an ECOG PS of 1</a:t>
            </a:r>
          </a:p>
          <a:p>
            <a:pPr marL="1085850" lvl="3" indent="-171450">
              <a:lnSpc>
                <a:spcPct val="80000"/>
              </a:lnSpc>
              <a:buFont typeface="Arial" panose="020B0604020202020204" pitchFamily="34" charset="0"/>
              <a:buChar char="•"/>
            </a:pPr>
            <a:endParaRPr lang="en-US" sz="900" dirty="0"/>
          </a:p>
          <a:p>
            <a:pPr marL="171450" lvl="1" indent="-171450">
              <a:lnSpc>
                <a:spcPct val="80000"/>
              </a:lnSpc>
              <a:buFont typeface="Arial" panose="020B0604020202020204" pitchFamily="34" charset="0"/>
              <a:buChar char="•"/>
            </a:pPr>
            <a:r>
              <a:rPr lang="en-US" sz="900" dirty="0"/>
              <a:t>The prior number of chemotherapies was generally balanced across all groups</a:t>
            </a:r>
          </a:p>
          <a:p>
            <a:pPr marL="171450" lvl="1" indent="-171450">
              <a:lnSpc>
                <a:spcPct val="80000"/>
              </a:lnSpc>
              <a:buFont typeface="Arial" panose="020B0604020202020204" pitchFamily="34" charset="0"/>
              <a:buChar char="•"/>
            </a:pPr>
            <a:endParaRPr lang="en-US" sz="900" dirty="0"/>
          </a:p>
          <a:p>
            <a:pPr marL="628650" lvl="2" indent="-171450">
              <a:lnSpc>
                <a:spcPct val="80000"/>
              </a:lnSpc>
              <a:buFont typeface="Arial" panose="020B0604020202020204" pitchFamily="34" charset="0"/>
              <a:buChar char="•"/>
            </a:pPr>
            <a:r>
              <a:rPr lang="en-US" sz="900" dirty="0"/>
              <a:t>In the ITT group</a:t>
            </a:r>
          </a:p>
          <a:p>
            <a:pPr marL="1085850" lvl="3" indent="-171450">
              <a:lnSpc>
                <a:spcPct val="80000"/>
              </a:lnSpc>
              <a:buFont typeface="Arial" panose="020B0604020202020204" pitchFamily="34" charset="0"/>
              <a:buChar char="•"/>
            </a:pPr>
            <a:r>
              <a:rPr lang="en-US" sz="900" dirty="0"/>
              <a:t>69% of patients in the SG and TPC arm had a prior number of chemotherapies of 2-3</a:t>
            </a:r>
          </a:p>
          <a:p>
            <a:pPr marL="1085850" lvl="3" indent="-171450">
              <a:lnSpc>
                <a:spcPct val="80000"/>
              </a:lnSpc>
              <a:buFont typeface="Arial" panose="020B0604020202020204" pitchFamily="34" charset="0"/>
              <a:buChar char="•"/>
            </a:pPr>
            <a:r>
              <a:rPr lang="en-US" sz="900" dirty="0"/>
              <a:t>31% of patients in the SG and TPC arm had more than 3 prior number of chemotherapies</a:t>
            </a:r>
          </a:p>
          <a:p>
            <a:pPr marL="628650" lvl="2" indent="-171450">
              <a:lnSpc>
                <a:spcPct val="80000"/>
              </a:lnSpc>
              <a:buFont typeface="Arial" panose="020B0604020202020204" pitchFamily="34" charset="0"/>
              <a:buChar char="•"/>
            </a:pPr>
            <a:r>
              <a:rPr lang="en-US" sz="900" dirty="0"/>
              <a:t>In the ITT with HER2 IHC group</a:t>
            </a:r>
          </a:p>
          <a:p>
            <a:pPr marL="1085850" lvl="3" indent="-171450">
              <a:lnSpc>
                <a:spcPct val="80000"/>
              </a:lnSpc>
              <a:buFont typeface="Arial" panose="020B0604020202020204" pitchFamily="34" charset="0"/>
              <a:buChar char="•"/>
            </a:pPr>
            <a:r>
              <a:rPr lang="en-US" sz="900" dirty="0"/>
              <a:t>69% of patients in the SG arm and 68% in the TPC arm had a prior number of chemotherapies of 2-3</a:t>
            </a:r>
          </a:p>
          <a:p>
            <a:pPr marL="1085850" lvl="3" indent="-171450">
              <a:lnSpc>
                <a:spcPct val="80000"/>
              </a:lnSpc>
              <a:buFont typeface="Arial" panose="020B0604020202020204" pitchFamily="34" charset="0"/>
              <a:buChar char="•"/>
            </a:pPr>
            <a:r>
              <a:rPr lang="en-US" sz="900" dirty="0"/>
              <a:t>31% of patients in the SG arm and 32% in the TPC arm had more than 3 prior number of chemotherapies</a:t>
            </a:r>
          </a:p>
          <a:p>
            <a:pPr marL="628650" lvl="2" indent="-171450">
              <a:lnSpc>
                <a:spcPct val="80000"/>
              </a:lnSpc>
              <a:buFont typeface="Arial" panose="020B0604020202020204" pitchFamily="34" charset="0"/>
              <a:buChar char="•"/>
            </a:pPr>
            <a:r>
              <a:rPr lang="en-US" sz="900" dirty="0"/>
              <a:t>In the HER2 IHC0 group</a:t>
            </a:r>
          </a:p>
          <a:p>
            <a:pPr marL="1085850" lvl="3" indent="-171450">
              <a:lnSpc>
                <a:spcPct val="80000"/>
              </a:lnSpc>
              <a:buFont typeface="Arial" panose="020B0604020202020204" pitchFamily="34" charset="0"/>
              <a:buChar char="•"/>
            </a:pPr>
            <a:r>
              <a:rPr lang="en-US" sz="900" dirty="0"/>
              <a:t>68% of patients in the SG arm and 67% in the TPC arm had a prior number of chemotherapies of 2-3</a:t>
            </a:r>
          </a:p>
          <a:p>
            <a:pPr marL="1085850" lvl="3" indent="-171450">
              <a:lnSpc>
                <a:spcPct val="80000"/>
              </a:lnSpc>
              <a:buFont typeface="Arial" panose="020B0604020202020204" pitchFamily="34" charset="0"/>
              <a:buChar char="•"/>
            </a:pPr>
            <a:r>
              <a:rPr lang="en-US" sz="900" dirty="0"/>
              <a:t>32% of patients in the SG arm and 33% in the TPC arm had more than 3 prior number of chemotherapies</a:t>
            </a:r>
          </a:p>
          <a:p>
            <a:pPr marL="1085850" lvl="3" indent="-171450">
              <a:lnSpc>
                <a:spcPct val="80000"/>
              </a:lnSpc>
              <a:buFont typeface="Arial" panose="020B0604020202020204" pitchFamily="34" charset="0"/>
              <a:buChar char="•"/>
            </a:pPr>
            <a:endParaRPr lang="en-US" sz="900" b="1" dirty="0"/>
          </a:p>
          <a:p>
            <a:pPr marL="628650" lvl="2" indent="-171450">
              <a:lnSpc>
                <a:spcPct val="80000"/>
              </a:lnSpc>
              <a:buFont typeface="Arial" panose="020B0604020202020204" pitchFamily="34" charset="0"/>
              <a:buChar char="•"/>
            </a:pPr>
            <a:r>
              <a:rPr lang="en-US" sz="900" dirty="0"/>
              <a:t>In the HER2-Low group</a:t>
            </a:r>
          </a:p>
          <a:p>
            <a:pPr marL="1085850" lvl="3" indent="-171450">
              <a:lnSpc>
                <a:spcPct val="80000"/>
              </a:lnSpc>
              <a:buFont typeface="Arial" panose="020B0604020202020204" pitchFamily="34" charset="0"/>
              <a:buChar char="•"/>
            </a:pPr>
            <a:r>
              <a:rPr lang="en-US" sz="900" dirty="0"/>
              <a:t>71% of patients in the SG arm and 70% in the TPC arm had a prior number of chemotherapies of 2-3</a:t>
            </a:r>
          </a:p>
          <a:p>
            <a:pPr marL="1085850" lvl="3" indent="-171450">
              <a:lnSpc>
                <a:spcPct val="80000"/>
              </a:lnSpc>
              <a:buFont typeface="Arial" panose="020B0604020202020204" pitchFamily="34" charset="0"/>
              <a:buChar char="•"/>
            </a:pPr>
            <a:r>
              <a:rPr lang="en-US" sz="900" dirty="0"/>
              <a:t>29% of patients in the SG arm and 30% in the TPC arm had more than 3 prior number of chemotherapies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rPr>
              <a:t>Hurvitz</a:t>
            </a:r>
            <a:r>
              <a:rPr lang="en-US" sz="900" spc="0" dirty="0">
                <a:solidFill>
                  <a:schemeClr val="bg1"/>
                </a:solidFill>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br>
              <a:rPr lang="en-US" sz="900" i="1" dirty="0">
                <a:solidFill>
                  <a:schemeClr val="accent1"/>
                </a:solidFill>
                <a:effectLst/>
                <a:latin typeface="+mn-lt"/>
                <a:ea typeface="Calibri" panose="020F0502020204030204" pitchFamily="34" charset="0"/>
              </a:rPr>
            </a:br>
            <a:r>
              <a:rPr lang="en-US" sz="900" b="1" u="sng" dirty="0">
                <a:cs typeface="Calibri" panose="020F0502020204030204" pitchFamily="34" charset="0"/>
              </a:rPr>
              <a:t>ABBREVIATIONS:</a:t>
            </a:r>
          </a:p>
          <a:p>
            <a:pPr>
              <a:lnSpc>
                <a:spcPct val="100000"/>
              </a:lnSpc>
              <a:spcBef>
                <a:spcPts val="0"/>
              </a:spcBef>
            </a:pPr>
            <a:r>
              <a:rPr lang="en-US" dirty="0">
                <a:solidFill>
                  <a:schemeClr val="accent1"/>
                </a:solidFill>
                <a:effectLst/>
                <a:latin typeface="+mn-lt"/>
                <a:ea typeface="Calibri" panose="020F0502020204030204" pitchFamily="34" charset="0"/>
              </a:rPr>
              <a:t>ECOG, Eastern Cooperative Oncology Group; HER2, </a:t>
            </a:r>
            <a:r>
              <a:rPr lang="en-US" sz="900" dirty="0">
                <a:solidFill>
                  <a:schemeClr val="accent1"/>
                </a:solidFill>
                <a:latin typeface="Arial" panose="020B0604020202020204" pitchFamily="34" charset="0"/>
                <a:cs typeface="Arial" panose="020B0604020202020204" pitchFamily="34" charset="0"/>
              </a:rPr>
              <a:t>human epidermal growth factor receptor 2;</a:t>
            </a:r>
            <a:r>
              <a:rPr lang="en-US" dirty="0">
                <a:solidFill>
                  <a:schemeClr val="accent1"/>
                </a:solidFill>
                <a:effectLst/>
                <a:latin typeface="+mn-lt"/>
                <a:ea typeface="Calibri" panose="020F0502020204030204" pitchFamily="34" charset="0"/>
              </a:rPr>
              <a:t> IHC, immunohistochemistry; SG, </a:t>
            </a:r>
            <a:r>
              <a:rPr lang="en-US" dirty="0" err="1">
                <a:solidFill>
                  <a:schemeClr val="accent1"/>
                </a:solidFill>
                <a:effectLst/>
                <a:latin typeface="+mn-lt"/>
                <a:ea typeface="Calibri" panose="020F0502020204030204" pitchFamily="34" charset="0"/>
              </a:rPr>
              <a:t>sacituzumab</a:t>
            </a:r>
            <a:r>
              <a:rPr lang="en-US" dirty="0">
                <a:solidFill>
                  <a:schemeClr val="accent1"/>
                </a:solidFill>
                <a:effectLst/>
                <a:latin typeface="+mn-lt"/>
                <a:ea typeface="Calibri" panose="020F0502020204030204" pitchFamily="34" charset="0"/>
              </a:rPr>
              <a:t> </a:t>
            </a:r>
            <a:r>
              <a:rPr lang="en-US" dirty="0" err="1">
                <a:solidFill>
                  <a:schemeClr val="accent1"/>
                </a:solidFill>
                <a:effectLst/>
                <a:latin typeface="+mn-lt"/>
                <a:ea typeface="Calibri" panose="020F0502020204030204" pitchFamily="34" charset="0"/>
              </a:rPr>
              <a:t>govitecan</a:t>
            </a:r>
            <a:r>
              <a:rPr lang="en-US" dirty="0">
                <a:solidFill>
                  <a:schemeClr val="accent1"/>
                </a:solidFill>
                <a:effectLst/>
                <a:latin typeface="+mn-lt"/>
                <a:ea typeface="Calibri" panose="020F0502020204030204" pitchFamily="34" charset="0"/>
              </a:rPr>
              <a:t>; TPC, treatment</a:t>
            </a:r>
            <a:r>
              <a:rPr lang="en-US" dirty="0">
                <a:solidFill>
                  <a:schemeClr val="accent1"/>
                </a:solidFill>
                <a:latin typeface="+mn-lt"/>
                <a:ea typeface="Calibri" panose="020F0502020204030204" pitchFamily="34" charset="0"/>
              </a:rPr>
              <a:t> </a:t>
            </a:r>
            <a:r>
              <a:rPr lang="en-US" sz="900" dirty="0">
                <a:solidFill>
                  <a:schemeClr val="accent1"/>
                </a:solidFill>
                <a:ea typeface="Helvetica" charset="0"/>
              </a:rPr>
              <a:t>of physician’s choice; y, years</a:t>
            </a:r>
            <a:r>
              <a:rPr lang="en-US" dirty="0">
                <a:solidFill>
                  <a:schemeClr val="accent1"/>
                </a:solidFill>
                <a:latin typeface="+mn-lt"/>
                <a:ea typeface="Helvetica" charset="0"/>
              </a:rPr>
              <a:t>.</a:t>
            </a:r>
            <a:endParaRPr lang="en-US" dirty="0">
              <a:solidFill>
                <a:schemeClr val="accent1"/>
              </a:solidFill>
              <a:effectLst/>
              <a:latin typeface="+mn-lt"/>
              <a:ea typeface="Calibri" panose="020F0502020204030204" pitchFamily="34" charset="0"/>
            </a:endParaRP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a:buFontTx/>
              <a:buNone/>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47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CA" sz="900" b="1" u="sng" dirty="0">
                <a:cs typeface="Calibri" panose="020F0502020204030204" pitchFamily="34" charset="0"/>
              </a:rPr>
              <a:t>MAIN MESSAGE: </a:t>
            </a:r>
          </a:p>
          <a:p>
            <a:pPr marL="171450" lvl="1" indent="-171450">
              <a:lnSpc>
                <a:spcPct val="80000"/>
              </a:lnSpc>
              <a:buFont typeface="Arial" panose="020B0604020202020204" pitchFamily="34" charset="0"/>
              <a:buChar char="•"/>
            </a:pPr>
            <a:r>
              <a:rPr lang="en-GB" sz="900" dirty="0"/>
              <a:t>In the phase 3 ASCENT study, a similar clinical benefit from SG over TPC was observed, consistent with that of the ASCENT full ITT population, regardless of HER2 status.</a:t>
            </a:r>
            <a:endParaRPr lang="en-US" sz="900" b="1" dirty="0"/>
          </a:p>
          <a:p>
            <a:pPr marL="0" indent="0">
              <a:buNone/>
            </a:pPr>
            <a:endParaRPr lang="en-US" sz="900" b="1" u="sng" dirty="0">
              <a:cs typeface="Calibri" panose="020F0502020204030204" pitchFamily="34" charset="0"/>
            </a:endParaRPr>
          </a:p>
          <a:p>
            <a:pPr marL="0" indent="0">
              <a:buNone/>
            </a:pPr>
            <a:r>
              <a:rPr lang="en-US" sz="900" b="1" u="sng" dirty="0">
                <a:cs typeface="Calibri" panose="020F0502020204030204" pitchFamily="34" charset="0"/>
              </a:rPr>
              <a:t>KEY POINTS: </a:t>
            </a:r>
          </a:p>
          <a:p>
            <a:pPr marL="342900" indent="-342900">
              <a:lnSpc>
                <a:spcPct val="100000"/>
              </a:lnSpc>
              <a:spcBef>
                <a:spcPts val="600"/>
              </a:spcBef>
              <a:buFont typeface="Arial" panose="020B0604020202020204" pitchFamily="34" charset="0"/>
              <a:buChar char="•"/>
            </a:pPr>
            <a:r>
              <a:rPr lang="en-US" sz="900" dirty="0">
                <a:solidFill>
                  <a:schemeClr val="accent1"/>
                </a:solidFill>
                <a:latin typeface="+mn-lt"/>
              </a:rPr>
              <a:t>The improvement in survival outcomes for SG vs TPC in the HER2 IHC0 and HER2-Low subgroups were comparable to that of the  ASCENT ITT population</a:t>
            </a:r>
          </a:p>
          <a:p>
            <a:pPr marL="878205" lvl="3" indent="-342900">
              <a:lnSpc>
                <a:spcPct val="100000"/>
              </a:lnSpc>
              <a:spcBef>
                <a:spcPts val="600"/>
              </a:spcBef>
              <a:buFont typeface="Arial" panose="020B0604020202020204" pitchFamily="34" charset="0"/>
              <a:buChar char="•"/>
            </a:pPr>
            <a:r>
              <a:rPr lang="en-US" sz="900" dirty="0">
                <a:solidFill>
                  <a:schemeClr val="accent1"/>
                </a:solidFill>
                <a:latin typeface="+mn-lt"/>
              </a:rPr>
              <a:t>The median PFS for HER2 IHC0 was 4.3 vs 1.6 months and the median PFS for HER2-Low was 6.2 vs 2.9 months. The ITT PFS was </a:t>
            </a:r>
            <a:r>
              <a:rPr lang="en-US" sz="900" dirty="0">
                <a:solidFill>
                  <a:schemeClr val="accent1"/>
                </a:solidFill>
                <a:latin typeface="Arial" panose="020B0604020202020204" pitchFamily="34" charset="0"/>
                <a:cs typeface="Arial" panose="020B0604020202020204" pitchFamily="34" charset="0"/>
              </a:rPr>
              <a:t>4.8 months for SG vs 1.7 months for TPC</a:t>
            </a:r>
            <a:endParaRPr lang="en-US" sz="900" dirty="0">
              <a:solidFill>
                <a:schemeClr val="accent1"/>
              </a:solidFill>
              <a:latin typeface="+mn-lt"/>
            </a:endParaRPr>
          </a:p>
          <a:p>
            <a:pPr marL="878205" lvl="3" indent="-342900">
              <a:lnSpc>
                <a:spcPct val="100000"/>
              </a:lnSpc>
              <a:spcBef>
                <a:spcPts val="600"/>
              </a:spcBef>
              <a:buFont typeface="Arial" panose="020B0604020202020204" pitchFamily="34" charset="0"/>
              <a:buChar char="•"/>
            </a:pPr>
            <a:r>
              <a:rPr lang="en-US" sz="900" dirty="0">
                <a:solidFill>
                  <a:schemeClr val="accent1"/>
                </a:solidFill>
                <a:latin typeface="+mn-lt"/>
              </a:rPr>
              <a:t>The median OS for HER2 IHC0 was 11.3 vs 5.9 months and the median OS for HER2-Low  was 14.0 vs 8.7 months. The ITT OS was </a:t>
            </a:r>
            <a:r>
              <a:rPr lang="en-US" sz="900" dirty="0">
                <a:solidFill>
                  <a:schemeClr val="accent1"/>
                </a:solidFill>
                <a:latin typeface="Arial" panose="020B0604020202020204" pitchFamily="34" charset="0"/>
                <a:cs typeface="Arial" panose="020B0604020202020204" pitchFamily="34" charset="0"/>
              </a:rPr>
              <a:t>11.8 months for SG vs 6.9 months for TPC</a:t>
            </a:r>
          </a:p>
          <a:p>
            <a:pPr marL="878205" lvl="3" indent="-342900">
              <a:lnSpc>
                <a:spcPct val="100000"/>
              </a:lnSpc>
              <a:spcBef>
                <a:spcPts val="600"/>
              </a:spcBef>
              <a:buFont typeface="Arial" panose="020B0604020202020204" pitchFamily="34" charset="0"/>
              <a:buChar char="•"/>
            </a:pPr>
            <a:r>
              <a:rPr lang="en-GB" sz="900" dirty="0">
                <a:solidFill>
                  <a:schemeClr val="accent1"/>
                </a:solidFill>
                <a:latin typeface="Arial" panose="020B0604020202020204" pitchFamily="34" charset="0"/>
                <a:cs typeface="Arial" panose="020B0604020202020204" pitchFamily="34" charset="0"/>
              </a:rPr>
              <a:t>Hazard ratios for median PFS and OS in the HER2 IHC0 and HER2-Low subgroups were comparable to that of the ITT population </a:t>
            </a:r>
          </a:p>
          <a:p>
            <a:pPr marL="421005" lvl="2" indent="-342900">
              <a:lnSpc>
                <a:spcPct val="100000"/>
              </a:lnSpc>
              <a:spcBef>
                <a:spcPts val="600"/>
              </a:spcBef>
              <a:buFont typeface="Arial" panose="020B0604020202020204" pitchFamily="34" charset="0"/>
              <a:buChar char="•"/>
            </a:pPr>
            <a:r>
              <a:rPr lang="en-US" sz="900" dirty="0">
                <a:solidFill>
                  <a:schemeClr val="accent1"/>
                </a:solidFill>
                <a:latin typeface="+mn-lt"/>
              </a:rPr>
              <a:t>The objective response rate (ORR) was numerically higher with SG vs TPC in the HER2 IHC0 (31% vs 3%) and HER2-Low subgroups (32% vs 8%) than in the </a:t>
            </a:r>
            <a:r>
              <a:rPr lang="en-US" sz="900" dirty="0">
                <a:solidFill>
                  <a:schemeClr val="accent1"/>
                </a:solidFill>
                <a:highlight>
                  <a:srgbClr val="FFFF00"/>
                </a:highlight>
                <a:latin typeface="+mn-lt"/>
              </a:rPr>
              <a:t>Full population (</a:t>
            </a:r>
            <a:r>
              <a:rPr lang="en-GB" sz="1200" b="0" i="0" u="none" strike="noStrike" kern="1200" baseline="0" dirty="0">
                <a:solidFill>
                  <a:schemeClr val="tx1"/>
                </a:solidFill>
                <a:highlight>
                  <a:srgbClr val="FFFF00"/>
                </a:highlight>
                <a:latin typeface="+mn-lt"/>
                <a:ea typeface="+mn-ea"/>
                <a:cs typeface="+mn-cs"/>
              </a:rPr>
              <a:t>31% vs 4%</a:t>
            </a:r>
            <a:r>
              <a:rPr lang="en-US" sz="900" dirty="0">
                <a:solidFill>
                  <a:schemeClr val="accent1"/>
                </a:solidFill>
                <a:highlight>
                  <a:srgbClr val="FFFF00"/>
                </a:highlight>
                <a:latin typeface="+mn-lt"/>
              </a:rPr>
              <a:t>) </a:t>
            </a:r>
          </a:p>
          <a:p>
            <a:pPr marL="0" indent="0">
              <a:buNone/>
            </a:pPr>
            <a:endParaRPr lang="en-US" sz="900" b="1" u="sng" dirty="0">
              <a:cs typeface="Calibri" panose="020F0502020204030204" pitchFamily="34" charset="0"/>
            </a:endParaRPr>
          </a:p>
          <a:p>
            <a:pPr marL="0" lvl="1">
              <a:lnSpc>
                <a:spcPct val="80000"/>
              </a:lnSpc>
              <a:buFontTx/>
              <a:buNone/>
            </a:pPr>
            <a:endParaRPr lang="en-US" sz="9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sng"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REFERENCE:</a:t>
            </a:r>
          </a:p>
          <a:p>
            <a:pPr marL="171450" marR="0" lvl="1"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900" spc="0" dirty="0" err="1">
                <a:solidFill>
                  <a:schemeClr val="bg1"/>
                </a:solidFill>
              </a:rPr>
              <a:t>Hurvitz</a:t>
            </a:r>
            <a:r>
              <a:rPr lang="en-US" sz="900" spc="0" dirty="0">
                <a:solidFill>
                  <a:schemeClr val="bg1"/>
                </a:solidFill>
              </a:rPr>
              <a:t> SA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ESMO BC 2022. Poster 168P.</a:t>
            </a:r>
          </a:p>
          <a:p>
            <a:pPr marL="0" lvl="1" indent="0">
              <a:lnSpc>
                <a:spcPct val="80000"/>
              </a:lnSpc>
              <a:buFont typeface="Arial" panose="020B0604020202020204" pitchFamily="34" charset="0"/>
              <a:buNone/>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99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a:prstGeom prst="rect">
            <a:avLst/>
          </a:prstGeo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a:prstGeom prst="rect">
            <a:avLst/>
          </a:prstGeo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Tree>
    <p:extLst>
      <p:ext uri="{BB962C8B-B14F-4D97-AF65-F5344CB8AC3E}">
        <p14:creationId xmlns:p14="http://schemas.microsoft.com/office/powerpoint/2010/main" val="364614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3544252" cy="4351338"/>
          </a:xfrm>
          <a:prstGeom prst="rect">
            <a:avLst/>
          </a:prstGeom>
        </p:spPr>
        <p:txBody>
          <a:bodyPr anchor="ctr">
            <a:noAutofit/>
          </a:bodyPr>
          <a:lstStyle>
            <a:lvl1pPr algn="r">
              <a:lnSpc>
                <a:spcPct val="80000"/>
              </a:lnSpc>
              <a:defRPr sz="3200" b="0"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a:prstGeom prst="rect">
            <a:avLst/>
          </a:prstGeom>
        </p:spPr>
        <p:txBody>
          <a:bodyPr anchor="ctr"/>
          <a:lstStyle>
            <a:lvl1pPr>
              <a:lnSpc>
                <a:spcPct val="110000"/>
              </a:lnSpc>
              <a:defRPr>
                <a:solidFill>
                  <a:schemeClr val="tx1"/>
                </a:solidFill>
              </a:defRPr>
            </a:lvl1pPr>
            <a:lvl2pPr marL="15875" indent="0">
              <a:lnSpc>
                <a:spcPct val="110000"/>
              </a:lnSpc>
              <a:buNone/>
              <a:tabLst/>
              <a:defRPr sz="1800" b="0">
                <a:solidFill>
                  <a:schemeClr val="tx1"/>
                </a:solidFill>
              </a:defRPr>
            </a:lvl2pPr>
            <a:lvl3pPr marL="287338" indent="-169863">
              <a:lnSpc>
                <a:spcPct val="110000"/>
              </a:lnSpc>
              <a:tabLst/>
              <a:defRPr sz="1600">
                <a:solidFill>
                  <a:schemeClr val="tx1"/>
                </a:solidFill>
              </a:defRPr>
            </a:lvl3pPr>
            <a:lvl4pPr marL="693738" indent="-169863">
              <a:lnSpc>
                <a:spcPct val="110000"/>
              </a:lnSpc>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Footer Placeholder 1"/>
          <p:cNvSpPr>
            <a:spLocks noGrp="1"/>
          </p:cNvSpPr>
          <p:nvPr>
            <p:ph type="ftr" sz="quarter" idx="14"/>
          </p:nvPr>
        </p:nvSpPr>
        <p:spPr/>
        <p:txBody>
          <a:bodyPr/>
          <a:lstStyle/>
          <a:p>
            <a:r>
              <a:rPr lang="en-US"/>
              <a:t>Confidential – For Internal Use Only. Not for Promotion.</a:t>
            </a:r>
          </a:p>
        </p:txBody>
      </p:sp>
    </p:spTree>
    <p:extLst>
      <p:ext uri="{BB962C8B-B14F-4D97-AF65-F5344CB8AC3E}">
        <p14:creationId xmlns:p14="http://schemas.microsoft.com/office/powerpoint/2010/main" val="380878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 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3544252" cy="4351338"/>
          </a:xfrm>
          <a:prstGeom prst="rect">
            <a:avLst/>
          </a:prstGeom>
        </p:spPr>
        <p:txBody>
          <a:bodyPr anchor="ctr">
            <a:noAutofit/>
          </a:bodyPr>
          <a:lstStyle>
            <a:lvl1pPr algn="r">
              <a:lnSpc>
                <a:spcPct val="80000"/>
              </a:lnSpc>
              <a:defRPr sz="3200" b="0"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a:prstGeom prst="rect">
            <a:avLst/>
          </a:prstGeom>
        </p:spPr>
        <p:txBody>
          <a:bodyPr anchor="ctr"/>
          <a:lstStyle>
            <a:lvl1pPr>
              <a:lnSpc>
                <a:spcPct val="110000"/>
              </a:lnSpc>
              <a:defRPr>
                <a:solidFill>
                  <a:schemeClr val="tx1"/>
                </a:solidFill>
              </a:defRPr>
            </a:lvl1pPr>
            <a:lvl2pPr marL="15875" indent="0">
              <a:lnSpc>
                <a:spcPct val="110000"/>
              </a:lnSpc>
              <a:buNone/>
              <a:tabLst/>
              <a:defRPr sz="1800" b="0">
                <a:solidFill>
                  <a:schemeClr val="tx1"/>
                </a:solidFill>
              </a:defRPr>
            </a:lvl2pPr>
            <a:lvl3pPr marL="287338" indent="-169863">
              <a:lnSpc>
                <a:spcPct val="110000"/>
              </a:lnSpc>
              <a:tabLst/>
              <a:defRPr sz="1600">
                <a:solidFill>
                  <a:schemeClr val="tx1"/>
                </a:solidFill>
              </a:defRPr>
            </a:lvl3pPr>
            <a:lvl4pPr marL="693738" indent="-169863">
              <a:lnSpc>
                <a:spcPct val="110000"/>
              </a:lnSpc>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Footer Placeholder 1"/>
          <p:cNvSpPr>
            <a:spLocks noGrp="1"/>
          </p:cNvSpPr>
          <p:nvPr>
            <p:ph type="ftr" sz="quarter" idx="14"/>
          </p:nvPr>
        </p:nvSpPr>
        <p:spPr/>
        <p:txBody>
          <a:bodyPr/>
          <a:lstStyle/>
          <a:p>
            <a:r>
              <a:rPr lang="en-US"/>
              <a:t>Confidential – For Internal Use Only. Not for Promotion.</a:t>
            </a:r>
          </a:p>
        </p:txBody>
      </p:sp>
    </p:spTree>
    <p:extLst>
      <p:ext uri="{BB962C8B-B14F-4D97-AF65-F5344CB8AC3E}">
        <p14:creationId xmlns:p14="http://schemas.microsoft.com/office/powerpoint/2010/main" val="30295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5220003" cy="4351338"/>
          </a:xfrm>
          <a:prstGeom prst="rect">
            <a:avLst/>
          </a:prstGeom>
        </p:spPr>
        <p:txBody>
          <a:bodyPr anchor="ctr">
            <a:normAutofit/>
          </a:bodyPr>
          <a:lstStyle>
            <a:lvl1pPr algn="r">
              <a:lnSpc>
                <a:spcPct val="80000"/>
              </a:lnSpc>
              <a:defRPr sz="3200" b="1" i="0">
                <a:solidFill>
                  <a:srgbClr val="C50F3C"/>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a:prstGeom prst="rect">
            <a:avLst/>
          </a:prstGeom>
        </p:spPr>
        <p:txBody>
          <a:bodyPr anchor="ctr">
            <a:normAutofit/>
          </a:bodyPr>
          <a:lstStyle>
            <a:lvl1pPr algn="l">
              <a:lnSpc>
                <a:spcPct val="80000"/>
              </a:lnSpc>
              <a:defRPr sz="3200" b="0" i="0">
                <a:solidFill>
                  <a:schemeClr val="tx1"/>
                </a:solidFill>
                <a:latin typeface="+mn-lt"/>
                <a:cs typeface="Rockwell Nova Light" panose="02060303020205020403" pitchFamily="18" charset="0"/>
              </a:defRPr>
            </a:lvl1pPr>
          </a:lstStyle>
          <a:p>
            <a:pPr lvl="0"/>
            <a:r>
              <a:rPr lang="en-US"/>
              <a:t>Edit master text styles</a:t>
            </a:r>
          </a:p>
        </p:txBody>
      </p:sp>
      <p:sp>
        <p:nvSpPr>
          <p:cNvPr id="4" name="Slide Number Placeholder 3"/>
          <p:cNvSpPr>
            <a:spLocks noGrp="1"/>
          </p:cNvSpPr>
          <p:nvPr>
            <p:ph type="sldNum" sz="quarter" idx="11"/>
          </p:nvPr>
        </p:nvSpPr>
        <p:spPr/>
        <p:txBody>
          <a:bodyPr/>
          <a:lstStyle/>
          <a:p>
            <a:fld id="{4BEAA09E-D67E-864E-8466-C38E88600C4F}" type="slidenum">
              <a:rPr lang="en-US" smtClean="0"/>
              <a:pPr/>
              <a:t>‹#›</a:t>
            </a:fld>
            <a:endParaRPr lang="en-US"/>
          </a:p>
        </p:txBody>
      </p:sp>
      <p:sp>
        <p:nvSpPr>
          <p:cNvPr id="5" name="Footer Placeholder 4"/>
          <p:cNvSpPr>
            <a:spLocks noGrp="1"/>
          </p:cNvSpPr>
          <p:nvPr>
            <p:ph type="ftr" sz="quarter" idx="12"/>
          </p:nvPr>
        </p:nvSpPr>
        <p:spPr/>
        <p:txBody>
          <a:bodyPr/>
          <a:lstStyle/>
          <a:p>
            <a:r>
              <a:rPr lang="en-US"/>
              <a:t>Confidential – For Internal Use Only. Not for Promotion.</a:t>
            </a:r>
          </a:p>
        </p:txBody>
      </p:sp>
    </p:spTree>
    <p:extLst>
      <p:ext uri="{BB962C8B-B14F-4D97-AF65-F5344CB8AC3E}">
        <p14:creationId xmlns:p14="http://schemas.microsoft.com/office/powerpoint/2010/main" val="6327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Comparison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5220003" cy="4351338"/>
          </a:xfrm>
          <a:prstGeom prst="rect">
            <a:avLst/>
          </a:prstGeom>
          <a:ln>
            <a:noFill/>
          </a:ln>
        </p:spPr>
        <p:txBody>
          <a:bodyPr anchor="ctr">
            <a:normAutofit/>
          </a:bodyPr>
          <a:lstStyle>
            <a:lvl1pPr marL="0" indent="0" algn="r">
              <a:lnSpc>
                <a:spcPct val="80000"/>
              </a:lnSpc>
              <a:buNone/>
              <a:defRPr sz="3200" b="1" i="0">
                <a:ln>
                  <a:noFill/>
                </a:ln>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a:prstGeom prst="rect">
            <a:avLst/>
          </a:prstGeom>
        </p:spPr>
        <p:txBody>
          <a:bodyPr anchor="ctr">
            <a:normAutofit/>
          </a:bodyPr>
          <a:lstStyle>
            <a:lvl1pPr marL="0" indent="0" algn="l">
              <a:lnSpc>
                <a:spcPct val="80000"/>
              </a:lnSpc>
              <a:buNone/>
              <a:defRPr sz="4000" b="0" i="0">
                <a:solidFill>
                  <a:schemeClr val="tx1"/>
                </a:solidFill>
                <a:latin typeface="+mj-lt"/>
                <a:cs typeface="Rockwell Nova Light" panose="02060303020205020403" pitchFamily="18" charset="0"/>
              </a:defRPr>
            </a:lvl1pPr>
          </a:lstStyle>
          <a:p>
            <a:pPr lvl="0"/>
            <a:r>
              <a:rPr lang="en-US"/>
              <a:t>Edit master text styles</a:t>
            </a:r>
          </a:p>
        </p:txBody>
      </p:sp>
      <p:sp>
        <p:nvSpPr>
          <p:cNvPr id="4" name="Footer Placeholder 3"/>
          <p:cNvSpPr>
            <a:spLocks noGrp="1"/>
          </p:cNvSpPr>
          <p:nvPr>
            <p:ph type="ftr" sz="quarter" idx="11"/>
          </p:nvPr>
        </p:nvSpPr>
        <p:spPr/>
        <p:txBody>
          <a:bodyPr/>
          <a:lstStyle>
            <a:lvl1pPr>
              <a:defRPr>
                <a:latin typeface="+mj-lt"/>
              </a:defRPr>
            </a:lvl1pPr>
          </a:lstStyle>
          <a:p>
            <a:r>
              <a:rPr lang="en-US"/>
              <a:t>Confidential – For Internal Use Only. Not for Promotion.</a:t>
            </a:r>
          </a:p>
        </p:txBody>
      </p:sp>
      <p:sp>
        <p:nvSpPr>
          <p:cNvPr id="5" name="Slide Number Placeholder 4"/>
          <p:cNvSpPr>
            <a:spLocks noGrp="1"/>
          </p:cNvSpPr>
          <p:nvPr>
            <p:ph type="sldNum" sz="quarter" idx="12"/>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195212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6095999" y="0"/>
            <a:ext cx="6095999" cy="6858000"/>
          </a:xfrm>
          <a:prstGeom prst="rect">
            <a:avLst/>
          </a:prstGeom>
        </p:spPr>
        <p:txBody>
          <a:bodyPr/>
          <a:lstStyle/>
          <a:p>
            <a:endParaRPr lang="en-US"/>
          </a:p>
        </p:txBody>
      </p:sp>
      <p:pic>
        <p:nvPicPr>
          <p:cNvPr id="15" name="Picture 14">
            <a:extLst>
              <a:ext uri="{FF2B5EF4-FFF2-40B4-BE49-F238E27FC236}">
                <a16:creationId xmlns:a16="http://schemas.microsoft.com/office/drawing/2014/main" id="{F8C30483-00F3-D64E-AAE5-F07B9B5C01D3}"/>
              </a:ext>
            </a:extLst>
          </p:cNvPr>
          <p:cNvPicPr>
            <a:picLocks noChangeAspect="1"/>
          </p:cNvPicPr>
          <p:nvPr userDrawn="1"/>
        </p:nvPicPr>
        <p:blipFill>
          <a:blip r:embed="rId2"/>
          <a:stretch>
            <a:fillRect/>
          </a:stretch>
        </p:blipFill>
        <p:spPr>
          <a:xfrm>
            <a:off x="5594406" y="6408817"/>
            <a:ext cx="206592" cy="275456"/>
          </a:xfrm>
          <a:prstGeom prst="rect">
            <a:avLst/>
          </a:prstGeom>
        </p:spPr>
      </p:pic>
      <p:sp>
        <p:nvSpPr>
          <p:cNvPr id="8" name="Content Placeholder 2">
            <a:extLst>
              <a:ext uri="{FF2B5EF4-FFF2-40B4-BE49-F238E27FC236}">
                <a16:creationId xmlns:a16="http://schemas.microsoft.com/office/drawing/2014/main" id="{A0ECE671-F431-CD4B-9BF1-7FDB1F327553}"/>
              </a:ext>
            </a:extLst>
          </p:cNvPr>
          <p:cNvSpPr>
            <a:spLocks noGrp="1"/>
          </p:cNvSpPr>
          <p:nvPr>
            <p:ph sz="half" idx="1" hasCustomPrompt="1"/>
          </p:nvPr>
        </p:nvSpPr>
        <p:spPr>
          <a:xfrm>
            <a:off x="357188" y="1189899"/>
            <a:ext cx="5220003" cy="4351338"/>
          </a:xfrm>
          <a:prstGeom prst="rect">
            <a:avLst/>
          </a:prstGeom>
        </p:spPr>
        <p:txBody>
          <a:bodyPr anchor="ctr">
            <a:normAutofit/>
          </a:bodyPr>
          <a:lstStyle>
            <a:lvl1pPr algn="ctr">
              <a:lnSpc>
                <a:spcPct val="80000"/>
              </a:lnSpc>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2" name="Footer Placeholder 1"/>
          <p:cNvSpPr>
            <a:spLocks noGrp="1"/>
          </p:cNvSpPr>
          <p:nvPr>
            <p:ph type="ftr" sz="quarter" idx="11"/>
          </p:nvPr>
        </p:nvSpPr>
        <p:spPr>
          <a:xfrm>
            <a:off x="2499361" y="6442999"/>
            <a:ext cx="2987040" cy="291492"/>
          </a:xfrm>
        </p:spPr>
        <p:txBody>
          <a:bodyPr/>
          <a:lstStyle>
            <a:lvl1pPr>
              <a:defRPr>
                <a:latin typeface="+mj-lt"/>
              </a:defRPr>
            </a:lvl1pPr>
          </a:lstStyle>
          <a:p>
            <a:r>
              <a:rPr lang="en-US"/>
              <a:t>Confidential – For Internal Use Only. Not for Promotion.</a:t>
            </a:r>
          </a:p>
        </p:txBody>
      </p:sp>
      <p:sp>
        <p:nvSpPr>
          <p:cNvPr id="4" name="Slide Number Placeholder 3"/>
          <p:cNvSpPr>
            <a:spLocks noGrp="1"/>
          </p:cNvSpPr>
          <p:nvPr>
            <p:ph type="sldNum" sz="quarter" idx="12"/>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2877684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4" name="Content Placeholder 3"/>
          <p:cNvSpPr>
            <a:spLocks noGrp="1"/>
          </p:cNvSpPr>
          <p:nvPr>
            <p:ph sz="quarter" idx="10" hasCustomPrompt="1"/>
          </p:nvPr>
        </p:nvSpPr>
        <p:spPr>
          <a:xfrm>
            <a:off x="609598" y="1409700"/>
            <a:ext cx="10894997" cy="44972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noAutofit/>
          </a:bodyPr>
          <a:lstStyle/>
          <a:p>
            <a:r>
              <a:rPr lang="en-US"/>
              <a:t>Click to edit Master title style</a:t>
            </a:r>
          </a:p>
        </p:txBody>
      </p:sp>
      <p:sp>
        <p:nvSpPr>
          <p:cNvPr id="6" name="Footer Placeholder 5"/>
          <p:cNvSpPr>
            <a:spLocks noGrp="1"/>
          </p:cNvSpPr>
          <p:nvPr>
            <p:ph type="ftr" sz="quarter" idx="11"/>
          </p:nvPr>
        </p:nvSpPr>
        <p:spPr/>
        <p:txBody>
          <a:bodyPr/>
          <a:lstStyle>
            <a:lvl1pPr>
              <a:defRPr>
                <a:latin typeface="+mj-lt"/>
              </a:defRPr>
            </a:lvl1pPr>
          </a:lstStyle>
          <a:p>
            <a:r>
              <a:rPr lang="en-US"/>
              <a:t>Confidential – For Internal Use Only. Not for Promotion.</a:t>
            </a:r>
          </a:p>
        </p:txBody>
      </p:sp>
      <p:sp>
        <p:nvSpPr>
          <p:cNvPr id="10" name="Slide Number Placeholder 9"/>
          <p:cNvSpPr>
            <a:spLocks noGrp="1"/>
          </p:cNvSpPr>
          <p:nvPr>
            <p:ph type="sldNum" sz="quarter" idx="12"/>
          </p:nvPr>
        </p:nvSpPr>
        <p:spPr/>
        <p:txBody>
          <a:bodyPr/>
          <a:lstStyle>
            <a:lvl1pPr>
              <a:defRPr>
                <a:latin typeface="+mj-lt"/>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100324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5" name="Title 4"/>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lvl1pPr>
              <a:defRPr>
                <a:latin typeface="+mj-lt"/>
              </a:defRPr>
            </a:lvl1pPr>
          </a:lstStyle>
          <a:p>
            <a:r>
              <a:rPr lang="en-US"/>
              <a:t>Confidential – For Internal Use Only. Not for Promotion.</a:t>
            </a:r>
          </a:p>
        </p:txBody>
      </p:sp>
      <p:sp>
        <p:nvSpPr>
          <p:cNvPr id="10" name="Slide Number Placeholder 9"/>
          <p:cNvSpPr>
            <a:spLocks noGrp="1"/>
          </p:cNvSpPr>
          <p:nvPr>
            <p:ph type="sldNum" sz="quarter" idx="12"/>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4133021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3" name="Title 2"/>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609599" y="1751352"/>
            <a:ext cx="5394960" cy="4332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1"/>
          </p:nvPr>
        </p:nvSpPr>
        <p:spPr>
          <a:xfrm>
            <a:off x="6144726" y="1743073"/>
            <a:ext cx="5394960" cy="4341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p:cNvSpPr>
            <a:spLocks noGrp="1"/>
          </p:cNvSpPr>
          <p:nvPr>
            <p:ph type="ftr" sz="quarter" idx="12"/>
          </p:nvPr>
        </p:nvSpPr>
        <p:spPr/>
        <p:txBody>
          <a:bodyPr/>
          <a:lstStyle/>
          <a:p>
            <a:r>
              <a:rPr lang="en-US"/>
              <a:t>Confidential – For Internal Use Only. Not for Promotion.</a:t>
            </a:r>
          </a:p>
        </p:txBody>
      </p:sp>
      <p:sp>
        <p:nvSpPr>
          <p:cNvPr id="13" name="Slide Number Placeholder 12"/>
          <p:cNvSpPr>
            <a:spLocks noGrp="1"/>
          </p:cNvSpPr>
          <p:nvPr>
            <p:ph type="sldNum" sz="quarter" idx="13"/>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2104573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7" y="1509486"/>
            <a:ext cx="3516658" cy="4662715"/>
          </a:xfrm>
          <a:prstGeom prst="rect">
            <a:avLst/>
          </a:prstGeom>
        </p:spPr>
        <p:txBody>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p:nvPr>
        </p:nvSpPr>
        <p:spPr>
          <a:xfrm>
            <a:off x="4305588" y="1509486"/>
            <a:ext cx="3516658" cy="4662715"/>
          </a:xfrm>
          <a:prstGeom prst="rect">
            <a:avLst/>
          </a:prstGeom>
        </p:spPr>
        <p:txBody>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7">
            <a:extLst>
              <a:ext uri="{FF2B5EF4-FFF2-40B4-BE49-F238E27FC236}">
                <a16:creationId xmlns:a16="http://schemas.microsoft.com/office/drawing/2014/main" id="{CC246391-91B4-BC47-A6BA-88CFDDCA116C}"/>
              </a:ext>
            </a:extLst>
          </p:cNvPr>
          <p:cNvSpPr>
            <a:spLocks noGrp="1"/>
          </p:cNvSpPr>
          <p:nvPr>
            <p:ph sz="quarter" idx="18"/>
          </p:nvPr>
        </p:nvSpPr>
        <p:spPr>
          <a:xfrm>
            <a:off x="8033658" y="1509486"/>
            <a:ext cx="3516658" cy="4662715"/>
          </a:xfrm>
          <a:prstGeom prst="rect">
            <a:avLst/>
          </a:prstGeom>
        </p:spPr>
        <p:txBody>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9"/>
          </p:nvPr>
        </p:nvSpPr>
        <p:spPr/>
        <p:txBody>
          <a:bodyPr/>
          <a:lstStyle/>
          <a:p>
            <a:r>
              <a:rPr lang="en-US"/>
              <a:t>Confidential – For Internal Use Only. Not for Promotion.</a:t>
            </a:r>
          </a:p>
        </p:txBody>
      </p:sp>
      <p:sp>
        <p:nvSpPr>
          <p:cNvPr id="5" name="Slide Number Placeholder 4"/>
          <p:cNvSpPr>
            <a:spLocks noGrp="1"/>
          </p:cNvSpPr>
          <p:nvPr>
            <p:ph type="sldNum" sz="quarter" idx="20"/>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1603573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4952427" cy="987019"/>
          </a:xfrm>
          <a:prstGeom prst="rect">
            <a:avLst/>
          </a:prstGeom>
        </p:spPr>
        <p:txBody>
          <a:bodyPr/>
          <a:lstStyle>
            <a:lvl1pPr algn="l">
              <a:lnSpc>
                <a:spcPct val="80000"/>
              </a:lnSpc>
              <a:defRPr b="0" i="0">
                <a:solidFill>
                  <a:schemeClr val="accent1"/>
                </a:solidFill>
                <a:latin typeface="Trebuchet MS" panose="020B070302020209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509486"/>
            <a:ext cx="4952427" cy="4662715"/>
          </a:xfrm>
          <a:prstGeom prst="rect">
            <a:avLst/>
          </a:prstGeom>
        </p:spPr>
        <p:txBody>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Picture Placeholder 4">
            <a:extLst>
              <a:ext uri="{FF2B5EF4-FFF2-40B4-BE49-F238E27FC236}">
                <a16:creationId xmlns:a16="http://schemas.microsoft.com/office/drawing/2014/main" id="{F1022810-7811-7444-BF24-F7CE2AA9BA47}"/>
              </a:ext>
            </a:extLst>
          </p:cNvPr>
          <p:cNvSpPr>
            <a:spLocks noGrp="1"/>
          </p:cNvSpPr>
          <p:nvPr>
            <p:ph type="pic" sz="quarter" idx="10"/>
          </p:nvPr>
        </p:nvSpPr>
        <p:spPr>
          <a:xfrm>
            <a:off x="6095999" y="0"/>
            <a:ext cx="6095999" cy="6858000"/>
          </a:xfrm>
          <a:prstGeom prst="rect">
            <a:avLst/>
          </a:prstGeom>
          <a:solidFill>
            <a:schemeClr val="bg1"/>
          </a:solidFill>
        </p:spPr>
        <p:txBody>
          <a:bodyPr/>
          <a:lstStyle/>
          <a:p>
            <a:endParaRPr lang="en-US"/>
          </a:p>
        </p:txBody>
      </p:sp>
      <p:sp>
        <p:nvSpPr>
          <p:cNvPr id="3" name="Footer Placeholder 2"/>
          <p:cNvSpPr>
            <a:spLocks noGrp="1"/>
          </p:cNvSpPr>
          <p:nvPr>
            <p:ph type="ftr" sz="quarter" idx="14"/>
          </p:nvPr>
        </p:nvSpPr>
        <p:spPr/>
        <p:txBody>
          <a:bodyPr/>
          <a:lstStyle/>
          <a:p>
            <a:r>
              <a:rPr lang="en-US"/>
              <a:t>Confidential – For Internal Use Only. Not for Promotion.</a:t>
            </a:r>
          </a:p>
        </p:txBody>
      </p:sp>
      <p:sp>
        <p:nvSpPr>
          <p:cNvPr id="4" name="Slide Number Placeholder 3"/>
          <p:cNvSpPr>
            <a:spLocks noGrp="1"/>
          </p:cNvSpPr>
          <p:nvPr>
            <p:ph type="sldNum" sz="quarter" idx="15"/>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187168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a:prstGeom prst="rect">
            <a:avLst/>
          </a:prstGeo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a:prstGeom prst="rect">
            <a:avLst/>
          </a:prstGeo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Tree>
    <p:extLst>
      <p:ext uri="{BB962C8B-B14F-4D97-AF65-F5344CB8AC3E}">
        <p14:creationId xmlns:p14="http://schemas.microsoft.com/office/powerpoint/2010/main" val="255953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Grey -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2" name="Footer Placeholder 1"/>
          <p:cNvSpPr>
            <a:spLocks noGrp="1"/>
          </p:cNvSpPr>
          <p:nvPr>
            <p:ph type="ftr" sz="quarter" idx="10"/>
          </p:nvPr>
        </p:nvSpPr>
        <p:spPr/>
        <p:txBody>
          <a:bodyPr/>
          <a:lstStyle/>
          <a:p>
            <a:r>
              <a:rPr lang="en-US"/>
              <a:t>Confidential – For Internal Use Only. Not for Promotion.</a:t>
            </a:r>
          </a:p>
        </p:txBody>
      </p:sp>
      <p:sp>
        <p:nvSpPr>
          <p:cNvPr id="3" name="Slide Number Placeholder 2"/>
          <p:cNvSpPr>
            <a:spLocks noGrp="1"/>
          </p:cNvSpPr>
          <p:nvPr>
            <p:ph type="sldNum" sz="quarter" idx="11"/>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2688693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 With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E1FAF-85CD-FA4B-81FE-A9FD82D22E2F}"/>
              </a:ext>
            </a:extLst>
          </p:cNvPr>
          <p:cNvSpPr>
            <a:spLocks noGrp="1"/>
          </p:cNvSpPr>
          <p:nvPr>
            <p:ph type="sldNum" sz="quarter" idx="12"/>
          </p:nvPr>
        </p:nvSpPr>
        <p:spPr/>
        <p:txBody>
          <a:bodyPr/>
          <a:lstStyle>
            <a:lvl1pPr>
              <a:defRPr>
                <a:solidFill>
                  <a:schemeClr val="tx1">
                    <a:lumMod val="40000"/>
                    <a:lumOff val="60000"/>
                  </a:schemeClr>
                </a:solidFill>
              </a:defRPr>
            </a:lvl1pPr>
          </a:lstStyle>
          <a:p>
            <a:fld id="{4BEAA09E-D67E-864E-8466-C38E88600C4F}" type="slidenum">
              <a:rPr lang="en-US" smtClean="0"/>
              <a:pPr/>
              <a:t>‹#›</a:t>
            </a:fld>
            <a:endParaRPr lang="en-US"/>
          </a:p>
        </p:txBody>
      </p:sp>
      <p:pic>
        <p:nvPicPr>
          <p:cNvPr id="5" name="Picture 4">
            <a:extLst>
              <a:ext uri="{FF2B5EF4-FFF2-40B4-BE49-F238E27FC236}">
                <a16:creationId xmlns:a16="http://schemas.microsoft.com/office/drawing/2014/main" id="{F7216341-DBB4-0D4B-B285-B706134D811C}"/>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2" name="Footer Placeholder 1"/>
          <p:cNvSpPr>
            <a:spLocks noGrp="1"/>
          </p:cNvSpPr>
          <p:nvPr>
            <p:ph type="ftr" sz="quarter" idx="13"/>
          </p:nvPr>
        </p:nvSpPr>
        <p:spPr/>
        <p:txBody>
          <a:bodyPr/>
          <a:lstStyle/>
          <a:p>
            <a:r>
              <a:rPr lang="en-US"/>
              <a:t>Confidential – For Internal Use Only. Not for Promotion.</a:t>
            </a:r>
          </a:p>
        </p:txBody>
      </p:sp>
    </p:spTree>
    <p:extLst>
      <p:ext uri="{BB962C8B-B14F-4D97-AF65-F5344CB8AC3E}">
        <p14:creationId xmlns:p14="http://schemas.microsoft.com/office/powerpoint/2010/main" val="702620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rgbClr val="C50F3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65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496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023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304800" y="1447800"/>
            <a:ext cx="11582400" cy="4678363"/>
          </a:xfrm>
        </p:spPr>
        <p:txBody>
          <a:bodyPr/>
          <a:lstStyle>
            <a:lvl1pPr marL="274320" indent="-274320">
              <a:defRPr sz="2400">
                <a:solidFill>
                  <a:srgbClr val="000000"/>
                </a:solidFill>
              </a:defRPr>
            </a:lvl1pPr>
            <a:lvl2pPr>
              <a:defRPr sz="2400">
                <a:solidFill>
                  <a:srgbClr val="000000"/>
                </a:solidFill>
              </a:defRPr>
            </a:lvl2pPr>
            <a:lvl3pPr>
              <a:defRPr sz="2000">
                <a:solidFill>
                  <a:srgbClr val="000000"/>
                </a:solidFill>
              </a:defRPr>
            </a:lvl3pPr>
            <a:lvl4pPr>
              <a:defRPr sz="2000">
                <a:solidFill>
                  <a:srgbClr val="000000"/>
                </a:solidFill>
              </a:defRPr>
            </a:lvl4pPr>
            <a:lvl5pPr>
              <a:defRPr sz="1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221F0B64-3941-BE47-A369-19787358EFD3}"/>
              </a:ext>
            </a:extLst>
          </p:cNvPr>
          <p:cNvSpPr>
            <a:spLocks noGrp="1"/>
          </p:cNvSpPr>
          <p:nvPr>
            <p:ph type="sldNum" sz="quarter" idx="4"/>
          </p:nvPr>
        </p:nvSpPr>
        <p:spPr>
          <a:xfrm>
            <a:off x="9158884" y="6454946"/>
            <a:ext cx="2844800" cy="365125"/>
          </a:xfrm>
          <a:prstGeom prst="rect">
            <a:avLst/>
          </a:prstGeom>
        </p:spPr>
        <p:txBody>
          <a:bodyPr vert="horz" lIns="91440" tIns="45720" rIns="91440" bIns="45720" rtlCol="0" anchor="ctr"/>
          <a:lstStyle>
            <a:lvl1pPr algn="r">
              <a:defRPr sz="800">
                <a:solidFill>
                  <a:srgbClr val="000000"/>
                </a:solidFill>
              </a:defRPr>
            </a:lvl1pPr>
          </a:lstStyle>
          <a:p>
            <a:fld id="{C56F65C3-23B5-4698-B522-33A710716E61}" type="slidenum">
              <a:rPr lang="en-US" smtClean="0"/>
              <a:pPr/>
              <a:t>‹#›</a:t>
            </a:fld>
            <a:endParaRPr lang="en-US"/>
          </a:p>
        </p:txBody>
      </p:sp>
    </p:spTree>
    <p:extLst>
      <p:ext uri="{BB962C8B-B14F-4D97-AF65-F5344CB8AC3E}">
        <p14:creationId xmlns:p14="http://schemas.microsoft.com/office/powerpoint/2010/main" val="2385620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83B0-E2EE-78AC-E65E-CF7DE9DE0F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77D1-D98C-6A47-6CA7-E0D4AC351C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F6D02-15BB-A345-5D51-ACAF71AF346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1EA40F35-D40F-DF55-424D-4892CF89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01CC50-1B9C-26D8-FEA7-FBAB6952445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351329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AC92-7412-6BC7-908F-B3148DB443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FAC3-BB24-2312-D40B-068D637CCD2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694D4-9CEE-D1FB-9749-EB59196DDFC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C4022604-0737-5470-23D1-B9D132B45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1A606-5CA5-9DDA-9C10-325362F73D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144325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40B1-24B0-2E37-B474-FA2ED063B9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3309B-21C2-8C10-E96E-B7ABBD4CBD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81E2A-ACFD-58E8-3789-D57C7E57799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3894BFA6-DF3A-ECD3-78AF-9F562354ED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EA6F8-8644-1259-159C-FE5C251DC0AB}"/>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033704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29F7-F617-F8E8-E9B1-10D09756A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E2B0CC-E3E2-0C07-DA2A-7F6A859D2A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E80F0-178D-4F64-2C72-F7C2DD9CBA2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ADD08-280A-B326-2D67-A956CBC0FB02}"/>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6" name="Footer Placeholder 5">
            <a:extLst>
              <a:ext uri="{FF2B5EF4-FFF2-40B4-BE49-F238E27FC236}">
                <a16:creationId xmlns:a16="http://schemas.microsoft.com/office/drawing/2014/main" id="{39D57AA7-434E-78F6-FACF-3D9BA0E8A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EDA152-F8E1-8BB8-30A3-B80B47CA79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00073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Point - Red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Tree>
    <p:extLst>
      <p:ext uri="{BB962C8B-B14F-4D97-AF65-F5344CB8AC3E}">
        <p14:creationId xmlns:p14="http://schemas.microsoft.com/office/powerpoint/2010/main" val="3731341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F0A-A38B-0A18-3A3E-153AD2155F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A6A173-1012-6BDC-1F7D-9FCC6FFD97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5FDF6-E93D-72CF-A749-4504AC9147B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217FB-CEFC-F3B8-15B4-2952D79AAD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724F0-572B-6369-6F4D-FB49957ABCB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8074E-0D2D-D56A-F0BF-24B69716F19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8" name="Footer Placeholder 7">
            <a:extLst>
              <a:ext uri="{FF2B5EF4-FFF2-40B4-BE49-F238E27FC236}">
                <a16:creationId xmlns:a16="http://schemas.microsoft.com/office/drawing/2014/main" id="{B177C139-AAEF-D701-B0B7-14F799DFA5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4F56AC-07FD-E3B9-0090-387045442CE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340742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9B62-17E4-5A51-2A39-5251853750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111855-C35F-EABF-FDB4-6B201819FC6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4" name="Footer Placeholder 3">
            <a:extLst>
              <a:ext uri="{FF2B5EF4-FFF2-40B4-BE49-F238E27FC236}">
                <a16:creationId xmlns:a16="http://schemas.microsoft.com/office/drawing/2014/main" id="{7EDEAFBE-9AD7-87C8-B485-03FE9A1B2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6A76D0-4E96-C564-680E-7B80F315AAF5}"/>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477302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F5C0-A718-029E-375E-59C0DDCDE834}"/>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3" name="Footer Placeholder 2">
            <a:extLst>
              <a:ext uri="{FF2B5EF4-FFF2-40B4-BE49-F238E27FC236}">
                <a16:creationId xmlns:a16="http://schemas.microsoft.com/office/drawing/2014/main" id="{E83D3296-CF4C-6CCD-FA0E-F0BA94F40E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D0510-223F-34A7-83C3-F2A64ED65969}"/>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85735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C26-DB88-48A9-F564-DF19622659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28BA2-443F-0455-6695-4795317BC6E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7F6511-081E-D606-64E7-8EEF21009E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2CBBD-758D-881C-105E-20AAD62DD47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6" name="Footer Placeholder 5">
            <a:extLst>
              <a:ext uri="{FF2B5EF4-FFF2-40B4-BE49-F238E27FC236}">
                <a16:creationId xmlns:a16="http://schemas.microsoft.com/office/drawing/2014/main" id="{2D7D13A2-A921-366A-094A-8A2E92430F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B33D45-CE21-1BFA-E8BD-704D6EE10C84}"/>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397158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B0B7-5AFC-93AA-C3F7-4B20025CCF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4BBF63-7719-D025-5910-C2781D0C9C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8E296-F962-9F77-9AE8-57CB4C4CA3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D810B-CFA9-3756-C110-C2F16C5119FD}"/>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6" name="Footer Placeholder 5">
            <a:extLst>
              <a:ext uri="{FF2B5EF4-FFF2-40B4-BE49-F238E27FC236}">
                <a16:creationId xmlns:a16="http://schemas.microsoft.com/office/drawing/2014/main" id="{BEBB1345-0D56-6F33-8CF9-6A45425648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A13C9-C686-A9BB-1A11-03EF9698E022}"/>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886979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53B-5554-B891-D607-2DBE5011B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13115-7707-EA2E-682F-9F85EC2E49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D154A-A514-5D63-2C64-90F86C8B10F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374538A1-B2FE-C27A-AFFB-7AA2ACB45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E1775F-D386-D6FB-EAEA-1798DA1D8B3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4148303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97C3D-E79F-5B16-075F-F37AA3906A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5811D-0E72-9061-60D4-9516A151EE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A037D-88DD-A18D-E251-1FD48B71BA08}"/>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25334C13-E6AF-CA13-E1C4-65D17459F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3601C1-ADBF-454E-95E3-E20810C96E7A}"/>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96964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Point - Blue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Tree>
    <p:extLst>
      <p:ext uri="{BB962C8B-B14F-4D97-AF65-F5344CB8AC3E}">
        <p14:creationId xmlns:p14="http://schemas.microsoft.com/office/powerpoint/2010/main" val="39038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Point - Re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rgbClr val="C50F3C"/>
                </a:solidFill>
                <a:latin typeface="Trebuchet MS" panose="020B070302020209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E4C15627-71F4-D94E-9E76-16A5E0A7B8EE}"/>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56787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 - Blue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accent1"/>
                </a:solidFill>
                <a:latin typeface="Trebuchet MS" panose="020B070302020209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E4C15627-71F4-D94E-9E76-16A5E0A7B8EE}"/>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355672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 -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CF386F-4435-1E40-A8ED-AFFEAC3031C6}"/>
              </a:ext>
            </a:extLst>
          </p:cNvPr>
          <p:cNvSpPr>
            <a:spLocks noGrp="1"/>
          </p:cNvSpPr>
          <p:nvPr>
            <p:ph type="pic" sz="quarter" idx="13"/>
          </p:nvPr>
        </p:nvSpPr>
        <p:spPr>
          <a:xfrm>
            <a:off x="0" y="0"/>
            <a:ext cx="12192000" cy="6858000"/>
          </a:xfrm>
          <a:prstGeom prst="rect">
            <a:avLst/>
          </a:prstGeom>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8200" y="3932482"/>
            <a:ext cx="10515600" cy="1895109"/>
          </a:xfrm>
          <a:prstGeom prst="rect">
            <a:avLst/>
          </a:prstGeom>
          <a:ln w="3175">
            <a:noFill/>
          </a:ln>
        </p:spPr>
        <p:txBody>
          <a:bodyPr anchor="ctr"/>
          <a:lstStyle>
            <a:lvl1pPr algn="ctr">
              <a:lnSpc>
                <a:spcPct val="80000"/>
              </a:lnSpc>
              <a:defRPr sz="5500" b="1" i="0" spc="300">
                <a:solidFill>
                  <a:schemeClr val="bg1"/>
                </a:solidFill>
                <a:effectLst>
                  <a:outerShdw blurRad="127000" dist="38100" dir="5400000" algn="t" rotWithShape="0">
                    <a:prstClr val="black"/>
                  </a:outerShdw>
                </a:effectLst>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833D4413-B16E-B048-AA99-4B9BAA9B49B6}"/>
              </a:ext>
            </a:extLst>
          </p:cNvPr>
          <p:cNvPicPr>
            <a:picLocks noChangeAspect="1"/>
          </p:cNvPicPr>
          <p:nvPr userDrawn="1"/>
        </p:nvPicPr>
        <p:blipFill>
          <a:blip r:embed="rId2"/>
          <a:stretch>
            <a:fillRect/>
          </a:stretch>
        </p:blipFill>
        <p:spPr>
          <a:xfrm>
            <a:off x="11784591" y="6415616"/>
            <a:ext cx="196394" cy="261858"/>
          </a:xfrm>
          <a:prstGeom prst="rect">
            <a:avLst/>
          </a:prstGeom>
        </p:spPr>
      </p:pic>
    </p:spTree>
    <p:extLst>
      <p:ext uri="{BB962C8B-B14F-4D97-AF65-F5344CB8AC3E}">
        <p14:creationId xmlns:p14="http://schemas.microsoft.com/office/powerpoint/2010/main" val="304630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1" y="0"/>
            <a:ext cx="12191998" cy="6858000"/>
          </a:xfrm>
          <a:prstGeom prst="rect">
            <a:avLst/>
          </a:prstGeom>
        </p:spPr>
        <p:txBody>
          <a:bodyPr/>
          <a:lstStyle>
            <a:lvl1pPr marL="0" indent="0">
              <a:buNone/>
              <a:defRPr/>
            </a:lvl1pPr>
          </a:lstStyle>
          <a:p>
            <a:endParaRPr lang="en-US"/>
          </a:p>
        </p:txBody>
      </p:sp>
      <p:sp>
        <p:nvSpPr>
          <p:cNvPr id="8" name="Content Placeholder 2">
            <a:extLst>
              <a:ext uri="{FF2B5EF4-FFF2-40B4-BE49-F238E27FC236}">
                <a16:creationId xmlns:a16="http://schemas.microsoft.com/office/drawing/2014/main" id="{F33E1CBD-1A22-C34C-8DC4-474E34B2CDFB}"/>
              </a:ext>
            </a:extLst>
          </p:cNvPr>
          <p:cNvSpPr>
            <a:spLocks noGrp="1"/>
          </p:cNvSpPr>
          <p:nvPr>
            <p:ph sz="half" idx="1" hasCustomPrompt="1"/>
          </p:nvPr>
        </p:nvSpPr>
        <p:spPr>
          <a:xfrm>
            <a:off x="0" y="957364"/>
            <a:ext cx="5939883" cy="4943272"/>
          </a:xfrm>
          <a:prstGeom prst="rect">
            <a:avLst/>
          </a:prstGeom>
          <a:solidFill>
            <a:srgbClr val="C50F3C"/>
          </a:solidFill>
        </p:spPr>
        <p:txBody>
          <a:bodyPr lIns="914400" tIns="914400" rIns="914400" bIns="914400" anchor="ctr">
            <a:normAutofit/>
          </a:bodyPr>
          <a:lstStyle>
            <a:lvl1pPr marL="0" indent="0" algn="ctr">
              <a:lnSpc>
                <a:spcPct val="80000"/>
              </a:lnSpc>
              <a:buNone/>
              <a:defRPr sz="32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Tree>
    <p:extLst>
      <p:ext uri="{BB962C8B-B14F-4D97-AF65-F5344CB8AC3E}">
        <p14:creationId xmlns:p14="http://schemas.microsoft.com/office/powerpoint/2010/main" val="76629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5E49E7-6ADE-DD40-AD32-5A28176B24BC}"/>
              </a:ext>
            </a:extLst>
          </p:cNvPr>
          <p:cNvSpPr/>
          <p:nvPr userDrawn="1"/>
        </p:nvSpPr>
        <p:spPr>
          <a:xfrm>
            <a:off x="4249783" y="0"/>
            <a:ext cx="794221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5C0A2E-84ED-694A-8D40-40A9466155D7}"/>
              </a:ext>
            </a:extLst>
          </p:cNvPr>
          <p:cNvSpPr/>
          <p:nvPr userDrawn="1"/>
        </p:nvSpPr>
        <p:spPr>
          <a:xfrm>
            <a:off x="0" y="0"/>
            <a:ext cx="424978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7" y="1189899"/>
            <a:ext cx="3535407" cy="4351338"/>
          </a:xfrm>
          <a:prstGeom prst="rect">
            <a:avLst/>
          </a:prstGeom>
        </p:spPr>
        <p:txBody>
          <a:bodyPr anchor="ctr">
            <a:normAutofit/>
          </a:bodyPr>
          <a:lstStyle>
            <a:lvl1pPr marL="0" indent="0" algn="ctr">
              <a:lnSpc>
                <a:spcPct val="80000"/>
              </a:lnSpc>
              <a:buNone/>
              <a:defRPr sz="5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Text Placeholder 11">
            <a:extLst>
              <a:ext uri="{FF2B5EF4-FFF2-40B4-BE49-F238E27FC236}">
                <a16:creationId xmlns:a16="http://schemas.microsoft.com/office/drawing/2014/main" id="{CAEB27AF-DD57-7246-971E-7506C050812B}"/>
              </a:ext>
            </a:extLst>
          </p:cNvPr>
          <p:cNvSpPr>
            <a:spLocks noGrp="1"/>
          </p:cNvSpPr>
          <p:nvPr>
            <p:ph type="body" sz="quarter" idx="13" hasCustomPrompt="1"/>
          </p:nvPr>
        </p:nvSpPr>
        <p:spPr>
          <a:xfrm>
            <a:off x="4606972" y="1409700"/>
            <a:ext cx="7157992" cy="4666456"/>
          </a:xfrm>
          <a:prstGeom prst="rect">
            <a:avLst/>
          </a:prstGeom>
        </p:spPr>
        <p:txBody>
          <a:bodyPr anchor="t"/>
          <a:lstStyle>
            <a:lvl1pPr marL="457200" indent="-457200">
              <a:lnSpc>
                <a:spcPct val="110000"/>
              </a:lnSpc>
              <a:buFont typeface="+mj-lt"/>
              <a:buAutoNum type="arabicPeriod"/>
              <a:defRPr sz="2000">
                <a:solidFill>
                  <a:schemeClr val="tx1"/>
                </a:solidFill>
                <a:latin typeface="+mn-lt"/>
              </a:defRPr>
            </a:lvl1pPr>
            <a:lvl2pPr marL="800100" indent="-331788">
              <a:lnSpc>
                <a:spcPct val="110000"/>
              </a:lnSpc>
              <a:buFont typeface="+mj-lt"/>
              <a:buAutoNum type="alphaLcPeriod"/>
              <a:tabLst/>
              <a:defRPr sz="1800">
                <a:solidFill>
                  <a:schemeClr val="tx1"/>
                </a:solidFill>
                <a:latin typeface="+mn-lt"/>
              </a:defRPr>
            </a:lvl2pPr>
            <a:lvl3pPr marL="865188" indent="-342900">
              <a:buFont typeface="+mj-lt"/>
              <a:buAutoNum type="arabicPeriod"/>
              <a:defRPr/>
            </a:lvl3pPr>
            <a:lvl4pPr marL="1204913" indent="-342900">
              <a:buFont typeface="+mj-lt"/>
              <a:buAutoNum type="arabicPeriod"/>
              <a:defRPr/>
            </a:lvl4pPr>
            <a:lvl5pPr marL="1430338" indent="-228600">
              <a:buFont typeface="+mj-lt"/>
              <a:buAutoNum type="arabicPeriod"/>
              <a:defRPr/>
            </a:lvl5pPr>
          </a:lstStyle>
          <a:p>
            <a:pPr lvl="0"/>
            <a:r>
              <a:rPr lang="en-US"/>
              <a:t>Edit master text styles</a:t>
            </a:r>
          </a:p>
          <a:p>
            <a:pPr lvl="1"/>
            <a:r>
              <a:rPr lang="en-US"/>
              <a:t>Second level</a:t>
            </a:r>
          </a:p>
        </p:txBody>
      </p:sp>
      <p:sp>
        <p:nvSpPr>
          <p:cNvPr id="2" name="Footer Placeholder 1"/>
          <p:cNvSpPr>
            <a:spLocks noGrp="1"/>
          </p:cNvSpPr>
          <p:nvPr>
            <p:ph type="ftr" sz="quarter" idx="14"/>
          </p:nvPr>
        </p:nvSpPr>
        <p:spPr/>
        <p:txBody>
          <a:bodyPr/>
          <a:lstStyle/>
          <a:p>
            <a:r>
              <a:rPr lang="en-US"/>
              <a:t>Confidential – For Internal Use Only. Not for Promotion.</a:t>
            </a:r>
          </a:p>
        </p:txBody>
      </p:sp>
      <p:sp>
        <p:nvSpPr>
          <p:cNvPr id="4" name="Slide Number Placeholder 3"/>
          <p:cNvSpPr>
            <a:spLocks noGrp="1"/>
          </p:cNvSpPr>
          <p:nvPr>
            <p:ph type="sldNum" sz="quarter" idx="15"/>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203118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7558905" y="6477183"/>
            <a:ext cx="4114800" cy="291492"/>
          </a:xfrm>
          <a:prstGeom prst="rect">
            <a:avLst/>
          </a:prstGeom>
        </p:spPr>
        <p:txBody>
          <a:bodyPr vert="horz" lIns="91440" tIns="45720" rIns="91440" bIns="45720" rtlCol="0" anchor="b"/>
          <a:lstStyle>
            <a:lvl1pPr algn="r">
              <a:defRPr sz="800">
                <a:solidFill>
                  <a:schemeClr val="bg2"/>
                </a:solidFill>
                <a:latin typeface="+mj-lt"/>
              </a:defRPr>
            </a:lvl1pPr>
          </a:lstStyle>
          <a:p>
            <a:r>
              <a:rPr lang="en-US"/>
              <a:t>Confidential – For Internal Use Only. Not for Promotion.</a:t>
            </a:r>
          </a:p>
        </p:txBody>
      </p:sp>
      <p:graphicFrame>
        <p:nvGraphicFramePr>
          <p:cNvPr id="5" name="Object 4" hidden="1">
            <a:extLst>
              <a:ext uri="{FF2B5EF4-FFF2-40B4-BE49-F238E27FC236}">
                <a16:creationId xmlns:a16="http://schemas.microsoft.com/office/drawing/2014/main" id="{86CB2D2B-1A4D-453C-820C-C7C641B0F1CA}"/>
              </a:ext>
            </a:extLst>
          </p:cNvPr>
          <p:cNvGraphicFramePr>
            <a:graphicFrameLocks noChangeAspect="1"/>
          </p:cNvGraphicFramePr>
          <p:nvPr userDrawn="1">
            <p:custDataLst>
              <p:tags r:id="rId27"/>
            </p:custDataLst>
            <p:extLst>
              <p:ext uri="{D42A27DB-BD31-4B8C-83A1-F6EECF244321}">
                <p14:modId xmlns:p14="http://schemas.microsoft.com/office/powerpoint/2010/main" val="17322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592" imgH="591" progId="TCLayout.ActiveDocument.1">
                  <p:embed/>
                </p:oleObj>
              </mc:Choice>
              <mc:Fallback>
                <p:oleObj name="think-cell Slide" r:id="rId29" imgW="592" imgH="591" progId="TCLayout.ActiveDocument.1">
                  <p:embed/>
                  <p:pic>
                    <p:nvPicPr>
                      <p:cNvPr id="5" name="Object 4" hidden="1">
                        <a:extLst>
                          <a:ext uri="{FF2B5EF4-FFF2-40B4-BE49-F238E27FC236}">
                            <a16:creationId xmlns:a16="http://schemas.microsoft.com/office/drawing/2014/main" id="{86CB2D2B-1A4D-453C-820C-C7C641B0F1CA}"/>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99D1307-490B-497B-B49E-679EF84478A5}"/>
              </a:ext>
            </a:extLst>
          </p:cNvPr>
          <p:cNvSpPr/>
          <p:nvPr userDrawn="1">
            <p:custDataLst>
              <p:tags r:id="rId2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Trebuchet MS" panose="020B0603020202020204" pitchFamily="34" charset="0"/>
              <a:ea typeface="+mj-ea"/>
              <a:sym typeface="Trebuchet MS" panose="020B0603020202020204" pitchFamily="34" charset="0"/>
            </a:endParaRP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442999"/>
            <a:ext cx="549561" cy="291492"/>
          </a:xfrm>
          <a:prstGeom prst="rect">
            <a:avLst/>
          </a:prstGeom>
        </p:spPr>
        <p:txBody>
          <a:bodyPr vert="horz" lIns="91440" tIns="45720" rIns="91440" bIns="45720" rtlCol="0" anchor="b"/>
          <a:lstStyle>
            <a:lvl1pPr algn="l">
              <a:defRPr sz="800" b="0" i="0">
                <a:solidFill>
                  <a:schemeClr val="bg2"/>
                </a:solidFill>
                <a:latin typeface="+mj-lt"/>
              </a:defRPr>
            </a:lvl1pPr>
          </a:lstStyle>
          <a:p>
            <a:fld id="{4BEAA09E-D67E-864E-8466-C38E88600C4F}" type="slidenum">
              <a:rPr lang="en-US" smtClean="0"/>
              <a:pPr/>
              <a:t>‹#›</a:t>
            </a:fld>
            <a:endParaRPr lang="en-US"/>
          </a:p>
        </p:txBody>
      </p:sp>
      <p:sp>
        <p:nvSpPr>
          <p:cNvPr id="10" name="Text Placeholder 9"/>
          <p:cNvSpPr>
            <a:spLocks noGrp="1"/>
          </p:cNvSpPr>
          <p:nvPr>
            <p:ph type="body" idx="1"/>
          </p:nvPr>
        </p:nvSpPr>
        <p:spPr>
          <a:xfrm>
            <a:off x="609600" y="1409700"/>
            <a:ext cx="10924674"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p:cNvSpPr>
            <a:spLocks noGrp="1"/>
          </p:cNvSpPr>
          <p:nvPr>
            <p:ph type="title"/>
          </p:nvPr>
        </p:nvSpPr>
        <p:spPr>
          <a:xfrm>
            <a:off x="609599" y="136731"/>
            <a:ext cx="10924675" cy="1093408"/>
          </a:xfrm>
          <a:prstGeom prst="rect">
            <a:avLst/>
          </a:prstGeom>
        </p:spPr>
        <p:txBody>
          <a:bodyPr vert="horz" lIns="91440" tIns="45720" rIns="91440" bIns="45720" rtlCol="0" anchor="b">
            <a:noAutofit/>
          </a:bodyPr>
          <a:lstStyle/>
          <a:p>
            <a:r>
              <a:rPr lang="en-US"/>
              <a:t>Click to edit Master title style</a:t>
            </a:r>
          </a:p>
        </p:txBody>
      </p:sp>
      <p:sp>
        <p:nvSpPr>
          <p:cNvPr id="2" name="Slide Number Placeholder 5">
            <a:extLst>
              <a:ext uri="{FF2B5EF4-FFF2-40B4-BE49-F238E27FC236}">
                <a16:creationId xmlns:a16="http://schemas.microsoft.com/office/drawing/2014/main" id="{3D933744-AAA5-D72C-A6C6-18DE081F7F93}"/>
              </a:ext>
            </a:extLst>
          </p:cNvPr>
          <p:cNvSpPr txBox="1">
            <a:spLocks/>
          </p:cNvSpPr>
          <p:nvPr userDrawn="1"/>
        </p:nvSpPr>
        <p:spPr>
          <a:xfrm>
            <a:off x="4700337" y="6577071"/>
            <a:ext cx="313265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787A7E"/>
                </a:solidFill>
                <a:latin typeface="Trebuchet MS" panose="020B0703020202090204" pitchFamily="34" charset="0"/>
              </a:rPr>
              <a:t>External Use and Distribution </a:t>
            </a:r>
          </a:p>
          <a:p>
            <a:pPr algn="ctr"/>
            <a:r>
              <a:rPr lang="en-US" b="0" i="0" dirty="0">
                <a:solidFill>
                  <a:srgbClr val="787A7E"/>
                </a:solidFill>
                <a:effectLst/>
                <a:latin typeface="Trebuchet MS" panose="020B0603020202020204" pitchFamily="34" charset="0"/>
              </a:rPr>
              <a:t>SE-TRO-0219 Date of preparation Sept 2025</a:t>
            </a:r>
            <a:endParaRPr lang="en-US" b="0" i="0" dirty="0">
              <a:solidFill>
                <a:srgbClr val="787A7E"/>
              </a:solidFill>
              <a:latin typeface="Trebuchet MS" panose="020B0603020202020204" pitchFamily="34" charset="0"/>
            </a:endParaRPr>
          </a:p>
        </p:txBody>
      </p:sp>
    </p:spTree>
    <p:extLst>
      <p:ext uri="{BB962C8B-B14F-4D97-AF65-F5344CB8AC3E}">
        <p14:creationId xmlns:p14="http://schemas.microsoft.com/office/powerpoint/2010/main" val="1969940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914400" rtl="0" eaLnBrk="1" latinLnBrk="0" hangingPunct="1">
        <a:lnSpc>
          <a:spcPct val="90000"/>
        </a:lnSpc>
        <a:spcBef>
          <a:spcPct val="0"/>
        </a:spcBef>
        <a:buNone/>
        <a:defRPr sz="3200" b="0"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230188" indent="-230188" algn="l" defTabSz="914400" rtl="0" eaLnBrk="1" latinLnBrk="0" hangingPunct="1">
        <a:lnSpc>
          <a:spcPct val="100000"/>
        </a:lnSpc>
        <a:spcBef>
          <a:spcPts val="1200"/>
        </a:spcBef>
        <a:spcAft>
          <a:spcPts val="300"/>
        </a:spcAft>
        <a:buFont typeface="Arial" panose="020B0604020202020204" pitchFamily="34" charset="0"/>
        <a:buChar char="•"/>
        <a:defRPr sz="2400" b="0" i="0" kern="1600" spc="-50" baseline="0">
          <a:solidFill>
            <a:schemeClr val="tx1"/>
          </a:solidFill>
          <a:latin typeface="+mj-lt"/>
          <a:ea typeface="+mn-ea"/>
          <a:cs typeface="+mn-cs"/>
        </a:defRPr>
      </a:lvl1pPr>
      <a:lvl2pPr marL="512763" indent="-230188" algn="l" defTabSz="914400" rtl="0" eaLnBrk="1" latinLnBrk="0" hangingPunct="1">
        <a:lnSpc>
          <a:spcPct val="100000"/>
        </a:lnSpc>
        <a:spcBef>
          <a:spcPts val="600"/>
        </a:spcBef>
        <a:spcAft>
          <a:spcPts val="0"/>
        </a:spcAft>
        <a:buFont typeface="Apple Symbols" panose="02000000000000000000" pitchFamily="2" charset="-79"/>
        <a:buChar char="⎼"/>
        <a:tabLst/>
        <a:defRPr lang="en-US" sz="2200" b="0" i="0" kern="1600" spc="-50" baseline="0" dirty="0">
          <a:solidFill>
            <a:schemeClr val="tx1"/>
          </a:solidFill>
          <a:latin typeface="+mj-lt"/>
          <a:ea typeface="+mn-ea"/>
          <a:cs typeface="+mn-cs"/>
        </a:defRPr>
      </a:lvl2pPr>
      <a:lvl3pPr marL="742950" indent="-225425" algn="l" defTabSz="914400" rtl="0" eaLnBrk="1" latinLnBrk="0" hangingPunct="1">
        <a:lnSpc>
          <a:spcPct val="100000"/>
        </a:lnSpc>
        <a:spcBef>
          <a:spcPts val="600"/>
        </a:spcBef>
        <a:spcAft>
          <a:spcPts val="0"/>
        </a:spcAft>
        <a:buFont typeface="Arial" panose="020B0604020202020204" pitchFamily="34" charset="0"/>
        <a:buChar char="•"/>
        <a:tabLst/>
        <a:defRPr lang="en-US" sz="2000" b="0" i="0" kern="1600" spc="-50" baseline="0" dirty="0">
          <a:solidFill>
            <a:schemeClr val="tx1"/>
          </a:solidFill>
          <a:latin typeface="+mj-lt"/>
          <a:ea typeface="+mn-ea"/>
          <a:cs typeface="+mn-cs"/>
        </a:defRPr>
      </a:lvl3pPr>
      <a:lvl4pPr marL="974725" indent="-185738" algn="l" defTabSz="914400" rtl="0" eaLnBrk="1" latinLnBrk="0" hangingPunct="1">
        <a:lnSpc>
          <a:spcPct val="100000"/>
        </a:lnSpc>
        <a:spcBef>
          <a:spcPts val="600"/>
        </a:spcBef>
        <a:spcAft>
          <a:spcPts val="0"/>
        </a:spcAft>
        <a:buFont typeface="Apple Symbols" panose="02000000000000000000" pitchFamily="2" charset="-79"/>
        <a:buChar char="⎼"/>
        <a:tabLst/>
        <a:defRPr lang="en-US" sz="1800" b="0" i="0" kern="1600" spc="-50" baseline="0" dirty="0">
          <a:solidFill>
            <a:schemeClr val="tx1"/>
          </a:solidFill>
          <a:latin typeface="+mj-lt"/>
          <a:ea typeface="+mn-ea"/>
          <a:cs typeface="+mn-cs"/>
        </a:defRPr>
      </a:lvl4pPr>
      <a:lvl5pPr marL="1255713" indent="-174625" algn="l" defTabSz="914400" rtl="0" eaLnBrk="1" latinLnBrk="0" hangingPunct="1">
        <a:lnSpc>
          <a:spcPct val="100000"/>
        </a:lnSpc>
        <a:spcBef>
          <a:spcPts val="600"/>
        </a:spcBef>
        <a:spcAft>
          <a:spcPts val="0"/>
        </a:spcAft>
        <a:buFont typeface="Apple Symbols" panose="02000000000000000000" pitchFamily="2" charset="-79"/>
        <a:buChar char="⎼"/>
        <a:tabLst/>
        <a:defRPr sz="1600" b="0" i="0" kern="1600" spc="-5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DB3AEF-F079-78D8-3804-D72FF1F97AD1}"/>
              </a:ext>
            </a:extLst>
          </p:cNvPr>
          <p:cNvSpPr/>
          <p:nvPr userDrawn="1"/>
        </p:nvSpPr>
        <p:spPr>
          <a:xfrm>
            <a:off x="0" y="-1"/>
            <a:ext cx="12192000" cy="6858001"/>
          </a:xfrm>
          <a:prstGeom prst="rect">
            <a:avLst/>
          </a:prstGeom>
          <a:gradFill flip="none" rotWithShape="1">
            <a:gsLst>
              <a:gs pos="0">
                <a:schemeClr val="accent1">
                  <a:lumMod val="5000"/>
                  <a:lumOff val="95000"/>
                </a:schemeClr>
              </a:gs>
              <a:gs pos="100000">
                <a:schemeClr val="accent1">
                  <a:lumMod val="30000"/>
                  <a:lumOff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blue logo&#10;&#10;Description automatically generated">
            <a:extLst>
              <a:ext uri="{FF2B5EF4-FFF2-40B4-BE49-F238E27FC236}">
                <a16:creationId xmlns:a16="http://schemas.microsoft.com/office/drawing/2014/main" id="{C90098E6-254E-6B10-BCC0-7A2F1B78FEF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591" y="238450"/>
            <a:ext cx="2248412" cy="151164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2A26F14D-E8F2-585F-BCD6-10DCCBAA0D5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4909683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ema.europa.eu/en/documents/product-information/trodelvy-epar-product-information_en.pdf"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A896B-59F5-E234-25F8-36FDCBC463F9}"/>
              </a:ext>
            </a:extLst>
          </p:cNvPr>
          <p:cNvSpPr txBox="1"/>
          <p:nvPr/>
        </p:nvSpPr>
        <p:spPr>
          <a:xfrm>
            <a:off x="119359" y="2068776"/>
            <a:ext cx="11953281" cy="3493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Effect by HER2 IHC status in ASCENT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Disease: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mTNBC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Drug: Trodelvy</a:t>
            </a:r>
            <a:r>
              <a:rPr kumimoji="0" lang="sv-SE" sz="16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Category: Phase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Treatment line: 2L and beyond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Presenter: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Hurvitz</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Congress: ESMO BC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3604F5-4A74-9F35-213A-C984C70E84CE}"/>
              </a:ext>
            </a:extLst>
          </p:cNvPr>
          <p:cNvSpPr txBox="1"/>
          <p:nvPr/>
        </p:nvSpPr>
        <p:spPr>
          <a:xfrm>
            <a:off x="-2146" y="6385636"/>
            <a:ext cx="60981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SE-TRO-0219 Date of preparation Sept 2025</a:t>
            </a:r>
          </a:p>
        </p:txBody>
      </p:sp>
      <p:sp>
        <p:nvSpPr>
          <p:cNvPr id="6" name="TextBox 5">
            <a:extLst>
              <a:ext uri="{FF2B5EF4-FFF2-40B4-BE49-F238E27FC236}">
                <a16:creationId xmlns:a16="http://schemas.microsoft.com/office/drawing/2014/main" id="{0A61E0A8-5D71-1D39-116C-E4F099D1E3CE}"/>
              </a:ext>
            </a:extLst>
          </p:cNvPr>
          <p:cNvSpPr txBox="1"/>
          <p:nvPr/>
        </p:nvSpPr>
        <p:spPr>
          <a:xfrm>
            <a:off x="2817253" y="6385636"/>
            <a:ext cx="609814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10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r>
              <a:rPr kumimoji="0" lang="sv-SE" sz="12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a:t>
            </a:r>
            <a:endPar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84685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1DC2-38E7-E947-ADE0-203852770B59}"/>
              </a:ext>
            </a:extLst>
          </p:cNvPr>
          <p:cNvSpPr>
            <a:spLocks noGrp="1"/>
          </p:cNvSpPr>
          <p:nvPr>
            <p:ph type="title"/>
          </p:nvPr>
        </p:nvSpPr>
        <p:spPr/>
        <p:txBody>
          <a:bodyPr/>
          <a:lstStyle/>
          <a:p>
            <a:r>
              <a:rPr lang="en-US" dirty="0"/>
              <a:t>Results</a:t>
            </a:r>
            <a:br>
              <a:rPr lang="en-US" dirty="0"/>
            </a:br>
            <a:r>
              <a:rPr lang="en-US" sz="2400" dirty="0"/>
              <a:t>Efficacy by HER2 Status </a:t>
            </a:r>
            <a:endParaRPr lang="en-US" dirty="0"/>
          </a:p>
        </p:txBody>
      </p:sp>
      <p:sp>
        <p:nvSpPr>
          <p:cNvPr id="3" name="Content Placeholder 2">
            <a:extLst>
              <a:ext uri="{FF2B5EF4-FFF2-40B4-BE49-F238E27FC236}">
                <a16:creationId xmlns:a16="http://schemas.microsoft.com/office/drawing/2014/main" id="{8EDB4A1B-23D9-CE4B-BE2F-5E3B7660D849}"/>
              </a:ext>
            </a:extLst>
          </p:cNvPr>
          <p:cNvSpPr>
            <a:spLocks noGrp="1"/>
          </p:cNvSpPr>
          <p:nvPr>
            <p:ph idx="1"/>
          </p:nvPr>
        </p:nvSpPr>
        <p:spPr/>
        <p:txBody>
          <a:bodyPr/>
          <a:lstStyle/>
          <a:p>
            <a:pPr marL="342900" indent="-342900">
              <a:lnSpc>
                <a:spcPct val="130000"/>
              </a:lnSpc>
              <a:spcBef>
                <a:spcPts val="600"/>
              </a:spcBef>
              <a:buFont typeface="Arial" panose="020B0604020202020204" pitchFamily="34" charset="0"/>
              <a:buChar char="•"/>
            </a:pPr>
            <a:r>
              <a:rPr lang="en-US" sz="1800" dirty="0">
                <a:solidFill>
                  <a:schemeClr val="accent1"/>
                </a:solidFill>
                <a:latin typeface="+mn-lt"/>
              </a:rPr>
              <a:t>SG significantly improves PFS and OS vs TPC in both HER2 IHC0 and HER2-Low </a:t>
            </a:r>
            <a:r>
              <a:rPr lang="en-US" sz="1800" dirty="0" err="1">
                <a:solidFill>
                  <a:schemeClr val="accent1"/>
                </a:solidFill>
                <a:latin typeface="+mn-lt"/>
              </a:rPr>
              <a:t>mTNBC</a:t>
            </a:r>
            <a:endParaRPr lang="en-US" sz="1800" dirty="0">
              <a:solidFill>
                <a:schemeClr val="accent1"/>
              </a:solidFill>
              <a:latin typeface="+mn-lt"/>
            </a:endParaRPr>
          </a:p>
          <a:p>
            <a:pPr marL="878205" lvl="3" indent="-342900">
              <a:lnSpc>
                <a:spcPct val="130000"/>
              </a:lnSpc>
              <a:spcBef>
                <a:spcPts val="600"/>
              </a:spcBef>
              <a:buFont typeface="Wingdings" panose="05000000000000000000" pitchFamily="2" charset="2"/>
              <a:buChar char="§"/>
            </a:pPr>
            <a:r>
              <a:rPr lang="en-US" sz="1600" dirty="0">
                <a:solidFill>
                  <a:schemeClr val="accent1"/>
                </a:solidFill>
                <a:latin typeface="+mn-lt"/>
              </a:rPr>
              <a:t>Median PFS</a:t>
            </a:r>
            <a:r>
              <a:rPr lang="en-US" sz="1600" b="1" dirty="0">
                <a:solidFill>
                  <a:schemeClr val="accent1"/>
                </a:solidFill>
                <a:latin typeface="+mn-lt"/>
              </a:rPr>
              <a:t> </a:t>
            </a:r>
            <a:r>
              <a:rPr lang="en-US" sz="1600" dirty="0">
                <a:solidFill>
                  <a:schemeClr val="accent1"/>
                </a:solidFill>
                <a:latin typeface="+mn-lt"/>
              </a:rPr>
              <a:t>(</a:t>
            </a:r>
            <a:r>
              <a:rPr lang="en-US" sz="1600" b="1" dirty="0">
                <a:solidFill>
                  <a:schemeClr val="accent1"/>
                </a:solidFill>
                <a:latin typeface="+mn-lt"/>
              </a:rPr>
              <a:t>Figure 3A and 3B</a:t>
            </a:r>
            <a:r>
              <a:rPr lang="en-US" sz="1600" dirty="0">
                <a:solidFill>
                  <a:schemeClr val="accent1"/>
                </a:solidFill>
                <a:latin typeface="+mn-lt"/>
              </a:rPr>
              <a:t>): HER2 IHC0 (4.3 vs 1.6 months) and HER2-Low (6.2 vs 2.9 months) vs ITT (</a:t>
            </a:r>
            <a:r>
              <a:rPr lang="en-US" sz="1600" dirty="0">
                <a:solidFill>
                  <a:schemeClr val="accent1"/>
                </a:solidFill>
                <a:latin typeface="Arial" panose="020B0604020202020204" pitchFamily="34" charset="0"/>
                <a:cs typeface="Arial" panose="020B0604020202020204" pitchFamily="34" charset="0"/>
              </a:rPr>
              <a:t>4.8 vs 1.7 months)</a:t>
            </a:r>
            <a:endParaRPr lang="en-US" sz="1600" dirty="0">
              <a:solidFill>
                <a:schemeClr val="accent1"/>
              </a:solidFill>
              <a:latin typeface="+mn-lt"/>
            </a:endParaRPr>
          </a:p>
          <a:p>
            <a:pPr marL="878205" lvl="3" indent="-342900">
              <a:lnSpc>
                <a:spcPct val="130000"/>
              </a:lnSpc>
              <a:spcBef>
                <a:spcPts val="600"/>
              </a:spcBef>
              <a:buFont typeface="Wingdings" panose="05000000000000000000" pitchFamily="2" charset="2"/>
              <a:buChar char="§"/>
            </a:pPr>
            <a:r>
              <a:rPr lang="en-US" sz="1600" dirty="0">
                <a:solidFill>
                  <a:schemeClr val="accent1"/>
                </a:solidFill>
                <a:latin typeface="+mn-lt"/>
              </a:rPr>
              <a:t>Median OS (</a:t>
            </a:r>
            <a:r>
              <a:rPr lang="en-US" sz="1600" b="1" dirty="0">
                <a:solidFill>
                  <a:schemeClr val="accent1"/>
                </a:solidFill>
                <a:latin typeface="+mn-lt"/>
              </a:rPr>
              <a:t>Figure 4A and 4B</a:t>
            </a:r>
            <a:r>
              <a:rPr lang="en-US" sz="1600" dirty="0">
                <a:solidFill>
                  <a:schemeClr val="accent1"/>
                </a:solidFill>
                <a:latin typeface="+mn-lt"/>
              </a:rPr>
              <a:t>): HER2 IHC0 (11.3 vs 5.9 months) and HER2-Low (14.0 vs 8.7 months) vs ITT (</a:t>
            </a:r>
            <a:r>
              <a:rPr lang="en-US" sz="1600" dirty="0">
                <a:solidFill>
                  <a:schemeClr val="accent1"/>
                </a:solidFill>
                <a:latin typeface="Arial" panose="020B0604020202020204" pitchFamily="34" charset="0"/>
                <a:cs typeface="Arial" panose="020B0604020202020204" pitchFamily="34" charset="0"/>
              </a:rPr>
              <a:t>11.8 vs 6.9 months)</a:t>
            </a:r>
          </a:p>
          <a:p>
            <a:pPr marL="338138" lvl="3" indent="-338138">
              <a:lnSpc>
                <a:spcPct val="130000"/>
              </a:lnSpc>
              <a:spcBef>
                <a:spcPts val="600"/>
              </a:spcBef>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Clinical benefit with SG vs TPC was comparable to that observed in the ASCENT ITT population, regardless of HER2 status </a:t>
            </a:r>
          </a:p>
          <a:p>
            <a:pPr marL="878205" lvl="3" indent="-342900">
              <a:lnSpc>
                <a:spcPct val="130000"/>
              </a:lnSpc>
              <a:spcBef>
                <a:spcPts val="600"/>
              </a:spcBef>
              <a:buFont typeface="Wingdings" panose="05000000000000000000" pitchFamily="2" charset="2"/>
              <a:buChar char="§"/>
            </a:pPr>
            <a:r>
              <a:rPr lang="en-US" sz="1600" dirty="0">
                <a:solidFill>
                  <a:schemeClr val="accent1"/>
                </a:solidFill>
                <a:latin typeface="Arial" panose="020B0604020202020204" pitchFamily="34" charset="0"/>
                <a:cs typeface="Arial" panose="020B0604020202020204" pitchFamily="34" charset="0"/>
              </a:rPr>
              <a:t>Hazard ratios for PFS and OS in HER2 IHC0 and HER2-Low were comparable to that of the ITT population (</a:t>
            </a:r>
            <a:r>
              <a:rPr lang="en-US" sz="1600" b="1" dirty="0">
                <a:solidFill>
                  <a:schemeClr val="accent1"/>
                </a:solidFill>
                <a:latin typeface="Arial" panose="020B0604020202020204" pitchFamily="34" charset="0"/>
                <a:cs typeface="Arial" panose="020B0604020202020204" pitchFamily="34" charset="0"/>
              </a:rPr>
              <a:t>Figure 5</a:t>
            </a:r>
            <a:r>
              <a:rPr lang="en-US" sz="1600" dirty="0">
                <a:solidFill>
                  <a:schemeClr val="accent1"/>
                </a:solidFill>
                <a:latin typeface="Arial" panose="020B0604020202020204" pitchFamily="34" charset="0"/>
                <a:cs typeface="Arial" panose="020B0604020202020204" pitchFamily="34" charset="0"/>
              </a:rPr>
              <a:t>)                          </a:t>
            </a:r>
            <a:endParaRPr lang="en-US" sz="1600" dirty="0">
              <a:solidFill>
                <a:schemeClr val="accent1"/>
              </a:solidFill>
              <a:latin typeface="+mn-lt"/>
            </a:endParaRPr>
          </a:p>
          <a:p>
            <a:pPr marL="342900" indent="-342900">
              <a:lnSpc>
                <a:spcPct val="130000"/>
              </a:lnSpc>
              <a:spcBef>
                <a:spcPts val="600"/>
              </a:spcBef>
              <a:buFont typeface="Arial" panose="020B0604020202020204" pitchFamily="34" charset="0"/>
              <a:buChar char="•"/>
            </a:pPr>
            <a:r>
              <a:rPr lang="en-US" sz="1800" dirty="0">
                <a:solidFill>
                  <a:schemeClr val="accent1"/>
                </a:solidFill>
                <a:latin typeface="+mn-lt"/>
              </a:rPr>
              <a:t>ORR was numerically higher with SG vs TPC in HER2 IHC0 (31% vs 3%) </a:t>
            </a:r>
            <a:r>
              <a:rPr lang="en-US" sz="1800">
                <a:solidFill>
                  <a:schemeClr val="accent1"/>
                </a:solidFill>
                <a:latin typeface="+mn-lt"/>
              </a:rPr>
              <a:t>and HER2-Low (</a:t>
            </a:r>
            <a:r>
              <a:rPr lang="en-US" sz="1800" dirty="0">
                <a:solidFill>
                  <a:schemeClr val="accent1"/>
                </a:solidFill>
                <a:latin typeface="+mn-lt"/>
              </a:rPr>
              <a:t>32% vs 8%; </a:t>
            </a:r>
            <a:r>
              <a:rPr lang="en-US" sz="1800" b="1" dirty="0">
                <a:solidFill>
                  <a:schemeClr val="accent1"/>
                </a:solidFill>
                <a:latin typeface="+mn-lt"/>
              </a:rPr>
              <a:t>Table 2</a:t>
            </a:r>
            <a:r>
              <a:rPr lang="en-US" sz="1800" dirty="0">
                <a:solidFill>
                  <a:schemeClr val="accent1"/>
                </a:solidFill>
                <a:latin typeface="+mn-lt"/>
              </a:rPr>
              <a:t>) and comparable to that of the ITT population (31% vs 4%)</a:t>
            </a:r>
            <a:r>
              <a:rPr lang="en-US" sz="1800" baseline="30000" dirty="0">
                <a:solidFill>
                  <a:schemeClr val="accent1"/>
                </a:solidFill>
                <a:latin typeface="+mn-lt"/>
              </a:rPr>
              <a:t>11</a:t>
            </a:r>
            <a:endParaRPr lang="en-US" sz="1800" dirty="0">
              <a:solidFill>
                <a:schemeClr val="accent1"/>
              </a:solidFill>
              <a:latin typeface="+mn-lt"/>
            </a:endParaRPr>
          </a:p>
          <a:p>
            <a:pPr marL="342900" indent="-342900">
              <a:lnSpc>
                <a:spcPct val="130000"/>
              </a:lnSpc>
              <a:spcBef>
                <a:spcPts val="600"/>
              </a:spcBef>
              <a:buFont typeface="Arial" panose="020B0604020202020204" pitchFamily="34" charset="0"/>
              <a:buChar char="•"/>
            </a:pPr>
            <a:endParaRPr lang="en-US" sz="1800" dirty="0">
              <a:solidFill>
                <a:schemeClr val="accent1"/>
              </a:solidFill>
              <a:latin typeface="+mn-lt"/>
            </a:endParaRPr>
          </a:p>
        </p:txBody>
      </p:sp>
      <p:sp>
        <p:nvSpPr>
          <p:cNvPr id="4" name="Slide Number Placeholder 3">
            <a:extLst>
              <a:ext uri="{FF2B5EF4-FFF2-40B4-BE49-F238E27FC236}">
                <a16:creationId xmlns:a16="http://schemas.microsoft.com/office/drawing/2014/main" id="{36FE9E80-E742-F64E-8A5E-FB33302D0D8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2378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B9E7-A030-F444-8FD4-2B7ABF193A47}"/>
              </a:ext>
            </a:extLst>
          </p:cNvPr>
          <p:cNvSpPr>
            <a:spLocks noGrp="1"/>
          </p:cNvSpPr>
          <p:nvPr>
            <p:ph type="title"/>
          </p:nvPr>
        </p:nvSpPr>
        <p:spPr/>
        <p:txBody>
          <a:bodyPr/>
          <a:lstStyle/>
          <a:p>
            <a:r>
              <a:rPr lang="en-US" dirty="0"/>
              <a:t>Results</a:t>
            </a:r>
            <a:br>
              <a:rPr lang="en-US" dirty="0"/>
            </a:br>
            <a:r>
              <a:rPr lang="en-US" sz="2400" dirty="0"/>
              <a:t>Figure 3. Progression-Free Survival</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7E909226-0D17-3849-ABE1-6CDD32C3C07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
        <p:nvSpPr>
          <p:cNvPr id="6" name="Text Placeholder 4">
            <a:extLst>
              <a:ext uri="{FF2B5EF4-FFF2-40B4-BE49-F238E27FC236}">
                <a16:creationId xmlns:a16="http://schemas.microsoft.com/office/drawing/2014/main" id="{26606728-62F0-4AD9-B9A3-F253B41E3E3D}"/>
              </a:ext>
            </a:extLst>
          </p:cNvPr>
          <p:cNvSpPr txBox="1">
            <a:spLocks/>
          </p:cNvSpPr>
          <p:nvPr/>
        </p:nvSpPr>
        <p:spPr>
          <a:xfrm>
            <a:off x="421415" y="5600988"/>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rPr>
            </a:br>
            <a:r>
              <a:rPr kumimoji="0" lang="en-US" sz="900" b="0" i="0" u="none" strike="noStrike" kern="1200" cap="none" spc="0" normalizeH="0" baseline="30000" noProof="0" dirty="0">
                <a:ln>
                  <a:noFill/>
                </a:ln>
                <a:solidFill>
                  <a:srgbClr val="20366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HER2-Low defined as IHC1+, or IHC2+ and ISH-negative.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BICR, blinded independent central review; HER2, human epidermal growth factor receptor 2; IHC, immunohistochemistry; ISH, in situ hybridization; PFS, progression-free survival; SG, sacituzumab govitecan; </a:t>
            </a:r>
            <a:b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TPC, treatment of physician’s choice.</a:t>
            </a:r>
            <a:endPar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endParaRPr>
          </a:p>
        </p:txBody>
      </p:sp>
      <p:pic>
        <p:nvPicPr>
          <p:cNvPr id="5" name="Picture 4" descr="A screenshot of a computer&#10;&#10;Description automatically generated with medium confidence">
            <a:extLst>
              <a:ext uri="{FF2B5EF4-FFF2-40B4-BE49-F238E27FC236}">
                <a16:creationId xmlns:a16="http://schemas.microsoft.com/office/drawing/2014/main" id="{32D8D303-A7D9-4553-A044-30542BB57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97126"/>
            <a:ext cx="11295792" cy="3321300"/>
          </a:xfrm>
          <a:prstGeom prst="rect">
            <a:avLst/>
          </a:prstGeom>
        </p:spPr>
      </p:pic>
    </p:spTree>
    <p:extLst>
      <p:ext uri="{BB962C8B-B14F-4D97-AF65-F5344CB8AC3E}">
        <p14:creationId xmlns:p14="http://schemas.microsoft.com/office/powerpoint/2010/main" val="180899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B9E7-A030-F444-8FD4-2B7ABF193A47}"/>
              </a:ext>
            </a:extLst>
          </p:cNvPr>
          <p:cNvSpPr>
            <a:spLocks noGrp="1"/>
          </p:cNvSpPr>
          <p:nvPr>
            <p:ph type="title"/>
          </p:nvPr>
        </p:nvSpPr>
        <p:spPr/>
        <p:txBody>
          <a:bodyPr/>
          <a:lstStyle/>
          <a:p>
            <a:r>
              <a:rPr lang="en-US"/>
              <a:t>Results</a:t>
            </a:r>
            <a:br>
              <a:rPr lang="en-US"/>
            </a:br>
            <a:r>
              <a:rPr lang="en-US" sz="2400"/>
              <a:t>Figure 4. Overall Survival</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7E909226-0D17-3849-ABE1-6CDD32C3C07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
        <p:nvSpPr>
          <p:cNvPr id="5" name="Text Placeholder 4">
            <a:extLst>
              <a:ext uri="{FF2B5EF4-FFF2-40B4-BE49-F238E27FC236}">
                <a16:creationId xmlns:a16="http://schemas.microsoft.com/office/drawing/2014/main" id="{E986C1A5-E455-48B1-B121-0A0A22BF473C}"/>
              </a:ext>
            </a:extLst>
          </p:cNvPr>
          <p:cNvSpPr txBox="1">
            <a:spLocks/>
          </p:cNvSpPr>
          <p:nvPr/>
        </p:nvSpPr>
        <p:spPr>
          <a:xfrm>
            <a:off x="421415" y="5529886"/>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rPr>
            </a:br>
            <a:r>
              <a:rPr kumimoji="0" lang="en-US" sz="900" b="0" i="0" u="none" strike="noStrike" kern="1200" cap="none" spc="0" normalizeH="0" baseline="30000" noProof="0" dirty="0">
                <a:ln>
                  <a:noFill/>
                </a:ln>
                <a:solidFill>
                  <a:srgbClr val="20366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HER2-Low defined as IHC1+, or IHC2+ and ISH-negative.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HER2, human epidermal growth factor receptor 2; IHC, immunohistochemistry; ISH, in situ hybridization; OS, overall survival; SG,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sacituzumab</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govitecan</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TPC, treatment of physician’s choice</a:t>
            </a:r>
            <a:endPar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endParaRPr>
          </a:p>
        </p:txBody>
      </p:sp>
      <p:pic>
        <p:nvPicPr>
          <p:cNvPr id="6" name="Picture 5" descr="Graphical user interface, text&#10;&#10;Description automatically generated with medium confidence">
            <a:extLst>
              <a:ext uri="{FF2B5EF4-FFF2-40B4-BE49-F238E27FC236}">
                <a16:creationId xmlns:a16="http://schemas.microsoft.com/office/drawing/2014/main" id="{2AB15568-7FC2-4376-B9A6-994385934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15" y="2004085"/>
            <a:ext cx="11128587" cy="3272137"/>
          </a:xfrm>
          <a:prstGeom prst="rect">
            <a:avLst/>
          </a:prstGeom>
        </p:spPr>
      </p:pic>
    </p:spTree>
    <p:extLst>
      <p:ext uri="{BB962C8B-B14F-4D97-AF65-F5344CB8AC3E}">
        <p14:creationId xmlns:p14="http://schemas.microsoft.com/office/powerpoint/2010/main" val="368359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AEB8-DA9C-486D-BEB1-9D84A8FD5B21}"/>
              </a:ext>
            </a:extLst>
          </p:cNvPr>
          <p:cNvSpPr>
            <a:spLocks noGrp="1"/>
          </p:cNvSpPr>
          <p:nvPr>
            <p:ph type="title"/>
          </p:nvPr>
        </p:nvSpPr>
        <p:spPr/>
        <p:txBody>
          <a:bodyPr/>
          <a:lstStyle/>
          <a:p>
            <a:r>
              <a:rPr lang="en-US"/>
              <a:t>Results</a:t>
            </a:r>
            <a:br>
              <a:rPr lang="en-US"/>
            </a:br>
            <a:r>
              <a:rPr lang="en-US" sz="2400"/>
              <a:t>Figure 5. Progression-Free and Overall Survival Hazard Ratios by </a:t>
            </a:r>
            <a:br>
              <a:rPr lang="en-US" sz="2400"/>
            </a:br>
            <a:r>
              <a:rPr lang="en-US" sz="2400"/>
              <a:t>HER2 Status</a:t>
            </a:r>
            <a:endParaRPr lang="en-US" sz="2400" dirty="0"/>
          </a:p>
        </p:txBody>
      </p:sp>
      <p:sp>
        <p:nvSpPr>
          <p:cNvPr id="4" name="Slide Number Placeholder 3">
            <a:extLst>
              <a:ext uri="{FF2B5EF4-FFF2-40B4-BE49-F238E27FC236}">
                <a16:creationId xmlns:a16="http://schemas.microsoft.com/office/drawing/2014/main" id="{1A3D0CBF-54D9-4040-A43C-15EA2F87B58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F65C3-23B5-4698-B522-33A710716E61}"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9" name="Text Placeholder 4">
            <a:extLst>
              <a:ext uri="{FF2B5EF4-FFF2-40B4-BE49-F238E27FC236}">
                <a16:creationId xmlns:a16="http://schemas.microsoft.com/office/drawing/2014/main" id="{8C757495-2FB6-4F4E-873F-49AA4A5C24DC}"/>
              </a:ext>
            </a:extLst>
          </p:cNvPr>
          <p:cNvSpPr txBox="1">
            <a:spLocks/>
          </p:cNvSpPr>
          <p:nvPr/>
        </p:nvSpPr>
        <p:spPr>
          <a:xfrm>
            <a:off x="421415" y="5591915"/>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30000" noProof="0" dirty="0">
                <a:ln>
                  <a:noFill/>
                </a:ln>
                <a:solidFill>
                  <a:srgbClr val="20366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HER2-Low defined as IHC1+, or IHC2+ and ISH-negative.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BICR, blinded independent central review; HER2, human epidermal growth factor receptor 2; IHC, immunohistochemistry; ISH, in situ hybridization; ITT, intention-to-treat; OS, overall survival; </a:t>
            </a:r>
            <a:b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PFS, progression-free survival. </a:t>
            </a:r>
            <a:endPar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endParaRPr>
          </a:p>
        </p:txBody>
      </p:sp>
      <p:pic>
        <p:nvPicPr>
          <p:cNvPr id="5" name="Picture 4" descr="A picture containing timeline&#10;&#10;Description automatically generated">
            <a:extLst>
              <a:ext uri="{FF2B5EF4-FFF2-40B4-BE49-F238E27FC236}">
                <a16:creationId xmlns:a16="http://schemas.microsoft.com/office/drawing/2014/main" id="{40A23C4D-0BC2-44C4-90CF-C4B91B5FB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813" y="1869477"/>
            <a:ext cx="9760373" cy="3722438"/>
          </a:xfrm>
          <a:prstGeom prst="rect">
            <a:avLst/>
          </a:prstGeom>
        </p:spPr>
      </p:pic>
    </p:spTree>
    <p:extLst>
      <p:ext uri="{BB962C8B-B14F-4D97-AF65-F5344CB8AC3E}">
        <p14:creationId xmlns:p14="http://schemas.microsoft.com/office/powerpoint/2010/main" val="164584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B9E7-A030-F444-8FD4-2B7ABF193A47}"/>
              </a:ext>
            </a:extLst>
          </p:cNvPr>
          <p:cNvSpPr>
            <a:spLocks noGrp="1"/>
          </p:cNvSpPr>
          <p:nvPr>
            <p:ph type="title"/>
          </p:nvPr>
        </p:nvSpPr>
        <p:spPr/>
        <p:txBody>
          <a:bodyPr/>
          <a:lstStyle/>
          <a:p>
            <a:r>
              <a:rPr lang="en-US" dirty="0"/>
              <a:t>Results</a:t>
            </a:r>
            <a:br>
              <a:rPr lang="en-US" dirty="0"/>
            </a:br>
            <a:r>
              <a:rPr lang="en-US" sz="2400" dirty="0"/>
              <a:t>Table 2. Overall Response</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7E909226-0D17-3849-ABE1-6CDD32C3C07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
        <p:nvSpPr>
          <p:cNvPr id="5" name="Text Placeholder 4">
            <a:extLst>
              <a:ext uri="{FF2B5EF4-FFF2-40B4-BE49-F238E27FC236}">
                <a16:creationId xmlns:a16="http://schemas.microsoft.com/office/drawing/2014/main" id="{4CD41D70-3142-416B-BADD-8CBBA0A07A32}"/>
              </a:ext>
            </a:extLst>
          </p:cNvPr>
          <p:cNvSpPr txBox="1">
            <a:spLocks/>
          </p:cNvSpPr>
          <p:nvPr/>
        </p:nvSpPr>
        <p:spPr>
          <a:xfrm>
            <a:off x="421415" y="5669309"/>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rPr>
            </a:br>
            <a:r>
              <a:rPr kumimoji="0" lang="en-US" sz="900" b="0" i="0" u="none" strike="noStrike" kern="1200" cap="none" spc="0" normalizeH="0" baseline="30000" noProof="0" dirty="0">
                <a:ln>
                  <a:noFill/>
                </a:ln>
                <a:solidFill>
                  <a:srgbClr val="20366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HER2-Low defined as IHC1+, or IHC2+ and ISH-negative.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CBR, clinical benefit rate; CR, complete response; DOR, duration of response; NE, not evaluable; ORR, objective response rate; PR, partial response; SD, stable disease; HER2, human epidermal growth factor receptor 2; IHC, immunohistochemistry; ISH, in situ hybridization; ITT, intention-to-treat; SG,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sacituzumab</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govitecan</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TPC, treatment of physician’s choice. </a:t>
            </a:r>
            <a:r>
              <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C0C3E367-6806-4CED-BB2C-80F30ED546C9}"/>
              </a:ext>
            </a:extLst>
          </p:cNvPr>
          <p:cNvGraphicFramePr>
            <a:graphicFrameLocks noGrp="1"/>
          </p:cNvGraphicFramePr>
          <p:nvPr/>
        </p:nvGraphicFramePr>
        <p:xfrm>
          <a:off x="1777429" y="1394373"/>
          <a:ext cx="9565238" cy="4160695"/>
        </p:xfrm>
        <a:graphic>
          <a:graphicData uri="http://schemas.openxmlformats.org/drawingml/2006/table">
            <a:tbl>
              <a:tblPr firstRow="1" bandRow="1">
                <a:tableStyleId>{5C22544A-7EE6-4342-B048-85BDC9FD1C3A}</a:tableStyleId>
              </a:tblPr>
              <a:tblGrid>
                <a:gridCol w="2578814">
                  <a:extLst>
                    <a:ext uri="{9D8B030D-6E8A-4147-A177-3AD203B41FA5}">
                      <a16:colId xmlns:a16="http://schemas.microsoft.com/office/drawing/2014/main" val="1708406620"/>
                    </a:ext>
                  </a:extLst>
                </a:gridCol>
                <a:gridCol w="1164404">
                  <a:extLst>
                    <a:ext uri="{9D8B030D-6E8A-4147-A177-3AD203B41FA5}">
                      <a16:colId xmlns:a16="http://schemas.microsoft.com/office/drawing/2014/main" val="592742086"/>
                    </a:ext>
                  </a:extLst>
                </a:gridCol>
                <a:gridCol w="1164404">
                  <a:extLst>
                    <a:ext uri="{9D8B030D-6E8A-4147-A177-3AD203B41FA5}">
                      <a16:colId xmlns:a16="http://schemas.microsoft.com/office/drawing/2014/main" val="456654671"/>
                    </a:ext>
                  </a:extLst>
                </a:gridCol>
                <a:gridCol w="1164404">
                  <a:extLst>
                    <a:ext uri="{9D8B030D-6E8A-4147-A177-3AD203B41FA5}">
                      <a16:colId xmlns:a16="http://schemas.microsoft.com/office/drawing/2014/main" val="999905033"/>
                    </a:ext>
                  </a:extLst>
                </a:gridCol>
                <a:gridCol w="1164404">
                  <a:extLst>
                    <a:ext uri="{9D8B030D-6E8A-4147-A177-3AD203B41FA5}">
                      <a16:colId xmlns:a16="http://schemas.microsoft.com/office/drawing/2014/main" val="1598950506"/>
                    </a:ext>
                  </a:extLst>
                </a:gridCol>
                <a:gridCol w="1164404">
                  <a:extLst>
                    <a:ext uri="{9D8B030D-6E8A-4147-A177-3AD203B41FA5}">
                      <a16:colId xmlns:a16="http://schemas.microsoft.com/office/drawing/2014/main" val="3019983437"/>
                    </a:ext>
                  </a:extLst>
                </a:gridCol>
                <a:gridCol w="1164404">
                  <a:extLst>
                    <a:ext uri="{9D8B030D-6E8A-4147-A177-3AD203B41FA5}">
                      <a16:colId xmlns:a16="http://schemas.microsoft.com/office/drawing/2014/main" val="1011274229"/>
                    </a:ext>
                  </a:extLst>
                </a:gridCol>
              </a:tblGrid>
              <a:tr h="300162">
                <a:tc>
                  <a:txBody>
                    <a:bodyPr/>
                    <a:lstStyle/>
                    <a:p>
                      <a:pPr algn="ctr"/>
                      <a:endParaRPr lang="en-US" sz="1400" b="0" kern="1200" baseline="0" dirty="0">
                        <a:solidFill>
                          <a:srgbClr val="262261"/>
                        </a:solidFill>
                        <a:latin typeface="+mn-lt"/>
                        <a:ea typeface="+mn-ea"/>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lnSpc>
                          <a:spcPct val="100000"/>
                        </a:lnSpc>
                        <a:spcBef>
                          <a:spcPts val="0"/>
                        </a:spcBef>
                        <a:spcAft>
                          <a:spcPts val="0"/>
                        </a:spcAft>
                      </a:pPr>
                      <a:r>
                        <a:rPr lang="en-US" sz="1600" b="1" kern="1200" dirty="0">
                          <a:solidFill>
                            <a:schemeClr val="accent1"/>
                          </a:solidFill>
                          <a:effectLst/>
                          <a:latin typeface="+mn-lt"/>
                          <a:ea typeface="+mn-ea"/>
                          <a:cs typeface="+mn-cs"/>
                        </a:rPr>
                        <a:t>HER2 IHC0</a:t>
                      </a: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gridSpan="2">
                  <a:txBody>
                    <a:bodyPr/>
                    <a:lstStyle/>
                    <a:p>
                      <a:pPr marL="0" marR="0" algn="ctr" defTabSz="914400" rtl="0" eaLnBrk="1" latinLnBrk="0" hangingPunct="1">
                        <a:lnSpc>
                          <a:spcPct val="100000"/>
                        </a:lnSpc>
                        <a:spcBef>
                          <a:spcPts val="0"/>
                        </a:spcBef>
                        <a:spcAft>
                          <a:spcPts val="0"/>
                        </a:spcAft>
                      </a:pPr>
                      <a:r>
                        <a:rPr lang="en-US" sz="1600" b="1" kern="1200" dirty="0">
                          <a:solidFill>
                            <a:schemeClr val="accent1"/>
                          </a:solidFill>
                          <a:effectLst/>
                          <a:latin typeface="+mn-lt"/>
                          <a:ea typeface="+mn-ea"/>
                          <a:cs typeface="+mn-cs"/>
                        </a:rPr>
                        <a:t>HER2-Low</a:t>
                      </a:r>
                      <a:r>
                        <a:rPr lang="en-US" sz="1600" b="1" kern="1200" baseline="30000" dirty="0">
                          <a:solidFill>
                            <a:schemeClr val="accent1"/>
                          </a:solidFill>
                          <a:effectLst/>
                          <a:latin typeface="+mn-lt"/>
                          <a:ea typeface="+mn-ea"/>
                          <a:cs typeface="+mn-cs"/>
                        </a:rPr>
                        <a:t>a</a:t>
                      </a: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gridSpan="2">
                  <a:txBody>
                    <a:bodyPr/>
                    <a:lstStyle/>
                    <a:p>
                      <a:pPr marL="0" marR="0" algn="ctr" defTabSz="914400" rtl="0" eaLnBrk="1" latinLnBrk="0" hangingPunct="1">
                        <a:lnSpc>
                          <a:spcPct val="100000"/>
                        </a:lnSpc>
                        <a:spcBef>
                          <a:spcPts val="0"/>
                        </a:spcBef>
                        <a:spcAft>
                          <a:spcPts val="0"/>
                        </a:spcAft>
                      </a:pPr>
                      <a:r>
                        <a:rPr lang="en-US" sz="1600" b="1" kern="1200" dirty="0">
                          <a:solidFill>
                            <a:schemeClr val="accent1"/>
                          </a:solidFill>
                          <a:effectLst/>
                          <a:latin typeface="+mn-lt"/>
                          <a:ea typeface="+mn-ea"/>
                          <a:cs typeface="+mn-cs"/>
                        </a:rPr>
                        <a:t>ITT</a:t>
                      </a:r>
                    </a:p>
                  </a:txBody>
                  <a:tcPr marL="47248" marR="47248"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defTabSz="914400" rtl="0" eaLnBrk="1" latinLnBrk="0" hangingPunct="1">
                        <a:lnSpc>
                          <a:spcPct val="100000"/>
                        </a:lnSpc>
                        <a:spcBef>
                          <a:spcPts val="0"/>
                        </a:spcBef>
                        <a:spcAft>
                          <a:spcPts val="0"/>
                        </a:spcAft>
                      </a:pPr>
                      <a:r>
                        <a:rPr lang="en-US" sz="1200" b="1" kern="1200" dirty="0">
                          <a:solidFill>
                            <a:schemeClr val="tx1"/>
                          </a:solidFill>
                          <a:effectLst/>
                          <a:latin typeface="+mn-lt"/>
                          <a:ea typeface="+mn-ea"/>
                          <a:cs typeface="+mn-cs"/>
                        </a:rPr>
                        <a:t>ITT</a:t>
                      </a:r>
                    </a:p>
                  </a:txBody>
                  <a:tcPr marL="47248" marR="47248"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5646890"/>
                  </a:ext>
                </a:extLst>
              </a:tr>
              <a:tr h="300162">
                <a:tc>
                  <a:txBody>
                    <a:bodyPr/>
                    <a:lstStyle/>
                    <a:p>
                      <a:pPr algn="ctr"/>
                      <a:endParaRPr lang="en-US" sz="1400" b="0" kern="1200" baseline="0" dirty="0">
                        <a:solidFill>
                          <a:srgbClr val="262261"/>
                        </a:solidFill>
                        <a:latin typeface="+mn-lt"/>
                        <a:ea typeface="+mn-ea"/>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SG</a:t>
                      </a:r>
                      <a:br>
                        <a:rPr lang="en-US" sz="1400" b="1" dirty="0">
                          <a:solidFill>
                            <a:schemeClr val="bg1"/>
                          </a:solidFill>
                          <a:effectLst/>
                          <a:latin typeface="+mn-lt"/>
                        </a:rPr>
                      </a:br>
                      <a:r>
                        <a:rPr lang="en-US" sz="1400" b="1" dirty="0">
                          <a:solidFill>
                            <a:schemeClr val="bg1"/>
                          </a:solidFill>
                          <a:effectLst/>
                          <a:latin typeface="+mn-lt"/>
                        </a:rPr>
                        <a:t>(n=149)</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TPC</a:t>
                      </a:r>
                      <a:br>
                        <a:rPr lang="en-US" sz="1400" b="1" dirty="0">
                          <a:solidFill>
                            <a:schemeClr val="bg1"/>
                          </a:solidFill>
                          <a:effectLst/>
                          <a:latin typeface="+mn-lt"/>
                        </a:rPr>
                      </a:br>
                      <a:r>
                        <a:rPr lang="en-US" sz="1400" b="1" dirty="0">
                          <a:solidFill>
                            <a:schemeClr val="bg1"/>
                          </a:solidFill>
                          <a:effectLst/>
                          <a:latin typeface="+mn-lt"/>
                        </a:rPr>
                        <a:t>(n=144)</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SG</a:t>
                      </a:r>
                      <a:br>
                        <a:rPr lang="en-US" sz="1400" b="1" dirty="0">
                          <a:solidFill>
                            <a:schemeClr val="bg1"/>
                          </a:solidFill>
                          <a:effectLst/>
                          <a:latin typeface="+mn-lt"/>
                        </a:rPr>
                      </a:br>
                      <a:r>
                        <a:rPr lang="en-US" sz="1400" b="1" dirty="0">
                          <a:solidFill>
                            <a:schemeClr val="bg1"/>
                          </a:solidFill>
                          <a:effectLst/>
                          <a:latin typeface="+mn-lt"/>
                        </a:rPr>
                        <a:t>(n=63)</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lnSpc>
                          <a:spcPct val="100000"/>
                        </a:lnSpc>
                        <a:spcBef>
                          <a:spcPts val="0"/>
                        </a:spcBef>
                        <a:spcAft>
                          <a:spcPts val="0"/>
                        </a:spcAft>
                      </a:pPr>
                      <a:r>
                        <a:rPr lang="en-US" sz="1400" b="1" dirty="0">
                          <a:solidFill>
                            <a:schemeClr val="bg1"/>
                          </a:solidFill>
                          <a:effectLst/>
                          <a:latin typeface="+mn-lt"/>
                        </a:rPr>
                        <a:t>TPC</a:t>
                      </a:r>
                      <a:br>
                        <a:rPr lang="en-US" sz="1400" b="1" dirty="0">
                          <a:solidFill>
                            <a:schemeClr val="bg1"/>
                          </a:solidFill>
                          <a:effectLst/>
                          <a:latin typeface="+mn-lt"/>
                        </a:rPr>
                      </a:br>
                      <a:r>
                        <a:rPr lang="en-US" sz="1400" b="1" dirty="0">
                          <a:solidFill>
                            <a:schemeClr val="bg1"/>
                          </a:solidFill>
                          <a:effectLst/>
                          <a:latin typeface="+mn-lt"/>
                        </a:rPr>
                        <a:t>(n=60)</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rtl="0" fontAlgn="base"/>
                      <a:r>
                        <a:rPr lang="en-US" sz="1400" b="1" i="0" dirty="0">
                          <a:solidFill>
                            <a:schemeClr val="bg1"/>
                          </a:solidFill>
                          <a:effectLst/>
                          <a:latin typeface="Arial" panose="020B0604020202020204" pitchFamily="34" charset="0"/>
                        </a:rPr>
                        <a:t>SG</a:t>
                      </a:r>
                      <a:r>
                        <a:rPr lang="en-US" sz="1400" b="0" i="0" dirty="0">
                          <a:solidFill>
                            <a:schemeClr val="bg1"/>
                          </a:solidFill>
                          <a:effectLst/>
                          <a:latin typeface="Arial" panose="020B0604020202020204" pitchFamily="34" charset="0"/>
                        </a:rPr>
                        <a:t>​</a:t>
                      </a:r>
                      <a:br>
                        <a:rPr lang="en-US" sz="1400" b="0" i="0" dirty="0">
                          <a:solidFill>
                            <a:schemeClr val="bg1"/>
                          </a:solidFill>
                          <a:effectLst/>
                          <a:latin typeface="Arial" panose="020B0604020202020204" pitchFamily="34" charset="0"/>
                        </a:rPr>
                      </a:br>
                      <a:r>
                        <a:rPr lang="en-US" sz="1400" b="1" i="0" dirty="0">
                          <a:solidFill>
                            <a:schemeClr val="bg1"/>
                          </a:solidFill>
                          <a:effectLst/>
                          <a:latin typeface="Arial" panose="020B0604020202020204" pitchFamily="34" charset="0"/>
                        </a:rPr>
                        <a:t>(n=267)</a:t>
                      </a:r>
                      <a:r>
                        <a:rPr lang="en-US" sz="1400" b="0" i="0" dirty="0">
                          <a:solidFill>
                            <a:schemeClr val="bg1"/>
                          </a:solidFill>
                          <a:effectLst/>
                          <a:latin typeface="Arial" panose="020B0604020202020204" pitchFamily="34" charset="0"/>
                        </a:rPr>
                        <a:t>​</a:t>
                      </a:r>
                      <a:endParaRPr lang="en-US" sz="1400" b="0" i="0" dirty="0">
                        <a:solidFill>
                          <a:schemeClr val="bg1"/>
                        </a:solidFill>
                        <a:effectLs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algn="ctr" rtl="0" fontAlgn="base"/>
                      <a:r>
                        <a:rPr lang="en-US" sz="1400" b="1" i="0" dirty="0">
                          <a:solidFill>
                            <a:schemeClr val="bg1"/>
                          </a:solidFill>
                          <a:effectLst/>
                          <a:latin typeface="Arial" panose="020B0604020202020204" pitchFamily="34" charset="0"/>
                        </a:rPr>
                        <a:t>TPC</a:t>
                      </a:r>
                      <a:r>
                        <a:rPr lang="en-US" sz="1400" b="0" i="0" dirty="0">
                          <a:solidFill>
                            <a:schemeClr val="bg1"/>
                          </a:solidFill>
                          <a:effectLst/>
                          <a:latin typeface="Arial" panose="020B0604020202020204" pitchFamily="34" charset="0"/>
                        </a:rPr>
                        <a:t>​</a:t>
                      </a:r>
                      <a:br>
                        <a:rPr lang="en-US" sz="1400" b="0" i="0" dirty="0">
                          <a:solidFill>
                            <a:schemeClr val="bg1"/>
                          </a:solidFill>
                          <a:effectLst/>
                          <a:latin typeface="Arial" panose="020B0604020202020204" pitchFamily="34" charset="0"/>
                        </a:rPr>
                      </a:br>
                      <a:r>
                        <a:rPr lang="en-US" sz="1400" b="1" i="0" dirty="0">
                          <a:solidFill>
                            <a:schemeClr val="bg1"/>
                          </a:solidFill>
                          <a:effectLst/>
                          <a:latin typeface="Arial" panose="020B0604020202020204" pitchFamily="34" charset="0"/>
                        </a:rPr>
                        <a:t>(n=262)</a:t>
                      </a:r>
                      <a:r>
                        <a:rPr lang="en-US" sz="1400" b="0" i="0" dirty="0">
                          <a:solidFill>
                            <a:schemeClr val="bg1"/>
                          </a:solidFill>
                          <a:effectLst/>
                          <a:latin typeface="Arial" panose="020B0604020202020204" pitchFamily="34" charset="0"/>
                        </a:rPr>
                        <a:t>​</a:t>
                      </a:r>
                      <a:endParaRPr lang="en-US" sz="1400" b="0" i="0" dirty="0">
                        <a:solidFill>
                          <a:schemeClr val="bg1"/>
                        </a:solidFill>
                        <a:effectLs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396373">
                <a:tc>
                  <a:txBody>
                    <a:bodyPr/>
                    <a:lstStyle/>
                    <a:p>
                      <a:pPr marL="0" marR="0">
                        <a:lnSpc>
                          <a:spcPct val="100000"/>
                        </a:lnSpc>
                        <a:spcBef>
                          <a:spcPts val="0"/>
                        </a:spcBef>
                        <a:spcAft>
                          <a:spcPts val="0"/>
                        </a:spcAft>
                      </a:pPr>
                      <a:r>
                        <a:rPr lang="en-US" sz="1400" b="1" dirty="0">
                          <a:solidFill>
                            <a:srgbClr val="002060"/>
                          </a:solidFill>
                          <a:effectLst/>
                          <a:latin typeface="+mn-lt"/>
                          <a:ea typeface="Calibri" panose="020F0502020204030204" pitchFamily="34" charset="0"/>
                          <a:cs typeface="Calibri" panose="020F0502020204030204" pitchFamily="34" charset="0"/>
                        </a:rPr>
                        <a:t>ORR, </a:t>
                      </a:r>
                      <a:r>
                        <a:rPr lang="en-US" sz="1400" b="1" dirty="0">
                          <a:solidFill>
                            <a:srgbClr val="002060"/>
                          </a:solidFill>
                          <a:latin typeface="+mn-lt"/>
                        </a:rPr>
                        <a:t>n (%) </a:t>
                      </a:r>
                      <a:endParaRPr lang="en-US" sz="14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dirty="0">
                          <a:solidFill>
                            <a:srgbClr val="002060"/>
                          </a:solidFill>
                          <a:effectLst/>
                          <a:latin typeface="+mn-lt"/>
                        </a:rPr>
                        <a:t>46 (31)</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dirty="0">
                          <a:solidFill>
                            <a:srgbClr val="002060"/>
                          </a:solidFill>
                          <a:effectLst/>
                          <a:latin typeface="+mn-lt"/>
                        </a:rPr>
                        <a:t>5 (3)</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dirty="0">
                          <a:solidFill>
                            <a:srgbClr val="002060"/>
                          </a:solidFill>
                          <a:effectLst/>
                          <a:latin typeface="+mn-lt"/>
                          <a:ea typeface="Calibri" panose="020F0502020204030204" pitchFamily="34" charset="0"/>
                          <a:cs typeface="Times New Roman" panose="02020603050405020304" pitchFamily="18" charset="0"/>
                        </a:rPr>
                        <a:t>20 (32)</a:t>
                      </a: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dirty="0">
                          <a:solidFill>
                            <a:srgbClr val="002060"/>
                          </a:solidFill>
                          <a:effectLst/>
                          <a:latin typeface="+mn-lt"/>
                          <a:ea typeface="Calibri" panose="020F0502020204030204" pitchFamily="34" charset="0"/>
                          <a:cs typeface="Times New Roman" panose="02020603050405020304" pitchFamily="18" charset="0"/>
                        </a:rPr>
                        <a:t>5 (8)</a:t>
                      </a: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r>
                        <a:rPr lang="en-US" sz="1400" b="0" i="0" dirty="0">
                          <a:solidFill>
                            <a:schemeClr val="accent1"/>
                          </a:solidFill>
                          <a:effectLst/>
                          <a:latin typeface="Arial" panose="020B0604020202020204" pitchFamily="34" charset="0"/>
                        </a:rPr>
                        <a:t>83 (31)​</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r>
                        <a:rPr lang="en-US" sz="1400" b="0" i="0" dirty="0">
                          <a:solidFill>
                            <a:schemeClr val="accent1"/>
                          </a:solidFill>
                          <a:effectLst/>
                          <a:latin typeface="Arial" panose="020B0604020202020204" pitchFamily="34" charset="0"/>
                        </a:rPr>
                        <a:t>11 (4)​</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5232298"/>
                  </a:ext>
                </a:extLst>
              </a:tr>
              <a:tr h="359797">
                <a:tc>
                  <a:txBody>
                    <a:bodyPr/>
                    <a:lstStyle/>
                    <a:p>
                      <a:pPr marL="0" marR="0">
                        <a:lnSpc>
                          <a:spcPct val="100000"/>
                        </a:lnSpc>
                        <a:spcBef>
                          <a:spcPts val="0"/>
                        </a:spcBef>
                        <a:spcAft>
                          <a:spcPts val="0"/>
                        </a:spcAft>
                      </a:pPr>
                      <a:r>
                        <a:rPr lang="en-US" sz="1400" b="1" dirty="0">
                          <a:solidFill>
                            <a:srgbClr val="002060"/>
                          </a:solidFill>
                          <a:effectLst/>
                          <a:latin typeface="+mn-lt"/>
                          <a:ea typeface="Calibri" panose="020F0502020204030204" pitchFamily="34" charset="0"/>
                          <a:cs typeface="Times New Roman" panose="02020603050405020304" pitchFamily="18" charset="0"/>
                        </a:rPr>
                        <a:t>Best overall response, n (%)</a:t>
                      </a: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auto"/>
                      <a:r>
                        <a:rPr lang="en-US" sz="1400" b="0" i="0" dirty="0">
                          <a:solidFill>
                            <a:schemeClr val="accent1"/>
                          </a:solidFill>
                          <a:effectLst/>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auto"/>
                      <a:r>
                        <a:rPr lang="en-US" sz="1400" b="0" i="0">
                          <a:solidFill>
                            <a:schemeClr val="accent1"/>
                          </a:solidFill>
                          <a:effectLst/>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3648335942"/>
                  </a:ext>
                </a:extLst>
              </a:tr>
              <a:tr h="359797">
                <a:tc>
                  <a:txBody>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mn-lt"/>
                          <a:cs typeface="Arial" panose="020B0604020202020204" pitchFamily="34" charset="0"/>
                        </a:rPr>
                        <a:t>CR</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rgbClr val="002060"/>
                          </a:solidFill>
                          <a:effectLst/>
                          <a:latin typeface="+mn-lt"/>
                          <a:ea typeface="Calibri" panose="020F0502020204030204" pitchFamily="34" charset="0"/>
                          <a:cs typeface="Times New Roman" panose="02020603050405020304" pitchFamily="18" charset="0"/>
                        </a:rPr>
                        <a:t>3 (2)</a:t>
                      </a: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rgbClr val="002060"/>
                          </a:solidFill>
                          <a:effectLst/>
                          <a:latin typeface="+mn-lt"/>
                        </a:rPr>
                        <a:t>0</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rgbClr val="002060"/>
                          </a:solidFill>
                          <a:effectLst/>
                          <a:latin typeface="+mn-lt"/>
                          <a:ea typeface="Calibri" panose="020F0502020204030204" pitchFamily="34" charset="0"/>
                          <a:cs typeface="Times New Roman" panose="02020603050405020304" pitchFamily="18" charset="0"/>
                        </a:rPr>
                        <a:t>3 (5)</a:t>
                      </a: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rgbClr val="002060"/>
                          </a:solidFill>
                          <a:effectLst/>
                          <a:latin typeface="+mn-lt"/>
                          <a:ea typeface="Calibri" panose="020F0502020204030204" pitchFamily="34" charset="0"/>
                          <a:cs typeface="Times New Roman" panose="02020603050405020304" pitchFamily="18" charset="0"/>
                        </a:rPr>
                        <a:t>1 (2)</a:t>
                      </a: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10​ (4)</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2​ (1)</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1893349798"/>
                  </a:ext>
                </a:extLst>
              </a:tr>
              <a:tr h="359797">
                <a:tc>
                  <a:txBody>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mn-lt"/>
                          <a:cs typeface="Arial" panose="020B0604020202020204" pitchFamily="34" charset="0"/>
                        </a:rPr>
                        <a:t>PR</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43 (29)</a:t>
                      </a:r>
                      <a:endParaRPr lang="en-US" sz="1400" dirty="0">
                        <a:solidFill>
                          <a:schemeClr val="accent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5 (3)</a:t>
                      </a:r>
                      <a:endParaRPr lang="en-US" sz="1400" dirty="0">
                        <a:solidFill>
                          <a:schemeClr val="accent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Calibri" panose="020F0502020204030204" pitchFamily="34" charset="0"/>
                          <a:cs typeface="Times New Roman" panose="02020603050405020304" pitchFamily="18" charset="0"/>
                        </a:rPr>
                        <a:t>17 (27)</a:t>
                      </a: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Calibri" panose="020F0502020204030204" pitchFamily="34" charset="0"/>
                          <a:cs typeface="Times New Roman" panose="02020603050405020304" pitchFamily="18" charset="0"/>
                        </a:rPr>
                        <a:t>4 (7)</a:t>
                      </a: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73​ (27)</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9​ (3)</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3098233240"/>
                  </a:ext>
                </a:extLst>
              </a:tr>
              <a:tr h="359797">
                <a:tc>
                  <a:txBody>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mn-lt"/>
                          <a:cs typeface="Arial" panose="020B0604020202020204" pitchFamily="34" charset="0"/>
                        </a:rPr>
                        <a:t>SD</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 55 (37)</a:t>
                      </a:r>
                      <a:endParaRPr lang="en-US" sz="1400" dirty="0">
                        <a:solidFill>
                          <a:schemeClr val="accent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33 (23)</a:t>
                      </a:r>
                      <a:endParaRPr lang="en-US" sz="1400" dirty="0">
                        <a:solidFill>
                          <a:schemeClr val="accent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Times New Roman" panose="02020603050405020304" pitchFamily="18" charset="0"/>
                          <a:cs typeface="Times New Roman" panose="02020603050405020304" pitchFamily="18" charset="0"/>
                        </a:rPr>
                        <a:t>23 (37)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Times New Roman" panose="02020603050405020304" pitchFamily="18" charset="0"/>
                          <a:cs typeface="Times New Roman" panose="02020603050405020304" pitchFamily="18" charset="0"/>
                        </a:rPr>
                        <a:t>22 (40)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96​ (36)</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71​ (27)</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265768436"/>
                  </a:ext>
                </a:extLst>
              </a:tr>
              <a:tr h="359797">
                <a:tc>
                  <a:txBody>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mn-lt"/>
                          <a:cs typeface="Arial" panose="020B0604020202020204" pitchFamily="34" charset="0"/>
                        </a:rPr>
                        <a:t>PD</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32 (21)</a:t>
                      </a:r>
                      <a:endParaRPr lang="en-US" sz="1400" dirty="0">
                        <a:solidFill>
                          <a:schemeClr val="accent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57 (40)</a:t>
                      </a:r>
                      <a:endParaRPr lang="en-US" sz="1400" dirty="0">
                        <a:solidFill>
                          <a:schemeClr val="accent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Times New Roman" panose="02020603050405020304" pitchFamily="18" charset="0"/>
                          <a:cs typeface="Times New Roman" panose="02020603050405020304" pitchFamily="18" charset="0"/>
                        </a:rPr>
                        <a:t>17 (27)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Times New Roman" panose="02020603050405020304" pitchFamily="18" charset="0"/>
                          <a:cs typeface="Times New Roman" panose="02020603050405020304" pitchFamily="18" charset="0"/>
                        </a:rPr>
                        <a:t>15 (25)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65​ (24)</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100​ (38)</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3916602501"/>
                  </a:ext>
                </a:extLst>
              </a:tr>
              <a:tr h="359797">
                <a:tc>
                  <a:txBody>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mn-lt"/>
                          <a:cs typeface="Arial" panose="020B0604020202020204" pitchFamily="34" charset="0"/>
                        </a:rPr>
                        <a:t>NE</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16 (11)</a:t>
                      </a:r>
                      <a:endParaRPr lang="en-US" sz="1400" dirty="0">
                        <a:solidFill>
                          <a:schemeClr val="accent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rPr>
                        <a:t>49 (34)</a:t>
                      </a:r>
                      <a:endParaRPr lang="en-US" sz="1400" dirty="0">
                        <a:solidFill>
                          <a:schemeClr val="accent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Times New Roman" panose="02020603050405020304" pitchFamily="18" charset="0"/>
                          <a:cs typeface="Times New Roman" panose="02020603050405020304" pitchFamily="18" charset="0"/>
                        </a:rPr>
                        <a:t>3 (5)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400" dirty="0">
                          <a:solidFill>
                            <a:schemeClr val="accent1"/>
                          </a:solidFill>
                          <a:effectLst/>
                          <a:latin typeface="+mn-lt"/>
                          <a:ea typeface="Times New Roman" panose="02020603050405020304" pitchFamily="18" charset="0"/>
                          <a:cs typeface="Times New Roman" panose="02020603050405020304" pitchFamily="18" charset="0"/>
                        </a:rPr>
                        <a:t>18 (30)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23​ (9)</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rtl="0" fontAlgn="base"/>
                      <a:r>
                        <a:rPr lang="en-US" sz="1400" b="0" i="0" dirty="0">
                          <a:solidFill>
                            <a:schemeClr val="accent1"/>
                          </a:solidFill>
                          <a:effectLst/>
                          <a:latin typeface="Arial" panose="020B0604020202020204" pitchFamily="34" charset="0"/>
                        </a:rPr>
                        <a:t>80​ (31)</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3203250161"/>
                  </a:ext>
                </a:extLst>
              </a:tr>
              <a:tr h="359797">
                <a:tc>
                  <a:txBody>
                    <a:bodyPr/>
                    <a:lstStyle/>
                    <a:p>
                      <a:pPr marL="0" marR="0">
                        <a:lnSpc>
                          <a:spcPct val="100000"/>
                        </a:lnSpc>
                        <a:spcBef>
                          <a:spcPts val="0"/>
                        </a:spcBef>
                        <a:spcAft>
                          <a:spcPts val="0"/>
                        </a:spcAft>
                      </a:pPr>
                      <a:r>
                        <a:rPr lang="en-US" sz="1400" b="1" dirty="0">
                          <a:solidFill>
                            <a:srgbClr val="002060"/>
                          </a:solidFill>
                          <a:effectLst/>
                          <a:latin typeface="+mn-lt"/>
                        </a:rPr>
                        <a:t>CBR,</a:t>
                      </a:r>
                      <a:r>
                        <a:rPr lang="en-US" sz="1400" b="1" baseline="0" dirty="0">
                          <a:solidFill>
                            <a:srgbClr val="002060"/>
                          </a:solidFill>
                          <a:effectLst/>
                          <a:latin typeface="+mn-lt"/>
                        </a:rPr>
                        <a:t> </a:t>
                      </a:r>
                      <a:r>
                        <a:rPr lang="en-US" sz="1400" b="1" dirty="0">
                          <a:solidFill>
                            <a:srgbClr val="002060"/>
                          </a:solidFill>
                          <a:latin typeface="+mn-lt"/>
                        </a:rPr>
                        <a:t>n (%) </a:t>
                      </a:r>
                      <a:endParaRPr lang="en-US" sz="14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dirty="0">
                          <a:solidFill>
                            <a:schemeClr val="accent1"/>
                          </a:solidFill>
                          <a:effectLst/>
                          <a:latin typeface="Arial" panose="020B0604020202020204" pitchFamily="34" charset="0"/>
                        </a:rPr>
                        <a:t>101 (68)​</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dirty="0">
                          <a:solidFill>
                            <a:schemeClr val="accent1"/>
                          </a:solidFill>
                          <a:effectLst/>
                          <a:latin typeface="Arial" panose="020B0604020202020204" pitchFamily="34" charset="0"/>
                        </a:rPr>
                        <a:t>38 (26)​</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dirty="0">
                          <a:solidFill>
                            <a:schemeClr val="accent1"/>
                          </a:solidFill>
                          <a:effectLst/>
                          <a:latin typeface="Arial" panose="020B0604020202020204" pitchFamily="34" charset="0"/>
                        </a:rPr>
                        <a:t>43 (68)​</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dirty="0">
                          <a:solidFill>
                            <a:schemeClr val="accent1"/>
                          </a:solidFill>
                          <a:effectLst/>
                          <a:latin typeface="Arial" panose="020B0604020202020204" pitchFamily="34" charset="0"/>
                        </a:rPr>
                        <a:t>27 (45)​</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dirty="0">
                          <a:solidFill>
                            <a:schemeClr val="accent1"/>
                          </a:solidFill>
                          <a:effectLst/>
                          <a:latin typeface="Arial" panose="020B0604020202020204" pitchFamily="34" charset="0"/>
                        </a:rPr>
                        <a:t>179 (67)​</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dirty="0">
                          <a:solidFill>
                            <a:schemeClr val="accent1"/>
                          </a:solidFill>
                          <a:effectLst/>
                          <a:latin typeface="Arial" panose="020B0604020202020204" pitchFamily="34" charset="0"/>
                        </a:rPr>
                        <a:t>82 (31)​</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135453"/>
                  </a:ext>
                </a:extLst>
              </a:tr>
              <a:tr h="422783">
                <a:tc>
                  <a:txBody>
                    <a:bodyPr/>
                    <a:lstStyle/>
                    <a:p>
                      <a:pPr marL="0" marR="0">
                        <a:lnSpc>
                          <a:spcPct val="100000"/>
                        </a:lnSpc>
                        <a:spcBef>
                          <a:spcPts val="0"/>
                        </a:spcBef>
                        <a:spcAft>
                          <a:spcPts val="0"/>
                        </a:spcAft>
                      </a:pPr>
                      <a:r>
                        <a:rPr lang="en-US" sz="1400" b="1" dirty="0">
                          <a:solidFill>
                            <a:srgbClr val="002060"/>
                          </a:solidFill>
                          <a:effectLst/>
                          <a:latin typeface="+mn-lt"/>
                          <a:ea typeface="Calibri" panose="020F0502020204030204" pitchFamily="34" charset="0"/>
                          <a:cs typeface="Calibri" panose="020F0502020204030204" pitchFamily="34" charset="0"/>
                        </a:rPr>
                        <a:t>Median DOR</a:t>
                      </a:r>
                      <a:r>
                        <a:rPr lang="it-IT" sz="1400" b="1" dirty="0">
                          <a:solidFill>
                            <a:srgbClr val="002060"/>
                          </a:solidFill>
                          <a:effectLst/>
                          <a:latin typeface="+mn-lt"/>
                          <a:ea typeface="Calibri" panose="020F0502020204030204" pitchFamily="34" charset="0"/>
                          <a:cs typeface="Calibri" panose="020F0502020204030204" pitchFamily="34" charset="0"/>
                        </a:rPr>
                        <a:t>, mo. (95% CI)</a:t>
                      </a:r>
                      <a:endParaRPr lang="en-US" sz="14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rtl="0" fontAlgn="base"/>
                      <a:r>
                        <a:rPr lang="en-US" sz="1400" b="0" i="0">
                          <a:solidFill>
                            <a:schemeClr val="accent1"/>
                          </a:solidFill>
                          <a:effectLst/>
                          <a:latin typeface="Arial" panose="020B0604020202020204" pitchFamily="34" charset="0"/>
                        </a:rPr>
                        <a:t>6.9 (5.4-9.0)​</a:t>
                      </a:r>
                      <a:endParaRPr lang="en-US" sz="1400" b="0" i="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rtl="0" fontAlgn="base"/>
                      <a:r>
                        <a:rPr lang="en-US" sz="1400" b="0" i="0" dirty="0">
                          <a:solidFill>
                            <a:schemeClr val="accent1"/>
                          </a:solidFill>
                          <a:effectLst/>
                          <a:latin typeface="Arial" panose="020B0604020202020204" pitchFamily="34" charset="0"/>
                        </a:rPr>
                        <a:t>2.9 (2.8-NE)​</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rtl="0" fontAlgn="base"/>
                      <a:r>
                        <a:rPr lang="en-US" sz="1400" b="0" i="0" dirty="0">
                          <a:solidFill>
                            <a:schemeClr val="accent1"/>
                          </a:solidFill>
                          <a:effectLst/>
                          <a:latin typeface="Arial" panose="020B0604020202020204" pitchFamily="34" charset="0"/>
                        </a:rPr>
                        <a:t>5.6 (4.3-NE)​</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rtl="0" fontAlgn="base"/>
                      <a:r>
                        <a:rPr lang="en-US" sz="1400" b="0" i="0" dirty="0">
                          <a:solidFill>
                            <a:schemeClr val="accent1"/>
                          </a:solidFill>
                          <a:effectLst/>
                          <a:latin typeface="Arial" panose="020B0604020202020204" pitchFamily="34" charset="0"/>
                        </a:rPr>
                        <a:t>3.6 (2.9-NE)​</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rtl="0" fontAlgn="base"/>
                      <a:r>
                        <a:rPr lang="en-US" sz="1400" b="0" i="0" dirty="0">
                          <a:solidFill>
                            <a:schemeClr val="accent1"/>
                          </a:solidFill>
                          <a:effectLst/>
                          <a:latin typeface="Arial" panose="020B0604020202020204" pitchFamily="34" charset="0"/>
                        </a:rPr>
                        <a:t>6.3 (5.5-9.0)​</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rtl="0" fontAlgn="base"/>
                      <a:r>
                        <a:rPr lang="en-US" sz="1400" b="0" i="0" dirty="0">
                          <a:solidFill>
                            <a:schemeClr val="accent1"/>
                          </a:solidFill>
                          <a:effectLst/>
                          <a:latin typeface="Arial" panose="020B0604020202020204" pitchFamily="34" charset="0"/>
                        </a:rPr>
                        <a:t>3.6 (2.8-NE)​</a:t>
                      </a:r>
                      <a:endParaRPr lang="en-US" sz="1400" b="0" i="0" dirty="0">
                        <a:solidFill>
                          <a:schemeClr val="accent1"/>
                        </a:solidFill>
                        <a:effectLst/>
                      </a:endParaRP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420556786"/>
                  </a:ext>
                </a:extLst>
              </a:tr>
            </a:tbl>
          </a:graphicData>
        </a:graphic>
      </p:graphicFrame>
    </p:spTree>
    <p:extLst>
      <p:ext uri="{BB962C8B-B14F-4D97-AF65-F5344CB8AC3E}">
        <p14:creationId xmlns:p14="http://schemas.microsoft.com/office/powerpoint/2010/main" val="229465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C181-319A-5946-80F0-89AFBBE4A917}"/>
              </a:ext>
            </a:extLst>
          </p:cNvPr>
          <p:cNvSpPr>
            <a:spLocks noGrp="1"/>
          </p:cNvSpPr>
          <p:nvPr>
            <p:ph type="title"/>
          </p:nvPr>
        </p:nvSpPr>
        <p:spPr>
          <a:xfrm>
            <a:off x="609600" y="365126"/>
            <a:ext cx="10924674" cy="523671"/>
          </a:xfrm>
        </p:spPr>
        <p:txBody>
          <a:bodyPr/>
          <a:lstStyle/>
          <a:p>
            <a:r>
              <a:rPr lang="en-US" dirty="0"/>
              <a:t>Conclusions</a:t>
            </a:r>
          </a:p>
        </p:txBody>
      </p:sp>
      <p:sp>
        <p:nvSpPr>
          <p:cNvPr id="3" name="Content Placeholder 2">
            <a:extLst>
              <a:ext uri="{FF2B5EF4-FFF2-40B4-BE49-F238E27FC236}">
                <a16:creationId xmlns:a16="http://schemas.microsoft.com/office/drawing/2014/main" id="{403D49D1-3AAA-D047-A3F7-EDE767E5FD18}"/>
              </a:ext>
            </a:extLst>
          </p:cNvPr>
          <p:cNvSpPr>
            <a:spLocks noGrp="1"/>
          </p:cNvSpPr>
          <p:nvPr>
            <p:ph idx="1"/>
          </p:nvPr>
        </p:nvSpPr>
        <p:spPr>
          <a:xfrm>
            <a:off x="304800" y="1089818"/>
            <a:ext cx="11582400" cy="4678363"/>
          </a:xfrm>
        </p:spPr>
        <p:txBody>
          <a:bodyPr/>
          <a:lstStyle/>
          <a:p>
            <a:pPr marL="285750" indent="-285750">
              <a:buFont typeface="Arial" panose="020B0604020202020204" pitchFamily="34" charset="0"/>
              <a:buChar char="•"/>
            </a:pPr>
            <a:r>
              <a:rPr lang="en-US" sz="2000" dirty="0">
                <a:solidFill>
                  <a:schemeClr val="accent1"/>
                </a:solidFill>
                <a:latin typeface="+mn-lt"/>
              </a:rPr>
              <a:t>Clinical benefit with SG in HER2 IHC0 and HER2-Low </a:t>
            </a:r>
            <a:r>
              <a:rPr lang="en-US" sz="2000" dirty="0" err="1">
                <a:solidFill>
                  <a:schemeClr val="accent1"/>
                </a:solidFill>
                <a:latin typeface="+mn-lt"/>
              </a:rPr>
              <a:t>mTNBC</a:t>
            </a:r>
            <a:r>
              <a:rPr lang="en-US" sz="2000" dirty="0">
                <a:solidFill>
                  <a:schemeClr val="accent1"/>
                </a:solidFill>
                <a:latin typeface="+mn-lt"/>
              </a:rPr>
              <a:t> was consistent with that of the ASCENT ITT population, regardless of HER2 status</a:t>
            </a:r>
          </a:p>
          <a:p>
            <a:pPr marL="285750" indent="-285750">
              <a:buFont typeface="Arial" panose="020B0604020202020204" pitchFamily="34" charset="0"/>
              <a:buChar char="•"/>
            </a:pPr>
            <a:endParaRPr lang="en-US" sz="2000" dirty="0">
              <a:solidFill>
                <a:schemeClr val="accent1"/>
              </a:solidFill>
              <a:latin typeface="+mn-lt"/>
            </a:endParaRPr>
          </a:p>
          <a:p>
            <a:pPr marL="285750" indent="-285750">
              <a:buFont typeface="Arial" panose="020B0604020202020204" pitchFamily="34" charset="0"/>
              <a:buChar char="•"/>
            </a:pPr>
            <a:r>
              <a:rPr lang="en-US" sz="2000" dirty="0">
                <a:solidFill>
                  <a:schemeClr val="accent1"/>
                </a:solidFill>
                <a:latin typeface="+mn-lt"/>
              </a:rPr>
              <a:t>SG should be considered an effective treatment option for pts with </a:t>
            </a:r>
            <a:r>
              <a:rPr lang="en-US" sz="2000" dirty="0" err="1">
                <a:solidFill>
                  <a:schemeClr val="accent1"/>
                </a:solidFill>
                <a:latin typeface="+mn-lt"/>
              </a:rPr>
              <a:t>mTNBC</a:t>
            </a:r>
            <a:r>
              <a:rPr lang="en-US" sz="2000" dirty="0">
                <a:solidFill>
                  <a:schemeClr val="accent1"/>
                </a:solidFill>
                <a:latin typeface="+mn-lt"/>
              </a:rPr>
              <a:t> eligible for 2L or later therapy, irrespective of HER2 status</a:t>
            </a:r>
          </a:p>
        </p:txBody>
      </p:sp>
      <p:sp>
        <p:nvSpPr>
          <p:cNvPr id="4" name="Slide Number Placeholder 3">
            <a:extLst>
              <a:ext uri="{FF2B5EF4-FFF2-40B4-BE49-F238E27FC236}">
                <a16:creationId xmlns:a16="http://schemas.microsoft.com/office/drawing/2014/main" id="{4B31AAF3-43A1-B34B-9ACE-740F2F07AAC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376577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363E-77F6-0541-83C0-6AB22497E8E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86A75B0-B8C5-D045-AA5F-10B75044438D}"/>
              </a:ext>
            </a:extLst>
          </p:cNvPr>
          <p:cNvSpPr>
            <a:spLocks noGrp="1"/>
          </p:cNvSpPr>
          <p:nvPr>
            <p:ph idx="1"/>
          </p:nvPr>
        </p:nvSpPr>
        <p:spPr>
          <a:xfrm>
            <a:off x="304800" y="1447800"/>
            <a:ext cx="11229474" cy="4898136"/>
          </a:xfrm>
        </p:spPr>
        <p:txBody>
          <a:bodyPr/>
          <a:lstStyle/>
          <a:p>
            <a:pPr marL="342900" marR="0" lvl="0" indent="-342900">
              <a:spcBef>
                <a:spcPts val="200"/>
              </a:spcBef>
              <a:spcAft>
                <a:spcPts val="0"/>
              </a:spcAft>
              <a:buFont typeface="+mj-lt"/>
              <a:buAutoNum type="arabicPeriod"/>
              <a:tabLst>
                <a:tab pos="457200" algn="l"/>
              </a:tabLst>
            </a:pPr>
            <a:r>
              <a:rPr lang="en-US" sz="1200" dirty="0">
                <a:solidFill>
                  <a:schemeClr val="accent1"/>
                </a:solidFill>
                <a:latin typeface="+mn-lt"/>
                <a:ea typeface="Calibri" panose="020F0502020204030204" pitchFamily="34" charset="0"/>
                <a:cs typeface="Times New Roman" panose="02020603050405020304" pitchFamily="18" charset="0"/>
              </a:rPr>
              <a:t>Wolff AC, </a:t>
            </a:r>
            <a:r>
              <a:rPr lang="en-US" sz="1200" dirty="0">
                <a:solidFill>
                  <a:schemeClr val="accent1"/>
                </a:solidFill>
                <a:effectLst/>
                <a:latin typeface="+mn-lt"/>
                <a:ea typeface="Calibri" panose="020F0502020204030204" pitchFamily="34" charset="0"/>
                <a:cs typeface="Times New Roman" panose="02020603050405020304" pitchFamily="18" charset="0"/>
              </a:rPr>
              <a:t>et al</a:t>
            </a:r>
            <a:r>
              <a:rPr lang="en-US" sz="1200" dirty="0">
                <a:solidFill>
                  <a:schemeClr val="accent1"/>
                </a:solidFill>
                <a:latin typeface="+mn-lt"/>
                <a:ea typeface="Calibri" panose="020F0502020204030204" pitchFamily="34" charset="0"/>
                <a:cs typeface="Times New Roman" panose="02020603050405020304" pitchFamily="18" charset="0"/>
              </a:rPr>
              <a:t>. </a:t>
            </a:r>
            <a:r>
              <a:rPr lang="en-US" sz="1200" i="1" dirty="0">
                <a:solidFill>
                  <a:schemeClr val="accent1"/>
                </a:solidFill>
                <a:latin typeface="+mn-lt"/>
                <a:ea typeface="Calibri" panose="020F0502020204030204" pitchFamily="34" charset="0"/>
                <a:cs typeface="Times New Roman" panose="02020603050405020304" pitchFamily="18" charset="0"/>
              </a:rPr>
              <a:t>Arch </a:t>
            </a:r>
            <a:r>
              <a:rPr lang="en-US" sz="1200" i="1" dirty="0" err="1">
                <a:solidFill>
                  <a:schemeClr val="accent1"/>
                </a:solidFill>
                <a:latin typeface="+mn-lt"/>
                <a:ea typeface="Calibri" panose="020F0502020204030204" pitchFamily="34" charset="0"/>
                <a:cs typeface="Times New Roman" panose="02020603050405020304" pitchFamily="18" charset="0"/>
              </a:rPr>
              <a:t>Pathol</a:t>
            </a:r>
            <a:r>
              <a:rPr lang="en-US" sz="1200" i="1" dirty="0">
                <a:solidFill>
                  <a:schemeClr val="accent1"/>
                </a:solidFill>
                <a:latin typeface="+mn-lt"/>
                <a:ea typeface="Calibri" panose="020F0502020204030204" pitchFamily="34" charset="0"/>
                <a:cs typeface="Times New Roman" panose="02020603050405020304" pitchFamily="18" charset="0"/>
              </a:rPr>
              <a:t> Lab Med</a:t>
            </a:r>
            <a:r>
              <a:rPr lang="en-US" sz="1200" dirty="0">
                <a:solidFill>
                  <a:schemeClr val="accent1"/>
                </a:solidFill>
                <a:latin typeface="+mn-lt"/>
                <a:ea typeface="Calibri" panose="020F0502020204030204" pitchFamily="34" charset="0"/>
                <a:cs typeface="Times New Roman" panose="02020603050405020304" pitchFamily="18" charset="0"/>
              </a:rPr>
              <a:t>. 2018;142(11):1364-1382.</a:t>
            </a:r>
            <a:endParaRPr lang="en-US" sz="1200" i="1" dirty="0">
              <a:solidFill>
                <a:schemeClr val="accent1"/>
              </a:solidFill>
              <a:latin typeface="+mn-lt"/>
              <a:ea typeface="Calibri" panose="020F0502020204030204" pitchFamily="34" charset="0"/>
              <a:cs typeface="Times New Roman" panose="02020603050405020304" pitchFamily="18" charset="0"/>
            </a:endParaRPr>
          </a:p>
          <a:p>
            <a:pPr marL="342900" marR="0" lvl="0" indent="-342900">
              <a:spcBef>
                <a:spcPts val="200"/>
              </a:spcBef>
              <a:spcAft>
                <a:spcPts val="0"/>
              </a:spcAft>
              <a:buFont typeface="+mj-lt"/>
              <a:buAutoNum type="arabicPeriod"/>
              <a:tabLst>
                <a:tab pos="457200" algn="l"/>
              </a:tabLst>
            </a:pPr>
            <a:r>
              <a:rPr lang="en-US" sz="1200" dirty="0" err="1">
                <a:solidFill>
                  <a:schemeClr val="accent1"/>
                </a:solidFill>
                <a:latin typeface="+mn-lt"/>
                <a:ea typeface="Calibri" panose="020F0502020204030204" pitchFamily="34" charset="0"/>
                <a:cs typeface="Times New Roman" panose="02020603050405020304" pitchFamily="18" charset="0"/>
              </a:rPr>
              <a:t>Hurvitz</a:t>
            </a:r>
            <a:r>
              <a:rPr lang="en-US" sz="1200" dirty="0">
                <a:solidFill>
                  <a:schemeClr val="accent1"/>
                </a:solidFill>
                <a:latin typeface="+mn-lt"/>
                <a:ea typeface="Calibri" panose="020F0502020204030204" pitchFamily="34" charset="0"/>
                <a:cs typeface="Times New Roman" panose="02020603050405020304" pitchFamily="18" charset="0"/>
              </a:rPr>
              <a:t> S, et. </a:t>
            </a:r>
            <a:r>
              <a:rPr lang="en-US" sz="1200" i="1" dirty="0" err="1">
                <a:solidFill>
                  <a:schemeClr val="accent1"/>
                </a:solidFill>
                <a:latin typeface="+mn-lt"/>
                <a:ea typeface="Calibri" panose="020F0502020204030204" pitchFamily="34" charset="0"/>
                <a:cs typeface="Times New Roman" panose="02020603050405020304" pitchFamily="18" charset="0"/>
              </a:rPr>
              <a:t>Curr</a:t>
            </a:r>
            <a:r>
              <a:rPr lang="en-US" sz="1200" i="1" dirty="0">
                <a:solidFill>
                  <a:schemeClr val="accent1"/>
                </a:solidFill>
                <a:latin typeface="+mn-lt"/>
                <a:ea typeface="Calibri" panose="020F0502020204030204" pitchFamily="34" charset="0"/>
                <a:cs typeface="Times New Roman" panose="02020603050405020304" pitchFamily="18" charset="0"/>
              </a:rPr>
              <a:t> </a:t>
            </a:r>
            <a:r>
              <a:rPr lang="en-US" sz="1200" i="1" dirty="0" err="1">
                <a:solidFill>
                  <a:schemeClr val="accent1"/>
                </a:solidFill>
                <a:latin typeface="+mn-lt"/>
                <a:ea typeface="Calibri" panose="020F0502020204030204" pitchFamily="34" charset="0"/>
                <a:cs typeface="Times New Roman" panose="02020603050405020304" pitchFamily="18" charset="0"/>
              </a:rPr>
              <a:t>Opin</a:t>
            </a:r>
            <a:r>
              <a:rPr lang="en-US" sz="1200" i="1" dirty="0">
                <a:solidFill>
                  <a:schemeClr val="accent1"/>
                </a:solidFill>
                <a:latin typeface="+mn-lt"/>
                <a:ea typeface="Calibri" panose="020F0502020204030204" pitchFamily="34" charset="0"/>
                <a:cs typeface="Times New Roman" panose="02020603050405020304" pitchFamily="18" charset="0"/>
              </a:rPr>
              <a:t> </a:t>
            </a:r>
            <a:r>
              <a:rPr lang="en-US" sz="1200" i="1" dirty="0" err="1">
                <a:solidFill>
                  <a:schemeClr val="accent1"/>
                </a:solidFill>
                <a:latin typeface="+mn-lt"/>
                <a:ea typeface="Calibri" panose="020F0502020204030204" pitchFamily="34" charset="0"/>
                <a:cs typeface="Times New Roman" panose="02020603050405020304" pitchFamily="18" charset="0"/>
              </a:rPr>
              <a:t>Obstet</a:t>
            </a:r>
            <a:r>
              <a:rPr lang="en-US" sz="1200" i="1" dirty="0">
                <a:solidFill>
                  <a:schemeClr val="accent1"/>
                </a:solidFill>
                <a:latin typeface="+mn-lt"/>
                <a:ea typeface="Calibri" panose="020F0502020204030204" pitchFamily="34" charset="0"/>
                <a:cs typeface="Times New Roman" panose="02020603050405020304" pitchFamily="18" charset="0"/>
              </a:rPr>
              <a:t> Gynecol. </a:t>
            </a:r>
            <a:r>
              <a:rPr lang="en-US" sz="1200" dirty="0">
                <a:solidFill>
                  <a:schemeClr val="accent1"/>
                </a:solidFill>
                <a:latin typeface="+mn-lt"/>
                <a:ea typeface="Calibri" panose="020F0502020204030204" pitchFamily="34" charset="0"/>
                <a:cs typeface="Times New Roman" panose="02020603050405020304" pitchFamily="18" charset="0"/>
              </a:rPr>
              <a:t>2016;28:59-69.</a:t>
            </a:r>
            <a:endParaRPr lang="en-US" sz="1200" strike="sngStrike" dirty="0">
              <a:solidFill>
                <a:schemeClr val="accent1"/>
              </a:solidFill>
              <a:latin typeface="+mn-lt"/>
              <a:ea typeface="Calibri" panose="020F0502020204030204" pitchFamily="34" charset="0"/>
              <a:cs typeface="Times New Roman" panose="02020603050405020304" pitchFamily="18" charset="0"/>
            </a:endParaRPr>
          </a:p>
          <a:p>
            <a:pPr marL="342900" marR="0" lvl="0" indent="-342900">
              <a:spcBef>
                <a:spcPts val="200"/>
              </a:spcBef>
              <a:spcAft>
                <a:spcPts val="0"/>
              </a:spcAft>
              <a:buFont typeface="+mj-lt"/>
              <a:buAutoNum type="arabicPeriod"/>
              <a:tabLst>
                <a:tab pos="457200" algn="l"/>
              </a:tabLst>
            </a:pPr>
            <a:r>
              <a:rPr lang="it-IT" sz="1200" dirty="0">
                <a:solidFill>
                  <a:schemeClr val="accent1"/>
                </a:solidFill>
                <a:effectLst/>
                <a:latin typeface="+mn-lt"/>
                <a:ea typeface="Calibri" panose="020F0502020204030204" pitchFamily="34" charset="0"/>
                <a:cs typeface="Times New Roman" panose="02020603050405020304" pitchFamily="18" charset="0"/>
              </a:rPr>
              <a:t>Schettini F, et al. </a:t>
            </a:r>
            <a:r>
              <a:rPr lang="it-IT" sz="1200" i="1" dirty="0">
                <a:solidFill>
                  <a:schemeClr val="accent1"/>
                </a:solidFill>
                <a:effectLst/>
                <a:latin typeface="+mn-lt"/>
                <a:ea typeface="Calibri" panose="020F0502020204030204" pitchFamily="34" charset="0"/>
                <a:cs typeface="Times New Roman" panose="02020603050405020304" pitchFamily="18" charset="0"/>
              </a:rPr>
              <a:t>NPJ Breast Cancer. </a:t>
            </a:r>
            <a:r>
              <a:rPr lang="it-IT" sz="1200" dirty="0">
                <a:solidFill>
                  <a:schemeClr val="accent1"/>
                </a:solidFill>
                <a:effectLst/>
                <a:latin typeface="+mn-lt"/>
                <a:ea typeface="Calibri" panose="020F0502020204030204" pitchFamily="34" charset="0"/>
                <a:cs typeface="Times New Roman" panose="02020603050405020304" pitchFamily="18" charset="0"/>
              </a:rPr>
              <a:t>2021;7:1.</a:t>
            </a:r>
          </a:p>
          <a:p>
            <a:pPr marL="342900" marR="0" lvl="0" indent="-342900">
              <a:spcBef>
                <a:spcPts val="200"/>
              </a:spcBef>
              <a:spcAft>
                <a:spcPts val="0"/>
              </a:spcAft>
              <a:buFont typeface="+mj-lt"/>
              <a:buAutoNum type="arabicPeriod"/>
              <a:tabLst>
                <a:tab pos="457200" algn="l"/>
              </a:tabLst>
            </a:pPr>
            <a:r>
              <a:rPr kumimoji="0" lang="fr-FR" sz="1200" b="0" i="0" u="none" strike="noStrike" kern="1200" cap="none" spc="0" normalizeH="0" baseline="0" noProof="0" dirty="0" err="1">
                <a:ln>
                  <a:noFill/>
                </a:ln>
                <a:solidFill>
                  <a:schemeClr val="accent1"/>
                </a:solidFill>
                <a:effectLst/>
                <a:uLnTx/>
                <a:uFillTx/>
                <a:latin typeface="+mn-lt"/>
                <a:ea typeface="Helvetica" charset="0"/>
                <a:cs typeface="Arial" panose="020B0604020202020204" pitchFamily="34" charset="0"/>
              </a:rPr>
              <a:t>Vidula</a:t>
            </a:r>
            <a:r>
              <a:rPr kumimoji="0" lang="fr-FR" sz="1200" b="0" i="0"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 N et al. </a:t>
            </a:r>
            <a:r>
              <a:rPr kumimoji="0" lang="fr-FR" sz="1200" b="0" i="1"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J Clin </a:t>
            </a:r>
            <a:r>
              <a:rPr kumimoji="0" lang="fr-FR" sz="1200" b="0" i="1" u="none" strike="noStrike" kern="1200" cap="none" spc="0" normalizeH="0" baseline="0" noProof="0" dirty="0" err="1">
                <a:ln>
                  <a:noFill/>
                </a:ln>
                <a:solidFill>
                  <a:schemeClr val="accent1"/>
                </a:solidFill>
                <a:effectLst/>
                <a:uLnTx/>
                <a:uFillTx/>
                <a:latin typeface="+mn-lt"/>
                <a:ea typeface="Helvetica" charset="0"/>
                <a:cs typeface="Arial" panose="020B0604020202020204" pitchFamily="34" charset="0"/>
              </a:rPr>
              <a:t>Oncol</a:t>
            </a:r>
            <a:r>
              <a:rPr kumimoji="0" lang="fr-FR" sz="1200" b="0" i="1"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 </a:t>
            </a:r>
            <a:r>
              <a:rPr kumimoji="0" lang="fr-FR" sz="1200" b="0" i="0"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2017;35:15(</a:t>
            </a:r>
            <a:r>
              <a:rPr kumimoji="0" lang="fr-FR" sz="1200" b="0" i="0" u="none" strike="noStrike" kern="1200" cap="none" spc="0" normalizeH="0" baseline="0" noProof="0" dirty="0" err="1">
                <a:ln>
                  <a:noFill/>
                </a:ln>
                <a:solidFill>
                  <a:schemeClr val="accent1"/>
                </a:solidFill>
                <a:effectLst/>
                <a:uLnTx/>
                <a:uFillTx/>
                <a:latin typeface="+mn-lt"/>
                <a:ea typeface="Helvetica" charset="0"/>
                <a:cs typeface="Arial" panose="020B0604020202020204" pitchFamily="34" charset="0"/>
              </a:rPr>
              <a:t>suppl</a:t>
            </a:r>
            <a:r>
              <a:rPr kumimoji="0" lang="fr-FR" sz="1200" b="0" i="0"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):Abstract 1075. </a:t>
            </a:r>
          </a:p>
          <a:p>
            <a:pPr marL="342900" marR="0" lvl="0" indent="-342900">
              <a:spcBef>
                <a:spcPts val="200"/>
              </a:spcBef>
              <a:spcAft>
                <a:spcPts val="0"/>
              </a:spcAft>
              <a:buFont typeface="+mj-lt"/>
              <a:buAutoNum type="arabicPeriod"/>
              <a:tabLst>
                <a:tab pos="457200" algn="l"/>
              </a:tabLst>
            </a:pPr>
            <a:r>
              <a:rPr kumimoji="0" lang="fr-FR" sz="1200" b="0" i="0" u="none" strike="noStrike" kern="1200" cap="none" spc="0" normalizeH="0" baseline="0" noProof="0" dirty="0" err="1">
                <a:ln>
                  <a:noFill/>
                </a:ln>
                <a:solidFill>
                  <a:schemeClr val="accent1"/>
                </a:solidFill>
                <a:effectLst/>
                <a:uLnTx/>
                <a:uFillTx/>
                <a:latin typeface="+mn-lt"/>
                <a:ea typeface="Helvetica" charset="0"/>
                <a:cs typeface="Arial" panose="020B0604020202020204" pitchFamily="34" charset="0"/>
              </a:rPr>
              <a:t>Ambrogi</a:t>
            </a:r>
            <a:r>
              <a:rPr kumimoji="0" lang="fr-FR" sz="1200" b="0" i="0"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 et al. </a:t>
            </a:r>
            <a:r>
              <a:rPr kumimoji="0" lang="fr-FR" sz="1200" b="0" i="1" u="none" strike="noStrike" kern="1200" cap="none" spc="0" normalizeH="0" baseline="0" noProof="0" dirty="0" err="1">
                <a:ln>
                  <a:noFill/>
                </a:ln>
                <a:solidFill>
                  <a:schemeClr val="accent1"/>
                </a:solidFill>
                <a:effectLst/>
                <a:uLnTx/>
                <a:uFillTx/>
                <a:latin typeface="+mn-lt"/>
                <a:ea typeface="Helvetica" charset="0"/>
                <a:cs typeface="Arial" panose="020B0604020202020204" pitchFamily="34" charset="0"/>
              </a:rPr>
              <a:t>PLoS</a:t>
            </a:r>
            <a:r>
              <a:rPr kumimoji="0" lang="fr-FR" sz="1200" b="0" i="1"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 One. </a:t>
            </a:r>
            <a:r>
              <a:rPr kumimoji="0" lang="fr-FR" sz="1200" b="0" i="0" u="none" strike="noStrike" kern="1200" cap="none" spc="0" normalizeH="0" baseline="0" noProof="0" dirty="0">
                <a:ln>
                  <a:noFill/>
                </a:ln>
                <a:solidFill>
                  <a:schemeClr val="accent1"/>
                </a:solidFill>
                <a:effectLst/>
                <a:uLnTx/>
                <a:uFillTx/>
                <a:latin typeface="+mn-lt"/>
                <a:ea typeface="Helvetica" charset="0"/>
                <a:cs typeface="Arial" panose="020B0604020202020204" pitchFamily="34" charset="0"/>
              </a:rPr>
              <a:t>2014;9:e96993.</a:t>
            </a:r>
            <a:endParaRPr lang="en-US" sz="1200" dirty="0">
              <a:solidFill>
                <a:schemeClr val="accent1"/>
              </a:solidFill>
              <a:effectLst/>
              <a:latin typeface="+mn-lt"/>
              <a:ea typeface="Calibri" panose="020F0502020204030204" pitchFamily="34" charset="0"/>
              <a:cs typeface="Times New Roman" panose="02020603050405020304" pitchFamily="18" charset="0"/>
            </a:endParaRPr>
          </a:p>
          <a:p>
            <a:pPr marL="342900" marR="0" lvl="0" indent="-342900">
              <a:spcBef>
                <a:spcPts val="200"/>
              </a:spcBef>
              <a:spcAft>
                <a:spcPts val="0"/>
              </a:spcAft>
              <a:buFont typeface="+mj-lt"/>
              <a:buAutoNum type="arabicPeriod"/>
              <a:tabLst>
                <a:tab pos="457200" algn="l"/>
              </a:tabLst>
            </a:pPr>
            <a:r>
              <a:rPr lang="en-US" sz="1200" dirty="0">
                <a:solidFill>
                  <a:schemeClr val="accent1"/>
                </a:solidFill>
                <a:effectLst/>
                <a:latin typeface="+mn-lt"/>
                <a:ea typeface="Calibri" panose="020F0502020204030204" pitchFamily="34" charset="0"/>
                <a:cs typeface="Times New Roman" panose="02020603050405020304" pitchFamily="18" charset="0"/>
              </a:rPr>
              <a:t>Goldenberg DM, et al. </a:t>
            </a:r>
            <a:r>
              <a:rPr lang="en-US" sz="1200" i="1" dirty="0">
                <a:solidFill>
                  <a:schemeClr val="accent1"/>
                </a:solidFill>
                <a:effectLst/>
                <a:latin typeface="+mn-lt"/>
                <a:ea typeface="Calibri" panose="020F0502020204030204" pitchFamily="34" charset="0"/>
                <a:cs typeface="Times New Roman" panose="02020603050405020304" pitchFamily="18" charset="0"/>
              </a:rPr>
              <a:t>Expert </a:t>
            </a:r>
            <a:r>
              <a:rPr lang="en-US" sz="1200" i="1" dirty="0" err="1">
                <a:solidFill>
                  <a:schemeClr val="accent1"/>
                </a:solidFill>
                <a:effectLst/>
                <a:latin typeface="+mn-lt"/>
                <a:ea typeface="Calibri" panose="020F0502020204030204" pitchFamily="34" charset="0"/>
                <a:cs typeface="Times New Roman" panose="02020603050405020304" pitchFamily="18" charset="0"/>
              </a:rPr>
              <a:t>Opin</a:t>
            </a:r>
            <a:r>
              <a:rPr lang="en-US" sz="1200" i="1" dirty="0">
                <a:solidFill>
                  <a:schemeClr val="accent1"/>
                </a:solidFill>
                <a:effectLst/>
                <a:latin typeface="+mn-lt"/>
                <a:ea typeface="Calibri" panose="020F0502020204030204" pitchFamily="34" charset="0"/>
                <a:cs typeface="Times New Roman" panose="02020603050405020304" pitchFamily="18" charset="0"/>
              </a:rPr>
              <a:t> Biol </a:t>
            </a:r>
            <a:r>
              <a:rPr lang="en-US" sz="1200" i="1" dirty="0" err="1">
                <a:solidFill>
                  <a:schemeClr val="accent1"/>
                </a:solidFill>
                <a:effectLst/>
                <a:latin typeface="+mn-lt"/>
                <a:ea typeface="Calibri" panose="020F0502020204030204" pitchFamily="34" charset="0"/>
                <a:cs typeface="Times New Roman" panose="02020603050405020304" pitchFamily="18" charset="0"/>
              </a:rPr>
              <a:t>Ther</a:t>
            </a:r>
            <a:r>
              <a:rPr lang="en-US" sz="1200" i="1" dirty="0">
                <a:solidFill>
                  <a:schemeClr val="accent1"/>
                </a:solidFill>
                <a:effectLst/>
                <a:latin typeface="+mn-lt"/>
                <a:ea typeface="Calibri" panose="020F0502020204030204" pitchFamily="34" charset="0"/>
                <a:cs typeface="Times New Roman" panose="02020603050405020304" pitchFamily="18" charset="0"/>
              </a:rPr>
              <a:t>. </a:t>
            </a:r>
            <a:r>
              <a:rPr lang="en-US" sz="1200" dirty="0">
                <a:solidFill>
                  <a:schemeClr val="accent1"/>
                </a:solidFill>
                <a:effectLst/>
                <a:latin typeface="+mn-lt"/>
                <a:ea typeface="Calibri" panose="020F0502020204030204" pitchFamily="34" charset="0"/>
                <a:cs typeface="Times New Roman" panose="02020603050405020304" pitchFamily="18" charset="0"/>
              </a:rPr>
              <a:t>2020;20:871-885. </a:t>
            </a:r>
          </a:p>
          <a:p>
            <a:pPr marL="342900" marR="0" lvl="0" indent="-342900">
              <a:spcBef>
                <a:spcPts val="200"/>
              </a:spcBef>
              <a:spcAft>
                <a:spcPts val="0"/>
              </a:spcAft>
              <a:buFont typeface="+mj-lt"/>
              <a:buAutoNum type="arabicPeriod"/>
              <a:tabLst>
                <a:tab pos="457200" algn="l"/>
              </a:tabLst>
            </a:pPr>
            <a:r>
              <a:rPr lang="en-US" sz="1200" dirty="0">
                <a:solidFill>
                  <a:schemeClr val="accent1"/>
                </a:solidFill>
                <a:effectLst/>
                <a:latin typeface="+mn-lt"/>
                <a:ea typeface="Calibri" panose="020F0502020204030204" pitchFamily="34" charset="0"/>
                <a:cs typeface="Times New Roman" panose="02020603050405020304" pitchFamily="18" charset="0"/>
              </a:rPr>
              <a:t>Nagayama A, et al. </a:t>
            </a:r>
            <a:r>
              <a:rPr lang="en-US" sz="1200" i="1" dirty="0" err="1">
                <a:solidFill>
                  <a:schemeClr val="accent1"/>
                </a:solidFill>
                <a:effectLst/>
                <a:latin typeface="+mn-lt"/>
                <a:ea typeface="Calibri" panose="020F0502020204030204" pitchFamily="34" charset="0"/>
                <a:cs typeface="Times New Roman" panose="02020603050405020304" pitchFamily="18" charset="0"/>
              </a:rPr>
              <a:t>Ther</a:t>
            </a:r>
            <a:r>
              <a:rPr lang="en-US" sz="1200" i="1" dirty="0">
                <a:solidFill>
                  <a:schemeClr val="accent1"/>
                </a:solidFill>
                <a:effectLst/>
                <a:latin typeface="+mn-lt"/>
                <a:ea typeface="Calibri" panose="020F0502020204030204" pitchFamily="34" charset="0"/>
                <a:cs typeface="Times New Roman" panose="02020603050405020304" pitchFamily="18" charset="0"/>
              </a:rPr>
              <a:t> Adv Med Oncol. </a:t>
            </a:r>
            <a:r>
              <a:rPr lang="en-US" sz="1200" dirty="0">
                <a:solidFill>
                  <a:schemeClr val="accent1"/>
                </a:solidFill>
                <a:effectLst/>
                <a:latin typeface="+mn-lt"/>
                <a:ea typeface="Calibri" panose="020F0502020204030204" pitchFamily="34" charset="0"/>
                <a:cs typeface="Times New Roman" panose="02020603050405020304" pitchFamily="18" charset="0"/>
              </a:rPr>
              <a:t>2020;12:1758835920915980.</a:t>
            </a:r>
          </a:p>
          <a:p>
            <a:pPr marL="342900" marR="0" lvl="0" indent="-342900">
              <a:spcBef>
                <a:spcPts val="200"/>
              </a:spcBef>
              <a:spcAft>
                <a:spcPts val="0"/>
              </a:spcAft>
              <a:buFont typeface="+mj-lt"/>
              <a:buAutoNum type="arabicPeriod"/>
              <a:tabLst>
                <a:tab pos="457200" algn="l"/>
              </a:tabLst>
            </a:pPr>
            <a:r>
              <a:rPr lang="en-US" sz="1200" dirty="0">
                <a:solidFill>
                  <a:schemeClr val="accent1"/>
                </a:solidFill>
                <a:latin typeface="+mn-lt"/>
                <a:ea typeface="Calibri" panose="020F0502020204030204" pitchFamily="34" charset="0"/>
                <a:cs typeface="Times New Roman" panose="02020603050405020304" pitchFamily="18" charset="0"/>
              </a:rPr>
              <a:t>Goldenberg DM, et al. </a:t>
            </a:r>
            <a:r>
              <a:rPr lang="en-US" sz="1200" i="1" dirty="0" err="1">
                <a:solidFill>
                  <a:schemeClr val="accent1"/>
                </a:solidFill>
                <a:latin typeface="+mn-lt"/>
                <a:ea typeface="Calibri" panose="020F0502020204030204" pitchFamily="34" charset="0"/>
                <a:cs typeface="Times New Roman" panose="02020603050405020304" pitchFamily="18" charset="0"/>
              </a:rPr>
              <a:t>Oncotarget</a:t>
            </a:r>
            <a:r>
              <a:rPr lang="en-US" sz="1200" i="1" dirty="0">
                <a:solidFill>
                  <a:schemeClr val="accent1"/>
                </a:solidFill>
                <a:latin typeface="+mn-lt"/>
                <a:ea typeface="Calibri" panose="020F0502020204030204" pitchFamily="34" charset="0"/>
                <a:cs typeface="Times New Roman" panose="02020603050405020304" pitchFamily="18" charset="0"/>
              </a:rPr>
              <a:t>. </a:t>
            </a:r>
            <a:r>
              <a:rPr lang="en-US" sz="1200" dirty="0">
                <a:solidFill>
                  <a:schemeClr val="accent1"/>
                </a:solidFill>
                <a:latin typeface="+mn-lt"/>
                <a:ea typeface="Calibri" panose="020F0502020204030204" pitchFamily="34" charset="0"/>
                <a:cs typeface="Times New Roman" panose="02020603050405020304" pitchFamily="18" charset="0"/>
              </a:rPr>
              <a:t>2015;6:22496-22512. </a:t>
            </a:r>
          </a:p>
          <a:p>
            <a:pPr marL="342900" marR="0" lvl="0" indent="-342900">
              <a:spcBef>
                <a:spcPts val="200"/>
              </a:spcBef>
              <a:spcAft>
                <a:spcPts val="0"/>
              </a:spcAft>
              <a:buFont typeface="+mj-lt"/>
              <a:buAutoNum type="arabicPeriod"/>
              <a:tabLst>
                <a:tab pos="457200" algn="l"/>
              </a:tabLst>
            </a:pPr>
            <a:r>
              <a:rPr lang="en-US" sz="1200" dirty="0">
                <a:solidFill>
                  <a:schemeClr val="accent1"/>
                </a:solidFill>
                <a:latin typeface="+mn-lt"/>
                <a:ea typeface="Calibri" panose="020F0502020204030204" pitchFamily="34" charset="0"/>
                <a:cs typeface="Times New Roman" panose="02020603050405020304" pitchFamily="18" charset="0"/>
              </a:rPr>
              <a:t>Cardillo </a:t>
            </a:r>
            <a:r>
              <a:rPr lang="en-US" sz="1200" dirty="0">
                <a:solidFill>
                  <a:schemeClr val="accent1"/>
                </a:solidFill>
                <a:effectLst/>
                <a:latin typeface="+mn-lt"/>
                <a:ea typeface="Calibri" panose="020F0502020204030204" pitchFamily="34" charset="0"/>
                <a:cs typeface="Times New Roman" panose="02020603050405020304" pitchFamily="18" charset="0"/>
              </a:rPr>
              <a:t>TM, et al. </a:t>
            </a:r>
            <a:r>
              <a:rPr lang="en-US" sz="1200" i="1" dirty="0">
                <a:solidFill>
                  <a:schemeClr val="accent1"/>
                </a:solidFill>
                <a:effectLst/>
                <a:latin typeface="+mn-lt"/>
                <a:ea typeface="Calibri" panose="020F0502020204030204" pitchFamily="34" charset="0"/>
                <a:cs typeface="Times New Roman" panose="02020603050405020304" pitchFamily="18" charset="0"/>
              </a:rPr>
              <a:t>Bioconjugate Chem. </a:t>
            </a:r>
            <a:r>
              <a:rPr lang="en-US" sz="1200" dirty="0">
                <a:solidFill>
                  <a:schemeClr val="accent1"/>
                </a:solidFill>
                <a:effectLst/>
                <a:latin typeface="+mn-lt"/>
                <a:ea typeface="Calibri" panose="020F0502020204030204" pitchFamily="34" charset="0"/>
                <a:cs typeface="Times New Roman" panose="02020603050405020304" pitchFamily="18" charset="0"/>
              </a:rPr>
              <a:t>2015;26:919-931. </a:t>
            </a:r>
          </a:p>
          <a:p>
            <a:pPr marL="342900" marR="0" lvl="0" indent="-342900">
              <a:spcBef>
                <a:spcPts val="200"/>
              </a:spcBef>
              <a:spcAft>
                <a:spcPts val="0"/>
              </a:spcAft>
              <a:buFont typeface="+mj-lt"/>
              <a:buAutoNum type="arabicPeriod"/>
              <a:tabLst>
                <a:tab pos="457200" algn="l"/>
              </a:tabLst>
            </a:pPr>
            <a:r>
              <a:rPr lang="en-US" sz="1200" dirty="0">
                <a:solidFill>
                  <a:schemeClr val="accent1"/>
                </a:solidFill>
                <a:effectLst/>
                <a:latin typeface="+mn-lt"/>
                <a:ea typeface="Calibri" panose="020F0502020204030204" pitchFamily="34" charset="0"/>
                <a:cs typeface="Times New Roman" panose="02020603050405020304" pitchFamily="18" charset="0"/>
              </a:rPr>
              <a:t>Govindan SV, et al. </a:t>
            </a:r>
            <a:r>
              <a:rPr lang="en-US" sz="1200" i="1" dirty="0">
                <a:solidFill>
                  <a:schemeClr val="accent1"/>
                </a:solidFill>
                <a:effectLst/>
                <a:latin typeface="+mn-lt"/>
                <a:ea typeface="Calibri" panose="020F0502020204030204" pitchFamily="34" charset="0"/>
                <a:cs typeface="Times New Roman" panose="02020603050405020304" pitchFamily="18" charset="0"/>
              </a:rPr>
              <a:t>Mol Cancer </a:t>
            </a:r>
            <a:r>
              <a:rPr lang="en-US" sz="1200" i="1" dirty="0" err="1">
                <a:solidFill>
                  <a:schemeClr val="accent1"/>
                </a:solidFill>
                <a:effectLst/>
                <a:latin typeface="+mn-lt"/>
                <a:ea typeface="Calibri" panose="020F0502020204030204" pitchFamily="34" charset="0"/>
                <a:cs typeface="Times New Roman" panose="02020603050405020304" pitchFamily="18" charset="0"/>
              </a:rPr>
              <a:t>Ther</a:t>
            </a:r>
            <a:r>
              <a:rPr lang="en-US" sz="1200" i="1" dirty="0">
                <a:solidFill>
                  <a:schemeClr val="accent1"/>
                </a:solidFill>
                <a:effectLst/>
                <a:latin typeface="+mn-lt"/>
                <a:ea typeface="Calibri" panose="020F0502020204030204" pitchFamily="34" charset="0"/>
                <a:cs typeface="Times New Roman" panose="02020603050405020304" pitchFamily="18" charset="0"/>
              </a:rPr>
              <a:t>.</a:t>
            </a:r>
            <a:r>
              <a:rPr lang="en-US" sz="1200" dirty="0">
                <a:solidFill>
                  <a:schemeClr val="accent1"/>
                </a:solidFill>
                <a:effectLst/>
                <a:latin typeface="+mn-lt"/>
                <a:ea typeface="Calibri" panose="020F0502020204030204" pitchFamily="34" charset="0"/>
                <a:cs typeface="Times New Roman" panose="02020603050405020304" pitchFamily="18" charset="0"/>
              </a:rPr>
              <a:t> 2013;12:968-978.</a:t>
            </a:r>
          </a:p>
          <a:p>
            <a:pPr marL="342900" indent="-342900">
              <a:spcBef>
                <a:spcPts val="200"/>
              </a:spcBef>
              <a:spcAft>
                <a:spcPts val="0"/>
              </a:spcAft>
              <a:buFont typeface="+mj-lt"/>
              <a:buAutoNum type="arabicPeriod"/>
              <a:tabLst>
                <a:tab pos="457200" algn="l"/>
              </a:tabLst>
            </a:pPr>
            <a:r>
              <a:rPr lang="en-US" sz="1200" dirty="0" err="1">
                <a:solidFill>
                  <a:schemeClr val="accent1"/>
                </a:solidFill>
                <a:latin typeface="+mn-lt"/>
                <a:ea typeface="Calibri" panose="020F0502020204030204" pitchFamily="34" charset="0"/>
                <a:cs typeface="Times New Roman" panose="02020603050405020304" pitchFamily="18" charset="0"/>
              </a:rPr>
              <a:t>Bardia</a:t>
            </a:r>
            <a:r>
              <a:rPr lang="en-US" sz="1200" dirty="0">
                <a:solidFill>
                  <a:schemeClr val="accent1"/>
                </a:solidFill>
                <a:latin typeface="+mn-lt"/>
                <a:ea typeface="Calibri" panose="020F0502020204030204" pitchFamily="34" charset="0"/>
                <a:cs typeface="Times New Roman" panose="02020603050405020304" pitchFamily="18" charset="0"/>
              </a:rPr>
              <a:t> A, et al. </a:t>
            </a:r>
            <a:r>
              <a:rPr lang="en-US" sz="1200" i="1" dirty="0">
                <a:solidFill>
                  <a:schemeClr val="accent1"/>
                </a:solidFill>
                <a:latin typeface="+mn-lt"/>
                <a:ea typeface="Calibri" panose="020F0502020204030204" pitchFamily="34" charset="0"/>
                <a:cs typeface="Times New Roman" panose="02020603050405020304" pitchFamily="18" charset="0"/>
              </a:rPr>
              <a:t>N </a:t>
            </a:r>
            <a:r>
              <a:rPr lang="en-US" sz="1200" i="1" dirty="0" err="1">
                <a:solidFill>
                  <a:schemeClr val="accent1"/>
                </a:solidFill>
                <a:latin typeface="+mn-lt"/>
                <a:ea typeface="Calibri" panose="020F0502020204030204" pitchFamily="34" charset="0"/>
                <a:cs typeface="Times New Roman" panose="02020603050405020304" pitchFamily="18" charset="0"/>
              </a:rPr>
              <a:t>Engl</a:t>
            </a:r>
            <a:r>
              <a:rPr lang="en-US" sz="1200" i="1" dirty="0">
                <a:solidFill>
                  <a:schemeClr val="accent1"/>
                </a:solidFill>
                <a:latin typeface="+mn-lt"/>
                <a:ea typeface="Calibri" panose="020F0502020204030204" pitchFamily="34" charset="0"/>
                <a:cs typeface="Times New Roman" panose="02020603050405020304" pitchFamily="18" charset="0"/>
              </a:rPr>
              <a:t> J Med. </a:t>
            </a:r>
            <a:r>
              <a:rPr lang="en-US" sz="1200" dirty="0">
                <a:solidFill>
                  <a:schemeClr val="accent1"/>
                </a:solidFill>
                <a:latin typeface="+mn-lt"/>
                <a:ea typeface="Calibri" panose="020F0502020204030204" pitchFamily="34" charset="0"/>
                <a:cs typeface="Times New Roman" panose="02020603050405020304" pitchFamily="18" charset="0"/>
              </a:rPr>
              <a:t>2021;384:1529-1541.</a:t>
            </a:r>
          </a:p>
          <a:p>
            <a:pPr marL="342900" marR="0" lvl="0" indent="-342900">
              <a:spcBef>
                <a:spcPts val="200"/>
              </a:spcBef>
              <a:spcAft>
                <a:spcPts val="0"/>
              </a:spcAft>
              <a:buFont typeface="+mj-lt"/>
              <a:buAutoNum type="arabicPeriod"/>
              <a:tabLst>
                <a:tab pos="457200" algn="l"/>
              </a:tabLst>
            </a:pPr>
            <a:r>
              <a:rPr lang="en-US" sz="1200" dirty="0">
                <a:solidFill>
                  <a:schemeClr val="accent1"/>
                </a:solidFill>
                <a:effectLst/>
                <a:latin typeface="+mn-lt"/>
                <a:ea typeface="Calibri" panose="020F0502020204030204" pitchFamily="34" charset="0"/>
                <a:cs typeface="Times New Roman" panose="02020603050405020304" pitchFamily="18" charset="0"/>
              </a:rPr>
              <a:t>European Medicines Agency: Trodelvy, INN-sacituzumab govitecan, </a:t>
            </a:r>
            <a:br>
              <a:rPr lang="en-US" sz="1200" dirty="0">
                <a:solidFill>
                  <a:schemeClr val="accent1"/>
                </a:solidFill>
                <a:effectLst/>
                <a:latin typeface="+mn-lt"/>
                <a:ea typeface="Calibri" panose="020F0502020204030204" pitchFamily="34" charset="0"/>
                <a:cs typeface="Times New Roman" panose="02020603050405020304" pitchFamily="18" charset="0"/>
              </a:rPr>
            </a:br>
            <a:r>
              <a:rPr lang="en-US" sz="1200" dirty="0">
                <a:solidFill>
                  <a:srgbClr val="3A6C8A"/>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en-US" sz="1200" dirty="0">
                <a:solidFill>
                  <a:schemeClr val="accent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://www.ema.europa.eu/en/documents/product-information/trodelvy-epar-product-information_en.pdf</a:t>
            </a:r>
            <a:r>
              <a:rPr lang="en-US" sz="1200" dirty="0">
                <a:solidFill>
                  <a:schemeClr val="accent1"/>
                </a:solidFill>
                <a:effectLst/>
                <a:latin typeface="+mn-lt"/>
                <a:ea typeface="Calibri" panose="020F0502020204030204" pitchFamily="34" charset="0"/>
                <a:cs typeface="Times New Roman" panose="02020603050405020304" pitchFamily="18" charset="0"/>
              </a:rPr>
              <a:t>, March 2022.</a:t>
            </a:r>
          </a:p>
          <a:p>
            <a:pPr marL="0" marR="0" lvl="0" indent="0">
              <a:spcBef>
                <a:spcPts val="200"/>
              </a:spcBef>
              <a:spcAft>
                <a:spcPts val="0"/>
              </a:spcAft>
              <a:tabLst>
                <a:tab pos="457200" algn="l"/>
              </a:tabLst>
            </a:pPr>
            <a:endParaRPr lang="en-US" sz="1200" dirty="0">
              <a:solidFill>
                <a:srgbClr val="002060"/>
              </a:solidFill>
              <a:effectLst/>
              <a:latin typeface="+mn-lt"/>
              <a:ea typeface="Calibri" panose="020F0502020204030204" pitchFamily="34" charset="0"/>
              <a:cs typeface="Times New Roman" panose="02020603050405020304" pitchFamily="18" charset="0"/>
            </a:endParaRPr>
          </a:p>
          <a:p>
            <a:pPr marL="342900" indent="-342900">
              <a:lnSpc>
                <a:spcPct val="100000"/>
              </a:lnSpc>
              <a:spcAft>
                <a:spcPts val="0"/>
              </a:spcAft>
              <a:buFont typeface="+mj-lt"/>
              <a:buAutoNum type="arabicPeriod"/>
              <a:defRPr/>
            </a:pPr>
            <a:endParaRPr lang="en-US" sz="1200" dirty="0">
              <a:solidFill>
                <a:schemeClr val="accent1"/>
              </a:solidFill>
              <a:latin typeface="+mn-lt"/>
            </a:endParaRPr>
          </a:p>
          <a:p>
            <a:pPr>
              <a:lnSpc>
                <a:spcPct val="100000"/>
              </a:lnSpc>
              <a:spcAft>
                <a:spcPts val="0"/>
              </a:spcAft>
              <a:defRPr/>
            </a:pPr>
            <a:endParaRPr lang="en-US" sz="1200" dirty="0">
              <a:latin typeface="+mn-lt"/>
            </a:endParaRPr>
          </a:p>
        </p:txBody>
      </p:sp>
      <p:sp>
        <p:nvSpPr>
          <p:cNvPr id="4" name="Slide Number Placeholder 3">
            <a:extLst>
              <a:ext uri="{FF2B5EF4-FFF2-40B4-BE49-F238E27FC236}">
                <a16:creationId xmlns:a16="http://schemas.microsoft.com/office/drawing/2014/main" id="{CA1C3982-EA27-E941-87C0-0AB2C7F2F7F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359191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93E1-161B-B34D-9CFD-B33BA10FB83A}"/>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237674AE-36E6-CC44-8964-26566235DDCF}"/>
              </a:ext>
            </a:extLst>
          </p:cNvPr>
          <p:cNvSpPr>
            <a:spLocks noGrp="1"/>
          </p:cNvSpPr>
          <p:nvPr>
            <p:ph idx="1"/>
          </p:nvPr>
        </p:nvSpPr>
        <p:spPr/>
        <p:txBody>
          <a:bodyPr/>
          <a:lstStyle/>
          <a:p>
            <a:pPr marL="342900" indent="-342900">
              <a:buFont typeface="Arial" panose="020B0604020202020204" pitchFamily="34" charset="0"/>
              <a:buChar char="•"/>
            </a:pPr>
            <a:r>
              <a:rPr lang="en-US" sz="1800" dirty="0">
                <a:solidFill>
                  <a:schemeClr val="accent1"/>
                </a:solidFill>
                <a:latin typeface="+mn-lt"/>
              </a:rPr>
              <a:t>We thank the patients and their caregivers for helping us realize the possibilities of this research</a:t>
            </a:r>
          </a:p>
          <a:p>
            <a:pPr marL="342900" indent="-342900">
              <a:buFont typeface="Arial" panose="020B0604020202020204" pitchFamily="34" charset="0"/>
              <a:buChar char="•"/>
            </a:pPr>
            <a:r>
              <a:rPr lang="en-US" sz="1800" dirty="0">
                <a:solidFill>
                  <a:schemeClr val="accent1"/>
                </a:solidFill>
                <a:latin typeface="+mn-lt"/>
              </a:rPr>
              <a:t>We thank the dedicated clinical trial investigators and their devoted team members for participating in the </a:t>
            </a:r>
            <a:br>
              <a:rPr lang="en-US" sz="1800" dirty="0">
                <a:solidFill>
                  <a:schemeClr val="accent1"/>
                </a:solidFill>
                <a:latin typeface="+mn-lt"/>
              </a:rPr>
            </a:br>
            <a:r>
              <a:rPr lang="en-US" sz="1800" dirty="0">
                <a:solidFill>
                  <a:schemeClr val="accent1"/>
                </a:solidFill>
                <a:latin typeface="+mn-lt"/>
              </a:rPr>
              <a:t>ASCENT trial</a:t>
            </a:r>
          </a:p>
          <a:p>
            <a:pPr marL="342900" indent="-342900">
              <a:buFont typeface="Arial" panose="020B0604020202020204" pitchFamily="34" charset="0"/>
              <a:buChar char="•"/>
            </a:pPr>
            <a:r>
              <a:rPr lang="en-US" sz="1800" dirty="0">
                <a:solidFill>
                  <a:schemeClr val="accent1"/>
                </a:solidFill>
                <a:latin typeface="+mn-lt"/>
              </a:rPr>
              <a:t>This study is sponsored by Gilead Sciences, Inc. </a:t>
            </a:r>
          </a:p>
          <a:p>
            <a:pPr marL="342900" indent="-342900">
              <a:buFont typeface="Arial" panose="020B0604020202020204" pitchFamily="34" charset="0"/>
              <a:buChar char="•"/>
            </a:pPr>
            <a:r>
              <a:rPr lang="en-US" sz="1800" dirty="0">
                <a:solidFill>
                  <a:schemeClr val="accent1"/>
                </a:solidFill>
                <a:latin typeface="+mn-lt"/>
              </a:rPr>
              <a:t>Editorial support was provided by Team9Science and funded by Gilead Sciences, Inc.</a:t>
            </a: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a:p>
            <a:pPr marL="342900" indent="-342900">
              <a:buFont typeface="Arial" panose="020B0604020202020204" pitchFamily="34" charset="0"/>
              <a:buChar char="•"/>
            </a:pPr>
            <a:endParaRPr lang="en-US" sz="1800" dirty="0">
              <a:solidFill>
                <a:schemeClr val="accent1"/>
              </a:solidFill>
              <a:latin typeface="+mn-lt"/>
            </a:endParaRPr>
          </a:p>
        </p:txBody>
      </p:sp>
      <p:sp>
        <p:nvSpPr>
          <p:cNvPr id="4" name="Slide Number Placeholder 3">
            <a:extLst>
              <a:ext uri="{FF2B5EF4-FFF2-40B4-BE49-F238E27FC236}">
                <a16:creationId xmlns:a16="http://schemas.microsoft.com/office/drawing/2014/main" id="{819A6417-2F30-524F-ACAB-4E2C3D2A647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193549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94B2-AABF-4668-AB33-876FEACE5677}"/>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4255FC9-4E94-415E-B2EC-1BBFC331BCCA}"/>
              </a:ext>
            </a:extLst>
          </p:cNvPr>
          <p:cNvSpPr>
            <a:spLocks noGrp="1"/>
          </p:cNvSpPr>
          <p:nvPr>
            <p:ph idx="1"/>
          </p:nvPr>
        </p:nvSpPr>
        <p:spPr/>
        <p:txBody>
          <a:bodyPr/>
          <a:lstStyle/>
          <a:p>
            <a:pPr marL="285750" indent="-285750">
              <a:buFont typeface="Arial" panose="020B0604020202020204" pitchFamily="34" charset="0"/>
              <a:buChar char="•"/>
            </a:pPr>
            <a:r>
              <a:rPr lang="en-US" sz="1800" b="0" i="0" u="none" strike="noStrike" baseline="0" dirty="0">
                <a:solidFill>
                  <a:schemeClr val="accent1"/>
                </a:solidFill>
                <a:latin typeface="Arial" panose="020B0604020202020204" pitchFamily="34" charset="0"/>
              </a:rPr>
              <a:t>Sara A. </a:t>
            </a:r>
            <a:r>
              <a:rPr lang="en-US" sz="1800" b="0" i="0" u="none" strike="noStrike" baseline="0" dirty="0" err="1">
                <a:solidFill>
                  <a:schemeClr val="accent1"/>
                </a:solidFill>
                <a:latin typeface="Arial" panose="020B0604020202020204" pitchFamily="34" charset="0"/>
              </a:rPr>
              <a:t>Hurvitz</a:t>
            </a:r>
            <a:r>
              <a:rPr lang="en-US" sz="1800" b="0" i="0" u="none" strike="noStrike" baseline="0" dirty="0">
                <a:solidFill>
                  <a:schemeClr val="accent1"/>
                </a:solidFill>
                <a:latin typeface="Arial" panose="020B0604020202020204" pitchFamily="34" charset="0"/>
              </a:rPr>
              <a:t> reports research funding from </a:t>
            </a:r>
            <a:r>
              <a:rPr lang="en-US" sz="1800" b="0" i="0" u="none" strike="noStrike" baseline="0" dirty="0" err="1">
                <a:solidFill>
                  <a:schemeClr val="accent1"/>
                </a:solidFill>
                <a:latin typeface="Arial" panose="020B0604020202020204" pitchFamily="34" charset="0"/>
              </a:rPr>
              <a:t>Ambrx</a:t>
            </a:r>
            <a:r>
              <a:rPr lang="en-US" sz="1800" b="0" i="0" u="none" strike="noStrike" baseline="0" dirty="0">
                <a:solidFill>
                  <a:schemeClr val="accent1"/>
                </a:solidFill>
                <a:latin typeface="Arial" panose="020B0604020202020204" pitchFamily="34" charset="0"/>
              </a:rPr>
              <a:t>, Amgen, </a:t>
            </a:r>
            <a:r>
              <a:rPr lang="en-US" sz="1800" b="0" i="0" u="none" strike="noStrike" baseline="0" dirty="0" err="1">
                <a:solidFill>
                  <a:schemeClr val="accent1"/>
                </a:solidFill>
                <a:latin typeface="Arial" panose="020B0604020202020204" pitchFamily="34" charset="0"/>
              </a:rPr>
              <a:t>Arvinas</a:t>
            </a:r>
            <a:r>
              <a:rPr lang="en-US" sz="1800" b="0" i="0" u="none" strike="noStrike" baseline="0" dirty="0">
                <a:solidFill>
                  <a:schemeClr val="accent1"/>
                </a:solidFill>
                <a:latin typeface="Arial" panose="020B0604020202020204" pitchFamily="34" charset="0"/>
              </a:rPr>
              <a:t>, Bayer, Daiichi Sankyo, Genentech/Roche, GSK, </a:t>
            </a:r>
            <a:r>
              <a:rPr lang="en-US" sz="1800" b="0" i="0" u="none" strike="noStrike" baseline="0" dirty="0" err="1">
                <a:solidFill>
                  <a:schemeClr val="accent1"/>
                </a:solidFill>
                <a:latin typeface="Arial" panose="020B0604020202020204" pitchFamily="34" charset="0"/>
              </a:rPr>
              <a:t>Immunomedics</a:t>
            </a:r>
            <a:r>
              <a:rPr lang="en-US" sz="1800" b="0" i="0" u="none" strike="noStrike" baseline="0" dirty="0">
                <a:solidFill>
                  <a:schemeClr val="accent1"/>
                </a:solidFill>
                <a:latin typeface="Arial" panose="020B0604020202020204" pitchFamily="34" charset="0"/>
              </a:rPr>
              <a:t>, Eli Lilly, </a:t>
            </a:r>
            <a:r>
              <a:rPr lang="en-US" sz="1800" b="0" i="0" u="none" strike="noStrike" baseline="0" dirty="0" err="1">
                <a:solidFill>
                  <a:schemeClr val="accent1"/>
                </a:solidFill>
                <a:latin typeface="Arial" panose="020B0604020202020204" pitchFamily="34" charset="0"/>
              </a:rPr>
              <a:t>Macrogenics</a:t>
            </a:r>
            <a:r>
              <a:rPr lang="en-US" sz="1800" b="0" i="0" u="none" strike="noStrike" baseline="0" dirty="0">
                <a:solidFill>
                  <a:schemeClr val="accent1"/>
                </a:solidFill>
                <a:latin typeface="Arial" panose="020B0604020202020204" pitchFamily="34" charset="0"/>
              </a:rPr>
              <a:t>, Novartis, Pfizer, OBI Pharma, Pieris, PUMA, Radius, Sanofi, Seattle Genetics, and </a:t>
            </a:r>
            <a:r>
              <a:rPr lang="en-US" sz="1800" b="0" i="0" u="none" strike="noStrike" baseline="0" dirty="0" err="1">
                <a:solidFill>
                  <a:schemeClr val="accent1"/>
                </a:solidFill>
                <a:latin typeface="Arial" panose="020B0604020202020204" pitchFamily="34" charset="0"/>
              </a:rPr>
              <a:t>Dignitana</a:t>
            </a:r>
            <a:endParaRPr lang="en-US" dirty="0">
              <a:solidFill>
                <a:schemeClr val="accent1"/>
              </a:solidFill>
            </a:endParaRPr>
          </a:p>
        </p:txBody>
      </p:sp>
      <p:sp>
        <p:nvSpPr>
          <p:cNvPr id="4" name="Slide Number Placeholder 3">
            <a:extLst>
              <a:ext uri="{FF2B5EF4-FFF2-40B4-BE49-F238E27FC236}">
                <a16:creationId xmlns:a16="http://schemas.microsoft.com/office/drawing/2014/main" id="{5CB07776-1582-4325-A546-AE7FD8B8463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F65C3-23B5-4698-B522-33A710716E61}"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99426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4BB27-91FC-7593-091F-50C1A872F69B}"/>
              </a:ext>
            </a:extLst>
          </p:cNvPr>
          <p:cNvSpPr txBox="1"/>
          <p:nvPr/>
        </p:nvSpPr>
        <p:spPr>
          <a:xfrm>
            <a:off x="2273581" y="1748127"/>
            <a:ext cx="93706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Trodelvy</a:t>
            </a:r>
            <a:r>
              <a:rPr kumimoji="0" lang="sv-SE" sz="14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0EF036-2D90-15E8-71F2-CE932C5FE588}"/>
              </a:ext>
            </a:extLst>
          </p:cNvPr>
          <p:cNvSpPr txBox="1"/>
          <p:nvPr/>
        </p:nvSpPr>
        <p:spPr>
          <a:xfrm>
            <a:off x="2273581" y="2280624"/>
            <a:ext cx="8681291" cy="37610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05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endParaRPr kumimoji="0" lang="sv-SE" sz="105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err="1">
                <a:ln>
                  <a:noFill/>
                </a:ln>
                <a:solidFill>
                  <a:prstClr val="black"/>
                </a:solidFill>
                <a:effectLst/>
                <a:uLnTx/>
                <a:uFillTx/>
                <a:latin typeface="Calibri" panose="020F0502020204030204"/>
                <a:ea typeface="+mn-ea"/>
                <a:cs typeface="+mn-cs"/>
              </a:rPr>
              <a:t>Trodelvy</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200 mg pulver till koncentrat till infusionsvätska, lösning. Antineoplastiska medel. Antikropp-</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läkemedelskonjugat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Rx</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Indikationer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resektabel</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trippelnegativ bröstcancer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mTNBC</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som tidigare har fått två eller flera systemiska behandlingar, varav minst en av dem mot avancerad sjukdom.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resektabel</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hormonreceptor (HR)-positiv, HER2-negativ bröstcancer som har fått endokrinbaserad behandling och minst två ytterligare systemiska behandlingar för avancerad sjukdom.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Kontraindikationer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Överkänslighet mot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eller hjälpämne.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Varningar och försiktighet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Kan orsaka svår eller livshotande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neutropeni</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Det rekommenderas att patienternas blodvärden övervakas under behandlingen. Ska inte administreras om det absoluta antalet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neutrofiler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understiger 1 500/mm3 på dag 1 under någon cykel eller om antalet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neutrofiler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understiger 1 000/mm3 på dag 8 under någon cykel eller vid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neutropen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feber. Kan orsaka svår diarré. Ska inte administreras vid diarré av grad 3–4. Kan orsaka svår eller livshotande överkänslighet. Premedicinering rekommenderas och noggrann observation med avseende på infusionsrelaterade reaktioner. Primärprofylax med granulocytkolonistimulerande faktor (G-CSF) bör övervägas med start i den första behandlingscykeln hos patienter med ökad risk för febril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neutropeni</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Överväg profylax i efterföljande behandlingscykler om det är kliniskt indicerat. Hantering av biverkningar kan innebära tillfälligt avbrott, dosminskning eller avbruten behandling av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För att förebygga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cytostatikainducerat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illamående och kräkningar rekommenderas förebyggande behandling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med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antiemetika</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Patienten måste övervakas under varje infusion och i minst 30 minuter efter varje infusion. Patienter med känd reducerad UGT1A1-aktivitet ska övervakas noga med avseende på biverkningar. Gravida kvinnor och fertila kvinnor ska informeras om den potentiella risken för foster.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Innehåller natrium, ska beaktas i relation till patientens totala natriumintag.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Innehavare av marknadsföringstillståndet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Gilead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Sciences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Ireland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UC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För information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Kontakta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Gilead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Sciences Sweden AB, + 46 (0) 8 5057 1849. För fullständig information om dosering, varningar och försiktighet, interaktioner och biverkningar samt aktuell information om förpackningar och priser se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www.fass.se</a:t>
            </a:r>
            <a:endPar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Baserad på produktresumé: 06/2025</a:t>
            </a:r>
          </a:p>
        </p:txBody>
      </p:sp>
      <p:sp>
        <p:nvSpPr>
          <p:cNvPr id="3" name="TextBox 2">
            <a:extLst>
              <a:ext uri="{FF2B5EF4-FFF2-40B4-BE49-F238E27FC236}">
                <a16:creationId xmlns:a16="http://schemas.microsoft.com/office/drawing/2014/main" id="{13C73636-8E41-F9A0-63D5-7D65DBFEB427}"/>
              </a:ext>
            </a:extLst>
          </p:cNvPr>
          <p:cNvSpPr txBox="1"/>
          <p:nvPr/>
        </p:nvSpPr>
        <p:spPr>
          <a:xfrm>
            <a:off x="-2146" y="6385636"/>
            <a:ext cx="60981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SE-TRO-0219 Date of preparation Sept 2025</a:t>
            </a:r>
          </a:p>
        </p:txBody>
      </p:sp>
    </p:spTree>
    <p:extLst>
      <p:ext uri="{BB962C8B-B14F-4D97-AF65-F5344CB8AC3E}">
        <p14:creationId xmlns:p14="http://schemas.microsoft.com/office/powerpoint/2010/main" val="153840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6CB466-456C-9D4D-8668-2D079F1A02F9}"/>
              </a:ext>
            </a:extLst>
          </p:cNvPr>
          <p:cNvSpPr>
            <a:spLocks noGrp="1"/>
          </p:cNvSpPr>
          <p:nvPr>
            <p:ph type="ctrTitle"/>
          </p:nvPr>
        </p:nvSpPr>
        <p:spPr>
          <a:xfrm>
            <a:off x="1066800" y="1658249"/>
            <a:ext cx="10058400" cy="2387600"/>
          </a:xfrm>
        </p:spPr>
        <p:txBody>
          <a:bodyPr/>
          <a:lstStyle/>
          <a:p>
            <a:pPr algn="ctr"/>
            <a:r>
              <a:rPr lang="en-US" sz="4000" dirty="0"/>
              <a:t>Sacituzumab </a:t>
            </a:r>
            <a:r>
              <a:rPr lang="en-US" sz="4000" dirty="0" err="1"/>
              <a:t>Govitecan</a:t>
            </a:r>
            <a:r>
              <a:rPr lang="en-US" sz="4000" dirty="0"/>
              <a:t> Efficacy in Patients With Metastatic Triple-Negative Breast Cancer by HER2 Immunohistochemistry Status: Findings From the Phase 3 ASCENT Study </a:t>
            </a:r>
          </a:p>
        </p:txBody>
      </p:sp>
      <p:sp>
        <p:nvSpPr>
          <p:cNvPr id="4" name="Subtitle 3">
            <a:extLst>
              <a:ext uri="{FF2B5EF4-FFF2-40B4-BE49-F238E27FC236}">
                <a16:creationId xmlns:a16="http://schemas.microsoft.com/office/drawing/2014/main" id="{6280AA98-4568-BC42-9F37-43157805AB04}"/>
              </a:ext>
            </a:extLst>
          </p:cNvPr>
          <p:cNvSpPr>
            <a:spLocks noGrp="1"/>
          </p:cNvSpPr>
          <p:nvPr>
            <p:ph type="subTitle" idx="1"/>
          </p:nvPr>
        </p:nvSpPr>
        <p:spPr>
          <a:xfrm>
            <a:off x="1066799" y="4077886"/>
            <a:ext cx="10163175" cy="1960964"/>
          </a:xfrm>
        </p:spPr>
        <p:txBody>
          <a:bodyPr/>
          <a:lstStyle/>
          <a:p>
            <a:pPr algn="ctr"/>
            <a:r>
              <a:rPr lang="en-US" sz="1400" spc="0" dirty="0">
                <a:solidFill>
                  <a:schemeClr val="bg1"/>
                </a:solidFill>
              </a:rPr>
              <a:t>Sara A. Hurvitz,</a:t>
            </a:r>
            <a:r>
              <a:rPr lang="en-US" sz="1400" spc="0" baseline="30000" dirty="0">
                <a:solidFill>
                  <a:schemeClr val="bg1"/>
                </a:solidFill>
              </a:rPr>
              <a:t>1</a:t>
            </a:r>
            <a:r>
              <a:rPr lang="en-US" sz="1400" spc="0" dirty="0">
                <a:solidFill>
                  <a:schemeClr val="bg1"/>
                </a:solidFill>
              </a:rPr>
              <a:t> Aditya Bardia,</a:t>
            </a:r>
            <a:r>
              <a:rPr lang="en-US" sz="1400" spc="0" baseline="30000" dirty="0">
                <a:solidFill>
                  <a:schemeClr val="bg1"/>
                </a:solidFill>
              </a:rPr>
              <a:t>2</a:t>
            </a:r>
            <a:r>
              <a:rPr lang="en-US" sz="1400" spc="0" dirty="0">
                <a:solidFill>
                  <a:schemeClr val="bg1"/>
                </a:solidFill>
              </a:rPr>
              <a:t> Kevin Punie,</a:t>
            </a:r>
            <a:r>
              <a:rPr lang="en-US" sz="1400" spc="0" baseline="30000" dirty="0">
                <a:solidFill>
                  <a:schemeClr val="bg1"/>
                </a:solidFill>
              </a:rPr>
              <a:t>3</a:t>
            </a:r>
            <a:r>
              <a:rPr lang="en-US" sz="1400" spc="0" dirty="0">
                <a:solidFill>
                  <a:schemeClr val="bg1"/>
                </a:solidFill>
              </a:rPr>
              <a:t> Kevin Kalinsky,</a:t>
            </a:r>
            <a:r>
              <a:rPr lang="en-US" sz="1400" spc="0" baseline="30000" dirty="0">
                <a:solidFill>
                  <a:schemeClr val="bg1"/>
                </a:solidFill>
              </a:rPr>
              <a:t>4</a:t>
            </a:r>
            <a:r>
              <a:rPr lang="en-US" sz="1400" spc="0" dirty="0">
                <a:solidFill>
                  <a:schemeClr val="bg1"/>
                </a:solidFill>
              </a:rPr>
              <a:t> Javier Cortés,</a:t>
            </a:r>
            <a:r>
              <a:rPr lang="en-US" sz="1400" spc="0" baseline="30000" dirty="0">
                <a:solidFill>
                  <a:schemeClr val="bg1"/>
                </a:solidFill>
              </a:rPr>
              <a:t>5</a:t>
            </a:r>
            <a:r>
              <a:rPr lang="en-US" sz="1400" spc="0" dirty="0">
                <a:solidFill>
                  <a:schemeClr val="bg1"/>
                </a:solidFill>
              </a:rPr>
              <a:t> Joyce O’Shaughnessy,</a:t>
            </a:r>
            <a:r>
              <a:rPr lang="en-US" sz="1400" spc="0" baseline="30000" dirty="0">
                <a:solidFill>
                  <a:schemeClr val="bg1"/>
                </a:solidFill>
              </a:rPr>
              <a:t>6</a:t>
            </a:r>
            <a:r>
              <a:rPr lang="en-US" sz="1400" spc="0" dirty="0">
                <a:solidFill>
                  <a:schemeClr val="bg1"/>
                </a:solidFill>
              </a:rPr>
              <a:t> Lisa A. Carey,</a:t>
            </a:r>
            <a:r>
              <a:rPr lang="en-US" sz="1400" spc="0" baseline="30000" dirty="0">
                <a:solidFill>
                  <a:schemeClr val="bg1"/>
                </a:solidFill>
              </a:rPr>
              <a:t>7</a:t>
            </a:r>
            <a:r>
              <a:rPr lang="en-US" sz="1400" spc="0" dirty="0">
                <a:solidFill>
                  <a:schemeClr val="bg1"/>
                </a:solidFill>
              </a:rPr>
              <a:t>         Hope S. Rugo,</a:t>
            </a:r>
            <a:r>
              <a:rPr lang="en-US" sz="1400" spc="0" baseline="30000" dirty="0">
                <a:solidFill>
                  <a:schemeClr val="bg1"/>
                </a:solidFill>
              </a:rPr>
              <a:t>8</a:t>
            </a:r>
            <a:r>
              <a:rPr lang="en-US" sz="1400" spc="0" dirty="0">
                <a:solidFill>
                  <a:schemeClr val="bg1"/>
                </a:solidFill>
              </a:rPr>
              <a:t> Oh Kyu Yoon,</a:t>
            </a:r>
            <a:r>
              <a:rPr lang="en-US" sz="1400" spc="0" baseline="30000" dirty="0">
                <a:solidFill>
                  <a:schemeClr val="bg1"/>
                </a:solidFill>
              </a:rPr>
              <a:t>9</a:t>
            </a:r>
            <a:r>
              <a:rPr lang="en-US" sz="1400" spc="0" dirty="0">
                <a:solidFill>
                  <a:schemeClr val="bg1"/>
                </a:solidFill>
              </a:rPr>
              <a:t> Yang Pan,</a:t>
            </a:r>
            <a:r>
              <a:rPr lang="en-US" sz="1400" spc="0" baseline="30000" dirty="0">
                <a:solidFill>
                  <a:schemeClr val="bg1"/>
                </a:solidFill>
              </a:rPr>
              <a:t>9</a:t>
            </a:r>
            <a:r>
              <a:rPr lang="en-US" sz="1400" spc="0" dirty="0">
                <a:solidFill>
                  <a:schemeClr val="bg1"/>
                </a:solidFill>
              </a:rPr>
              <a:t> Rosemary Delaney,</a:t>
            </a:r>
            <a:r>
              <a:rPr lang="en-US" sz="1400" spc="0" baseline="30000" dirty="0">
                <a:solidFill>
                  <a:schemeClr val="bg1"/>
                </a:solidFill>
              </a:rPr>
              <a:t>9</a:t>
            </a:r>
            <a:r>
              <a:rPr lang="en-US" sz="1400" spc="0" dirty="0">
                <a:solidFill>
                  <a:schemeClr val="bg1"/>
                </a:solidFill>
              </a:rPr>
              <a:t> Scott Hofsess,</a:t>
            </a:r>
            <a:r>
              <a:rPr lang="en-US" sz="1400" spc="0" baseline="30000" dirty="0">
                <a:solidFill>
                  <a:schemeClr val="bg1"/>
                </a:solidFill>
              </a:rPr>
              <a:t>9</a:t>
            </a:r>
            <a:r>
              <a:rPr lang="en-US" sz="1400" spc="0" dirty="0">
                <a:solidFill>
                  <a:schemeClr val="bg1"/>
                </a:solidFill>
              </a:rPr>
              <a:t> Paul Hodgkins,</a:t>
            </a:r>
            <a:r>
              <a:rPr lang="en-US" sz="1400" spc="0" baseline="30000" dirty="0">
                <a:solidFill>
                  <a:schemeClr val="bg1"/>
                </a:solidFill>
              </a:rPr>
              <a:t>9 </a:t>
            </a:r>
            <a:r>
              <a:rPr lang="en-US" sz="1400" spc="0" dirty="0">
                <a:solidFill>
                  <a:schemeClr val="bg1"/>
                </a:solidFill>
              </a:rPr>
              <a:t>See Phan,</a:t>
            </a:r>
            <a:r>
              <a:rPr lang="en-US" sz="1400" spc="0" baseline="30000" dirty="0">
                <a:solidFill>
                  <a:schemeClr val="bg1"/>
                </a:solidFill>
              </a:rPr>
              <a:t>9</a:t>
            </a:r>
            <a:r>
              <a:rPr lang="en-US" sz="1400" spc="0" dirty="0">
                <a:solidFill>
                  <a:schemeClr val="bg1"/>
                </a:solidFill>
              </a:rPr>
              <a:t> </a:t>
            </a:r>
            <a:r>
              <a:rPr lang="en-US" sz="1400" spc="0" dirty="0" err="1">
                <a:solidFill>
                  <a:schemeClr val="bg1"/>
                </a:solidFill>
              </a:rPr>
              <a:t>Véronique</a:t>
            </a:r>
            <a:r>
              <a:rPr lang="en-US" sz="1400" spc="0" dirty="0">
                <a:solidFill>
                  <a:schemeClr val="bg1"/>
                </a:solidFill>
              </a:rPr>
              <a:t> Diéras</a:t>
            </a:r>
            <a:r>
              <a:rPr lang="en-US" sz="1400" spc="0" baseline="30000" dirty="0">
                <a:solidFill>
                  <a:schemeClr val="bg1"/>
                </a:solidFill>
              </a:rPr>
              <a:t>10</a:t>
            </a:r>
            <a:r>
              <a:rPr lang="en-US" sz="700" spc="0" dirty="0">
                <a:solidFill>
                  <a:schemeClr val="bg1"/>
                </a:solidFill>
              </a:rPr>
              <a:t> </a:t>
            </a:r>
            <a:endParaRPr lang="en-US" sz="900" i="1" spc="0" dirty="0">
              <a:solidFill>
                <a:schemeClr val="bg1"/>
              </a:solidFill>
            </a:endParaRPr>
          </a:p>
          <a:p>
            <a:pPr algn="ctr"/>
            <a:r>
              <a:rPr lang="en-US" sz="800" spc="0" dirty="0">
                <a:solidFill>
                  <a:schemeClr val="bg1"/>
                </a:solidFill>
              </a:rPr>
              <a:t> </a:t>
            </a:r>
          </a:p>
          <a:p>
            <a:pPr marL="0" marR="0" algn="ctr">
              <a:spcBef>
                <a:spcPts val="0"/>
              </a:spcBef>
            </a:pP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1</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David Geffen School of Medicine, University of California, Los Angeles, Jonsson Comprehensive Cancer Center, Los Angeles, CA, USA; </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2</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Massachusetts General Hospital Cancer Center, Harvard Medical School, Boston, MA, USA; </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3</a:t>
            </a:r>
            <a:r>
              <a:rPr lang="en-US" sz="800" i="1" dirty="0">
                <a:effectLst/>
                <a:latin typeface="Trebuchet MS" panose="020B0603020202020204" pitchFamily="34" charset="0"/>
                <a:ea typeface="Calibri" panose="020F0502020204030204" pitchFamily="34" charset="0"/>
                <a:cs typeface="Times New Roman" panose="02020603050405020304" pitchFamily="18" charset="0"/>
              </a:rPr>
              <a:t>University Hospitals Leuven, Leuven, Belgium;</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4</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Winship Cancer Institute, Emory University, Atlanta, GA, USA;</a:t>
            </a:r>
            <a:r>
              <a:rPr lang="en-US" sz="800" i="1" dirty="0">
                <a:effectLst/>
                <a:latin typeface="Trebuchet MS" panose="020B0603020202020204" pitchFamily="34" charset="0"/>
                <a:ea typeface="Calibri" panose="020F0502020204030204" pitchFamily="34" charset="0"/>
                <a:cs typeface="Times New Roman" panose="02020603050405020304" pitchFamily="18" charset="0"/>
              </a:rPr>
              <a:t> </a:t>
            </a:r>
            <a:r>
              <a:rPr lang="en-US" sz="800" i="1" baseline="30000" dirty="0">
                <a:effectLst/>
                <a:latin typeface="Trebuchet MS" panose="020B0603020202020204" pitchFamily="34" charset="0"/>
                <a:ea typeface="Calibri" panose="020F0502020204030204" pitchFamily="34" charset="0"/>
                <a:cs typeface="Times New Roman" panose="02020603050405020304" pitchFamily="18" charset="0"/>
              </a:rPr>
              <a:t>5</a:t>
            </a:r>
            <a:r>
              <a:rPr lang="en-US" sz="800" i="1" dirty="0">
                <a:effectLst/>
                <a:latin typeface="Trebuchet MS" panose="020B0603020202020204" pitchFamily="34" charset="0"/>
                <a:ea typeface="Calibri" panose="020F0502020204030204" pitchFamily="34" charset="0"/>
                <a:cs typeface="Times New Roman" panose="02020603050405020304" pitchFamily="18" charset="0"/>
              </a:rPr>
              <a:t>International Breast Cancer Center (IBCC), </a:t>
            </a:r>
            <a:r>
              <a:rPr lang="en-US" sz="800" i="1" dirty="0" err="1">
                <a:effectLst/>
                <a:latin typeface="Trebuchet MS" panose="020B0603020202020204" pitchFamily="34" charset="0"/>
                <a:ea typeface="Calibri" panose="020F0502020204030204" pitchFamily="34" charset="0"/>
                <a:cs typeface="Times New Roman" panose="02020603050405020304" pitchFamily="18" charset="0"/>
              </a:rPr>
              <a:t>Quiron</a:t>
            </a:r>
            <a:r>
              <a:rPr lang="en-US" sz="800" i="1" dirty="0">
                <a:effectLst/>
                <a:latin typeface="Trebuchet MS" panose="020B0603020202020204" pitchFamily="34" charset="0"/>
                <a:ea typeface="Calibri" panose="020F0502020204030204" pitchFamily="34" charset="0"/>
                <a:cs typeface="Times New Roman" panose="02020603050405020304" pitchFamily="18" charset="0"/>
              </a:rPr>
              <a:t> Group, Madrid &amp; Barcelona, Spain</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 </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6</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Baylor University Medical Center, Texas Oncology, US Oncology, Dallas, TX, USA; </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7</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University of North Carolina </a:t>
            </a:r>
            <a:r>
              <a:rPr lang="en-US" sz="800" i="1" dirty="0" err="1">
                <a:effectLst/>
                <a:latin typeface="Trebuchet MS" panose="020B0603020202020204" pitchFamily="34" charset="0"/>
                <a:ea typeface="MS Mincho" panose="02020609040205080304" pitchFamily="49" charset="-128"/>
                <a:cs typeface="Times New Roman" panose="02020603050405020304" pitchFamily="18" charset="0"/>
              </a:rPr>
              <a:t>Lineberger</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 Comprehensive Cancer Center, Chapel Hill, NC, USA; </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8</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University of California San Francisco Helen Diller Family Comprehensive Cancer Center, San Francisco, CA, USA; </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9</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Gilead Sciences, Inc, Foster City, CA, USA;</a:t>
            </a:r>
            <a:r>
              <a:rPr lang="en-US" sz="800" i="1" baseline="30000" dirty="0">
                <a:effectLst/>
                <a:latin typeface="Trebuchet MS" panose="020B0603020202020204" pitchFamily="34" charset="0"/>
                <a:ea typeface="MS Mincho" panose="02020609040205080304" pitchFamily="49" charset="-128"/>
                <a:cs typeface="Times New Roman" panose="02020603050405020304" pitchFamily="18" charset="0"/>
              </a:rPr>
              <a:t> 10</a:t>
            </a:r>
            <a:r>
              <a:rPr lang="en-US" sz="800" i="1" dirty="0">
                <a:effectLst/>
                <a:latin typeface="Trebuchet MS" panose="020B0603020202020204" pitchFamily="34" charset="0"/>
                <a:ea typeface="MS Mincho" panose="02020609040205080304" pitchFamily="49" charset="-128"/>
                <a:cs typeface="Times New Roman" panose="02020603050405020304" pitchFamily="18" charset="0"/>
              </a:rPr>
              <a:t>Centre Eugène Marquis, Rennes, France. </a:t>
            </a:r>
            <a:endParaRPr lang="en-US" sz="800" i="1"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8498D62-B3EB-4454-9B51-9BF4D14D354D}"/>
              </a:ext>
            </a:extLst>
          </p:cNvPr>
          <p:cNvSpPr txBox="1"/>
          <p:nvPr/>
        </p:nvSpPr>
        <p:spPr>
          <a:xfrm>
            <a:off x="66675" y="60785"/>
            <a:ext cx="3261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Poster 168P  </a:t>
            </a:r>
          </a:p>
        </p:txBody>
      </p:sp>
      <p:pic>
        <p:nvPicPr>
          <p:cNvPr id="7" name="Picture 6">
            <a:extLst>
              <a:ext uri="{FF2B5EF4-FFF2-40B4-BE49-F238E27FC236}">
                <a16:creationId xmlns:a16="http://schemas.microsoft.com/office/drawing/2014/main" id="{603FA559-9A05-44FB-8F72-30CF71D5C4CE}"/>
              </a:ext>
            </a:extLst>
          </p:cNvPr>
          <p:cNvPicPr>
            <a:picLocks noChangeAspect="1"/>
          </p:cNvPicPr>
          <p:nvPr/>
        </p:nvPicPr>
        <p:blipFill rotWithShape="1">
          <a:blip r:embed="rId3"/>
          <a:srcRect l="18768" t="33471"/>
          <a:stretch/>
        </p:blipFill>
        <p:spPr>
          <a:xfrm>
            <a:off x="10033000" y="698499"/>
            <a:ext cx="1561170" cy="485619"/>
          </a:xfrm>
          <a:prstGeom prst="rect">
            <a:avLst/>
          </a:prstGeom>
        </p:spPr>
      </p:pic>
      <p:sp>
        <p:nvSpPr>
          <p:cNvPr id="2" name="Slide Number Placeholder 5">
            <a:extLst>
              <a:ext uri="{FF2B5EF4-FFF2-40B4-BE49-F238E27FC236}">
                <a16:creationId xmlns:a16="http://schemas.microsoft.com/office/drawing/2014/main" id="{67D6891B-673C-1E1C-EC90-155225FB2A33}"/>
              </a:ext>
            </a:extLst>
          </p:cNvPr>
          <p:cNvSpPr txBox="1">
            <a:spLocks/>
          </p:cNvSpPr>
          <p:nvPr/>
        </p:nvSpPr>
        <p:spPr>
          <a:xfrm>
            <a:off x="4700337" y="6577071"/>
            <a:ext cx="313265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787A7E"/>
                </a:solidFill>
                <a:latin typeface="Trebuchet MS" panose="020B0703020202090204" pitchFamily="34" charset="0"/>
              </a:rPr>
              <a:t>External Use and Distribution </a:t>
            </a:r>
          </a:p>
          <a:p>
            <a:pPr algn="ctr"/>
            <a:r>
              <a:rPr lang="en-US" b="0" i="0" dirty="0">
                <a:solidFill>
                  <a:srgbClr val="787A7E"/>
                </a:solidFill>
                <a:effectLst/>
                <a:latin typeface="Trebuchet MS" panose="020B0603020202020204" pitchFamily="34" charset="0"/>
              </a:rPr>
              <a:t>SE-TRO-0219 Date of preparation Sept 2025</a:t>
            </a:r>
            <a:endParaRPr lang="en-US" b="0" i="0" dirty="0">
              <a:solidFill>
                <a:srgbClr val="787A7E"/>
              </a:solidFill>
              <a:latin typeface="Trebuchet MS" panose="020B0603020202020204" pitchFamily="34" charset="0"/>
            </a:endParaRPr>
          </a:p>
        </p:txBody>
      </p:sp>
    </p:spTree>
    <p:extLst>
      <p:ext uri="{BB962C8B-B14F-4D97-AF65-F5344CB8AC3E}">
        <p14:creationId xmlns:p14="http://schemas.microsoft.com/office/powerpoint/2010/main" val="187845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1E6D-7FAE-6A4D-8936-CA03D1A18BF2}"/>
              </a:ext>
            </a:extLst>
          </p:cNvPr>
          <p:cNvSpPr>
            <a:spLocks noGrp="1"/>
          </p:cNvSpPr>
          <p:nvPr>
            <p:ph type="title"/>
          </p:nvPr>
        </p:nvSpPr>
        <p:spPr/>
        <p:txBody>
          <a:bodyPr/>
          <a:lstStyle/>
          <a:p>
            <a:r>
              <a:rPr lang="en-US" dirty="0"/>
              <a:t>Background</a:t>
            </a:r>
            <a:br>
              <a:rPr lang="en-US" dirty="0"/>
            </a:br>
            <a:r>
              <a:rPr lang="en-US" sz="2400" dirty="0"/>
              <a:t>Triple-Negative and HER2-Low Breast Cancer</a:t>
            </a:r>
            <a:endParaRPr lang="en-US" dirty="0"/>
          </a:p>
        </p:txBody>
      </p:sp>
      <p:sp>
        <p:nvSpPr>
          <p:cNvPr id="3" name="Content Placeholder 2">
            <a:extLst>
              <a:ext uri="{FF2B5EF4-FFF2-40B4-BE49-F238E27FC236}">
                <a16:creationId xmlns:a16="http://schemas.microsoft.com/office/drawing/2014/main" id="{00121CA5-DE95-5247-83AF-E941BF623685}"/>
              </a:ext>
            </a:extLst>
          </p:cNvPr>
          <p:cNvSpPr>
            <a:spLocks noGrp="1"/>
          </p:cNvSpPr>
          <p:nvPr>
            <p:ph idx="1"/>
          </p:nvPr>
        </p:nvSpPr>
        <p:spPr/>
        <p:txBody>
          <a:bodyPr/>
          <a:lstStyle/>
          <a:p>
            <a:pPr marL="342900" indent="-34290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The 2018 American Society of Clinical Oncology/College of American Pathologists (ASCO/CAP) guidelines on human epidermal growth factor receptor 2 (HER2) testing categorize breast cancer as either HER2-negative or HER2-positive​</a:t>
            </a:r>
            <a:r>
              <a:rPr lang="en-US" sz="1600" baseline="30000" dirty="0">
                <a:solidFill>
                  <a:schemeClr val="accent1"/>
                </a:solidFill>
                <a:latin typeface="Arial" panose="020B0604020202020204" pitchFamily="34" charset="0"/>
                <a:cs typeface="Arial" panose="020B0604020202020204" pitchFamily="34" charset="0"/>
              </a:rPr>
              <a:t>1</a:t>
            </a:r>
            <a:r>
              <a:rPr lang="en-US" sz="1600" dirty="0">
                <a:solidFill>
                  <a:schemeClr val="accent1"/>
                </a:solidFill>
                <a:latin typeface="Arial" panose="020B0604020202020204" pitchFamily="34" charset="0"/>
                <a:cs typeface="Arial" panose="020B0604020202020204" pitchFamily="34" charset="0"/>
              </a:rPr>
              <a:t> </a:t>
            </a:r>
          </a:p>
          <a:p>
            <a:pPr marL="342900" indent="-34290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“HER2-Low” has recently emerged as a potential subcategory of HER2-negative breast cancer based on the increasing number of clinical development programs in this population</a:t>
            </a:r>
            <a:r>
              <a:rPr lang="en-US" sz="1600" baseline="30000" dirty="0">
                <a:solidFill>
                  <a:schemeClr val="accent1"/>
                </a:solidFill>
                <a:latin typeface="Arial" panose="020B0604020202020204" pitchFamily="34" charset="0"/>
                <a:cs typeface="Arial" panose="020B0604020202020204" pitchFamily="34" charset="0"/>
              </a:rPr>
              <a:t>2</a:t>
            </a:r>
            <a:endParaRPr lang="en-US" sz="1600" strike="sngStrike" dirty="0">
              <a:solidFill>
                <a:schemeClr val="accent1"/>
              </a:solidFill>
              <a:latin typeface="Arial" panose="020B0604020202020204" pitchFamily="34" charset="0"/>
              <a:cs typeface="Arial" panose="020B0604020202020204" pitchFamily="34" charset="0"/>
            </a:endParaRPr>
          </a:p>
          <a:p>
            <a:pPr marL="878205" lvl="3" indent="-342900">
              <a:lnSpc>
                <a:spcPct val="130000"/>
              </a:lnSpc>
              <a:buFont typeface="Wingdings" panose="05000000000000000000" pitchFamily="2" charset="2"/>
              <a:buChar char="§"/>
            </a:pPr>
            <a:r>
              <a:rPr lang="en-US" sz="1400" dirty="0">
                <a:solidFill>
                  <a:schemeClr val="accent1"/>
                </a:solidFill>
                <a:latin typeface="Arial" panose="020B0604020202020204" pitchFamily="34" charset="0"/>
                <a:cs typeface="Arial" panose="020B0604020202020204" pitchFamily="34" charset="0"/>
              </a:rPr>
              <a:t>“HER2-Low” refers to breast cancer with immunohistochemistry (IHC) HER2 expression score 1+, or 2+ confirmed by an in situ hybridization (ISH)-negative result (HER2 non-amplified)</a:t>
            </a:r>
          </a:p>
          <a:p>
            <a:pPr marL="342900" indent="-34290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Triple-negative breast cancer (TNBC), which comprises 15%-20% of breast cancers, is defined as the absence of estrogen and progesterone receptors and lack of </a:t>
            </a:r>
            <a:r>
              <a:rPr lang="en-US" sz="1600" i="1" dirty="0">
                <a:solidFill>
                  <a:schemeClr val="accent1"/>
                </a:solidFill>
                <a:latin typeface="Arial" panose="020B0604020202020204" pitchFamily="34" charset="0"/>
                <a:cs typeface="Arial" panose="020B0604020202020204" pitchFamily="34" charset="0"/>
              </a:rPr>
              <a:t>HER2</a:t>
            </a:r>
            <a:r>
              <a:rPr lang="en-US" sz="1600" dirty="0">
                <a:solidFill>
                  <a:schemeClr val="accent1"/>
                </a:solidFill>
                <a:latin typeface="Arial" panose="020B0604020202020204" pitchFamily="34" charset="0"/>
                <a:cs typeface="Arial" panose="020B0604020202020204" pitchFamily="34" charset="0"/>
              </a:rPr>
              <a:t> gene amplification</a:t>
            </a:r>
          </a:p>
          <a:p>
            <a:pPr marL="342900" indent="-34290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According to updated ASCO/CAP HER2 scoring guidelines, approximately 37% of patients with TNBC have HER2-Low status</a:t>
            </a:r>
            <a:r>
              <a:rPr lang="en-US" sz="1600" baseline="30000" dirty="0">
                <a:solidFill>
                  <a:schemeClr val="accent1"/>
                </a:solidFill>
                <a:latin typeface="Arial" panose="020B0604020202020204" pitchFamily="34" charset="0"/>
                <a:cs typeface="Arial" panose="020B0604020202020204" pitchFamily="34" charset="0"/>
              </a:rPr>
              <a:t>3</a:t>
            </a:r>
            <a:endParaRPr lang="en-US" sz="1600" strike="sngStrike" baseline="30000"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A87288-6A02-7446-816B-FAD50A94CE1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 Placeholder 4">
            <a:extLst>
              <a:ext uri="{FF2B5EF4-FFF2-40B4-BE49-F238E27FC236}">
                <a16:creationId xmlns:a16="http://schemas.microsoft.com/office/drawing/2014/main" id="{205E2CB4-FC0E-F346-A424-36597B55889F}"/>
              </a:ext>
            </a:extLst>
          </p:cNvPr>
          <p:cNvSpPr txBox="1">
            <a:spLocks/>
          </p:cNvSpPr>
          <p:nvPr/>
        </p:nvSpPr>
        <p:spPr>
          <a:xfrm>
            <a:off x="421415" y="5770724"/>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948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1E6D-7FAE-6A4D-8936-CA03D1A18BF2}"/>
              </a:ext>
            </a:extLst>
          </p:cNvPr>
          <p:cNvSpPr>
            <a:spLocks noGrp="1"/>
          </p:cNvSpPr>
          <p:nvPr>
            <p:ph type="title"/>
          </p:nvPr>
        </p:nvSpPr>
        <p:spPr/>
        <p:txBody>
          <a:bodyPr/>
          <a:lstStyle/>
          <a:p>
            <a:r>
              <a:rPr lang="en-US" dirty="0"/>
              <a:t>Background</a:t>
            </a:r>
            <a:br>
              <a:rPr lang="en-US" dirty="0"/>
            </a:br>
            <a:r>
              <a:rPr lang="en-US" sz="2400" dirty="0"/>
              <a:t>Sacituzumab </a:t>
            </a:r>
            <a:r>
              <a:rPr lang="en-US" sz="2400" dirty="0" err="1"/>
              <a:t>Govitecan</a:t>
            </a:r>
            <a:r>
              <a:rPr lang="en-US" sz="2400" dirty="0"/>
              <a:t> (SG)</a:t>
            </a:r>
          </a:p>
        </p:txBody>
      </p:sp>
      <p:sp>
        <p:nvSpPr>
          <p:cNvPr id="3" name="Content Placeholder 2">
            <a:extLst>
              <a:ext uri="{FF2B5EF4-FFF2-40B4-BE49-F238E27FC236}">
                <a16:creationId xmlns:a16="http://schemas.microsoft.com/office/drawing/2014/main" id="{00121CA5-DE95-5247-83AF-E941BF623685}"/>
              </a:ext>
            </a:extLst>
          </p:cNvPr>
          <p:cNvSpPr>
            <a:spLocks noGrp="1"/>
          </p:cNvSpPr>
          <p:nvPr>
            <p:ph idx="1"/>
          </p:nvPr>
        </p:nvSpPr>
        <p:spPr>
          <a:xfrm>
            <a:off x="304800" y="1447800"/>
            <a:ext cx="11582400" cy="4994319"/>
          </a:xfrm>
        </p:spPr>
        <p:txBody>
          <a:bodyPr/>
          <a:lstStyle/>
          <a:p>
            <a:pPr marL="285750" indent="-28575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Whereas HER2 expression is heterogeneous, Trop-2 is highly expressed in all breast cancer subtypes, and is linked to poor prognosis</a:t>
            </a:r>
            <a:r>
              <a:rPr lang="en-US" sz="1600" baseline="30000" dirty="0">
                <a:solidFill>
                  <a:schemeClr val="accent1"/>
                </a:solidFill>
                <a:latin typeface="Arial" panose="020B0604020202020204" pitchFamily="34" charset="0"/>
                <a:cs typeface="Arial" panose="020B0604020202020204" pitchFamily="34" charset="0"/>
              </a:rPr>
              <a:t>4,5</a:t>
            </a:r>
          </a:p>
          <a:p>
            <a:pPr marL="28575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SG is an antibody-drug conjugate composed of an anti–Trop-2 antibody coupled to SN-38 via a proprietary, hydrolyzable linker (</a:t>
            </a:r>
            <a:r>
              <a:rPr lang="en-US" sz="1600" b="1" dirty="0">
                <a:solidFill>
                  <a:schemeClr val="accent1"/>
                </a:solidFill>
                <a:latin typeface="Arial" panose="020B0604020202020204" pitchFamily="34" charset="0"/>
                <a:cs typeface="Arial" panose="020B0604020202020204" pitchFamily="34" charset="0"/>
              </a:rPr>
              <a:t>Figure 1</a:t>
            </a:r>
            <a:r>
              <a:rPr lang="en-US" sz="1600" dirty="0">
                <a:solidFill>
                  <a:schemeClr val="accent1"/>
                </a:solidFill>
                <a:latin typeface="Arial" panose="020B0604020202020204" pitchFamily="34" charset="0"/>
                <a:cs typeface="Arial" panose="020B0604020202020204" pitchFamily="34" charset="0"/>
              </a:rPr>
              <a:t>)</a:t>
            </a:r>
            <a:r>
              <a:rPr lang="en-US" sz="1600" baseline="30000" dirty="0">
                <a:solidFill>
                  <a:schemeClr val="accent1"/>
                </a:solidFill>
                <a:latin typeface="Arial" panose="020B0604020202020204" pitchFamily="34" charset="0"/>
                <a:cs typeface="Arial" panose="020B0604020202020204" pitchFamily="34" charset="0"/>
              </a:rPr>
              <a:t>6-10</a:t>
            </a:r>
          </a:p>
          <a:p>
            <a:pPr marL="285750" indent="-28575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Results from the confirmatory phase 3 ASCENT study (NCT02574455) demonstrated a significant survival improvement of SG vs single-agent chemotherapy, with a manageable safety profile in the second-line or greater metastatic TNBC (</a:t>
            </a:r>
            <a:r>
              <a:rPr lang="en-US" sz="1600" dirty="0" err="1">
                <a:solidFill>
                  <a:schemeClr val="accent1"/>
                </a:solidFill>
                <a:latin typeface="Arial" panose="020B0604020202020204" pitchFamily="34" charset="0"/>
                <a:cs typeface="Arial" panose="020B0604020202020204" pitchFamily="34" charset="0"/>
              </a:rPr>
              <a:t>mTNBC</a:t>
            </a:r>
            <a:r>
              <a:rPr lang="en-US" sz="1600" dirty="0">
                <a:solidFill>
                  <a:schemeClr val="accent1"/>
                </a:solidFill>
                <a:latin typeface="Arial" panose="020B0604020202020204" pitchFamily="34" charset="0"/>
                <a:cs typeface="Arial" panose="020B0604020202020204" pitchFamily="34" charset="0"/>
              </a:rPr>
              <a:t>) setting</a:t>
            </a:r>
            <a:r>
              <a:rPr lang="en-US" sz="1600" baseline="30000" dirty="0">
                <a:solidFill>
                  <a:schemeClr val="accent1"/>
                </a:solidFill>
                <a:latin typeface="Arial" panose="020B0604020202020204" pitchFamily="34" charset="0"/>
                <a:cs typeface="Arial" panose="020B0604020202020204" pitchFamily="34" charset="0"/>
              </a:rPr>
              <a:t>11</a:t>
            </a:r>
            <a:endParaRPr lang="en-US" sz="1600" dirty="0">
              <a:solidFill>
                <a:schemeClr val="accent1"/>
              </a:solidFill>
              <a:latin typeface="Arial" panose="020B0604020202020204" pitchFamily="34" charset="0"/>
              <a:cs typeface="Arial" panose="020B0604020202020204" pitchFamily="34" charset="0"/>
            </a:endParaRPr>
          </a:p>
          <a:p>
            <a:pPr marL="821055" lvl="3">
              <a:lnSpc>
                <a:spcPct val="130000"/>
              </a:lnSpc>
              <a:buFont typeface="Wingdings" panose="05000000000000000000" pitchFamily="2" charset="2"/>
              <a:buChar char="§"/>
            </a:pPr>
            <a:r>
              <a:rPr lang="en-US" sz="1400" dirty="0">
                <a:solidFill>
                  <a:schemeClr val="accent1"/>
                </a:solidFill>
                <a:latin typeface="Arial" panose="020B0604020202020204" pitchFamily="34" charset="0"/>
                <a:cs typeface="Arial" panose="020B0604020202020204" pitchFamily="34" charset="0"/>
              </a:rPr>
              <a:t>Median progression-free survival (PFS) of 4.8 vs 1.7 months (HR, 0.43; 95% CI, 0.35-0.54) in the full trial population </a:t>
            </a:r>
          </a:p>
          <a:p>
            <a:pPr marL="821055" lvl="3">
              <a:lnSpc>
                <a:spcPct val="130000"/>
              </a:lnSpc>
              <a:buFont typeface="Wingdings" panose="05000000000000000000" pitchFamily="2" charset="2"/>
              <a:buChar char="§"/>
            </a:pPr>
            <a:r>
              <a:rPr lang="en-US" sz="1400" dirty="0">
                <a:solidFill>
                  <a:schemeClr val="accent1"/>
                </a:solidFill>
                <a:latin typeface="Arial" panose="020B0604020202020204" pitchFamily="34" charset="0"/>
                <a:cs typeface="Arial" panose="020B0604020202020204" pitchFamily="34" charset="0"/>
              </a:rPr>
              <a:t>Median overall survival (OS) of 11.8 vs 6.9 months (HR, 0.51; 95% CI, 0.41-0.62) in the full trial population </a:t>
            </a:r>
          </a:p>
          <a:p>
            <a:pPr marL="28575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SG is authorized in the European Union for use in patients with </a:t>
            </a:r>
            <a:r>
              <a:rPr lang="en-US" sz="1600" dirty="0" err="1">
                <a:solidFill>
                  <a:schemeClr val="accent1"/>
                </a:solidFill>
                <a:latin typeface="Arial" panose="020B0604020202020204" pitchFamily="34" charset="0"/>
                <a:cs typeface="Arial" panose="020B0604020202020204" pitchFamily="34" charset="0"/>
              </a:rPr>
              <a:t>mTNBC</a:t>
            </a:r>
            <a:r>
              <a:rPr lang="en-US" sz="1600" dirty="0">
                <a:solidFill>
                  <a:schemeClr val="accent1"/>
                </a:solidFill>
                <a:latin typeface="Arial" panose="020B0604020202020204" pitchFamily="34" charset="0"/>
                <a:cs typeface="Arial" panose="020B0604020202020204" pitchFamily="34" charset="0"/>
              </a:rPr>
              <a:t> who received ≥2 prior chemotherapies (at least 1 in the metastatic setting)</a:t>
            </a:r>
            <a:r>
              <a:rPr lang="en-US" sz="1600" baseline="30000" dirty="0">
                <a:solidFill>
                  <a:schemeClr val="accent1"/>
                </a:solidFill>
                <a:latin typeface="Arial" panose="020B0604020202020204" pitchFamily="34" charset="0"/>
                <a:cs typeface="Arial" panose="020B0604020202020204" pitchFamily="34" charset="0"/>
              </a:rPr>
              <a:t>12</a:t>
            </a:r>
          </a:p>
          <a:p>
            <a:pPr marL="285750" indent="-285750">
              <a:lnSpc>
                <a:spcPct val="130000"/>
              </a:lnSpc>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This analysis evaluates the efficacy of SG in </a:t>
            </a:r>
            <a:r>
              <a:rPr lang="en-US" sz="1600" dirty="0" err="1">
                <a:solidFill>
                  <a:schemeClr val="accent1"/>
                </a:solidFill>
                <a:latin typeface="Arial" panose="020B0604020202020204" pitchFamily="34" charset="0"/>
                <a:cs typeface="Arial" panose="020B0604020202020204" pitchFamily="34" charset="0"/>
              </a:rPr>
              <a:t>mTNBC</a:t>
            </a:r>
            <a:r>
              <a:rPr lang="en-US" sz="1600" dirty="0">
                <a:solidFill>
                  <a:schemeClr val="accent1"/>
                </a:solidFill>
                <a:latin typeface="Arial" panose="020B0604020202020204" pitchFamily="34" charset="0"/>
                <a:cs typeface="Arial" panose="020B0604020202020204" pitchFamily="34" charset="0"/>
              </a:rPr>
              <a:t> by HER2 status in the ASCENT study</a:t>
            </a:r>
          </a:p>
        </p:txBody>
      </p:sp>
      <p:sp>
        <p:nvSpPr>
          <p:cNvPr id="4" name="Slide Number Placeholder 3">
            <a:extLst>
              <a:ext uri="{FF2B5EF4-FFF2-40B4-BE49-F238E27FC236}">
                <a16:creationId xmlns:a16="http://schemas.microsoft.com/office/drawing/2014/main" id="{3CA87288-6A02-7446-816B-FAD50A94CE1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 name="Text Placeholder 4">
            <a:extLst>
              <a:ext uri="{FF2B5EF4-FFF2-40B4-BE49-F238E27FC236}">
                <a16:creationId xmlns:a16="http://schemas.microsoft.com/office/drawing/2014/main" id="{DB1AFBE9-B897-5B43-91C7-1AA70BDE52AC}"/>
              </a:ext>
            </a:extLst>
          </p:cNvPr>
          <p:cNvSpPr txBox="1">
            <a:spLocks/>
          </p:cNvSpPr>
          <p:nvPr/>
        </p:nvSpPr>
        <p:spPr>
          <a:xfrm>
            <a:off x="421415" y="5770724"/>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002060"/>
              </a:solidFill>
              <a:effectLst/>
              <a:uLnTx/>
              <a:uFillTx/>
              <a:latin typeface="Aria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629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48AF-63B7-E048-8CE0-3588439A21AA}"/>
              </a:ext>
            </a:extLst>
          </p:cNvPr>
          <p:cNvSpPr>
            <a:spLocks noGrp="1"/>
          </p:cNvSpPr>
          <p:nvPr>
            <p:ph type="title"/>
          </p:nvPr>
        </p:nvSpPr>
        <p:spPr/>
        <p:txBody>
          <a:bodyPr/>
          <a:lstStyle/>
          <a:p>
            <a:r>
              <a:rPr lang="en-US" dirty="0"/>
              <a:t>Sacituzumab Govitecan </a:t>
            </a:r>
            <a:br>
              <a:rPr lang="en-US" dirty="0"/>
            </a:br>
            <a:r>
              <a:rPr lang="en-US" sz="2400" dirty="0"/>
              <a:t>Figure 1. Sacituzumab Govitecan Antibody-Drug Conjugate</a:t>
            </a:r>
            <a:endParaRPr lang="en-US" sz="3200" baseline="30000" dirty="0"/>
          </a:p>
        </p:txBody>
      </p:sp>
      <p:sp>
        <p:nvSpPr>
          <p:cNvPr id="4" name="Slide Number Placeholder 3">
            <a:extLst>
              <a:ext uri="{FF2B5EF4-FFF2-40B4-BE49-F238E27FC236}">
                <a16:creationId xmlns:a16="http://schemas.microsoft.com/office/drawing/2014/main" id="{B2E1D030-D130-2242-B6B2-D0B4A89C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4" name="Text Placeholder 4">
            <a:extLst>
              <a:ext uri="{FF2B5EF4-FFF2-40B4-BE49-F238E27FC236}">
                <a16:creationId xmlns:a16="http://schemas.microsoft.com/office/drawing/2014/main" id="{C76F590A-F156-3B45-BEC0-ABC67D4A70C5}"/>
              </a:ext>
            </a:extLst>
          </p:cNvPr>
          <p:cNvSpPr txBox="1">
            <a:spLocks/>
          </p:cNvSpPr>
          <p:nvPr/>
        </p:nvSpPr>
        <p:spPr>
          <a:xfrm>
            <a:off x="412706" y="5788142"/>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Helvetica" charset="0"/>
                <a:cs typeface="Arial" panose="020B0604020202020204" pitchFamily="34" charset="0"/>
              </a:rPr>
              <a:t>Trop-2, trophoblast cell surface antigen 2.</a:t>
            </a:r>
          </a:p>
        </p:txBody>
      </p:sp>
      <p:sp>
        <p:nvSpPr>
          <p:cNvPr id="5" name="TextBox 4">
            <a:extLst>
              <a:ext uri="{FF2B5EF4-FFF2-40B4-BE49-F238E27FC236}">
                <a16:creationId xmlns:a16="http://schemas.microsoft.com/office/drawing/2014/main" id="{5D35DF91-1DA3-406C-96C3-490A76C1D7C7}"/>
              </a:ext>
            </a:extLst>
          </p:cNvPr>
          <p:cNvSpPr txBox="1"/>
          <p:nvPr/>
        </p:nvSpPr>
        <p:spPr>
          <a:xfrm>
            <a:off x="9426804" y="506219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65B"/>
              </a:solidFill>
              <a:effectLst/>
              <a:uLnTx/>
              <a:uFillTx/>
              <a:latin typeface="Arial"/>
              <a:ea typeface="+mn-ea"/>
              <a:cs typeface="+mn-cs"/>
            </a:endParaRPr>
          </a:p>
        </p:txBody>
      </p:sp>
      <p:pic>
        <p:nvPicPr>
          <p:cNvPr id="7" name="Picture 6" descr="Diagram&#10;&#10;Description automatically generated">
            <a:extLst>
              <a:ext uri="{FF2B5EF4-FFF2-40B4-BE49-F238E27FC236}">
                <a16:creationId xmlns:a16="http://schemas.microsoft.com/office/drawing/2014/main" id="{50EE9030-96C0-4050-A4F0-9F117CFC7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238" y="1564083"/>
            <a:ext cx="4964751" cy="4654583"/>
          </a:xfrm>
          <a:prstGeom prst="rect">
            <a:avLst/>
          </a:prstGeom>
        </p:spPr>
      </p:pic>
    </p:spTree>
    <p:extLst>
      <p:ext uri="{BB962C8B-B14F-4D97-AF65-F5344CB8AC3E}">
        <p14:creationId xmlns:p14="http://schemas.microsoft.com/office/powerpoint/2010/main" val="260387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C7-8019-B740-820E-ED55F8DA770D}"/>
              </a:ext>
            </a:extLst>
          </p:cNvPr>
          <p:cNvSpPr>
            <a:spLocks noGrp="1"/>
          </p:cNvSpPr>
          <p:nvPr>
            <p:ph type="title"/>
          </p:nvPr>
        </p:nvSpPr>
        <p:spPr/>
        <p:txBody>
          <a:bodyPr/>
          <a:lstStyle/>
          <a:p>
            <a:r>
              <a:rPr lang="en-US" dirty="0"/>
              <a:t>Methods</a:t>
            </a:r>
            <a:endParaRPr lang="en-US" baseline="30000" dirty="0"/>
          </a:p>
        </p:txBody>
      </p:sp>
      <p:sp>
        <p:nvSpPr>
          <p:cNvPr id="3" name="Content Placeholder 2">
            <a:extLst>
              <a:ext uri="{FF2B5EF4-FFF2-40B4-BE49-F238E27FC236}">
                <a16:creationId xmlns:a16="http://schemas.microsoft.com/office/drawing/2014/main" id="{CFC7E79B-B8CB-1547-9A62-DB74B96D6AE8}"/>
              </a:ext>
            </a:extLst>
          </p:cNvPr>
          <p:cNvSpPr>
            <a:spLocks noGrp="1"/>
          </p:cNvSpPr>
          <p:nvPr>
            <p:ph idx="1"/>
          </p:nvPr>
        </p:nvSpPr>
        <p:spPr>
          <a:xfrm>
            <a:off x="421284" y="1160562"/>
            <a:ext cx="11582400" cy="4678363"/>
          </a:xfrm>
        </p:spPr>
        <p:txBody>
          <a:bodyPr/>
          <a:lstStyle/>
          <a:p>
            <a:pPr marL="342900" indent="-342900">
              <a:lnSpc>
                <a:spcPct val="130000"/>
              </a:lnSpc>
              <a:buFont typeface="Arial" panose="020B0604020202020204" pitchFamily="34" charset="0"/>
              <a:buChar char="•"/>
            </a:pPr>
            <a:r>
              <a:rPr lang="en-US" sz="1800" dirty="0">
                <a:solidFill>
                  <a:schemeClr val="accent1"/>
                </a:solidFill>
                <a:latin typeface="+mn-lt"/>
              </a:rPr>
              <a:t>In the ASCENT trial (</a:t>
            </a:r>
            <a:r>
              <a:rPr lang="en-US" sz="1800" b="1" dirty="0">
                <a:solidFill>
                  <a:schemeClr val="accent1"/>
                </a:solidFill>
                <a:latin typeface="+mn-lt"/>
              </a:rPr>
              <a:t>Figure 2</a:t>
            </a:r>
            <a:r>
              <a:rPr lang="en-US" sz="1800" dirty="0">
                <a:solidFill>
                  <a:schemeClr val="accent1"/>
                </a:solidFill>
                <a:latin typeface="+mn-lt"/>
              </a:rPr>
              <a:t>), patients with mTNBC refractory to or relapsing after ≥2 prior chemotherapies (at least 1 in the metastatic setting) were randomized 1:1 to receive either:</a:t>
            </a:r>
            <a:r>
              <a:rPr lang="en-US" sz="1800" baseline="30000" dirty="0">
                <a:solidFill>
                  <a:schemeClr val="accent1"/>
                </a:solidFill>
                <a:latin typeface="+mn-lt"/>
              </a:rPr>
              <a:t>11</a:t>
            </a:r>
            <a:endParaRPr lang="en-US" sz="1800" dirty="0">
              <a:solidFill>
                <a:schemeClr val="accent1"/>
              </a:solidFill>
              <a:latin typeface="+mn-lt"/>
            </a:endParaRPr>
          </a:p>
          <a:p>
            <a:pPr marL="852488" indent="-338138">
              <a:lnSpc>
                <a:spcPct val="130000"/>
              </a:lnSpc>
              <a:buFont typeface="Arial" panose="020B0604020202020204" pitchFamily="34" charset="0"/>
              <a:buChar char="•"/>
            </a:pPr>
            <a:r>
              <a:rPr lang="en-US" sz="1600" dirty="0">
                <a:solidFill>
                  <a:schemeClr val="accent1"/>
                </a:solidFill>
                <a:latin typeface="+mn-lt"/>
              </a:rPr>
              <a:t>SG (10 mg/kg IV on days 1 and 8, every 21 days) or</a:t>
            </a:r>
            <a:r>
              <a:rPr lang="en-US" sz="1600" dirty="0">
                <a:solidFill>
                  <a:schemeClr val="accent1"/>
                </a:solidFill>
                <a:latin typeface="+mn-lt"/>
                <a:cs typeface="Arial" panose="020B0604020202020204" pitchFamily="34" charset="0"/>
              </a:rPr>
              <a:t> </a:t>
            </a:r>
          </a:p>
          <a:p>
            <a:pPr marL="852488" indent="-338138">
              <a:lnSpc>
                <a:spcPct val="130000"/>
              </a:lnSpc>
              <a:buFont typeface="Arial" panose="020B0604020202020204" pitchFamily="34" charset="0"/>
              <a:buChar char="•"/>
            </a:pPr>
            <a:r>
              <a:rPr lang="en-US" sz="1600" dirty="0">
                <a:solidFill>
                  <a:schemeClr val="accent1"/>
                </a:solidFill>
                <a:latin typeface="+mn-lt"/>
                <a:cs typeface="Arial" panose="020B0604020202020204" pitchFamily="34" charset="0"/>
              </a:rPr>
              <a:t>Treatment of physician’s choice </a:t>
            </a:r>
            <a:r>
              <a:rPr lang="en-US" sz="1600" dirty="0">
                <a:solidFill>
                  <a:schemeClr val="accent1"/>
                </a:solidFill>
                <a:latin typeface="+mn-lt"/>
              </a:rPr>
              <a:t>(TPC; capecitabine, eribulin, vinorelbine, or gemcitabine)</a:t>
            </a:r>
            <a:endParaRPr lang="en-US" sz="1800" baseline="30000" dirty="0">
              <a:solidFill>
                <a:schemeClr val="accent1"/>
              </a:solidFill>
              <a:latin typeface="+mn-lt"/>
            </a:endParaRPr>
          </a:p>
          <a:p>
            <a:pPr marL="342900" indent="-342900">
              <a:lnSpc>
                <a:spcPct val="130000"/>
              </a:lnSpc>
              <a:buFont typeface="Arial" panose="020B0604020202020204" pitchFamily="34" charset="0"/>
              <a:buChar char="•"/>
            </a:pPr>
            <a:r>
              <a:rPr lang="en-US" sz="1800" dirty="0">
                <a:solidFill>
                  <a:schemeClr val="accent1"/>
                </a:solidFill>
                <a:latin typeface="+mn-lt"/>
              </a:rPr>
              <a:t>Primary endpoint was PFS per RECIST 1.1; secondary endpoints included OS and objective response rate (ORR)</a:t>
            </a:r>
          </a:p>
          <a:p>
            <a:pPr marL="342900" indent="-342900">
              <a:lnSpc>
                <a:spcPct val="130000"/>
              </a:lnSpc>
              <a:buFont typeface="Arial" panose="020B0604020202020204" pitchFamily="34" charset="0"/>
              <a:buChar char="•"/>
            </a:pPr>
            <a:r>
              <a:rPr lang="en-US" sz="1800" dirty="0">
                <a:solidFill>
                  <a:schemeClr val="accent1"/>
                </a:solidFill>
                <a:latin typeface="+mn-lt"/>
              </a:rPr>
              <a:t>Patients with known HER2-positive disease were ineligible for ASCENT, and HER2-negative status was based on local assessment of the most recent biopsy/pathology report</a:t>
            </a:r>
          </a:p>
          <a:p>
            <a:pPr marL="852488" indent="-338138">
              <a:lnSpc>
                <a:spcPct val="130000"/>
              </a:lnSpc>
              <a:buFont typeface="Arial" panose="020B0604020202020204" pitchFamily="34" charset="0"/>
              <a:buChar char="•"/>
            </a:pPr>
            <a:r>
              <a:rPr lang="en-US" sz="1600" dirty="0">
                <a:solidFill>
                  <a:schemeClr val="accent1"/>
                </a:solidFill>
                <a:latin typeface="+mn-lt"/>
              </a:rPr>
              <a:t>HER2-negative was defined as HER2 IHC0, or IHC1+; if IHC2+, then ISH-negative </a:t>
            </a:r>
            <a:endParaRPr lang="en-US" sz="1800" strike="sngStrike" dirty="0">
              <a:solidFill>
                <a:schemeClr val="accent1"/>
              </a:solidFill>
              <a:latin typeface="+mn-lt"/>
            </a:endParaRPr>
          </a:p>
          <a:p>
            <a:pPr marL="342900" indent="-342900">
              <a:lnSpc>
                <a:spcPct val="130000"/>
              </a:lnSpc>
              <a:buFont typeface="Arial" panose="020B0604020202020204" pitchFamily="34" charset="0"/>
              <a:buChar char="•"/>
            </a:pPr>
            <a:r>
              <a:rPr lang="en-US" sz="1800" dirty="0">
                <a:solidFill>
                  <a:schemeClr val="accent1"/>
                </a:solidFill>
                <a:latin typeface="+mn-lt"/>
              </a:rPr>
              <a:t>For this post hoc subgroup analysis, local IHC  and ISH results for the intention-to-treat (ITT) population of ASCENT were analyzed retrospectively to determine </a:t>
            </a:r>
            <a:r>
              <a:rPr lang="en-US" sz="1800" dirty="0">
                <a:solidFill>
                  <a:schemeClr val="accent1"/>
                </a:solidFill>
                <a:latin typeface="Arial" panose="020B0604020202020204" pitchFamily="34" charset="0"/>
                <a:cs typeface="Arial" panose="020B0604020202020204" pitchFamily="34" charset="0"/>
              </a:rPr>
              <a:t>SG efficacy by HER2 status</a:t>
            </a:r>
            <a:r>
              <a:rPr lang="en-US" sz="1800" dirty="0">
                <a:solidFill>
                  <a:schemeClr val="accent1"/>
                </a:solidFill>
                <a:latin typeface="+mn-lt"/>
              </a:rPr>
              <a:t>:</a:t>
            </a:r>
          </a:p>
          <a:p>
            <a:pPr marL="857250" lvl="2" indent="-347663">
              <a:lnSpc>
                <a:spcPct val="130000"/>
              </a:lnSpc>
              <a:buFont typeface="Arial" panose="020B0604020202020204" pitchFamily="34" charset="0"/>
              <a:buChar char="•"/>
            </a:pPr>
            <a:r>
              <a:rPr lang="en-US" sz="1600" dirty="0">
                <a:solidFill>
                  <a:schemeClr val="accent1"/>
                </a:solidFill>
                <a:latin typeface="+mn-lt"/>
              </a:rPr>
              <a:t>HER2 IHC0 </a:t>
            </a:r>
          </a:p>
          <a:p>
            <a:pPr marL="857250" lvl="2" indent="-347663">
              <a:lnSpc>
                <a:spcPct val="130000"/>
              </a:lnSpc>
              <a:buFont typeface="Arial" panose="020B0604020202020204" pitchFamily="34" charset="0"/>
              <a:buChar char="•"/>
            </a:pPr>
            <a:r>
              <a:rPr lang="en-US" sz="1600" dirty="0">
                <a:solidFill>
                  <a:schemeClr val="accent1"/>
                </a:solidFill>
                <a:latin typeface="+mn-lt"/>
              </a:rPr>
              <a:t>HER2-Low, defined as HER2 IHC1+, or IHC2+ and ISH-negative </a:t>
            </a:r>
          </a:p>
        </p:txBody>
      </p:sp>
      <p:sp>
        <p:nvSpPr>
          <p:cNvPr id="4" name="Slide Number Placeholder 3">
            <a:extLst>
              <a:ext uri="{FF2B5EF4-FFF2-40B4-BE49-F238E27FC236}">
                <a16:creationId xmlns:a16="http://schemas.microsoft.com/office/drawing/2014/main" id="{C4F2D514-3359-A840-8A9C-2B78AAB8F46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219858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7E41-9111-C94D-A369-10BDDFFCDC5D}"/>
              </a:ext>
            </a:extLst>
          </p:cNvPr>
          <p:cNvSpPr>
            <a:spLocks noGrp="1"/>
          </p:cNvSpPr>
          <p:nvPr>
            <p:ph type="title"/>
          </p:nvPr>
        </p:nvSpPr>
        <p:spPr>
          <a:xfrm>
            <a:off x="609599" y="365126"/>
            <a:ext cx="11090565" cy="967564"/>
          </a:xfrm>
        </p:spPr>
        <p:txBody>
          <a:bodyPr/>
          <a:lstStyle/>
          <a:p>
            <a:r>
              <a:rPr lang="en-US" dirty="0"/>
              <a:t>Methods</a:t>
            </a:r>
            <a:br>
              <a:rPr lang="en-US" dirty="0"/>
            </a:br>
            <a:r>
              <a:rPr lang="en-US" sz="2400" dirty="0"/>
              <a:t>Figure 2. ASCENT Study Design (NCT02574455)</a:t>
            </a:r>
          </a:p>
        </p:txBody>
      </p:sp>
      <p:sp>
        <p:nvSpPr>
          <p:cNvPr id="18" name="Slide Number Placeholder 3">
            <a:extLst>
              <a:ext uri="{FF2B5EF4-FFF2-40B4-BE49-F238E27FC236}">
                <a16:creationId xmlns:a16="http://schemas.microsoft.com/office/drawing/2014/main" id="{50F43518-84A9-409A-9E06-DBC983CB374C}"/>
              </a:ext>
            </a:extLst>
          </p:cNvPr>
          <p:cNvSpPr txBox="1">
            <a:spLocks/>
          </p:cNvSpPr>
          <p:nvPr/>
        </p:nvSpPr>
        <p:spPr>
          <a:xfrm>
            <a:off x="9158884" y="645494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rgbClr val="000000"/>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p:txBody>
      </p:sp>
      <p:sp>
        <p:nvSpPr>
          <p:cNvPr id="19" name="Text Placeholder 4">
            <a:extLst>
              <a:ext uri="{FF2B5EF4-FFF2-40B4-BE49-F238E27FC236}">
                <a16:creationId xmlns:a16="http://schemas.microsoft.com/office/drawing/2014/main" id="{76816F76-BBED-4B37-8388-8B10B55E021A}"/>
              </a:ext>
            </a:extLst>
          </p:cNvPr>
          <p:cNvSpPr txBox="1">
            <a:spLocks/>
          </p:cNvSpPr>
          <p:nvPr/>
        </p:nvSpPr>
        <p:spPr>
          <a:xfrm>
            <a:off x="421414" y="5805187"/>
            <a:ext cx="11582269"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900" b="0" i="0" u="none" strike="noStrike" kern="1200" cap="none" spc="0" normalizeH="0" baseline="0" noProof="0" dirty="0">
                <a:ln>
                  <a:noFill/>
                </a:ln>
                <a:solidFill>
                  <a:srgbClr val="203661"/>
                </a:solidFill>
                <a:effectLst/>
                <a:uLnTx/>
                <a:uFillTx/>
                <a:latin typeface="Arial"/>
                <a:ea typeface="+mn-ea"/>
                <a:cs typeface="Arial" panose="020B0604020202020204" pitchFamily="34" charset="0"/>
              </a:rPr>
            </a:b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Adapted from </a:t>
            </a:r>
            <a:r>
              <a:rPr kumimoji="0" lang="en-US" sz="900" b="0" i="1"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N </a:t>
            </a:r>
            <a:r>
              <a:rPr kumimoji="0" lang="en-US" sz="900" b="0" i="1"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Engl</a:t>
            </a:r>
            <a:r>
              <a:rPr kumimoji="0" lang="en-US" sz="900" b="0" i="1"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J Med</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Bardia</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A,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Hurvitz</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SA,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Tolaney</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SM, et al. Sacituzumab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govitecan</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in metastatic triple-negative breast cancer. Vol. 384, pp 1529-1541. Copyright ©2021 Massachusetts Medical Society. Reused with permission from Massachusetts Medical Society. </a:t>
            </a:r>
            <a:b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30000" noProof="0" dirty="0" err="1">
                <a:ln>
                  <a:noFill/>
                </a:ln>
                <a:solidFill>
                  <a:srgbClr val="20366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PFS</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measured by an independent, centralized, and blinded group of radiology experts who assessed tumor response using RECIST 1.1 criteria in patients without brain metastasis. </a:t>
            </a:r>
            <a:r>
              <a:rPr kumimoji="0" lang="en-US" sz="900" b="0" i="0" u="none" strike="noStrike" kern="1200" cap="none" spc="0" normalizeH="0" baseline="30000" noProof="0" dirty="0" err="1">
                <a:ln>
                  <a:noFill/>
                </a:ln>
                <a:solidFill>
                  <a:srgbClr val="203661"/>
                </a:solidFill>
                <a:effectLst/>
                <a:uLnTx/>
                <a:uFillTx/>
                <a:latin typeface="Arial" panose="020B0604020202020204" pitchFamily="34" charset="0"/>
                <a:ea typeface="+mn-ea"/>
                <a:cs typeface="Arial" panose="020B0604020202020204" pitchFamily="34" charset="0"/>
              </a:rPr>
              <a:t>b</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The</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ITT population includes all randomized patients (with and without brain metastases). Baseline brain MRI only required for patients with known brain metastasis. </a:t>
            </a:r>
            <a:b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ASCO/CAP, American Society of Clinical Oncology/College of American Pathologists; DOR, duration of response; ITT, intention-to-treat; IV, intravenous; MRI, magnetic resonance imaging; ORR, objective response rate; OS, overall survival; PFS, progression-free survival; QoL, quality of life; R, randomization; TNBC, triple-negative breast cancer; TTR, time to response. National Institutes of Health. https://clinicaltrials.gov/ct2/show/NCT02574455.</a:t>
            </a:r>
            <a:endPar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Helvetica" charset="0"/>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E59E8637-5B66-4FFD-B4B5-F4D578445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507" y="1560024"/>
            <a:ext cx="9502986" cy="3642089"/>
          </a:xfrm>
          <a:prstGeom prst="rect">
            <a:avLst/>
          </a:prstGeom>
        </p:spPr>
      </p:pic>
    </p:spTree>
    <p:extLst>
      <p:ext uri="{BB962C8B-B14F-4D97-AF65-F5344CB8AC3E}">
        <p14:creationId xmlns:p14="http://schemas.microsoft.com/office/powerpoint/2010/main" val="148703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1DC2-38E7-E947-ADE0-203852770B59}"/>
              </a:ext>
            </a:extLst>
          </p:cNvPr>
          <p:cNvSpPr>
            <a:spLocks noGrp="1"/>
          </p:cNvSpPr>
          <p:nvPr>
            <p:ph type="title"/>
          </p:nvPr>
        </p:nvSpPr>
        <p:spPr/>
        <p:txBody>
          <a:bodyPr/>
          <a:lstStyle/>
          <a:p>
            <a:r>
              <a:rPr lang="en-US" dirty="0"/>
              <a:t>Results</a:t>
            </a:r>
            <a:br>
              <a:rPr lang="en-US" dirty="0"/>
            </a:br>
            <a:r>
              <a:rPr lang="en-US" sz="2400" dirty="0"/>
              <a:t>Patients</a:t>
            </a:r>
            <a:r>
              <a:rPr lang="en-US" dirty="0"/>
              <a:t> </a:t>
            </a:r>
          </a:p>
        </p:txBody>
      </p:sp>
      <p:sp>
        <p:nvSpPr>
          <p:cNvPr id="3" name="Content Placeholder 2">
            <a:extLst>
              <a:ext uri="{FF2B5EF4-FFF2-40B4-BE49-F238E27FC236}">
                <a16:creationId xmlns:a16="http://schemas.microsoft.com/office/drawing/2014/main" id="{8EDB4A1B-23D9-CE4B-BE2F-5E3B7660D849}"/>
              </a:ext>
            </a:extLst>
          </p:cNvPr>
          <p:cNvSpPr>
            <a:spLocks noGrp="1"/>
          </p:cNvSpPr>
          <p:nvPr>
            <p:ph idx="1"/>
          </p:nvPr>
        </p:nvSpPr>
        <p:spPr/>
        <p:txBody>
          <a:bodyPr/>
          <a:lstStyle/>
          <a:p>
            <a:pPr marL="342900" indent="-342900">
              <a:lnSpc>
                <a:spcPct val="100000"/>
              </a:lnSpc>
              <a:spcBef>
                <a:spcPts val="600"/>
              </a:spcBef>
              <a:buFont typeface="Arial" panose="020B0604020202020204" pitchFamily="34" charset="0"/>
              <a:buChar char="•"/>
            </a:pPr>
            <a:r>
              <a:rPr lang="en-US" sz="1800" dirty="0">
                <a:solidFill>
                  <a:schemeClr val="accent1"/>
                </a:solidFill>
                <a:latin typeface="+mn-lt"/>
              </a:rPr>
              <a:t>Of the 529 patients from the ASCENT ITT population, 79% were HER2-evaluable by IHC (SG vs TPC; </a:t>
            </a:r>
            <a:r>
              <a:rPr lang="en-US" sz="1800" b="1" dirty="0">
                <a:solidFill>
                  <a:schemeClr val="accent1"/>
                </a:solidFill>
                <a:latin typeface="+mn-lt"/>
              </a:rPr>
              <a:t>Table 1</a:t>
            </a:r>
            <a:r>
              <a:rPr lang="en-US" sz="1800" dirty="0">
                <a:solidFill>
                  <a:schemeClr val="accent1"/>
                </a:solidFill>
                <a:latin typeface="+mn-lt"/>
              </a:rPr>
              <a:t>): </a:t>
            </a:r>
          </a:p>
          <a:p>
            <a:pPr marL="878205" lvl="3" indent="-342900">
              <a:lnSpc>
                <a:spcPct val="100000"/>
              </a:lnSpc>
              <a:spcBef>
                <a:spcPts val="600"/>
              </a:spcBef>
              <a:buFont typeface="Arial" panose="020B0604020202020204" pitchFamily="34" charset="0"/>
              <a:buChar char="•"/>
            </a:pPr>
            <a:r>
              <a:rPr lang="en-US" sz="1800" dirty="0">
                <a:solidFill>
                  <a:schemeClr val="accent1"/>
                </a:solidFill>
                <a:latin typeface="+mn-lt"/>
              </a:rPr>
              <a:t>HER2 IHC0: 149 (56%) vs 144 (55%) patients</a:t>
            </a:r>
          </a:p>
          <a:p>
            <a:pPr marL="878205" lvl="3" indent="-342900">
              <a:lnSpc>
                <a:spcPct val="100000"/>
              </a:lnSpc>
              <a:spcBef>
                <a:spcPts val="600"/>
              </a:spcBef>
              <a:buFont typeface="Arial" panose="020B0604020202020204" pitchFamily="34" charset="0"/>
              <a:buChar char="•"/>
            </a:pPr>
            <a:r>
              <a:rPr lang="en-US" sz="1800" dirty="0">
                <a:solidFill>
                  <a:schemeClr val="accent1"/>
                </a:solidFill>
                <a:latin typeface="+mn-lt"/>
              </a:rPr>
              <a:t>HER2-Low: 63 (24%) vs 60 (23%) patients</a:t>
            </a:r>
          </a:p>
          <a:p>
            <a:pPr marL="878205" lvl="3" indent="-342900">
              <a:lnSpc>
                <a:spcPct val="100000"/>
              </a:lnSpc>
              <a:spcBef>
                <a:spcPts val="600"/>
              </a:spcBef>
              <a:buFont typeface="Arial" panose="020B0604020202020204" pitchFamily="34" charset="0"/>
              <a:buChar char="•"/>
            </a:pPr>
            <a:r>
              <a:rPr lang="en-US" sz="1800" dirty="0">
                <a:solidFill>
                  <a:schemeClr val="accent1"/>
                </a:solidFill>
                <a:latin typeface="+mn-lt"/>
              </a:rPr>
              <a:t>Missing specific HER2 results: 55 (21%) vs 58 (22%) patients</a:t>
            </a:r>
          </a:p>
          <a:p>
            <a:pPr marL="342900" indent="-342900">
              <a:lnSpc>
                <a:spcPct val="100000"/>
              </a:lnSpc>
              <a:spcBef>
                <a:spcPts val="600"/>
              </a:spcBef>
              <a:buFont typeface="Arial" panose="020B0604020202020204" pitchFamily="34" charset="0"/>
              <a:buChar char="•"/>
            </a:pPr>
            <a:r>
              <a:rPr lang="en-US" sz="1800" dirty="0">
                <a:solidFill>
                  <a:schemeClr val="accent1"/>
                </a:solidFill>
                <a:latin typeface="+mn-lt"/>
              </a:rPr>
              <a:t>Demographics and baseline characteristics between the ASCENT ITT, HER2-evaluable ITT, HER2 IHC0, and HER2-Low populations were comparable</a:t>
            </a:r>
          </a:p>
        </p:txBody>
      </p:sp>
      <p:sp>
        <p:nvSpPr>
          <p:cNvPr id="4" name="Slide Number Placeholder 3">
            <a:extLst>
              <a:ext uri="{FF2B5EF4-FFF2-40B4-BE49-F238E27FC236}">
                <a16:creationId xmlns:a16="http://schemas.microsoft.com/office/drawing/2014/main" id="{36FE9E80-E742-F64E-8A5E-FB33302D0D8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14319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B9E7-A030-F444-8FD4-2B7ABF193A47}"/>
              </a:ext>
            </a:extLst>
          </p:cNvPr>
          <p:cNvSpPr>
            <a:spLocks noGrp="1"/>
          </p:cNvSpPr>
          <p:nvPr>
            <p:ph type="title"/>
          </p:nvPr>
        </p:nvSpPr>
        <p:spPr/>
        <p:txBody>
          <a:bodyPr/>
          <a:lstStyle/>
          <a:p>
            <a:r>
              <a:rPr lang="en-US" dirty="0"/>
              <a:t>Results</a:t>
            </a:r>
            <a:br>
              <a:rPr lang="en-US" dirty="0"/>
            </a:br>
            <a:r>
              <a:rPr lang="en-US" sz="2400" dirty="0"/>
              <a:t>Table 1. Demographics and Baseline Characteristics of </a:t>
            </a:r>
            <a:br>
              <a:rPr lang="en-US" sz="2400" dirty="0"/>
            </a:br>
            <a:r>
              <a:rPr lang="en-US" sz="2400" dirty="0"/>
              <a:t>ASCENT ITT and ITT With HER2 IHC Populations</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7E909226-0D17-3849-ABE1-6CDD32C3C07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000000"/>
              </a:solidFill>
              <a:effectLst/>
              <a:uLnTx/>
              <a:uFillTx/>
              <a:latin typeface="Trebuchet MS"/>
              <a:ea typeface="+mn-ea"/>
              <a:cs typeface="+mn-cs"/>
            </a:endParaRPr>
          </a:p>
        </p:txBody>
      </p:sp>
      <p:sp>
        <p:nvSpPr>
          <p:cNvPr id="10" name="Text Placeholder 4">
            <a:extLst>
              <a:ext uri="{FF2B5EF4-FFF2-40B4-BE49-F238E27FC236}">
                <a16:creationId xmlns:a16="http://schemas.microsoft.com/office/drawing/2014/main" id="{41AC7C71-EB10-4C0F-95F3-EAEB3F022006}"/>
              </a:ext>
            </a:extLst>
          </p:cNvPr>
          <p:cNvSpPr txBox="1">
            <a:spLocks/>
          </p:cNvSpPr>
          <p:nvPr/>
        </p:nvSpPr>
        <p:spPr>
          <a:xfrm>
            <a:off x="421415" y="5821479"/>
            <a:ext cx="11349170" cy="6713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900" b="0" i="1"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rPr>
            </a:br>
            <a:r>
              <a:rPr kumimoji="0" lang="en-US" sz="900" b="0" i="0" u="none" strike="noStrike" kern="1200" cap="none" spc="0" normalizeH="0" baseline="30000" noProof="0" dirty="0">
                <a:ln>
                  <a:noFill/>
                </a:ln>
                <a:solidFill>
                  <a:srgbClr val="20366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HER2-Low defined as IHC1+, or IHC2+ and ISH-negative.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ECOG PS, Eastern Cooperative Oncology Group performance status; HER2, human epidermal growth factor receptor 2; IHC, immunohistochemistry; ISH, in situ hybridization; ITT, intention-to-treat; SG,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sacituzumab</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govitecan</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TPC, treatment of physician’s choice</a:t>
            </a:r>
            <a:endParaRPr kumimoji="0" lang="en-US" sz="900" b="0" i="0" u="none" strike="noStrike" kern="1200" cap="none" spc="0" normalizeH="0" baseline="0" noProof="0" dirty="0">
              <a:ln>
                <a:noFill/>
              </a:ln>
              <a:solidFill>
                <a:srgbClr val="203661"/>
              </a:solidFill>
              <a:effectLst/>
              <a:uLnTx/>
              <a:uFillTx/>
              <a:latin typeface="Arial"/>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60D3BDC1-DC33-4541-A673-EF557204ABD2}"/>
              </a:ext>
            </a:extLst>
          </p:cNvPr>
          <p:cNvGraphicFramePr>
            <a:graphicFrameLocks noGrp="1"/>
          </p:cNvGraphicFramePr>
          <p:nvPr/>
        </p:nvGraphicFramePr>
        <p:xfrm>
          <a:off x="408245" y="1517904"/>
          <a:ext cx="11375511" cy="4303570"/>
        </p:xfrm>
        <a:graphic>
          <a:graphicData uri="http://schemas.openxmlformats.org/drawingml/2006/table">
            <a:tbl>
              <a:tblPr firstRow="1" bandRow="1">
                <a:tableStyleId>{5C22544A-7EE6-4342-B048-85BDC9FD1C3A}</a:tableStyleId>
              </a:tblPr>
              <a:tblGrid>
                <a:gridCol w="4133463">
                  <a:extLst>
                    <a:ext uri="{9D8B030D-6E8A-4147-A177-3AD203B41FA5}">
                      <a16:colId xmlns:a16="http://schemas.microsoft.com/office/drawing/2014/main" val="1708406620"/>
                    </a:ext>
                  </a:extLst>
                </a:gridCol>
                <a:gridCol w="905256">
                  <a:extLst>
                    <a:ext uri="{9D8B030D-6E8A-4147-A177-3AD203B41FA5}">
                      <a16:colId xmlns:a16="http://schemas.microsoft.com/office/drawing/2014/main" val="592742086"/>
                    </a:ext>
                  </a:extLst>
                </a:gridCol>
                <a:gridCol w="905256">
                  <a:extLst>
                    <a:ext uri="{9D8B030D-6E8A-4147-A177-3AD203B41FA5}">
                      <a16:colId xmlns:a16="http://schemas.microsoft.com/office/drawing/2014/main" val="2586114088"/>
                    </a:ext>
                  </a:extLst>
                </a:gridCol>
                <a:gridCol w="905256">
                  <a:extLst>
                    <a:ext uri="{9D8B030D-6E8A-4147-A177-3AD203B41FA5}">
                      <a16:colId xmlns:a16="http://schemas.microsoft.com/office/drawing/2014/main" val="272129412"/>
                    </a:ext>
                  </a:extLst>
                </a:gridCol>
                <a:gridCol w="905256">
                  <a:extLst>
                    <a:ext uri="{9D8B030D-6E8A-4147-A177-3AD203B41FA5}">
                      <a16:colId xmlns:a16="http://schemas.microsoft.com/office/drawing/2014/main" val="3066334257"/>
                    </a:ext>
                  </a:extLst>
                </a:gridCol>
                <a:gridCol w="905256">
                  <a:extLst>
                    <a:ext uri="{9D8B030D-6E8A-4147-A177-3AD203B41FA5}">
                      <a16:colId xmlns:a16="http://schemas.microsoft.com/office/drawing/2014/main" val="3876176509"/>
                    </a:ext>
                  </a:extLst>
                </a:gridCol>
                <a:gridCol w="905256">
                  <a:extLst>
                    <a:ext uri="{9D8B030D-6E8A-4147-A177-3AD203B41FA5}">
                      <a16:colId xmlns:a16="http://schemas.microsoft.com/office/drawing/2014/main" val="1615726055"/>
                    </a:ext>
                  </a:extLst>
                </a:gridCol>
                <a:gridCol w="905256">
                  <a:extLst>
                    <a:ext uri="{9D8B030D-6E8A-4147-A177-3AD203B41FA5}">
                      <a16:colId xmlns:a16="http://schemas.microsoft.com/office/drawing/2014/main" val="837384039"/>
                    </a:ext>
                  </a:extLst>
                </a:gridCol>
                <a:gridCol w="905256">
                  <a:extLst>
                    <a:ext uri="{9D8B030D-6E8A-4147-A177-3AD203B41FA5}">
                      <a16:colId xmlns:a16="http://schemas.microsoft.com/office/drawing/2014/main" val="3890292556"/>
                    </a:ext>
                  </a:extLst>
                </a:gridCol>
              </a:tblGrid>
              <a:tr h="308869">
                <a:tc>
                  <a:txBody>
                    <a:bodyPr/>
                    <a:lstStyle/>
                    <a:p>
                      <a:pPr algn="ctr"/>
                      <a:endParaRPr lang="en-US" sz="1200" b="0" kern="1200" baseline="0" dirty="0">
                        <a:solidFill>
                          <a:srgbClr val="262261"/>
                        </a:solidFill>
                        <a:latin typeface="+mn-lt"/>
                        <a:ea typeface="+mn-ea"/>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1200" dirty="0">
                          <a:solidFill>
                            <a:schemeClr val="accent1"/>
                          </a:solidFill>
                          <a:effectLst/>
                        </a:rPr>
                        <a:t>ITT</a:t>
                      </a:r>
                      <a:endParaRPr lang="en-US" sz="1200" dirty="0">
                        <a:solidFill>
                          <a:schemeClr val="accent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hMerge="1">
                  <a:txBody>
                    <a:bodyPr/>
                    <a:lstStyle/>
                    <a:p>
                      <a:pPr marL="0" marR="0" algn="ctr">
                        <a:lnSpc>
                          <a:spcPct val="100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gridSpan="2">
                  <a:txBody>
                    <a:bodyPr/>
                    <a:lstStyle/>
                    <a:p>
                      <a:pPr marL="0" marR="0" algn="ctr" defTabSz="914400" rtl="0" eaLnBrk="1" latinLnBrk="0" hangingPunct="1">
                        <a:lnSpc>
                          <a:spcPct val="100000"/>
                        </a:lnSpc>
                        <a:spcBef>
                          <a:spcPts val="0"/>
                        </a:spcBef>
                        <a:spcAft>
                          <a:spcPts val="0"/>
                        </a:spcAft>
                      </a:pPr>
                      <a:r>
                        <a:rPr lang="en-US" sz="1200" b="1" kern="1200" dirty="0">
                          <a:solidFill>
                            <a:schemeClr val="accent1"/>
                          </a:solidFill>
                          <a:effectLst/>
                        </a:rPr>
                        <a:t>ITT With HER2 IHC</a:t>
                      </a:r>
                      <a:endParaRPr lang="en-US" sz="1200" b="1" kern="1200" dirty="0">
                        <a:solidFill>
                          <a:schemeClr val="accent1"/>
                        </a:solidFill>
                        <a:effectLst/>
                        <a:latin typeface="+mn-lt"/>
                        <a:ea typeface="+mn-ea"/>
                        <a:cs typeface="+mn-cs"/>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gridSpan="2">
                  <a:txBody>
                    <a:bodyPr/>
                    <a:lstStyle/>
                    <a:p>
                      <a:pPr marL="0" marR="0" algn="ctr" defTabSz="914400" rtl="0" eaLnBrk="1" latinLnBrk="0" hangingPunct="1">
                        <a:lnSpc>
                          <a:spcPct val="100000"/>
                        </a:lnSpc>
                        <a:spcBef>
                          <a:spcPts val="0"/>
                        </a:spcBef>
                        <a:spcAft>
                          <a:spcPts val="0"/>
                        </a:spcAft>
                      </a:pPr>
                      <a:r>
                        <a:rPr lang="en-US" sz="1200" b="1" kern="1200" dirty="0">
                          <a:solidFill>
                            <a:schemeClr val="accent1"/>
                          </a:solidFill>
                          <a:effectLst/>
                        </a:rPr>
                        <a:t>HER2 IHC0</a:t>
                      </a:r>
                      <a:endParaRPr lang="en-US" sz="1200" b="1" kern="1200" dirty="0">
                        <a:solidFill>
                          <a:schemeClr val="accent1"/>
                        </a:solidFill>
                        <a:effectLst/>
                        <a:latin typeface="+mn-lt"/>
                        <a:ea typeface="+mn-ea"/>
                        <a:cs typeface="+mn-cs"/>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hMerge="1">
                  <a:txBody>
                    <a:bodyPr/>
                    <a:lstStyle/>
                    <a:p>
                      <a:pPr marL="0" marR="0" algn="ctr">
                        <a:lnSpc>
                          <a:spcPct val="100000"/>
                        </a:lnSpc>
                        <a:spcBef>
                          <a:spcPts val="0"/>
                        </a:spcBef>
                        <a:spcAft>
                          <a:spcPts val="0"/>
                        </a:spcAft>
                      </a:pPr>
                      <a:endParaRPr lang="en-US" sz="1200" dirty="0">
                        <a:solidFill>
                          <a:srgbClr val="FF000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gridSpan="2">
                  <a:txBody>
                    <a:bodyPr/>
                    <a:lstStyle/>
                    <a:p>
                      <a:pPr marL="0" marR="0" algn="ctr" defTabSz="914400" rtl="0" eaLnBrk="1" latinLnBrk="0" hangingPunct="1">
                        <a:lnSpc>
                          <a:spcPct val="100000"/>
                        </a:lnSpc>
                        <a:spcBef>
                          <a:spcPts val="0"/>
                        </a:spcBef>
                        <a:spcAft>
                          <a:spcPts val="0"/>
                        </a:spcAft>
                      </a:pPr>
                      <a:r>
                        <a:rPr lang="en-US" sz="1200" b="1" kern="1200" dirty="0">
                          <a:solidFill>
                            <a:schemeClr val="accent1"/>
                          </a:solidFill>
                          <a:effectLst/>
                        </a:rPr>
                        <a:t>HER2-Low</a:t>
                      </a:r>
                      <a:r>
                        <a:rPr lang="en-US" sz="1200" b="1" kern="1200" baseline="30000" dirty="0">
                          <a:solidFill>
                            <a:schemeClr val="accent1"/>
                          </a:solidFill>
                          <a:effectLst/>
                        </a:rPr>
                        <a:t>a</a:t>
                      </a:r>
                      <a:endParaRPr lang="en-US" sz="1200" b="1" kern="1200" baseline="30000" dirty="0">
                        <a:solidFill>
                          <a:schemeClr val="accent1"/>
                        </a:solidFill>
                        <a:effectLst/>
                        <a:latin typeface="+mn-lt"/>
                        <a:ea typeface="+mn-ea"/>
                        <a:cs typeface="+mn-cs"/>
                      </a:endParaRPr>
                    </a:p>
                  </a:txBody>
                  <a:tcPr marL="47248" marR="47248"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200" dirty="0">
                        <a:solidFill>
                          <a:srgbClr val="FF000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3277287"/>
                  </a:ext>
                </a:extLst>
              </a:tr>
              <a:tr h="411825">
                <a:tc>
                  <a:txBody>
                    <a:bodyPr/>
                    <a:lstStyle/>
                    <a:p>
                      <a:pPr algn="ctr"/>
                      <a:endParaRPr lang="en-US" sz="1200" b="0" kern="1200" baseline="0" dirty="0">
                        <a:solidFill>
                          <a:srgbClr val="262261"/>
                        </a:solidFill>
                        <a:latin typeface="+mn-lt"/>
                        <a:ea typeface="+mn-ea"/>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1" dirty="0">
                          <a:solidFill>
                            <a:schemeClr val="bg1"/>
                          </a:solidFill>
                          <a:effectLst/>
                        </a:rPr>
                        <a:t>SG</a:t>
                      </a:r>
                      <a:br>
                        <a:rPr lang="en-US" sz="1200" b="1" dirty="0">
                          <a:solidFill>
                            <a:schemeClr val="bg1"/>
                          </a:solidFill>
                          <a:effectLst/>
                        </a:rPr>
                      </a:br>
                      <a:r>
                        <a:rPr lang="en-US" sz="1200" b="1" dirty="0">
                          <a:solidFill>
                            <a:schemeClr val="bg1"/>
                          </a:solidFill>
                          <a:effectLst/>
                        </a:rPr>
                        <a:t>(n=267)</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lnSpc>
                          <a:spcPct val="100000"/>
                        </a:lnSpc>
                        <a:spcBef>
                          <a:spcPts val="0"/>
                        </a:spcBef>
                        <a:spcAft>
                          <a:spcPts val="0"/>
                        </a:spcAft>
                      </a:pPr>
                      <a:r>
                        <a:rPr lang="en-US" sz="1200" b="1" dirty="0">
                          <a:solidFill>
                            <a:schemeClr val="bg1"/>
                          </a:solidFill>
                          <a:effectLst/>
                        </a:rPr>
                        <a:t>TPC</a:t>
                      </a:r>
                      <a:br>
                        <a:rPr lang="en-US" sz="1200" b="1" dirty="0">
                          <a:solidFill>
                            <a:schemeClr val="bg1"/>
                          </a:solidFill>
                          <a:effectLst/>
                        </a:rPr>
                      </a:br>
                      <a:r>
                        <a:rPr lang="en-US" sz="1200" b="1" dirty="0">
                          <a:solidFill>
                            <a:schemeClr val="bg1"/>
                          </a:solidFill>
                          <a:effectLst/>
                        </a:rPr>
                        <a:t>(n=262)</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marL="0" marR="0" algn="ctr">
                        <a:lnSpc>
                          <a:spcPct val="100000"/>
                        </a:lnSpc>
                        <a:spcBef>
                          <a:spcPts val="0"/>
                        </a:spcBef>
                        <a:spcAft>
                          <a:spcPts val="0"/>
                        </a:spcAft>
                      </a:pPr>
                      <a:r>
                        <a:rPr lang="en-US" sz="1200" b="1" dirty="0">
                          <a:solidFill>
                            <a:schemeClr val="bg1"/>
                          </a:solidFill>
                          <a:effectLst/>
                        </a:rPr>
                        <a:t>SG</a:t>
                      </a:r>
                      <a:br>
                        <a:rPr lang="en-US" sz="1200" b="1" dirty="0">
                          <a:solidFill>
                            <a:schemeClr val="bg1"/>
                          </a:solidFill>
                          <a:effectLst/>
                        </a:rPr>
                      </a:br>
                      <a:r>
                        <a:rPr lang="en-US" sz="1200" b="1" dirty="0">
                          <a:solidFill>
                            <a:schemeClr val="bg1"/>
                          </a:solidFill>
                          <a:effectLst/>
                        </a:rPr>
                        <a:t>(n=212)</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6B9B5"/>
                    </a:solidFill>
                  </a:tcPr>
                </a:tc>
                <a:tc>
                  <a:txBody>
                    <a:bodyPr/>
                    <a:lstStyle/>
                    <a:p>
                      <a:pPr marL="0" marR="0" algn="ctr">
                        <a:lnSpc>
                          <a:spcPct val="100000"/>
                        </a:lnSpc>
                        <a:spcBef>
                          <a:spcPts val="0"/>
                        </a:spcBef>
                        <a:spcAft>
                          <a:spcPts val="0"/>
                        </a:spcAft>
                      </a:pPr>
                      <a:r>
                        <a:rPr lang="en-US" sz="1200" b="1" dirty="0">
                          <a:solidFill>
                            <a:schemeClr val="bg1"/>
                          </a:solidFill>
                          <a:effectLst/>
                        </a:rPr>
                        <a:t>TPC</a:t>
                      </a:r>
                      <a:br>
                        <a:rPr lang="en-US" sz="1200" b="1" dirty="0">
                          <a:solidFill>
                            <a:schemeClr val="bg1"/>
                          </a:solidFill>
                          <a:effectLst/>
                        </a:rPr>
                      </a:br>
                      <a:r>
                        <a:rPr lang="en-US" sz="1200" b="1" dirty="0">
                          <a:solidFill>
                            <a:schemeClr val="bg1"/>
                          </a:solidFill>
                          <a:effectLst/>
                        </a:rPr>
                        <a:t>(n=204)</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marL="0" marR="0" algn="ctr">
                        <a:lnSpc>
                          <a:spcPct val="100000"/>
                        </a:lnSpc>
                        <a:spcBef>
                          <a:spcPts val="0"/>
                        </a:spcBef>
                        <a:spcAft>
                          <a:spcPts val="0"/>
                        </a:spcAft>
                      </a:pPr>
                      <a:r>
                        <a:rPr lang="en-US" sz="1200" b="1" dirty="0">
                          <a:solidFill>
                            <a:schemeClr val="bg1"/>
                          </a:solidFill>
                          <a:effectLst/>
                        </a:rPr>
                        <a:t>SG</a:t>
                      </a:r>
                      <a:br>
                        <a:rPr lang="en-US" sz="1200" b="1" dirty="0">
                          <a:solidFill>
                            <a:schemeClr val="bg1"/>
                          </a:solidFill>
                          <a:effectLst/>
                        </a:rPr>
                      </a:br>
                      <a:r>
                        <a:rPr lang="en-US" sz="1200" b="1" dirty="0">
                          <a:solidFill>
                            <a:schemeClr val="bg1"/>
                          </a:solidFill>
                          <a:effectLst/>
                        </a:rPr>
                        <a:t>(n=149)</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6B9B5"/>
                    </a:solidFill>
                  </a:tcPr>
                </a:tc>
                <a:tc>
                  <a:txBody>
                    <a:bodyPr/>
                    <a:lstStyle/>
                    <a:p>
                      <a:pPr marL="0" marR="0" algn="ctr">
                        <a:lnSpc>
                          <a:spcPct val="100000"/>
                        </a:lnSpc>
                        <a:spcBef>
                          <a:spcPts val="0"/>
                        </a:spcBef>
                        <a:spcAft>
                          <a:spcPts val="0"/>
                        </a:spcAft>
                      </a:pPr>
                      <a:r>
                        <a:rPr lang="en-US" sz="1200" b="1" dirty="0">
                          <a:solidFill>
                            <a:schemeClr val="bg1"/>
                          </a:solidFill>
                          <a:effectLst/>
                        </a:rPr>
                        <a:t>TPC</a:t>
                      </a:r>
                      <a:br>
                        <a:rPr lang="en-US" sz="1200" b="1" dirty="0">
                          <a:solidFill>
                            <a:schemeClr val="bg1"/>
                          </a:solidFill>
                          <a:effectLst/>
                        </a:rPr>
                      </a:br>
                      <a:r>
                        <a:rPr lang="en-US" sz="1200" b="1" dirty="0">
                          <a:solidFill>
                            <a:schemeClr val="bg1"/>
                          </a:solidFill>
                          <a:effectLst/>
                        </a:rPr>
                        <a:t>(n=144)</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marL="0" marR="0" algn="ctr">
                        <a:lnSpc>
                          <a:spcPct val="100000"/>
                        </a:lnSpc>
                        <a:spcBef>
                          <a:spcPts val="0"/>
                        </a:spcBef>
                        <a:spcAft>
                          <a:spcPts val="0"/>
                        </a:spcAft>
                      </a:pPr>
                      <a:r>
                        <a:rPr lang="en-US" sz="1200" b="1" dirty="0">
                          <a:solidFill>
                            <a:schemeClr val="bg1"/>
                          </a:solidFill>
                          <a:effectLst/>
                        </a:rPr>
                        <a:t>SG</a:t>
                      </a:r>
                      <a:br>
                        <a:rPr lang="en-US" sz="1200" b="1" dirty="0">
                          <a:solidFill>
                            <a:schemeClr val="bg1"/>
                          </a:solidFill>
                          <a:effectLst/>
                        </a:rPr>
                      </a:br>
                      <a:r>
                        <a:rPr lang="en-US" sz="1200" b="1" dirty="0">
                          <a:solidFill>
                            <a:schemeClr val="bg1"/>
                          </a:solidFill>
                          <a:effectLst/>
                        </a:rPr>
                        <a:t>(n=63)</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6B9B5"/>
                    </a:solidFill>
                  </a:tcPr>
                </a:tc>
                <a:tc>
                  <a:txBody>
                    <a:bodyPr/>
                    <a:lstStyle/>
                    <a:p>
                      <a:pPr marL="0" marR="0" algn="ctr">
                        <a:lnSpc>
                          <a:spcPct val="100000"/>
                        </a:lnSpc>
                        <a:spcBef>
                          <a:spcPts val="0"/>
                        </a:spcBef>
                        <a:spcAft>
                          <a:spcPts val="0"/>
                        </a:spcAft>
                      </a:pPr>
                      <a:r>
                        <a:rPr lang="en-US" sz="1200" b="1" dirty="0">
                          <a:solidFill>
                            <a:schemeClr val="bg1"/>
                          </a:solidFill>
                          <a:effectLst/>
                        </a:rPr>
                        <a:t>TPC</a:t>
                      </a:r>
                      <a:br>
                        <a:rPr lang="en-US" sz="1200" b="1" dirty="0">
                          <a:solidFill>
                            <a:schemeClr val="bg1"/>
                          </a:solidFill>
                          <a:effectLst/>
                        </a:rPr>
                      </a:br>
                      <a:r>
                        <a:rPr lang="en-US" sz="1200" b="1" dirty="0">
                          <a:solidFill>
                            <a:schemeClr val="bg1"/>
                          </a:solidFill>
                          <a:effectLst/>
                        </a:rPr>
                        <a:t>(n=60)</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298573">
                <a:tc>
                  <a:txBody>
                    <a:bodyPr/>
                    <a:lstStyle/>
                    <a:p>
                      <a:pPr marL="0" marR="0">
                        <a:lnSpc>
                          <a:spcPct val="100000"/>
                        </a:lnSpc>
                        <a:spcBef>
                          <a:spcPts val="0"/>
                        </a:spcBef>
                        <a:spcAft>
                          <a:spcPts val="0"/>
                        </a:spcAft>
                      </a:pPr>
                      <a:r>
                        <a:rPr lang="en-US" sz="1200" b="1" dirty="0">
                          <a:solidFill>
                            <a:srgbClr val="002060"/>
                          </a:solidFill>
                          <a:effectLst/>
                        </a:rPr>
                        <a:t>Median age at study entry, y (range)</a:t>
                      </a:r>
                      <a:endParaRPr lang="en-US" sz="12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200" dirty="0">
                          <a:solidFill>
                            <a:srgbClr val="002060"/>
                          </a:solidFill>
                          <a:effectLst/>
                        </a:rPr>
                        <a:t>54 (46-61)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53 (46-62)</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rPr>
                        <a:t>54 (46-61)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rPr>
                        <a:t>53 (46-60)</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54 (45-60)</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53 (46-60)</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rPr>
                        <a:t>55 (47-61)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rPr>
                        <a:t>54 (46-59)</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5232298"/>
                  </a:ext>
                </a:extLst>
              </a:tr>
              <a:tr h="298573">
                <a:tc gridSpan="9">
                  <a:txBody>
                    <a:bodyPr/>
                    <a:lstStyle/>
                    <a:p>
                      <a:pPr marL="0" marR="0">
                        <a:lnSpc>
                          <a:spcPct val="100000"/>
                        </a:lnSpc>
                        <a:spcBef>
                          <a:spcPts val="0"/>
                        </a:spcBef>
                        <a:spcAft>
                          <a:spcPts val="0"/>
                        </a:spcAft>
                      </a:pPr>
                      <a:r>
                        <a:rPr lang="en-US" sz="1200" b="1" kern="1200" dirty="0">
                          <a:solidFill>
                            <a:srgbClr val="002060"/>
                          </a:solidFill>
                          <a:effectLst/>
                        </a:rPr>
                        <a:t>Race, n (%)</a:t>
                      </a:r>
                      <a:endParaRPr lang="en-US" sz="1200" b="1" kern="1200" dirty="0">
                        <a:solidFill>
                          <a:srgbClr val="002060"/>
                        </a:solidFill>
                        <a:effectLst/>
                        <a:latin typeface="+mn-lt"/>
                        <a:ea typeface="+mn-ea"/>
                        <a:cs typeface="+mn-cs"/>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F7F7"/>
                    </a:solidFill>
                  </a:tcPr>
                </a:tc>
                <a:extLst>
                  <a:ext uri="{0D108BD9-81ED-4DB2-BD59-A6C34878D82A}">
                    <a16:rowId xmlns:a16="http://schemas.microsoft.com/office/drawing/2014/main" val="2474451572"/>
                  </a:ext>
                </a:extLst>
              </a:tr>
              <a:tr h="298573">
                <a:tc>
                  <a:txBody>
                    <a:bodyPr/>
                    <a:lstStyle/>
                    <a:p>
                      <a:pPr marL="347472" marR="0">
                        <a:lnSpc>
                          <a:spcPct val="100000"/>
                        </a:lnSpc>
                        <a:spcBef>
                          <a:spcPts val="0"/>
                        </a:spcBef>
                        <a:spcAft>
                          <a:spcPts val="0"/>
                        </a:spcAft>
                      </a:pPr>
                      <a:r>
                        <a:rPr lang="en-US" sz="1200" b="1" kern="1200" dirty="0">
                          <a:solidFill>
                            <a:srgbClr val="002060"/>
                          </a:solidFill>
                          <a:effectLst/>
                        </a:rPr>
                        <a:t>White</a:t>
                      </a:r>
                      <a:endParaRPr lang="en-US" sz="1200" b="1" kern="1200" dirty="0">
                        <a:solidFill>
                          <a:srgbClr val="002060"/>
                        </a:solidFill>
                        <a:effectLst/>
                        <a:latin typeface="+mn-lt"/>
                        <a:ea typeface="+mn-ea"/>
                        <a:cs typeface="+mn-cs"/>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215 (81)</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203 (77)</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170 (80)</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163 (80)</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115 (77)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119 (83)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55 (87)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44 (73)</a:t>
                      </a:r>
                    </a:p>
                  </a:txBody>
                  <a:tcPr marL="9525" marR="9525" marT="9525"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1454977896"/>
                  </a:ext>
                </a:extLst>
              </a:tr>
              <a:tr h="298573">
                <a:tc>
                  <a:txBody>
                    <a:bodyPr/>
                    <a:lstStyle/>
                    <a:p>
                      <a:pPr marL="347472" marR="0">
                        <a:lnSpc>
                          <a:spcPct val="100000"/>
                        </a:lnSpc>
                        <a:spcBef>
                          <a:spcPts val="0"/>
                        </a:spcBef>
                        <a:spcAft>
                          <a:spcPts val="0"/>
                        </a:spcAft>
                      </a:pPr>
                      <a:r>
                        <a:rPr lang="en-US" sz="1200" b="1" kern="1200" dirty="0">
                          <a:solidFill>
                            <a:srgbClr val="002060"/>
                          </a:solidFill>
                          <a:effectLst/>
                        </a:rPr>
                        <a:t>Black</a:t>
                      </a:r>
                      <a:endParaRPr lang="en-US" sz="1200" b="1" kern="1200" dirty="0">
                        <a:solidFill>
                          <a:srgbClr val="002060"/>
                        </a:solidFill>
                        <a:effectLst/>
                        <a:latin typeface="+mn-lt"/>
                        <a:ea typeface="+mn-ea"/>
                        <a:cs typeface="+mn-cs"/>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28 (10)</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34 (13)</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24 (11)</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25 (12)</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21 (14)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15 (10)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3 (5)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10 (17)</a:t>
                      </a:r>
                    </a:p>
                  </a:txBody>
                  <a:tcPr marL="9525" marR="9525" marT="9525"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1035401558"/>
                  </a:ext>
                </a:extLst>
              </a:tr>
              <a:tr h="298573">
                <a:tc>
                  <a:txBody>
                    <a:bodyPr/>
                    <a:lstStyle/>
                    <a:p>
                      <a:pPr marL="347472" marR="0">
                        <a:lnSpc>
                          <a:spcPct val="100000"/>
                        </a:lnSpc>
                        <a:spcBef>
                          <a:spcPts val="0"/>
                        </a:spcBef>
                        <a:spcAft>
                          <a:spcPts val="0"/>
                        </a:spcAft>
                      </a:pPr>
                      <a:r>
                        <a:rPr lang="en-US" sz="1200" b="1" kern="1200" dirty="0">
                          <a:solidFill>
                            <a:srgbClr val="002060"/>
                          </a:solidFill>
                          <a:effectLst/>
                        </a:rPr>
                        <a:t>Asian</a:t>
                      </a:r>
                      <a:endParaRPr lang="en-US" sz="1200" b="1" kern="1200" dirty="0">
                        <a:solidFill>
                          <a:srgbClr val="002060"/>
                        </a:solidFill>
                        <a:effectLst/>
                        <a:latin typeface="+mn-lt"/>
                        <a:ea typeface="+mn-ea"/>
                        <a:cs typeface="+mn-cs"/>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13 (5)</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9 (3)</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12 (6)</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5 (2)</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9 (6)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3 (2)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3 (5)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2 (3)</a:t>
                      </a:r>
                    </a:p>
                  </a:txBody>
                  <a:tcPr marL="9525" marR="9525" marT="9525"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451740128"/>
                  </a:ext>
                </a:extLst>
              </a:tr>
              <a:tr h="298573">
                <a:tc>
                  <a:txBody>
                    <a:bodyPr/>
                    <a:lstStyle/>
                    <a:p>
                      <a:pPr marL="347472" marR="0">
                        <a:lnSpc>
                          <a:spcPct val="100000"/>
                        </a:lnSpc>
                        <a:spcBef>
                          <a:spcPts val="0"/>
                        </a:spcBef>
                        <a:spcAft>
                          <a:spcPts val="0"/>
                        </a:spcAft>
                      </a:pPr>
                      <a:r>
                        <a:rPr lang="en-US" sz="1200" b="1" kern="1200" dirty="0">
                          <a:solidFill>
                            <a:srgbClr val="002060"/>
                          </a:solidFill>
                          <a:effectLst/>
                        </a:rPr>
                        <a:t>Other </a:t>
                      </a:r>
                      <a:endParaRPr lang="en-US" sz="1200" b="1" kern="1200" dirty="0">
                        <a:solidFill>
                          <a:srgbClr val="002060"/>
                        </a:solidFill>
                        <a:effectLst/>
                        <a:latin typeface="+mn-lt"/>
                        <a:ea typeface="+mn-ea"/>
                        <a:cs typeface="+mn-cs"/>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11 (4)</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16 (6)</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6 (3)</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rPr>
                        <a:t>11 (5)</a:t>
                      </a:r>
                      <a:endParaRPr lang="en-US" sz="1200" kern="1200" dirty="0">
                        <a:solidFill>
                          <a:srgbClr val="00206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4 (3)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7 (5)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2 (3)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algn="ctr" fontAlgn="ctr"/>
                      <a:r>
                        <a:rPr lang="en-US" sz="1200" kern="1200" dirty="0">
                          <a:solidFill>
                            <a:srgbClr val="002060"/>
                          </a:solidFill>
                          <a:effectLst/>
                          <a:latin typeface="+mn-lt"/>
                          <a:ea typeface="+mn-ea"/>
                          <a:cs typeface="+mn-cs"/>
                        </a:rPr>
                        <a:t>4 (7)</a:t>
                      </a:r>
                    </a:p>
                  </a:txBody>
                  <a:tcPr marL="9525" marR="9525" marT="9525"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4136101063"/>
                  </a:ext>
                </a:extLst>
              </a:tr>
              <a:tr h="298573">
                <a:tc gridSpan="9">
                  <a:txBody>
                    <a:bodyPr/>
                    <a:lstStyle/>
                    <a:p>
                      <a:pPr marL="0" marR="0">
                        <a:lnSpc>
                          <a:spcPct val="100000"/>
                        </a:lnSpc>
                        <a:spcBef>
                          <a:spcPts val="0"/>
                        </a:spcBef>
                        <a:spcAft>
                          <a:spcPts val="0"/>
                        </a:spcAft>
                      </a:pPr>
                      <a:r>
                        <a:rPr lang="en-US" sz="1200" b="1" dirty="0">
                          <a:solidFill>
                            <a:srgbClr val="002060"/>
                          </a:solidFill>
                          <a:effectLst/>
                        </a:rPr>
                        <a:t>ECOG PS, n (%)</a:t>
                      </a:r>
                      <a:r>
                        <a:rPr lang="en-US" sz="1200" dirty="0">
                          <a:solidFill>
                            <a:srgbClr val="002060"/>
                          </a:solidFill>
                          <a:effectLst/>
                        </a:rPr>
                        <a:t>  </a:t>
                      </a:r>
                      <a:endParaRPr lang="en-US" sz="1200" dirty="0">
                        <a:solidFill>
                          <a:srgbClr val="002060"/>
                        </a:solidFill>
                        <a:effectLst/>
                        <a:latin typeface="+mn-lt"/>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r>
                        <a:rPr lang="en-US" sz="1200" dirty="0">
                          <a:solidFill>
                            <a:srgbClr val="002060"/>
                          </a:solidFill>
                          <a:effectLst/>
                        </a:rPr>
                        <a:t>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r>
                        <a:rPr lang="en-US" sz="1200" dirty="0">
                          <a:solidFill>
                            <a:srgbClr val="002060"/>
                          </a:solidFill>
                          <a:effectLst/>
                        </a:rPr>
                        <a:t>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r>
                        <a:rPr lang="en-US" sz="1200" dirty="0">
                          <a:solidFill>
                            <a:srgbClr val="002060"/>
                          </a:solidFill>
                          <a:effectLst/>
                        </a:rPr>
                        <a:t>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r>
                        <a:rPr lang="en-US" sz="1200" dirty="0">
                          <a:solidFill>
                            <a:srgbClr val="002060"/>
                          </a:solidFill>
                          <a:effectLst/>
                        </a:rPr>
                        <a:t>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559334"/>
                  </a:ext>
                </a:extLst>
              </a:tr>
              <a:tr h="298573">
                <a:tc>
                  <a:txBody>
                    <a:bodyPr/>
                    <a:lstStyle/>
                    <a:p>
                      <a:pPr marL="346075" marR="0" indent="0">
                        <a:lnSpc>
                          <a:spcPct val="100000"/>
                        </a:lnSpc>
                        <a:spcBef>
                          <a:spcPts val="0"/>
                        </a:spcBef>
                        <a:spcAft>
                          <a:spcPts val="0"/>
                        </a:spcAft>
                      </a:pPr>
                      <a:r>
                        <a:rPr lang="en-US" sz="1200" b="1" dirty="0">
                          <a:solidFill>
                            <a:srgbClr val="002060"/>
                          </a:solidFill>
                          <a:effectLst/>
                        </a:rPr>
                        <a:t>0</a:t>
                      </a:r>
                      <a:endParaRPr lang="en-US" sz="12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121 (45)</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108 (41)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92 (43)</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92 (45)</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63 (42)</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63 (44)</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29 (46)</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29 (48)</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6106691"/>
                  </a:ext>
                </a:extLst>
              </a:tr>
              <a:tr h="298573">
                <a:tc>
                  <a:txBody>
                    <a:bodyPr/>
                    <a:lstStyle/>
                    <a:p>
                      <a:pPr marL="346075" marR="0" indent="0">
                        <a:lnSpc>
                          <a:spcPct val="100000"/>
                        </a:lnSpc>
                        <a:spcBef>
                          <a:spcPts val="0"/>
                        </a:spcBef>
                        <a:spcAft>
                          <a:spcPts val="0"/>
                        </a:spcAft>
                      </a:pPr>
                      <a:r>
                        <a:rPr lang="en-US" sz="1200" b="1" dirty="0">
                          <a:solidFill>
                            <a:srgbClr val="002060"/>
                          </a:solidFill>
                          <a:effectLst/>
                        </a:rPr>
                        <a:t>1</a:t>
                      </a:r>
                      <a:endParaRPr lang="en-US" sz="12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146 (55)</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154 (59)</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120 (57)</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112 (55)</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86 (58)</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81 (56)</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34 (54)</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rgbClr val="002060"/>
                          </a:solidFill>
                          <a:effectLst/>
                        </a:rPr>
                        <a:t>31 (52)</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0793896"/>
                  </a:ext>
                </a:extLst>
              </a:tr>
              <a:tr h="298573">
                <a:tc gridSpan="9">
                  <a:txBody>
                    <a:bodyPr/>
                    <a:lstStyle/>
                    <a:p>
                      <a:pPr marL="0" marR="0">
                        <a:lnSpc>
                          <a:spcPct val="100000"/>
                        </a:lnSpc>
                        <a:spcBef>
                          <a:spcPts val="0"/>
                        </a:spcBef>
                        <a:spcAft>
                          <a:spcPts val="0"/>
                        </a:spcAft>
                      </a:pPr>
                      <a:r>
                        <a:rPr lang="en-US" sz="1200" b="1" dirty="0">
                          <a:solidFill>
                            <a:srgbClr val="002060"/>
                          </a:solidFill>
                          <a:effectLst/>
                        </a:rPr>
                        <a:t>Number of prior chemotherapies, n (%)</a:t>
                      </a:r>
                      <a:r>
                        <a:rPr lang="en-US" sz="1200" dirty="0">
                          <a:solidFill>
                            <a:srgbClr val="002060"/>
                          </a:solidFill>
                          <a:effectLst/>
                        </a:rPr>
                        <a:t> </a:t>
                      </a:r>
                      <a:endParaRPr lang="en-US" sz="1200" dirty="0">
                        <a:solidFill>
                          <a:srgbClr val="002060"/>
                        </a:solidFill>
                        <a:effectLst/>
                        <a:latin typeface="+mn-lt"/>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hMerge="1">
                  <a:txBody>
                    <a:bodyPr/>
                    <a:lstStyle/>
                    <a:p>
                      <a:pPr marL="0" marR="0" algn="ctr">
                        <a:lnSpc>
                          <a:spcPct val="100000"/>
                        </a:lnSpc>
                        <a:spcBef>
                          <a:spcPts val="0"/>
                        </a:spcBef>
                        <a:spcAft>
                          <a:spcPts val="0"/>
                        </a:spcAft>
                      </a:pPr>
                      <a:r>
                        <a:rPr lang="en-US" sz="1200" dirty="0">
                          <a:solidFill>
                            <a:srgbClr val="002060"/>
                          </a:solidFill>
                          <a:effectLst/>
                        </a:rPr>
                        <a:t> </a:t>
                      </a:r>
                    </a:p>
                    <a:p>
                      <a:pPr marL="0" marR="0" algn="ctr">
                        <a:lnSpc>
                          <a:spcPct val="100000"/>
                        </a:lnSpc>
                        <a:spcBef>
                          <a:spcPts val="0"/>
                        </a:spcBef>
                        <a:spcAft>
                          <a:spcPts val="0"/>
                        </a:spcAft>
                      </a:pPr>
                      <a:r>
                        <a:rPr lang="en-US" sz="1200" dirty="0">
                          <a:solidFill>
                            <a:srgbClr val="002060"/>
                          </a:solidFill>
                          <a:effectLst/>
                        </a:rPr>
                        <a:t> </a:t>
                      </a:r>
                      <a:endParaRPr lang="en-US" sz="1200" dirty="0">
                        <a:solidFill>
                          <a:srgbClr val="002060"/>
                        </a:solidFill>
                        <a:effectLst/>
                        <a:latin typeface="+mn-lt"/>
                        <a:cs typeface="Times New Roman" panose="02020603050405020304" pitchFamily="18" charset="0"/>
                      </a:endParaRPr>
                    </a:p>
                  </a:txBody>
                  <a:tcPr marL="47248" marR="47248"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lnSpc>
                          <a:spcPct val="100000"/>
                        </a:lnSpc>
                        <a:spcBef>
                          <a:spcPts val="0"/>
                        </a:spcBef>
                        <a:spcAft>
                          <a:spcPts val="0"/>
                        </a:spcAft>
                      </a:pPr>
                      <a:r>
                        <a:rPr lang="en-US" sz="1200" dirty="0">
                          <a:solidFill>
                            <a:srgbClr val="002060"/>
                          </a:solidFill>
                          <a:effectLst/>
                        </a:rPr>
                        <a:t>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lnSpc>
                          <a:spcPct val="100000"/>
                        </a:lnSpc>
                        <a:spcBef>
                          <a:spcPts val="0"/>
                        </a:spcBef>
                        <a:spcAft>
                          <a:spcPts val="0"/>
                        </a:spcAft>
                      </a:pP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998948242"/>
                  </a:ext>
                </a:extLst>
              </a:tr>
              <a:tr h="298573">
                <a:tc>
                  <a:txBody>
                    <a:bodyPr/>
                    <a:lstStyle/>
                    <a:p>
                      <a:pPr marL="346075" marR="0" indent="0">
                        <a:lnSpc>
                          <a:spcPct val="100000"/>
                        </a:lnSpc>
                        <a:spcBef>
                          <a:spcPts val="0"/>
                        </a:spcBef>
                        <a:spcAft>
                          <a:spcPts val="0"/>
                        </a:spcAft>
                      </a:pPr>
                      <a:r>
                        <a:rPr lang="en-US" sz="1200" b="1" dirty="0">
                          <a:solidFill>
                            <a:srgbClr val="002060"/>
                          </a:solidFill>
                          <a:effectLst/>
                        </a:rPr>
                        <a:t>2-3</a:t>
                      </a:r>
                      <a:endParaRPr lang="en-US" sz="12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184 (69)</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181 (69)</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146 (69)</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139 (68)</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101 (68)</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97 (67)</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45 (71)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42 (70)</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3721708662"/>
                  </a:ext>
                </a:extLst>
              </a:tr>
              <a:tr h="298573">
                <a:tc>
                  <a:txBody>
                    <a:bodyPr/>
                    <a:lstStyle/>
                    <a:p>
                      <a:pPr marL="346075" marR="0" indent="0">
                        <a:lnSpc>
                          <a:spcPct val="100000"/>
                        </a:lnSpc>
                        <a:spcBef>
                          <a:spcPts val="0"/>
                        </a:spcBef>
                        <a:spcAft>
                          <a:spcPts val="0"/>
                        </a:spcAft>
                      </a:pPr>
                      <a:r>
                        <a:rPr lang="en-US" sz="1200" b="1" dirty="0">
                          <a:solidFill>
                            <a:srgbClr val="002060"/>
                          </a:solidFill>
                          <a:effectLst/>
                        </a:rPr>
                        <a:t>&gt;3</a:t>
                      </a:r>
                      <a:endParaRPr lang="en-US" sz="1200" b="1"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83 (31)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81 (31)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66 (31)</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65 (32)</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48 (32)</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47 (33)</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18 (29)</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p>
                      <a:pPr marL="0" marR="0" algn="ctr">
                        <a:lnSpc>
                          <a:spcPct val="100000"/>
                        </a:lnSpc>
                        <a:spcBef>
                          <a:spcPts val="0"/>
                        </a:spcBef>
                        <a:spcAft>
                          <a:spcPts val="0"/>
                        </a:spcAft>
                      </a:pPr>
                      <a:r>
                        <a:rPr lang="en-US" sz="1200" dirty="0">
                          <a:solidFill>
                            <a:srgbClr val="002060"/>
                          </a:solidFill>
                          <a:effectLst/>
                        </a:rPr>
                        <a:t>18 (30)</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47248" marR="47248" marT="0" marB="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1340308816"/>
                  </a:ext>
                </a:extLst>
              </a:tr>
            </a:tbl>
          </a:graphicData>
        </a:graphic>
      </p:graphicFrame>
    </p:spTree>
    <p:extLst>
      <p:ext uri="{BB962C8B-B14F-4D97-AF65-F5344CB8AC3E}">
        <p14:creationId xmlns:p14="http://schemas.microsoft.com/office/powerpoint/2010/main" val="3879560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crfdlaWbkgB01FD4nP8TA"/>
</p:tagLst>
</file>

<file path=ppt/theme/theme1.xml><?xml version="1.0" encoding="utf-8"?>
<a:theme xmlns:a="http://schemas.openxmlformats.org/drawingml/2006/main" name="Use Me_Creating Possibl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28575" cap="flat" cmpd="sng" algn="ctr">
          <a:solidFill>
            <a:srgbClr val="000000"/>
          </a:solidFill>
          <a:prstDash val="solid"/>
          <a:headEnd type="none" w="med" len="med"/>
          <a:tailEnd type="triangle" w="med" len="med"/>
        </a:ln>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6310</Words>
  <Application>Microsoft Macintosh PowerPoint</Application>
  <PresentationFormat>Widescreen</PresentationFormat>
  <Paragraphs>622</Paragraphs>
  <Slides>19</Slides>
  <Notes>16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1" baseType="lpstr">
      <vt:lpstr>Apple Symbols</vt:lpstr>
      <vt:lpstr>Arial</vt:lpstr>
      <vt:lpstr>Arial Narrow</vt:lpstr>
      <vt:lpstr>Calibri</vt:lpstr>
      <vt:lpstr>Helvetica</vt:lpstr>
      <vt:lpstr>Proxima Nova Regular</vt:lpstr>
      <vt:lpstr>Times New Roman</vt:lpstr>
      <vt:lpstr>Trebuchet MS</vt:lpstr>
      <vt:lpstr>Wingdings</vt:lpstr>
      <vt:lpstr>Use Me_Creating Possible</vt:lpstr>
      <vt:lpstr>Office Theme</vt:lpstr>
      <vt:lpstr>think-cell Slide</vt:lpstr>
      <vt:lpstr>PowerPoint Presentation</vt:lpstr>
      <vt:lpstr>Sacituzumab Govitecan Efficacy in Patients With Metastatic Triple-Negative Breast Cancer by HER2 Immunohistochemistry Status: Findings From the Phase 3 ASCENT Study </vt:lpstr>
      <vt:lpstr>Background Triple-Negative and HER2-Low Breast Cancer</vt:lpstr>
      <vt:lpstr>Background Sacituzumab Govitecan (SG)</vt:lpstr>
      <vt:lpstr>Sacituzumab Govitecan  Figure 1. Sacituzumab Govitecan Antibody-Drug Conjugate</vt:lpstr>
      <vt:lpstr>Methods</vt:lpstr>
      <vt:lpstr>Methods Figure 2. ASCENT Study Design (NCT02574455)</vt:lpstr>
      <vt:lpstr>Results Patients </vt:lpstr>
      <vt:lpstr>Results Table 1. Demographics and Baseline Characteristics of  ASCENT ITT and ITT With HER2 IHC Populations</vt:lpstr>
      <vt:lpstr>Results Efficacy by HER2 Status </vt:lpstr>
      <vt:lpstr>Results Figure 3. Progression-Free Survival</vt:lpstr>
      <vt:lpstr>Results Figure 4. Overall Survival</vt:lpstr>
      <vt:lpstr>Results Figure 5. Progression-Free and Overall Survival Hazard Ratios by  HER2 Status</vt:lpstr>
      <vt:lpstr>Results Table 2. Overall Response</vt:lpstr>
      <vt:lpstr>Conclusions</vt:lpstr>
      <vt:lpstr>References</vt:lpstr>
      <vt:lpstr>Acknowledgments</vt:lpstr>
      <vt:lpstr>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Sacituzumab Govitecan Efficacy in Patients With Metastatic Triple-Negative Breast Cancer by HER2 Immunohistochemistry Status: Findings From the Phase 3 ASCENT Study </dc:title>
  <dc:creator>Jonas Söderholm</dc:creator>
  <cp:lastModifiedBy>Jonas Söderholm</cp:lastModifiedBy>
  <cp:revision>1</cp:revision>
  <dcterms:created xsi:type="dcterms:W3CDTF">2023-04-24T08:51:41Z</dcterms:created>
  <dcterms:modified xsi:type="dcterms:W3CDTF">2025-09-05T12:18:21Z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2023-04-24T08:51:41Z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44e537ca-3742-437d-8396-ae89f36567e6</vt:lpwstr>
  </property>
  <property fmtid="{D5CDD505-2E9C-101B-9397-08002B2CF9AE}" pid="8" name="MSIP_Label_418c1083-8924-401d-97ae-40f5eed0fcd8_ContentBits">
    <vt:lpwstr>0</vt:lpwstr>
  </property>
</Properties>
</file>